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Lst>
  <p:sldSz cy="5143500" cx="9144000"/>
  <p:notesSz cx="6858000" cy="9144000"/>
  <p:embeddedFontLst>
    <p:embeddedFont>
      <p:font typeface="Roboto Medium"/>
      <p:regular r:id="rId137"/>
      <p:bold r:id="rId138"/>
      <p:italic r:id="rId139"/>
      <p:boldItalic r:id="rId140"/>
    </p:embeddedFont>
    <p:embeddedFont>
      <p:font typeface="Roboto"/>
      <p:regular r:id="rId141"/>
      <p:bold r:id="rId142"/>
      <p:italic r:id="rId143"/>
      <p:boldItalic r:id="rId144"/>
    </p:embeddedFont>
    <p:embeddedFont>
      <p:font typeface="Roboto Light"/>
      <p:regular r:id="rId145"/>
      <p:bold r:id="rId146"/>
      <p:italic r:id="rId147"/>
      <p:boldItalic r:id="rId1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526920-F5DB-4004-8921-2EFC5A24C99A}">
  <a:tblStyle styleId="{F7526920-F5DB-4004-8921-2EFC5A24C99A}"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48" Type="http://schemas.openxmlformats.org/officeDocument/2006/relationships/font" Target="fonts/RobotoLight-boldItalic.fntdata"/><Relationship Id="rId9" Type="http://schemas.openxmlformats.org/officeDocument/2006/relationships/slide" Target="slides/slide3.xml"/><Relationship Id="rId143" Type="http://schemas.openxmlformats.org/officeDocument/2006/relationships/font" Target="fonts/Roboto-italic.fntdata"/><Relationship Id="rId142" Type="http://schemas.openxmlformats.org/officeDocument/2006/relationships/font" Target="fonts/Roboto-bold.fntdata"/><Relationship Id="rId141" Type="http://schemas.openxmlformats.org/officeDocument/2006/relationships/font" Target="fonts/Roboto-regular.fntdata"/><Relationship Id="rId140" Type="http://schemas.openxmlformats.org/officeDocument/2006/relationships/font" Target="fonts/RobotoMedium-boldItalic.fntdata"/><Relationship Id="rId5" Type="http://schemas.openxmlformats.org/officeDocument/2006/relationships/slideMaster" Target="slideMasters/slideMaster1.xml"/><Relationship Id="rId147" Type="http://schemas.openxmlformats.org/officeDocument/2006/relationships/font" Target="fonts/RobotoLight-italic.fntdata"/><Relationship Id="rId6" Type="http://schemas.openxmlformats.org/officeDocument/2006/relationships/notesMaster" Target="notesMasters/notesMaster1.xml"/><Relationship Id="rId146" Type="http://schemas.openxmlformats.org/officeDocument/2006/relationships/font" Target="fonts/RobotoLight-bold.fntdata"/><Relationship Id="rId7" Type="http://schemas.openxmlformats.org/officeDocument/2006/relationships/slide" Target="slides/slide1.xml"/><Relationship Id="rId145" Type="http://schemas.openxmlformats.org/officeDocument/2006/relationships/font" Target="fonts/RobotoLight-regular.fntdata"/><Relationship Id="rId8" Type="http://schemas.openxmlformats.org/officeDocument/2006/relationships/slide" Target="slides/slide2.xml"/><Relationship Id="rId144" Type="http://schemas.openxmlformats.org/officeDocument/2006/relationships/font" Target="fonts/Roboto-bold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RobotoMedium-italic.fntdata"/><Relationship Id="rId138" Type="http://schemas.openxmlformats.org/officeDocument/2006/relationships/font" Target="fonts/RobotoMedium-bold.fntdata"/><Relationship Id="rId137" Type="http://schemas.openxmlformats.org/officeDocument/2006/relationships/font" Target="fonts/RobotoMedium-regular.fntdata"/><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hetechnicgear.com/wp-content/uploads/2014/02/sorting-lego.jp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e/1FAIpQLScVj8lmi5asbjQfy5NVh8rcGDL_HrVpiAPOKrneahzdmciGaw/viewform"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e/1FAIpQLScMBv1yjg2oJIuCN6lsr2gld3UNygP2t1hNPwyXdbutMvByNg/viewform" TargetMode="Externa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e/1FAIpQLSc0f9Y87d8ML4gmBXqnfa2ufz0PvkgjJ5QLC_k3taBLCtjASg/viewform" TargetMode="Externa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f59ced8f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f59ced8f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http://thetechnicgear.com/wp-content/uploads/2014/02/sorting-lego.jpg</a:t>
            </a:r>
            <a:r>
              <a:rPr lang="en"/>
              <a:t> </a:t>
            </a:r>
            <a:endParaRPr/>
          </a:p>
          <a:p>
            <a:pPr indent="0" lvl="0" marL="0" rtl="0" algn="l">
              <a:spcBef>
                <a:spcPts val="0"/>
              </a:spcBef>
              <a:spcAft>
                <a:spcPts val="0"/>
              </a:spcAft>
              <a:buNone/>
            </a:pPr>
            <a:r>
              <a:rPr lang="en"/>
              <a:t>Keynote Animations of Algorithms courtesy of Kevin Wayne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f59ced8fc_1_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f59ced8fc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6" name="Shape 2656"/>
        <p:cNvGrpSpPr/>
        <p:nvPr/>
      </p:nvGrpSpPr>
      <p:grpSpPr>
        <a:xfrm>
          <a:off x="0" y="0"/>
          <a:ext cx="0" cy="0"/>
          <a:chOff x="0" y="0"/>
          <a:chExt cx="0" cy="0"/>
        </a:xfrm>
      </p:grpSpPr>
      <p:sp>
        <p:nvSpPr>
          <p:cNvPr id="2657" name="Google Shape;2657;g2951a692ac4_3_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8" name="Google Shape;2658;g2951a692ac4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9" name="Shape 2689"/>
        <p:cNvGrpSpPr/>
        <p:nvPr/>
      </p:nvGrpSpPr>
      <p:grpSpPr>
        <a:xfrm>
          <a:off x="0" y="0"/>
          <a:ext cx="0" cy="0"/>
          <a:chOff x="0" y="0"/>
          <a:chExt cx="0" cy="0"/>
        </a:xfrm>
      </p:grpSpPr>
      <p:sp>
        <p:nvSpPr>
          <p:cNvPr id="2690" name="Google Shape;2690;g2951a692ac4_3_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1" name="Google Shape;2691;g2951a692ac4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2" name="Shape 2722"/>
        <p:cNvGrpSpPr/>
        <p:nvPr/>
      </p:nvGrpSpPr>
      <p:grpSpPr>
        <a:xfrm>
          <a:off x="0" y="0"/>
          <a:ext cx="0" cy="0"/>
          <a:chOff x="0" y="0"/>
          <a:chExt cx="0" cy="0"/>
        </a:xfrm>
      </p:grpSpPr>
      <p:sp>
        <p:nvSpPr>
          <p:cNvPr id="2723" name="Google Shape;2723;g2951a692ac4_3_1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4" name="Google Shape;2724;g2951a692ac4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6" name="Shape 2746"/>
        <p:cNvGrpSpPr/>
        <p:nvPr/>
      </p:nvGrpSpPr>
      <p:grpSpPr>
        <a:xfrm>
          <a:off x="0" y="0"/>
          <a:ext cx="0" cy="0"/>
          <a:chOff x="0" y="0"/>
          <a:chExt cx="0" cy="0"/>
        </a:xfrm>
      </p:grpSpPr>
      <p:sp>
        <p:nvSpPr>
          <p:cNvPr id="2747" name="Google Shape;2747;g2951a692ac4_3_1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8" name="Google Shape;2748;g2951a692ac4_3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5" name="Shape 2785"/>
        <p:cNvGrpSpPr/>
        <p:nvPr/>
      </p:nvGrpSpPr>
      <p:grpSpPr>
        <a:xfrm>
          <a:off x="0" y="0"/>
          <a:ext cx="0" cy="0"/>
          <a:chOff x="0" y="0"/>
          <a:chExt cx="0" cy="0"/>
        </a:xfrm>
      </p:grpSpPr>
      <p:sp>
        <p:nvSpPr>
          <p:cNvPr id="2786" name="Google Shape;2786;g2951a692ac4_3_1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7" name="Google Shape;2787;g2951a692ac4_3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2951a692ac4_3_2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2951a692ac4_3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4" name="Shape 2864"/>
        <p:cNvGrpSpPr/>
        <p:nvPr/>
      </p:nvGrpSpPr>
      <p:grpSpPr>
        <a:xfrm>
          <a:off x="0" y="0"/>
          <a:ext cx="0" cy="0"/>
          <a:chOff x="0" y="0"/>
          <a:chExt cx="0" cy="0"/>
        </a:xfrm>
      </p:grpSpPr>
      <p:sp>
        <p:nvSpPr>
          <p:cNvPr id="2865" name="Google Shape;2865;g2951a692ac4_3_2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6" name="Google Shape;2866;g2951a692ac4_3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4" name="Shape 2894"/>
        <p:cNvGrpSpPr/>
        <p:nvPr/>
      </p:nvGrpSpPr>
      <p:grpSpPr>
        <a:xfrm>
          <a:off x="0" y="0"/>
          <a:ext cx="0" cy="0"/>
          <a:chOff x="0" y="0"/>
          <a:chExt cx="0" cy="0"/>
        </a:xfrm>
      </p:grpSpPr>
      <p:sp>
        <p:nvSpPr>
          <p:cNvPr id="2895" name="Google Shape;2895;g25f59ced8fc_1_1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6" name="Google Shape;2896;g25f59ced8fc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25f59ced8fc_0_27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25f59ced8fc_0_2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8" name="Shape 2918"/>
        <p:cNvGrpSpPr/>
        <p:nvPr/>
      </p:nvGrpSpPr>
      <p:grpSpPr>
        <a:xfrm>
          <a:off x="0" y="0"/>
          <a:ext cx="0" cy="0"/>
          <a:chOff x="0" y="0"/>
          <a:chExt cx="0" cy="0"/>
        </a:xfrm>
      </p:grpSpPr>
      <p:sp>
        <p:nvSpPr>
          <p:cNvPr id="2919" name="Google Shape;2919;g25f59ced8fc_0_27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0" name="Google Shape;2920;g25f59ced8fc_0_2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f59ced8fc_1_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f59ced8fc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8" name="Shape 2938"/>
        <p:cNvGrpSpPr/>
        <p:nvPr/>
      </p:nvGrpSpPr>
      <p:grpSpPr>
        <a:xfrm>
          <a:off x="0" y="0"/>
          <a:ext cx="0" cy="0"/>
          <a:chOff x="0" y="0"/>
          <a:chExt cx="0" cy="0"/>
        </a:xfrm>
      </p:grpSpPr>
      <p:sp>
        <p:nvSpPr>
          <p:cNvPr id="2939" name="Google Shape;2939;g25f59ced8fc_0_27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0" name="Google Shape;2940;g25f59ced8fc_0_2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8" name="Shape 2958"/>
        <p:cNvGrpSpPr/>
        <p:nvPr/>
      </p:nvGrpSpPr>
      <p:grpSpPr>
        <a:xfrm>
          <a:off x="0" y="0"/>
          <a:ext cx="0" cy="0"/>
          <a:chOff x="0" y="0"/>
          <a:chExt cx="0" cy="0"/>
        </a:xfrm>
      </p:grpSpPr>
      <p:sp>
        <p:nvSpPr>
          <p:cNvPr id="2959" name="Google Shape;2959;g25f59ced8fc_0_28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0" name="Google Shape;2960;g25f59ced8fc_0_2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7" name="Shape 2987"/>
        <p:cNvGrpSpPr/>
        <p:nvPr/>
      </p:nvGrpSpPr>
      <p:grpSpPr>
        <a:xfrm>
          <a:off x="0" y="0"/>
          <a:ext cx="0" cy="0"/>
          <a:chOff x="0" y="0"/>
          <a:chExt cx="0" cy="0"/>
        </a:xfrm>
      </p:grpSpPr>
      <p:sp>
        <p:nvSpPr>
          <p:cNvPr id="2988" name="Google Shape;2988;g25f59ced8fc_0_28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9" name="Google Shape;2989;g25f59ced8fc_0_2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6" name="Shape 3016"/>
        <p:cNvGrpSpPr/>
        <p:nvPr/>
      </p:nvGrpSpPr>
      <p:grpSpPr>
        <a:xfrm>
          <a:off x="0" y="0"/>
          <a:ext cx="0" cy="0"/>
          <a:chOff x="0" y="0"/>
          <a:chExt cx="0" cy="0"/>
        </a:xfrm>
      </p:grpSpPr>
      <p:sp>
        <p:nvSpPr>
          <p:cNvPr id="3017" name="Google Shape;3017;g25f59ced8fc_0_28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8" name="Google Shape;3018;g25f59ced8fc_0_2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5" name="Shape 3045"/>
        <p:cNvGrpSpPr/>
        <p:nvPr/>
      </p:nvGrpSpPr>
      <p:grpSpPr>
        <a:xfrm>
          <a:off x="0" y="0"/>
          <a:ext cx="0" cy="0"/>
          <a:chOff x="0" y="0"/>
          <a:chExt cx="0" cy="0"/>
        </a:xfrm>
      </p:grpSpPr>
      <p:sp>
        <p:nvSpPr>
          <p:cNvPr id="3046" name="Google Shape;3046;g25f59ced8fc_0_28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7" name="Google Shape;3047;g25f59ced8fc_0_2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4" name="Shape 3074"/>
        <p:cNvGrpSpPr/>
        <p:nvPr/>
      </p:nvGrpSpPr>
      <p:grpSpPr>
        <a:xfrm>
          <a:off x="0" y="0"/>
          <a:ext cx="0" cy="0"/>
          <a:chOff x="0" y="0"/>
          <a:chExt cx="0" cy="0"/>
        </a:xfrm>
      </p:grpSpPr>
      <p:sp>
        <p:nvSpPr>
          <p:cNvPr id="3075" name="Google Shape;3075;g25f59ced8fc_0_29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6" name="Google Shape;3076;g25f59ced8fc_0_2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3" name="Shape 3103"/>
        <p:cNvGrpSpPr/>
        <p:nvPr/>
      </p:nvGrpSpPr>
      <p:grpSpPr>
        <a:xfrm>
          <a:off x="0" y="0"/>
          <a:ext cx="0" cy="0"/>
          <a:chOff x="0" y="0"/>
          <a:chExt cx="0" cy="0"/>
        </a:xfrm>
      </p:grpSpPr>
      <p:sp>
        <p:nvSpPr>
          <p:cNvPr id="3104" name="Google Shape;3104;g25f59ced8fc_0_29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5" name="Google Shape;3105;g25f59ced8fc_0_2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2" name="Shape 3132"/>
        <p:cNvGrpSpPr/>
        <p:nvPr/>
      </p:nvGrpSpPr>
      <p:grpSpPr>
        <a:xfrm>
          <a:off x="0" y="0"/>
          <a:ext cx="0" cy="0"/>
          <a:chOff x="0" y="0"/>
          <a:chExt cx="0" cy="0"/>
        </a:xfrm>
      </p:grpSpPr>
      <p:sp>
        <p:nvSpPr>
          <p:cNvPr id="3133" name="Google Shape;3133;g25f59ced8fc_0_29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4" name="Google Shape;3134;g25f59ced8fc_0_2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1" name="Shape 3161"/>
        <p:cNvGrpSpPr/>
        <p:nvPr/>
      </p:nvGrpSpPr>
      <p:grpSpPr>
        <a:xfrm>
          <a:off x="0" y="0"/>
          <a:ext cx="0" cy="0"/>
          <a:chOff x="0" y="0"/>
          <a:chExt cx="0" cy="0"/>
        </a:xfrm>
      </p:grpSpPr>
      <p:sp>
        <p:nvSpPr>
          <p:cNvPr id="3162" name="Google Shape;3162;g25f59ced8fc_0_30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3" name="Google Shape;3163;g25f59ced8fc_0_3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0" name="Shape 3190"/>
        <p:cNvGrpSpPr/>
        <p:nvPr/>
      </p:nvGrpSpPr>
      <p:grpSpPr>
        <a:xfrm>
          <a:off x="0" y="0"/>
          <a:ext cx="0" cy="0"/>
          <a:chOff x="0" y="0"/>
          <a:chExt cx="0" cy="0"/>
        </a:xfrm>
      </p:grpSpPr>
      <p:sp>
        <p:nvSpPr>
          <p:cNvPr id="3191" name="Google Shape;3191;g25f59ced8fc_0_30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2" name="Google Shape;3192;g25f59ced8fc_0_3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f59ced8fc_0_4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f59ced8fc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9" name="Shape 3219"/>
        <p:cNvGrpSpPr/>
        <p:nvPr/>
      </p:nvGrpSpPr>
      <p:grpSpPr>
        <a:xfrm>
          <a:off x="0" y="0"/>
          <a:ext cx="0" cy="0"/>
          <a:chOff x="0" y="0"/>
          <a:chExt cx="0" cy="0"/>
        </a:xfrm>
      </p:grpSpPr>
      <p:sp>
        <p:nvSpPr>
          <p:cNvPr id="3220" name="Google Shape;3220;g25f59ced8fc_0_30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1" name="Google Shape;3221;g25f59ced8fc_0_3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8" name="Shape 3248"/>
        <p:cNvGrpSpPr/>
        <p:nvPr/>
      </p:nvGrpSpPr>
      <p:grpSpPr>
        <a:xfrm>
          <a:off x="0" y="0"/>
          <a:ext cx="0" cy="0"/>
          <a:chOff x="0" y="0"/>
          <a:chExt cx="0" cy="0"/>
        </a:xfrm>
      </p:grpSpPr>
      <p:sp>
        <p:nvSpPr>
          <p:cNvPr id="3249" name="Google Shape;3249;g25f59ced8fc_0_30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0" name="Google Shape;3250;g25f59ced8fc_0_3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7" name="Shape 3277"/>
        <p:cNvGrpSpPr/>
        <p:nvPr/>
      </p:nvGrpSpPr>
      <p:grpSpPr>
        <a:xfrm>
          <a:off x="0" y="0"/>
          <a:ext cx="0" cy="0"/>
          <a:chOff x="0" y="0"/>
          <a:chExt cx="0" cy="0"/>
        </a:xfrm>
      </p:grpSpPr>
      <p:sp>
        <p:nvSpPr>
          <p:cNvPr id="3278" name="Google Shape;3278;g25f59ced8fc_0_3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9" name="Google Shape;3279;g25f59ced8fc_0_3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6" name="Shape 3306"/>
        <p:cNvGrpSpPr/>
        <p:nvPr/>
      </p:nvGrpSpPr>
      <p:grpSpPr>
        <a:xfrm>
          <a:off x="0" y="0"/>
          <a:ext cx="0" cy="0"/>
          <a:chOff x="0" y="0"/>
          <a:chExt cx="0" cy="0"/>
        </a:xfrm>
      </p:grpSpPr>
      <p:sp>
        <p:nvSpPr>
          <p:cNvPr id="3307" name="Google Shape;3307;g25f59ced8fc_0_31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8" name="Google Shape;3308;g25f59ced8fc_0_3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5" name="Shape 3335"/>
        <p:cNvGrpSpPr/>
        <p:nvPr/>
      </p:nvGrpSpPr>
      <p:grpSpPr>
        <a:xfrm>
          <a:off x="0" y="0"/>
          <a:ext cx="0" cy="0"/>
          <a:chOff x="0" y="0"/>
          <a:chExt cx="0" cy="0"/>
        </a:xfrm>
      </p:grpSpPr>
      <p:sp>
        <p:nvSpPr>
          <p:cNvPr id="3336" name="Google Shape;3336;g25f59ced8fc_0_31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7" name="Google Shape;3337;g25f59ced8fc_0_3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4" name="Shape 3364"/>
        <p:cNvGrpSpPr/>
        <p:nvPr/>
      </p:nvGrpSpPr>
      <p:grpSpPr>
        <a:xfrm>
          <a:off x="0" y="0"/>
          <a:ext cx="0" cy="0"/>
          <a:chOff x="0" y="0"/>
          <a:chExt cx="0" cy="0"/>
        </a:xfrm>
      </p:grpSpPr>
      <p:sp>
        <p:nvSpPr>
          <p:cNvPr id="3365" name="Google Shape;3365;g25f59ced8fc_0_31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6" name="Google Shape;3366;g25f59ced8fc_0_3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3" name="Shape 3393"/>
        <p:cNvGrpSpPr/>
        <p:nvPr/>
      </p:nvGrpSpPr>
      <p:grpSpPr>
        <a:xfrm>
          <a:off x="0" y="0"/>
          <a:ext cx="0" cy="0"/>
          <a:chOff x="0" y="0"/>
          <a:chExt cx="0" cy="0"/>
        </a:xfrm>
      </p:grpSpPr>
      <p:sp>
        <p:nvSpPr>
          <p:cNvPr id="3394" name="Google Shape;3394;g25f59ced8fc_0_32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5" name="Google Shape;3395;g25f59ced8fc_0_3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2" name="Shape 3422"/>
        <p:cNvGrpSpPr/>
        <p:nvPr/>
      </p:nvGrpSpPr>
      <p:grpSpPr>
        <a:xfrm>
          <a:off x="0" y="0"/>
          <a:ext cx="0" cy="0"/>
          <a:chOff x="0" y="0"/>
          <a:chExt cx="0" cy="0"/>
        </a:xfrm>
      </p:grpSpPr>
      <p:sp>
        <p:nvSpPr>
          <p:cNvPr id="3423" name="Google Shape;3423;g25f59ced8fc_0_32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4" name="Google Shape;3424;g25f59ced8fc_0_3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1" name="Shape 3451"/>
        <p:cNvGrpSpPr/>
        <p:nvPr/>
      </p:nvGrpSpPr>
      <p:grpSpPr>
        <a:xfrm>
          <a:off x="0" y="0"/>
          <a:ext cx="0" cy="0"/>
          <a:chOff x="0" y="0"/>
          <a:chExt cx="0" cy="0"/>
        </a:xfrm>
      </p:grpSpPr>
      <p:sp>
        <p:nvSpPr>
          <p:cNvPr id="3452" name="Google Shape;3452;g25f59ced8fc_0_32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3" name="Google Shape;3453;g25f59ced8fc_0_3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1" name="Shape 3481"/>
        <p:cNvGrpSpPr/>
        <p:nvPr/>
      </p:nvGrpSpPr>
      <p:grpSpPr>
        <a:xfrm>
          <a:off x="0" y="0"/>
          <a:ext cx="0" cy="0"/>
          <a:chOff x="0" y="0"/>
          <a:chExt cx="0" cy="0"/>
        </a:xfrm>
      </p:grpSpPr>
      <p:sp>
        <p:nvSpPr>
          <p:cNvPr id="3482" name="Google Shape;3482;g25f59ced8fc_0_33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3" name="Google Shape;3483;g25f59ced8fc_0_3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f59ced8fc_0_5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f59ced8fc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0" name="Shape 3510"/>
        <p:cNvGrpSpPr/>
        <p:nvPr/>
      </p:nvGrpSpPr>
      <p:grpSpPr>
        <a:xfrm>
          <a:off x="0" y="0"/>
          <a:ext cx="0" cy="0"/>
          <a:chOff x="0" y="0"/>
          <a:chExt cx="0" cy="0"/>
        </a:xfrm>
      </p:grpSpPr>
      <p:sp>
        <p:nvSpPr>
          <p:cNvPr id="3511" name="Google Shape;3511;g25f59ced8fc_1_1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2" name="Google Shape;3512;g25f59ced8fc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f59ced8fc_0_5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f59ced8fc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5f59ced8fc_0_5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5f59ced8fc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f59ced8fc_0_5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f59ced8fc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f59ced8fc_0_5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5f59ced8fc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f59ced8fc_0_5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5f59ced8fc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5f59ced8fc_0_6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5f59ced8fc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f59ced8fc_0_2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f59ced8fc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5f59ced8fc_0_6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5f59ced8fc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5f59ced8fc_0_6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5f59ced8fc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5f59ced8fc_0_6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5f59ced8fc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5f59ced8fc_0_6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5f59ced8fc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5f59ced8fc_0_7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5f59ced8fc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5f59ced8fc_0_7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5f59ced8fc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5f59ced8fc_0_7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5f59ced8fc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5f59ced8fc_0_7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5f59ced8fc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5f59ced8fc_0_7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5f59ced8fc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5f59ced8fc_0_8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5f59ced8fc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f59ced8fc_1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f59ced8f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5f59ced8fc_0_8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5f59ced8fc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5f59ced8fc_0_8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5f59ced8fc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5f59ced8fc_1_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5f59ced8fc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5f59ced8fc_0_8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5f59ced8fc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5f59ced8fc_1_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5f59ced8fc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5f59ced8fc_0_8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5f59ced8fc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5f59ced8fc_0_9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5f59ced8fc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5f59ced8fc_0_9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5f59ced8fc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5f59ced8fc_0_9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5f59ced8fc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5f59ced8fc_0_10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5f59ced8fc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f59ced8fc_1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f59ced8f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5f59ced8fc_0_10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25f59ced8fc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5f59ced8fc_0_11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5f59ced8fc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25f59ced8fc_0_11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25f59ced8fc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25f59ced8fc_0_12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25f59ced8fc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25f59ced8fc_0_12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25f59ced8fc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25f59ced8fc_0_12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25f59ced8fc_0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25f59ced8fc_0_13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25f59ced8fc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5f59ced8fc_0_13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5f59ced8fc_0_1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25f59ced8fc_0_14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25f59ced8fc_0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25f59ced8fc_0_14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25f59ced8fc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f59ced8fc_1_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f59ced8f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25f59ced8fc_0_14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25f59ced8fc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25f59ced8fc_0_15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25f59ced8fc_0_1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25f59ced8fc_0_15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25f59ced8fc_0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25f59ced8fc_0_15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25f59ced8fc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25f59ced8fc_0_15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25f59ced8fc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25f59ced8fc_0_16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25f59ced8fc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25f59ced8fc_1_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25f59ced8fc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https://docs.google.com/forms/d/e/1FAIpQLScVj8lmi5asbjQfy5NVh8rcGDL_HrVpiAPOKrneahzdmciGaw/viewform</a:t>
            </a:r>
            <a:r>
              <a:rPr lang="en"/>
              <a: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25f59ced8fc_1_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25f59ced8fc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25f59ced8fc_0_4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25f59ced8f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25f59ced8fc_1_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25f59ced8fc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f59ced8fc_0_4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f59ced8fc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25f59ced8fc_0_16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25f59ced8fc_0_1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25f59ced8fc_0_16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25f59ced8fc_0_1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25f59ced8fc_0_16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25f59ced8fc_0_1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25f59ced8fc_0_17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25f59ced8fc_0_1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25f59ced8fc_0_17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25f59ced8fc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25f59ced8fc_0_17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25f59ced8fc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25f59ced8fc_0_18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25f59ced8fc_0_1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g25f59ced8fc_0_18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7" name="Google Shape;1667;g25f59ced8fc_0_1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25f59ced8fc_0_19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25f59ced8fc_0_1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25f59ced8fc_0_19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25f59ced8fc_0_1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f59ced8fc_1_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f59ced8f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25f59ced8fc_0_19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3" name="Google Shape;1793;g25f59ced8fc_0_1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3" name="Shape 1833"/>
        <p:cNvGrpSpPr/>
        <p:nvPr/>
      </p:nvGrpSpPr>
      <p:grpSpPr>
        <a:xfrm>
          <a:off x="0" y="0"/>
          <a:ext cx="0" cy="0"/>
          <a:chOff x="0" y="0"/>
          <a:chExt cx="0" cy="0"/>
        </a:xfrm>
      </p:grpSpPr>
      <p:sp>
        <p:nvSpPr>
          <p:cNvPr id="1834" name="Google Shape;1834;g25f59ced8fc_0_20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5" name="Google Shape;1835;g25f59ced8fc_0_2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g25f59ced8fc_0_20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8" name="Google Shape;1878;g25f59ced8fc_0_2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25f59ced8fc_0_21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25f59ced8fc_0_2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g25f59ced8fc_0_21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8" name="Google Shape;1968;g25f59ced8fc_0_2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g25f59ced8fc_0_22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4" name="Google Shape;2014;g25f59ced8fc_0_2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9" name="Shape 2059"/>
        <p:cNvGrpSpPr/>
        <p:nvPr/>
      </p:nvGrpSpPr>
      <p:grpSpPr>
        <a:xfrm>
          <a:off x="0" y="0"/>
          <a:ext cx="0" cy="0"/>
          <a:chOff x="0" y="0"/>
          <a:chExt cx="0" cy="0"/>
        </a:xfrm>
      </p:grpSpPr>
      <p:sp>
        <p:nvSpPr>
          <p:cNvPr id="2060" name="Google Shape;2060;g25f59ced8fc_0_22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1" name="Google Shape;2061;g25f59ced8fc_0_2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7" name="Shape 2107"/>
        <p:cNvGrpSpPr/>
        <p:nvPr/>
      </p:nvGrpSpPr>
      <p:grpSpPr>
        <a:xfrm>
          <a:off x="0" y="0"/>
          <a:ext cx="0" cy="0"/>
          <a:chOff x="0" y="0"/>
          <a:chExt cx="0" cy="0"/>
        </a:xfrm>
      </p:grpSpPr>
      <p:sp>
        <p:nvSpPr>
          <p:cNvPr id="2108" name="Google Shape;2108;g25f59ced8fc_0_23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9" name="Google Shape;2109;g25f59ced8fc_0_2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6" name="Shape 2156"/>
        <p:cNvGrpSpPr/>
        <p:nvPr/>
      </p:nvGrpSpPr>
      <p:grpSpPr>
        <a:xfrm>
          <a:off x="0" y="0"/>
          <a:ext cx="0" cy="0"/>
          <a:chOff x="0" y="0"/>
          <a:chExt cx="0" cy="0"/>
        </a:xfrm>
      </p:grpSpPr>
      <p:sp>
        <p:nvSpPr>
          <p:cNvPr id="2157" name="Google Shape;2157;g25f59ced8fc_0_23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8" name="Google Shape;2158;g25f59ced8fc_0_2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6" name="Shape 2206"/>
        <p:cNvGrpSpPr/>
        <p:nvPr/>
      </p:nvGrpSpPr>
      <p:grpSpPr>
        <a:xfrm>
          <a:off x="0" y="0"/>
          <a:ext cx="0" cy="0"/>
          <a:chOff x="0" y="0"/>
          <a:chExt cx="0" cy="0"/>
        </a:xfrm>
      </p:grpSpPr>
      <p:sp>
        <p:nvSpPr>
          <p:cNvPr id="2207" name="Google Shape;2207;g25f59ced8fc_0_24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8" name="Google Shape;2208;g25f59ced8fc_0_2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f59ced8fc_1_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f59ced8f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g25f59ced8fc_0_24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25f59ced8fc_0_2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3" name="Shape 2293"/>
        <p:cNvGrpSpPr/>
        <p:nvPr/>
      </p:nvGrpSpPr>
      <p:grpSpPr>
        <a:xfrm>
          <a:off x="0" y="0"/>
          <a:ext cx="0" cy="0"/>
          <a:chOff x="0" y="0"/>
          <a:chExt cx="0" cy="0"/>
        </a:xfrm>
      </p:grpSpPr>
      <p:sp>
        <p:nvSpPr>
          <p:cNvPr id="2294" name="Google Shape;2294;g25f59ced8fc_0_24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5" name="Google Shape;2295;g25f59ced8fc_0_2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7" name="Shape 2327"/>
        <p:cNvGrpSpPr/>
        <p:nvPr/>
      </p:nvGrpSpPr>
      <p:grpSpPr>
        <a:xfrm>
          <a:off x="0" y="0"/>
          <a:ext cx="0" cy="0"/>
          <a:chOff x="0" y="0"/>
          <a:chExt cx="0" cy="0"/>
        </a:xfrm>
      </p:grpSpPr>
      <p:sp>
        <p:nvSpPr>
          <p:cNvPr id="2328" name="Google Shape;2328;g25f59ced8fc_0_25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9" name="Google Shape;2329;g25f59ced8fc_0_2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1" name="Shape 2361"/>
        <p:cNvGrpSpPr/>
        <p:nvPr/>
      </p:nvGrpSpPr>
      <p:grpSpPr>
        <a:xfrm>
          <a:off x="0" y="0"/>
          <a:ext cx="0" cy="0"/>
          <a:chOff x="0" y="0"/>
          <a:chExt cx="0" cy="0"/>
        </a:xfrm>
      </p:grpSpPr>
      <p:sp>
        <p:nvSpPr>
          <p:cNvPr id="2362" name="Google Shape;2362;g25f59ced8fc_0_25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3" name="Google Shape;2363;g25f59ced8fc_0_2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5" name="Shape 2395"/>
        <p:cNvGrpSpPr/>
        <p:nvPr/>
      </p:nvGrpSpPr>
      <p:grpSpPr>
        <a:xfrm>
          <a:off x="0" y="0"/>
          <a:ext cx="0" cy="0"/>
          <a:chOff x="0" y="0"/>
          <a:chExt cx="0" cy="0"/>
        </a:xfrm>
      </p:grpSpPr>
      <p:sp>
        <p:nvSpPr>
          <p:cNvPr id="2396" name="Google Shape;2396;g25f59ced8fc_0_25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25f59ced8fc_0_2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7" name="Shape 2427"/>
        <p:cNvGrpSpPr/>
        <p:nvPr/>
      </p:nvGrpSpPr>
      <p:grpSpPr>
        <a:xfrm>
          <a:off x="0" y="0"/>
          <a:ext cx="0" cy="0"/>
          <a:chOff x="0" y="0"/>
          <a:chExt cx="0" cy="0"/>
        </a:xfrm>
      </p:grpSpPr>
      <p:sp>
        <p:nvSpPr>
          <p:cNvPr id="2428" name="Google Shape;2428;g25f59ced8fc_0_26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9" name="Google Shape;2429;g25f59ced8fc_0_2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9" name="Shape 2459"/>
        <p:cNvGrpSpPr/>
        <p:nvPr/>
      </p:nvGrpSpPr>
      <p:grpSpPr>
        <a:xfrm>
          <a:off x="0" y="0"/>
          <a:ext cx="0" cy="0"/>
          <a:chOff x="0" y="0"/>
          <a:chExt cx="0" cy="0"/>
        </a:xfrm>
      </p:grpSpPr>
      <p:sp>
        <p:nvSpPr>
          <p:cNvPr id="2460" name="Google Shape;2460;g25f59ced8fc_0_26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1" name="Google Shape;2461;g25f59ced8fc_0_2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1" name="Shape 2491"/>
        <p:cNvGrpSpPr/>
        <p:nvPr/>
      </p:nvGrpSpPr>
      <p:grpSpPr>
        <a:xfrm>
          <a:off x="0" y="0"/>
          <a:ext cx="0" cy="0"/>
          <a:chOff x="0" y="0"/>
          <a:chExt cx="0" cy="0"/>
        </a:xfrm>
      </p:grpSpPr>
      <p:sp>
        <p:nvSpPr>
          <p:cNvPr id="2492" name="Google Shape;2492;g25f59ced8fc_0_26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3" name="Google Shape;2493;g25f59ced8fc_0_2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2" name="Shape 2522"/>
        <p:cNvGrpSpPr/>
        <p:nvPr/>
      </p:nvGrpSpPr>
      <p:grpSpPr>
        <a:xfrm>
          <a:off x="0" y="0"/>
          <a:ext cx="0" cy="0"/>
          <a:chOff x="0" y="0"/>
          <a:chExt cx="0" cy="0"/>
        </a:xfrm>
      </p:grpSpPr>
      <p:sp>
        <p:nvSpPr>
          <p:cNvPr id="2523" name="Google Shape;2523;g25f59ced8fc_0_27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4" name="Google Shape;2524;g25f59ced8fc_0_2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1" name="Shape 2541"/>
        <p:cNvGrpSpPr/>
        <p:nvPr/>
      </p:nvGrpSpPr>
      <p:grpSpPr>
        <a:xfrm>
          <a:off x="0" y="0"/>
          <a:ext cx="0" cy="0"/>
          <a:chOff x="0" y="0"/>
          <a:chExt cx="0" cy="0"/>
        </a:xfrm>
      </p:grpSpPr>
      <p:sp>
        <p:nvSpPr>
          <p:cNvPr id="2542" name="Google Shape;2542;g25f59ced8fc_1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3" name="Google Shape;2543;g25f59ced8fc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f59ced8fc_1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f59ced8fc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8" name="Shape 2548"/>
        <p:cNvGrpSpPr/>
        <p:nvPr/>
      </p:nvGrpSpPr>
      <p:grpSpPr>
        <a:xfrm>
          <a:off x="0" y="0"/>
          <a:ext cx="0" cy="0"/>
          <a:chOff x="0" y="0"/>
          <a:chExt cx="0" cy="0"/>
        </a:xfrm>
      </p:grpSpPr>
      <p:sp>
        <p:nvSpPr>
          <p:cNvPr id="2549" name="Google Shape;2549;g25f59ced8fc_1_1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0" name="Google Shape;2550;g25f59ced8fc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https://docs.google.com/forms/d/e/1FAIpQLScMBv1yjg2oJIuCN6lsr2gld3UNygP2t1hNPwyXdbutMvByNg/viewform</a:t>
            </a:r>
            <a:r>
              <a:rPr lang="en"/>
              <a:t>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4" name="Shape 2554"/>
        <p:cNvGrpSpPr/>
        <p:nvPr/>
      </p:nvGrpSpPr>
      <p:grpSpPr>
        <a:xfrm>
          <a:off x="0" y="0"/>
          <a:ext cx="0" cy="0"/>
          <a:chOff x="0" y="0"/>
          <a:chExt cx="0" cy="0"/>
        </a:xfrm>
      </p:grpSpPr>
      <p:sp>
        <p:nvSpPr>
          <p:cNvPr id="2555" name="Google Shape;2555;g25f59ced8fc_1_1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25f59ced8fc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0" name="Shape 2560"/>
        <p:cNvGrpSpPr/>
        <p:nvPr/>
      </p:nvGrpSpPr>
      <p:grpSpPr>
        <a:xfrm>
          <a:off x="0" y="0"/>
          <a:ext cx="0" cy="0"/>
          <a:chOff x="0" y="0"/>
          <a:chExt cx="0" cy="0"/>
        </a:xfrm>
      </p:grpSpPr>
      <p:sp>
        <p:nvSpPr>
          <p:cNvPr id="2561" name="Google Shape;2561;g25f59ced8fc_1_1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2" name="Google Shape;2562;g25f59ced8fc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https://docs.google.com/forms/d/e/1FAIpQLSc0f9Y87d8ML4gmBXqnfa2ufz0PvkgjJ5QLC_k3taBLCtjASg/viewform</a:t>
            </a:r>
            <a:r>
              <a:rPr lang="en"/>
              <a:t>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6" name="Shape 2566"/>
        <p:cNvGrpSpPr/>
        <p:nvPr/>
      </p:nvGrpSpPr>
      <p:grpSpPr>
        <a:xfrm>
          <a:off x="0" y="0"/>
          <a:ext cx="0" cy="0"/>
          <a:chOff x="0" y="0"/>
          <a:chExt cx="0" cy="0"/>
        </a:xfrm>
      </p:grpSpPr>
      <p:sp>
        <p:nvSpPr>
          <p:cNvPr id="2567" name="Google Shape;2567;g25f59ced8fc_1_1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8" name="Google Shape;2568;g25f59ced8fc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2" name="Shape 2572"/>
        <p:cNvGrpSpPr/>
        <p:nvPr/>
      </p:nvGrpSpPr>
      <p:grpSpPr>
        <a:xfrm>
          <a:off x="0" y="0"/>
          <a:ext cx="0" cy="0"/>
          <a:chOff x="0" y="0"/>
          <a:chExt cx="0" cy="0"/>
        </a:xfrm>
      </p:grpSpPr>
      <p:sp>
        <p:nvSpPr>
          <p:cNvPr id="2573" name="Google Shape;2573;g25f59ced8fc_1_1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4" name="Google Shape;2574;g25f59ced8fc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g25f59ced8fc_1_1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25f59ced8fc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25f59ced8fc_0_4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25f59ced8fc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2" name="Shape 2592"/>
        <p:cNvGrpSpPr/>
        <p:nvPr/>
      </p:nvGrpSpPr>
      <p:grpSpPr>
        <a:xfrm>
          <a:off x="0" y="0"/>
          <a:ext cx="0" cy="0"/>
          <a:chOff x="0" y="0"/>
          <a:chExt cx="0" cy="0"/>
        </a:xfrm>
      </p:grpSpPr>
      <p:sp>
        <p:nvSpPr>
          <p:cNvPr id="2593" name="Google Shape;2593;g2951a692ac4_3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4" name="Google Shape;2594;g2951a692ac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g2951a692ac4_3_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8" name="Google Shape;2638;g2951a692ac4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0" name="Shape 2650"/>
        <p:cNvGrpSpPr/>
        <p:nvPr/>
      </p:nvGrpSpPr>
      <p:grpSpPr>
        <a:xfrm>
          <a:off x="0" y="0"/>
          <a:ext cx="0" cy="0"/>
          <a:chOff x="0" y="0"/>
          <a:chExt cx="0" cy="0"/>
        </a:xfrm>
      </p:grpSpPr>
      <p:sp>
        <p:nvSpPr>
          <p:cNvPr id="2651" name="Google Shape;2651;g2951a692ac4_3_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2" name="Google Shape;2652;g2951a692ac4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hyperlink" Target="http://algs4.cs.princeton.edu/21elementary/Selection.java.html" TargetMode="External"/><Relationship Id="rId4" Type="http://schemas.openxmlformats.org/officeDocument/2006/relationships/slide" Target="/ppt/slides/slide13.xml"/><Relationship Id="rId5" Type="http://schemas.openxmlformats.org/officeDocument/2006/relationships/hyperlink" Target="http://algs4.cs.princeton.edu/24pq/Heap.java.html" TargetMode="External"/><Relationship Id="rId6" Type="http://schemas.openxmlformats.org/officeDocument/2006/relationships/slide" Target="/ppt/slides/slide60.xml"/><Relationship Id="rId7" Type="http://schemas.openxmlformats.org/officeDocument/2006/relationships/hyperlink" Target="http://algs4.cs.princeton.edu/14analysis/Mergesort.java.html" TargetMode="External"/><Relationship Id="rId8" Type="http://schemas.openxmlformats.org/officeDocument/2006/relationships/slide" Target="/ppt/slides/slide10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docs.google.com/presentation/d/1SzcQC48OB9agStD0dFRgccU-tyjD6m3esrSC-GLxmNc/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amazon.com/Art-Computer-Programming-Sorting-Searching/dp/020189685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hyperlink" Target="http://algs4.cs.princeton.edu/21elementary/Selection.java.html" TargetMode="External"/><Relationship Id="rId4" Type="http://schemas.openxmlformats.org/officeDocument/2006/relationships/slide" Target="/ppt/slides/slide13.xml"/><Relationship Id="rId5" Type="http://schemas.openxmlformats.org/officeDocument/2006/relationships/hyperlink" Target="http://algs4.cs.princeton.edu/24pq/Heap.java.html" TargetMode="External"/><Relationship Id="rId6" Type="http://schemas.openxmlformats.org/officeDocument/2006/relationships/slide" Target="/ppt/slides/slide6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hyperlink" Target="https://docs.google.com/presentation/d/1mdCppuWQfKG5JUBHAMHPgbSv326JtCi5mvjH1-6XcMw/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Fall</a:t>
            </a:r>
            <a:r>
              <a:rPr lang="en" sz="1600">
                <a:solidFill>
                  <a:srgbClr val="000000"/>
                </a:solidFill>
                <a:latin typeface="Roboto Medium"/>
                <a:ea typeface="Roboto Medium"/>
                <a:cs typeface="Roboto Medium"/>
                <a:sym typeface="Roboto Medium"/>
              </a:rPr>
              <a:t> 202</a:t>
            </a:r>
            <a:r>
              <a:rPr lang="en" sz="1600">
                <a:latin typeface="Roboto Medium"/>
                <a:ea typeface="Roboto Medium"/>
                <a:cs typeface="Roboto Medium"/>
                <a:sym typeface="Roboto Medium"/>
              </a:rPr>
              <a:t>3</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Josh Hug</a:t>
            </a:r>
            <a:endParaRPr sz="1600">
              <a:solidFill>
                <a:srgbClr val="000000"/>
              </a:solidFill>
              <a:latin typeface="Roboto Light"/>
              <a:ea typeface="Roboto Light"/>
              <a:cs typeface="Roboto Light"/>
              <a:sym typeface="Roboto Light"/>
            </a:endParaRPr>
          </a:p>
        </p:txBody>
      </p:sp>
      <p:sp>
        <p:nvSpPr>
          <p:cNvPr id="146" name="Google Shape;146;p24"/>
          <p:cNvSpPr txBox="1"/>
          <p:nvPr/>
        </p:nvSpPr>
        <p:spPr>
          <a:xfrm>
            <a:off x="311700" y="1658975"/>
            <a:ext cx="8709600" cy="205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0B5394"/>
                </a:solidFill>
                <a:latin typeface="Roboto Medium"/>
                <a:ea typeface="Roboto Medium"/>
                <a:cs typeface="Roboto Medium"/>
                <a:sym typeface="Roboto Medium"/>
              </a:rPr>
              <a:t>Basic Sorts</a:t>
            </a:r>
            <a:endParaRPr sz="3600">
              <a:solidFill>
                <a:srgbClr val="0B5394"/>
              </a:solidFill>
              <a:latin typeface="Roboto Medium"/>
              <a:ea typeface="Roboto Medium"/>
              <a:cs typeface="Roboto Medium"/>
              <a:sym typeface="Roboto Medium"/>
            </a:endParaRPr>
          </a:p>
        </p:txBody>
      </p:sp>
      <p:sp>
        <p:nvSpPr>
          <p:cNvPr id="147" name="Google Shape;147;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29 (Sorting 1)</a:t>
            </a:r>
            <a:endParaRPr sz="1200">
              <a:solidFill>
                <a:srgbClr val="BF9000"/>
              </a:solidFill>
              <a:latin typeface="Roboto Medium"/>
              <a:ea typeface="Roboto Medium"/>
              <a:cs typeface="Roboto Medium"/>
              <a:sym typeface="Roboto Medium"/>
            </a:endParaRPr>
          </a:p>
        </p:txBody>
      </p:sp>
      <p:pic>
        <p:nvPicPr>
          <p:cNvPr id="148" name="Google Shape;148;p24"/>
          <p:cNvPicPr preferRelativeResize="0"/>
          <p:nvPr/>
        </p:nvPicPr>
        <p:blipFill>
          <a:blip r:embed="rId3">
            <a:alphaModFix/>
          </a:blip>
          <a:stretch>
            <a:fillRect/>
          </a:stretch>
        </p:blipFill>
        <p:spPr>
          <a:xfrm>
            <a:off x="4384900" y="486125"/>
            <a:ext cx="3774875" cy="2831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An Alternate Viewpoint</a:t>
            </a:r>
            <a:endParaRPr/>
          </a:p>
        </p:txBody>
      </p:sp>
      <p:sp>
        <p:nvSpPr>
          <p:cNvPr id="207" name="Google Shape;207;p3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a:t>
            </a:r>
            <a:r>
              <a:rPr b="1" i="1" lang="en"/>
              <a:t>inversion </a:t>
            </a:r>
            <a:r>
              <a:rPr lang="en"/>
              <a:t>is a pair of elements that are out of order with respect to &lt;. </a:t>
            </a:r>
            <a:endParaRPr/>
          </a:p>
        </p:txBody>
      </p:sp>
      <p:pic>
        <p:nvPicPr>
          <p:cNvPr id="208" name="Google Shape;208;p33"/>
          <p:cNvPicPr preferRelativeResize="0"/>
          <p:nvPr/>
        </p:nvPicPr>
        <p:blipFill>
          <a:blip r:embed="rId3">
            <a:alphaModFix/>
          </a:blip>
          <a:stretch>
            <a:fillRect/>
          </a:stretch>
        </p:blipFill>
        <p:spPr>
          <a:xfrm>
            <a:off x="166800" y="1292650"/>
            <a:ext cx="1276350" cy="1447800"/>
          </a:xfrm>
          <a:prstGeom prst="rect">
            <a:avLst/>
          </a:prstGeom>
          <a:noFill/>
          <a:ln>
            <a:noFill/>
          </a:ln>
        </p:spPr>
      </p:pic>
      <p:pic>
        <p:nvPicPr>
          <p:cNvPr id="209" name="Google Shape;209;p33"/>
          <p:cNvPicPr preferRelativeResize="0"/>
          <p:nvPr/>
        </p:nvPicPr>
        <p:blipFill>
          <a:blip r:embed="rId4">
            <a:alphaModFix/>
          </a:blip>
          <a:stretch>
            <a:fillRect/>
          </a:stretch>
        </p:blipFill>
        <p:spPr>
          <a:xfrm>
            <a:off x="7378100" y="1292650"/>
            <a:ext cx="1457325" cy="1476375"/>
          </a:xfrm>
          <a:prstGeom prst="rect">
            <a:avLst/>
          </a:prstGeom>
          <a:noFill/>
          <a:ln>
            <a:noFill/>
          </a:ln>
        </p:spPr>
      </p:pic>
      <p:sp>
        <p:nvSpPr>
          <p:cNvPr id="210" name="Google Shape;210;p33"/>
          <p:cNvSpPr txBox="1"/>
          <p:nvPr/>
        </p:nvSpPr>
        <p:spPr>
          <a:xfrm>
            <a:off x="1940800" y="1292650"/>
            <a:ext cx="4761000" cy="6819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2400">
                <a:latin typeface="Consolas"/>
                <a:ea typeface="Consolas"/>
                <a:cs typeface="Consolas"/>
                <a:sym typeface="Consolas"/>
              </a:rPr>
              <a:t>0 1 1 2 3 4 8 6 9 5 7</a:t>
            </a:r>
            <a:endParaRPr sz="2400">
              <a:latin typeface="Consolas"/>
              <a:ea typeface="Consolas"/>
              <a:cs typeface="Consolas"/>
              <a:sym typeface="Consolas"/>
            </a:endParaRPr>
          </a:p>
        </p:txBody>
      </p:sp>
      <p:sp>
        <p:nvSpPr>
          <p:cNvPr id="211" name="Google Shape;211;p33"/>
          <p:cNvSpPr txBox="1"/>
          <p:nvPr/>
        </p:nvSpPr>
        <p:spPr>
          <a:xfrm>
            <a:off x="4375075" y="2186275"/>
            <a:ext cx="2677200" cy="68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E0712"/>
                </a:solidFill>
                <a:latin typeface="Consolas"/>
                <a:ea typeface="Consolas"/>
                <a:cs typeface="Consolas"/>
                <a:sym typeface="Consolas"/>
              </a:rPr>
              <a:t>8-6 8-5 8-7 6-5 9-5 9-7</a:t>
            </a:r>
            <a:endParaRPr>
              <a:solidFill>
                <a:srgbClr val="BE0712"/>
              </a:solidFill>
              <a:latin typeface="Consolas"/>
              <a:ea typeface="Consolas"/>
              <a:cs typeface="Consolas"/>
              <a:sym typeface="Consolas"/>
            </a:endParaRPr>
          </a:p>
          <a:p>
            <a:pPr indent="0" lvl="0" marL="0" rtl="0" algn="l">
              <a:spcBef>
                <a:spcPts val="0"/>
              </a:spcBef>
              <a:spcAft>
                <a:spcPts val="0"/>
              </a:spcAft>
              <a:buNone/>
            </a:pPr>
            <a:r>
              <a:t/>
            </a:r>
            <a:endParaRPr>
              <a:solidFill>
                <a:srgbClr val="BE0712"/>
              </a:solidFill>
              <a:latin typeface="Consolas"/>
              <a:ea typeface="Consolas"/>
              <a:cs typeface="Consolas"/>
              <a:sym typeface="Consolas"/>
            </a:endParaRPr>
          </a:p>
          <a:p>
            <a:pPr indent="0" lvl="0" marL="0" rtl="0" algn="l">
              <a:spcBef>
                <a:spcPts val="0"/>
              </a:spcBef>
              <a:spcAft>
                <a:spcPts val="0"/>
              </a:spcAft>
              <a:buNone/>
            </a:pPr>
            <a:r>
              <a:rPr lang="en">
                <a:solidFill>
                  <a:srgbClr val="BE0712"/>
                </a:solidFill>
              </a:rPr>
              <a:t>(6 inversions out of 55 max)</a:t>
            </a:r>
            <a:endParaRPr>
              <a:solidFill>
                <a:srgbClr val="BE0712"/>
              </a:solidFill>
            </a:endParaRPr>
          </a:p>
        </p:txBody>
      </p:sp>
      <p:cxnSp>
        <p:nvCxnSpPr>
          <p:cNvPr id="212" name="Google Shape;212;p33"/>
          <p:cNvCxnSpPr/>
          <p:nvPr/>
        </p:nvCxnSpPr>
        <p:spPr>
          <a:xfrm rot="10800000">
            <a:off x="4808900" y="1970850"/>
            <a:ext cx="198300" cy="198300"/>
          </a:xfrm>
          <a:prstGeom prst="straightConnector1">
            <a:avLst/>
          </a:prstGeom>
          <a:noFill/>
          <a:ln cap="flat" cmpd="sng" w="19050">
            <a:solidFill>
              <a:srgbClr val="BE0712"/>
            </a:solidFill>
            <a:prstDash val="solid"/>
            <a:round/>
            <a:headEnd len="med" w="med" type="none"/>
            <a:tailEnd len="med" w="med" type="triangle"/>
          </a:ln>
        </p:spPr>
      </p:cxnSp>
      <p:sp>
        <p:nvSpPr>
          <p:cNvPr id="213" name="Google Shape;213;p33"/>
          <p:cNvSpPr txBox="1"/>
          <p:nvPr>
            <p:ph idx="1" type="body"/>
          </p:nvPr>
        </p:nvSpPr>
        <p:spPr>
          <a:xfrm>
            <a:off x="166800" y="3021575"/>
            <a:ext cx="8443800" cy="182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Another way to state the goal of sorting:</a:t>
            </a:r>
            <a:endParaRPr/>
          </a:p>
          <a:p>
            <a:pPr indent="-342900" lvl="0" marL="457200" rtl="0" algn="l">
              <a:spcBef>
                <a:spcPts val="600"/>
              </a:spcBef>
              <a:spcAft>
                <a:spcPts val="0"/>
              </a:spcAft>
              <a:buSzPts val="1800"/>
              <a:buChar char="●"/>
            </a:pPr>
            <a:r>
              <a:rPr lang="en"/>
              <a:t>Given a sequence of elements with Z inversions.</a:t>
            </a:r>
            <a:endParaRPr/>
          </a:p>
          <a:p>
            <a:pPr indent="-342900" lvl="0" marL="457200" rtl="0" algn="l">
              <a:spcBef>
                <a:spcPts val="0"/>
              </a:spcBef>
              <a:spcAft>
                <a:spcPts val="0"/>
              </a:spcAft>
              <a:buSzPts val="1800"/>
              <a:buChar char="●"/>
            </a:pPr>
            <a:r>
              <a:rPr lang="en"/>
              <a:t>Perform a sequence of operations that reduces inversions to 0.</a:t>
            </a:r>
            <a:endParaRPr/>
          </a:p>
        </p:txBody>
      </p:sp>
      <p:sp>
        <p:nvSpPr>
          <p:cNvPr id="214" name="Google Shape;214;p33"/>
          <p:cNvSpPr txBox="1"/>
          <p:nvPr/>
        </p:nvSpPr>
        <p:spPr>
          <a:xfrm>
            <a:off x="7429625" y="2718500"/>
            <a:ext cx="17907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Gabriel Cramer</a:t>
            </a:r>
            <a:endParaRPr/>
          </a:p>
        </p:txBody>
      </p:sp>
      <p:sp>
        <p:nvSpPr>
          <p:cNvPr id="215" name="Google Shape;215;p33"/>
          <p:cNvSpPr txBox="1"/>
          <p:nvPr/>
        </p:nvSpPr>
        <p:spPr>
          <a:xfrm>
            <a:off x="455550" y="2718500"/>
            <a:ext cx="9876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Yoda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659" name="Shape 2659"/>
        <p:cNvGrpSpPr/>
        <p:nvPr/>
      </p:nvGrpSpPr>
      <p:grpSpPr>
        <a:xfrm>
          <a:off x="0" y="0"/>
          <a:ext cx="0" cy="0"/>
          <a:chOff x="0" y="0"/>
          <a:chExt cx="0" cy="0"/>
        </a:xfrm>
      </p:grpSpPr>
      <p:sp>
        <p:nvSpPr>
          <p:cNvPr id="2660" name="Google Shape;2660;p12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Runtime: http://yellkey.com</a:t>
            </a:r>
            <a:r>
              <a:rPr lang="en">
                <a:solidFill>
                  <a:srgbClr val="208920"/>
                </a:solidFill>
              </a:rPr>
              <a:t>/far</a:t>
            </a:r>
            <a:endParaRPr/>
          </a:p>
        </p:txBody>
      </p:sp>
      <p:sp>
        <p:nvSpPr>
          <p:cNvPr id="2661" name="Google Shape;2661;p123"/>
          <p:cNvSpPr txBox="1"/>
          <p:nvPr>
            <p:ph idx="1" type="body"/>
          </p:nvPr>
        </p:nvSpPr>
        <p:spPr>
          <a:xfrm>
            <a:off x="287325" y="3633950"/>
            <a:ext cx="8443800" cy="109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does the runtime of merge grow with N, the total number of items?</a:t>
            </a:r>
            <a:endParaRPr/>
          </a:p>
          <a:p>
            <a:pPr indent="-342900" lvl="0" marL="457200" rtl="0" algn="l">
              <a:spcBef>
                <a:spcPts val="600"/>
              </a:spcBef>
              <a:spcAft>
                <a:spcPts val="0"/>
              </a:spcAft>
              <a:buSzPts val="1800"/>
              <a:buFont typeface="Ubuntu Mono"/>
              <a:buAutoNum type="alphaUcPeriod"/>
            </a:pPr>
            <a:r>
              <a:rPr lang="en"/>
              <a:t>Θ(1)                 C. Θ(N)</a:t>
            </a:r>
            <a:endParaRPr/>
          </a:p>
          <a:p>
            <a:pPr indent="-342900" lvl="0" marL="457200" rtl="0" algn="l">
              <a:spcBef>
                <a:spcPts val="600"/>
              </a:spcBef>
              <a:spcAft>
                <a:spcPts val="0"/>
              </a:spcAft>
              <a:buSzPts val="1800"/>
              <a:buFont typeface="Ubuntu Mono"/>
              <a:buAutoNum type="alphaUcPeriod"/>
            </a:pPr>
            <a:r>
              <a:rPr lang="en"/>
              <a:t>Θ(log N)          D. Θ(N</a:t>
            </a:r>
            <a:r>
              <a:rPr baseline="30000" lang="en"/>
              <a:t>2</a:t>
            </a:r>
            <a:r>
              <a:rPr lang="en"/>
              <a:t>)</a:t>
            </a:r>
            <a:endParaRPr/>
          </a:p>
        </p:txBody>
      </p:sp>
      <p:sp>
        <p:nvSpPr>
          <p:cNvPr id="2662" name="Google Shape;2662;p123"/>
          <p:cNvSpPr/>
          <p:nvPr/>
        </p:nvSpPr>
        <p:spPr>
          <a:xfrm>
            <a:off x="1379475"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663" name="Google Shape;2663;p123"/>
          <p:cNvSpPr/>
          <p:nvPr/>
        </p:nvSpPr>
        <p:spPr>
          <a:xfrm>
            <a:off x="1864664"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664" name="Google Shape;2664;p123"/>
          <p:cNvSpPr/>
          <p:nvPr/>
        </p:nvSpPr>
        <p:spPr>
          <a:xfrm>
            <a:off x="2354005"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665" name="Google Shape;2665;p123"/>
          <p:cNvSpPr/>
          <p:nvPr/>
        </p:nvSpPr>
        <p:spPr>
          <a:xfrm>
            <a:off x="2839194"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666" name="Google Shape;2666;p123"/>
          <p:cNvSpPr/>
          <p:nvPr/>
        </p:nvSpPr>
        <p:spPr>
          <a:xfrm>
            <a:off x="3323936"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11</a:t>
            </a:r>
            <a:endParaRPr sz="1800">
              <a:latin typeface="Calibri"/>
              <a:ea typeface="Calibri"/>
              <a:cs typeface="Calibri"/>
              <a:sym typeface="Calibri"/>
            </a:endParaRPr>
          </a:p>
        </p:txBody>
      </p:sp>
      <p:sp>
        <p:nvSpPr>
          <p:cNvPr id="2667" name="Google Shape;2667;p123"/>
          <p:cNvSpPr/>
          <p:nvPr/>
        </p:nvSpPr>
        <p:spPr>
          <a:xfrm>
            <a:off x="5599225"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668" name="Google Shape;2668;p123"/>
          <p:cNvSpPr/>
          <p:nvPr/>
        </p:nvSpPr>
        <p:spPr>
          <a:xfrm>
            <a:off x="6088566"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669" name="Google Shape;2669;p123"/>
          <p:cNvSpPr/>
          <p:nvPr/>
        </p:nvSpPr>
        <p:spPr>
          <a:xfrm>
            <a:off x="6573755"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670" name="Google Shape;2670;p123"/>
          <p:cNvSpPr/>
          <p:nvPr/>
        </p:nvSpPr>
        <p:spPr>
          <a:xfrm>
            <a:off x="7063130"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671" name="Google Shape;2671;p123"/>
          <p:cNvSpPr/>
          <p:nvPr/>
        </p:nvSpPr>
        <p:spPr>
          <a:xfrm>
            <a:off x="2376975"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672" name="Google Shape;2672;p123"/>
          <p:cNvSpPr/>
          <p:nvPr/>
        </p:nvSpPr>
        <p:spPr>
          <a:xfrm>
            <a:off x="2862164"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673" name="Google Shape;2673;p123"/>
          <p:cNvSpPr/>
          <p:nvPr/>
        </p:nvSpPr>
        <p:spPr>
          <a:xfrm>
            <a:off x="3351505"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674" name="Google Shape;2674;p123"/>
          <p:cNvSpPr/>
          <p:nvPr/>
        </p:nvSpPr>
        <p:spPr>
          <a:xfrm>
            <a:off x="3836694"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675" name="Google Shape;2675;p123"/>
          <p:cNvSpPr/>
          <p:nvPr/>
        </p:nvSpPr>
        <p:spPr>
          <a:xfrm>
            <a:off x="4321436"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676" name="Google Shape;2676;p123"/>
          <p:cNvSpPr/>
          <p:nvPr/>
        </p:nvSpPr>
        <p:spPr>
          <a:xfrm>
            <a:off x="4806625"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677" name="Google Shape;2677;p123"/>
          <p:cNvSpPr/>
          <p:nvPr/>
        </p:nvSpPr>
        <p:spPr>
          <a:xfrm>
            <a:off x="5295966"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678" name="Google Shape;2678;p123"/>
          <p:cNvSpPr/>
          <p:nvPr/>
        </p:nvSpPr>
        <p:spPr>
          <a:xfrm>
            <a:off x="5781155"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679" name="Google Shape;2679;p123"/>
          <p:cNvSpPr/>
          <p:nvPr/>
        </p:nvSpPr>
        <p:spPr>
          <a:xfrm>
            <a:off x="6270530"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11</a:t>
            </a:r>
            <a:endParaRPr sz="1800">
              <a:latin typeface="Calibri"/>
              <a:ea typeface="Calibri"/>
              <a:cs typeface="Calibri"/>
              <a:sym typeface="Calibri"/>
            </a:endParaRPr>
          </a:p>
        </p:txBody>
      </p:sp>
      <p:cxnSp>
        <p:nvCxnSpPr>
          <p:cNvPr id="2680" name="Google Shape;2680;p123"/>
          <p:cNvCxnSpPr>
            <a:stCxn id="2662" idx="2"/>
            <a:endCxn id="2671" idx="0"/>
          </p:cNvCxnSpPr>
          <p:nvPr/>
        </p:nvCxnSpPr>
        <p:spPr>
          <a:xfrm>
            <a:off x="1627125" y="1403106"/>
            <a:ext cx="997500" cy="664500"/>
          </a:xfrm>
          <a:prstGeom prst="straightConnector1">
            <a:avLst/>
          </a:prstGeom>
          <a:noFill/>
          <a:ln cap="flat" cmpd="sng" w="9525">
            <a:solidFill>
              <a:srgbClr val="666666"/>
            </a:solidFill>
            <a:prstDash val="solid"/>
            <a:round/>
            <a:headEnd len="med" w="med" type="none"/>
            <a:tailEnd len="med" w="med" type="triangle"/>
          </a:ln>
        </p:spPr>
      </p:cxnSp>
      <p:cxnSp>
        <p:nvCxnSpPr>
          <p:cNvPr id="2681" name="Google Shape;2681;p123"/>
          <p:cNvCxnSpPr>
            <a:stCxn id="2663" idx="2"/>
            <a:endCxn id="2672" idx="0"/>
          </p:cNvCxnSpPr>
          <p:nvPr/>
        </p:nvCxnSpPr>
        <p:spPr>
          <a:xfrm>
            <a:off x="2112314" y="1403106"/>
            <a:ext cx="997500" cy="664500"/>
          </a:xfrm>
          <a:prstGeom prst="straightConnector1">
            <a:avLst/>
          </a:prstGeom>
          <a:noFill/>
          <a:ln cap="flat" cmpd="sng" w="9525">
            <a:solidFill>
              <a:srgbClr val="666666"/>
            </a:solidFill>
            <a:prstDash val="solid"/>
            <a:round/>
            <a:headEnd len="med" w="med" type="none"/>
            <a:tailEnd len="med" w="med" type="triangle"/>
          </a:ln>
        </p:spPr>
      </p:cxnSp>
      <p:cxnSp>
        <p:nvCxnSpPr>
          <p:cNvPr id="2682" name="Google Shape;2682;p123"/>
          <p:cNvCxnSpPr>
            <a:stCxn id="2667" idx="2"/>
            <a:endCxn id="2673" idx="0"/>
          </p:cNvCxnSpPr>
          <p:nvPr/>
        </p:nvCxnSpPr>
        <p:spPr>
          <a:xfrm flipH="1">
            <a:off x="3599275" y="1403106"/>
            <a:ext cx="2247600" cy="664500"/>
          </a:xfrm>
          <a:prstGeom prst="straightConnector1">
            <a:avLst/>
          </a:prstGeom>
          <a:noFill/>
          <a:ln cap="flat" cmpd="sng" w="9525">
            <a:solidFill>
              <a:srgbClr val="666666"/>
            </a:solidFill>
            <a:prstDash val="solid"/>
            <a:round/>
            <a:headEnd len="med" w="med" type="none"/>
            <a:tailEnd len="med" w="med" type="triangle"/>
          </a:ln>
        </p:spPr>
      </p:cxnSp>
      <p:cxnSp>
        <p:nvCxnSpPr>
          <p:cNvPr id="2683" name="Google Shape;2683;p123"/>
          <p:cNvCxnSpPr>
            <a:stCxn id="2668" idx="2"/>
            <a:endCxn id="2674" idx="0"/>
          </p:cNvCxnSpPr>
          <p:nvPr/>
        </p:nvCxnSpPr>
        <p:spPr>
          <a:xfrm flipH="1">
            <a:off x="4084416" y="1403106"/>
            <a:ext cx="2251800" cy="664500"/>
          </a:xfrm>
          <a:prstGeom prst="straightConnector1">
            <a:avLst/>
          </a:prstGeom>
          <a:noFill/>
          <a:ln cap="flat" cmpd="sng" w="9525">
            <a:solidFill>
              <a:srgbClr val="666666"/>
            </a:solidFill>
            <a:prstDash val="solid"/>
            <a:round/>
            <a:headEnd len="med" w="med" type="none"/>
            <a:tailEnd len="med" w="med" type="triangle"/>
          </a:ln>
        </p:spPr>
      </p:cxnSp>
      <p:cxnSp>
        <p:nvCxnSpPr>
          <p:cNvPr id="2684" name="Google Shape;2684;p123"/>
          <p:cNvCxnSpPr>
            <a:stCxn id="2664" idx="2"/>
            <a:endCxn id="2675" idx="0"/>
          </p:cNvCxnSpPr>
          <p:nvPr/>
        </p:nvCxnSpPr>
        <p:spPr>
          <a:xfrm>
            <a:off x="2601655" y="1403106"/>
            <a:ext cx="1967400" cy="664500"/>
          </a:xfrm>
          <a:prstGeom prst="straightConnector1">
            <a:avLst/>
          </a:prstGeom>
          <a:noFill/>
          <a:ln cap="flat" cmpd="sng" w="9525">
            <a:solidFill>
              <a:srgbClr val="666666"/>
            </a:solidFill>
            <a:prstDash val="solid"/>
            <a:round/>
            <a:headEnd len="med" w="med" type="none"/>
            <a:tailEnd len="med" w="med" type="triangle"/>
          </a:ln>
        </p:spPr>
      </p:cxnSp>
      <p:cxnSp>
        <p:nvCxnSpPr>
          <p:cNvPr id="2685" name="Google Shape;2685;p123"/>
          <p:cNvCxnSpPr>
            <a:stCxn id="2669" idx="2"/>
            <a:endCxn id="2676" idx="0"/>
          </p:cNvCxnSpPr>
          <p:nvPr/>
        </p:nvCxnSpPr>
        <p:spPr>
          <a:xfrm flipH="1">
            <a:off x="5054405" y="1403106"/>
            <a:ext cx="1767000" cy="664500"/>
          </a:xfrm>
          <a:prstGeom prst="straightConnector1">
            <a:avLst/>
          </a:prstGeom>
          <a:noFill/>
          <a:ln cap="flat" cmpd="sng" w="9525">
            <a:solidFill>
              <a:srgbClr val="666666"/>
            </a:solidFill>
            <a:prstDash val="solid"/>
            <a:round/>
            <a:headEnd len="med" w="med" type="none"/>
            <a:tailEnd len="med" w="med" type="triangle"/>
          </a:ln>
        </p:spPr>
      </p:cxnSp>
      <p:cxnSp>
        <p:nvCxnSpPr>
          <p:cNvPr id="2686" name="Google Shape;2686;p123"/>
          <p:cNvCxnSpPr>
            <a:stCxn id="2670" idx="2"/>
            <a:endCxn id="2677" idx="0"/>
          </p:cNvCxnSpPr>
          <p:nvPr/>
        </p:nvCxnSpPr>
        <p:spPr>
          <a:xfrm flipH="1">
            <a:off x="5543480" y="1403106"/>
            <a:ext cx="1767300" cy="664500"/>
          </a:xfrm>
          <a:prstGeom prst="straightConnector1">
            <a:avLst/>
          </a:prstGeom>
          <a:noFill/>
          <a:ln cap="flat" cmpd="sng" w="9525">
            <a:solidFill>
              <a:srgbClr val="666666"/>
            </a:solidFill>
            <a:prstDash val="solid"/>
            <a:round/>
            <a:headEnd len="med" w="med" type="none"/>
            <a:tailEnd len="med" w="med" type="triangle"/>
          </a:ln>
        </p:spPr>
      </p:cxnSp>
      <p:cxnSp>
        <p:nvCxnSpPr>
          <p:cNvPr id="2687" name="Google Shape;2687;p123"/>
          <p:cNvCxnSpPr>
            <a:stCxn id="2665" idx="2"/>
            <a:endCxn id="2678" idx="0"/>
          </p:cNvCxnSpPr>
          <p:nvPr/>
        </p:nvCxnSpPr>
        <p:spPr>
          <a:xfrm>
            <a:off x="3086844" y="1403106"/>
            <a:ext cx="2942100" cy="664500"/>
          </a:xfrm>
          <a:prstGeom prst="straightConnector1">
            <a:avLst/>
          </a:prstGeom>
          <a:noFill/>
          <a:ln cap="flat" cmpd="sng" w="9525">
            <a:solidFill>
              <a:srgbClr val="666666"/>
            </a:solidFill>
            <a:prstDash val="solid"/>
            <a:round/>
            <a:headEnd len="med" w="med" type="none"/>
            <a:tailEnd len="med" w="med" type="triangle"/>
          </a:ln>
        </p:spPr>
      </p:cxnSp>
      <p:cxnSp>
        <p:nvCxnSpPr>
          <p:cNvPr id="2688" name="Google Shape;2688;p123"/>
          <p:cNvCxnSpPr>
            <a:stCxn id="2666" idx="2"/>
            <a:endCxn id="2679" idx="0"/>
          </p:cNvCxnSpPr>
          <p:nvPr/>
        </p:nvCxnSpPr>
        <p:spPr>
          <a:xfrm>
            <a:off x="3571586" y="1403106"/>
            <a:ext cx="2946600" cy="664500"/>
          </a:xfrm>
          <a:prstGeom prst="straightConnector1">
            <a:avLst/>
          </a:prstGeom>
          <a:noFill/>
          <a:ln cap="flat" cmpd="sng" w="9525">
            <a:solidFill>
              <a:srgbClr val="666666"/>
            </a:solidFill>
            <a:prstDash val="solid"/>
            <a:round/>
            <a:headEnd len="med" w="med" type="none"/>
            <a:tailEnd len="med" w="med" type="triangle"/>
          </a:ln>
        </p:spPr>
      </p:cxn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92" name="Shape 2692"/>
        <p:cNvGrpSpPr/>
        <p:nvPr/>
      </p:nvGrpSpPr>
      <p:grpSpPr>
        <a:xfrm>
          <a:off x="0" y="0"/>
          <a:ext cx="0" cy="0"/>
          <a:chOff x="0" y="0"/>
          <a:chExt cx="0" cy="0"/>
        </a:xfrm>
      </p:grpSpPr>
      <p:sp>
        <p:nvSpPr>
          <p:cNvPr id="2693" name="Google Shape;2693;p12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Runtime</a:t>
            </a:r>
            <a:endParaRPr/>
          </a:p>
        </p:txBody>
      </p:sp>
      <p:sp>
        <p:nvSpPr>
          <p:cNvPr id="2694" name="Google Shape;2694;p124"/>
          <p:cNvSpPr txBox="1"/>
          <p:nvPr>
            <p:ph idx="1" type="body"/>
          </p:nvPr>
        </p:nvSpPr>
        <p:spPr>
          <a:xfrm>
            <a:off x="287325" y="3633950"/>
            <a:ext cx="8443800" cy="109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How does the runtime of merge grow with N, the total number of items?</a:t>
            </a:r>
            <a:endParaRPr/>
          </a:p>
          <a:p>
            <a:pPr indent="0" lvl="0" marL="0" rtl="0" algn="l">
              <a:spcBef>
                <a:spcPts val="600"/>
              </a:spcBef>
              <a:spcAft>
                <a:spcPts val="0"/>
              </a:spcAft>
              <a:buNone/>
            </a:pPr>
            <a:r>
              <a:rPr b="1" lang="en"/>
              <a:t>C. Θ(N)</a:t>
            </a:r>
            <a:r>
              <a:rPr lang="en"/>
              <a:t>. Why? Use array writes as cost model, merge does exactly N writes.</a:t>
            </a:r>
            <a:endParaRPr/>
          </a:p>
        </p:txBody>
      </p:sp>
      <p:sp>
        <p:nvSpPr>
          <p:cNvPr id="2695" name="Google Shape;2695;p124"/>
          <p:cNvSpPr/>
          <p:nvPr/>
        </p:nvSpPr>
        <p:spPr>
          <a:xfrm>
            <a:off x="1379475"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696" name="Google Shape;2696;p124"/>
          <p:cNvSpPr/>
          <p:nvPr/>
        </p:nvSpPr>
        <p:spPr>
          <a:xfrm>
            <a:off x="1864664"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697" name="Google Shape;2697;p124"/>
          <p:cNvSpPr/>
          <p:nvPr/>
        </p:nvSpPr>
        <p:spPr>
          <a:xfrm>
            <a:off x="2354005"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698" name="Google Shape;2698;p124"/>
          <p:cNvSpPr/>
          <p:nvPr/>
        </p:nvSpPr>
        <p:spPr>
          <a:xfrm>
            <a:off x="2839194"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699" name="Google Shape;2699;p124"/>
          <p:cNvSpPr/>
          <p:nvPr/>
        </p:nvSpPr>
        <p:spPr>
          <a:xfrm>
            <a:off x="3323936"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11</a:t>
            </a:r>
            <a:endParaRPr sz="1800">
              <a:latin typeface="Calibri"/>
              <a:ea typeface="Calibri"/>
              <a:cs typeface="Calibri"/>
              <a:sym typeface="Calibri"/>
            </a:endParaRPr>
          </a:p>
        </p:txBody>
      </p:sp>
      <p:sp>
        <p:nvSpPr>
          <p:cNvPr id="2700" name="Google Shape;2700;p124"/>
          <p:cNvSpPr/>
          <p:nvPr/>
        </p:nvSpPr>
        <p:spPr>
          <a:xfrm>
            <a:off x="5599225"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701" name="Google Shape;2701;p124"/>
          <p:cNvSpPr/>
          <p:nvPr/>
        </p:nvSpPr>
        <p:spPr>
          <a:xfrm>
            <a:off x="6088566"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702" name="Google Shape;2702;p124"/>
          <p:cNvSpPr/>
          <p:nvPr/>
        </p:nvSpPr>
        <p:spPr>
          <a:xfrm>
            <a:off x="6573755"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703" name="Google Shape;2703;p124"/>
          <p:cNvSpPr/>
          <p:nvPr/>
        </p:nvSpPr>
        <p:spPr>
          <a:xfrm>
            <a:off x="7063130" y="907806"/>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704" name="Google Shape;2704;p124"/>
          <p:cNvSpPr/>
          <p:nvPr/>
        </p:nvSpPr>
        <p:spPr>
          <a:xfrm>
            <a:off x="2376975"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705" name="Google Shape;2705;p124"/>
          <p:cNvSpPr/>
          <p:nvPr/>
        </p:nvSpPr>
        <p:spPr>
          <a:xfrm>
            <a:off x="2862164"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706" name="Google Shape;2706;p124"/>
          <p:cNvSpPr/>
          <p:nvPr/>
        </p:nvSpPr>
        <p:spPr>
          <a:xfrm>
            <a:off x="3351505"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707" name="Google Shape;2707;p124"/>
          <p:cNvSpPr/>
          <p:nvPr/>
        </p:nvSpPr>
        <p:spPr>
          <a:xfrm>
            <a:off x="3836694"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708" name="Google Shape;2708;p124"/>
          <p:cNvSpPr/>
          <p:nvPr/>
        </p:nvSpPr>
        <p:spPr>
          <a:xfrm>
            <a:off x="4321436"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709" name="Google Shape;2709;p124"/>
          <p:cNvSpPr/>
          <p:nvPr/>
        </p:nvSpPr>
        <p:spPr>
          <a:xfrm>
            <a:off x="4806625"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710" name="Google Shape;2710;p124"/>
          <p:cNvSpPr/>
          <p:nvPr/>
        </p:nvSpPr>
        <p:spPr>
          <a:xfrm>
            <a:off x="5295966"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711" name="Google Shape;2711;p124"/>
          <p:cNvSpPr/>
          <p:nvPr/>
        </p:nvSpPr>
        <p:spPr>
          <a:xfrm>
            <a:off x="5781155"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712" name="Google Shape;2712;p124"/>
          <p:cNvSpPr/>
          <p:nvPr/>
        </p:nvSpPr>
        <p:spPr>
          <a:xfrm>
            <a:off x="6270530" y="2067631"/>
            <a:ext cx="495300" cy="4953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11</a:t>
            </a:r>
            <a:endParaRPr sz="1800">
              <a:latin typeface="Calibri"/>
              <a:ea typeface="Calibri"/>
              <a:cs typeface="Calibri"/>
              <a:sym typeface="Calibri"/>
            </a:endParaRPr>
          </a:p>
        </p:txBody>
      </p:sp>
      <p:cxnSp>
        <p:nvCxnSpPr>
          <p:cNvPr id="2713" name="Google Shape;2713;p124"/>
          <p:cNvCxnSpPr>
            <a:stCxn id="2695" idx="2"/>
            <a:endCxn id="2704" idx="0"/>
          </p:cNvCxnSpPr>
          <p:nvPr/>
        </p:nvCxnSpPr>
        <p:spPr>
          <a:xfrm>
            <a:off x="1627125" y="1403106"/>
            <a:ext cx="997500" cy="664500"/>
          </a:xfrm>
          <a:prstGeom prst="straightConnector1">
            <a:avLst/>
          </a:prstGeom>
          <a:noFill/>
          <a:ln cap="flat" cmpd="sng" w="9525">
            <a:solidFill>
              <a:srgbClr val="666666"/>
            </a:solidFill>
            <a:prstDash val="solid"/>
            <a:round/>
            <a:headEnd len="med" w="med" type="none"/>
            <a:tailEnd len="med" w="med" type="triangle"/>
          </a:ln>
        </p:spPr>
      </p:cxnSp>
      <p:cxnSp>
        <p:nvCxnSpPr>
          <p:cNvPr id="2714" name="Google Shape;2714;p124"/>
          <p:cNvCxnSpPr>
            <a:stCxn id="2696" idx="2"/>
            <a:endCxn id="2705" idx="0"/>
          </p:cNvCxnSpPr>
          <p:nvPr/>
        </p:nvCxnSpPr>
        <p:spPr>
          <a:xfrm>
            <a:off x="2112314" y="1403106"/>
            <a:ext cx="997500" cy="664500"/>
          </a:xfrm>
          <a:prstGeom prst="straightConnector1">
            <a:avLst/>
          </a:prstGeom>
          <a:noFill/>
          <a:ln cap="flat" cmpd="sng" w="9525">
            <a:solidFill>
              <a:srgbClr val="666666"/>
            </a:solidFill>
            <a:prstDash val="solid"/>
            <a:round/>
            <a:headEnd len="med" w="med" type="none"/>
            <a:tailEnd len="med" w="med" type="triangle"/>
          </a:ln>
        </p:spPr>
      </p:cxnSp>
      <p:cxnSp>
        <p:nvCxnSpPr>
          <p:cNvPr id="2715" name="Google Shape;2715;p124"/>
          <p:cNvCxnSpPr>
            <a:stCxn id="2700" idx="2"/>
            <a:endCxn id="2706" idx="0"/>
          </p:cNvCxnSpPr>
          <p:nvPr/>
        </p:nvCxnSpPr>
        <p:spPr>
          <a:xfrm flipH="1">
            <a:off x="3599275" y="1403106"/>
            <a:ext cx="2247600" cy="664500"/>
          </a:xfrm>
          <a:prstGeom prst="straightConnector1">
            <a:avLst/>
          </a:prstGeom>
          <a:noFill/>
          <a:ln cap="flat" cmpd="sng" w="9525">
            <a:solidFill>
              <a:srgbClr val="666666"/>
            </a:solidFill>
            <a:prstDash val="solid"/>
            <a:round/>
            <a:headEnd len="med" w="med" type="none"/>
            <a:tailEnd len="med" w="med" type="triangle"/>
          </a:ln>
        </p:spPr>
      </p:cxnSp>
      <p:cxnSp>
        <p:nvCxnSpPr>
          <p:cNvPr id="2716" name="Google Shape;2716;p124"/>
          <p:cNvCxnSpPr>
            <a:stCxn id="2701" idx="2"/>
            <a:endCxn id="2707" idx="0"/>
          </p:cNvCxnSpPr>
          <p:nvPr/>
        </p:nvCxnSpPr>
        <p:spPr>
          <a:xfrm flipH="1">
            <a:off x="4084416" y="1403106"/>
            <a:ext cx="2251800" cy="664500"/>
          </a:xfrm>
          <a:prstGeom prst="straightConnector1">
            <a:avLst/>
          </a:prstGeom>
          <a:noFill/>
          <a:ln cap="flat" cmpd="sng" w="9525">
            <a:solidFill>
              <a:srgbClr val="666666"/>
            </a:solidFill>
            <a:prstDash val="solid"/>
            <a:round/>
            <a:headEnd len="med" w="med" type="none"/>
            <a:tailEnd len="med" w="med" type="triangle"/>
          </a:ln>
        </p:spPr>
      </p:cxnSp>
      <p:cxnSp>
        <p:nvCxnSpPr>
          <p:cNvPr id="2717" name="Google Shape;2717;p124"/>
          <p:cNvCxnSpPr>
            <a:stCxn id="2697" idx="2"/>
            <a:endCxn id="2708" idx="0"/>
          </p:cNvCxnSpPr>
          <p:nvPr/>
        </p:nvCxnSpPr>
        <p:spPr>
          <a:xfrm>
            <a:off x="2601655" y="1403106"/>
            <a:ext cx="1967400" cy="664500"/>
          </a:xfrm>
          <a:prstGeom prst="straightConnector1">
            <a:avLst/>
          </a:prstGeom>
          <a:noFill/>
          <a:ln cap="flat" cmpd="sng" w="9525">
            <a:solidFill>
              <a:srgbClr val="666666"/>
            </a:solidFill>
            <a:prstDash val="solid"/>
            <a:round/>
            <a:headEnd len="med" w="med" type="none"/>
            <a:tailEnd len="med" w="med" type="triangle"/>
          </a:ln>
        </p:spPr>
      </p:cxnSp>
      <p:cxnSp>
        <p:nvCxnSpPr>
          <p:cNvPr id="2718" name="Google Shape;2718;p124"/>
          <p:cNvCxnSpPr>
            <a:stCxn id="2702" idx="2"/>
            <a:endCxn id="2709" idx="0"/>
          </p:cNvCxnSpPr>
          <p:nvPr/>
        </p:nvCxnSpPr>
        <p:spPr>
          <a:xfrm flipH="1">
            <a:off x="5054405" y="1403106"/>
            <a:ext cx="1767000" cy="664500"/>
          </a:xfrm>
          <a:prstGeom prst="straightConnector1">
            <a:avLst/>
          </a:prstGeom>
          <a:noFill/>
          <a:ln cap="flat" cmpd="sng" w="9525">
            <a:solidFill>
              <a:srgbClr val="666666"/>
            </a:solidFill>
            <a:prstDash val="solid"/>
            <a:round/>
            <a:headEnd len="med" w="med" type="none"/>
            <a:tailEnd len="med" w="med" type="triangle"/>
          </a:ln>
        </p:spPr>
      </p:cxnSp>
      <p:cxnSp>
        <p:nvCxnSpPr>
          <p:cNvPr id="2719" name="Google Shape;2719;p124"/>
          <p:cNvCxnSpPr>
            <a:stCxn id="2703" idx="2"/>
            <a:endCxn id="2710" idx="0"/>
          </p:cNvCxnSpPr>
          <p:nvPr/>
        </p:nvCxnSpPr>
        <p:spPr>
          <a:xfrm flipH="1">
            <a:off x="5543480" y="1403106"/>
            <a:ext cx="1767300" cy="664500"/>
          </a:xfrm>
          <a:prstGeom prst="straightConnector1">
            <a:avLst/>
          </a:prstGeom>
          <a:noFill/>
          <a:ln cap="flat" cmpd="sng" w="9525">
            <a:solidFill>
              <a:srgbClr val="666666"/>
            </a:solidFill>
            <a:prstDash val="solid"/>
            <a:round/>
            <a:headEnd len="med" w="med" type="none"/>
            <a:tailEnd len="med" w="med" type="triangle"/>
          </a:ln>
        </p:spPr>
      </p:cxnSp>
      <p:cxnSp>
        <p:nvCxnSpPr>
          <p:cNvPr id="2720" name="Google Shape;2720;p124"/>
          <p:cNvCxnSpPr>
            <a:stCxn id="2698" idx="2"/>
            <a:endCxn id="2711" idx="0"/>
          </p:cNvCxnSpPr>
          <p:nvPr/>
        </p:nvCxnSpPr>
        <p:spPr>
          <a:xfrm>
            <a:off x="3086844" y="1403106"/>
            <a:ext cx="2942100" cy="664500"/>
          </a:xfrm>
          <a:prstGeom prst="straightConnector1">
            <a:avLst/>
          </a:prstGeom>
          <a:noFill/>
          <a:ln cap="flat" cmpd="sng" w="9525">
            <a:solidFill>
              <a:srgbClr val="666666"/>
            </a:solidFill>
            <a:prstDash val="solid"/>
            <a:round/>
            <a:headEnd len="med" w="med" type="none"/>
            <a:tailEnd len="med" w="med" type="triangle"/>
          </a:ln>
        </p:spPr>
      </p:cxnSp>
      <p:cxnSp>
        <p:nvCxnSpPr>
          <p:cNvPr id="2721" name="Google Shape;2721;p124"/>
          <p:cNvCxnSpPr>
            <a:stCxn id="2699" idx="2"/>
            <a:endCxn id="2712" idx="0"/>
          </p:cNvCxnSpPr>
          <p:nvPr/>
        </p:nvCxnSpPr>
        <p:spPr>
          <a:xfrm>
            <a:off x="3571586" y="1403106"/>
            <a:ext cx="2946600" cy="664500"/>
          </a:xfrm>
          <a:prstGeom prst="straightConnector1">
            <a:avLst/>
          </a:prstGeom>
          <a:noFill/>
          <a:ln cap="flat" cmpd="sng" w="9525">
            <a:solidFill>
              <a:srgbClr val="666666"/>
            </a:solidFill>
            <a:prstDash val="solid"/>
            <a:round/>
            <a:headEnd len="med" w="med" type="none"/>
            <a:tailEnd len="med" w="med" type="triangle"/>
          </a:ln>
        </p:spPr>
      </p:cxn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5" name="Shape 2725"/>
        <p:cNvGrpSpPr/>
        <p:nvPr/>
      </p:nvGrpSpPr>
      <p:grpSpPr>
        <a:xfrm>
          <a:off x="0" y="0"/>
          <a:ext cx="0" cy="0"/>
          <a:chOff x="0" y="0"/>
          <a:chExt cx="0" cy="0"/>
        </a:xfrm>
      </p:grpSpPr>
      <p:sp>
        <p:nvSpPr>
          <p:cNvPr id="2726" name="Google Shape;2726;p12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Merge to Speed Up the Sorting Process</a:t>
            </a:r>
            <a:endParaRPr/>
          </a:p>
        </p:txBody>
      </p:sp>
      <p:sp>
        <p:nvSpPr>
          <p:cNvPr id="2727" name="Google Shape;2727;p12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Merging can give us an improvement over vanilla selection sort:</a:t>
            </a:r>
            <a:endParaRPr/>
          </a:p>
          <a:p>
            <a:pPr indent="-342900" lvl="0" marL="457200" rtl="0" algn="l">
              <a:spcBef>
                <a:spcPts val="600"/>
              </a:spcBef>
              <a:spcAft>
                <a:spcPts val="0"/>
              </a:spcAft>
              <a:buSzPts val="1800"/>
              <a:buChar char="●"/>
            </a:pPr>
            <a:r>
              <a:rPr lang="en"/>
              <a:t>Selection sort the left half: Θ(N</a:t>
            </a:r>
            <a:r>
              <a:rPr baseline="30000" lang="en"/>
              <a:t>2</a:t>
            </a:r>
            <a:r>
              <a:rPr lang="en"/>
              <a:t>).</a:t>
            </a:r>
            <a:endParaRPr/>
          </a:p>
          <a:p>
            <a:pPr indent="-342900" lvl="0" marL="457200" rtl="0" algn="l">
              <a:spcBef>
                <a:spcPts val="0"/>
              </a:spcBef>
              <a:spcAft>
                <a:spcPts val="0"/>
              </a:spcAft>
              <a:buSzPts val="1800"/>
              <a:buChar char="●"/>
            </a:pPr>
            <a:r>
              <a:rPr lang="en"/>
              <a:t>Selection sort the right half: Θ(N</a:t>
            </a:r>
            <a:r>
              <a:rPr baseline="30000" lang="en"/>
              <a:t>2</a:t>
            </a:r>
            <a:r>
              <a:rPr lang="en"/>
              <a:t>).</a:t>
            </a:r>
            <a:endParaRPr/>
          </a:p>
          <a:p>
            <a:pPr indent="-342900" lvl="0" marL="457200" rtl="0" algn="l">
              <a:spcBef>
                <a:spcPts val="0"/>
              </a:spcBef>
              <a:spcAft>
                <a:spcPts val="0"/>
              </a:spcAft>
              <a:buSzPts val="1800"/>
              <a:buChar char="●"/>
            </a:pPr>
            <a:r>
              <a:rPr lang="en"/>
              <a:t>Merge the results: Θ(N).</a:t>
            </a:r>
            <a:endParaRPr/>
          </a:p>
        </p:txBody>
      </p:sp>
      <p:sp>
        <p:nvSpPr>
          <p:cNvPr id="2728" name="Google Shape;2728;p125"/>
          <p:cNvSpPr/>
          <p:nvPr/>
        </p:nvSpPr>
        <p:spPr>
          <a:xfrm>
            <a:off x="7246200" y="2862050"/>
            <a:ext cx="8382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N=64</a:t>
            </a:r>
            <a:endParaRPr/>
          </a:p>
        </p:txBody>
      </p:sp>
      <p:sp>
        <p:nvSpPr>
          <p:cNvPr id="2729" name="Google Shape;2729;p125"/>
          <p:cNvSpPr/>
          <p:nvPr/>
        </p:nvSpPr>
        <p:spPr>
          <a:xfrm>
            <a:off x="6496900" y="3585950"/>
            <a:ext cx="838200" cy="3555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N=32</a:t>
            </a:r>
            <a:endParaRPr/>
          </a:p>
        </p:txBody>
      </p:sp>
      <p:sp>
        <p:nvSpPr>
          <p:cNvPr id="2730" name="Google Shape;2730;p125"/>
          <p:cNvSpPr/>
          <p:nvPr/>
        </p:nvSpPr>
        <p:spPr>
          <a:xfrm>
            <a:off x="8020900" y="3585950"/>
            <a:ext cx="838200" cy="3555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N=32</a:t>
            </a:r>
            <a:endParaRPr/>
          </a:p>
        </p:txBody>
      </p:sp>
      <p:cxnSp>
        <p:nvCxnSpPr>
          <p:cNvPr id="2731" name="Google Shape;2731;p125"/>
          <p:cNvCxnSpPr>
            <a:stCxn id="2729" idx="0"/>
            <a:endCxn id="2728" idx="2"/>
          </p:cNvCxnSpPr>
          <p:nvPr/>
        </p:nvCxnSpPr>
        <p:spPr>
          <a:xfrm flipH="1" rot="10800000">
            <a:off x="6916000" y="3217550"/>
            <a:ext cx="749400" cy="368400"/>
          </a:xfrm>
          <a:prstGeom prst="straightConnector1">
            <a:avLst/>
          </a:prstGeom>
          <a:noFill/>
          <a:ln cap="flat" cmpd="sng" w="19050">
            <a:solidFill>
              <a:srgbClr val="666666"/>
            </a:solidFill>
            <a:prstDash val="solid"/>
            <a:round/>
            <a:headEnd len="med" w="med" type="none"/>
            <a:tailEnd len="med" w="med" type="triangle"/>
          </a:ln>
        </p:spPr>
      </p:cxnSp>
      <p:cxnSp>
        <p:nvCxnSpPr>
          <p:cNvPr id="2732" name="Google Shape;2732;p125"/>
          <p:cNvCxnSpPr>
            <a:stCxn id="2730" idx="0"/>
            <a:endCxn id="2728" idx="2"/>
          </p:cNvCxnSpPr>
          <p:nvPr/>
        </p:nvCxnSpPr>
        <p:spPr>
          <a:xfrm rot="10800000">
            <a:off x="7665400" y="3217550"/>
            <a:ext cx="774600" cy="368400"/>
          </a:xfrm>
          <a:prstGeom prst="straightConnector1">
            <a:avLst/>
          </a:prstGeom>
          <a:noFill/>
          <a:ln cap="flat" cmpd="sng" w="19050">
            <a:solidFill>
              <a:srgbClr val="666666"/>
            </a:solidFill>
            <a:prstDash val="solid"/>
            <a:round/>
            <a:headEnd len="med" w="med" type="none"/>
            <a:tailEnd len="med" w="med" type="triangle"/>
          </a:ln>
        </p:spPr>
      </p:cxnSp>
      <p:grpSp>
        <p:nvGrpSpPr>
          <p:cNvPr id="2733" name="Google Shape;2733;p125"/>
          <p:cNvGrpSpPr/>
          <p:nvPr/>
        </p:nvGrpSpPr>
        <p:grpSpPr>
          <a:xfrm>
            <a:off x="5499342" y="2827040"/>
            <a:ext cx="2559259" cy="1269575"/>
            <a:chOff x="5499342" y="2827040"/>
            <a:chExt cx="2559259" cy="1269575"/>
          </a:xfrm>
        </p:grpSpPr>
        <p:sp>
          <p:nvSpPr>
            <p:cNvPr id="2734" name="Google Shape;2734;p125"/>
            <p:cNvSpPr txBox="1"/>
            <p:nvPr/>
          </p:nvSpPr>
          <p:spPr>
            <a:xfrm>
              <a:off x="5499342" y="3550315"/>
              <a:ext cx="10599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~1024 AU</a:t>
              </a:r>
              <a:endParaRPr/>
            </a:p>
          </p:txBody>
        </p:sp>
        <p:sp>
          <p:nvSpPr>
            <p:cNvPr id="2735" name="Google Shape;2735;p125"/>
            <p:cNvSpPr txBox="1"/>
            <p:nvPr/>
          </p:nvSpPr>
          <p:spPr>
            <a:xfrm>
              <a:off x="6434988" y="2827040"/>
              <a:ext cx="9789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~64 AU</a:t>
              </a:r>
              <a:endParaRPr/>
            </a:p>
          </p:txBody>
        </p:sp>
        <p:sp>
          <p:nvSpPr>
            <p:cNvPr id="2736" name="Google Shape;2736;p125"/>
            <p:cNvSpPr txBox="1"/>
            <p:nvPr/>
          </p:nvSpPr>
          <p:spPr>
            <a:xfrm>
              <a:off x="7372201" y="3571450"/>
              <a:ext cx="6864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~1024</a:t>
              </a:r>
              <a:endParaRPr/>
            </a:p>
          </p:txBody>
        </p:sp>
      </p:grpSp>
      <p:sp>
        <p:nvSpPr>
          <p:cNvPr id="2737" name="Google Shape;2737;p125"/>
          <p:cNvSpPr txBox="1"/>
          <p:nvPr/>
        </p:nvSpPr>
        <p:spPr>
          <a:xfrm>
            <a:off x="8325939" y="3291408"/>
            <a:ext cx="53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sp>
        <p:nvSpPr>
          <p:cNvPr id="2738" name="Google Shape;2738;p125"/>
          <p:cNvSpPr txBox="1"/>
          <p:nvPr/>
        </p:nvSpPr>
        <p:spPr>
          <a:xfrm>
            <a:off x="6604775" y="3280433"/>
            <a:ext cx="53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sp>
        <p:nvSpPr>
          <p:cNvPr id="2739" name="Google Shape;2739;p125"/>
          <p:cNvSpPr txBox="1"/>
          <p:nvPr/>
        </p:nvSpPr>
        <p:spPr>
          <a:xfrm>
            <a:off x="7477342" y="2577206"/>
            <a:ext cx="53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2740" name="Google Shape;2740;p125"/>
          <p:cNvSpPr txBox="1"/>
          <p:nvPr/>
        </p:nvSpPr>
        <p:spPr>
          <a:xfrm>
            <a:off x="229900" y="2326200"/>
            <a:ext cx="5015400" cy="1333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N=64: ~2112 AU.</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rgbClr val="38761D"/>
                </a:solidFill>
                <a:latin typeface="Calibri"/>
                <a:ea typeface="Calibri"/>
                <a:cs typeface="Calibri"/>
                <a:sym typeface="Calibri"/>
              </a:rPr>
              <a:t>Merge</a:t>
            </a:r>
            <a:r>
              <a:rPr lang="en" sz="2000">
                <a:solidFill>
                  <a:schemeClr val="dk1"/>
                </a:solidFill>
                <a:latin typeface="Calibri"/>
                <a:ea typeface="Calibri"/>
                <a:cs typeface="Calibri"/>
                <a:sym typeface="Calibri"/>
              </a:rPr>
              <a:t>: ~64 AU.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rgbClr val="1155CC"/>
                </a:solidFill>
                <a:latin typeface="Calibri"/>
                <a:ea typeface="Calibri"/>
                <a:cs typeface="Calibri"/>
                <a:sym typeface="Calibri"/>
              </a:rPr>
              <a:t>Selection sort</a:t>
            </a:r>
            <a:r>
              <a:rPr lang="en" sz="2000">
                <a:solidFill>
                  <a:schemeClr val="dk1"/>
                </a:solidFill>
                <a:latin typeface="Calibri"/>
                <a:ea typeface="Calibri"/>
                <a:cs typeface="Calibri"/>
                <a:sym typeface="Calibri"/>
              </a:rPr>
              <a:t>: ~2*1024 = ~2048 AU.</a:t>
            </a:r>
            <a:endParaRPr sz="2000"/>
          </a:p>
        </p:txBody>
      </p:sp>
      <p:sp>
        <p:nvSpPr>
          <p:cNvPr id="2741" name="Google Shape;2741;p125"/>
          <p:cNvSpPr txBox="1"/>
          <p:nvPr/>
        </p:nvSpPr>
        <p:spPr>
          <a:xfrm>
            <a:off x="228600" y="3764400"/>
            <a:ext cx="5427900" cy="9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Still Θ(N</a:t>
            </a:r>
            <a:r>
              <a:rPr baseline="30000" lang="en" sz="2000">
                <a:solidFill>
                  <a:schemeClr val="dk1"/>
                </a:solidFill>
                <a:latin typeface="Calibri"/>
                <a:ea typeface="Calibri"/>
                <a:cs typeface="Calibri"/>
                <a:sym typeface="Calibri"/>
              </a:rPr>
              <a:t>2</a:t>
            </a:r>
            <a:r>
              <a:rPr lang="en" sz="2000">
                <a:solidFill>
                  <a:schemeClr val="dk1"/>
                </a:solidFill>
                <a:latin typeface="Calibri"/>
                <a:ea typeface="Calibri"/>
                <a:cs typeface="Calibri"/>
                <a:sym typeface="Calibri"/>
              </a:rPr>
              <a:t>), but faster since N+2*(N/2)</a:t>
            </a:r>
            <a:r>
              <a:rPr baseline="30000" lang="en" sz="2000">
                <a:solidFill>
                  <a:schemeClr val="dk1"/>
                </a:solidFill>
                <a:latin typeface="Calibri"/>
                <a:ea typeface="Calibri"/>
                <a:cs typeface="Calibri"/>
                <a:sym typeface="Calibri"/>
              </a:rPr>
              <a:t>2</a:t>
            </a:r>
            <a:r>
              <a:rPr lang="en" sz="2000">
                <a:solidFill>
                  <a:schemeClr val="dk1"/>
                </a:solidFill>
                <a:latin typeface="Calibri"/>
                <a:ea typeface="Calibri"/>
                <a:cs typeface="Calibri"/>
                <a:sym typeface="Calibri"/>
              </a:rPr>
              <a:t> &lt; N</a:t>
            </a:r>
            <a:r>
              <a:rPr baseline="30000" lang="en"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a:p>
            <a:pPr indent="-355600" lvl="0" marL="457200" rtl="0" algn="l">
              <a:spcBef>
                <a:spcPts val="48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~2112 vs. ~4096 AU for N=64.</a:t>
            </a:r>
            <a:endParaRPr sz="2000"/>
          </a:p>
        </p:txBody>
      </p:sp>
      <p:grpSp>
        <p:nvGrpSpPr>
          <p:cNvPr id="2742" name="Google Shape;2742;p125"/>
          <p:cNvGrpSpPr/>
          <p:nvPr/>
        </p:nvGrpSpPr>
        <p:grpSpPr>
          <a:xfrm>
            <a:off x="6227275" y="1380068"/>
            <a:ext cx="1852500" cy="670407"/>
            <a:chOff x="6231900" y="1613268"/>
            <a:chExt cx="1852500" cy="670407"/>
          </a:xfrm>
        </p:grpSpPr>
        <p:sp>
          <p:nvSpPr>
            <p:cNvPr id="2743" name="Google Shape;2743;p125"/>
            <p:cNvSpPr/>
            <p:nvPr/>
          </p:nvSpPr>
          <p:spPr>
            <a:xfrm>
              <a:off x="7246200" y="1928175"/>
              <a:ext cx="838200" cy="3555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N=64</a:t>
              </a:r>
              <a:endParaRPr/>
            </a:p>
          </p:txBody>
        </p:sp>
        <p:sp>
          <p:nvSpPr>
            <p:cNvPr id="2744" name="Google Shape;2744;p125"/>
            <p:cNvSpPr txBox="1"/>
            <p:nvPr/>
          </p:nvSpPr>
          <p:spPr>
            <a:xfrm>
              <a:off x="6231900" y="1889803"/>
              <a:ext cx="11682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~4096 AU</a:t>
              </a:r>
              <a:endParaRPr/>
            </a:p>
          </p:txBody>
        </p:sp>
        <p:sp>
          <p:nvSpPr>
            <p:cNvPr id="2745" name="Google Shape;2745;p125"/>
            <p:cNvSpPr txBox="1"/>
            <p:nvPr/>
          </p:nvSpPr>
          <p:spPr>
            <a:xfrm>
              <a:off x="7435593" y="1613268"/>
              <a:ext cx="53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3"/>
                                        </p:tgtEl>
                                        <p:attrNameLst>
                                          <p:attrName>style.visibility</p:attrName>
                                        </p:attrNameLst>
                                      </p:cBhvr>
                                      <p:to>
                                        <p:strVal val="visible"/>
                                      </p:to>
                                    </p:set>
                                    <p:animEffect filter="fade" transition="in">
                                      <p:cBhvr>
                                        <p:cTn dur="1"/>
                                        <p:tgtEl>
                                          <p:spTgt spid="2733"/>
                                        </p:tgtEl>
                                      </p:cBhvr>
                                    </p:animEffect>
                                  </p:childTnLst>
                                </p:cTn>
                              </p:par>
                              <p:par>
                                <p:cTn fill="hold" nodeType="withEffect" presetClass="entr" presetID="10" presetSubtype="0">
                                  <p:stCondLst>
                                    <p:cond delay="0"/>
                                  </p:stCondLst>
                                  <p:childTnLst>
                                    <p:set>
                                      <p:cBhvr>
                                        <p:cTn dur="1" fill="hold">
                                          <p:stCondLst>
                                            <p:cond delay="0"/>
                                          </p:stCondLst>
                                        </p:cTn>
                                        <p:tgtEl>
                                          <p:spTgt spid="2740"/>
                                        </p:tgtEl>
                                        <p:attrNameLst>
                                          <p:attrName>style.visibility</p:attrName>
                                        </p:attrNameLst>
                                      </p:cBhvr>
                                      <p:to>
                                        <p:strVal val="visible"/>
                                      </p:to>
                                    </p:set>
                                    <p:animEffect filter="fade" transition="in">
                                      <p:cBhvr>
                                        <p:cTn dur="1"/>
                                        <p:tgtEl>
                                          <p:spTgt spid="27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1"/>
                                        </p:tgtEl>
                                        <p:attrNameLst>
                                          <p:attrName>style.visibility</p:attrName>
                                        </p:attrNameLst>
                                      </p:cBhvr>
                                      <p:to>
                                        <p:strVal val="visible"/>
                                      </p:to>
                                    </p:set>
                                    <p:animEffect filter="fade" transition="in">
                                      <p:cBhvr>
                                        <p:cTn dur="1"/>
                                        <p:tgtEl>
                                          <p:spTgt spid="27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9" name="Shape 2749"/>
        <p:cNvGrpSpPr/>
        <p:nvPr/>
      </p:nvGrpSpPr>
      <p:grpSpPr>
        <a:xfrm>
          <a:off x="0" y="0"/>
          <a:ext cx="0" cy="0"/>
          <a:chOff x="0" y="0"/>
          <a:chExt cx="0" cy="0"/>
        </a:xfrm>
      </p:grpSpPr>
      <p:sp>
        <p:nvSpPr>
          <p:cNvPr id="2750" name="Google Shape;2750;p1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Merge Layers</a:t>
            </a:r>
            <a:endParaRPr/>
          </a:p>
        </p:txBody>
      </p:sp>
      <p:sp>
        <p:nvSpPr>
          <p:cNvPr id="2751" name="Google Shape;2751;p12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Can do even better by adding a second layer of merges.</a:t>
            </a:r>
            <a:endParaRPr/>
          </a:p>
        </p:txBody>
      </p:sp>
      <p:sp>
        <p:nvSpPr>
          <p:cNvPr id="2752" name="Google Shape;2752;p126"/>
          <p:cNvSpPr txBox="1"/>
          <p:nvPr/>
        </p:nvSpPr>
        <p:spPr>
          <a:xfrm>
            <a:off x="229900" y="2326200"/>
            <a:ext cx="5403600" cy="2507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sz="2000">
                <a:solidFill>
                  <a:schemeClr val="dk1"/>
                </a:solidFill>
                <a:latin typeface="Calibri"/>
                <a:ea typeface="Calibri"/>
                <a:cs typeface="Calibri"/>
                <a:sym typeface="Calibri"/>
              </a:rPr>
              <a:t>Runtime for each sort:</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Selection sort only: ~4096 AU.</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One layer of merges: ~2112 AU.</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Two layers of merges:  ~1152 AU.</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rgbClr val="38761D"/>
                </a:solidFill>
                <a:latin typeface="Calibri"/>
                <a:ea typeface="Calibri"/>
                <a:cs typeface="Calibri"/>
                <a:sym typeface="Calibri"/>
              </a:rPr>
              <a:t>Merge</a:t>
            </a:r>
            <a:r>
              <a:rPr lang="en" sz="2000">
                <a:solidFill>
                  <a:schemeClr val="dk1"/>
                </a:solidFill>
                <a:latin typeface="Calibri"/>
                <a:ea typeface="Calibri"/>
                <a:cs typeface="Calibri"/>
                <a:sym typeface="Calibri"/>
              </a:rPr>
              <a:t>: ~64 AU + 2*~32 AU.</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rgbClr val="1155CC"/>
                </a:solidFill>
                <a:latin typeface="Calibri"/>
                <a:ea typeface="Calibri"/>
                <a:cs typeface="Calibri"/>
                <a:sym typeface="Calibri"/>
              </a:rPr>
              <a:t>Selection sort</a:t>
            </a:r>
            <a:r>
              <a:rPr lang="en" sz="2000">
                <a:solidFill>
                  <a:schemeClr val="dk1"/>
                </a:solidFill>
                <a:latin typeface="Calibri"/>
                <a:ea typeface="Calibri"/>
                <a:cs typeface="Calibri"/>
                <a:sym typeface="Calibri"/>
              </a:rPr>
              <a:t>: 4*~256.</a:t>
            </a:r>
            <a:endParaRPr sz="2000">
              <a:solidFill>
                <a:schemeClr val="dk1"/>
              </a:solidFill>
              <a:latin typeface="Calibri"/>
              <a:ea typeface="Calibri"/>
              <a:cs typeface="Calibri"/>
              <a:sym typeface="Calibri"/>
            </a:endParaRPr>
          </a:p>
        </p:txBody>
      </p:sp>
      <p:grpSp>
        <p:nvGrpSpPr>
          <p:cNvPr id="2753" name="Google Shape;2753;p126"/>
          <p:cNvGrpSpPr/>
          <p:nvPr/>
        </p:nvGrpSpPr>
        <p:grpSpPr>
          <a:xfrm>
            <a:off x="5983939" y="2348606"/>
            <a:ext cx="2876300" cy="1364244"/>
            <a:chOff x="5983939" y="2577206"/>
            <a:chExt cx="2876300" cy="1364244"/>
          </a:xfrm>
        </p:grpSpPr>
        <p:sp>
          <p:nvSpPr>
            <p:cNvPr id="2754" name="Google Shape;2754;p126"/>
            <p:cNvSpPr/>
            <p:nvPr/>
          </p:nvSpPr>
          <p:spPr>
            <a:xfrm>
              <a:off x="7246200" y="2862050"/>
              <a:ext cx="8382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N=64</a:t>
              </a:r>
              <a:endParaRPr/>
            </a:p>
          </p:txBody>
        </p:sp>
        <p:sp>
          <p:nvSpPr>
            <p:cNvPr id="2755" name="Google Shape;2755;p126"/>
            <p:cNvSpPr/>
            <p:nvPr/>
          </p:nvSpPr>
          <p:spPr>
            <a:xfrm>
              <a:off x="6496900" y="3585950"/>
              <a:ext cx="8382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N=32</a:t>
              </a:r>
              <a:endParaRPr/>
            </a:p>
          </p:txBody>
        </p:sp>
        <p:sp>
          <p:nvSpPr>
            <p:cNvPr id="2756" name="Google Shape;2756;p126"/>
            <p:cNvSpPr/>
            <p:nvPr/>
          </p:nvSpPr>
          <p:spPr>
            <a:xfrm>
              <a:off x="8020900" y="3585950"/>
              <a:ext cx="8382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N=32</a:t>
              </a:r>
              <a:endParaRPr/>
            </a:p>
          </p:txBody>
        </p:sp>
        <p:cxnSp>
          <p:nvCxnSpPr>
            <p:cNvPr id="2757" name="Google Shape;2757;p126"/>
            <p:cNvCxnSpPr>
              <a:stCxn id="2755" idx="0"/>
              <a:endCxn id="2754" idx="2"/>
            </p:cNvCxnSpPr>
            <p:nvPr/>
          </p:nvCxnSpPr>
          <p:spPr>
            <a:xfrm flipH="1" rot="10800000">
              <a:off x="6916000" y="3217550"/>
              <a:ext cx="749400" cy="368400"/>
            </a:xfrm>
            <a:prstGeom prst="straightConnector1">
              <a:avLst/>
            </a:prstGeom>
            <a:noFill/>
            <a:ln cap="flat" cmpd="sng" w="19050">
              <a:solidFill>
                <a:srgbClr val="666666"/>
              </a:solidFill>
              <a:prstDash val="solid"/>
              <a:round/>
              <a:headEnd len="med" w="med" type="none"/>
              <a:tailEnd len="med" w="med" type="triangle"/>
            </a:ln>
          </p:spPr>
        </p:cxnSp>
        <p:cxnSp>
          <p:nvCxnSpPr>
            <p:cNvPr id="2758" name="Google Shape;2758;p126"/>
            <p:cNvCxnSpPr>
              <a:stCxn id="2756" idx="0"/>
              <a:endCxn id="2754" idx="2"/>
            </p:cNvCxnSpPr>
            <p:nvPr/>
          </p:nvCxnSpPr>
          <p:spPr>
            <a:xfrm rot="10800000">
              <a:off x="7665400" y="3217550"/>
              <a:ext cx="774600" cy="368400"/>
            </a:xfrm>
            <a:prstGeom prst="straightConnector1">
              <a:avLst/>
            </a:prstGeom>
            <a:noFill/>
            <a:ln cap="flat" cmpd="sng" w="19050">
              <a:solidFill>
                <a:srgbClr val="666666"/>
              </a:solidFill>
              <a:prstDash val="solid"/>
              <a:round/>
              <a:headEnd len="med" w="med" type="none"/>
              <a:tailEnd len="med" w="med" type="triangle"/>
            </a:ln>
          </p:spPr>
        </p:cxnSp>
        <p:sp>
          <p:nvSpPr>
            <p:cNvPr id="2759" name="Google Shape;2759;p126"/>
            <p:cNvSpPr txBox="1"/>
            <p:nvPr/>
          </p:nvSpPr>
          <p:spPr>
            <a:xfrm>
              <a:off x="5983939" y="3587289"/>
              <a:ext cx="612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a:t>
              </a:r>
              <a:endParaRPr/>
            </a:p>
          </p:txBody>
        </p:sp>
        <p:sp>
          <p:nvSpPr>
            <p:cNvPr id="2760" name="Google Shape;2760;p126"/>
            <p:cNvSpPr txBox="1"/>
            <p:nvPr/>
          </p:nvSpPr>
          <p:spPr>
            <a:xfrm>
              <a:off x="6723150" y="2850150"/>
              <a:ext cx="53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~64</a:t>
              </a:r>
              <a:endParaRPr/>
            </a:p>
          </p:txBody>
        </p:sp>
        <p:sp>
          <p:nvSpPr>
            <p:cNvPr id="2761" name="Google Shape;2761;p126"/>
            <p:cNvSpPr txBox="1"/>
            <p:nvPr/>
          </p:nvSpPr>
          <p:spPr>
            <a:xfrm>
              <a:off x="7545475" y="3589939"/>
              <a:ext cx="612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a:t>
              </a:r>
              <a:endParaRPr/>
            </a:p>
          </p:txBody>
        </p:sp>
        <p:sp>
          <p:nvSpPr>
            <p:cNvPr id="2762" name="Google Shape;2762;p126"/>
            <p:cNvSpPr txBox="1"/>
            <p:nvPr/>
          </p:nvSpPr>
          <p:spPr>
            <a:xfrm>
              <a:off x="8325939" y="3291408"/>
              <a:ext cx="53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2763" name="Google Shape;2763;p126"/>
            <p:cNvSpPr txBox="1"/>
            <p:nvPr/>
          </p:nvSpPr>
          <p:spPr>
            <a:xfrm>
              <a:off x="6604775" y="3280433"/>
              <a:ext cx="53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2764" name="Google Shape;2764;p126"/>
            <p:cNvSpPr txBox="1"/>
            <p:nvPr/>
          </p:nvSpPr>
          <p:spPr>
            <a:xfrm>
              <a:off x="7477342" y="2577206"/>
              <a:ext cx="53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grpSp>
      <p:sp>
        <p:nvSpPr>
          <p:cNvPr id="2765" name="Google Shape;2765;p126"/>
          <p:cNvSpPr/>
          <p:nvPr/>
        </p:nvSpPr>
        <p:spPr>
          <a:xfrm>
            <a:off x="6268300" y="4030450"/>
            <a:ext cx="419100" cy="3555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16</a:t>
            </a:r>
            <a:endParaRPr/>
          </a:p>
        </p:txBody>
      </p:sp>
      <p:sp>
        <p:nvSpPr>
          <p:cNvPr id="2766" name="Google Shape;2766;p126"/>
          <p:cNvSpPr/>
          <p:nvPr/>
        </p:nvSpPr>
        <p:spPr>
          <a:xfrm>
            <a:off x="7059275" y="4030450"/>
            <a:ext cx="419100" cy="3555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16</a:t>
            </a:r>
            <a:endParaRPr/>
          </a:p>
        </p:txBody>
      </p:sp>
      <p:sp>
        <p:nvSpPr>
          <p:cNvPr id="2767" name="Google Shape;2767;p126"/>
          <p:cNvSpPr/>
          <p:nvPr/>
        </p:nvSpPr>
        <p:spPr>
          <a:xfrm>
            <a:off x="7850250" y="4030450"/>
            <a:ext cx="419100" cy="3555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16</a:t>
            </a:r>
            <a:endParaRPr/>
          </a:p>
        </p:txBody>
      </p:sp>
      <p:sp>
        <p:nvSpPr>
          <p:cNvPr id="2768" name="Google Shape;2768;p126"/>
          <p:cNvSpPr/>
          <p:nvPr/>
        </p:nvSpPr>
        <p:spPr>
          <a:xfrm>
            <a:off x="8641225" y="4030450"/>
            <a:ext cx="419100" cy="3555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16</a:t>
            </a:r>
            <a:endParaRPr/>
          </a:p>
        </p:txBody>
      </p:sp>
      <p:cxnSp>
        <p:nvCxnSpPr>
          <p:cNvPr id="2769" name="Google Shape;2769;p126"/>
          <p:cNvCxnSpPr>
            <a:stCxn id="2765" idx="0"/>
            <a:endCxn id="2755" idx="2"/>
          </p:cNvCxnSpPr>
          <p:nvPr/>
        </p:nvCxnSpPr>
        <p:spPr>
          <a:xfrm flipH="1" rot="10800000">
            <a:off x="6477850" y="3712750"/>
            <a:ext cx="438300" cy="317700"/>
          </a:xfrm>
          <a:prstGeom prst="straightConnector1">
            <a:avLst/>
          </a:prstGeom>
          <a:noFill/>
          <a:ln cap="flat" cmpd="sng" w="19050">
            <a:solidFill>
              <a:srgbClr val="666666"/>
            </a:solidFill>
            <a:prstDash val="solid"/>
            <a:round/>
            <a:headEnd len="med" w="med" type="none"/>
            <a:tailEnd len="med" w="med" type="triangle"/>
          </a:ln>
        </p:spPr>
      </p:cxnSp>
      <p:cxnSp>
        <p:nvCxnSpPr>
          <p:cNvPr id="2770" name="Google Shape;2770;p126"/>
          <p:cNvCxnSpPr>
            <a:stCxn id="2766" idx="0"/>
            <a:endCxn id="2755" idx="2"/>
          </p:cNvCxnSpPr>
          <p:nvPr/>
        </p:nvCxnSpPr>
        <p:spPr>
          <a:xfrm rot="10800000">
            <a:off x="6916025" y="3712750"/>
            <a:ext cx="352800" cy="317700"/>
          </a:xfrm>
          <a:prstGeom prst="straightConnector1">
            <a:avLst/>
          </a:prstGeom>
          <a:noFill/>
          <a:ln cap="flat" cmpd="sng" w="19050">
            <a:solidFill>
              <a:srgbClr val="666666"/>
            </a:solidFill>
            <a:prstDash val="solid"/>
            <a:round/>
            <a:headEnd len="med" w="med" type="none"/>
            <a:tailEnd len="med" w="med" type="triangle"/>
          </a:ln>
        </p:spPr>
      </p:cxnSp>
      <p:cxnSp>
        <p:nvCxnSpPr>
          <p:cNvPr id="2771" name="Google Shape;2771;p126"/>
          <p:cNvCxnSpPr>
            <a:stCxn id="2767" idx="0"/>
            <a:endCxn id="2756" idx="2"/>
          </p:cNvCxnSpPr>
          <p:nvPr/>
        </p:nvCxnSpPr>
        <p:spPr>
          <a:xfrm flipH="1" rot="10800000">
            <a:off x="8059800" y="3712750"/>
            <a:ext cx="380100" cy="317700"/>
          </a:xfrm>
          <a:prstGeom prst="straightConnector1">
            <a:avLst/>
          </a:prstGeom>
          <a:noFill/>
          <a:ln cap="flat" cmpd="sng" w="19050">
            <a:solidFill>
              <a:srgbClr val="666666"/>
            </a:solidFill>
            <a:prstDash val="solid"/>
            <a:round/>
            <a:headEnd len="med" w="med" type="none"/>
            <a:tailEnd len="med" w="med" type="triangle"/>
          </a:ln>
        </p:spPr>
      </p:cxnSp>
      <p:cxnSp>
        <p:nvCxnSpPr>
          <p:cNvPr id="2772" name="Google Shape;2772;p126"/>
          <p:cNvCxnSpPr>
            <a:stCxn id="2768" idx="0"/>
            <a:endCxn id="2756" idx="2"/>
          </p:cNvCxnSpPr>
          <p:nvPr/>
        </p:nvCxnSpPr>
        <p:spPr>
          <a:xfrm rot="10800000">
            <a:off x="8440075" y="3712750"/>
            <a:ext cx="410700" cy="317700"/>
          </a:xfrm>
          <a:prstGeom prst="straightConnector1">
            <a:avLst/>
          </a:prstGeom>
          <a:noFill/>
          <a:ln cap="flat" cmpd="sng" w="19050">
            <a:solidFill>
              <a:srgbClr val="666666"/>
            </a:solidFill>
            <a:prstDash val="solid"/>
            <a:round/>
            <a:headEnd len="med" w="med" type="none"/>
            <a:tailEnd len="med" w="med" type="triangle"/>
          </a:ln>
        </p:spPr>
      </p:cxnSp>
      <p:sp>
        <p:nvSpPr>
          <p:cNvPr id="2773" name="Google Shape;2773;p126"/>
          <p:cNvSpPr txBox="1"/>
          <p:nvPr/>
        </p:nvSpPr>
        <p:spPr>
          <a:xfrm>
            <a:off x="6136350" y="3737206"/>
            <a:ext cx="4938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sp>
        <p:nvSpPr>
          <p:cNvPr id="2774" name="Google Shape;2774;p126"/>
          <p:cNvSpPr txBox="1"/>
          <p:nvPr/>
        </p:nvSpPr>
        <p:spPr>
          <a:xfrm>
            <a:off x="7191690" y="3737206"/>
            <a:ext cx="4938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sp>
        <p:nvSpPr>
          <p:cNvPr id="2775" name="Google Shape;2775;p126"/>
          <p:cNvSpPr txBox="1"/>
          <p:nvPr/>
        </p:nvSpPr>
        <p:spPr>
          <a:xfrm>
            <a:off x="7711160" y="3733023"/>
            <a:ext cx="4938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sp>
        <p:nvSpPr>
          <p:cNvPr id="2776" name="Google Shape;2776;p126"/>
          <p:cNvSpPr txBox="1"/>
          <p:nvPr/>
        </p:nvSpPr>
        <p:spPr>
          <a:xfrm>
            <a:off x="8766500" y="3733023"/>
            <a:ext cx="4938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sp>
        <p:nvSpPr>
          <p:cNvPr id="2777" name="Google Shape;2777;p126"/>
          <p:cNvSpPr txBox="1"/>
          <p:nvPr/>
        </p:nvSpPr>
        <p:spPr>
          <a:xfrm>
            <a:off x="5679575" y="4001375"/>
            <a:ext cx="6342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~256</a:t>
            </a:r>
            <a:endParaRPr/>
          </a:p>
        </p:txBody>
      </p:sp>
      <p:grpSp>
        <p:nvGrpSpPr>
          <p:cNvPr id="2778" name="Google Shape;2778;p126"/>
          <p:cNvGrpSpPr/>
          <p:nvPr/>
        </p:nvGrpSpPr>
        <p:grpSpPr>
          <a:xfrm>
            <a:off x="6227275" y="1380068"/>
            <a:ext cx="1852500" cy="670407"/>
            <a:chOff x="6231900" y="1613268"/>
            <a:chExt cx="1852500" cy="670407"/>
          </a:xfrm>
        </p:grpSpPr>
        <p:sp>
          <p:nvSpPr>
            <p:cNvPr id="2779" name="Google Shape;2779;p126"/>
            <p:cNvSpPr/>
            <p:nvPr/>
          </p:nvSpPr>
          <p:spPr>
            <a:xfrm>
              <a:off x="7246200" y="1928175"/>
              <a:ext cx="838200" cy="3555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N=64</a:t>
              </a:r>
              <a:endParaRPr/>
            </a:p>
          </p:txBody>
        </p:sp>
        <p:sp>
          <p:nvSpPr>
            <p:cNvPr id="2780" name="Google Shape;2780;p126"/>
            <p:cNvSpPr txBox="1"/>
            <p:nvPr/>
          </p:nvSpPr>
          <p:spPr>
            <a:xfrm>
              <a:off x="6231900" y="1889803"/>
              <a:ext cx="11682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~4096 AU</a:t>
              </a:r>
              <a:endParaRPr/>
            </a:p>
          </p:txBody>
        </p:sp>
        <p:sp>
          <p:nvSpPr>
            <p:cNvPr id="2781" name="Google Shape;2781;p126"/>
            <p:cNvSpPr txBox="1"/>
            <p:nvPr/>
          </p:nvSpPr>
          <p:spPr>
            <a:xfrm>
              <a:off x="7435593" y="1613268"/>
              <a:ext cx="53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grpSp>
      <p:cxnSp>
        <p:nvCxnSpPr>
          <p:cNvPr id="2782" name="Google Shape;2782;p126"/>
          <p:cNvCxnSpPr/>
          <p:nvPr/>
        </p:nvCxnSpPr>
        <p:spPr>
          <a:xfrm flipH="1" rot="10800000">
            <a:off x="3739450" y="4216950"/>
            <a:ext cx="1787100" cy="56700"/>
          </a:xfrm>
          <a:prstGeom prst="straightConnector1">
            <a:avLst/>
          </a:prstGeom>
          <a:noFill/>
          <a:ln cap="flat" cmpd="sng" w="9525">
            <a:solidFill>
              <a:schemeClr val="dk2"/>
            </a:solidFill>
            <a:prstDash val="solid"/>
            <a:round/>
            <a:headEnd len="med" w="med" type="none"/>
            <a:tailEnd len="med" w="med" type="triangle"/>
          </a:ln>
        </p:spPr>
      </p:cxnSp>
      <p:cxnSp>
        <p:nvCxnSpPr>
          <p:cNvPr id="2783" name="Google Shape;2783;p126"/>
          <p:cNvCxnSpPr/>
          <p:nvPr/>
        </p:nvCxnSpPr>
        <p:spPr>
          <a:xfrm flipH="1" rot="10800000">
            <a:off x="4183825" y="3252425"/>
            <a:ext cx="1281300" cy="709200"/>
          </a:xfrm>
          <a:prstGeom prst="straightConnector1">
            <a:avLst/>
          </a:prstGeom>
          <a:noFill/>
          <a:ln cap="flat" cmpd="sng" w="9525">
            <a:solidFill>
              <a:schemeClr val="dk2"/>
            </a:solidFill>
            <a:prstDash val="solid"/>
            <a:round/>
            <a:headEnd len="med" w="med" type="none"/>
            <a:tailEnd len="med" w="med" type="triangle"/>
          </a:ln>
        </p:spPr>
      </p:cxnSp>
      <p:sp>
        <p:nvSpPr>
          <p:cNvPr id="2784" name="Google Shape;2784;p126"/>
          <p:cNvSpPr/>
          <p:nvPr/>
        </p:nvSpPr>
        <p:spPr>
          <a:xfrm>
            <a:off x="5550075" y="2651545"/>
            <a:ext cx="194700" cy="11442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8" name="Shape 2788"/>
        <p:cNvGrpSpPr/>
        <p:nvPr/>
      </p:nvGrpSpPr>
      <p:grpSpPr>
        <a:xfrm>
          <a:off x="0" y="0"/>
          <a:ext cx="0" cy="0"/>
          <a:chOff x="0" y="0"/>
          <a:chExt cx="0" cy="0"/>
        </a:xfrm>
      </p:grpSpPr>
      <p:sp>
        <p:nvSpPr>
          <p:cNvPr id="2789" name="Google Shape;2789;p1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5: Mergesort</a:t>
            </a:r>
            <a:endParaRPr/>
          </a:p>
        </p:txBody>
      </p:sp>
      <p:sp>
        <p:nvSpPr>
          <p:cNvPr id="2790" name="Google Shape;2790;p12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Mergesort does merges all the way down (no selection sort):</a:t>
            </a:r>
            <a:endParaRPr/>
          </a:p>
          <a:p>
            <a:pPr indent="-342900" lvl="0" marL="457200" rtl="0" algn="l">
              <a:spcBef>
                <a:spcPts val="600"/>
              </a:spcBef>
              <a:spcAft>
                <a:spcPts val="0"/>
              </a:spcAft>
              <a:buSzPts val="1800"/>
              <a:buChar char="●"/>
            </a:pPr>
            <a:r>
              <a:rPr lang="en"/>
              <a:t>If array is of size 1, return.</a:t>
            </a:r>
            <a:endParaRPr/>
          </a:p>
          <a:p>
            <a:pPr indent="-342900" lvl="0" marL="457200" rtl="0" algn="l">
              <a:spcBef>
                <a:spcPts val="0"/>
              </a:spcBef>
              <a:spcAft>
                <a:spcPts val="0"/>
              </a:spcAft>
              <a:buSzPts val="1800"/>
              <a:buChar char="●"/>
            </a:pPr>
            <a:r>
              <a:rPr lang="en"/>
              <a:t>Mergesort the left half: Θ(??).</a:t>
            </a:r>
            <a:endParaRPr/>
          </a:p>
          <a:p>
            <a:pPr indent="-342900" lvl="0" marL="457200" rtl="0" algn="l">
              <a:spcBef>
                <a:spcPts val="0"/>
              </a:spcBef>
              <a:spcAft>
                <a:spcPts val="0"/>
              </a:spcAft>
              <a:buSzPts val="1800"/>
              <a:buChar char="●"/>
            </a:pPr>
            <a:r>
              <a:rPr lang="en"/>
              <a:t>Mergesort the right half: Θ(??).</a:t>
            </a:r>
            <a:endParaRPr/>
          </a:p>
          <a:p>
            <a:pPr indent="-342900" lvl="0" marL="457200" rtl="0" algn="l">
              <a:spcBef>
                <a:spcPts val="0"/>
              </a:spcBef>
              <a:spcAft>
                <a:spcPts val="0"/>
              </a:spcAft>
              <a:buSzPts val="1800"/>
              <a:buChar char="●"/>
            </a:pPr>
            <a:r>
              <a:rPr lang="en"/>
              <a:t>Merge the results: Θ(N).</a:t>
            </a:r>
            <a:endParaRPr/>
          </a:p>
        </p:txBody>
      </p:sp>
      <p:grpSp>
        <p:nvGrpSpPr>
          <p:cNvPr id="2791" name="Google Shape;2791;p127"/>
          <p:cNvGrpSpPr/>
          <p:nvPr/>
        </p:nvGrpSpPr>
        <p:grpSpPr>
          <a:xfrm>
            <a:off x="7241575" y="1380068"/>
            <a:ext cx="838200" cy="670407"/>
            <a:chOff x="7246200" y="1613268"/>
            <a:chExt cx="838200" cy="670407"/>
          </a:xfrm>
        </p:grpSpPr>
        <p:sp>
          <p:nvSpPr>
            <p:cNvPr id="2792" name="Google Shape;2792;p127"/>
            <p:cNvSpPr/>
            <p:nvPr/>
          </p:nvSpPr>
          <p:spPr>
            <a:xfrm>
              <a:off x="7246200" y="1928175"/>
              <a:ext cx="838200" cy="3555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N=64</a:t>
              </a:r>
              <a:endParaRPr/>
            </a:p>
          </p:txBody>
        </p:sp>
        <p:sp>
          <p:nvSpPr>
            <p:cNvPr id="2793" name="Google Shape;2793;p127"/>
            <p:cNvSpPr txBox="1"/>
            <p:nvPr/>
          </p:nvSpPr>
          <p:spPr>
            <a:xfrm>
              <a:off x="7435593" y="1613268"/>
              <a:ext cx="53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grpSp>
      <p:sp>
        <p:nvSpPr>
          <p:cNvPr id="2794" name="Google Shape;2794;p127"/>
          <p:cNvSpPr/>
          <p:nvPr/>
        </p:nvSpPr>
        <p:spPr>
          <a:xfrm>
            <a:off x="7246200" y="2557250"/>
            <a:ext cx="4191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64</a:t>
            </a:r>
            <a:endParaRPr/>
          </a:p>
        </p:txBody>
      </p:sp>
      <p:sp>
        <p:nvSpPr>
          <p:cNvPr id="2795" name="Google Shape;2795;p127"/>
          <p:cNvSpPr/>
          <p:nvPr/>
        </p:nvSpPr>
        <p:spPr>
          <a:xfrm>
            <a:off x="6496900" y="3281150"/>
            <a:ext cx="4191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32</a:t>
            </a:r>
            <a:endParaRPr/>
          </a:p>
        </p:txBody>
      </p:sp>
      <p:sp>
        <p:nvSpPr>
          <p:cNvPr id="2796" name="Google Shape;2796;p127"/>
          <p:cNvSpPr/>
          <p:nvPr/>
        </p:nvSpPr>
        <p:spPr>
          <a:xfrm>
            <a:off x="8020900" y="3281150"/>
            <a:ext cx="4191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32</a:t>
            </a:r>
            <a:endParaRPr/>
          </a:p>
        </p:txBody>
      </p:sp>
      <p:cxnSp>
        <p:nvCxnSpPr>
          <p:cNvPr id="2797" name="Google Shape;2797;p127"/>
          <p:cNvCxnSpPr>
            <a:stCxn id="2795" idx="0"/>
            <a:endCxn id="2794" idx="2"/>
          </p:cNvCxnSpPr>
          <p:nvPr/>
        </p:nvCxnSpPr>
        <p:spPr>
          <a:xfrm flipH="1" rot="10800000">
            <a:off x="6706450" y="2912750"/>
            <a:ext cx="749400" cy="368400"/>
          </a:xfrm>
          <a:prstGeom prst="straightConnector1">
            <a:avLst/>
          </a:prstGeom>
          <a:noFill/>
          <a:ln cap="flat" cmpd="sng" w="19050">
            <a:solidFill>
              <a:srgbClr val="666666"/>
            </a:solidFill>
            <a:prstDash val="solid"/>
            <a:round/>
            <a:headEnd len="med" w="med" type="none"/>
            <a:tailEnd len="med" w="med" type="triangle"/>
          </a:ln>
        </p:spPr>
      </p:cxnSp>
      <p:cxnSp>
        <p:nvCxnSpPr>
          <p:cNvPr id="2798" name="Google Shape;2798;p127"/>
          <p:cNvCxnSpPr>
            <a:stCxn id="2796" idx="0"/>
            <a:endCxn id="2794" idx="2"/>
          </p:cNvCxnSpPr>
          <p:nvPr/>
        </p:nvCxnSpPr>
        <p:spPr>
          <a:xfrm rot="10800000">
            <a:off x="7455850" y="2912750"/>
            <a:ext cx="774600" cy="368400"/>
          </a:xfrm>
          <a:prstGeom prst="straightConnector1">
            <a:avLst/>
          </a:prstGeom>
          <a:noFill/>
          <a:ln cap="flat" cmpd="sng" w="19050">
            <a:solidFill>
              <a:srgbClr val="666666"/>
            </a:solidFill>
            <a:prstDash val="solid"/>
            <a:round/>
            <a:headEnd len="med" w="med" type="none"/>
            <a:tailEnd len="med" w="med" type="triangle"/>
          </a:ln>
        </p:spPr>
      </p:cxnSp>
      <p:sp>
        <p:nvSpPr>
          <p:cNvPr id="2799" name="Google Shape;2799;p127"/>
          <p:cNvSpPr/>
          <p:nvPr/>
        </p:nvSpPr>
        <p:spPr>
          <a:xfrm>
            <a:off x="6115900" y="3878050"/>
            <a:ext cx="4191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16</a:t>
            </a:r>
            <a:endParaRPr/>
          </a:p>
        </p:txBody>
      </p:sp>
      <p:sp>
        <p:nvSpPr>
          <p:cNvPr id="2800" name="Google Shape;2800;p127"/>
          <p:cNvSpPr/>
          <p:nvPr/>
        </p:nvSpPr>
        <p:spPr>
          <a:xfrm>
            <a:off x="6871600" y="3878050"/>
            <a:ext cx="4191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16</a:t>
            </a:r>
            <a:endParaRPr/>
          </a:p>
        </p:txBody>
      </p:sp>
      <p:sp>
        <p:nvSpPr>
          <p:cNvPr id="2801" name="Google Shape;2801;p127"/>
          <p:cNvSpPr/>
          <p:nvPr/>
        </p:nvSpPr>
        <p:spPr>
          <a:xfrm>
            <a:off x="7627300" y="3878050"/>
            <a:ext cx="4191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16</a:t>
            </a:r>
            <a:endParaRPr/>
          </a:p>
        </p:txBody>
      </p:sp>
      <p:sp>
        <p:nvSpPr>
          <p:cNvPr id="2802" name="Google Shape;2802;p127"/>
          <p:cNvSpPr txBox="1"/>
          <p:nvPr/>
        </p:nvSpPr>
        <p:spPr>
          <a:xfrm>
            <a:off x="8407400" y="3886200"/>
            <a:ext cx="888900" cy="1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cxnSp>
        <p:nvCxnSpPr>
          <p:cNvPr id="2803" name="Google Shape;2803;p127"/>
          <p:cNvCxnSpPr>
            <a:stCxn id="2801" idx="0"/>
            <a:endCxn id="2796" idx="2"/>
          </p:cNvCxnSpPr>
          <p:nvPr/>
        </p:nvCxnSpPr>
        <p:spPr>
          <a:xfrm flipH="1" rot="10800000">
            <a:off x="7836850" y="3636550"/>
            <a:ext cx="393600" cy="241500"/>
          </a:xfrm>
          <a:prstGeom prst="straightConnector1">
            <a:avLst/>
          </a:prstGeom>
          <a:noFill/>
          <a:ln cap="flat" cmpd="sng" w="19050">
            <a:solidFill>
              <a:srgbClr val="666666"/>
            </a:solidFill>
            <a:prstDash val="solid"/>
            <a:round/>
            <a:headEnd len="med" w="med" type="none"/>
            <a:tailEnd len="med" w="med" type="triangle"/>
          </a:ln>
        </p:spPr>
      </p:cxnSp>
      <p:cxnSp>
        <p:nvCxnSpPr>
          <p:cNvPr id="2804" name="Google Shape;2804;p127"/>
          <p:cNvCxnSpPr>
            <a:stCxn id="2799" idx="0"/>
            <a:endCxn id="2795" idx="2"/>
          </p:cNvCxnSpPr>
          <p:nvPr/>
        </p:nvCxnSpPr>
        <p:spPr>
          <a:xfrm flipH="1" rot="10800000">
            <a:off x="6325450" y="3636550"/>
            <a:ext cx="381000" cy="241500"/>
          </a:xfrm>
          <a:prstGeom prst="straightConnector1">
            <a:avLst/>
          </a:prstGeom>
          <a:noFill/>
          <a:ln cap="flat" cmpd="sng" w="19050">
            <a:solidFill>
              <a:srgbClr val="666666"/>
            </a:solidFill>
            <a:prstDash val="solid"/>
            <a:round/>
            <a:headEnd len="med" w="med" type="none"/>
            <a:tailEnd len="med" w="med" type="triangle"/>
          </a:ln>
        </p:spPr>
      </p:cxnSp>
      <p:cxnSp>
        <p:nvCxnSpPr>
          <p:cNvPr id="2805" name="Google Shape;2805;p127"/>
          <p:cNvCxnSpPr>
            <a:stCxn id="2800" idx="0"/>
            <a:endCxn id="2795" idx="2"/>
          </p:cNvCxnSpPr>
          <p:nvPr/>
        </p:nvCxnSpPr>
        <p:spPr>
          <a:xfrm rot="10800000">
            <a:off x="6706450" y="3636550"/>
            <a:ext cx="374700" cy="241500"/>
          </a:xfrm>
          <a:prstGeom prst="straightConnector1">
            <a:avLst/>
          </a:prstGeom>
          <a:noFill/>
          <a:ln cap="flat" cmpd="sng" w="19050">
            <a:solidFill>
              <a:srgbClr val="666666"/>
            </a:solidFill>
            <a:prstDash val="solid"/>
            <a:round/>
            <a:headEnd len="med" w="med" type="none"/>
            <a:tailEnd len="med" w="med" type="triangle"/>
          </a:ln>
        </p:spPr>
      </p:cxnSp>
      <p:sp>
        <p:nvSpPr>
          <p:cNvPr id="2806" name="Google Shape;2806;p127"/>
          <p:cNvSpPr/>
          <p:nvPr/>
        </p:nvSpPr>
        <p:spPr>
          <a:xfrm>
            <a:off x="5785700" y="4436850"/>
            <a:ext cx="4191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2807" name="Google Shape;2807;p127"/>
          <p:cNvSpPr/>
          <p:nvPr/>
        </p:nvSpPr>
        <p:spPr>
          <a:xfrm>
            <a:off x="6395300" y="4436850"/>
            <a:ext cx="4191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2808" name="Google Shape;2808;p127"/>
          <p:cNvSpPr txBox="1"/>
          <p:nvPr/>
        </p:nvSpPr>
        <p:spPr>
          <a:xfrm>
            <a:off x="6947800" y="4455900"/>
            <a:ext cx="888900" cy="1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cxnSp>
        <p:nvCxnSpPr>
          <p:cNvPr id="2809" name="Google Shape;2809;p127"/>
          <p:cNvCxnSpPr>
            <a:stCxn id="2806" idx="0"/>
            <a:endCxn id="2799" idx="2"/>
          </p:cNvCxnSpPr>
          <p:nvPr/>
        </p:nvCxnSpPr>
        <p:spPr>
          <a:xfrm flipH="1" rot="10800000">
            <a:off x="5995250" y="4233450"/>
            <a:ext cx="330300" cy="203400"/>
          </a:xfrm>
          <a:prstGeom prst="straightConnector1">
            <a:avLst/>
          </a:prstGeom>
          <a:noFill/>
          <a:ln cap="flat" cmpd="sng" w="19050">
            <a:solidFill>
              <a:srgbClr val="666666"/>
            </a:solidFill>
            <a:prstDash val="solid"/>
            <a:round/>
            <a:headEnd len="med" w="med" type="none"/>
            <a:tailEnd len="med" w="med" type="triangle"/>
          </a:ln>
        </p:spPr>
      </p:cxnSp>
      <p:cxnSp>
        <p:nvCxnSpPr>
          <p:cNvPr id="2810" name="Google Shape;2810;p127"/>
          <p:cNvCxnSpPr>
            <a:stCxn id="2807" idx="0"/>
            <a:endCxn id="2799" idx="2"/>
          </p:cNvCxnSpPr>
          <p:nvPr/>
        </p:nvCxnSpPr>
        <p:spPr>
          <a:xfrm rot="10800000">
            <a:off x="6325550" y="4233450"/>
            <a:ext cx="279300" cy="203400"/>
          </a:xfrm>
          <a:prstGeom prst="straightConnector1">
            <a:avLst/>
          </a:prstGeom>
          <a:noFill/>
          <a:ln cap="flat" cmpd="sng" w="19050">
            <a:solidFill>
              <a:srgbClr val="666666"/>
            </a:solidFill>
            <a:prstDash val="solid"/>
            <a:round/>
            <a:headEnd len="med" w="med" type="none"/>
            <a:tailEnd len="med" w="med" type="triangle"/>
          </a:ln>
        </p:spPr>
      </p:cxnSp>
      <p:sp>
        <p:nvSpPr>
          <p:cNvPr id="2811" name="Google Shape;2811;p127"/>
          <p:cNvSpPr txBox="1"/>
          <p:nvPr/>
        </p:nvSpPr>
        <p:spPr>
          <a:xfrm>
            <a:off x="6883400" y="2552700"/>
            <a:ext cx="4191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64</a:t>
            </a:r>
            <a:endParaRPr/>
          </a:p>
        </p:txBody>
      </p:sp>
      <p:sp>
        <p:nvSpPr>
          <p:cNvPr id="2812" name="Google Shape;2812;p127"/>
          <p:cNvSpPr txBox="1"/>
          <p:nvPr/>
        </p:nvSpPr>
        <p:spPr>
          <a:xfrm>
            <a:off x="6115900" y="3274650"/>
            <a:ext cx="4191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a:t>
            </a:r>
            <a:endParaRPr/>
          </a:p>
        </p:txBody>
      </p:sp>
      <p:sp>
        <p:nvSpPr>
          <p:cNvPr id="2813" name="Google Shape;2813;p127"/>
          <p:cNvSpPr txBox="1"/>
          <p:nvPr/>
        </p:nvSpPr>
        <p:spPr>
          <a:xfrm>
            <a:off x="7627300" y="3282429"/>
            <a:ext cx="4191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a:t>
            </a:r>
            <a:endParaRPr/>
          </a:p>
        </p:txBody>
      </p:sp>
      <p:sp>
        <p:nvSpPr>
          <p:cNvPr id="2814" name="Google Shape;2814;p127"/>
          <p:cNvSpPr txBox="1"/>
          <p:nvPr/>
        </p:nvSpPr>
        <p:spPr>
          <a:xfrm>
            <a:off x="5709500" y="3935050"/>
            <a:ext cx="419100" cy="2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endParaRPr/>
          </a:p>
        </p:txBody>
      </p:sp>
      <p:sp>
        <p:nvSpPr>
          <p:cNvPr id="2815" name="Google Shape;2815;p127"/>
          <p:cNvSpPr txBox="1"/>
          <p:nvPr/>
        </p:nvSpPr>
        <p:spPr>
          <a:xfrm>
            <a:off x="6533782" y="3948968"/>
            <a:ext cx="419100" cy="2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endParaRPr/>
          </a:p>
        </p:txBody>
      </p:sp>
      <p:sp>
        <p:nvSpPr>
          <p:cNvPr id="2816" name="Google Shape;2816;p127"/>
          <p:cNvSpPr txBox="1"/>
          <p:nvPr/>
        </p:nvSpPr>
        <p:spPr>
          <a:xfrm>
            <a:off x="7219582" y="3948968"/>
            <a:ext cx="419100" cy="2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endParaRPr/>
          </a:p>
        </p:txBody>
      </p:sp>
      <p:sp>
        <p:nvSpPr>
          <p:cNvPr id="2817" name="Google Shape;2817;p127"/>
          <p:cNvSpPr txBox="1"/>
          <p:nvPr/>
        </p:nvSpPr>
        <p:spPr>
          <a:xfrm>
            <a:off x="5404700" y="4482368"/>
            <a:ext cx="419100" cy="2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2818" name="Google Shape;2818;p127"/>
          <p:cNvSpPr txBox="1"/>
          <p:nvPr/>
        </p:nvSpPr>
        <p:spPr>
          <a:xfrm>
            <a:off x="6090500" y="4482368"/>
            <a:ext cx="419100" cy="2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2819" name="Google Shape;2819;p127"/>
          <p:cNvSpPr txBox="1"/>
          <p:nvPr/>
        </p:nvSpPr>
        <p:spPr>
          <a:xfrm>
            <a:off x="7282471" y="2245965"/>
            <a:ext cx="3558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2820" name="Google Shape;2820;p127"/>
          <p:cNvSpPr txBox="1"/>
          <p:nvPr/>
        </p:nvSpPr>
        <p:spPr>
          <a:xfrm>
            <a:off x="6496896" y="2957740"/>
            <a:ext cx="3558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2821" name="Google Shape;2821;p127"/>
          <p:cNvSpPr txBox="1"/>
          <p:nvPr/>
        </p:nvSpPr>
        <p:spPr>
          <a:xfrm>
            <a:off x="8174346" y="2957740"/>
            <a:ext cx="3558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2822" name="Google Shape;2822;p127"/>
          <p:cNvSpPr txBox="1"/>
          <p:nvPr/>
        </p:nvSpPr>
        <p:spPr>
          <a:xfrm>
            <a:off x="6039496" y="3576981"/>
            <a:ext cx="3558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2823" name="Google Shape;2823;p127"/>
          <p:cNvSpPr txBox="1"/>
          <p:nvPr/>
        </p:nvSpPr>
        <p:spPr>
          <a:xfrm>
            <a:off x="7058040" y="3582384"/>
            <a:ext cx="3558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2824" name="Google Shape;2824;p127"/>
          <p:cNvSpPr txBox="1"/>
          <p:nvPr/>
        </p:nvSpPr>
        <p:spPr>
          <a:xfrm>
            <a:off x="7518746" y="3576981"/>
            <a:ext cx="3558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2825" name="Google Shape;2825;p127"/>
          <p:cNvSpPr txBox="1"/>
          <p:nvPr/>
        </p:nvSpPr>
        <p:spPr>
          <a:xfrm>
            <a:off x="5695632" y="4136563"/>
            <a:ext cx="3558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2826" name="Google Shape;2826;p127"/>
          <p:cNvSpPr txBox="1"/>
          <p:nvPr/>
        </p:nvSpPr>
        <p:spPr>
          <a:xfrm>
            <a:off x="6571755" y="4141069"/>
            <a:ext cx="3558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2827" name="Google Shape;2827;p127"/>
          <p:cNvSpPr txBox="1"/>
          <p:nvPr/>
        </p:nvSpPr>
        <p:spPr>
          <a:xfrm>
            <a:off x="153700" y="2481050"/>
            <a:ext cx="5593800" cy="2276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SzPts val="1100"/>
              <a:buNone/>
            </a:pPr>
            <a:r>
              <a:rPr lang="en" sz="2000">
                <a:solidFill>
                  <a:schemeClr val="dk1"/>
                </a:solidFill>
                <a:latin typeface="Calibri"/>
                <a:ea typeface="Calibri"/>
                <a:cs typeface="Calibri"/>
                <a:sym typeface="Calibri"/>
              </a:rPr>
              <a:t>Total runtime to merge all the way down: ~384 AU</a:t>
            </a:r>
            <a:endParaRPr sz="2000">
              <a:solidFill>
                <a:schemeClr val="dk1"/>
              </a:solidFill>
              <a:latin typeface="Calibri"/>
              <a:ea typeface="Calibri"/>
              <a:cs typeface="Calibri"/>
              <a:sym typeface="Calibri"/>
            </a:endParaRPr>
          </a:p>
          <a:p>
            <a:pPr indent="-355600" lvl="0" marL="457200" marR="0" rtl="0" algn="l">
              <a:lnSpc>
                <a:spcPct val="100000"/>
              </a:lnSpc>
              <a:spcBef>
                <a:spcPts val="600"/>
              </a:spcBef>
              <a:spcAft>
                <a:spcPts val="0"/>
              </a:spcAft>
              <a:buClr>
                <a:schemeClr val="dk1"/>
              </a:buClr>
              <a:buSzPts val="2000"/>
              <a:buFont typeface="Calibri"/>
              <a:buChar char="●"/>
            </a:pPr>
            <a:r>
              <a:rPr lang="en" sz="2000">
                <a:solidFill>
                  <a:srgbClr val="38761D"/>
                </a:solidFill>
                <a:latin typeface="Calibri"/>
                <a:ea typeface="Calibri"/>
                <a:cs typeface="Calibri"/>
                <a:sym typeface="Calibri"/>
              </a:rPr>
              <a:t>Top layer</a:t>
            </a:r>
            <a:r>
              <a:rPr lang="en" sz="2000">
                <a:solidFill>
                  <a:schemeClr val="dk1"/>
                </a:solidFill>
                <a:latin typeface="Calibri"/>
                <a:ea typeface="Calibri"/>
                <a:cs typeface="Calibri"/>
                <a:sym typeface="Calibri"/>
              </a:rPr>
              <a:t>: ~64 = 64 AU</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lang="en" sz="2000">
                <a:solidFill>
                  <a:srgbClr val="38761D"/>
                </a:solidFill>
                <a:latin typeface="Calibri"/>
                <a:ea typeface="Calibri"/>
                <a:cs typeface="Calibri"/>
                <a:sym typeface="Calibri"/>
              </a:rPr>
              <a:t>Second layer</a:t>
            </a:r>
            <a:r>
              <a:rPr lang="en" sz="2000">
                <a:solidFill>
                  <a:schemeClr val="dk1"/>
                </a:solidFill>
                <a:latin typeface="Calibri"/>
                <a:ea typeface="Calibri"/>
                <a:cs typeface="Calibri"/>
                <a:sym typeface="Calibri"/>
              </a:rPr>
              <a:t>: ~32*2 = 64 AU</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lang="en" sz="2000">
                <a:solidFill>
                  <a:srgbClr val="38761D"/>
                </a:solidFill>
                <a:latin typeface="Calibri"/>
                <a:ea typeface="Calibri"/>
                <a:cs typeface="Calibri"/>
                <a:sym typeface="Calibri"/>
              </a:rPr>
              <a:t>Third layer</a:t>
            </a:r>
            <a:r>
              <a:rPr lang="en" sz="2000">
                <a:solidFill>
                  <a:schemeClr val="dk1"/>
                </a:solidFill>
                <a:latin typeface="Calibri"/>
                <a:ea typeface="Calibri"/>
                <a:cs typeface="Calibri"/>
                <a:sym typeface="Calibri"/>
              </a:rPr>
              <a:t>: ~16*4 = 64 AU</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Overall runtime in AU is ~64k, where k is the number of layers.</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k = log</a:t>
            </a:r>
            <a:r>
              <a:rPr baseline="-25000" lang="en" sz="2000">
                <a:solidFill>
                  <a:schemeClr val="dk1"/>
                </a:solidFill>
                <a:latin typeface="Calibri"/>
                <a:ea typeface="Calibri"/>
                <a:cs typeface="Calibri"/>
                <a:sym typeface="Calibri"/>
              </a:rPr>
              <a:t>2</a:t>
            </a:r>
            <a:r>
              <a:rPr lang="en" sz="2000">
                <a:solidFill>
                  <a:schemeClr val="dk1"/>
                </a:solidFill>
                <a:latin typeface="Calibri"/>
                <a:ea typeface="Calibri"/>
                <a:cs typeface="Calibri"/>
                <a:sym typeface="Calibri"/>
              </a:rPr>
              <a:t>(64) = 6, so ~384 total AU.</a:t>
            </a:r>
            <a:endParaRPr sz="2000">
              <a:solidFill>
                <a:schemeClr val="dk1"/>
              </a:solidFill>
              <a:latin typeface="Calibri"/>
              <a:ea typeface="Calibri"/>
              <a:cs typeface="Calibri"/>
              <a:sym typeface="Calibri"/>
            </a:endParaRPr>
          </a:p>
        </p:txBody>
      </p:sp>
      <p:grpSp>
        <p:nvGrpSpPr>
          <p:cNvPr id="2828" name="Google Shape;2828;p127"/>
          <p:cNvGrpSpPr/>
          <p:nvPr/>
        </p:nvGrpSpPr>
        <p:grpSpPr>
          <a:xfrm>
            <a:off x="8694250" y="2552700"/>
            <a:ext cx="545850" cy="2220211"/>
            <a:chOff x="8694250" y="2837275"/>
            <a:chExt cx="545850" cy="2031300"/>
          </a:xfrm>
        </p:grpSpPr>
        <p:sp>
          <p:nvSpPr>
            <p:cNvPr id="2829" name="Google Shape;2829;p127"/>
            <p:cNvSpPr/>
            <p:nvPr/>
          </p:nvSpPr>
          <p:spPr>
            <a:xfrm>
              <a:off x="8694250" y="2837275"/>
              <a:ext cx="279300" cy="20313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27"/>
            <p:cNvSpPr txBox="1"/>
            <p:nvPr/>
          </p:nvSpPr>
          <p:spPr>
            <a:xfrm>
              <a:off x="8846500" y="3060075"/>
              <a:ext cx="3936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a:t>
              </a:r>
              <a:endParaRPr/>
            </a:p>
          </p:txBody>
        </p:sp>
      </p:grpSp>
      <p:sp>
        <p:nvSpPr>
          <p:cNvPr id="2831" name="Google Shape;2831;p127"/>
          <p:cNvSpPr/>
          <p:nvPr/>
        </p:nvSpPr>
        <p:spPr>
          <a:xfrm>
            <a:off x="8484701" y="4635150"/>
            <a:ext cx="642300" cy="19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27"/>
          <p:cNvSpPr txBox="1"/>
          <p:nvPr/>
        </p:nvSpPr>
        <p:spPr>
          <a:xfrm>
            <a:off x="8673950" y="4576875"/>
            <a:ext cx="355800" cy="1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833" name="Google Shape;2833;p127"/>
          <p:cNvSpPr txBox="1"/>
          <p:nvPr/>
        </p:nvSpPr>
        <p:spPr>
          <a:xfrm>
            <a:off x="6227275" y="1656603"/>
            <a:ext cx="11682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~4096 AU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7">
                                            <p:txEl>
                                              <p:pRg end="0" st="0"/>
                                            </p:txEl>
                                          </p:spTgt>
                                        </p:tgtEl>
                                        <p:attrNameLst>
                                          <p:attrName>style.visibility</p:attrName>
                                        </p:attrNameLst>
                                      </p:cBhvr>
                                      <p:to>
                                        <p:strVal val="visible"/>
                                      </p:to>
                                    </p:set>
                                    <p:animEffect filter="fade" transition="in">
                                      <p:cBhvr>
                                        <p:cTn dur="1"/>
                                        <p:tgtEl>
                                          <p:spTgt spid="28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7">
                                            <p:txEl>
                                              <p:pRg end="1" st="1"/>
                                            </p:txEl>
                                          </p:spTgt>
                                        </p:tgtEl>
                                        <p:attrNameLst>
                                          <p:attrName>style.visibility</p:attrName>
                                        </p:attrNameLst>
                                      </p:cBhvr>
                                      <p:to>
                                        <p:strVal val="visible"/>
                                      </p:to>
                                    </p:set>
                                    <p:animEffect filter="fade" transition="in">
                                      <p:cBhvr>
                                        <p:cTn dur="1"/>
                                        <p:tgtEl>
                                          <p:spTgt spid="28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7">
                                            <p:txEl>
                                              <p:pRg end="2" st="2"/>
                                            </p:txEl>
                                          </p:spTgt>
                                        </p:tgtEl>
                                        <p:attrNameLst>
                                          <p:attrName>style.visibility</p:attrName>
                                        </p:attrNameLst>
                                      </p:cBhvr>
                                      <p:to>
                                        <p:strVal val="visible"/>
                                      </p:to>
                                    </p:set>
                                    <p:animEffect filter="fade" transition="in">
                                      <p:cBhvr>
                                        <p:cTn dur="1"/>
                                        <p:tgtEl>
                                          <p:spTgt spid="28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7">
                                            <p:txEl>
                                              <p:pRg end="3" st="3"/>
                                            </p:txEl>
                                          </p:spTgt>
                                        </p:tgtEl>
                                        <p:attrNameLst>
                                          <p:attrName>style.visibility</p:attrName>
                                        </p:attrNameLst>
                                      </p:cBhvr>
                                      <p:to>
                                        <p:strVal val="visible"/>
                                      </p:to>
                                    </p:set>
                                    <p:animEffect filter="fade" transition="in">
                                      <p:cBhvr>
                                        <p:cTn dur="1"/>
                                        <p:tgtEl>
                                          <p:spTgt spid="28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7">
                                            <p:txEl>
                                              <p:pRg end="4" st="4"/>
                                            </p:txEl>
                                          </p:spTgt>
                                        </p:tgtEl>
                                        <p:attrNameLst>
                                          <p:attrName>style.visibility</p:attrName>
                                        </p:attrNameLst>
                                      </p:cBhvr>
                                      <p:to>
                                        <p:strVal val="visible"/>
                                      </p:to>
                                    </p:set>
                                    <p:animEffect filter="fade" transition="in">
                                      <p:cBhvr>
                                        <p:cTn dur="1"/>
                                        <p:tgtEl>
                                          <p:spTgt spid="28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7">
                                            <p:txEl>
                                              <p:pRg end="5" st="5"/>
                                            </p:txEl>
                                          </p:spTgt>
                                        </p:tgtEl>
                                        <p:attrNameLst>
                                          <p:attrName>style.visibility</p:attrName>
                                        </p:attrNameLst>
                                      </p:cBhvr>
                                      <p:to>
                                        <p:strVal val="visible"/>
                                      </p:to>
                                    </p:set>
                                    <p:animEffect filter="fade" transition="in">
                                      <p:cBhvr>
                                        <p:cTn dur="1"/>
                                        <p:tgtEl>
                                          <p:spTgt spid="282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837" name="Shape 2837"/>
        <p:cNvGrpSpPr/>
        <p:nvPr/>
      </p:nvGrpSpPr>
      <p:grpSpPr>
        <a:xfrm>
          <a:off x="0" y="0"/>
          <a:ext cx="0" cy="0"/>
          <a:chOff x="0" y="0"/>
          <a:chExt cx="0" cy="0"/>
        </a:xfrm>
      </p:grpSpPr>
      <p:sp>
        <p:nvSpPr>
          <p:cNvPr id="2838" name="Google Shape;2838;p1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5: Mergesort Order of Growth, yellkey.com</a:t>
            </a:r>
            <a:r>
              <a:rPr lang="en">
                <a:solidFill>
                  <a:srgbClr val="208920"/>
                </a:solidFill>
              </a:rPr>
              <a:t>/consider</a:t>
            </a:r>
            <a:endParaRPr/>
          </a:p>
        </p:txBody>
      </p:sp>
      <p:sp>
        <p:nvSpPr>
          <p:cNvPr id="2839" name="Google Shape;2839;p12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an array of size N, what is the worst case runtime of Mergesort?</a:t>
            </a:r>
            <a:endParaRPr/>
          </a:p>
          <a:p>
            <a:pPr indent="-342900" lvl="0" marL="457200" rtl="0" algn="l">
              <a:spcBef>
                <a:spcPts val="600"/>
              </a:spcBef>
              <a:spcAft>
                <a:spcPts val="0"/>
              </a:spcAft>
              <a:buSzPts val="1800"/>
              <a:buAutoNum type="alphaUcPeriod"/>
            </a:pPr>
            <a:r>
              <a:rPr lang="en"/>
              <a:t>Θ(1)</a:t>
            </a:r>
            <a:endParaRPr/>
          </a:p>
          <a:p>
            <a:pPr indent="-342900" lvl="0" marL="457200" rtl="0" algn="l">
              <a:spcBef>
                <a:spcPts val="0"/>
              </a:spcBef>
              <a:spcAft>
                <a:spcPts val="0"/>
              </a:spcAft>
              <a:buSzPts val="1800"/>
              <a:buAutoNum type="alphaUcPeriod"/>
            </a:pPr>
            <a:r>
              <a:rPr lang="en"/>
              <a:t>Θ(log N)</a:t>
            </a:r>
            <a:endParaRPr/>
          </a:p>
          <a:p>
            <a:pPr indent="-342900" lvl="0" marL="457200" rtl="0" algn="l">
              <a:spcBef>
                <a:spcPts val="0"/>
              </a:spcBef>
              <a:spcAft>
                <a:spcPts val="0"/>
              </a:spcAft>
              <a:buSzPts val="1800"/>
              <a:buAutoNum type="alphaUcPeriod"/>
            </a:pPr>
            <a:r>
              <a:rPr lang="en"/>
              <a:t>Θ(N)</a:t>
            </a:r>
            <a:endParaRPr/>
          </a:p>
          <a:p>
            <a:pPr indent="-342900" lvl="0" marL="457200" rtl="0" algn="l">
              <a:spcBef>
                <a:spcPts val="0"/>
              </a:spcBef>
              <a:spcAft>
                <a:spcPts val="0"/>
              </a:spcAft>
              <a:buSzPts val="1800"/>
              <a:buAutoNum type="alphaUcPeriod"/>
            </a:pPr>
            <a:r>
              <a:rPr lang="en"/>
              <a:t>Θ(N log N)</a:t>
            </a:r>
            <a:endParaRPr/>
          </a:p>
          <a:p>
            <a:pPr indent="-342900" lvl="0" marL="457200" rtl="0" algn="l">
              <a:spcBef>
                <a:spcPts val="0"/>
              </a:spcBef>
              <a:spcAft>
                <a:spcPts val="0"/>
              </a:spcAft>
              <a:buSzPts val="1800"/>
              <a:buAutoNum type="alphaUcPeriod"/>
            </a:pPr>
            <a:r>
              <a:rPr lang="en"/>
              <a:t>Θ(N</a:t>
            </a:r>
            <a:r>
              <a:rPr baseline="30000" lang="en"/>
              <a:t>2</a:t>
            </a:r>
            <a:r>
              <a:rPr lang="en"/>
              <a:t>)</a:t>
            </a:r>
            <a:endParaRPr/>
          </a:p>
        </p:txBody>
      </p:sp>
      <p:grpSp>
        <p:nvGrpSpPr>
          <p:cNvPr id="2840" name="Google Shape;2840;p128"/>
          <p:cNvGrpSpPr/>
          <p:nvPr/>
        </p:nvGrpSpPr>
        <p:grpSpPr>
          <a:xfrm>
            <a:off x="5410200" y="2557250"/>
            <a:ext cx="3886100" cy="2235100"/>
            <a:chOff x="5410200" y="2557250"/>
            <a:chExt cx="3886100" cy="2235100"/>
          </a:xfrm>
        </p:grpSpPr>
        <p:sp>
          <p:nvSpPr>
            <p:cNvPr id="2841" name="Google Shape;2841;p128"/>
            <p:cNvSpPr/>
            <p:nvPr/>
          </p:nvSpPr>
          <p:spPr>
            <a:xfrm>
              <a:off x="7020702" y="2557250"/>
              <a:ext cx="4983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t>
              </a:r>
              <a:endParaRPr/>
            </a:p>
          </p:txBody>
        </p:sp>
        <p:sp>
          <p:nvSpPr>
            <p:cNvPr id="2842" name="Google Shape;2842;p128"/>
            <p:cNvSpPr/>
            <p:nvPr/>
          </p:nvSpPr>
          <p:spPr>
            <a:xfrm>
              <a:off x="6129867" y="3281150"/>
              <a:ext cx="4983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N/2</a:t>
              </a:r>
              <a:endParaRPr/>
            </a:p>
          </p:txBody>
        </p:sp>
        <p:sp>
          <p:nvSpPr>
            <p:cNvPr id="2843" name="Google Shape;2843;p128"/>
            <p:cNvSpPr/>
            <p:nvPr/>
          </p:nvSpPr>
          <p:spPr>
            <a:xfrm>
              <a:off x="7941736" y="3281150"/>
              <a:ext cx="4983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N/2</a:t>
              </a:r>
              <a:endParaRPr/>
            </a:p>
          </p:txBody>
        </p:sp>
        <p:cxnSp>
          <p:nvCxnSpPr>
            <p:cNvPr id="2844" name="Google Shape;2844;p128"/>
            <p:cNvCxnSpPr>
              <a:stCxn id="2842" idx="0"/>
              <a:endCxn id="2841" idx="2"/>
            </p:cNvCxnSpPr>
            <p:nvPr/>
          </p:nvCxnSpPr>
          <p:spPr>
            <a:xfrm flipH="1" rot="10800000">
              <a:off x="6379017" y="2912750"/>
              <a:ext cx="890700" cy="368400"/>
            </a:xfrm>
            <a:prstGeom prst="straightConnector1">
              <a:avLst/>
            </a:prstGeom>
            <a:noFill/>
            <a:ln cap="flat" cmpd="sng" w="19050">
              <a:solidFill>
                <a:srgbClr val="666666"/>
              </a:solidFill>
              <a:prstDash val="solid"/>
              <a:round/>
              <a:headEnd len="med" w="med" type="none"/>
              <a:tailEnd len="med" w="med" type="triangle"/>
            </a:ln>
          </p:spPr>
        </p:cxnSp>
        <p:cxnSp>
          <p:nvCxnSpPr>
            <p:cNvPr id="2845" name="Google Shape;2845;p128"/>
            <p:cNvCxnSpPr>
              <a:stCxn id="2843" idx="0"/>
              <a:endCxn id="2841" idx="2"/>
            </p:cNvCxnSpPr>
            <p:nvPr/>
          </p:nvCxnSpPr>
          <p:spPr>
            <a:xfrm rot="10800000">
              <a:off x="7269886" y="2912750"/>
              <a:ext cx="921000" cy="368400"/>
            </a:xfrm>
            <a:prstGeom prst="straightConnector1">
              <a:avLst/>
            </a:prstGeom>
            <a:noFill/>
            <a:ln cap="flat" cmpd="sng" w="19050">
              <a:solidFill>
                <a:srgbClr val="666666"/>
              </a:solidFill>
              <a:prstDash val="solid"/>
              <a:round/>
              <a:headEnd len="med" w="med" type="none"/>
              <a:tailEnd len="med" w="med" type="triangle"/>
            </a:ln>
          </p:spPr>
        </p:cxnSp>
        <p:sp>
          <p:nvSpPr>
            <p:cNvPr id="2846" name="Google Shape;2846;p128"/>
            <p:cNvSpPr/>
            <p:nvPr/>
          </p:nvSpPr>
          <p:spPr>
            <a:xfrm>
              <a:off x="5676900" y="3878050"/>
              <a:ext cx="4983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N/4</a:t>
              </a:r>
              <a:endParaRPr/>
            </a:p>
          </p:txBody>
        </p:sp>
        <p:sp>
          <p:nvSpPr>
            <p:cNvPr id="2847" name="Google Shape;2847;p128"/>
            <p:cNvSpPr/>
            <p:nvPr/>
          </p:nvSpPr>
          <p:spPr>
            <a:xfrm>
              <a:off x="6676469" y="3878050"/>
              <a:ext cx="4887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N/4</a:t>
              </a:r>
              <a:endParaRPr/>
            </a:p>
          </p:txBody>
        </p:sp>
        <p:sp>
          <p:nvSpPr>
            <p:cNvPr id="2848" name="Google Shape;2848;p128"/>
            <p:cNvSpPr/>
            <p:nvPr/>
          </p:nvSpPr>
          <p:spPr>
            <a:xfrm>
              <a:off x="7557691" y="3878050"/>
              <a:ext cx="4887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N/4</a:t>
              </a:r>
              <a:endParaRPr/>
            </a:p>
          </p:txBody>
        </p:sp>
        <p:sp>
          <p:nvSpPr>
            <p:cNvPr id="2849" name="Google Shape;2849;p128"/>
            <p:cNvSpPr txBox="1"/>
            <p:nvPr/>
          </p:nvSpPr>
          <p:spPr>
            <a:xfrm>
              <a:off x="8407400" y="3886200"/>
              <a:ext cx="888900" cy="1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cxnSp>
          <p:nvCxnSpPr>
            <p:cNvPr id="2850" name="Google Shape;2850;p128"/>
            <p:cNvCxnSpPr>
              <a:stCxn id="2848" idx="0"/>
              <a:endCxn id="2843" idx="2"/>
            </p:cNvCxnSpPr>
            <p:nvPr/>
          </p:nvCxnSpPr>
          <p:spPr>
            <a:xfrm flipH="1" rot="10800000">
              <a:off x="7802041" y="3636550"/>
              <a:ext cx="388800" cy="241500"/>
            </a:xfrm>
            <a:prstGeom prst="straightConnector1">
              <a:avLst/>
            </a:prstGeom>
            <a:noFill/>
            <a:ln cap="flat" cmpd="sng" w="19050">
              <a:solidFill>
                <a:srgbClr val="666666"/>
              </a:solidFill>
              <a:prstDash val="solid"/>
              <a:round/>
              <a:headEnd len="med" w="med" type="none"/>
              <a:tailEnd len="med" w="med" type="triangle"/>
            </a:ln>
          </p:spPr>
        </p:cxnSp>
        <p:cxnSp>
          <p:nvCxnSpPr>
            <p:cNvPr id="2851" name="Google Shape;2851;p128"/>
            <p:cNvCxnSpPr>
              <a:stCxn id="2846" idx="0"/>
              <a:endCxn id="2842" idx="2"/>
            </p:cNvCxnSpPr>
            <p:nvPr/>
          </p:nvCxnSpPr>
          <p:spPr>
            <a:xfrm flipH="1" rot="10800000">
              <a:off x="5926050" y="3636550"/>
              <a:ext cx="453000" cy="241500"/>
            </a:xfrm>
            <a:prstGeom prst="straightConnector1">
              <a:avLst/>
            </a:prstGeom>
            <a:noFill/>
            <a:ln cap="flat" cmpd="sng" w="19050">
              <a:solidFill>
                <a:srgbClr val="666666"/>
              </a:solidFill>
              <a:prstDash val="solid"/>
              <a:round/>
              <a:headEnd len="med" w="med" type="none"/>
              <a:tailEnd len="med" w="med" type="triangle"/>
            </a:ln>
          </p:spPr>
        </p:cxnSp>
        <p:cxnSp>
          <p:nvCxnSpPr>
            <p:cNvPr id="2852" name="Google Shape;2852;p128"/>
            <p:cNvCxnSpPr>
              <a:stCxn id="2847" idx="0"/>
              <a:endCxn id="2842" idx="2"/>
            </p:cNvCxnSpPr>
            <p:nvPr/>
          </p:nvCxnSpPr>
          <p:spPr>
            <a:xfrm rot="10800000">
              <a:off x="6379019" y="3636550"/>
              <a:ext cx="541800" cy="241500"/>
            </a:xfrm>
            <a:prstGeom prst="straightConnector1">
              <a:avLst/>
            </a:prstGeom>
            <a:noFill/>
            <a:ln cap="flat" cmpd="sng" w="19050">
              <a:solidFill>
                <a:srgbClr val="666666"/>
              </a:solidFill>
              <a:prstDash val="solid"/>
              <a:round/>
              <a:headEnd len="med" w="med" type="none"/>
              <a:tailEnd len="med" w="med" type="triangle"/>
            </a:ln>
          </p:spPr>
        </p:cxnSp>
        <p:sp>
          <p:nvSpPr>
            <p:cNvPr id="2853" name="Google Shape;2853;p128"/>
            <p:cNvSpPr/>
            <p:nvPr/>
          </p:nvSpPr>
          <p:spPr>
            <a:xfrm>
              <a:off x="5410200" y="4436850"/>
              <a:ext cx="4887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N/8</a:t>
              </a:r>
              <a:endParaRPr/>
            </a:p>
          </p:txBody>
        </p:sp>
        <p:sp>
          <p:nvSpPr>
            <p:cNvPr id="2854" name="Google Shape;2854;p128"/>
            <p:cNvSpPr/>
            <p:nvPr/>
          </p:nvSpPr>
          <p:spPr>
            <a:xfrm>
              <a:off x="5968655" y="4436850"/>
              <a:ext cx="4887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N/8</a:t>
              </a:r>
              <a:endParaRPr/>
            </a:p>
          </p:txBody>
        </p:sp>
        <p:sp>
          <p:nvSpPr>
            <p:cNvPr id="2855" name="Google Shape;2855;p128"/>
            <p:cNvSpPr txBox="1"/>
            <p:nvPr/>
          </p:nvSpPr>
          <p:spPr>
            <a:xfrm>
              <a:off x="6947800" y="4455900"/>
              <a:ext cx="888900" cy="1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cxnSp>
          <p:nvCxnSpPr>
            <p:cNvPr id="2856" name="Google Shape;2856;p128"/>
            <p:cNvCxnSpPr>
              <a:stCxn id="2853" idx="0"/>
              <a:endCxn id="2846" idx="2"/>
            </p:cNvCxnSpPr>
            <p:nvPr/>
          </p:nvCxnSpPr>
          <p:spPr>
            <a:xfrm flipH="1" rot="10800000">
              <a:off x="5654550" y="4233450"/>
              <a:ext cx="271500" cy="203400"/>
            </a:xfrm>
            <a:prstGeom prst="straightConnector1">
              <a:avLst/>
            </a:prstGeom>
            <a:noFill/>
            <a:ln cap="flat" cmpd="sng" w="19050">
              <a:solidFill>
                <a:srgbClr val="666666"/>
              </a:solidFill>
              <a:prstDash val="solid"/>
              <a:round/>
              <a:headEnd len="med" w="med" type="none"/>
              <a:tailEnd len="med" w="med" type="triangle"/>
            </a:ln>
          </p:spPr>
        </p:cxnSp>
        <p:cxnSp>
          <p:nvCxnSpPr>
            <p:cNvPr id="2857" name="Google Shape;2857;p128"/>
            <p:cNvCxnSpPr>
              <a:stCxn id="2854" idx="0"/>
              <a:endCxn id="2846" idx="2"/>
            </p:cNvCxnSpPr>
            <p:nvPr/>
          </p:nvCxnSpPr>
          <p:spPr>
            <a:xfrm rot="10800000">
              <a:off x="5925905" y="4233450"/>
              <a:ext cx="287100" cy="203400"/>
            </a:xfrm>
            <a:prstGeom prst="straightConnector1">
              <a:avLst/>
            </a:prstGeom>
            <a:noFill/>
            <a:ln cap="flat" cmpd="sng" w="19050">
              <a:solidFill>
                <a:srgbClr val="666666"/>
              </a:solidFill>
              <a:prstDash val="solid"/>
              <a:round/>
              <a:headEnd len="med" w="med" type="none"/>
              <a:tailEnd len="med" w="med" type="triangle"/>
            </a:ln>
          </p:spPr>
        </p:cxnSp>
      </p:grpSp>
      <p:sp>
        <p:nvSpPr>
          <p:cNvPr id="2858" name="Google Shape;2858;p128"/>
          <p:cNvSpPr txBox="1"/>
          <p:nvPr/>
        </p:nvSpPr>
        <p:spPr>
          <a:xfrm>
            <a:off x="5224783" y="3869358"/>
            <a:ext cx="6909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N/4</a:t>
            </a:r>
            <a:endParaRPr/>
          </a:p>
        </p:txBody>
      </p:sp>
      <p:sp>
        <p:nvSpPr>
          <p:cNvPr id="2859" name="Google Shape;2859;p128"/>
          <p:cNvSpPr txBox="1"/>
          <p:nvPr/>
        </p:nvSpPr>
        <p:spPr>
          <a:xfrm>
            <a:off x="4979941" y="4430234"/>
            <a:ext cx="6909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N/8</a:t>
            </a:r>
            <a:endParaRPr/>
          </a:p>
        </p:txBody>
      </p:sp>
      <p:sp>
        <p:nvSpPr>
          <p:cNvPr id="2860" name="Google Shape;2860;p128"/>
          <p:cNvSpPr txBox="1"/>
          <p:nvPr/>
        </p:nvSpPr>
        <p:spPr>
          <a:xfrm>
            <a:off x="6431650" y="4435284"/>
            <a:ext cx="6909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N/8</a:t>
            </a:r>
            <a:endParaRPr/>
          </a:p>
        </p:txBody>
      </p:sp>
      <p:grpSp>
        <p:nvGrpSpPr>
          <p:cNvPr id="2861" name="Google Shape;2861;p128"/>
          <p:cNvGrpSpPr/>
          <p:nvPr/>
        </p:nvGrpSpPr>
        <p:grpSpPr>
          <a:xfrm>
            <a:off x="8694250" y="2552730"/>
            <a:ext cx="545850" cy="2773334"/>
            <a:chOff x="8694250" y="2837275"/>
            <a:chExt cx="545850" cy="2031300"/>
          </a:xfrm>
        </p:grpSpPr>
        <p:sp>
          <p:nvSpPr>
            <p:cNvPr id="2862" name="Google Shape;2862;p128"/>
            <p:cNvSpPr/>
            <p:nvPr/>
          </p:nvSpPr>
          <p:spPr>
            <a:xfrm>
              <a:off x="8694250" y="2837275"/>
              <a:ext cx="279300" cy="20313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128"/>
            <p:cNvSpPr txBox="1"/>
            <p:nvPr/>
          </p:nvSpPr>
          <p:spPr>
            <a:xfrm>
              <a:off x="8846500" y="3060075"/>
              <a:ext cx="3936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a:t>
              </a:r>
              <a:endParaRPr/>
            </a:p>
          </p:txBody>
        </p:sp>
      </p:gr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7" name="Shape 2867"/>
        <p:cNvGrpSpPr/>
        <p:nvPr/>
      </p:nvGrpSpPr>
      <p:grpSpPr>
        <a:xfrm>
          <a:off x="0" y="0"/>
          <a:ext cx="0" cy="0"/>
          <a:chOff x="0" y="0"/>
          <a:chExt cx="0" cy="0"/>
        </a:xfrm>
      </p:grpSpPr>
      <p:sp>
        <p:nvSpPr>
          <p:cNvPr id="2868" name="Google Shape;2868;p1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5: Mergesort Order of Growth</a:t>
            </a:r>
            <a:endParaRPr/>
          </a:p>
        </p:txBody>
      </p:sp>
      <p:sp>
        <p:nvSpPr>
          <p:cNvPr id="2869" name="Google Shape;2869;p12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Mergesort has worst case runtime =  Θ(N log N).</a:t>
            </a:r>
            <a:endParaRPr/>
          </a:p>
          <a:p>
            <a:pPr indent="-342900" lvl="0" marL="457200" rtl="0" algn="l">
              <a:spcBef>
                <a:spcPts val="600"/>
              </a:spcBef>
              <a:spcAft>
                <a:spcPts val="0"/>
              </a:spcAft>
              <a:buSzPts val="1800"/>
              <a:buChar char="●"/>
            </a:pPr>
            <a:r>
              <a:rPr lang="en"/>
              <a:t>Every level takes ~N AU.</a:t>
            </a:r>
            <a:endParaRPr/>
          </a:p>
          <a:p>
            <a:pPr indent="-342900" lvl="1" marL="914400" rtl="0" algn="l">
              <a:spcBef>
                <a:spcPts val="0"/>
              </a:spcBef>
              <a:spcAft>
                <a:spcPts val="0"/>
              </a:spcAft>
              <a:buSzPts val="1800"/>
              <a:buChar char="○"/>
            </a:pPr>
            <a:r>
              <a:rPr lang="en"/>
              <a:t>Top level takes ~N AU.</a:t>
            </a:r>
            <a:endParaRPr/>
          </a:p>
          <a:p>
            <a:pPr indent="-342900" lvl="1" marL="914400" rtl="0" algn="l">
              <a:spcBef>
                <a:spcPts val="0"/>
              </a:spcBef>
              <a:spcAft>
                <a:spcPts val="0"/>
              </a:spcAft>
              <a:buSzPts val="1800"/>
              <a:buChar char="○"/>
            </a:pPr>
            <a:r>
              <a:rPr lang="en"/>
              <a:t>Next level takes ~N/2 + ~N/2 = ~N.</a:t>
            </a:r>
            <a:endParaRPr/>
          </a:p>
          <a:p>
            <a:pPr indent="-342900" lvl="1" marL="914400" rtl="0" algn="l">
              <a:spcBef>
                <a:spcPts val="0"/>
              </a:spcBef>
              <a:spcAft>
                <a:spcPts val="0"/>
              </a:spcAft>
              <a:buSzPts val="1800"/>
              <a:buChar char="○"/>
            </a:pPr>
            <a:r>
              <a:rPr lang="en"/>
              <a:t>One more level down: ~N/4 + ~N/4 + ~N/4 + ~N/4 = ~N.</a:t>
            </a:r>
            <a:endParaRPr/>
          </a:p>
          <a:p>
            <a:pPr indent="-342900" lvl="0" marL="457200" rtl="0" algn="l">
              <a:spcBef>
                <a:spcPts val="0"/>
              </a:spcBef>
              <a:spcAft>
                <a:spcPts val="0"/>
              </a:spcAft>
              <a:buSzPts val="1800"/>
              <a:buChar char="●"/>
            </a:pPr>
            <a:r>
              <a:rPr lang="en"/>
              <a:t>Thus, total runtime is ~Nk, where k is the number of levels.</a:t>
            </a:r>
            <a:endParaRPr/>
          </a:p>
          <a:p>
            <a:pPr indent="-342900" lvl="1" marL="914400" rtl="0" algn="l">
              <a:spcBef>
                <a:spcPts val="0"/>
              </a:spcBef>
              <a:spcAft>
                <a:spcPts val="0"/>
              </a:spcAft>
              <a:buSzPts val="1800"/>
              <a:buChar char="○"/>
            </a:pPr>
            <a:r>
              <a:rPr lang="en"/>
              <a:t>How many levels? Goes until we get to size 1.</a:t>
            </a:r>
            <a:endParaRPr/>
          </a:p>
          <a:p>
            <a:pPr indent="-342900" lvl="1" marL="914400" rtl="0" algn="l">
              <a:spcBef>
                <a:spcPts val="0"/>
              </a:spcBef>
              <a:spcAft>
                <a:spcPts val="0"/>
              </a:spcAft>
              <a:buSzPts val="1800"/>
              <a:buChar char="○"/>
            </a:pPr>
            <a:r>
              <a:rPr lang="en"/>
              <a:t>k = log</a:t>
            </a:r>
            <a:r>
              <a:rPr baseline="-25000" lang="en"/>
              <a:t>2</a:t>
            </a:r>
            <a:r>
              <a:rPr lang="en"/>
              <a:t>(N).</a:t>
            </a:r>
            <a:endParaRPr/>
          </a:p>
          <a:p>
            <a:pPr indent="-342900" lvl="0" marL="457200" rtl="0" algn="l">
              <a:spcBef>
                <a:spcPts val="0"/>
              </a:spcBef>
              <a:spcAft>
                <a:spcPts val="0"/>
              </a:spcAft>
              <a:buSzPts val="1800"/>
              <a:buChar char="●"/>
            </a:pPr>
            <a:r>
              <a:rPr lang="en"/>
              <a:t>Overall runtime is Θ(N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Exact count explanation is tedious.</a:t>
            </a:r>
            <a:endParaRPr/>
          </a:p>
          <a:p>
            <a:pPr indent="-342900" lvl="0" marL="457200" rtl="0" algn="l">
              <a:spcBef>
                <a:spcPts val="600"/>
              </a:spcBef>
              <a:spcAft>
                <a:spcPts val="0"/>
              </a:spcAft>
              <a:buSzPts val="1800"/>
              <a:buChar char="●"/>
            </a:pPr>
            <a:r>
              <a:rPr lang="en"/>
              <a:t>Omitted here. See textbook exercises.</a:t>
            </a:r>
            <a:endParaRPr/>
          </a:p>
        </p:txBody>
      </p:sp>
      <p:grpSp>
        <p:nvGrpSpPr>
          <p:cNvPr id="2870" name="Google Shape;2870;p129"/>
          <p:cNvGrpSpPr/>
          <p:nvPr/>
        </p:nvGrpSpPr>
        <p:grpSpPr>
          <a:xfrm>
            <a:off x="5410200" y="2557250"/>
            <a:ext cx="3886100" cy="2235100"/>
            <a:chOff x="5410200" y="2557250"/>
            <a:chExt cx="3886100" cy="2235100"/>
          </a:xfrm>
        </p:grpSpPr>
        <p:sp>
          <p:nvSpPr>
            <p:cNvPr id="2871" name="Google Shape;2871;p129"/>
            <p:cNvSpPr/>
            <p:nvPr/>
          </p:nvSpPr>
          <p:spPr>
            <a:xfrm>
              <a:off x="7020702" y="2557250"/>
              <a:ext cx="4983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t>
              </a:r>
              <a:endParaRPr/>
            </a:p>
          </p:txBody>
        </p:sp>
        <p:sp>
          <p:nvSpPr>
            <p:cNvPr id="2872" name="Google Shape;2872;p129"/>
            <p:cNvSpPr/>
            <p:nvPr/>
          </p:nvSpPr>
          <p:spPr>
            <a:xfrm>
              <a:off x="6129867" y="3281150"/>
              <a:ext cx="4983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N/2</a:t>
              </a:r>
              <a:endParaRPr/>
            </a:p>
          </p:txBody>
        </p:sp>
        <p:sp>
          <p:nvSpPr>
            <p:cNvPr id="2873" name="Google Shape;2873;p129"/>
            <p:cNvSpPr/>
            <p:nvPr/>
          </p:nvSpPr>
          <p:spPr>
            <a:xfrm>
              <a:off x="7941736" y="3281150"/>
              <a:ext cx="4983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N/2</a:t>
              </a:r>
              <a:endParaRPr/>
            </a:p>
          </p:txBody>
        </p:sp>
        <p:cxnSp>
          <p:nvCxnSpPr>
            <p:cNvPr id="2874" name="Google Shape;2874;p129"/>
            <p:cNvCxnSpPr>
              <a:stCxn id="2872" idx="0"/>
              <a:endCxn id="2871" idx="2"/>
            </p:cNvCxnSpPr>
            <p:nvPr/>
          </p:nvCxnSpPr>
          <p:spPr>
            <a:xfrm flipH="1" rot="10800000">
              <a:off x="6379017" y="2912750"/>
              <a:ext cx="890700" cy="368400"/>
            </a:xfrm>
            <a:prstGeom prst="straightConnector1">
              <a:avLst/>
            </a:prstGeom>
            <a:noFill/>
            <a:ln cap="flat" cmpd="sng" w="19050">
              <a:solidFill>
                <a:srgbClr val="666666"/>
              </a:solidFill>
              <a:prstDash val="solid"/>
              <a:round/>
              <a:headEnd len="med" w="med" type="none"/>
              <a:tailEnd len="med" w="med" type="triangle"/>
            </a:ln>
          </p:spPr>
        </p:cxnSp>
        <p:cxnSp>
          <p:nvCxnSpPr>
            <p:cNvPr id="2875" name="Google Shape;2875;p129"/>
            <p:cNvCxnSpPr>
              <a:stCxn id="2873" idx="0"/>
              <a:endCxn id="2871" idx="2"/>
            </p:cNvCxnSpPr>
            <p:nvPr/>
          </p:nvCxnSpPr>
          <p:spPr>
            <a:xfrm rot="10800000">
              <a:off x="7269886" y="2912750"/>
              <a:ext cx="921000" cy="368400"/>
            </a:xfrm>
            <a:prstGeom prst="straightConnector1">
              <a:avLst/>
            </a:prstGeom>
            <a:noFill/>
            <a:ln cap="flat" cmpd="sng" w="19050">
              <a:solidFill>
                <a:srgbClr val="666666"/>
              </a:solidFill>
              <a:prstDash val="solid"/>
              <a:round/>
              <a:headEnd len="med" w="med" type="none"/>
              <a:tailEnd len="med" w="med" type="triangle"/>
            </a:ln>
          </p:spPr>
        </p:cxnSp>
        <p:sp>
          <p:nvSpPr>
            <p:cNvPr id="2876" name="Google Shape;2876;p129"/>
            <p:cNvSpPr/>
            <p:nvPr/>
          </p:nvSpPr>
          <p:spPr>
            <a:xfrm>
              <a:off x="5676900" y="3878050"/>
              <a:ext cx="4983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N/4</a:t>
              </a:r>
              <a:endParaRPr/>
            </a:p>
          </p:txBody>
        </p:sp>
        <p:sp>
          <p:nvSpPr>
            <p:cNvPr id="2877" name="Google Shape;2877;p129"/>
            <p:cNvSpPr/>
            <p:nvPr/>
          </p:nvSpPr>
          <p:spPr>
            <a:xfrm>
              <a:off x="6676469" y="3878050"/>
              <a:ext cx="4887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N/4</a:t>
              </a:r>
              <a:endParaRPr/>
            </a:p>
          </p:txBody>
        </p:sp>
        <p:sp>
          <p:nvSpPr>
            <p:cNvPr id="2878" name="Google Shape;2878;p129"/>
            <p:cNvSpPr/>
            <p:nvPr/>
          </p:nvSpPr>
          <p:spPr>
            <a:xfrm>
              <a:off x="7557691" y="3878050"/>
              <a:ext cx="4887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N/4</a:t>
              </a:r>
              <a:endParaRPr/>
            </a:p>
          </p:txBody>
        </p:sp>
        <p:sp>
          <p:nvSpPr>
            <p:cNvPr id="2879" name="Google Shape;2879;p129"/>
            <p:cNvSpPr txBox="1"/>
            <p:nvPr/>
          </p:nvSpPr>
          <p:spPr>
            <a:xfrm>
              <a:off x="8407400" y="3886200"/>
              <a:ext cx="888900" cy="1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cxnSp>
          <p:nvCxnSpPr>
            <p:cNvPr id="2880" name="Google Shape;2880;p129"/>
            <p:cNvCxnSpPr>
              <a:stCxn id="2878" idx="0"/>
              <a:endCxn id="2873" idx="2"/>
            </p:cNvCxnSpPr>
            <p:nvPr/>
          </p:nvCxnSpPr>
          <p:spPr>
            <a:xfrm flipH="1" rot="10800000">
              <a:off x="7802041" y="3636550"/>
              <a:ext cx="388800" cy="241500"/>
            </a:xfrm>
            <a:prstGeom prst="straightConnector1">
              <a:avLst/>
            </a:prstGeom>
            <a:noFill/>
            <a:ln cap="flat" cmpd="sng" w="19050">
              <a:solidFill>
                <a:srgbClr val="666666"/>
              </a:solidFill>
              <a:prstDash val="solid"/>
              <a:round/>
              <a:headEnd len="med" w="med" type="none"/>
              <a:tailEnd len="med" w="med" type="triangle"/>
            </a:ln>
          </p:spPr>
        </p:cxnSp>
        <p:cxnSp>
          <p:nvCxnSpPr>
            <p:cNvPr id="2881" name="Google Shape;2881;p129"/>
            <p:cNvCxnSpPr>
              <a:stCxn id="2876" idx="0"/>
              <a:endCxn id="2872" idx="2"/>
            </p:cNvCxnSpPr>
            <p:nvPr/>
          </p:nvCxnSpPr>
          <p:spPr>
            <a:xfrm flipH="1" rot="10800000">
              <a:off x="5926050" y="3636550"/>
              <a:ext cx="453000" cy="241500"/>
            </a:xfrm>
            <a:prstGeom prst="straightConnector1">
              <a:avLst/>
            </a:prstGeom>
            <a:noFill/>
            <a:ln cap="flat" cmpd="sng" w="19050">
              <a:solidFill>
                <a:srgbClr val="666666"/>
              </a:solidFill>
              <a:prstDash val="solid"/>
              <a:round/>
              <a:headEnd len="med" w="med" type="none"/>
              <a:tailEnd len="med" w="med" type="triangle"/>
            </a:ln>
          </p:spPr>
        </p:cxnSp>
        <p:cxnSp>
          <p:nvCxnSpPr>
            <p:cNvPr id="2882" name="Google Shape;2882;p129"/>
            <p:cNvCxnSpPr>
              <a:stCxn id="2877" idx="0"/>
              <a:endCxn id="2872" idx="2"/>
            </p:cNvCxnSpPr>
            <p:nvPr/>
          </p:nvCxnSpPr>
          <p:spPr>
            <a:xfrm rot="10800000">
              <a:off x="6379019" y="3636550"/>
              <a:ext cx="541800" cy="241500"/>
            </a:xfrm>
            <a:prstGeom prst="straightConnector1">
              <a:avLst/>
            </a:prstGeom>
            <a:noFill/>
            <a:ln cap="flat" cmpd="sng" w="19050">
              <a:solidFill>
                <a:srgbClr val="666666"/>
              </a:solidFill>
              <a:prstDash val="solid"/>
              <a:round/>
              <a:headEnd len="med" w="med" type="none"/>
              <a:tailEnd len="med" w="med" type="triangle"/>
            </a:ln>
          </p:spPr>
        </p:cxnSp>
        <p:sp>
          <p:nvSpPr>
            <p:cNvPr id="2883" name="Google Shape;2883;p129"/>
            <p:cNvSpPr/>
            <p:nvPr/>
          </p:nvSpPr>
          <p:spPr>
            <a:xfrm>
              <a:off x="5410200" y="4436850"/>
              <a:ext cx="4887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N/8</a:t>
              </a:r>
              <a:endParaRPr/>
            </a:p>
          </p:txBody>
        </p:sp>
        <p:sp>
          <p:nvSpPr>
            <p:cNvPr id="2884" name="Google Shape;2884;p129"/>
            <p:cNvSpPr/>
            <p:nvPr/>
          </p:nvSpPr>
          <p:spPr>
            <a:xfrm>
              <a:off x="5968655" y="4436850"/>
              <a:ext cx="488700" cy="355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N/8</a:t>
              </a:r>
              <a:endParaRPr/>
            </a:p>
          </p:txBody>
        </p:sp>
        <p:sp>
          <p:nvSpPr>
            <p:cNvPr id="2885" name="Google Shape;2885;p129"/>
            <p:cNvSpPr txBox="1"/>
            <p:nvPr/>
          </p:nvSpPr>
          <p:spPr>
            <a:xfrm>
              <a:off x="6947800" y="4455900"/>
              <a:ext cx="888900" cy="1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cxnSp>
          <p:nvCxnSpPr>
            <p:cNvPr id="2886" name="Google Shape;2886;p129"/>
            <p:cNvCxnSpPr>
              <a:stCxn id="2883" idx="0"/>
              <a:endCxn id="2876" idx="2"/>
            </p:cNvCxnSpPr>
            <p:nvPr/>
          </p:nvCxnSpPr>
          <p:spPr>
            <a:xfrm flipH="1" rot="10800000">
              <a:off x="5654550" y="4233450"/>
              <a:ext cx="271500" cy="203400"/>
            </a:xfrm>
            <a:prstGeom prst="straightConnector1">
              <a:avLst/>
            </a:prstGeom>
            <a:noFill/>
            <a:ln cap="flat" cmpd="sng" w="19050">
              <a:solidFill>
                <a:srgbClr val="666666"/>
              </a:solidFill>
              <a:prstDash val="solid"/>
              <a:round/>
              <a:headEnd len="med" w="med" type="none"/>
              <a:tailEnd len="med" w="med" type="triangle"/>
            </a:ln>
          </p:spPr>
        </p:cxnSp>
        <p:cxnSp>
          <p:nvCxnSpPr>
            <p:cNvPr id="2887" name="Google Shape;2887;p129"/>
            <p:cNvCxnSpPr>
              <a:stCxn id="2884" idx="0"/>
              <a:endCxn id="2876" idx="2"/>
            </p:cNvCxnSpPr>
            <p:nvPr/>
          </p:nvCxnSpPr>
          <p:spPr>
            <a:xfrm rot="10800000">
              <a:off x="5925905" y="4233450"/>
              <a:ext cx="287100" cy="203400"/>
            </a:xfrm>
            <a:prstGeom prst="straightConnector1">
              <a:avLst/>
            </a:prstGeom>
            <a:noFill/>
            <a:ln cap="flat" cmpd="sng" w="19050">
              <a:solidFill>
                <a:srgbClr val="666666"/>
              </a:solidFill>
              <a:prstDash val="solid"/>
              <a:round/>
              <a:headEnd len="med" w="med" type="none"/>
              <a:tailEnd len="med" w="med" type="triangle"/>
            </a:ln>
          </p:spPr>
        </p:cxnSp>
      </p:grpSp>
      <p:sp>
        <p:nvSpPr>
          <p:cNvPr id="2888" name="Google Shape;2888;p129"/>
          <p:cNvSpPr txBox="1"/>
          <p:nvPr/>
        </p:nvSpPr>
        <p:spPr>
          <a:xfrm>
            <a:off x="5224783" y="3869358"/>
            <a:ext cx="6909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N/4</a:t>
            </a:r>
            <a:endParaRPr/>
          </a:p>
        </p:txBody>
      </p:sp>
      <p:sp>
        <p:nvSpPr>
          <p:cNvPr id="2889" name="Google Shape;2889;p129"/>
          <p:cNvSpPr txBox="1"/>
          <p:nvPr/>
        </p:nvSpPr>
        <p:spPr>
          <a:xfrm>
            <a:off x="4979941" y="4430234"/>
            <a:ext cx="6909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N/8</a:t>
            </a:r>
            <a:endParaRPr/>
          </a:p>
        </p:txBody>
      </p:sp>
      <p:sp>
        <p:nvSpPr>
          <p:cNvPr id="2890" name="Google Shape;2890;p129"/>
          <p:cNvSpPr txBox="1"/>
          <p:nvPr/>
        </p:nvSpPr>
        <p:spPr>
          <a:xfrm>
            <a:off x="6431650" y="4435284"/>
            <a:ext cx="6909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N/8</a:t>
            </a:r>
            <a:endParaRPr/>
          </a:p>
        </p:txBody>
      </p:sp>
      <p:grpSp>
        <p:nvGrpSpPr>
          <p:cNvPr id="2891" name="Google Shape;2891;p129"/>
          <p:cNvGrpSpPr/>
          <p:nvPr/>
        </p:nvGrpSpPr>
        <p:grpSpPr>
          <a:xfrm>
            <a:off x="8694250" y="2552730"/>
            <a:ext cx="545850" cy="2773334"/>
            <a:chOff x="8694250" y="2837275"/>
            <a:chExt cx="545850" cy="2031300"/>
          </a:xfrm>
        </p:grpSpPr>
        <p:sp>
          <p:nvSpPr>
            <p:cNvPr id="2892" name="Google Shape;2892;p129"/>
            <p:cNvSpPr/>
            <p:nvPr/>
          </p:nvSpPr>
          <p:spPr>
            <a:xfrm>
              <a:off x="8694250" y="2837275"/>
              <a:ext cx="279300" cy="20313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29"/>
            <p:cNvSpPr txBox="1"/>
            <p:nvPr/>
          </p:nvSpPr>
          <p:spPr>
            <a:xfrm>
              <a:off x="8846500" y="3060075"/>
              <a:ext cx="3936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a:t>
              </a:r>
              <a:endParaRPr/>
            </a:p>
          </p:txBody>
        </p:sp>
      </p:gr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7" name="Shape 2897"/>
        <p:cNvGrpSpPr/>
        <p:nvPr/>
      </p:nvGrpSpPr>
      <p:grpSpPr>
        <a:xfrm>
          <a:off x="0" y="0"/>
          <a:ext cx="0" cy="0"/>
          <a:chOff x="0" y="0"/>
          <a:chExt cx="0" cy="0"/>
        </a:xfrm>
      </p:grpSpPr>
      <p:sp>
        <p:nvSpPr>
          <p:cNvPr id="2898" name="Google Shape;2898;p1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Mergesort</a:t>
            </a:r>
            <a:endParaRPr/>
          </a:p>
        </p:txBody>
      </p:sp>
      <p:sp>
        <p:nvSpPr>
          <p:cNvPr id="2899" name="Google Shape;2899;p1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We’ve seen this one before as well.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Mergesort:</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0"/>
              </a:spcBef>
              <a:spcAft>
                <a:spcPts val="0"/>
              </a:spcAft>
              <a:buSzPts val="1800"/>
              <a:buChar char="●"/>
            </a:pPr>
            <a:r>
              <a:rPr lang="en"/>
              <a:t>Mergesort each half (steps not shown, this is a recursive algorithm!)</a:t>
            </a:r>
            <a:endParaRPr/>
          </a:p>
          <a:p>
            <a:pPr indent="-342900" lvl="0" marL="457200" rtl="0" algn="l">
              <a:spcBef>
                <a:spcPts val="0"/>
              </a:spcBef>
              <a:spcAft>
                <a:spcPts val="0"/>
              </a:spcAft>
              <a:buSzPts val="1800"/>
              <a:buChar char="●"/>
            </a:pPr>
            <a:r>
              <a:rPr lang="en"/>
              <a:t>Merge the two sorted halves to form the final result.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Time complexity, analysis from asymptotics lecture: Θ(N log N runtime)</a:t>
            </a:r>
            <a:endParaRPr/>
          </a:p>
          <a:p>
            <a:pPr indent="-342900" lvl="0" marL="457200" rtl="0" algn="l">
              <a:spcBef>
                <a:spcPts val="600"/>
              </a:spcBef>
              <a:spcAft>
                <a:spcPts val="0"/>
              </a:spcAft>
              <a:buSzPts val="1800"/>
              <a:buChar char="●"/>
            </a:pPr>
            <a:r>
              <a:rPr lang="en"/>
              <a:t>Space complexity with aux array: Costs Θ(N) memory.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Also possible to do in-place merge sort, but algorithm is very complicated, and runtime performance suffers by a significant constant factor.</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1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Top-Down Merge Sort</a:t>
            </a:r>
            <a:endParaRPr/>
          </a:p>
        </p:txBody>
      </p:sp>
      <p:sp>
        <p:nvSpPr>
          <p:cNvPr id="2905" name="Google Shape;2905;p13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a:t>
            </a:r>
            <a:endParaRPr/>
          </a:p>
          <a:p>
            <a:pPr indent="-342900" lvl="0" marL="457200" rtl="0" algn="l">
              <a:spcBef>
                <a:spcPts val="600"/>
              </a:spcBef>
              <a:spcAft>
                <a:spcPts val="0"/>
              </a:spcAft>
              <a:buSzPts val="1800"/>
              <a:buChar char="●"/>
            </a:pPr>
            <a:r>
              <a:rPr lang="en"/>
              <a:t>Merge the two sorted halves to form the final result.</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2906" name="Google Shape;2906;p131"/>
          <p:cNvSpPr/>
          <p:nvPr/>
        </p:nvSpPr>
        <p:spPr>
          <a:xfrm>
            <a:off x="283417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907" name="Google Shape;2907;p131"/>
          <p:cNvSpPr/>
          <p:nvPr/>
        </p:nvSpPr>
        <p:spPr>
          <a:xfrm>
            <a:off x="33193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908" name="Google Shape;2908;p131"/>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909" name="Google Shape;2909;p131"/>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10" name="Google Shape;2910;p131"/>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911" name="Google Shape;2911;p131"/>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912" name="Google Shape;2912;p131"/>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913" name="Google Shape;2913;p131"/>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14" name="Google Shape;2914;p131"/>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15" name="Google Shape;2915;p131"/>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916" name="Google Shape;2916;p131"/>
          <p:cNvSpPr/>
          <p:nvPr/>
        </p:nvSpPr>
        <p:spPr>
          <a:xfrm rot="-5400000">
            <a:off x="4895528" y="525075"/>
            <a:ext cx="260700" cy="43590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31"/>
          <p:cNvSpPr txBox="1"/>
          <p:nvPr/>
        </p:nvSpPr>
        <p:spPr>
          <a:xfrm>
            <a:off x="4574383"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1" name="Shape 2921"/>
        <p:cNvGrpSpPr/>
        <p:nvPr/>
      </p:nvGrpSpPr>
      <p:grpSpPr>
        <a:xfrm>
          <a:off x="0" y="0"/>
          <a:ext cx="0" cy="0"/>
          <a:chOff x="0" y="0"/>
          <a:chExt cx="0" cy="0"/>
        </a:xfrm>
      </p:grpSpPr>
      <p:sp>
        <p:nvSpPr>
          <p:cNvPr id="2922" name="Google Shape;2922;p1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Top-Down Merge Sort</a:t>
            </a:r>
            <a:endParaRPr/>
          </a:p>
        </p:txBody>
      </p:sp>
      <p:sp>
        <p:nvSpPr>
          <p:cNvPr id="2923" name="Google Shape;2923;p13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b="1" lang="en"/>
              <a:t>Split items into 2 roughly even pieces.</a:t>
            </a:r>
            <a:endParaRPr b="1"/>
          </a:p>
          <a:p>
            <a:pPr indent="-342900" lvl="0" marL="457200" rtl="0" algn="l">
              <a:spcBef>
                <a:spcPts val="600"/>
              </a:spcBef>
              <a:spcAft>
                <a:spcPts val="0"/>
              </a:spcAft>
              <a:buSzPts val="1800"/>
              <a:buChar char="●"/>
            </a:pPr>
            <a:r>
              <a:rPr lang="en"/>
              <a:t>Mergesort each half.</a:t>
            </a:r>
            <a:endParaRPr/>
          </a:p>
          <a:p>
            <a:pPr indent="-342900" lvl="0" marL="457200" rtl="0" algn="l">
              <a:spcBef>
                <a:spcPts val="600"/>
              </a:spcBef>
              <a:spcAft>
                <a:spcPts val="0"/>
              </a:spcAft>
              <a:buSzPts val="1800"/>
              <a:buChar char="●"/>
            </a:pPr>
            <a:r>
              <a:rPr lang="en"/>
              <a:t>Merge the two sorted halves to form the final result.</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2924" name="Google Shape;2924;p132"/>
          <p:cNvSpPr/>
          <p:nvPr/>
        </p:nvSpPr>
        <p:spPr>
          <a:xfrm>
            <a:off x="2834175"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925" name="Google Shape;2925;p132"/>
          <p:cNvSpPr/>
          <p:nvPr/>
        </p:nvSpPr>
        <p:spPr>
          <a:xfrm>
            <a:off x="331936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926" name="Google Shape;2926;p132"/>
          <p:cNvSpPr/>
          <p:nvPr/>
        </p:nvSpPr>
        <p:spPr>
          <a:xfrm>
            <a:off x="3808705"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927" name="Google Shape;2927;p132"/>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28" name="Google Shape;2928;p132"/>
          <p:cNvSpPr/>
          <p:nvPr/>
        </p:nvSpPr>
        <p:spPr>
          <a:xfrm>
            <a:off x="477863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929" name="Google Shape;2929;p132"/>
          <p:cNvSpPr/>
          <p:nvPr/>
        </p:nvSpPr>
        <p:spPr>
          <a:xfrm>
            <a:off x="526382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930" name="Google Shape;2930;p132"/>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931" name="Google Shape;2931;p132"/>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32" name="Google Shape;2932;p132"/>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33" name="Google Shape;2933;p132"/>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934" name="Google Shape;2934;p132"/>
          <p:cNvSpPr/>
          <p:nvPr/>
        </p:nvSpPr>
        <p:spPr>
          <a:xfrm rot="-5400000">
            <a:off x="3671977" y="1748625"/>
            <a:ext cx="260700" cy="1911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32"/>
          <p:cNvSpPr txBox="1"/>
          <p:nvPr/>
        </p:nvSpPr>
        <p:spPr>
          <a:xfrm>
            <a:off x="3389696" y="2248354"/>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2936" name="Google Shape;2936;p132"/>
          <p:cNvSpPr/>
          <p:nvPr/>
        </p:nvSpPr>
        <p:spPr>
          <a:xfrm rot="-5400000">
            <a:off x="5859325" y="1518525"/>
            <a:ext cx="260700" cy="23721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132"/>
          <p:cNvSpPr txBox="1"/>
          <p:nvPr/>
        </p:nvSpPr>
        <p:spPr>
          <a:xfrm>
            <a:off x="5435891" y="2271013"/>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Definitions</a:t>
            </a:r>
            <a:endParaRPr/>
          </a:p>
        </p:txBody>
      </p:sp>
      <p:sp>
        <p:nvSpPr>
          <p:cNvPr id="221" name="Google Shape;221;p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Characterizations of the runtime efficiency are sometimes called the </a:t>
            </a:r>
            <a:r>
              <a:rPr b="1" lang="en"/>
              <a:t>time complexity</a:t>
            </a:r>
            <a:r>
              <a:rPr lang="en"/>
              <a:t> of an algorithm. Example:</a:t>
            </a:r>
            <a:endParaRPr/>
          </a:p>
          <a:p>
            <a:pPr indent="-342900" lvl="0" marL="457200" rtl="0" algn="l">
              <a:spcBef>
                <a:spcPts val="600"/>
              </a:spcBef>
              <a:spcAft>
                <a:spcPts val="0"/>
              </a:spcAft>
              <a:buSzPts val="1800"/>
              <a:buChar char="●"/>
            </a:pPr>
            <a:r>
              <a:rPr lang="en"/>
              <a:t>Dijkstra’s has time complexity O(E log V).</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Characterizations of the “extra” memory usage of an algorithm is sometimes called the </a:t>
            </a:r>
            <a:r>
              <a:rPr b="1" lang="en"/>
              <a:t>space complexity</a:t>
            </a:r>
            <a:r>
              <a:rPr lang="en"/>
              <a:t> of an algorithm.</a:t>
            </a:r>
            <a:endParaRPr/>
          </a:p>
          <a:p>
            <a:pPr indent="-342900" lvl="0" marL="457200" rtl="0" algn="l">
              <a:spcBef>
                <a:spcPts val="600"/>
              </a:spcBef>
              <a:spcAft>
                <a:spcPts val="0"/>
              </a:spcAft>
              <a:buSzPts val="1800"/>
              <a:buChar char="●"/>
            </a:pPr>
            <a:r>
              <a:rPr lang="en"/>
              <a:t>Dijkstra’s has space complexity Θ(V) (for queue, distTo, edgeTo).</a:t>
            </a:r>
            <a:endParaRPr/>
          </a:p>
          <a:p>
            <a:pPr indent="-342900" lvl="1" marL="914400" rtl="0" algn="l">
              <a:spcBef>
                <a:spcPts val="0"/>
              </a:spcBef>
              <a:spcAft>
                <a:spcPts val="0"/>
              </a:spcAft>
              <a:buSzPts val="1800"/>
              <a:buChar char="○"/>
            </a:pPr>
            <a:r>
              <a:rPr lang="en"/>
              <a:t>Note that the graph takes up space Θ(V+E), but we don’t count this as part of the space complexity of Dijkstra since the graph itself already exists and is an input to Dijkstra’s.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1" name="Shape 2941"/>
        <p:cNvGrpSpPr/>
        <p:nvPr/>
      </p:nvGrpSpPr>
      <p:grpSpPr>
        <a:xfrm>
          <a:off x="0" y="0"/>
          <a:ext cx="0" cy="0"/>
          <a:chOff x="0" y="0"/>
          <a:chExt cx="0" cy="0"/>
        </a:xfrm>
      </p:grpSpPr>
      <p:sp>
        <p:nvSpPr>
          <p:cNvPr id="2942" name="Google Shape;2942;p1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943" name="Google Shape;2943;p13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b="1" lang="en"/>
              <a:t>Mergesort each half (steps not shown, this is a recursive algorithm!)</a:t>
            </a:r>
            <a:endParaRPr b="1"/>
          </a:p>
          <a:p>
            <a:pPr indent="-342900" lvl="0" marL="457200" rtl="0" algn="l">
              <a:spcBef>
                <a:spcPts val="600"/>
              </a:spcBef>
              <a:spcAft>
                <a:spcPts val="0"/>
              </a:spcAft>
              <a:buSzPts val="1800"/>
              <a:buChar char="●"/>
            </a:pPr>
            <a:r>
              <a:rPr lang="en"/>
              <a:t>Merge the two sorted halves to form the final result.</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2944" name="Google Shape;2944;p133"/>
          <p:cNvSpPr/>
          <p:nvPr/>
        </p:nvSpPr>
        <p:spPr>
          <a:xfrm>
            <a:off x="2834175"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945" name="Google Shape;2945;p133"/>
          <p:cNvSpPr/>
          <p:nvPr/>
        </p:nvSpPr>
        <p:spPr>
          <a:xfrm>
            <a:off x="331936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946" name="Google Shape;2946;p133"/>
          <p:cNvSpPr/>
          <p:nvPr/>
        </p:nvSpPr>
        <p:spPr>
          <a:xfrm>
            <a:off x="3808705"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47" name="Google Shape;2947;p133"/>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948" name="Google Shape;2948;p133"/>
          <p:cNvSpPr/>
          <p:nvPr/>
        </p:nvSpPr>
        <p:spPr>
          <a:xfrm>
            <a:off x="477863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49" name="Google Shape;2949;p133"/>
          <p:cNvSpPr/>
          <p:nvPr/>
        </p:nvSpPr>
        <p:spPr>
          <a:xfrm>
            <a:off x="526382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50" name="Google Shape;2950;p133"/>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951" name="Google Shape;2951;p133"/>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952" name="Google Shape;2952;p133"/>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953" name="Google Shape;2953;p133"/>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954" name="Google Shape;2954;p133"/>
          <p:cNvSpPr/>
          <p:nvPr/>
        </p:nvSpPr>
        <p:spPr>
          <a:xfrm rot="-5400000">
            <a:off x="3671977" y="1748625"/>
            <a:ext cx="260700" cy="1911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33"/>
          <p:cNvSpPr/>
          <p:nvPr/>
        </p:nvSpPr>
        <p:spPr>
          <a:xfrm rot="-5400000">
            <a:off x="5859325" y="1518525"/>
            <a:ext cx="260700" cy="23721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33"/>
          <p:cNvSpPr txBox="1"/>
          <p:nvPr/>
        </p:nvSpPr>
        <p:spPr>
          <a:xfrm>
            <a:off x="3465896" y="2248354"/>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2957" name="Google Shape;2957;p133"/>
          <p:cNvSpPr txBox="1"/>
          <p:nvPr/>
        </p:nvSpPr>
        <p:spPr>
          <a:xfrm>
            <a:off x="5675821" y="2271013"/>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1" name="Shape 2961"/>
        <p:cNvGrpSpPr/>
        <p:nvPr/>
      </p:nvGrpSpPr>
      <p:grpSpPr>
        <a:xfrm>
          <a:off x="0" y="0"/>
          <a:ext cx="0" cy="0"/>
          <a:chOff x="0" y="0"/>
          <a:chExt cx="0" cy="0"/>
        </a:xfrm>
      </p:grpSpPr>
      <p:sp>
        <p:nvSpPr>
          <p:cNvPr id="2962" name="Google Shape;2962;p1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963" name="Google Shape;2963;p1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b="1" lang="en"/>
              <a:t>Merge the two sorted halves to form the final result.</a:t>
            </a:r>
            <a:endParaRPr b="1"/>
          </a:p>
          <a:p>
            <a:pPr indent="-342900" lvl="1" marL="914400" rtl="0" algn="l">
              <a:spcBef>
                <a:spcPts val="600"/>
              </a:spcBef>
              <a:spcAft>
                <a:spcPts val="0"/>
              </a:spcAft>
              <a:buSzPts val="1800"/>
              <a:buChar char="○"/>
            </a:pPr>
            <a:r>
              <a:rPr lang="en"/>
              <a:t>Compare input[i] &lt; input[j]. </a:t>
            </a:r>
            <a:endParaRPr/>
          </a:p>
          <a:p>
            <a:pPr indent="-342900" lvl="1" marL="914400" rtl="0" algn="l">
              <a:spcBef>
                <a:spcPts val="600"/>
              </a:spcBef>
              <a:spcAft>
                <a:spcPts val="0"/>
              </a:spcAft>
              <a:buSzPts val="1800"/>
              <a:buChar char="○"/>
            </a:pPr>
            <a:r>
              <a:rPr lang="en"/>
              <a:t>Copy smaller item and increment p and i or j.</a:t>
            </a:r>
            <a:endParaRPr/>
          </a:p>
        </p:txBody>
      </p:sp>
      <p:sp>
        <p:nvSpPr>
          <p:cNvPr id="2964" name="Google Shape;2964;p134"/>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965" name="Google Shape;2965;p134"/>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2966" name="Google Shape;2966;p134"/>
          <p:cNvSpPr/>
          <p:nvPr/>
        </p:nvSpPr>
        <p:spPr>
          <a:xfrm>
            <a:off x="283417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2967" name="Google Shape;2967;p134"/>
          <p:cNvSpPr/>
          <p:nvPr/>
        </p:nvSpPr>
        <p:spPr>
          <a:xfrm>
            <a:off x="3319364"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2968" name="Google Shape;2968;p134"/>
          <p:cNvSpPr/>
          <p:nvPr/>
        </p:nvSpPr>
        <p:spPr>
          <a:xfrm>
            <a:off x="380870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2969" name="Google Shape;2969;p134"/>
          <p:cNvSpPr/>
          <p:nvPr/>
        </p:nvSpPr>
        <p:spPr>
          <a:xfrm>
            <a:off x="4293894"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2970" name="Google Shape;2970;p134"/>
          <p:cNvSpPr/>
          <p:nvPr/>
        </p:nvSpPr>
        <p:spPr>
          <a:xfrm>
            <a:off x="477863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2971" name="Google Shape;2971;p134"/>
          <p:cNvSpPr/>
          <p:nvPr/>
        </p:nvSpPr>
        <p:spPr>
          <a:xfrm>
            <a:off x="526382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2972" name="Google Shape;2972;p134"/>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2973" name="Google Shape;2973;p134"/>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2974" name="Google Shape;2974;p134"/>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2975" name="Google Shape;2975;p134"/>
          <p:cNvSpPr txBox="1"/>
          <p:nvPr/>
        </p:nvSpPr>
        <p:spPr>
          <a:xfrm>
            <a:off x="29116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2976" name="Google Shape;2976;p134"/>
          <p:cNvSpPr txBox="1"/>
          <p:nvPr/>
        </p:nvSpPr>
        <p:spPr>
          <a:xfrm>
            <a:off x="48849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2977" name="Google Shape;2977;p134"/>
          <p:cNvSpPr/>
          <p:nvPr/>
        </p:nvSpPr>
        <p:spPr>
          <a:xfrm>
            <a:off x="2834175"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978" name="Google Shape;2978;p134"/>
          <p:cNvSpPr/>
          <p:nvPr/>
        </p:nvSpPr>
        <p:spPr>
          <a:xfrm>
            <a:off x="331936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979" name="Google Shape;2979;p134"/>
          <p:cNvSpPr/>
          <p:nvPr/>
        </p:nvSpPr>
        <p:spPr>
          <a:xfrm>
            <a:off x="3808705"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80" name="Google Shape;2980;p134"/>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981" name="Google Shape;2981;p134"/>
          <p:cNvSpPr/>
          <p:nvPr/>
        </p:nvSpPr>
        <p:spPr>
          <a:xfrm>
            <a:off x="477863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82" name="Google Shape;2982;p134"/>
          <p:cNvSpPr/>
          <p:nvPr/>
        </p:nvSpPr>
        <p:spPr>
          <a:xfrm>
            <a:off x="526382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83" name="Google Shape;2983;p134"/>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984" name="Google Shape;2984;p134"/>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985" name="Google Shape;2985;p134"/>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986" name="Google Shape;2986;p134"/>
          <p:cNvSpPr txBox="1"/>
          <p:nvPr/>
        </p:nvSpPr>
        <p:spPr>
          <a:xfrm>
            <a:off x="2911624"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0" name="Shape 2990"/>
        <p:cNvGrpSpPr/>
        <p:nvPr/>
      </p:nvGrpSpPr>
      <p:grpSpPr>
        <a:xfrm>
          <a:off x="0" y="0"/>
          <a:ext cx="0" cy="0"/>
          <a:chOff x="0" y="0"/>
          <a:chExt cx="0" cy="0"/>
        </a:xfrm>
      </p:grpSpPr>
      <p:sp>
        <p:nvSpPr>
          <p:cNvPr id="2991" name="Google Shape;2991;p1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992" name="Google Shape;2992;p1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b="1" lang="en"/>
              <a:t>Compare input[i] &lt; input[j] (if necessary).</a:t>
            </a:r>
            <a:endParaRPr b="1"/>
          </a:p>
          <a:p>
            <a:pPr indent="-342900" lvl="1" marL="914400" rtl="0" algn="l">
              <a:spcBef>
                <a:spcPts val="600"/>
              </a:spcBef>
              <a:spcAft>
                <a:spcPts val="0"/>
              </a:spcAft>
              <a:buSzPts val="1800"/>
              <a:buChar char="○"/>
            </a:pPr>
            <a:r>
              <a:rPr lang="en"/>
              <a:t>Copy smaller item and increment p and i or j.</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2993" name="Google Shape;2993;p135"/>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994" name="Google Shape;2994;p135"/>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2995" name="Google Shape;2995;p135"/>
          <p:cNvSpPr/>
          <p:nvPr/>
        </p:nvSpPr>
        <p:spPr>
          <a:xfrm>
            <a:off x="283417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2996" name="Google Shape;2996;p135"/>
          <p:cNvSpPr/>
          <p:nvPr/>
        </p:nvSpPr>
        <p:spPr>
          <a:xfrm>
            <a:off x="3319364"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2997" name="Google Shape;2997;p135"/>
          <p:cNvSpPr/>
          <p:nvPr/>
        </p:nvSpPr>
        <p:spPr>
          <a:xfrm>
            <a:off x="380870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2998" name="Google Shape;2998;p135"/>
          <p:cNvSpPr/>
          <p:nvPr/>
        </p:nvSpPr>
        <p:spPr>
          <a:xfrm>
            <a:off x="4293894"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2999" name="Google Shape;2999;p135"/>
          <p:cNvSpPr/>
          <p:nvPr/>
        </p:nvSpPr>
        <p:spPr>
          <a:xfrm>
            <a:off x="477863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00" name="Google Shape;3000;p135"/>
          <p:cNvSpPr/>
          <p:nvPr/>
        </p:nvSpPr>
        <p:spPr>
          <a:xfrm>
            <a:off x="526382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01" name="Google Shape;3001;p135"/>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02" name="Google Shape;3002;p135"/>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03" name="Google Shape;3003;p135"/>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04" name="Google Shape;3004;p135"/>
          <p:cNvSpPr txBox="1"/>
          <p:nvPr/>
        </p:nvSpPr>
        <p:spPr>
          <a:xfrm>
            <a:off x="29116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005" name="Google Shape;3005;p135"/>
          <p:cNvSpPr txBox="1"/>
          <p:nvPr/>
        </p:nvSpPr>
        <p:spPr>
          <a:xfrm>
            <a:off x="48849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006" name="Google Shape;3006;p135"/>
          <p:cNvSpPr/>
          <p:nvPr/>
        </p:nvSpPr>
        <p:spPr>
          <a:xfrm>
            <a:off x="2834175"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2</a:t>
            </a:r>
            <a:endParaRPr b="1" sz="1800">
              <a:latin typeface="Calibri"/>
              <a:ea typeface="Calibri"/>
              <a:cs typeface="Calibri"/>
              <a:sym typeface="Calibri"/>
            </a:endParaRPr>
          </a:p>
        </p:txBody>
      </p:sp>
      <p:sp>
        <p:nvSpPr>
          <p:cNvPr id="3007" name="Google Shape;3007;p135"/>
          <p:cNvSpPr/>
          <p:nvPr/>
        </p:nvSpPr>
        <p:spPr>
          <a:xfrm>
            <a:off x="331936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008" name="Google Shape;3008;p135"/>
          <p:cNvSpPr/>
          <p:nvPr/>
        </p:nvSpPr>
        <p:spPr>
          <a:xfrm>
            <a:off x="3808705"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09" name="Google Shape;3009;p135"/>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010" name="Google Shape;3010;p135"/>
          <p:cNvSpPr/>
          <p:nvPr/>
        </p:nvSpPr>
        <p:spPr>
          <a:xfrm>
            <a:off x="477863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17</a:t>
            </a:r>
            <a:endParaRPr b="1" sz="1800">
              <a:latin typeface="Calibri"/>
              <a:ea typeface="Calibri"/>
              <a:cs typeface="Calibri"/>
              <a:sym typeface="Calibri"/>
            </a:endParaRPr>
          </a:p>
        </p:txBody>
      </p:sp>
      <p:sp>
        <p:nvSpPr>
          <p:cNvPr id="3011" name="Google Shape;3011;p135"/>
          <p:cNvSpPr/>
          <p:nvPr/>
        </p:nvSpPr>
        <p:spPr>
          <a:xfrm>
            <a:off x="526382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12" name="Google Shape;3012;p135"/>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013" name="Google Shape;3013;p135"/>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014" name="Google Shape;3014;p135"/>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015" name="Google Shape;3015;p135"/>
          <p:cNvSpPr txBox="1"/>
          <p:nvPr/>
        </p:nvSpPr>
        <p:spPr>
          <a:xfrm>
            <a:off x="2911624"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9" name="Shape 3019"/>
        <p:cNvGrpSpPr/>
        <p:nvPr/>
      </p:nvGrpSpPr>
      <p:grpSpPr>
        <a:xfrm>
          <a:off x="0" y="0"/>
          <a:ext cx="0" cy="0"/>
          <a:chOff x="0" y="0"/>
          <a:chExt cx="0" cy="0"/>
        </a:xfrm>
      </p:grpSpPr>
      <p:sp>
        <p:nvSpPr>
          <p:cNvPr id="3020" name="Google Shape;3020;p1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021" name="Google Shape;3021;p1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lang="en"/>
              <a:t>Compare input[i] &lt; input[j] (if necessary).</a:t>
            </a:r>
            <a:endParaRPr/>
          </a:p>
          <a:p>
            <a:pPr indent="-342900" lvl="1" marL="914400" rtl="0" algn="l">
              <a:spcBef>
                <a:spcPts val="600"/>
              </a:spcBef>
              <a:spcAft>
                <a:spcPts val="0"/>
              </a:spcAft>
              <a:buSzPts val="1800"/>
              <a:buChar char="○"/>
            </a:pPr>
            <a:r>
              <a:rPr b="1" lang="en"/>
              <a:t>Copy smaller item and increment p and i or j.</a:t>
            </a:r>
            <a:endParaRPr b="1"/>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022" name="Google Shape;3022;p136"/>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023" name="Google Shape;3023;p136"/>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024" name="Google Shape;3024;p136"/>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025" name="Google Shape;3025;p136"/>
          <p:cNvSpPr/>
          <p:nvPr/>
        </p:nvSpPr>
        <p:spPr>
          <a:xfrm>
            <a:off x="3319364"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26" name="Google Shape;3026;p136"/>
          <p:cNvSpPr/>
          <p:nvPr/>
        </p:nvSpPr>
        <p:spPr>
          <a:xfrm>
            <a:off x="380870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27" name="Google Shape;3027;p136"/>
          <p:cNvSpPr/>
          <p:nvPr/>
        </p:nvSpPr>
        <p:spPr>
          <a:xfrm>
            <a:off x="4293894"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28" name="Google Shape;3028;p136"/>
          <p:cNvSpPr/>
          <p:nvPr/>
        </p:nvSpPr>
        <p:spPr>
          <a:xfrm>
            <a:off x="477863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29" name="Google Shape;3029;p136"/>
          <p:cNvSpPr/>
          <p:nvPr/>
        </p:nvSpPr>
        <p:spPr>
          <a:xfrm>
            <a:off x="526382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30" name="Google Shape;3030;p136"/>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31" name="Google Shape;3031;p136"/>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32" name="Google Shape;3032;p136"/>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33" name="Google Shape;3033;p136"/>
          <p:cNvSpPr txBox="1"/>
          <p:nvPr/>
        </p:nvSpPr>
        <p:spPr>
          <a:xfrm>
            <a:off x="34450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034" name="Google Shape;3034;p136"/>
          <p:cNvSpPr txBox="1"/>
          <p:nvPr/>
        </p:nvSpPr>
        <p:spPr>
          <a:xfrm>
            <a:off x="48849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035" name="Google Shape;3035;p136"/>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036" name="Google Shape;3036;p136"/>
          <p:cNvSpPr/>
          <p:nvPr/>
        </p:nvSpPr>
        <p:spPr>
          <a:xfrm>
            <a:off x="331936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037" name="Google Shape;3037;p136"/>
          <p:cNvSpPr/>
          <p:nvPr/>
        </p:nvSpPr>
        <p:spPr>
          <a:xfrm>
            <a:off x="3808705"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38" name="Google Shape;3038;p136"/>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039" name="Google Shape;3039;p136"/>
          <p:cNvSpPr/>
          <p:nvPr/>
        </p:nvSpPr>
        <p:spPr>
          <a:xfrm>
            <a:off x="477863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40" name="Google Shape;3040;p136"/>
          <p:cNvSpPr/>
          <p:nvPr/>
        </p:nvSpPr>
        <p:spPr>
          <a:xfrm>
            <a:off x="526382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41" name="Google Shape;3041;p136"/>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042" name="Google Shape;3042;p136"/>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043" name="Google Shape;3043;p136"/>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044" name="Google Shape;3044;p136"/>
          <p:cNvSpPr txBox="1"/>
          <p:nvPr/>
        </p:nvSpPr>
        <p:spPr>
          <a:xfrm>
            <a:off x="3422366"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8" name="Shape 3048"/>
        <p:cNvGrpSpPr/>
        <p:nvPr/>
      </p:nvGrpSpPr>
      <p:grpSpPr>
        <a:xfrm>
          <a:off x="0" y="0"/>
          <a:ext cx="0" cy="0"/>
          <a:chOff x="0" y="0"/>
          <a:chExt cx="0" cy="0"/>
        </a:xfrm>
      </p:grpSpPr>
      <p:sp>
        <p:nvSpPr>
          <p:cNvPr id="3049" name="Google Shape;3049;p1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050" name="Google Shape;3050;p13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b="1" lang="en"/>
              <a:t>Compare input[i] &lt; input[j] (if necessary).</a:t>
            </a:r>
            <a:endParaRPr b="1"/>
          </a:p>
          <a:p>
            <a:pPr indent="-342900" lvl="1" marL="914400" rtl="0" algn="l">
              <a:spcBef>
                <a:spcPts val="600"/>
              </a:spcBef>
              <a:spcAft>
                <a:spcPts val="0"/>
              </a:spcAft>
              <a:buSzPts val="1800"/>
              <a:buChar char="○"/>
            </a:pPr>
            <a:r>
              <a:rPr lang="en"/>
              <a:t>Copy smaller item and increment p and i or j.</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051" name="Google Shape;3051;p137"/>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052" name="Google Shape;3052;p137"/>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053" name="Google Shape;3053;p137"/>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054" name="Google Shape;3054;p137"/>
          <p:cNvSpPr/>
          <p:nvPr/>
        </p:nvSpPr>
        <p:spPr>
          <a:xfrm>
            <a:off x="3319364"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55" name="Google Shape;3055;p137"/>
          <p:cNvSpPr/>
          <p:nvPr/>
        </p:nvSpPr>
        <p:spPr>
          <a:xfrm>
            <a:off x="380870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56" name="Google Shape;3056;p137"/>
          <p:cNvSpPr/>
          <p:nvPr/>
        </p:nvSpPr>
        <p:spPr>
          <a:xfrm>
            <a:off x="4293894"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57" name="Google Shape;3057;p137"/>
          <p:cNvSpPr/>
          <p:nvPr/>
        </p:nvSpPr>
        <p:spPr>
          <a:xfrm>
            <a:off x="477863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58" name="Google Shape;3058;p137"/>
          <p:cNvSpPr/>
          <p:nvPr/>
        </p:nvSpPr>
        <p:spPr>
          <a:xfrm>
            <a:off x="526382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59" name="Google Shape;3059;p137"/>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60" name="Google Shape;3060;p137"/>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61" name="Google Shape;3061;p137"/>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62" name="Google Shape;3062;p137"/>
          <p:cNvSpPr txBox="1"/>
          <p:nvPr/>
        </p:nvSpPr>
        <p:spPr>
          <a:xfrm>
            <a:off x="34450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063" name="Google Shape;3063;p137"/>
          <p:cNvSpPr txBox="1"/>
          <p:nvPr/>
        </p:nvSpPr>
        <p:spPr>
          <a:xfrm>
            <a:off x="48849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064" name="Google Shape;3064;p137"/>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065" name="Google Shape;3065;p137"/>
          <p:cNvSpPr/>
          <p:nvPr/>
        </p:nvSpPr>
        <p:spPr>
          <a:xfrm>
            <a:off x="331936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15</a:t>
            </a:r>
            <a:endParaRPr b="1" sz="1800">
              <a:latin typeface="Calibri"/>
              <a:ea typeface="Calibri"/>
              <a:cs typeface="Calibri"/>
              <a:sym typeface="Calibri"/>
            </a:endParaRPr>
          </a:p>
        </p:txBody>
      </p:sp>
      <p:sp>
        <p:nvSpPr>
          <p:cNvPr id="3066" name="Google Shape;3066;p137"/>
          <p:cNvSpPr/>
          <p:nvPr/>
        </p:nvSpPr>
        <p:spPr>
          <a:xfrm>
            <a:off x="3808705"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67" name="Google Shape;3067;p137"/>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068" name="Google Shape;3068;p137"/>
          <p:cNvSpPr/>
          <p:nvPr/>
        </p:nvSpPr>
        <p:spPr>
          <a:xfrm>
            <a:off x="477863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17</a:t>
            </a:r>
            <a:endParaRPr b="1" sz="1800">
              <a:latin typeface="Calibri"/>
              <a:ea typeface="Calibri"/>
              <a:cs typeface="Calibri"/>
              <a:sym typeface="Calibri"/>
            </a:endParaRPr>
          </a:p>
        </p:txBody>
      </p:sp>
      <p:sp>
        <p:nvSpPr>
          <p:cNvPr id="3069" name="Google Shape;3069;p137"/>
          <p:cNvSpPr/>
          <p:nvPr/>
        </p:nvSpPr>
        <p:spPr>
          <a:xfrm>
            <a:off x="526382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70" name="Google Shape;3070;p137"/>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071" name="Google Shape;3071;p137"/>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072" name="Google Shape;3072;p137"/>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073" name="Google Shape;3073;p137"/>
          <p:cNvSpPr txBox="1"/>
          <p:nvPr/>
        </p:nvSpPr>
        <p:spPr>
          <a:xfrm>
            <a:off x="3422366"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7" name="Shape 3077"/>
        <p:cNvGrpSpPr/>
        <p:nvPr/>
      </p:nvGrpSpPr>
      <p:grpSpPr>
        <a:xfrm>
          <a:off x="0" y="0"/>
          <a:ext cx="0" cy="0"/>
          <a:chOff x="0" y="0"/>
          <a:chExt cx="0" cy="0"/>
        </a:xfrm>
      </p:grpSpPr>
      <p:sp>
        <p:nvSpPr>
          <p:cNvPr id="3078" name="Google Shape;3078;p1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079" name="Google Shape;3079;p1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lang="en"/>
              <a:t>Compare input[i] &lt; input[j] (if necessary).</a:t>
            </a:r>
            <a:endParaRPr/>
          </a:p>
          <a:p>
            <a:pPr indent="-342900" lvl="1" marL="914400" rtl="0" algn="l">
              <a:spcBef>
                <a:spcPts val="600"/>
              </a:spcBef>
              <a:spcAft>
                <a:spcPts val="0"/>
              </a:spcAft>
              <a:buSzPts val="1800"/>
              <a:buChar char="○"/>
            </a:pPr>
            <a:r>
              <a:rPr b="1" lang="en"/>
              <a:t>Copy smaller item and increment p and i or j.</a:t>
            </a:r>
            <a:endParaRPr b="1"/>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080" name="Google Shape;3080;p138"/>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081" name="Google Shape;3081;p138"/>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082" name="Google Shape;3082;p138"/>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083" name="Google Shape;3083;p138"/>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084" name="Google Shape;3084;p138"/>
          <p:cNvSpPr/>
          <p:nvPr/>
        </p:nvSpPr>
        <p:spPr>
          <a:xfrm>
            <a:off x="380870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85" name="Google Shape;3085;p138"/>
          <p:cNvSpPr/>
          <p:nvPr/>
        </p:nvSpPr>
        <p:spPr>
          <a:xfrm>
            <a:off x="4293894"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86" name="Google Shape;3086;p138"/>
          <p:cNvSpPr/>
          <p:nvPr/>
        </p:nvSpPr>
        <p:spPr>
          <a:xfrm>
            <a:off x="477863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87" name="Google Shape;3087;p138"/>
          <p:cNvSpPr/>
          <p:nvPr/>
        </p:nvSpPr>
        <p:spPr>
          <a:xfrm>
            <a:off x="526382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88" name="Google Shape;3088;p138"/>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89" name="Google Shape;3089;p138"/>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90" name="Google Shape;3090;p138"/>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091" name="Google Shape;3091;p138"/>
          <p:cNvSpPr txBox="1"/>
          <p:nvPr/>
        </p:nvSpPr>
        <p:spPr>
          <a:xfrm>
            <a:off x="39022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092" name="Google Shape;3092;p138"/>
          <p:cNvSpPr txBox="1"/>
          <p:nvPr/>
        </p:nvSpPr>
        <p:spPr>
          <a:xfrm>
            <a:off x="48849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093" name="Google Shape;3093;p138"/>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094" name="Google Shape;3094;p138"/>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095" name="Google Shape;3095;p138"/>
          <p:cNvSpPr/>
          <p:nvPr/>
        </p:nvSpPr>
        <p:spPr>
          <a:xfrm>
            <a:off x="3808705"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96" name="Google Shape;3096;p138"/>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097" name="Google Shape;3097;p138"/>
          <p:cNvSpPr/>
          <p:nvPr/>
        </p:nvSpPr>
        <p:spPr>
          <a:xfrm>
            <a:off x="477863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98" name="Google Shape;3098;p138"/>
          <p:cNvSpPr/>
          <p:nvPr/>
        </p:nvSpPr>
        <p:spPr>
          <a:xfrm>
            <a:off x="526382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99" name="Google Shape;3099;p138"/>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100" name="Google Shape;3100;p138"/>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101" name="Google Shape;3101;p138"/>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102" name="Google Shape;3102;p138"/>
          <p:cNvSpPr txBox="1"/>
          <p:nvPr/>
        </p:nvSpPr>
        <p:spPr>
          <a:xfrm>
            <a:off x="3913554"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6" name="Shape 3106"/>
        <p:cNvGrpSpPr/>
        <p:nvPr/>
      </p:nvGrpSpPr>
      <p:grpSpPr>
        <a:xfrm>
          <a:off x="0" y="0"/>
          <a:ext cx="0" cy="0"/>
          <a:chOff x="0" y="0"/>
          <a:chExt cx="0" cy="0"/>
        </a:xfrm>
      </p:grpSpPr>
      <p:sp>
        <p:nvSpPr>
          <p:cNvPr id="3107" name="Google Shape;3107;p1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108" name="Google Shape;3108;p1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b="1" lang="en"/>
              <a:t>Compare input[i] &lt; input[j] (if necessary).</a:t>
            </a:r>
            <a:endParaRPr b="1"/>
          </a:p>
          <a:p>
            <a:pPr indent="-342900" lvl="1" marL="914400" rtl="0" algn="l">
              <a:spcBef>
                <a:spcPts val="600"/>
              </a:spcBef>
              <a:spcAft>
                <a:spcPts val="0"/>
              </a:spcAft>
              <a:buSzPts val="1800"/>
              <a:buChar char="○"/>
            </a:pPr>
            <a:r>
              <a:rPr lang="en"/>
              <a:t>Copy smaller item and increment p and i or j.</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109" name="Google Shape;3109;p139"/>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110" name="Google Shape;3110;p139"/>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111" name="Google Shape;3111;p139"/>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12" name="Google Shape;3112;p139"/>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113" name="Google Shape;3113;p139"/>
          <p:cNvSpPr/>
          <p:nvPr/>
        </p:nvSpPr>
        <p:spPr>
          <a:xfrm>
            <a:off x="380870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14" name="Google Shape;3114;p139"/>
          <p:cNvSpPr/>
          <p:nvPr/>
        </p:nvSpPr>
        <p:spPr>
          <a:xfrm>
            <a:off x="4293894"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15" name="Google Shape;3115;p139"/>
          <p:cNvSpPr/>
          <p:nvPr/>
        </p:nvSpPr>
        <p:spPr>
          <a:xfrm>
            <a:off x="477863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16" name="Google Shape;3116;p139"/>
          <p:cNvSpPr/>
          <p:nvPr/>
        </p:nvSpPr>
        <p:spPr>
          <a:xfrm>
            <a:off x="526382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17" name="Google Shape;3117;p139"/>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18" name="Google Shape;3118;p139"/>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19" name="Google Shape;3119;p139"/>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20" name="Google Shape;3120;p139"/>
          <p:cNvSpPr txBox="1"/>
          <p:nvPr/>
        </p:nvSpPr>
        <p:spPr>
          <a:xfrm>
            <a:off x="39022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121" name="Google Shape;3121;p139"/>
          <p:cNvSpPr txBox="1"/>
          <p:nvPr/>
        </p:nvSpPr>
        <p:spPr>
          <a:xfrm>
            <a:off x="48849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122" name="Google Shape;3122;p139"/>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23" name="Google Shape;3123;p139"/>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124" name="Google Shape;3124;p139"/>
          <p:cNvSpPr/>
          <p:nvPr/>
        </p:nvSpPr>
        <p:spPr>
          <a:xfrm>
            <a:off x="3808705"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17</a:t>
            </a:r>
            <a:endParaRPr b="1" sz="1800">
              <a:latin typeface="Calibri"/>
              <a:ea typeface="Calibri"/>
              <a:cs typeface="Calibri"/>
              <a:sym typeface="Calibri"/>
            </a:endParaRPr>
          </a:p>
        </p:txBody>
      </p:sp>
      <p:sp>
        <p:nvSpPr>
          <p:cNvPr id="3125" name="Google Shape;3125;p139"/>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126" name="Google Shape;3126;p139"/>
          <p:cNvSpPr/>
          <p:nvPr/>
        </p:nvSpPr>
        <p:spPr>
          <a:xfrm>
            <a:off x="477863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17</a:t>
            </a:r>
            <a:endParaRPr b="1" sz="1800">
              <a:latin typeface="Calibri"/>
              <a:ea typeface="Calibri"/>
              <a:cs typeface="Calibri"/>
              <a:sym typeface="Calibri"/>
            </a:endParaRPr>
          </a:p>
        </p:txBody>
      </p:sp>
      <p:sp>
        <p:nvSpPr>
          <p:cNvPr id="3127" name="Google Shape;3127;p139"/>
          <p:cNvSpPr/>
          <p:nvPr/>
        </p:nvSpPr>
        <p:spPr>
          <a:xfrm>
            <a:off x="526382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128" name="Google Shape;3128;p139"/>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129" name="Google Shape;3129;p139"/>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130" name="Google Shape;3130;p139"/>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131" name="Google Shape;3131;p139"/>
          <p:cNvSpPr txBox="1"/>
          <p:nvPr/>
        </p:nvSpPr>
        <p:spPr>
          <a:xfrm>
            <a:off x="3913554"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5" name="Shape 3135"/>
        <p:cNvGrpSpPr/>
        <p:nvPr/>
      </p:nvGrpSpPr>
      <p:grpSpPr>
        <a:xfrm>
          <a:off x="0" y="0"/>
          <a:ext cx="0" cy="0"/>
          <a:chOff x="0" y="0"/>
          <a:chExt cx="0" cy="0"/>
        </a:xfrm>
      </p:grpSpPr>
      <p:sp>
        <p:nvSpPr>
          <p:cNvPr id="3136" name="Google Shape;3136;p1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137" name="Google Shape;3137;p14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lang="en"/>
              <a:t>Compare input[i] &lt; input[j] (if necessary).</a:t>
            </a:r>
            <a:endParaRPr/>
          </a:p>
          <a:p>
            <a:pPr indent="-342900" lvl="1" marL="914400" rtl="0" algn="l">
              <a:spcBef>
                <a:spcPts val="600"/>
              </a:spcBef>
              <a:spcAft>
                <a:spcPts val="0"/>
              </a:spcAft>
              <a:buSzPts val="1800"/>
              <a:buChar char="○"/>
            </a:pPr>
            <a:r>
              <a:rPr b="1" lang="en"/>
              <a:t>Copy smaller item and increment p and i or j.</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138" name="Google Shape;3138;p140"/>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139" name="Google Shape;3139;p140"/>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140" name="Google Shape;3140;p140"/>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41" name="Google Shape;3141;p140"/>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142" name="Google Shape;3142;p140"/>
          <p:cNvSpPr/>
          <p:nvPr/>
        </p:nvSpPr>
        <p:spPr>
          <a:xfrm>
            <a:off x="380870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143" name="Google Shape;3143;p140"/>
          <p:cNvSpPr/>
          <p:nvPr/>
        </p:nvSpPr>
        <p:spPr>
          <a:xfrm>
            <a:off x="4293894"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44" name="Google Shape;3144;p140"/>
          <p:cNvSpPr/>
          <p:nvPr/>
        </p:nvSpPr>
        <p:spPr>
          <a:xfrm>
            <a:off x="477863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45" name="Google Shape;3145;p140"/>
          <p:cNvSpPr/>
          <p:nvPr/>
        </p:nvSpPr>
        <p:spPr>
          <a:xfrm>
            <a:off x="526382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46" name="Google Shape;3146;p140"/>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47" name="Google Shape;3147;p140"/>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48" name="Google Shape;3148;p140"/>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49" name="Google Shape;3149;p140"/>
          <p:cNvSpPr txBox="1"/>
          <p:nvPr/>
        </p:nvSpPr>
        <p:spPr>
          <a:xfrm>
            <a:off x="4382083"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150" name="Google Shape;3150;p140"/>
          <p:cNvSpPr txBox="1"/>
          <p:nvPr/>
        </p:nvSpPr>
        <p:spPr>
          <a:xfrm>
            <a:off x="48849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151" name="Google Shape;3151;p140"/>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52" name="Google Shape;3152;p140"/>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153" name="Google Shape;3153;p140"/>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154" name="Google Shape;3154;p140"/>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155" name="Google Shape;3155;p140"/>
          <p:cNvSpPr/>
          <p:nvPr/>
        </p:nvSpPr>
        <p:spPr>
          <a:xfrm>
            <a:off x="477863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156" name="Google Shape;3156;p140"/>
          <p:cNvSpPr/>
          <p:nvPr/>
        </p:nvSpPr>
        <p:spPr>
          <a:xfrm>
            <a:off x="526382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157" name="Google Shape;3157;p140"/>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158" name="Google Shape;3158;p140"/>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159" name="Google Shape;3159;p140"/>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160" name="Google Shape;3160;p140"/>
          <p:cNvSpPr txBox="1"/>
          <p:nvPr/>
        </p:nvSpPr>
        <p:spPr>
          <a:xfrm>
            <a:off x="4393412"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4" name="Shape 3164"/>
        <p:cNvGrpSpPr/>
        <p:nvPr/>
      </p:nvGrpSpPr>
      <p:grpSpPr>
        <a:xfrm>
          <a:off x="0" y="0"/>
          <a:ext cx="0" cy="0"/>
          <a:chOff x="0" y="0"/>
          <a:chExt cx="0" cy="0"/>
        </a:xfrm>
      </p:grpSpPr>
      <p:sp>
        <p:nvSpPr>
          <p:cNvPr id="3165" name="Google Shape;3165;p1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166" name="Google Shape;3166;p14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b="1" lang="en"/>
              <a:t>Compare input[i] &lt; input[j] (if necessary).</a:t>
            </a:r>
            <a:endParaRPr b="1"/>
          </a:p>
          <a:p>
            <a:pPr indent="-342900" lvl="1" marL="914400" rtl="0" algn="l">
              <a:spcBef>
                <a:spcPts val="600"/>
              </a:spcBef>
              <a:spcAft>
                <a:spcPts val="0"/>
              </a:spcAft>
              <a:buSzPts val="1800"/>
              <a:buChar char="○"/>
            </a:pPr>
            <a:r>
              <a:rPr lang="en"/>
              <a:t>Copy smaller item and increment p and i or j.</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167" name="Google Shape;3167;p141"/>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168" name="Google Shape;3168;p141"/>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169" name="Google Shape;3169;p141"/>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70" name="Google Shape;3170;p141"/>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171" name="Google Shape;3171;p141"/>
          <p:cNvSpPr/>
          <p:nvPr/>
        </p:nvSpPr>
        <p:spPr>
          <a:xfrm>
            <a:off x="380870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172" name="Google Shape;3172;p141"/>
          <p:cNvSpPr/>
          <p:nvPr/>
        </p:nvSpPr>
        <p:spPr>
          <a:xfrm>
            <a:off x="4293894"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73" name="Google Shape;3173;p141"/>
          <p:cNvSpPr/>
          <p:nvPr/>
        </p:nvSpPr>
        <p:spPr>
          <a:xfrm>
            <a:off x="477863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74" name="Google Shape;3174;p141"/>
          <p:cNvSpPr/>
          <p:nvPr/>
        </p:nvSpPr>
        <p:spPr>
          <a:xfrm>
            <a:off x="526382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75" name="Google Shape;3175;p141"/>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76" name="Google Shape;3176;p141"/>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77" name="Google Shape;3177;p141"/>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178" name="Google Shape;3178;p141"/>
          <p:cNvSpPr txBox="1"/>
          <p:nvPr/>
        </p:nvSpPr>
        <p:spPr>
          <a:xfrm>
            <a:off x="4382083"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179" name="Google Shape;3179;p141"/>
          <p:cNvSpPr txBox="1"/>
          <p:nvPr/>
        </p:nvSpPr>
        <p:spPr>
          <a:xfrm>
            <a:off x="48849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180" name="Google Shape;3180;p141"/>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81" name="Google Shape;3181;p141"/>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182" name="Google Shape;3182;p141"/>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183" name="Google Shape;3183;p141"/>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32</a:t>
            </a:r>
            <a:endParaRPr b="1" sz="1800">
              <a:latin typeface="Calibri"/>
              <a:ea typeface="Calibri"/>
              <a:cs typeface="Calibri"/>
              <a:sym typeface="Calibri"/>
            </a:endParaRPr>
          </a:p>
        </p:txBody>
      </p:sp>
      <p:sp>
        <p:nvSpPr>
          <p:cNvPr id="3184" name="Google Shape;3184;p141"/>
          <p:cNvSpPr/>
          <p:nvPr/>
        </p:nvSpPr>
        <p:spPr>
          <a:xfrm>
            <a:off x="477863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17</a:t>
            </a:r>
            <a:endParaRPr b="1" sz="1800">
              <a:latin typeface="Calibri"/>
              <a:ea typeface="Calibri"/>
              <a:cs typeface="Calibri"/>
              <a:sym typeface="Calibri"/>
            </a:endParaRPr>
          </a:p>
        </p:txBody>
      </p:sp>
      <p:sp>
        <p:nvSpPr>
          <p:cNvPr id="3185" name="Google Shape;3185;p141"/>
          <p:cNvSpPr/>
          <p:nvPr/>
        </p:nvSpPr>
        <p:spPr>
          <a:xfrm>
            <a:off x="526382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186" name="Google Shape;3186;p141"/>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187" name="Google Shape;3187;p141"/>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188" name="Google Shape;3188;p141"/>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189" name="Google Shape;3189;p141"/>
          <p:cNvSpPr txBox="1"/>
          <p:nvPr/>
        </p:nvSpPr>
        <p:spPr>
          <a:xfrm>
            <a:off x="4393412"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3" name="Shape 3193"/>
        <p:cNvGrpSpPr/>
        <p:nvPr/>
      </p:nvGrpSpPr>
      <p:grpSpPr>
        <a:xfrm>
          <a:off x="0" y="0"/>
          <a:ext cx="0" cy="0"/>
          <a:chOff x="0" y="0"/>
          <a:chExt cx="0" cy="0"/>
        </a:xfrm>
      </p:grpSpPr>
      <p:sp>
        <p:nvSpPr>
          <p:cNvPr id="3194" name="Google Shape;3194;p1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195" name="Google Shape;3195;p14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lang="en"/>
              <a:t>Compare input[i] &lt; input[j] (if necessary).</a:t>
            </a:r>
            <a:endParaRPr/>
          </a:p>
          <a:p>
            <a:pPr indent="-342900" lvl="1" marL="914400" rtl="0" algn="l">
              <a:spcBef>
                <a:spcPts val="600"/>
              </a:spcBef>
              <a:spcAft>
                <a:spcPts val="0"/>
              </a:spcAft>
              <a:buSzPts val="1800"/>
              <a:buChar char="○"/>
            </a:pPr>
            <a:r>
              <a:rPr b="1" lang="en"/>
              <a:t>Copy smaller item and increment p and i or j.</a:t>
            </a:r>
            <a:endParaRPr b="1"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196" name="Google Shape;3196;p142"/>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197" name="Google Shape;3197;p142"/>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198" name="Google Shape;3198;p142"/>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99" name="Google Shape;3199;p142"/>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200" name="Google Shape;3200;p142"/>
          <p:cNvSpPr/>
          <p:nvPr/>
        </p:nvSpPr>
        <p:spPr>
          <a:xfrm>
            <a:off x="380870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01" name="Google Shape;3201;p142"/>
          <p:cNvSpPr/>
          <p:nvPr/>
        </p:nvSpPr>
        <p:spPr>
          <a:xfrm>
            <a:off x="429389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02" name="Google Shape;3202;p142"/>
          <p:cNvSpPr/>
          <p:nvPr/>
        </p:nvSpPr>
        <p:spPr>
          <a:xfrm>
            <a:off x="477863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03" name="Google Shape;3203;p142"/>
          <p:cNvSpPr/>
          <p:nvPr/>
        </p:nvSpPr>
        <p:spPr>
          <a:xfrm>
            <a:off x="526382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04" name="Google Shape;3204;p142"/>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05" name="Google Shape;3205;p142"/>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06" name="Google Shape;3206;p142"/>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07" name="Google Shape;3207;p142"/>
          <p:cNvSpPr txBox="1"/>
          <p:nvPr/>
        </p:nvSpPr>
        <p:spPr>
          <a:xfrm>
            <a:off x="4382083"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208" name="Google Shape;3208;p142"/>
          <p:cNvSpPr txBox="1"/>
          <p:nvPr/>
        </p:nvSpPr>
        <p:spPr>
          <a:xfrm>
            <a:off x="53421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209" name="Google Shape;3209;p142"/>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210" name="Google Shape;3210;p142"/>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211" name="Google Shape;3211;p142"/>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12" name="Google Shape;3212;p142"/>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213" name="Google Shape;3213;p142"/>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14" name="Google Shape;3214;p142"/>
          <p:cNvSpPr/>
          <p:nvPr/>
        </p:nvSpPr>
        <p:spPr>
          <a:xfrm>
            <a:off x="526382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15" name="Google Shape;3215;p142"/>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216" name="Google Shape;3216;p142"/>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217" name="Google Shape;3217;p142"/>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218" name="Google Shape;3218;p142"/>
          <p:cNvSpPr txBox="1"/>
          <p:nvPr/>
        </p:nvSpPr>
        <p:spPr>
          <a:xfrm>
            <a:off x="4861941"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Goal: Sorting</a:t>
            </a:r>
            <a:endParaRPr/>
          </a:p>
          <a:p>
            <a:pPr indent="0" lvl="0" marL="0" rtl="0" algn="l">
              <a:spcBef>
                <a:spcPts val="600"/>
              </a:spcBef>
              <a:spcAft>
                <a:spcPts val="0"/>
              </a:spcAft>
              <a:buNone/>
            </a:pPr>
            <a:r>
              <a:rPr lang="en"/>
              <a:t>The Sorting Problem</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Selection Sort</a:t>
            </a:r>
            <a:endParaRPr/>
          </a:p>
          <a:p>
            <a:pPr indent="0" lvl="0" marL="0" rtl="0" algn="l">
              <a:spcBef>
                <a:spcPts val="600"/>
              </a:spcBef>
              <a:spcAft>
                <a:spcPts val="0"/>
              </a:spcAft>
              <a:buClr>
                <a:schemeClr val="dk1"/>
              </a:buClr>
              <a:buSzPts val="1100"/>
              <a:buFont typeface="Arial"/>
              <a:buNone/>
            </a:pPr>
            <a:r>
              <a:rPr lang="en"/>
              <a:t>Heapsort</a:t>
            </a:r>
            <a:endParaRPr/>
          </a:p>
          <a:p>
            <a:pPr indent="-342900" lvl="0" marL="457200" rtl="0" algn="l">
              <a:spcBef>
                <a:spcPts val="600"/>
              </a:spcBef>
              <a:spcAft>
                <a:spcPts val="0"/>
              </a:spcAft>
              <a:buSzPts val="1800"/>
              <a:buChar char="•"/>
            </a:pPr>
            <a:r>
              <a:rPr lang="en"/>
              <a:t>Naive Heapsort</a:t>
            </a:r>
            <a:endParaRPr/>
          </a:p>
          <a:p>
            <a:pPr indent="-342900" lvl="0" marL="457200" rtl="0" algn="l">
              <a:spcBef>
                <a:spcPts val="0"/>
              </a:spcBef>
              <a:spcAft>
                <a:spcPts val="0"/>
              </a:spcAft>
              <a:buSzPts val="1800"/>
              <a:buChar char="•"/>
            </a:pPr>
            <a:r>
              <a:rPr lang="en"/>
              <a:t>In-Place Heapsort</a:t>
            </a:r>
            <a:endParaRPr/>
          </a:p>
          <a:p>
            <a:pPr indent="-342900" lvl="0" marL="457200" rtl="0" algn="l">
              <a:spcBef>
                <a:spcPts val="0"/>
              </a:spcBef>
              <a:spcAft>
                <a:spcPts val="0"/>
              </a:spcAft>
              <a:buSzPts val="1800"/>
              <a:buChar char="•"/>
            </a:pPr>
            <a:r>
              <a:rPr lang="en"/>
              <a:t>Heapsort Runtime</a:t>
            </a:r>
            <a:endParaRPr/>
          </a:p>
          <a:p>
            <a:pPr indent="0" lvl="0" marL="0" rtl="0" algn="l">
              <a:spcBef>
                <a:spcPts val="600"/>
              </a:spcBef>
              <a:spcAft>
                <a:spcPts val="0"/>
              </a:spcAft>
              <a:buClr>
                <a:schemeClr val="dk1"/>
              </a:buClr>
              <a:buSzPts val="1100"/>
              <a:buFont typeface="Arial"/>
              <a:buNone/>
            </a:pPr>
            <a:r>
              <a:rPr lang="en"/>
              <a:t>Mergesort</a:t>
            </a:r>
            <a:endParaRPr/>
          </a:p>
        </p:txBody>
      </p:sp>
      <p:sp>
        <p:nvSpPr>
          <p:cNvPr id="227" name="Google Shape;227;p3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29, CS61B, Fall 2023</a:t>
            </a:r>
            <a:endParaRPr/>
          </a:p>
        </p:txBody>
      </p:sp>
      <p:sp>
        <p:nvSpPr>
          <p:cNvPr id="228" name="Google Shape;228;p3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Selection Sort</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2" name="Shape 3222"/>
        <p:cNvGrpSpPr/>
        <p:nvPr/>
      </p:nvGrpSpPr>
      <p:grpSpPr>
        <a:xfrm>
          <a:off x="0" y="0"/>
          <a:ext cx="0" cy="0"/>
          <a:chOff x="0" y="0"/>
          <a:chExt cx="0" cy="0"/>
        </a:xfrm>
      </p:grpSpPr>
      <p:sp>
        <p:nvSpPr>
          <p:cNvPr id="3223" name="Google Shape;3223;p1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224" name="Google Shape;3224;p14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b="1" lang="en"/>
              <a:t>Compare input[i] &lt; input[j] (if necessary).</a:t>
            </a:r>
            <a:endParaRPr b="1"/>
          </a:p>
          <a:p>
            <a:pPr indent="-342900" lvl="1" marL="914400" rtl="0" algn="l">
              <a:spcBef>
                <a:spcPts val="600"/>
              </a:spcBef>
              <a:spcAft>
                <a:spcPts val="0"/>
              </a:spcAft>
              <a:buSzPts val="1800"/>
              <a:buChar char="○"/>
            </a:pPr>
            <a:r>
              <a:rPr lang="en"/>
              <a:t>Copy smaller item and increment p and i or j.</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225" name="Google Shape;3225;p143"/>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226" name="Google Shape;3226;p143"/>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227" name="Google Shape;3227;p143"/>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228" name="Google Shape;3228;p143"/>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229" name="Google Shape;3229;p143"/>
          <p:cNvSpPr/>
          <p:nvPr/>
        </p:nvSpPr>
        <p:spPr>
          <a:xfrm>
            <a:off x="380870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30" name="Google Shape;3230;p143"/>
          <p:cNvSpPr/>
          <p:nvPr/>
        </p:nvSpPr>
        <p:spPr>
          <a:xfrm>
            <a:off x="429389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31" name="Google Shape;3231;p143"/>
          <p:cNvSpPr/>
          <p:nvPr/>
        </p:nvSpPr>
        <p:spPr>
          <a:xfrm>
            <a:off x="477863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32" name="Google Shape;3232;p143"/>
          <p:cNvSpPr/>
          <p:nvPr/>
        </p:nvSpPr>
        <p:spPr>
          <a:xfrm>
            <a:off x="526382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33" name="Google Shape;3233;p143"/>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34" name="Google Shape;3234;p143"/>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35" name="Google Shape;3235;p143"/>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36" name="Google Shape;3236;p143"/>
          <p:cNvSpPr txBox="1"/>
          <p:nvPr/>
        </p:nvSpPr>
        <p:spPr>
          <a:xfrm>
            <a:off x="4382083"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237" name="Google Shape;3237;p143"/>
          <p:cNvSpPr txBox="1"/>
          <p:nvPr/>
        </p:nvSpPr>
        <p:spPr>
          <a:xfrm>
            <a:off x="53421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238" name="Google Shape;3238;p143"/>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239" name="Google Shape;3239;p143"/>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240" name="Google Shape;3240;p143"/>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41" name="Google Shape;3241;p143"/>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32</a:t>
            </a:r>
            <a:endParaRPr b="1" sz="1800">
              <a:latin typeface="Calibri"/>
              <a:ea typeface="Calibri"/>
              <a:cs typeface="Calibri"/>
              <a:sym typeface="Calibri"/>
            </a:endParaRPr>
          </a:p>
        </p:txBody>
      </p:sp>
      <p:sp>
        <p:nvSpPr>
          <p:cNvPr id="3242" name="Google Shape;3242;p143"/>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43" name="Google Shape;3243;p143"/>
          <p:cNvSpPr/>
          <p:nvPr/>
        </p:nvSpPr>
        <p:spPr>
          <a:xfrm>
            <a:off x="526382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17</a:t>
            </a:r>
            <a:endParaRPr b="1" sz="1800">
              <a:latin typeface="Calibri"/>
              <a:ea typeface="Calibri"/>
              <a:cs typeface="Calibri"/>
              <a:sym typeface="Calibri"/>
            </a:endParaRPr>
          </a:p>
        </p:txBody>
      </p:sp>
      <p:sp>
        <p:nvSpPr>
          <p:cNvPr id="3244" name="Google Shape;3244;p143"/>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245" name="Google Shape;3245;p143"/>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246" name="Google Shape;3246;p143"/>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247" name="Google Shape;3247;p143"/>
          <p:cNvSpPr txBox="1"/>
          <p:nvPr/>
        </p:nvSpPr>
        <p:spPr>
          <a:xfrm>
            <a:off x="4861941"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1" name="Shape 3251"/>
        <p:cNvGrpSpPr/>
        <p:nvPr/>
      </p:nvGrpSpPr>
      <p:grpSpPr>
        <a:xfrm>
          <a:off x="0" y="0"/>
          <a:ext cx="0" cy="0"/>
          <a:chOff x="0" y="0"/>
          <a:chExt cx="0" cy="0"/>
        </a:xfrm>
      </p:grpSpPr>
      <p:sp>
        <p:nvSpPr>
          <p:cNvPr id="3252" name="Google Shape;3252;p1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253" name="Google Shape;3253;p14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lang="en"/>
              <a:t>Compare input[i] &lt; input[j] (if necessary).</a:t>
            </a:r>
            <a:endParaRPr/>
          </a:p>
          <a:p>
            <a:pPr indent="-342900" lvl="1" marL="914400" rtl="0" algn="l">
              <a:spcBef>
                <a:spcPts val="600"/>
              </a:spcBef>
              <a:spcAft>
                <a:spcPts val="0"/>
              </a:spcAft>
              <a:buSzPts val="1800"/>
              <a:buChar char="○"/>
            </a:pPr>
            <a:r>
              <a:rPr b="1" lang="en"/>
              <a:t>Copy smaller item and increment p and i or j.</a:t>
            </a:r>
            <a:endParaRPr b="1"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254" name="Google Shape;3254;p144"/>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255" name="Google Shape;3255;p144"/>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256" name="Google Shape;3256;p144"/>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257" name="Google Shape;3257;p144"/>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258" name="Google Shape;3258;p144"/>
          <p:cNvSpPr/>
          <p:nvPr/>
        </p:nvSpPr>
        <p:spPr>
          <a:xfrm>
            <a:off x="380870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59" name="Google Shape;3259;p144"/>
          <p:cNvSpPr/>
          <p:nvPr/>
        </p:nvSpPr>
        <p:spPr>
          <a:xfrm>
            <a:off x="429389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60" name="Google Shape;3260;p144"/>
          <p:cNvSpPr/>
          <p:nvPr/>
        </p:nvSpPr>
        <p:spPr>
          <a:xfrm>
            <a:off x="4778636"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61" name="Google Shape;3261;p144"/>
          <p:cNvSpPr/>
          <p:nvPr/>
        </p:nvSpPr>
        <p:spPr>
          <a:xfrm>
            <a:off x="526382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62" name="Google Shape;3262;p144"/>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63" name="Google Shape;3263;p144"/>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64" name="Google Shape;3264;p144"/>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65" name="Google Shape;3265;p144"/>
          <p:cNvSpPr txBox="1"/>
          <p:nvPr/>
        </p:nvSpPr>
        <p:spPr>
          <a:xfrm>
            <a:off x="4382083"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266" name="Google Shape;3266;p144"/>
          <p:cNvSpPr txBox="1"/>
          <p:nvPr/>
        </p:nvSpPr>
        <p:spPr>
          <a:xfrm>
            <a:off x="58755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267" name="Google Shape;3267;p144"/>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268" name="Google Shape;3268;p144"/>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269" name="Google Shape;3269;p144"/>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70" name="Google Shape;3270;p144"/>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32</a:t>
            </a:r>
            <a:endParaRPr b="1" sz="1800">
              <a:latin typeface="Calibri"/>
              <a:ea typeface="Calibri"/>
              <a:cs typeface="Calibri"/>
              <a:sym typeface="Calibri"/>
            </a:endParaRPr>
          </a:p>
        </p:txBody>
      </p:sp>
      <p:sp>
        <p:nvSpPr>
          <p:cNvPr id="3271" name="Google Shape;3271;p144"/>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72" name="Google Shape;3272;p144"/>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73" name="Google Shape;3273;p144"/>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274" name="Google Shape;3274;p144"/>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275" name="Google Shape;3275;p144"/>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276" name="Google Shape;3276;p144"/>
          <p:cNvSpPr txBox="1"/>
          <p:nvPr/>
        </p:nvSpPr>
        <p:spPr>
          <a:xfrm>
            <a:off x="5341800"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0" name="Shape 3280"/>
        <p:cNvGrpSpPr/>
        <p:nvPr/>
      </p:nvGrpSpPr>
      <p:grpSpPr>
        <a:xfrm>
          <a:off x="0" y="0"/>
          <a:ext cx="0" cy="0"/>
          <a:chOff x="0" y="0"/>
          <a:chExt cx="0" cy="0"/>
        </a:xfrm>
      </p:grpSpPr>
      <p:sp>
        <p:nvSpPr>
          <p:cNvPr id="3281" name="Google Shape;3281;p1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282" name="Google Shape;3282;p14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lang="en"/>
              <a:t>Compare input[i] &lt; input[j] (if necessary).</a:t>
            </a:r>
            <a:endParaRPr/>
          </a:p>
          <a:p>
            <a:pPr indent="-342900" lvl="1" marL="914400" rtl="0" algn="l">
              <a:spcBef>
                <a:spcPts val="600"/>
              </a:spcBef>
              <a:spcAft>
                <a:spcPts val="0"/>
              </a:spcAft>
              <a:buSzPts val="1800"/>
              <a:buChar char="○"/>
            </a:pPr>
            <a:r>
              <a:rPr b="1" lang="en"/>
              <a:t>Copy smaller item and increment p and i or j.</a:t>
            </a:r>
            <a:endParaRPr b="1"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283" name="Google Shape;3283;p145"/>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284" name="Google Shape;3284;p145"/>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285" name="Google Shape;3285;p145"/>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286" name="Google Shape;3286;p145"/>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287" name="Google Shape;3287;p145"/>
          <p:cNvSpPr/>
          <p:nvPr/>
        </p:nvSpPr>
        <p:spPr>
          <a:xfrm>
            <a:off x="380870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88" name="Google Shape;3288;p145"/>
          <p:cNvSpPr/>
          <p:nvPr/>
        </p:nvSpPr>
        <p:spPr>
          <a:xfrm>
            <a:off x="429389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89" name="Google Shape;3289;p145"/>
          <p:cNvSpPr/>
          <p:nvPr/>
        </p:nvSpPr>
        <p:spPr>
          <a:xfrm>
            <a:off x="4778636"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90" name="Google Shape;3290;p145"/>
          <p:cNvSpPr/>
          <p:nvPr/>
        </p:nvSpPr>
        <p:spPr>
          <a:xfrm>
            <a:off x="526382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91" name="Google Shape;3291;p145"/>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92" name="Google Shape;3292;p145"/>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93" name="Google Shape;3293;p145"/>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294" name="Google Shape;3294;p145"/>
          <p:cNvSpPr txBox="1"/>
          <p:nvPr/>
        </p:nvSpPr>
        <p:spPr>
          <a:xfrm>
            <a:off x="4382083"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295" name="Google Shape;3295;p145"/>
          <p:cNvSpPr txBox="1"/>
          <p:nvPr/>
        </p:nvSpPr>
        <p:spPr>
          <a:xfrm>
            <a:off x="58755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296" name="Google Shape;3296;p145"/>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297" name="Google Shape;3297;p145"/>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298" name="Google Shape;3298;p145"/>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99" name="Google Shape;3299;p145"/>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300" name="Google Shape;3300;p145"/>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01" name="Google Shape;3301;p145"/>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02" name="Google Shape;3302;p145"/>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303" name="Google Shape;3303;p145"/>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304" name="Google Shape;3304;p145"/>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305" name="Google Shape;3305;p145"/>
          <p:cNvSpPr txBox="1"/>
          <p:nvPr/>
        </p:nvSpPr>
        <p:spPr>
          <a:xfrm>
            <a:off x="5341800"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9" name="Shape 3309"/>
        <p:cNvGrpSpPr/>
        <p:nvPr/>
      </p:nvGrpSpPr>
      <p:grpSpPr>
        <a:xfrm>
          <a:off x="0" y="0"/>
          <a:ext cx="0" cy="0"/>
          <a:chOff x="0" y="0"/>
          <a:chExt cx="0" cy="0"/>
        </a:xfrm>
      </p:grpSpPr>
      <p:sp>
        <p:nvSpPr>
          <p:cNvPr id="3310" name="Google Shape;3310;p1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311" name="Google Shape;3311;p14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b="1" lang="en"/>
              <a:t>Compare input[i] &lt; input[j] (if necessary).</a:t>
            </a:r>
            <a:endParaRPr b="1"/>
          </a:p>
          <a:p>
            <a:pPr indent="-342900" lvl="1" marL="914400" rtl="0" algn="l">
              <a:spcBef>
                <a:spcPts val="600"/>
              </a:spcBef>
              <a:spcAft>
                <a:spcPts val="0"/>
              </a:spcAft>
              <a:buSzPts val="1800"/>
              <a:buChar char="○"/>
            </a:pPr>
            <a:r>
              <a:rPr lang="en"/>
              <a:t>Copy smaller item and increment p and i or j.</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312" name="Google Shape;3312;p146"/>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313" name="Google Shape;3313;p146"/>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314" name="Google Shape;3314;p146"/>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315" name="Google Shape;3315;p146"/>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316" name="Google Shape;3316;p146"/>
          <p:cNvSpPr/>
          <p:nvPr/>
        </p:nvSpPr>
        <p:spPr>
          <a:xfrm>
            <a:off x="380870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17" name="Google Shape;3317;p146"/>
          <p:cNvSpPr/>
          <p:nvPr/>
        </p:nvSpPr>
        <p:spPr>
          <a:xfrm>
            <a:off x="429389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18" name="Google Shape;3318;p146"/>
          <p:cNvSpPr/>
          <p:nvPr/>
        </p:nvSpPr>
        <p:spPr>
          <a:xfrm>
            <a:off x="4778636"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19" name="Google Shape;3319;p146"/>
          <p:cNvSpPr/>
          <p:nvPr/>
        </p:nvSpPr>
        <p:spPr>
          <a:xfrm>
            <a:off x="526382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320" name="Google Shape;3320;p146"/>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321" name="Google Shape;3321;p146"/>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322" name="Google Shape;3322;p146"/>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323" name="Google Shape;3323;p146"/>
          <p:cNvSpPr txBox="1"/>
          <p:nvPr/>
        </p:nvSpPr>
        <p:spPr>
          <a:xfrm>
            <a:off x="4382083"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324" name="Google Shape;3324;p146"/>
          <p:cNvSpPr txBox="1"/>
          <p:nvPr/>
        </p:nvSpPr>
        <p:spPr>
          <a:xfrm>
            <a:off x="58755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325" name="Google Shape;3325;p146"/>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326" name="Google Shape;3326;p146"/>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327" name="Google Shape;3327;p146"/>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28" name="Google Shape;3328;p146"/>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32</a:t>
            </a:r>
            <a:endParaRPr b="1" sz="1800">
              <a:latin typeface="Calibri"/>
              <a:ea typeface="Calibri"/>
              <a:cs typeface="Calibri"/>
              <a:sym typeface="Calibri"/>
            </a:endParaRPr>
          </a:p>
        </p:txBody>
      </p:sp>
      <p:sp>
        <p:nvSpPr>
          <p:cNvPr id="3329" name="Google Shape;3329;p146"/>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30" name="Google Shape;3330;p146"/>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31" name="Google Shape;3331;p146"/>
          <p:cNvSpPr/>
          <p:nvPr/>
        </p:nvSpPr>
        <p:spPr>
          <a:xfrm>
            <a:off x="5753166"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19</a:t>
            </a:r>
            <a:endParaRPr b="1" sz="1800">
              <a:latin typeface="Calibri"/>
              <a:ea typeface="Calibri"/>
              <a:cs typeface="Calibri"/>
              <a:sym typeface="Calibri"/>
            </a:endParaRPr>
          </a:p>
        </p:txBody>
      </p:sp>
      <p:sp>
        <p:nvSpPr>
          <p:cNvPr id="3332" name="Google Shape;3332;p146"/>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333" name="Google Shape;3333;p146"/>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334" name="Google Shape;3334;p146"/>
          <p:cNvSpPr txBox="1"/>
          <p:nvPr/>
        </p:nvSpPr>
        <p:spPr>
          <a:xfrm>
            <a:off x="5341800"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8" name="Shape 3338"/>
        <p:cNvGrpSpPr/>
        <p:nvPr/>
      </p:nvGrpSpPr>
      <p:grpSpPr>
        <a:xfrm>
          <a:off x="0" y="0"/>
          <a:ext cx="0" cy="0"/>
          <a:chOff x="0" y="0"/>
          <a:chExt cx="0" cy="0"/>
        </a:xfrm>
      </p:grpSpPr>
      <p:sp>
        <p:nvSpPr>
          <p:cNvPr id="3339" name="Google Shape;3339;p1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340" name="Google Shape;3340;p14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lang="en"/>
              <a:t>Compare input[i] &lt; input[j] (if necessary).</a:t>
            </a:r>
            <a:endParaRPr/>
          </a:p>
          <a:p>
            <a:pPr indent="-342900" lvl="1" marL="914400" rtl="0" algn="l">
              <a:spcBef>
                <a:spcPts val="600"/>
              </a:spcBef>
              <a:spcAft>
                <a:spcPts val="0"/>
              </a:spcAft>
              <a:buSzPts val="1800"/>
              <a:buChar char="○"/>
            </a:pPr>
            <a:r>
              <a:rPr b="1" lang="en"/>
              <a:t>Copy smaller item and increment p and i or j.</a:t>
            </a:r>
            <a:endParaRPr b="1"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341" name="Google Shape;3341;p147"/>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342" name="Google Shape;3342;p147"/>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343" name="Google Shape;3343;p147"/>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344" name="Google Shape;3344;p147"/>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345" name="Google Shape;3345;p147"/>
          <p:cNvSpPr/>
          <p:nvPr/>
        </p:nvSpPr>
        <p:spPr>
          <a:xfrm>
            <a:off x="380870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46" name="Google Shape;3346;p147"/>
          <p:cNvSpPr/>
          <p:nvPr/>
        </p:nvSpPr>
        <p:spPr>
          <a:xfrm>
            <a:off x="429389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47" name="Google Shape;3347;p147"/>
          <p:cNvSpPr/>
          <p:nvPr/>
        </p:nvSpPr>
        <p:spPr>
          <a:xfrm>
            <a:off x="4778636"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48" name="Google Shape;3348;p147"/>
          <p:cNvSpPr/>
          <p:nvPr/>
        </p:nvSpPr>
        <p:spPr>
          <a:xfrm>
            <a:off x="526382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349" name="Google Shape;3349;p147"/>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350" name="Google Shape;3350;p147"/>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351" name="Google Shape;3351;p147"/>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352" name="Google Shape;3352;p147"/>
          <p:cNvSpPr txBox="1"/>
          <p:nvPr/>
        </p:nvSpPr>
        <p:spPr>
          <a:xfrm>
            <a:off x="4382083"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353" name="Google Shape;3353;p147"/>
          <p:cNvSpPr txBox="1"/>
          <p:nvPr/>
        </p:nvSpPr>
        <p:spPr>
          <a:xfrm>
            <a:off x="63327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354" name="Google Shape;3354;p147"/>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355" name="Google Shape;3355;p147"/>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356" name="Google Shape;3356;p147"/>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57" name="Google Shape;3357;p147"/>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358" name="Google Shape;3358;p147"/>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59" name="Google Shape;3359;p147"/>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60" name="Google Shape;3360;p147"/>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361" name="Google Shape;3361;p147"/>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362" name="Google Shape;3362;p147"/>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363" name="Google Shape;3363;p147"/>
          <p:cNvSpPr txBox="1"/>
          <p:nvPr/>
        </p:nvSpPr>
        <p:spPr>
          <a:xfrm>
            <a:off x="5875200"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7" name="Shape 3367"/>
        <p:cNvGrpSpPr/>
        <p:nvPr/>
      </p:nvGrpSpPr>
      <p:grpSpPr>
        <a:xfrm>
          <a:off x="0" y="0"/>
          <a:ext cx="0" cy="0"/>
          <a:chOff x="0" y="0"/>
          <a:chExt cx="0" cy="0"/>
        </a:xfrm>
      </p:grpSpPr>
      <p:sp>
        <p:nvSpPr>
          <p:cNvPr id="3368" name="Google Shape;3368;p1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369" name="Google Shape;3369;p14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b="1" lang="en"/>
              <a:t>Compare input[i] &lt; input[j] (if necessary).</a:t>
            </a:r>
            <a:endParaRPr b="1"/>
          </a:p>
          <a:p>
            <a:pPr indent="-342900" lvl="1" marL="914400" rtl="0" algn="l">
              <a:spcBef>
                <a:spcPts val="600"/>
              </a:spcBef>
              <a:spcAft>
                <a:spcPts val="0"/>
              </a:spcAft>
              <a:buSzPts val="1800"/>
              <a:buChar char="○"/>
            </a:pPr>
            <a:r>
              <a:rPr lang="en"/>
              <a:t>Copy smaller item and increment p and i or j.</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370" name="Google Shape;3370;p148"/>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371" name="Google Shape;3371;p148"/>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372" name="Google Shape;3372;p148"/>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373" name="Google Shape;3373;p148"/>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374" name="Google Shape;3374;p148"/>
          <p:cNvSpPr/>
          <p:nvPr/>
        </p:nvSpPr>
        <p:spPr>
          <a:xfrm>
            <a:off x="380870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75" name="Google Shape;3375;p148"/>
          <p:cNvSpPr/>
          <p:nvPr/>
        </p:nvSpPr>
        <p:spPr>
          <a:xfrm>
            <a:off x="429389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76" name="Google Shape;3376;p148"/>
          <p:cNvSpPr/>
          <p:nvPr/>
        </p:nvSpPr>
        <p:spPr>
          <a:xfrm>
            <a:off x="4778636"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77" name="Google Shape;3377;p148"/>
          <p:cNvSpPr/>
          <p:nvPr/>
        </p:nvSpPr>
        <p:spPr>
          <a:xfrm>
            <a:off x="526382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378" name="Google Shape;3378;p148"/>
          <p:cNvSpPr/>
          <p:nvPr/>
        </p:nvSpPr>
        <p:spPr>
          <a:xfrm>
            <a:off x="5753166"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379" name="Google Shape;3379;p148"/>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380" name="Google Shape;3380;p148"/>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381" name="Google Shape;3381;p148"/>
          <p:cNvSpPr txBox="1"/>
          <p:nvPr/>
        </p:nvSpPr>
        <p:spPr>
          <a:xfrm>
            <a:off x="4382083"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382" name="Google Shape;3382;p148"/>
          <p:cNvSpPr txBox="1"/>
          <p:nvPr/>
        </p:nvSpPr>
        <p:spPr>
          <a:xfrm>
            <a:off x="63327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383" name="Google Shape;3383;p148"/>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384" name="Google Shape;3384;p148"/>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385" name="Google Shape;3385;p148"/>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86" name="Google Shape;3386;p148"/>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32</a:t>
            </a:r>
            <a:endParaRPr b="1" sz="1800">
              <a:latin typeface="Calibri"/>
              <a:ea typeface="Calibri"/>
              <a:cs typeface="Calibri"/>
              <a:sym typeface="Calibri"/>
            </a:endParaRPr>
          </a:p>
        </p:txBody>
      </p:sp>
      <p:sp>
        <p:nvSpPr>
          <p:cNvPr id="3387" name="Google Shape;3387;p148"/>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88" name="Google Shape;3388;p148"/>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89" name="Google Shape;3389;p148"/>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390" name="Google Shape;3390;p148"/>
          <p:cNvSpPr/>
          <p:nvPr/>
        </p:nvSpPr>
        <p:spPr>
          <a:xfrm>
            <a:off x="6238355"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26</a:t>
            </a:r>
            <a:endParaRPr b="1" sz="1800">
              <a:latin typeface="Calibri"/>
              <a:ea typeface="Calibri"/>
              <a:cs typeface="Calibri"/>
              <a:sym typeface="Calibri"/>
            </a:endParaRPr>
          </a:p>
        </p:txBody>
      </p:sp>
      <p:sp>
        <p:nvSpPr>
          <p:cNvPr id="3391" name="Google Shape;3391;p148"/>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392" name="Google Shape;3392;p148"/>
          <p:cNvSpPr txBox="1"/>
          <p:nvPr/>
        </p:nvSpPr>
        <p:spPr>
          <a:xfrm>
            <a:off x="5875200"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6" name="Shape 3396"/>
        <p:cNvGrpSpPr/>
        <p:nvPr/>
      </p:nvGrpSpPr>
      <p:grpSpPr>
        <a:xfrm>
          <a:off x="0" y="0"/>
          <a:ext cx="0" cy="0"/>
          <a:chOff x="0" y="0"/>
          <a:chExt cx="0" cy="0"/>
        </a:xfrm>
      </p:grpSpPr>
      <p:sp>
        <p:nvSpPr>
          <p:cNvPr id="3397" name="Google Shape;3397;p1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398" name="Google Shape;3398;p14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lang="en"/>
              <a:t>Compare input[i] &lt; input[j] (if necessary).</a:t>
            </a:r>
            <a:endParaRPr/>
          </a:p>
          <a:p>
            <a:pPr indent="-342900" lvl="1" marL="914400" rtl="0" algn="l">
              <a:spcBef>
                <a:spcPts val="600"/>
              </a:spcBef>
              <a:spcAft>
                <a:spcPts val="0"/>
              </a:spcAft>
              <a:buSzPts val="1800"/>
              <a:buChar char="○"/>
            </a:pPr>
            <a:r>
              <a:rPr b="1" lang="en"/>
              <a:t>Copy smaller item and increment p and i or j.</a:t>
            </a:r>
            <a:endParaRPr b="1"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399" name="Google Shape;3399;p149"/>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400" name="Google Shape;3400;p149"/>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401" name="Google Shape;3401;p149"/>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402" name="Google Shape;3402;p149"/>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403" name="Google Shape;3403;p149"/>
          <p:cNvSpPr/>
          <p:nvPr/>
        </p:nvSpPr>
        <p:spPr>
          <a:xfrm>
            <a:off x="380870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04" name="Google Shape;3404;p149"/>
          <p:cNvSpPr/>
          <p:nvPr/>
        </p:nvSpPr>
        <p:spPr>
          <a:xfrm>
            <a:off x="429389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05" name="Google Shape;3405;p149"/>
          <p:cNvSpPr/>
          <p:nvPr/>
        </p:nvSpPr>
        <p:spPr>
          <a:xfrm>
            <a:off x="4778636"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06" name="Google Shape;3406;p149"/>
          <p:cNvSpPr/>
          <p:nvPr/>
        </p:nvSpPr>
        <p:spPr>
          <a:xfrm>
            <a:off x="526382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407" name="Google Shape;3407;p149"/>
          <p:cNvSpPr/>
          <p:nvPr/>
        </p:nvSpPr>
        <p:spPr>
          <a:xfrm>
            <a:off x="5753166"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408" name="Google Shape;3408;p149"/>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409" name="Google Shape;3409;p149"/>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410" name="Google Shape;3410;p149"/>
          <p:cNvSpPr txBox="1"/>
          <p:nvPr/>
        </p:nvSpPr>
        <p:spPr>
          <a:xfrm>
            <a:off x="4382083"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411" name="Google Shape;3411;p149"/>
          <p:cNvSpPr txBox="1"/>
          <p:nvPr/>
        </p:nvSpPr>
        <p:spPr>
          <a:xfrm>
            <a:off x="68661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412" name="Google Shape;3412;p149"/>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413" name="Google Shape;3413;p149"/>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414" name="Google Shape;3414;p149"/>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15" name="Google Shape;3415;p149"/>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416" name="Google Shape;3416;p149"/>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17" name="Google Shape;3417;p149"/>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18" name="Google Shape;3418;p149"/>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419" name="Google Shape;3419;p149"/>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420" name="Google Shape;3420;p149"/>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421" name="Google Shape;3421;p149"/>
          <p:cNvSpPr txBox="1"/>
          <p:nvPr/>
        </p:nvSpPr>
        <p:spPr>
          <a:xfrm>
            <a:off x="6332400"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5" name="Shape 3425"/>
        <p:cNvGrpSpPr/>
        <p:nvPr/>
      </p:nvGrpSpPr>
      <p:grpSpPr>
        <a:xfrm>
          <a:off x="0" y="0"/>
          <a:ext cx="0" cy="0"/>
          <a:chOff x="0" y="0"/>
          <a:chExt cx="0" cy="0"/>
        </a:xfrm>
      </p:grpSpPr>
      <p:sp>
        <p:nvSpPr>
          <p:cNvPr id="3426" name="Google Shape;3426;p1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427" name="Google Shape;3427;p15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b="1" lang="en"/>
              <a:t>Compare input[i] &lt; input[j] (if necessary).</a:t>
            </a:r>
            <a:endParaRPr b="1"/>
          </a:p>
          <a:p>
            <a:pPr indent="-342900" lvl="1" marL="914400" rtl="0" algn="l">
              <a:spcBef>
                <a:spcPts val="600"/>
              </a:spcBef>
              <a:spcAft>
                <a:spcPts val="0"/>
              </a:spcAft>
              <a:buSzPts val="1800"/>
              <a:buChar char="○"/>
            </a:pPr>
            <a:r>
              <a:rPr lang="en"/>
              <a:t>Copy smaller item and increment p and i or j.</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428" name="Google Shape;3428;p150"/>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429" name="Google Shape;3429;p150"/>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430" name="Google Shape;3430;p150"/>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431" name="Google Shape;3431;p150"/>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432" name="Google Shape;3432;p150"/>
          <p:cNvSpPr/>
          <p:nvPr/>
        </p:nvSpPr>
        <p:spPr>
          <a:xfrm>
            <a:off x="380870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33" name="Google Shape;3433;p150"/>
          <p:cNvSpPr/>
          <p:nvPr/>
        </p:nvSpPr>
        <p:spPr>
          <a:xfrm>
            <a:off x="429389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34" name="Google Shape;3434;p150"/>
          <p:cNvSpPr/>
          <p:nvPr/>
        </p:nvSpPr>
        <p:spPr>
          <a:xfrm>
            <a:off x="4778636"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35" name="Google Shape;3435;p150"/>
          <p:cNvSpPr/>
          <p:nvPr/>
        </p:nvSpPr>
        <p:spPr>
          <a:xfrm>
            <a:off x="526382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436" name="Google Shape;3436;p150"/>
          <p:cNvSpPr/>
          <p:nvPr/>
        </p:nvSpPr>
        <p:spPr>
          <a:xfrm>
            <a:off x="5753166"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437" name="Google Shape;3437;p150"/>
          <p:cNvSpPr/>
          <p:nvPr/>
        </p:nvSpPr>
        <p:spPr>
          <a:xfrm>
            <a:off x="6238355"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438" name="Google Shape;3438;p150"/>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439" name="Google Shape;3439;p150"/>
          <p:cNvSpPr txBox="1"/>
          <p:nvPr/>
        </p:nvSpPr>
        <p:spPr>
          <a:xfrm>
            <a:off x="4382083"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440" name="Google Shape;3440;p150"/>
          <p:cNvSpPr txBox="1"/>
          <p:nvPr/>
        </p:nvSpPr>
        <p:spPr>
          <a:xfrm>
            <a:off x="68661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441" name="Google Shape;3441;p150"/>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442" name="Google Shape;3442;p150"/>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443" name="Google Shape;3443;p150"/>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44" name="Google Shape;3444;p150"/>
          <p:cNvSpPr/>
          <p:nvPr/>
        </p:nvSpPr>
        <p:spPr>
          <a:xfrm>
            <a:off x="4293894" y="28928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32</a:t>
            </a:r>
            <a:endParaRPr b="1" sz="1800">
              <a:latin typeface="Calibri"/>
              <a:ea typeface="Calibri"/>
              <a:cs typeface="Calibri"/>
              <a:sym typeface="Calibri"/>
            </a:endParaRPr>
          </a:p>
        </p:txBody>
      </p:sp>
      <p:sp>
        <p:nvSpPr>
          <p:cNvPr id="3445" name="Google Shape;3445;p150"/>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46" name="Google Shape;3446;p150"/>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47" name="Google Shape;3447;p150"/>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448" name="Google Shape;3448;p150"/>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449" name="Google Shape;3449;p150"/>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41</a:t>
            </a:r>
            <a:endParaRPr b="1" sz="1800">
              <a:latin typeface="Calibri"/>
              <a:ea typeface="Calibri"/>
              <a:cs typeface="Calibri"/>
              <a:sym typeface="Calibri"/>
            </a:endParaRPr>
          </a:p>
        </p:txBody>
      </p:sp>
      <p:sp>
        <p:nvSpPr>
          <p:cNvPr id="3450" name="Google Shape;3450;p150"/>
          <p:cNvSpPr txBox="1"/>
          <p:nvPr/>
        </p:nvSpPr>
        <p:spPr>
          <a:xfrm>
            <a:off x="6332400"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4" name="Shape 3454"/>
        <p:cNvGrpSpPr/>
        <p:nvPr/>
      </p:nvGrpSpPr>
      <p:grpSpPr>
        <a:xfrm>
          <a:off x="0" y="0"/>
          <a:ext cx="0" cy="0"/>
          <a:chOff x="0" y="0"/>
          <a:chExt cx="0" cy="0"/>
        </a:xfrm>
      </p:grpSpPr>
      <p:sp>
        <p:nvSpPr>
          <p:cNvPr id="3455" name="Google Shape;3455;p1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456" name="Google Shape;3456;p15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b="1" lang="en"/>
              <a:t>Compare input[i] &lt; input[j] (if necessary).</a:t>
            </a:r>
            <a:endParaRPr b="1"/>
          </a:p>
          <a:p>
            <a:pPr indent="-342900" lvl="1" marL="914400" rtl="0" algn="l">
              <a:spcBef>
                <a:spcPts val="600"/>
              </a:spcBef>
              <a:spcAft>
                <a:spcPts val="0"/>
              </a:spcAft>
              <a:buSzPts val="1800"/>
              <a:buChar char="○"/>
            </a:pPr>
            <a:r>
              <a:rPr lang="en"/>
              <a:t>Copy smaller item and increment p and i or j.</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457" name="Google Shape;3457;p151"/>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458" name="Google Shape;3458;p151"/>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459" name="Google Shape;3459;p151"/>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460" name="Google Shape;3460;p151"/>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461" name="Google Shape;3461;p151"/>
          <p:cNvSpPr/>
          <p:nvPr/>
        </p:nvSpPr>
        <p:spPr>
          <a:xfrm>
            <a:off x="380870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62" name="Google Shape;3462;p151"/>
          <p:cNvSpPr/>
          <p:nvPr/>
        </p:nvSpPr>
        <p:spPr>
          <a:xfrm>
            <a:off x="429389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63" name="Google Shape;3463;p151"/>
          <p:cNvSpPr/>
          <p:nvPr/>
        </p:nvSpPr>
        <p:spPr>
          <a:xfrm>
            <a:off x="4778636"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64" name="Google Shape;3464;p151"/>
          <p:cNvSpPr/>
          <p:nvPr/>
        </p:nvSpPr>
        <p:spPr>
          <a:xfrm>
            <a:off x="526382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465" name="Google Shape;3465;p151"/>
          <p:cNvSpPr/>
          <p:nvPr/>
        </p:nvSpPr>
        <p:spPr>
          <a:xfrm>
            <a:off x="5753166"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466" name="Google Shape;3466;p151"/>
          <p:cNvSpPr/>
          <p:nvPr/>
        </p:nvSpPr>
        <p:spPr>
          <a:xfrm>
            <a:off x="623835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467" name="Google Shape;3467;p151"/>
          <p:cNvSpPr/>
          <p:nvPr/>
        </p:nvSpPr>
        <p:spPr>
          <a:xfrm>
            <a:off x="6727730" y="4120299"/>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3468" name="Google Shape;3468;p151"/>
          <p:cNvSpPr txBox="1"/>
          <p:nvPr/>
        </p:nvSpPr>
        <p:spPr>
          <a:xfrm>
            <a:off x="48928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469" name="Google Shape;3469;p151"/>
          <p:cNvSpPr txBox="1"/>
          <p:nvPr/>
        </p:nvSpPr>
        <p:spPr>
          <a:xfrm>
            <a:off x="68661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470" name="Google Shape;3470;p151"/>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471" name="Google Shape;3471;p151"/>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472" name="Google Shape;3472;p151"/>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73" name="Google Shape;3473;p151"/>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474" name="Google Shape;3474;p151"/>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75" name="Google Shape;3475;p151"/>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76" name="Google Shape;3476;p151"/>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477" name="Google Shape;3477;p151"/>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478" name="Google Shape;3478;p151"/>
          <p:cNvSpPr/>
          <p:nvPr/>
        </p:nvSpPr>
        <p:spPr>
          <a:xfrm>
            <a:off x="6727730" y="28928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41</a:t>
            </a:r>
            <a:endParaRPr b="1" sz="1800">
              <a:latin typeface="Calibri"/>
              <a:ea typeface="Calibri"/>
              <a:cs typeface="Calibri"/>
              <a:sym typeface="Calibri"/>
            </a:endParaRPr>
          </a:p>
        </p:txBody>
      </p:sp>
      <p:sp>
        <p:nvSpPr>
          <p:cNvPr id="3479" name="Google Shape;3479;p151"/>
          <p:cNvSpPr txBox="1"/>
          <p:nvPr/>
        </p:nvSpPr>
        <p:spPr>
          <a:xfrm>
            <a:off x="6823588"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
        <p:nvSpPr>
          <p:cNvPr id="3480" name="Google Shape;3480;p151"/>
          <p:cNvSpPr txBox="1"/>
          <p:nvPr/>
        </p:nvSpPr>
        <p:spPr>
          <a:xfrm>
            <a:off x="6930925" y="2035675"/>
            <a:ext cx="2299200" cy="7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No comparison is made this time, since the left side has run out of items!</a:t>
            </a:r>
            <a:endParaRPr>
              <a:solidFill>
                <a:srgbClr val="BE0712"/>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4" name="Shape 3484"/>
        <p:cNvGrpSpPr/>
        <p:nvPr/>
      </p:nvGrpSpPr>
      <p:grpSpPr>
        <a:xfrm>
          <a:off x="0" y="0"/>
          <a:ext cx="0" cy="0"/>
          <a:chOff x="0" y="0"/>
          <a:chExt cx="0" cy="0"/>
        </a:xfrm>
      </p:grpSpPr>
      <p:sp>
        <p:nvSpPr>
          <p:cNvPr id="3485" name="Google Shape;3485;p1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486" name="Google Shape;3486;p15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Top-Down merge sorting N items: </a:t>
            </a:r>
            <a:endParaRPr/>
          </a:p>
          <a:p>
            <a:pPr indent="-342900" lvl="0" marL="457200" rtl="0" algn="l">
              <a:spcBef>
                <a:spcPts val="600"/>
              </a:spcBef>
              <a:spcAft>
                <a:spcPts val="0"/>
              </a:spcAft>
              <a:buSzPts val="1800"/>
              <a:buChar char="●"/>
            </a:pPr>
            <a:r>
              <a:rPr lang="en"/>
              <a:t>Split items into 2 roughly even pieces.</a:t>
            </a:r>
            <a:endParaRPr/>
          </a:p>
          <a:p>
            <a:pPr indent="-342900" lvl="0" marL="457200" rtl="0" algn="l">
              <a:spcBef>
                <a:spcPts val="600"/>
              </a:spcBef>
              <a:spcAft>
                <a:spcPts val="0"/>
              </a:spcAft>
              <a:buSzPts val="1800"/>
              <a:buChar char="●"/>
            </a:pPr>
            <a:r>
              <a:rPr lang="en"/>
              <a:t>Mergesort each half (steps not shown, this is a recursive algorithm!)</a:t>
            </a:r>
            <a:endParaRPr/>
          </a:p>
          <a:p>
            <a:pPr indent="-342900" lvl="0" marL="457200" rtl="0" algn="l">
              <a:spcBef>
                <a:spcPts val="600"/>
              </a:spcBef>
              <a:spcAft>
                <a:spcPts val="0"/>
              </a:spcAft>
              <a:buSzPts val="1800"/>
              <a:buChar char="●"/>
            </a:pPr>
            <a:r>
              <a:rPr lang="en"/>
              <a:t>Merge the two sorted halves to form the final result.</a:t>
            </a:r>
            <a:endParaRPr/>
          </a:p>
          <a:p>
            <a:pPr indent="-342900" lvl="1" marL="914400" rtl="0" algn="l">
              <a:spcBef>
                <a:spcPts val="600"/>
              </a:spcBef>
              <a:spcAft>
                <a:spcPts val="0"/>
              </a:spcAft>
              <a:buSzPts val="1800"/>
              <a:buChar char="○"/>
            </a:pPr>
            <a:r>
              <a:rPr lang="en"/>
              <a:t>Compare input[i] &lt; input[j] (if necessary).</a:t>
            </a:r>
            <a:endParaRPr/>
          </a:p>
          <a:p>
            <a:pPr indent="-342900" lvl="1" marL="914400" rtl="0" algn="l">
              <a:spcBef>
                <a:spcPts val="600"/>
              </a:spcBef>
              <a:spcAft>
                <a:spcPts val="0"/>
              </a:spcAft>
              <a:buSzPts val="1800"/>
              <a:buChar char="○"/>
            </a:pPr>
            <a:r>
              <a:rPr b="1" lang="en"/>
              <a:t>Copy smaller item and increment p and i or j.</a:t>
            </a:r>
            <a:endParaRPr b="1"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p:txBody>
      </p:sp>
      <p:sp>
        <p:nvSpPr>
          <p:cNvPr id="3487" name="Google Shape;3487;p152"/>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488" name="Google Shape;3488;p152"/>
          <p:cNvSpPr txBox="1"/>
          <p:nvPr/>
        </p:nvSpPr>
        <p:spPr>
          <a:xfrm>
            <a:off x="1300800" y="413530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Aux:</a:t>
            </a:r>
            <a:endParaRPr sz="2000">
              <a:latin typeface="Calibri"/>
              <a:ea typeface="Calibri"/>
              <a:cs typeface="Calibri"/>
              <a:sym typeface="Calibri"/>
            </a:endParaRPr>
          </a:p>
        </p:txBody>
      </p:sp>
      <p:sp>
        <p:nvSpPr>
          <p:cNvPr id="3489" name="Google Shape;3489;p152"/>
          <p:cNvSpPr/>
          <p:nvPr/>
        </p:nvSpPr>
        <p:spPr>
          <a:xfrm>
            <a:off x="283417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490" name="Google Shape;3490;p152"/>
          <p:cNvSpPr/>
          <p:nvPr/>
        </p:nvSpPr>
        <p:spPr>
          <a:xfrm>
            <a:off x="331936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491" name="Google Shape;3491;p152"/>
          <p:cNvSpPr/>
          <p:nvPr/>
        </p:nvSpPr>
        <p:spPr>
          <a:xfrm>
            <a:off x="380870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92" name="Google Shape;3492;p152"/>
          <p:cNvSpPr/>
          <p:nvPr/>
        </p:nvSpPr>
        <p:spPr>
          <a:xfrm>
            <a:off x="4293894"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93" name="Google Shape;3493;p152"/>
          <p:cNvSpPr/>
          <p:nvPr/>
        </p:nvSpPr>
        <p:spPr>
          <a:xfrm>
            <a:off x="4778636"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94" name="Google Shape;3494;p152"/>
          <p:cNvSpPr/>
          <p:nvPr/>
        </p:nvSpPr>
        <p:spPr>
          <a:xfrm>
            <a:off x="526382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495" name="Google Shape;3495;p152"/>
          <p:cNvSpPr/>
          <p:nvPr/>
        </p:nvSpPr>
        <p:spPr>
          <a:xfrm>
            <a:off x="5753166"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496" name="Google Shape;3496;p152"/>
          <p:cNvSpPr/>
          <p:nvPr/>
        </p:nvSpPr>
        <p:spPr>
          <a:xfrm>
            <a:off x="6238355"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497" name="Google Shape;3497;p152"/>
          <p:cNvSpPr/>
          <p:nvPr/>
        </p:nvSpPr>
        <p:spPr>
          <a:xfrm>
            <a:off x="6727730" y="4120299"/>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498" name="Google Shape;3498;p152"/>
          <p:cNvSpPr txBox="1"/>
          <p:nvPr/>
        </p:nvSpPr>
        <p:spPr>
          <a:xfrm>
            <a:off x="48928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3499" name="Google Shape;3499;p152"/>
          <p:cNvSpPr txBox="1"/>
          <p:nvPr/>
        </p:nvSpPr>
        <p:spPr>
          <a:xfrm>
            <a:off x="7399549"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3500" name="Google Shape;3500;p152"/>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501" name="Google Shape;3501;p152"/>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502" name="Google Shape;3502;p152"/>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503" name="Google Shape;3503;p152"/>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504" name="Google Shape;3504;p152"/>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505" name="Google Shape;3505;p152"/>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506" name="Google Shape;3506;p152"/>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507" name="Google Shape;3507;p152"/>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508" name="Google Shape;3508;p152"/>
          <p:cNvSpPr/>
          <p:nvPr/>
        </p:nvSpPr>
        <p:spPr>
          <a:xfrm>
            <a:off x="67277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509" name="Google Shape;3509;p152"/>
          <p:cNvSpPr txBox="1"/>
          <p:nvPr/>
        </p:nvSpPr>
        <p:spPr>
          <a:xfrm>
            <a:off x="7433188" y="459532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p</a:t>
            </a:r>
            <a:endParaRPr sz="16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234" name="Google Shape;234;p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N items: </a:t>
            </a:r>
            <a:endParaRPr/>
          </a:p>
          <a:p>
            <a:pPr indent="-342900" lvl="0" marL="457200" rtl="0" algn="l">
              <a:spcBef>
                <a:spcPts val="600"/>
              </a:spcBef>
              <a:spcAft>
                <a:spcPts val="0"/>
              </a:spcAft>
              <a:buSzPts val="1800"/>
              <a:buChar char="●"/>
            </a:pPr>
            <a:r>
              <a:rPr lang="en"/>
              <a:t>Find the smallest item in the unsorted portion of the array.</a:t>
            </a:r>
            <a:endParaRPr/>
          </a:p>
          <a:p>
            <a:pPr indent="-342900" lvl="0" marL="457200" rtl="0" algn="l">
              <a:spcBef>
                <a:spcPts val="600"/>
              </a:spcBef>
              <a:spcAft>
                <a:spcPts val="0"/>
              </a:spcAft>
              <a:buSzPts val="1800"/>
              <a:buChar char="●"/>
            </a:pPr>
            <a:r>
              <a:rPr lang="en"/>
              <a:t>Move it to the end of the sorted portion of the array.</a:t>
            </a:r>
            <a:endParaRPr/>
          </a:p>
          <a:p>
            <a:pPr indent="-342900" lvl="0" marL="457200" rtl="0" algn="l">
              <a:spcBef>
                <a:spcPts val="600"/>
              </a:spcBef>
              <a:spcAft>
                <a:spcPts val="0"/>
              </a:spcAft>
              <a:buSzPts val="1800"/>
              <a:buChar char="●"/>
            </a:pPr>
            <a:r>
              <a:rPr lang="en"/>
              <a:t>Selection sort the remaining unsorted items.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35" name="Google Shape;235;p36"/>
          <p:cNvSpPr/>
          <p:nvPr/>
        </p:nvSpPr>
        <p:spPr>
          <a:xfrm>
            <a:off x="283417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36" name="Google Shape;236;p36"/>
          <p:cNvSpPr/>
          <p:nvPr/>
        </p:nvSpPr>
        <p:spPr>
          <a:xfrm>
            <a:off x="33193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37" name="Google Shape;237;p36"/>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38" name="Google Shape;238;p36"/>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9" name="Google Shape;239;p36"/>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40" name="Google Shape;240;p36"/>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41" name="Google Shape;241;p36"/>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42" name="Google Shape;242;p36"/>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3" name="Google Shape;243;p36"/>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4" name="Google Shape;244;p36"/>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45" name="Google Shape;245;p36"/>
          <p:cNvSpPr/>
          <p:nvPr/>
        </p:nvSpPr>
        <p:spPr>
          <a:xfrm rot="-5400000">
            <a:off x="4895528" y="525075"/>
            <a:ext cx="260700" cy="43590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6"/>
          <p:cNvSpPr txBox="1"/>
          <p:nvPr/>
        </p:nvSpPr>
        <p:spPr>
          <a:xfrm>
            <a:off x="4574383"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3" name="Shape 3513"/>
        <p:cNvGrpSpPr/>
        <p:nvPr/>
      </p:nvGrpSpPr>
      <p:grpSpPr>
        <a:xfrm>
          <a:off x="0" y="0"/>
          <a:ext cx="0" cy="0"/>
          <a:chOff x="0" y="0"/>
          <a:chExt cx="0" cy="0"/>
        </a:xfrm>
      </p:grpSpPr>
      <p:sp>
        <p:nvSpPr>
          <p:cNvPr id="3514" name="Google Shape;3514;p1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Sorts So Far</a:t>
            </a:r>
            <a:endParaRPr/>
          </a:p>
        </p:txBody>
      </p:sp>
      <p:graphicFrame>
        <p:nvGraphicFramePr>
          <p:cNvPr id="3515" name="Google Shape;3515;p153"/>
          <p:cNvGraphicFramePr/>
          <p:nvPr/>
        </p:nvGraphicFramePr>
        <p:xfrm>
          <a:off x="418075" y="703538"/>
          <a:ext cx="3000000" cy="3000000"/>
        </p:xfrm>
        <a:graphic>
          <a:graphicData uri="http://schemas.openxmlformats.org/drawingml/2006/table">
            <a:tbl>
              <a:tblPr>
                <a:noFill/>
                <a:tableStyleId>{F7526920-F5DB-4004-8921-2EFC5A24C99A}</a:tableStyleId>
              </a:tblPr>
              <a:tblGrid>
                <a:gridCol w="1749100"/>
                <a:gridCol w="1344650"/>
                <a:gridCol w="1375900"/>
                <a:gridCol w="900075"/>
                <a:gridCol w="884200"/>
                <a:gridCol w="2053875"/>
              </a:tblGrid>
              <a:tr h="681800">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 sz="1800"/>
                        <a:t>Best Case Runtime</a:t>
                      </a:r>
                      <a:endParaRPr sz="1800"/>
                    </a:p>
                  </a:txBody>
                  <a:tcPr marT="91425" marB="91425" marR="91425" marL="91425"/>
                </a:tc>
                <a:tc>
                  <a:txBody>
                    <a:bodyPr/>
                    <a:lstStyle/>
                    <a:p>
                      <a:pPr indent="0" lvl="0" marL="0" rtl="0" algn="l">
                        <a:spcBef>
                          <a:spcPts val="0"/>
                        </a:spcBef>
                        <a:spcAft>
                          <a:spcPts val="0"/>
                        </a:spcAft>
                        <a:buNone/>
                      </a:pPr>
                      <a:r>
                        <a:rPr lang="en" sz="1800"/>
                        <a:t>Worst Case Runtime</a:t>
                      </a:r>
                      <a:endParaRPr sz="1800"/>
                    </a:p>
                  </a:txBody>
                  <a:tcPr marT="91425" marB="91425" marR="91425" marL="91425"/>
                </a:tc>
                <a:tc>
                  <a:txBody>
                    <a:bodyPr/>
                    <a:lstStyle/>
                    <a:p>
                      <a:pPr indent="0" lvl="0" marL="0" rtl="0" algn="l">
                        <a:spcBef>
                          <a:spcPts val="0"/>
                        </a:spcBef>
                        <a:spcAft>
                          <a:spcPts val="0"/>
                        </a:spcAft>
                        <a:buNone/>
                      </a:pPr>
                      <a:r>
                        <a:rPr lang="en" sz="1800"/>
                        <a:t>Space</a:t>
                      </a:r>
                      <a:endParaRPr sz="1800"/>
                    </a:p>
                  </a:txBody>
                  <a:tcPr marT="91425" marB="91425" marR="91425" marL="91425"/>
                </a:tc>
                <a:tc>
                  <a:txBody>
                    <a:bodyPr/>
                    <a:lstStyle/>
                    <a:p>
                      <a:pPr indent="0" lvl="0" marL="0" rtl="0" algn="l">
                        <a:spcBef>
                          <a:spcPts val="0"/>
                        </a:spcBef>
                        <a:spcAft>
                          <a:spcPts val="0"/>
                        </a:spcAft>
                        <a:buNone/>
                      </a:pPr>
                      <a:r>
                        <a:rPr lang="en" sz="1800"/>
                        <a:t>Demo</a:t>
                      </a:r>
                      <a:endParaRPr sz="1800"/>
                    </a:p>
                  </a:txBody>
                  <a:tcPr marT="91425" marB="91425" marR="91425" marL="91425"/>
                </a:tc>
                <a:tc>
                  <a:txBody>
                    <a:bodyPr/>
                    <a:lstStyle/>
                    <a:p>
                      <a:pPr indent="0" lvl="0" marL="0" rtl="0" algn="l">
                        <a:spcBef>
                          <a:spcPts val="0"/>
                        </a:spcBef>
                        <a:spcAft>
                          <a:spcPts val="0"/>
                        </a:spcAft>
                        <a:buNone/>
                      </a:pPr>
                      <a:r>
                        <a:rPr lang="en" sz="1800"/>
                        <a:t>Notes</a:t>
                      </a:r>
                      <a:endParaRPr sz="1800"/>
                    </a:p>
                  </a:txBody>
                  <a:tcPr marT="91425" marB="91425" marR="91425" marL="91425"/>
                </a:tc>
              </a:tr>
              <a:tr h="317800">
                <a:tc>
                  <a:txBody>
                    <a:bodyPr/>
                    <a:lstStyle/>
                    <a:p>
                      <a:pPr indent="0" lvl="0" marL="0" rtl="0" algn="l">
                        <a:spcBef>
                          <a:spcPts val="0"/>
                        </a:spcBef>
                        <a:spcAft>
                          <a:spcPts val="0"/>
                        </a:spcAft>
                        <a:buNone/>
                      </a:pPr>
                      <a:r>
                        <a:rPr lang="en" sz="1800" u="sng">
                          <a:solidFill>
                            <a:schemeClr val="hlink"/>
                          </a:solidFill>
                          <a:hlinkClick r:id="rId3"/>
                        </a:rPr>
                        <a:t>Selection Sort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r>
                        <a:rPr baseline="30000" lang="en" sz="1800">
                          <a:solidFill>
                            <a:schemeClr val="dk1"/>
                          </a:solidFill>
                        </a:rPr>
                        <a:t>2</a:t>
                      </a:r>
                      <a:r>
                        <a:rPr lang="en" sz="1800">
                          <a:solidFill>
                            <a:schemeClr val="dk1"/>
                          </a:solidFill>
                        </a:rPr>
                        <a:t>)</a:t>
                      </a:r>
                      <a:endParaRPr sz="1800"/>
                    </a:p>
                  </a:txBody>
                  <a:tcPr marT="91425" marB="91425" marR="91425" marL="91425"/>
                </a:tc>
                <a:tc>
                  <a:txBody>
                    <a:bodyPr/>
                    <a:lstStyle/>
                    <a:p>
                      <a:pPr indent="0" lvl="0" marL="0" rtl="0" algn="l">
                        <a:spcBef>
                          <a:spcPts val="0"/>
                        </a:spcBef>
                        <a:spcAft>
                          <a:spcPts val="0"/>
                        </a:spcAft>
                        <a:buNone/>
                      </a:pPr>
                      <a:r>
                        <a:rPr lang="en" sz="1800"/>
                        <a:t>Θ(N</a:t>
                      </a:r>
                      <a:r>
                        <a:rPr baseline="30000" lang="en" sz="1800"/>
                        <a:t>2</a:t>
                      </a:r>
                      <a:r>
                        <a:rPr lang="en" sz="1800"/>
                        <a:t>)</a:t>
                      </a:r>
                      <a:endParaRPr sz="1800"/>
                    </a:p>
                  </a:txBody>
                  <a:tcPr marT="91425" marB="91425" marR="91425" marL="91425"/>
                </a:tc>
                <a:tc>
                  <a:txBody>
                    <a:bodyPr/>
                    <a:lstStyle/>
                    <a:p>
                      <a:pPr indent="0" lvl="0" marL="0" rtl="0" algn="l">
                        <a:spcBef>
                          <a:spcPts val="0"/>
                        </a:spcBef>
                        <a:spcAft>
                          <a:spcPts val="0"/>
                        </a:spcAft>
                        <a:buNone/>
                      </a:pPr>
                      <a:r>
                        <a:rPr lang="en" sz="1800"/>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ction="ppaction://hlinksldjump" r:id="rId4"/>
                        </a:rPr>
                        <a:t>Link</a:t>
                      </a:r>
                      <a:endParaRPr sz="1800"/>
                    </a:p>
                  </a:txBody>
                  <a:tcPr marT="91425" marB="91425" marR="91425" marL="91425"/>
                </a:tc>
                <a:tc>
                  <a:txBody>
                    <a:bodyPr/>
                    <a:lstStyle/>
                    <a:p>
                      <a:pPr indent="0" lvl="0" marL="0" rtl="0" algn="l">
                        <a:spcBef>
                          <a:spcPts val="0"/>
                        </a:spcBef>
                        <a:spcAft>
                          <a:spcPts val="0"/>
                        </a:spcAft>
                        <a:buNone/>
                      </a:pPr>
                      <a:r>
                        <a:t/>
                      </a:r>
                      <a:endParaRPr sz="1800"/>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5"/>
                        </a:rPr>
                        <a:t>Heapsort</a:t>
                      </a:r>
                      <a:r>
                        <a:rPr lang="en" sz="1800"/>
                        <a:t> </a:t>
                      </a:r>
                      <a:endParaRPr sz="1800"/>
                    </a:p>
                    <a:p>
                      <a:pPr indent="0" lvl="0" marL="0" rtl="0" algn="l">
                        <a:spcBef>
                          <a:spcPts val="0"/>
                        </a:spcBef>
                        <a:spcAft>
                          <a:spcPts val="0"/>
                        </a:spcAft>
                        <a:buNone/>
                      </a:pPr>
                      <a:r>
                        <a:rPr lang="en" sz="1800"/>
                        <a:t>(in place)</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endParaRPr sz="1800"/>
                    </a:p>
                  </a:txBody>
                  <a:tcPr marT="91425" marB="91425" marR="91425" marL="91425"/>
                </a:tc>
                <a:tc>
                  <a:txBody>
                    <a:bodyPr/>
                    <a:lstStyle/>
                    <a:p>
                      <a:pPr indent="0" lvl="0" marL="0" rtl="0" algn="l">
                        <a:spcBef>
                          <a:spcPts val="0"/>
                        </a:spcBef>
                        <a:spcAft>
                          <a:spcPts val="0"/>
                        </a:spcAft>
                        <a:buNone/>
                      </a:pPr>
                      <a:r>
                        <a:rPr lang="en" sz="1800"/>
                        <a:t>Θ(N log N)</a:t>
                      </a:r>
                      <a:endParaRPr sz="1800"/>
                    </a:p>
                  </a:txBody>
                  <a:tcPr marT="91425" marB="91425" marR="91425" marL="91425"/>
                </a:tc>
                <a:tc>
                  <a:txBody>
                    <a:bodyPr/>
                    <a:lstStyle/>
                    <a:p>
                      <a:pPr indent="0" lvl="0" marL="0" rtl="0" algn="l">
                        <a:spcBef>
                          <a:spcPts val="0"/>
                        </a:spcBef>
                        <a:spcAft>
                          <a:spcPts val="0"/>
                        </a:spcAft>
                        <a:buNone/>
                      </a:pPr>
                      <a:r>
                        <a:rPr lang="en" sz="1800"/>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ction="ppaction://hlinksldjump" r:id="rId6"/>
                        </a:rPr>
                        <a:t>Link</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Bad cache (61C) performance.</a:t>
                      </a:r>
                      <a:endParaRPr sz="1800"/>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7"/>
                        </a:rPr>
                        <a:t>Mergesort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 log N)</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t>Θ(N log N)</a:t>
                      </a:r>
                      <a:endParaRPr sz="1800"/>
                    </a:p>
                  </a:txBody>
                  <a:tcPr marT="91425" marB="91425" marR="91425" marL="91425"/>
                </a:tc>
                <a:tc>
                  <a:txBody>
                    <a:bodyPr/>
                    <a:lstStyle/>
                    <a:p>
                      <a:pPr indent="0" lvl="0" marL="0" rtl="0" algn="l">
                        <a:spcBef>
                          <a:spcPts val="0"/>
                        </a:spcBef>
                        <a:spcAft>
                          <a:spcPts val="0"/>
                        </a:spcAft>
                        <a:buNone/>
                      </a:pPr>
                      <a:r>
                        <a:rPr lang="en" sz="1800"/>
                        <a:t>Θ(N)</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ction="ppaction://hlinksldjump" r:id="rId8"/>
                        </a:rPr>
                        <a:t>Link</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Faster than heap sort.</a:t>
                      </a:r>
                      <a:endParaRPr sz="1800">
                        <a:solidFill>
                          <a:schemeClr val="dk1"/>
                        </a:solidFill>
                      </a:endParaRPr>
                    </a:p>
                  </a:txBody>
                  <a:tcPr marT="91425" marB="91425" marR="91425" marL="91425"/>
                </a:tc>
              </a:tr>
            </a:tbl>
          </a:graphicData>
        </a:graphic>
      </p:graphicFrame>
      <p:sp>
        <p:nvSpPr>
          <p:cNvPr id="3516" name="Google Shape;3516;p153"/>
          <p:cNvSpPr txBox="1"/>
          <p:nvPr/>
        </p:nvSpPr>
        <p:spPr>
          <a:xfrm>
            <a:off x="535125" y="4305300"/>
            <a:ext cx="83079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An array of all duplicates yields linear runtime for heapsort.</a:t>
            </a:r>
            <a:endParaRPr/>
          </a:p>
          <a:p>
            <a:pPr indent="0" lvl="0" marL="0" rtl="0" algn="l">
              <a:spcBef>
                <a:spcPts val="0"/>
              </a:spcBef>
              <a:spcAft>
                <a:spcPts val="0"/>
              </a:spcAft>
              <a:buNone/>
            </a:pPr>
            <a:r>
              <a:rPr lang="en"/>
              <a:t>**: Assumes heap operations implemented iteratively, not recursively.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252" name="Google Shape;252;p3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Selection sorting N items: </a:t>
            </a:r>
            <a:endParaRPr/>
          </a:p>
          <a:p>
            <a:pPr indent="-342900" lvl="0" marL="457200" rtl="0" algn="l">
              <a:spcBef>
                <a:spcPts val="600"/>
              </a:spcBef>
              <a:spcAft>
                <a:spcPts val="0"/>
              </a:spcAft>
              <a:buSzPts val="1800"/>
              <a:buChar char="●"/>
            </a:pPr>
            <a:r>
              <a:rPr b="1" lang="en"/>
              <a:t>Find the smallest item in the unsorted portion of the array.</a:t>
            </a:r>
            <a:endParaRPr b="1"/>
          </a:p>
          <a:p>
            <a:pPr indent="-342900" lvl="0" marL="457200" rtl="0" algn="l">
              <a:spcBef>
                <a:spcPts val="600"/>
              </a:spcBef>
              <a:spcAft>
                <a:spcPts val="0"/>
              </a:spcAft>
              <a:buSzPts val="1800"/>
              <a:buChar char="●"/>
            </a:pPr>
            <a:r>
              <a:rPr lang="en"/>
              <a:t>Move it to the end of the sorted portion of the array.</a:t>
            </a:r>
            <a:endParaRPr/>
          </a:p>
          <a:p>
            <a:pPr indent="-342900" lvl="0" marL="457200" rtl="0" algn="l">
              <a:spcBef>
                <a:spcPts val="600"/>
              </a:spcBef>
              <a:spcAft>
                <a:spcPts val="0"/>
              </a:spcAft>
              <a:buSzPts val="1800"/>
              <a:buChar char="●"/>
            </a:pPr>
            <a:r>
              <a:rPr lang="en"/>
              <a:t>Selection sort the remaining unsorted items.</a:t>
            </a:r>
            <a:endParaRPr/>
          </a:p>
        </p:txBody>
      </p:sp>
      <p:sp>
        <p:nvSpPr>
          <p:cNvPr id="253" name="Google Shape;253;p37"/>
          <p:cNvSpPr/>
          <p:nvPr/>
        </p:nvSpPr>
        <p:spPr>
          <a:xfrm>
            <a:off x="283417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54" name="Google Shape;254;p37"/>
          <p:cNvSpPr/>
          <p:nvPr/>
        </p:nvSpPr>
        <p:spPr>
          <a:xfrm>
            <a:off x="33193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55" name="Google Shape;255;p37"/>
          <p:cNvSpPr/>
          <p:nvPr/>
        </p:nvSpPr>
        <p:spPr>
          <a:xfrm>
            <a:off x="380870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56" name="Google Shape;256;p37"/>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57" name="Google Shape;257;p37"/>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58" name="Google Shape;258;p37"/>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59" name="Google Shape;259;p37"/>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60" name="Google Shape;260;p37"/>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61" name="Google Shape;261;p37"/>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62" name="Google Shape;262;p37"/>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63" name="Google Shape;263;p37"/>
          <p:cNvSpPr/>
          <p:nvPr/>
        </p:nvSpPr>
        <p:spPr>
          <a:xfrm rot="-5400000">
            <a:off x="4895528" y="525075"/>
            <a:ext cx="260700" cy="43590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7"/>
          <p:cNvSpPr txBox="1"/>
          <p:nvPr/>
        </p:nvSpPr>
        <p:spPr>
          <a:xfrm>
            <a:off x="4574383"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270" name="Google Shape;270;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Selection sorting N items: </a:t>
            </a:r>
            <a:endParaRPr/>
          </a:p>
          <a:p>
            <a:pPr indent="-342900" lvl="0" marL="457200" rtl="0" algn="l">
              <a:spcBef>
                <a:spcPts val="600"/>
              </a:spcBef>
              <a:spcAft>
                <a:spcPts val="0"/>
              </a:spcAft>
              <a:buSzPts val="1800"/>
              <a:buChar char="●"/>
            </a:pPr>
            <a:r>
              <a:rPr lang="en"/>
              <a:t>Find the smallest item in the unsorted portion of the array.</a:t>
            </a:r>
            <a:endParaRPr/>
          </a:p>
          <a:p>
            <a:pPr indent="-342900" lvl="0" marL="457200" rtl="0" algn="l">
              <a:spcBef>
                <a:spcPts val="600"/>
              </a:spcBef>
              <a:spcAft>
                <a:spcPts val="0"/>
              </a:spcAft>
              <a:buSzPts val="1800"/>
              <a:buChar char="●"/>
            </a:pPr>
            <a:r>
              <a:rPr b="1" lang="en"/>
              <a:t>Move it to the end of the sorted portion of the array.</a:t>
            </a:r>
            <a:endParaRPr b="1"/>
          </a:p>
          <a:p>
            <a:pPr indent="-342900" lvl="0" marL="457200" rtl="0" algn="l">
              <a:spcBef>
                <a:spcPts val="600"/>
              </a:spcBef>
              <a:spcAft>
                <a:spcPts val="0"/>
              </a:spcAft>
              <a:buSzPts val="1800"/>
              <a:buChar char="●"/>
            </a:pPr>
            <a:r>
              <a:rPr lang="en"/>
              <a:t>Selection sort the remaining unsorted items.</a:t>
            </a:r>
            <a:endParaRPr/>
          </a:p>
        </p:txBody>
      </p:sp>
      <p:sp>
        <p:nvSpPr>
          <p:cNvPr id="271" name="Google Shape;271;p38"/>
          <p:cNvSpPr/>
          <p:nvPr/>
        </p:nvSpPr>
        <p:spPr>
          <a:xfrm>
            <a:off x="2834175" y="2892875"/>
            <a:ext cx="495300" cy="4953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72" name="Google Shape;272;p38"/>
          <p:cNvSpPr/>
          <p:nvPr/>
        </p:nvSpPr>
        <p:spPr>
          <a:xfrm>
            <a:off x="33193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73" name="Google Shape;273;p38"/>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74" name="Google Shape;274;p38"/>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75" name="Google Shape;275;p38"/>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76" name="Google Shape;276;p38"/>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77" name="Google Shape;277;p38"/>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78" name="Google Shape;278;p38"/>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79" name="Google Shape;279;p38"/>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80" name="Google Shape;280;p38"/>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81" name="Google Shape;281;p38"/>
          <p:cNvSpPr/>
          <p:nvPr/>
        </p:nvSpPr>
        <p:spPr>
          <a:xfrm rot="-5400000">
            <a:off x="2931191" y="2489334"/>
            <a:ext cx="260700" cy="4305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txBox="1"/>
          <p:nvPr/>
        </p:nvSpPr>
        <p:spPr>
          <a:xfrm>
            <a:off x="27528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283" name="Google Shape;283;p38"/>
          <p:cNvSpPr/>
          <p:nvPr/>
        </p:nvSpPr>
        <p:spPr>
          <a:xfrm rot="-5400000">
            <a:off x="5149125" y="778575"/>
            <a:ext cx="260700" cy="38520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txBox="1"/>
          <p:nvPr/>
        </p:nvSpPr>
        <p:spPr>
          <a:xfrm>
            <a:off x="4802983"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290" name="Google Shape;290;p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Selection sorting N items: </a:t>
            </a:r>
            <a:endParaRPr/>
          </a:p>
          <a:p>
            <a:pPr indent="-342900" lvl="0" marL="457200" rtl="0" algn="l">
              <a:spcBef>
                <a:spcPts val="600"/>
              </a:spcBef>
              <a:spcAft>
                <a:spcPts val="0"/>
              </a:spcAft>
              <a:buSzPts val="1800"/>
              <a:buChar char="●"/>
            </a:pPr>
            <a:r>
              <a:rPr b="1" lang="en"/>
              <a:t>Find the smallest item in the unsorted portion of the array.</a:t>
            </a:r>
            <a:endParaRPr b="1"/>
          </a:p>
          <a:p>
            <a:pPr indent="-342900" lvl="0" marL="457200" rtl="0" algn="l">
              <a:spcBef>
                <a:spcPts val="600"/>
              </a:spcBef>
              <a:spcAft>
                <a:spcPts val="0"/>
              </a:spcAft>
              <a:buSzPts val="1800"/>
              <a:buChar char="●"/>
            </a:pPr>
            <a:r>
              <a:rPr lang="en"/>
              <a:t>Move it to the end of the sorted portion of the array.</a:t>
            </a:r>
            <a:endParaRPr/>
          </a:p>
          <a:p>
            <a:pPr indent="-342900" lvl="0" marL="457200" rtl="0" algn="l">
              <a:spcBef>
                <a:spcPts val="600"/>
              </a:spcBef>
              <a:spcAft>
                <a:spcPts val="0"/>
              </a:spcAft>
              <a:buSzPts val="1800"/>
              <a:buChar char="●"/>
            </a:pPr>
            <a:r>
              <a:rPr lang="en"/>
              <a:t>Selection sort the remaining unsorted items.</a:t>
            </a:r>
            <a:endParaRPr/>
          </a:p>
        </p:txBody>
      </p:sp>
      <p:sp>
        <p:nvSpPr>
          <p:cNvPr id="291" name="Google Shape;291;p39"/>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92" name="Google Shape;292;p39"/>
          <p:cNvSpPr/>
          <p:nvPr/>
        </p:nvSpPr>
        <p:spPr>
          <a:xfrm>
            <a:off x="3319364"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93" name="Google Shape;293;p39"/>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94" name="Google Shape;294;p39"/>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5" name="Google Shape;295;p39"/>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96" name="Google Shape;296;p39"/>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97" name="Google Shape;297;p39"/>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98" name="Google Shape;298;p39"/>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9" name="Google Shape;299;p39"/>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0" name="Google Shape;300;p39"/>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01" name="Google Shape;301;p39"/>
          <p:cNvSpPr/>
          <p:nvPr/>
        </p:nvSpPr>
        <p:spPr>
          <a:xfrm rot="-5400000">
            <a:off x="2931191" y="2489334"/>
            <a:ext cx="260700" cy="4305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9"/>
          <p:cNvSpPr txBox="1"/>
          <p:nvPr/>
        </p:nvSpPr>
        <p:spPr>
          <a:xfrm>
            <a:off x="27528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303" name="Google Shape;303;p39"/>
          <p:cNvSpPr/>
          <p:nvPr/>
        </p:nvSpPr>
        <p:spPr>
          <a:xfrm rot="-5400000">
            <a:off x="5149125" y="778575"/>
            <a:ext cx="260700" cy="38520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9"/>
          <p:cNvSpPr txBox="1"/>
          <p:nvPr/>
        </p:nvSpPr>
        <p:spPr>
          <a:xfrm>
            <a:off x="4802983"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310" name="Google Shape;310;p4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Selection sorting N items: </a:t>
            </a:r>
            <a:endParaRPr/>
          </a:p>
          <a:p>
            <a:pPr indent="-342900" lvl="0" marL="457200" rtl="0" algn="l">
              <a:spcBef>
                <a:spcPts val="600"/>
              </a:spcBef>
              <a:spcAft>
                <a:spcPts val="0"/>
              </a:spcAft>
              <a:buSzPts val="1800"/>
              <a:buChar char="●"/>
            </a:pPr>
            <a:r>
              <a:rPr lang="en"/>
              <a:t>Find the smallest item in the unsorted portion of the array.</a:t>
            </a:r>
            <a:endParaRPr/>
          </a:p>
          <a:p>
            <a:pPr indent="-342900" lvl="0" marL="457200" rtl="0" algn="l">
              <a:spcBef>
                <a:spcPts val="600"/>
              </a:spcBef>
              <a:spcAft>
                <a:spcPts val="0"/>
              </a:spcAft>
              <a:buSzPts val="1800"/>
              <a:buChar char="●"/>
            </a:pPr>
            <a:r>
              <a:rPr b="1" lang="en"/>
              <a:t>Move it to the end of the sorted portion of the array.</a:t>
            </a:r>
            <a:endParaRPr b="1"/>
          </a:p>
          <a:p>
            <a:pPr indent="-342900" lvl="0" marL="457200" rtl="0" algn="l">
              <a:spcBef>
                <a:spcPts val="600"/>
              </a:spcBef>
              <a:spcAft>
                <a:spcPts val="0"/>
              </a:spcAft>
              <a:buSzPts val="1800"/>
              <a:buChar char="●"/>
            </a:pPr>
            <a:r>
              <a:rPr lang="en"/>
              <a:t>Selection sort the remaining unsorted items.</a:t>
            </a:r>
            <a:endParaRPr/>
          </a:p>
        </p:txBody>
      </p:sp>
      <p:sp>
        <p:nvSpPr>
          <p:cNvPr id="311" name="Google Shape;311;p40"/>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2" name="Google Shape;312;p40"/>
          <p:cNvSpPr/>
          <p:nvPr/>
        </p:nvSpPr>
        <p:spPr>
          <a:xfrm>
            <a:off x="3319364" y="2892875"/>
            <a:ext cx="495300" cy="4953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13" name="Google Shape;313;p40"/>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14" name="Google Shape;314;p40"/>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15" name="Google Shape;315;p40"/>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16" name="Google Shape;316;p40"/>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17" name="Google Shape;317;p40"/>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18" name="Google Shape;318;p40"/>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19" name="Google Shape;319;p40"/>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0" name="Google Shape;320;p40"/>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21" name="Google Shape;321;p40"/>
          <p:cNvSpPr/>
          <p:nvPr/>
        </p:nvSpPr>
        <p:spPr>
          <a:xfrm rot="-5400000">
            <a:off x="3184850" y="2235675"/>
            <a:ext cx="260700" cy="9378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0"/>
          <p:cNvSpPr txBox="1"/>
          <p:nvPr/>
        </p:nvSpPr>
        <p:spPr>
          <a:xfrm>
            <a:off x="29814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323" name="Google Shape;323;p40"/>
          <p:cNvSpPr/>
          <p:nvPr/>
        </p:nvSpPr>
        <p:spPr>
          <a:xfrm rot="-5400000">
            <a:off x="5392675" y="1022175"/>
            <a:ext cx="260700" cy="33648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0"/>
          <p:cNvSpPr txBox="1"/>
          <p:nvPr/>
        </p:nvSpPr>
        <p:spPr>
          <a:xfrm>
            <a:off x="5042912"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330" name="Google Shape;330;p4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Selection sorting N items: </a:t>
            </a:r>
            <a:endParaRPr/>
          </a:p>
          <a:p>
            <a:pPr indent="-342900" lvl="0" marL="457200" rtl="0" algn="l">
              <a:spcBef>
                <a:spcPts val="600"/>
              </a:spcBef>
              <a:spcAft>
                <a:spcPts val="0"/>
              </a:spcAft>
              <a:buSzPts val="1800"/>
              <a:buChar char="●"/>
            </a:pPr>
            <a:r>
              <a:rPr b="1" lang="en"/>
              <a:t>Find the smallest item in the unsorted portion of the array.</a:t>
            </a:r>
            <a:endParaRPr b="1"/>
          </a:p>
          <a:p>
            <a:pPr indent="-342900" lvl="0" marL="457200" rtl="0" algn="l">
              <a:spcBef>
                <a:spcPts val="600"/>
              </a:spcBef>
              <a:spcAft>
                <a:spcPts val="0"/>
              </a:spcAft>
              <a:buSzPts val="1800"/>
              <a:buChar char="●"/>
            </a:pPr>
            <a:r>
              <a:rPr lang="en"/>
              <a:t>Move it to the end of the sorted portion of the array.</a:t>
            </a:r>
            <a:endParaRPr/>
          </a:p>
          <a:p>
            <a:pPr indent="-342900" lvl="0" marL="457200" rtl="0" algn="l">
              <a:spcBef>
                <a:spcPts val="600"/>
              </a:spcBef>
              <a:spcAft>
                <a:spcPts val="0"/>
              </a:spcAft>
              <a:buSzPts val="1800"/>
              <a:buChar char="●"/>
            </a:pPr>
            <a:r>
              <a:rPr lang="en"/>
              <a:t>Selection sort the remaining unsorted items.</a:t>
            </a:r>
            <a:endParaRPr/>
          </a:p>
        </p:txBody>
      </p:sp>
      <p:sp>
        <p:nvSpPr>
          <p:cNvPr id="331" name="Google Shape;331;p41"/>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32" name="Google Shape;332;p41"/>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33" name="Google Shape;333;p41"/>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34" name="Google Shape;334;p41"/>
          <p:cNvSpPr/>
          <p:nvPr/>
        </p:nvSpPr>
        <p:spPr>
          <a:xfrm>
            <a:off x="4293894"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5" name="Google Shape;335;p41"/>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36" name="Google Shape;336;p41"/>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37" name="Google Shape;337;p41"/>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38" name="Google Shape;338;p41"/>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9" name="Google Shape;339;p41"/>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0" name="Google Shape;340;p41"/>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41" name="Google Shape;341;p41"/>
          <p:cNvSpPr/>
          <p:nvPr/>
        </p:nvSpPr>
        <p:spPr>
          <a:xfrm rot="-5400000">
            <a:off x="3184850" y="2235675"/>
            <a:ext cx="260700" cy="9378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1"/>
          <p:cNvSpPr txBox="1"/>
          <p:nvPr/>
        </p:nvSpPr>
        <p:spPr>
          <a:xfrm>
            <a:off x="29814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343" name="Google Shape;343;p41"/>
          <p:cNvSpPr/>
          <p:nvPr/>
        </p:nvSpPr>
        <p:spPr>
          <a:xfrm rot="-5400000">
            <a:off x="5392675" y="1022175"/>
            <a:ext cx="260700" cy="33648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1"/>
          <p:cNvSpPr txBox="1"/>
          <p:nvPr/>
        </p:nvSpPr>
        <p:spPr>
          <a:xfrm>
            <a:off x="5042912"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350" name="Google Shape;350;p4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Selection sorting N items: </a:t>
            </a:r>
            <a:endParaRPr/>
          </a:p>
          <a:p>
            <a:pPr indent="-342900" lvl="0" marL="457200" rtl="0" algn="l">
              <a:spcBef>
                <a:spcPts val="600"/>
              </a:spcBef>
              <a:spcAft>
                <a:spcPts val="0"/>
              </a:spcAft>
              <a:buSzPts val="1800"/>
              <a:buChar char="●"/>
            </a:pPr>
            <a:r>
              <a:rPr lang="en"/>
              <a:t>Find the smallest item in the unsorted portion of the array.</a:t>
            </a:r>
            <a:endParaRPr/>
          </a:p>
          <a:p>
            <a:pPr indent="-342900" lvl="0" marL="457200" rtl="0" algn="l">
              <a:spcBef>
                <a:spcPts val="600"/>
              </a:spcBef>
              <a:spcAft>
                <a:spcPts val="0"/>
              </a:spcAft>
              <a:buSzPts val="1800"/>
              <a:buChar char="●"/>
            </a:pPr>
            <a:r>
              <a:rPr b="1" lang="en"/>
              <a:t>Move it to the end of the sorted portion of the array.</a:t>
            </a:r>
            <a:endParaRPr b="1"/>
          </a:p>
          <a:p>
            <a:pPr indent="-342900" lvl="0" marL="457200" rtl="0" algn="l">
              <a:spcBef>
                <a:spcPts val="600"/>
              </a:spcBef>
              <a:spcAft>
                <a:spcPts val="0"/>
              </a:spcAft>
              <a:buSzPts val="1800"/>
              <a:buChar char="●"/>
            </a:pPr>
            <a:r>
              <a:rPr lang="en"/>
              <a:t>Selection sort the remaining unsorted items.</a:t>
            </a:r>
            <a:endParaRPr/>
          </a:p>
        </p:txBody>
      </p:sp>
      <p:sp>
        <p:nvSpPr>
          <p:cNvPr id="351" name="Google Shape;351;p42"/>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52" name="Google Shape;352;p42"/>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53" name="Google Shape;353;p42"/>
          <p:cNvSpPr/>
          <p:nvPr/>
        </p:nvSpPr>
        <p:spPr>
          <a:xfrm>
            <a:off x="3808705" y="2892875"/>
            <a:ext cx="495300" cy="4953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54" name="Google Shape;354;p42"/>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55" name="Google Shape;355;p42"/>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56" name="Google Shape;356;p42"/>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57" name="Google Shape;357;p42"/>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58" name="Google Shape;358;p42"/>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59" name="Google Shape;359;p42"/>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60" name="Google Shape;360;p42"/>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61" name="Google Shape;361;p42"/>
          <p:cNvSpPr/>
          <p:nvPr/>
        </p:nvSpPr>
        <p:spPr>
          <a:xfrm rot="-5400000">
            <a:off x="3417050" y="2003475"/>
            <a:ext cx="260700" cy="1402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2"/>
          <p:cNvSpPr txBox="1"/>
          <p:nvPr/>
        </p:nvSpPr>
        <p:spPr>
          <a:xfrm>
            <a:off x="32100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363" name="Google Shape;363;p42"/>
          <p:cNvSpPr/>
          <p:nvPr/>
        </p:nvSpPr>
        <p:spPr>
          <a:xfrm rot="-5400000">
            <a:off x="5641875" y="1271475"/>
            <a:ext cx="260700" cy="2866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2"/>
          <p:cNvSpPr txBox="1"/>
          <p:nvPr/>
        </p:nvSpPr>
        <p:spPr>
          <a:xfrm>
            <a:off x="5271512"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Goal: Sorting</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t>The Sorting Problem</a:t>
            </a:r>
            <a:endParaRPr/>
          </a:p>
          <a:p>
            <a:pPr indent="0" lvl="0" marL="0" rtl="0" algn="l">
              <a:spcBef>
                <a:spcPts val="600"/>
              </a:spcBef>
              <a:spcAft>
                <a:spcPts val="0"/>
              </a:spcAft>
              <a:buNone/>
            </a:pPr>
            <a:r>
              <a:rPr lang="en"/>
              <a:t>Selection Sort</a:t>
            </a:r>
            <a:endParaRPr/>
          </a:p>
          <a:p>
            <a:pPr indent="0" lvl="0" marL="0" rtl="0" algn="l">
              <a:spcBef>
                <a:spcPts val="600"/>
              </a:spcBef>
              <a:spcAft>
                <a:spcPts val="0"/>
              </a:spcAft>
              <a:buNone/>
            </a:pPr>
            <a:r>
              <a:rPr lang="en"/>
              <a:t>Heapsort</a:t>
            </a:r>
            <a:endParaRPr/>
          </a:p>
          <a:p>
            <a:pPr indent="-342900" lvl="0" marL="457200" rtl="0" algn="l">
              <a:spcBef>
                <a:spcPts val="600"/>
              </a:spcBef>
              <a:spcAft>
                <a:spcPts val="0"/>
              </a:spcAft>
              <a:buSzPts val="1800"/>
              <a:buChar char="•"/>
            </a:pPr>
            <a:r>
              <a:rPr lang="en"/>
              <a:t>Naive Heapsort</a:t>
            </a:r>
            <a:endParaRPr/>
          </a:p>
          <a:p>
            <a:pPr indent="-342900" lvl="0" marL="457200" rtl="0" algn="l">
              <a:spcBef>
                <a:spcPts val="0"/>
              </a:spcBef>
              <a:spcAft>
                <a:spcPts val="0"/>
              </a:spcAft>
              <a:buSzPts val="1800"/>
              <a:buChar char="•"/>
            </a:pPr>
            <a:r>
              <a:rPr lang="en"/>
              <a:t>In-Place Heapsort</a:t>
            </a:r>
            <a:endParaRPr/>
          </a:p>
          <a:p>
            <a:pPr indent="-342900" lvl="0" marL="457200" rtl="0" algn="l">
              <a:spcBef>
                <a:spcPts val="0"/>
              </a:spcBef>
              <a:spcAft>
                <a:spcPts val="0"/>
              </a:spcAft>
              <a:buSzPts val="1800"/>
              <a:buChar char="•"/>
            </a:pPr>
            <a:r>
              <a:rPr lang="en"/>
              <a:t>Heapsort Runtime</a:t>
            </a:r>
            <a:endParaRPr/>
          </a:p>
          <a:p>
            <a:pPr indent="0" lvl="0" marL="0" rtl="0" algn="l">
              <a:spcBef>
                <a:spcPts val="600"/>
              </a:spcBef>
              <a:spcAft>
                <a:spcPts val="0"/>
              </a:spcAft>
              <a:buClr>
                <a:schemeClr val="dk1"/>
              </a:buClr>
              <a:buSzPts val="1100"/>
              <a:buFont typeface="Arial"/>
              <a:buNone/>
            </a:pPr>
            <a:r>
              <a:rPr lang="en"/>
              <a:t>Mergesort</a:t>
            </a:r>
            <a:endParaRPr/>
          </a:p>
        </p:txBody>
      </p:sp>
      <p:sp>
        <p:nvSpPr>
          <p:cNvPr id="154" name="Google Shape;154;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29, CS61B, Fall 2023</a:t>
            </a:r>
            <a:endParaRPr/>
          </a:p>
        </p:txBody>
      </p:sp>
      <p:sp>
        <p:nvSpPr>
          <p:cNvPr id="155" name="Google Shape;155;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 Sorting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370" name="Google Shape;370;p4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Selection sorting N items: </a:t>
            </a:r>
            <a:endParaRPr/>
          </a:p>
          <a:p>
            <a:pPr indent="-342900" lvl="0" marL="457200" rtl="0" algn="l">
              <a:spcBef>
                <a:spcPts val="600"/>
              </a:spcBef>
              <a:spcAft>
                <a:spcPts val="0"/>
              </a:spcAft>
              <a:buSzPts val="1800"/>
              <a:buChar char="●"/>
            </a:pPr>
            <a:r>
              <a:rPr b="1" lang="en"/>
              <a:t>Find the smallest item in the unsorted portion of the array.</a:t>
            </a:r>
            <a:endParaRPr b="1"/>
          </a:p>
          <a:p>
            <a:pPr indent="-342900" lvl="0" marL="457200" rtl="0" algn="l">
              <a:spcBef>
                <a:spcPts val="600"/>
              </a:spcBef>
              <a:spcAft>
                <a:spcPts val="0"/>
              </a:spcAft>
              <a:buSzPts val="1800"/>
              <a:buChar char="●"/>
            </a:pPr>
            <a:r>
              <a:rPr lang="en"/>
              <a:t>Move it to the end of the sorted portion of the array.</a:t>
            </a:r>
            <a:endParaRPr/>
          </a:p>
          <a:p>
            <a:pPr indent="-342900" lvl="0" marL="457200" rtl="0" algn="l">
              <a:spcBef>
                <a:spcPts val="600"/>
              </a:spcBef>
              <a:spcAft>
                <a:spcPts val="0"/>
              </a:spcAft>
              <a:buSzPts val="1800"/>
              <a:buChar char="●"/>
            </a:pPr>
            <a:r>
              <a:rPr lang="en"/>
              <a:t>Selection sort the remaining unsorted items.</a:t>
            </a:r>
            <a:endParaRPr/>
          </a:p>
        </p:txBody>
      </p:sp>
      <p:sp>
        <p:nvSpPr>
          <p:cNvPr id="371" name="Google Shape;371;p43"/>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72" name="Google Shape;372;p43"/>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73" name="Google Shape;373;p43"/>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74" name="Google Shape;374;p43"/>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75" name="Google Shape;375;p43"/>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76" name="Google Shape;376;p43"/>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77" name="Google Shape;377;p43"/>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78" name="Google Shape;378;p43"/>
          <p:cNvSpPr/>
          <p:nvPr/>
        </p:nvSpPr>
        <p:spPr>
          <a:xfrm>
            <a:off x="623835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79" name="Google Shape;379;p43"/>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80" name="Google Shape;380;p43"/>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81" name="Google Shape;381;p43"/>
          <p:cNvSpPr/>
          <p:nvPr/>
        </p:nvSpPr>
        <p:spPr>
          <a:xfrm rot="-5400000">
            <a:off x="3417050" y="2003475"/>
            <a:ext cx="260700" cy="1402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3"/>
          <p:cNvSpPr txBox="1"/>
          <p:nvPr/>
        </p:nvSpPr>
        <p:spPr>
          <a:xfrm>
            <a:off x="32100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383" name="Google Shape;383;p43"/>
          <p:cNvSpPr/>
          <p:nvPr/>
        </p:nvSpPr>
        <p:spPr>
          <a:xfrm rot="-5400000">
            <a:off x="5641875" y="1271475"/>
            <a:ext cx="260700" cy="2866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3"/>
          <p:cNvSpPr txBox="1"/>
          <p:nvPr/>
        </p:nvSpPr>
        <p:spPr>
          <a:xfrm>
            <a:off x="5271512"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390" name="Google Shape;390;p4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Selection sorting N items: </a:t>
            </a:r>
            <a:endParaRPr/>
          </a:p>
          <a:p>
            <a:pPr indent="-342900" lvl="0" marL="457200" rtl="0" algn="l">
              <a:spcBef>
                <a:spcPts val="600"/>
              </a:spcBef>
              <a:spcAft>
                <a:spcPts val="0"/>
              </a:spcAft>
              <a:buSzPts val="1800"/>
              <a:buChar char="●"/>
            </a:pPr>
            <a:r>
              <a:rPr lang="en"/>
              <a:t>Find the smallest item in the unsorted portion of the array.</a:t>
            </a:r>
            <a:endParaRPr/>
          </a:p>
          <a:p>
            <a:pPr indent="-342900" lvl="0" marL="457200" rtl="0" algn="l">
              <a:spcBef>
                <a:spcPts val="600"/>
              </a:spcBef>
              <a:spcAft>
                <a:spcPts val="0"/>
              </a:spcAft>
              <a:buSzPts val="1800"/>
              <a:buChar char="●"/>
            </a:pPr>
            <a:r>
              <a:rPr b="1" lang="en"/>
              <a:t>Move it to the end of the sorted portion of the array.</a:t>
            </a:r>
            <a:endParaRPr b="1"/>
          </a:p>
          <a:p>
            <a:pPr indent="-342900" lvl="0" marL="457200" rtl="0" algn="l">
              <a:spcBef>
                <a:spcPts val="600"/>
              </a:spcBef>
              <a:spcAft>
                <a:spcPts val="0"/>
              </a:spcAft>
              <a:buSzPts val="1800"/>
              <a:buChar char="●"/>
            </a:pPr>
            <a:r>
              <a:rPr lang="en"/>
              <a:t>Selection sort the remaining unsorted items.</a:t>
            </a:r>
            <a:endParaRPr/>
          </a:p>
        </p:txBody>
      </p:sp>
      <p:sp>
        <p:nvSpPr>
          <p:cNvPr id="391" name="Google Shape;391;p44"/>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92" name="Google Shape;392;p44"/>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93" name="Google Shape;393;p44"/>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94" name="Google Shape;394;p44"/>
          <p:cNvSpPr/>
          <p:nvPr/>
        </p:nvSpPr>
        <p:spPr>
          <a:xfrm>
            <a:off x="4293894" y="2892875"/>
            <a:ext cx="495300" cy="4953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95" name="Google Shape;395;p44"/>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96" name="Google Shape;396;p44"/>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97" name="Google Shape;397;p44"/>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98" name="Google Shape;398;p44"/>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99" name="Google Shape;399;p44"/>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00" name="Google Shape;400;p44"/>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401" name="Google Shape;401;p44"/>
          <p:cNvSpPr/>
          <p:nvPr/>
        </p:nvSpPr>
        <p:spPr>
          <a:xfrm rot="-5400000">
            <a:off x="3660652" y="1759875"/>
            <a:ext cx="260700" cy="18894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
          <p:cNvSpPr txBox="1"/>
          <p:nvPr/>
        </p:nvSpPr>
        <p:spPr>
          <a:xfrm>
            <a:off x="34386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403" name="Google Shape;403;p44"/>
          <p:cNvSpPr/>
          <p:nvPr/>
        </p:nvSpPr>
        <p:spPr>
          <a:xfrm rot="-5400000">
            <a:off x="5891050" y="1520775"/>
            <a:ext cx="260700" cy="23676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4"/>
          <p:cNvSpPr txBox="1"/>
          <p:nvPr/>
        </p:nvSpPr>
        <p:spPr>
          <a:xfrm>
            <a:off x="5522771"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410" name="Google Shape;410;p4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N items: </a:t>
            </a:r>
            <a:endParaRPr/>
          </a:p>
          <a:p>
            <a:pPr indent="-342900" lvl="0" marL="457200" rtl="0" algn="l">
              <a:spcBef>
                <a:spcPts val="600"/>
              </a:spcBef>
              <a:spcAft>
                <a:spcPts val="0"/>
              </a:spcAft>
              <a:buSzPts val="1800"/>
              <a:buChar char="●"/>
            </a:pPr>
            <a:r>
              <a:rPr b="1" lang="en"/>
              <a:t>Find the smallest item in the unsorted portion of the array.</a:t>
            </a:r>
            <a:endParaRPr b="1"/>
          </a:p>
          <a:p>
            <a:pPr indent="-342900" lvl="0" marL="457200" rtl="0" algn="l">
              <a:spcBef>
                <a:spcPts val="600"/>
              </a:spcBef>
              <a:spcAft>
                <a:spcPts val="0"/>
              </a:spcAft>
              <a:buSzPts val="1800"/>
              <a:buChar char="●"/>
            </a:pPr>
            <a:r>
              <a:rPr lang="en"/>
              <a:t>Move it to the end of the sorted portion of the array.</a:t>
            </a:r>
            <a:endParaRPr/>
          </a:p>
          <a:p>
            <a:pPr indent="-342900" lvl="0" marL="457200" rtl="0" algn="l">
              <a:spcBef>
                <a:spcPts val="600"/>
              </a:spcBef>
              <a:spcAft>
                <a:spcPts val="0"/>
              </a:spcAft>
              <a:buSzPts val="1800"/>
              <a:buChar char="●"/>
            </a:pPr>
            <a:r>
              <a:rPr lang="en"/>
              <a:t>Selection sort the remaining unsorted items.</a:t>
            </a:r>
            <a:endParaRPr/>
          </a:p>
        </p:txBody>
      </p:sp>
      <p:sp>
        <p:nvSpPr>
          <p:cNvPr id="411" name="Google Shape;411;p45"/>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12" name="Google Shape;412;p45"/>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13" name="Google Shape;413;p45"/>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14" name="Google Shape;414;p45"/>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15" name="Google Shape;415;p45"/>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16" name="Google Shape;416;p45"/>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417" name="Google Shape;417;p45"/>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18" name="Google Shape;418;p45"/>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19" name="Google Shape;419;p45"/>
          <p:cNvSpPr/>
          <p:nvPr/>
        </p:nvSpPr>
        <p:spPr>
          <a:xfrm>
            <a:off x="6727730"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20" name="Google Shape;420;p45"/>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421" name="Google Shape;421;p45"/>
          <p:cNvSpPr/>
          <p:nvPr/>
        </p:nvSpPr>
        <p:spPr>
          <a:xfrm rot="-5400000">
            <a:off x="3660652" y="1759875"/>
            <a:ext cx="260700" cy="18894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5"/>
          <p:cNvSpPr txBox="1"/>
          <p:nvPr/>
        </p:nvSpPr>
        <p:spPr>
          <a:xfrm>
            <a:off x="34386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423" name="Google Shape;423;p45"/>
          <p:cNvSpPr/>
          <p:nvPr/>
        </p:nvSpPr>
        <p:spPr>
          <a:xfrm rot="-5400000">
            <a:off x="5891050" y="1520775"/>
            <a:ext cx="260700" cy="23676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5"/>
          <p:cNvSpPr txBox="1"/>
          <p:nvPr/>
        </p:nvSpPr>
        <p:spPr>
          <a:xfrm>
            <a:off x="5522771"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430" name="Google Shape;430;p4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N items: </a:t>
            </a:r>
            <a:endParaRPr/>
          </a:p>
          <a:p>
            <a:pPr indent="-342900" lvl="0" marL="457200" rtl="0" algn="l">
              <a:spcBef>
                <a:spcPts val="600"/>
              </a:spcBef>
              <a:spcAft>
                <a:spcPts val="0"/>
              </a:spcAft>
              <a:buSzPts val="1800"/>
              <a:buChar char="●"/>
            </a:pPr>
            <a:r>
              <a:rPr lang="en"/>
              <a:t>Find the smallest item in the unsorted portion of the array.</a:t>
            </a:r>
            <a:endParaRPr/>
          </a:p>
          <a:p>
            <a:pPr indent="-342900" lvl="0" marL="457200" rtl="0" algn="l">
              <a:spcBef>
                <a:spcPts val="600"/>
              </a:spcBef>
              <a:spcAft>
                <a:spcPts val="0"/>
              </a:spcAft>
              <a:buSzPts val="1800"/>
              <a:buChar char="●"/>
            </a:pPr>
            <a:r>
              <a:rPr b="1" lang="en"/>
              <a:t>Move it to the end of the sorted portion of the array.</a:t>
            </a:r>
            <a:endParaRPr b="1"/>
          </a:p>
          <a:p>
            <a:pPr indent="-342900" lvl="0" marL="457200" rtl="0" algn="l">
              <a:spcBef>
                <a:spcPts val="600"/>
              </a:spcBef>
              <a:spcAft>
                <a:spcPts val="0"/>
              </a:spcAft>
              <a:buSzPts val="1800"/>
              <a:buChar char="●"/>
            </a:pPr>
            <a:r>
              <a:rPr lang="en"/>
              <a:t>Selection sort the remaining unsorted items.</a:t>
            </a:r>
            <a:endParaRPr/>
          </a:p>
        </p:txBody>
      </p:sp>
      <p:sp>
        <p:nvSpPr>
          <p:cNvPr id="431" name="Google Shape;431;p46"/>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32" name="Google Shape;432;p46"/>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33" name="Google Shape;433;p46"/>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34" name="Google Shape;434;p46"/>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35" name="Google Shape;435;p46"/>
          <p:cNvSpPr/>
          <p:nvPr/>
        </p:nvSpPr>
        <p:spPr>
          <a:xfrm>
            <a:off x="4778636" y="2892875"/>
            <a:ext cx="495300" cy="4953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36" name="Google Shape;436;p46"/>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437" name="Google Shape;437;p46"/>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38" name="Google Shape;438;p46"/>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39" name="Google Shape;439;p46"/>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40" name="Google Shape;440;p46"/>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441" name="Google Shape;441;p46"/>
          <p:cNvSpPr/>
          <p:nvPr/>
        </p:nvSpPr>
        <p:spPr>
          <a:xfrm rot="-5400000">
            <a:off x="3909800" y="1510725"/>
            <a:ext cx="260700" cy="23877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6"/>
          <p:cNvSpPr txBox="1"/>
          <p:nvPr/>
        </p:nvSpPr>
        <p:spPr>
          <a:xfrm>
            <a:off x="373215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443" name="Google Shape;443;p46"/>
          <p:cNvSpPr/>
          <p:nvPr/>
        </p:nvSpPr>
        <p:spPr>
          <a:xfrm rot="-5400000">
            <a:off x="6117575" y="1747425"/>
            <a:ext cx="260700" cy="19143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6"/>
          <p:cNvSpPr txBox="1"/>
          <p:nvPr/>
        </p:nvSpPr>
        <p:spPr>
          <a:xfrm>
            <a:off x="5751371"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450" name="Google Shape;450;p4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N items: </a:t>
            </a:r>
            <a:endParaRPr/>
          </a:p>
          <a:p>
            <a:pPr indent="-342900" lvl="0" marL="457200" rtl="0" algn="l">
              <a:spcBef>
                <a:spcPts val="600"/>
              </a:spcBef>
              <a:spcAft>
                <a:spcPts val="0"/>
              </a:spcAft>
              <a:buSzPts val="1800"/>
              <a:buChar char="●"/>
            </a:pPr>
            <a:r>
              <a:rPr b="1" lang="en"/>
              <a:t>Find the smallest item in the unsorted portion of the array.</a:t>
            </a:r>
            <a:endParaRPr b="1"/>
          </a:p>
          <a:p>
            <a:pPr indent="-342900" lvl="0" marL="457200" rtl="0" algn="l">
              <a:spcBef>
                <a:spcPts val="600"/>
              </a:spcBef>
              <a:spcAft>
                <a:spcPts val="0"/>
              </a:spcAft>
              <a:buSzPts val="1800"/>
              <a:buChar char="●"/>
            </a:pPr>
            <a:r>
              <a:rPr lang="en"/>
              <a:t>Move it to the end of the sorted portion of the array.</a:t>
            </a:r>
            <a:endParaRPr/>
          </a:p>
          <a:p>
            <a:pPr indent="-342900" lvl="0" marL="457200" rtl="0" algn="l">
              <a:spcBef>
                <a:spcPts val="600"/>
              </a:spcBef>
              <a:spcAft>
                <a:spcPts val="0"/>
              </a:spcAft>
              <a:buSzPts val="1800"/>
              <a:buChar char="●"/>
            </a:pPr>
            <a:r>
              <a:rPr lang="en"/>
              <a:t>Selection sort the remaining unsorted items.</a:t>
            </a:r>
            <a:endParaRPr/>
          </a:p>
        </p:txBody>
      </p:sp>
      <p:sp>
        <p:nvSpPr>
          <p:cNvPr id="451" name="Google Shape;451;p47"/>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52" name="Google Shape;452;p47"/>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53" name="Google Shape;453;p47"/>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54" name="Google Shape;454;p47"/>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55" name="Google Shape;455;p47"/>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56" name="Google Shape;456;p47"/>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457" name="Google Shape;457;p47"/>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58" name="Google Shape;458;p47"/>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59" name="Google Shape;459;p47"/>
          <p:cNvSpPr/>
          <p:nvPr/>
        </p:nvSpPr>
        <p:spPr>
          <a:xfrm>
            <a:off x="6727730"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60" name="Google Shape;460;p47"/>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461" name="Google Shape;461;p47"/>
          <p:cNvSpPr/>
          <p:nvPr/>
        </p:nvSpPr>
        <p:spPr>
          <a:xfrm rot="-5400000">
            <a:off x="3909800" y="1510725"/>
            <a:ext cx="260700" cy="23877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7"/>
          <p:cNvSpPr txBox="1"/>
          <p:nvPr/>
        </p:nvSpPr>
        <p:spPr>
          <a:xfrm>
            <a:off x="373215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463" name="Google Shape;463;p47"/>
          <p:cNvSpPr/>
          <p:nvPr/>
        </p:nvSpPr>
        <p:spPr>
          <a:xfrm rot="-5400000">
            <a:off x="6117575" y="1747425"/>
            <a:ext cx="260700" cy="19143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7"/>
          <p:cNvSpPr txBox="1"/>
          <p:nvPr/>
        </p:nvSpPr>
        <p:spPr>
          <a:xfrm>
            <a:off x="5751371"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470" name="Google Shape;470;p4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N items: </a:t>
            </a:r>
            <a:endParaRPr/>
          </a:p>
          <a:p>
            <a:pPr indent="-342900" lvl="0" marL="457200" rtl="0" algn="l">
              <a:spcBef>
                <a:spcPts val="600"/>
              </a:spcBef>
              <a:spcAft>
                <a:spcPts val="0"/>
              </a:spcAft>
              <a:buSzPts val="1800"/>
              <a:buChar char="●"/>
            </a:pPr>
            <a:r>
              <a:rPr lang="en"/>
              <a:t>Find the smallest item in the unsorted portion of the array.</a:t>
            </a:r>
            <a:endParaRPr/>
          </a:p>
          <a:p>
            <a:pPr indent="-342900" lvl="0" marL="457200" rtl="0" algn="l">
              <a:spcBef>
                <a:spcPts val="600"/>
              </a:spcBef>
              <a:spcAft>
                <a:spcPts val="0"/>
              </a:spcAft>
              <a:buSzPts val="1800"/>
              <a:buChar char="●"/>
            </a:pPr>
            <a:r>
              <a:rPr b="1" lang="en"/>
              <a:t>Move it to the end of the sorted portion of the array.</a:t>
            </a:r>
            <a:endParaRPr b="1"/>
          </a:p>
          <a:p>
            <a:pPr indent="-342900" lvl="0" marL="457200" rtl="0" algn="l">
              <a:spcBef>
                <a:spcPts val="600"/>
              </a:spcBef>
              <a:spcAft>
                <a:spcPts val="0"/>
              </a:spcAft>
              <a:buSzPts val="1800"/>
              <a:buChar char="●"/>
            </a:pPr>
            <a:r>
              <a:rPr lang="en"/>
              <a:t>Selection sort the remaining unsorted items.</a:t>
            </a:r>
            <a:endParaRPr/>
          </a:p>
        </p:txBody>
      </p:sp>
      <p:sp>
        <p:nvSpPr>
          <p:cNvPr id="471" name="Google Shape;471;p48"/>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72" name="Google Shape;472;p48"/>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73" name="Google Shape;473;p48"/>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74" name="Google Shape;474;p48"/>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75" name="Google Shape;475;p48"/>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76" name="Google Shape;476;p48"/>
          <p:cNvSpPr/>
          <p:nvPr/>
        </p:nvSpPr>
        <p:spPr>
          <a:xfrm>
            <a:off x="5263825" y="2892875"/>
            <a:ext cx="495300" cy="4953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77" name="Google Shape;477;p48"/>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78" name="Google Shape;478;p48"/>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79" name="Google Shape;479;p48"/>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480" name="Google Shape;480;p48"/>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481" name="Google Shape;481;p48"/>
          <p:cNvSpPr/>
          <p:nvPr/>
        </p:nvSpPr>
        <p:spPr>
          <a:xfrm rot="-5400000">
            <a:off x="4142150" y="1278375"/>
            <a:ext cx="260700" cy="28524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8"/>
          <p:cNvSpPr txBox="1"/>
          <p:nvPr/>
        </p:nvSpPr>
        <p:spPr>
          <a:xfrm>
            <a:off x="3938096"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483" name="Google Shape;483;p48"/>
          <p:cNvSpPr/>
          <p:nvPr/>
        </p:nvSpPr>
        <p:spPr>
          <a:xfrm rot="-5400000">
            <a:off x="6349875" y="1979625"/>
            <a:ext cx="260700" cy="1449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8"/>
          <p:cNvSpPr txBox="1"/>
          <p:nvPr/>
        </p:nvSpPr>
        <p:spPr>
          <a:xfrm>
            <a:off x="6033512"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490" name="Google Shape;490;p4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N items: </a:t>
            </a:r>
            <a:endParaRPr/>
          </a:p>
          <a:p>
            <a:pPr indent="-342900" lvl="0" marL="457200" rtl="0" algn="l">
              <a:spcBef>
                <a:spcPts val="600"/>
              </a:spcBef>
              <a:spcAft>
                <a:spcPts val="0"/>
              </a:spcAft>
              <a:buSzPts val="1800"/>
              <a:buChar char="●"/>
            </a:pPr>
            <a:r>
              <a:rPr b="1" lang="en"/>
              <a:t>Find the smallest item in the unsorted portion of the array.</a:t>
            </a:r>
            <a:endParaRPr b="1"/>
          </a:p>
          <a:p>
            <a:pPr indent="-342900" lvl="0" marL="457200" rtl="0" algn="l">
              <a:spcBef>
                <a:spcPts val="600"/>
              </a:spcBef>
              <a:spcAft>
                <a:spcPts val="0"/>
              </a:spcAft>
              <a:buSzPts val="1800"/>
              <a:buChar char="●"/>
            </a:pPr>
            <a:r>
              <a:rPr lang="en"/>
              <a:t>Move it to the end of the sorted portion of the array.</a:t>
            </a:r>
            <a:endParaRPr/>
          </a:p>
          <a:p>
            <a:pPr indent="-342900" lvl="0" marL="457200" rtl="0" algn="l">
              <a:spcBef>
                <a:spcPts val="600"/>
              </a:spcBef>
              <a:spcAft>
                <a:spcPts val="0"/>
              </a:spcAft>
              <a:buSzPts val="1800"/>
              <a:buChar char="●"/>
            </a:pPr>
            <a:r>
              <a:rPr lang="en"/>
              <a:t>Selection sort the remaining unsorted items.</a:t>
            </a:r>
            <a:endParaRPr/>
          </a:p>
        </p:txBody>
      </p:sp>
      <p:sp>
        <p:nvSpPr>
          <p:cNvPr id="491" name="Google Shape;491;p49"/>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92" name="Google Shape;492;p49"/>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93" name="Google Shape;493;p49"/>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94" name="Google Shape;494;p49"/>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95" name="Google Shape;495;p49"/>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96" name="Google Shape;496;p49"/>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97" name="Google Shape;497;p49"/>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98" name="Google Shape;498;p49"/>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99" name="Google Shape;499;p49"/>
          <p:cNvSpPr/>
          <p:nvPr/>
        </p:nvSpPr>
        <p:spPr>
          <a:xfrm>
            <a:off x="6727730"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500" name="Google Shape;500;p49"/>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501" name="Google Shape;501;p49"/>
          <p:cNvSpPr/>
          <p:nvPr/>
        </p:nvSpPr>
        <p:spPr>
          <a:xfrm rot="-5400000">
            <a:off x="4142150" y="1278375"/>
            <a:ext cx="260700" cy="28524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9"/>
          <p:cNvSpPr txBox="1"/>
          <p:nvPr/>
        </p:nvSpPr>
        <p:spPr>
          <a:xfrm>
            <a:off x="3938096"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503" name="Google Shape;503;p49"/>
          <p:cNvSpPr/>
          <p:nvPr/>
        </p:nvSpPr>
        <p:spPr>
          <a:xfrm rot="-5400000">
            <a:off x="6349875" y="1979625"/>
            <a:ext cx="260700" cy="1449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9"/>
          <p:cNvSpPr txBox="1"/>
          <p:nvPr/>
        </p:nvSpPr>
        <p:spPr>
          <a:xfrm>
            <a:off x="6033512"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510" name="Google Shape;510;p5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N items: </a:t>
            </a:r>
            <a:endParaRPr/>
          </a:p>
          <a:p>
            <a:pPr indent="-342900" lvl="0" marL="457200" rtl="0" algn="l">
              <a:spcBef>
                <a:spcPts val="600"/>
              </a:spcBef>
              <a:spcAft>
                <a:spcPts val="0"/>
              </a:spcAft>
              <a:buSzPts val="1800"/>
              <a:buChar char="●"/>
            </a:pPr>
            <a:r>
              <a:rPr lang="en"/>
              <a:t>Find the smallest item in the unsorted portion of the array.</a:t>
            </a:r>
            <a:endParaRPr/>
          </a:p>
          <a:p>
            <a:pPr indent="-342900" lvl="0" marL="457200" rtl="0" algn="l">
              <a:spcBef>
                <a:spcPts val="600"/>
              </a:spcBef>
              <a:spcAft>
                <a:spcPts val="0"/>
              </a:spcAft>
              <a:buSzPts val="1800"/>
              <a:buChar char="●"/>
            </a:pPr>
            <a:r>
              <a:rPr b="1" lang="en"/>
              <a:t>Move it to the end of the sorted portion of the array.</a:t>
            </a:r>
            <a:endParaRPr b="1"/>
          </a:p>
          <a:p>
            <a:pPr indent="-342900" lvl="0" marL="457200" rtl="0" algn="l">
              <a:spcBef>
                <a:spcPts val="600"/>
              </a:spcBef>
              <a:spcAft>
                <a:spcPts val="0"/>
              </a:spcAft>
              <a:buSzPts val="1800"/>
              <a:buChar char="●"/>
            </a:pPr>
            <a:r>
              <a:rPr lang="en"/>
              <a:t>Selection sort the remaining unsorted items.</a:t>
            </a:r>
            <a:endParaRPr/>
          </a:p>
        </p:txBody>
      </p:sp>
      <p:sp>
        <p:nvSpPr>
          <p:cNvPr id="511" name="Google Shape;511;p50"/>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12" name="Google Shape;512;p50"/>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513" name="Google Shape;513;p50"/>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14" name="Google Shape;514;p50"/>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15" name="Google Shape;515;p50"/>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16" name="Google Shape;516;p50"/>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517" name="Google Shape;517;p50"/>
          <p:cNvSpPr/>
          <p:nvPr/>
        </p:nvSpPr>
        <p:spPr>
          <a:xfrm>
            <a:off x="5753166" y="2892875"/>
            <a:ext cx="495300" cy="4953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518" name="Google Shape;518;p50"/>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519" name="Google Shape;519;p50"/>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520" name="Google Shape;520;p50"/>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521" name="Google Shape;521;p50"/>
          <p:cNvSpPr/>
          <p:nvPr/>
        </p:nvSpPr>
        <p:spPr>
          <a:xfrm rot="-5400000">
            <a:off x="4391300" y="1029225"/>
            <a:ext cx="260700" cy="33507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0"/>
          <p:cNvSpPr txBox="1"/>
          <p:nvPr/>
        </p:nvSpPr>
        <p:spPr>
          <a:xfrm>
            <a:off x="4166696"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523" name="Google Shape;523;p50"/>
          <p:cNvSpPr/>
          <p:nvPr/>
        </p:nvSpPr>
        <p:spPr>
          <a:xfrm rot="-5400000">
            <a:off x="6604850" y="2234475"/>
            <a:ext cx="260700" cy="940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0"/>
          <p:cNvSpPr txBox="1"/>
          <p:nvPr/>
        </p:nvSpPr>
        <p:spPr>
          <a:xfrm>
            <a:off x="6197241"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530" name="Google Shape;530;p5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N items: </a:t>
            </a:r>
            <a:endParaRPr/>
          </a:p>
          <a:p>
            <a:pPr indent="-342900" lvl="0" marL="457200" rtl="0" algn="l">
              <a:spcBef>
                <a:spcPts val="600"/>
              </a:spcBef>
              <a:spcAft>
                <a:spcPts val="0"/>
              </a:spcAft>
              <a:buSzPts val="1800"/>
              <a:buChar char="●"/>
            </a:pPr>
            <a:r>
              <a:rPr b="1" lang="en"/>
              <a:t>Find the smallest item in the unsorted portion of the array.</a:t>
            </a:r>
            <a:endParaRPr b="1"/>
          </a:p>
          <a:p>
            <a:pPr indent="-342900" lvl="0" marL="457200" rtl="0" algn="l">
              <a:spcBef>
                <a:spcPts val="600"/>
              </a:spcBef>
              <a:spcAft>
                <a:spcPts val="0"/>
              </a:spcAft>
              <a:buSzPts val="1800"/>
              <a:buChar char="●"/>
            </a:pPr>
            <a:r>
              <a:rPr lang="en"/>
              <a:t>Move it to the end of the sorted portion of the array.</a:t>
            </a:r>
            <a:endParaRPr/>
          </a:p>
          <a:p>
            <a:pPr indent="-342900" lvl="0" marL="457200" rtl="0" algn="l">
              <a:spcBef>
                <a:spcPts val="600"/>
              </a:spcBef>
              <a:spcAft>
                <a:spcPts val="0"/>
              </a:spcAft>
              <a:buSzPts val="1800"/>
              <a:buChar char="●"/>
            </a:pPr>
            <a:r>
              <a:rPr lang="en"/>
              <a:t>Selection sort the remaining unsorted items.</a:t>
            </a:r>
            <a:endParaRPr/>
          </a:p>
        </p:txBody>
      </p:sp>
      <p:sp>
        <p:nvSpPr>
          <p:cNvPr id="531" name="Google Shape;531;p51"/>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32" name="Google Shape;532;p51"/>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533" name="Google Shape;533;p51"/>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34" name="Google Shape;534;p51"/>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35" name="Google Shape;535;p51"/>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36" name="Google Shape;536;p51"/>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537" name="Google Shape;537;p51"/>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538" name="Google Shape;538;p51"/>
          <p:cNvSpPr/>
          <p:nvPr/>
        </p:nvSpPr>
        <p:spPr>
          <a:xfrm>
            <a:off x="623835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539" name="Google Shape;539;p51"/>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540" name="Google Shape;540;p51"/>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541" name="Google Shape;541;p51"/>
          <p:cNvSpPr/>
          <p:nvPr/>
        </p:nvSpPr>
        <p:spPr>
          <a:xfrm rot="-5400000">
            <a:off x="4391300" y="1029225"/>
            <a:ext cx="260700" cy="33507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1"/>
          <p:cNvSpPr txBox="1"/>
          <p:nvPr/>
        </p:nvSpPr>
        <p:spPr>
          <a:xfrm>
            <a:off x="4166696"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543" name="Google Shape;543;p51"/>
          <p:cNvSpPr/>
          <p:nvPr/>
        </p:nvSpPr>
        <p:spPr>
          <a:xfrm rot="-5400000">
            <a:off x="6604850" y="2234475"/>
            <a:ext cx="260700" cy="940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1"/>
          <p:cNvSpPr txBox="1"/>
          <p:nvPr/>
        </p:nvSpPr>
        <p:spPr>
          <a:xfrm>
            <a:off x="6197241"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550" name="Google Shape;550;p5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N items: </a:t>
            </a:r>
            <a:endParaRPr/>
          </a:p>
          <a:p>
            <a:pPr indent="-342900" lvl="0" marL="457200" rtl="0" algn="l">
              <a:spcBef>
                <a:spcPts val="600"/>
              </a:spcBef>
              <a:spcAft>
                <a:spcPts val="0"/>
              </a:spcAft>
              <a:buSzPts val="1800"/>
              <a:buChar char="●"/>
            </a:pPr>
            <a:r>
              <a:rPr lang="en"/>
              <a:t>Find the smallest item in the unsorted portion of the array.</a:t>
            </a:r>
            <a:endParaRPr/>
          </a:p>
          <a:p>
            <a:pPr indent="-342900" lvl="0" marL="457200" rtl="0" algn="l">
              <a:spcBef>
                <a:spcPts val="600"/>
              </a:spcBef>
              <a:spcAft>
                <a:spcPts val="0"/>
              </a:spcAft>
              <a:buSzPts val="1800"/>
              <a:buChar char="●"/>
            </a:pPr>
            <a:r>
              <a:rPr b="1" lang="en"/>
              <a:t>Move it to the end of the sorted portion of the array.</a:t>
            </a:r>
            <a:endParaRPr b="1"/>
          </a:p>
          <a:p>
            <a:pPr indent="-342900" lvl="0" marL="457200" rtl="0" algn="l">
              <a:spcBef>
                <a:spcPts val="600"/>
              </a:spcBef>
              <a:spcAft>
                <a:spcPts val="0"/>
              </a:spcAft>
              <a:buSzPts val="1800"/>
              <a:buChar char="●"/>
            </a:pPr>
            <a:r>
              <a:rPr lang="en"/>
              <a:t>Selection sort the remaining unsorted items.</a:t>
            </a:r>
            <a:endParaRPr/>
          </a:p>
        </p:txBody>
      </p:sp>
      <p:sp>
        <p:nvSpPr>
          <p:cNvPr id="551" name="Google Shape;551;p52"/>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52" name="Google Shape;552;p52"/>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553" name="Google Shape;553;p52"/>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54" name="Google Shape;554;p52"/>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55" name="Google Shape;555;p52"/>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56" name="Google Shape;556;p52"/>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557" name="Google Shape;557;p52"/>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558" name="Google Shape;558;p52"/>
          <p:cNvSpPr/>
          <p:nvPr/>
        </p:nvSpPr>
        <p:spPr>
          <a:xfrm>
            <a:off x="6238355" y="2892875"/>
            <a:ext cx="495300" cy="4953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559" name="Google Shape;559;p52"/>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560" name="Google Shape;560;p52"/>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561" name="Google Shape;561;p52"/>
          <p:cNvSpPr/>
          <p:nvPr/>
        </p:nvSpPr>
        <p:spPr>
          <a:xfrm rot="-5400000">
            <a:off x="4640600" y="779925"/>
            <a:ext cx="260700" cy="38493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txBox="1"/>
          <p:nvPr/>
        </p:nvSpPr>
        <p:spPr>
          <a:xfrm>
            <a:off x="4448837"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563" name="Google Shape;563;p52"/>
          <p:cNvSpPr/>
          <p:nvPr/>
        </p:nvSpPr>
        <p:spPr>
          <a:xfrm rot="-5400000">
            <a:off x="6848400" y="2478075"/>
            <a:ext cx="260700" cy="4530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txBox="1"/>
          <p:nvPr/>
        </p:nvSpPr>
        <p:spPr>
          <a:xfrm>
            <a:off x="6502041"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61B Phase 3</a:t>
            </a:r>
            <a:endParaRPr/>
          </a:p>
        </p:txBody>
      </p:sp>
      <p:sp>
        <p:nvSpPr>
          <p:cNvPr id="161" name="Google Shape;161;p2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are now in Phase 3 of the course:</a:t>
            </a:r>
            <a:endParaRPr/>
          </a:p>
          <a:p>
            <a:pPr indent="-342900" lvl="0" marL="457200" rtl="0" algn="l">
              <a:spcBef>
                <a:spcPts val="600"/>
              </a:spcBef>
              <a:spcAft>
                <a:spcPts val="0"/>
              </a:spcAft>
              <a:buSzPts val="1800"/>
              <a:buChar char="●"/>
            </a:pPr>
            <a:r>
              <a:rPr lang="en"/>
              <a:t>Algorithms and Software Engineering.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Lectures in this phase:</a:t>
            </a:r>
            <a:endParaRPr/>
          </a:p>
          <a:p>
            <a:pPr indent="-342900" lvl="0" marL="457200" rtl="0" algn="l">
              <a:spcBef>
                <a:spcPts val="600"/>
              </a:spcBef>
              <a:spcAft>
                <a:spcPts val="0"/>
              </a:spcAft>
              <a:buSzPts val="1800"/>
              <a:buChar char="●"/>
            </a:pPr>
            <a:r>
              <a:rPr lang="en"/>
              <a:t>Algorithms. </a:t>
            </a:r>
            <a:endParaRPr/>
          </a:p>
          <a:p>
            <a:pPr indent="-342900" lvl="0" marL="457200" rtl="0" algn="l">
              <a:spcBef>
                <a:spcPts val="600"/>
              </a:spcBef>
              <a:spcAft>
                <a:spcPts val="0"/>
              </a:spcAft>
              <a:buSzPts val="1800"/>
              <a:buChar char="●"/>
            </a:pPr>
            <a:r>
              <a:rPr lang="en"/>
              <a:t>3 software engineering lectures (we already did #1).</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Optional textbook for software engineering lectures: “A Philosophy of Software Design” by John Ousterhout.</a:t>
            </a:r>
            <a:endParaRPr/>
          </a:p>
          <a:p>
            <a:pPr indent="0" lvl="0" marL="0" rtl="0" algn="l">
              <a:spcBef>
                <a:spcPts val="6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570" name="Google Shape;570;p5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N items: </a:t>
            </a:r>
            <a:endParaRPr/>
          </a:p>
          <a:p>
            <a:pPr indent="-342900" lvl="0" marL="457200" rtl="0" algn="l">
              <a:spcBef>
                <a:spcPts val="600"/>
              </a:spcBef>
              <a:spcAft>
                <a:spcPts val="0"/>
              </a:spcAft>
              <a:buSzPts val="1800"/>
              <a:buChar char="●"/>
            </a:pPr>
            <a:r>
              <a:rPr b="1" lang="en"/>
              <a:t>Find the smallest item in the unsorted portion of the array.</a:t>
            </a:r>
            <a:endParaRPr b="1"/>
          </a:p>
          <a:p>
            <a:pPr indent="-342900" lvl="0" marL="457200" rtl="0" algn="l">
              <a:spcBef>
                <a:spcPts val="600"/>
              </a:spcBef>
              <a:spcAft>
                <a:spcPts val="0"/>
              </a:spcAft>
              <a:buSzPts val="1800"/>
              <a:buChar char="●"/>
            </a:pPr>
            <a:r>
              <a:rPr lang="en"/>
              <a:t>Move it to the end of the sorted portion of the array.</a:t>
            </a:r>
            <a:endParaRPr/>
          </a:p>
          <a:p>
            <a:pPr indent="-342900" lvl="0" marL="457200" rtl="0" algn="l">
              <a:spcBef>
                <a:spcPts val="600"/>
              </a:spcBef>
              <a:spcAft>
                <a:spcPts val="0"/>
              </a:spcAft>
              <a:buSzPts val="1800"/>
              <a:buChar char="●"/>
            </a:pPr>
            <a:r>
              <a:rPr lang="en"/>
              <a:t>Selection sort the remaining unsorted items.</a:t>
            </a:r>
            <a:endParaRPr/>
          </a:p>
        </p:txBody>
      </p:sp>
      <p:sp>
        <p:nvSpPr>
          <p:cNvPr id="571" name="Google Shape;571;p53"/>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72" name="Google Shape;572;p53"/>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573" name="Google Shape;573;p53"/>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74" name="Google Shape;574;p53"/>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75" name="Google Shape;575;p53"/>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76" name="Google Shape;576;p53"/>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577" name="Google Shape;577;p53"/>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578" name="Google Shape;578;p53"/>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579" name="Google Shape;579;p53"/>
          <p:cNvSpPr/>
          <p:nvPr/>
        </p:nvSpPr>
        <p:spPr>
          <a:xfrm>
            <a:off x="6727730"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580" name="Google Shape;580;p53"/>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581" name="Google Shape;581;p53"/>
          <p:cNvSpPr/>
          <p:nvPr/>
        </p:nvSpPr>
        <p:spPr>
          <a:xfrm rot="-5400000">
            <a:off x="4640600" y="779925"/>
            <a:ext cx="260700" cy="38493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3"/>
          <p:cNvSpPr txBox="1"/>
          <p:nvPr/>
        </p:nvSpPr>
        <p:spPr>
          <a:xfrm>
            <a:off x="4448837"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583" name="Google Shape;583;p53"/>
          <p:cNvSpPr/>
          <p:nvPr/>
        </p:nvSpPr>
        <p:spPr>
          <a:xfrm rot="-5400000">
            <a:off x="6848400" y="2478075"/>
            <a:ext cx="260700" cy="4530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3"/>
          <p:cNvSpPr txBox="1"/>
          <p:nvPr/>
        </p:nvSpPr>
        <p:spPr>
          <a:xfrm>
            <a:off x="6502041" y="22370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590" name="Google Shape;590;p5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N items: </a:t>
            </a:r>
            <a:endParaRPr/>
          </a:p>
          <a:p>
            <a:pPr indent="-342900" lvl="0" marL="457200" rtl="0" algn="l">
              <a:spcBef>
                <a:spcPts val="600"/>
              </a:spcBef>
              <a:spcAft>
                <a:spcPts val="0"/>
              </a:spcAft>
              <a:buSzPts val="1800"/>
              <a:buChar char="●"/>
            </a:pPr>
            <a:r>
              <a:rPr b="1" lang="en"/>
              <a:t>Find the smallest item in the unsorted portion of the array.</a:t>
            </a:r>
            <a:endParaRPr b="1"/>
          </a:p>
          <a:p>
            <a:pPr indent="-342900" lvl="0" marL="457200" rtl="0" algn="l">
              <a:spcBef>
                <a:spcPts val="600"/>
              </a:spcBef>
              <a:spcAft>
                <a:spcPts val="0"/>
              </a:spcAft>
              <a:buSzPts val="1800"/>
              <a:buChar char="●"/>
            </a:pPr>
            <a:r>
              <a:rPr lang="en"/>
              <a:t>Move it to the end of the sorted portion of the array.</a:t>
            </a:r>
            <a:endParaRPr/>
          </a:p>
          <a:p>
            <a:pPr indent="-342900" lvl="0" marL="457200" rtl="0" algn="l">
              <a:spcBef>
                <a:spcPts val="600"/>
              </a:spcBef>
              <a:spcAft>
                <a:spcPts val="0"/>
              </a:spcAft>
              <a:buSzPts val="1800"/>
              <a:buChar char="●"/>
            </a:pPr>
            <a:r>
              <a:rPr lang="en"/>
              <a:t>Selection sort the remaining unsorted items.</a:t>
            </a:r>
            <a:endParaRPr/>
          </a:p>
        </p:txBody>
      </p:sp>
      <p:sp>
        <p:nvSpPr>
          <p:cNvPr id="591" name="Google Shape;591;p54"/>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92" name="Google Shape;592;p54"/>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593" name="Google Shape;593;p54"/>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94" name="Google Shape;594;p54"/>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95" name="Google Shape;595;p54"/>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96" name="Google Shape;596;p54"/>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597" name="Google Shape;597;p54"/>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598" name="Google Shape;598;p54"/>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599" name="Google Shape;599;p54"/>
          <p:cNvSpPr/>
          <p:nvPr/>
        </p:nvSpPr>
        <p:spPr>
          <a:xfrm>
            <a:off x="67277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00" name="Google Shape;600;p54"/>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601" name="Google Shape;601;p54"/>
          <p:cNvSpPr/>
          <p:nvPr/>
        </p:nvSpPr>
        <p:spPr>
          <a:xfrm rot="-5400000">
            <a:off x="4906850" y="513675"/>
            <a:ext cx="260700" cy="43818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4"/>
          <p:cNvSpPr txBox="1"/>
          <p:nvPr/>
        </p:nvSpPr>
        <p:spPr>
          <a:xfrm>
            <a:off x="4719649"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608" name="Google Shape;608;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We’ve seen this already. </a:t>
            </a:r>
            <a:endParaRPr/>
          </a:p>
          <a:p>
            <a:pPr indent="-342900" lvl="0" marL="457200" rtl="0" algn="l">
              <a:spcBef>
                <a:spcPts val="600"/>
              </a:spcBef>
              <a:spcAft>
                <a:spcPts val="0"/>
              </a:spcAft>
              <a:buSzPts val="1800"/>
              <a:buChar char="●"/>
            </a:pPr>
            <a:r>
              <a:rPr lang="en"/>
              <a:t>Find smallest item.</a:t>
            </a:r>
            <a:endParaRPr/>
          </a:p>
          <a:p>
            <a:pPr indent="-342900" lvl="0" marL="457200" rtl="0" algn="l">
              <a:spcBef>
                <a:spcPts val="0"/>
              </a:spcBef>
              <a:spcAft>
                <a:spcPts val="0"/>
              </a:spcAft>
              <a:buSzPts val="1800"/>
              <a:buChar char="●"/>
            </a:pPr>
            <a:r>
              <a:rPr lang="en"/>
              <a:t>Swap this item to the front and ‘fix’ it.</a:t>
            </a:r>
            <a:endParaRPr/>
          </a:p>
          <a:p>
            <a:pPr indent="-342900" lvl="0" marL="457200" rtl="0" algn="l">
              <a:spcBef>
                <a:spcPts val="0"/>
              </a:spcBef>
              <a:spcAft>
                <a:spcPts val="0"/>
              </a:spcAft>
              <a:buSzPts val="1800"/>
              <a:buChar char="●"/>
            </a:pPr>
            <a:r>
              <a:rPr lang="en"/>
              <a:t>Repeat for unfixed items until all items are fixed.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Sort Properties: </a:t>
            </a:r>
            <a:endParaRPr/>
          </a:p>
          <a:p>
            <a:pPr indent="-342900" lvl="0" marL="457200" rtl="0" algn="l">
              <a:spcBef>
                <a:spcPts val="600"/>
              </a:spcBef>
              <a:spcAft>
                <a:spcPts val="0"/>
              </a:spcAft>
              <a:buSzPts val="1800"/>
              <a:buChar char="●"/>
            </a:pPr>
            <a:r>
              <a:rPr lang="en"/>
              <a:t>Θ(N</a:t>
            </a:r>
            <a:r>
              <a:rPr baseline="30000" lang="en"/>
              <a:t>2</a:t>
            </a:r>
            <a:r>
              <a:rPr lang="en"/>
              <a:t>) time if we use an array (or similar data structure).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Seems inefficient: We look through entire remaining array every time to find the minimum.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Goal: Sorting</a:t>
            </a:r>
            <a:endParaRPr/>
          </a:p>
          <a:p>
            <a:pPr indent="0" lvl="0" marL="0" rtl="0" algn="l">
              <a:spcBef>
                <a:spcPts val="600"/>
              </a:spcBef>
              <a:spcAft>
                <a:spcPts val="0"/>
              </a:spcAft>
              <a:buNone/>
            </a:pPr>
            <a:r>
              <a:rPr lang="en"/>
              <a:t>The Sorting Problem</a:t>
            </a:r>
            <a:endParaRPr/>
          </a:p>
          <a:p>
            <a:pPr indent="0" lvl="0" marL="0" rtl="0" algn="l">
              <a:spcBef>
                <a:spcPts val="600"/>
              </a:spcBef>
              <a:spcAft>
                <a:spcPts val="0"/>
              </a:spcAft>
              <a:buNone/>
            </a:pPr>
            <a:r>
              <a:rPr lang="en"/>
              <a:t>Selection Sort</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Heapsort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Naive Heapsort</a:t>
            </a:r>
            <a:endParaRPr b="1">
              <a:solidFill>
                <a:schemeClr val="accent3"/>
              </a:solidFill>
              <a:latin typeface="Roboto"/>
              <a:ea typeface="Roboto"/>
              <a:cs typeface="Roboto"/>
              <a:sym typeface="Roboto"/>
            </a:endParaRPr>
          </a:p>
          <a:p>
            <a:pPr indent="-342900" lvl="0" marL="457200" rtl="0" algn="l">
              <a:spcBef>
                <a:spcPts val="0"/>
              </a:spcBef>
              <a:spcAft>
                <a:spcPts val="0"/>
              </a:spcAft>
              <a:buSzPts val="1800"/>
              <a:buChar char="•"/>
            </a:pPr>
            <a:r>
              <a:rPr lang="en"/>
              <a:t>In-Place Heapsort</a:t>
            </a:r>
            <a:endParaRPr/>
          </a:p>
          <a:p>
            <a:pPr indent="-342900" lvl="0" marL="457200" rtl="0" algn="l">
              <a:spcBef>
                <a:spcPts val="0"/>
              </a:spcBef>
              <a:spcAft>
                <a:spcPts val="0"/>
              </a:spcAft>
              <a:buSzPts val="1800"/>
              <a:buChar char="•"/>
            </a:pPr>
            <a:r>
              <a:rPr lang="en"/>
              <a:t>Heapsort Runtime</a:t>
            </a:r>
            <a:endParaRPr/>
          </a:p>
          <a:p>
            <a:pPr indent="0" lvl="0" marL="0" rtl="0" algn="l">
              <a:spcBef>
                <a:spcPts val="600"/>
              </a:spcBef>
              <a:spcAft>
                <a:spcPts val="0"/>
              </a:spcAft>
              <a:buClr>
                <a:schemeClr val="dk1"/>
              </a:buClr>
              <a:buSzPts val="1100"/>
              <a:buFont typeface="Arial"/>
              <a:buNone/>
            </a:pPr>
            <a:r>
              <a:rPr lang="en"/>
              <a:t>Mergesort</a:t>
            </a:r>
            <a:endParaRPr/>
          </a:p>
        </p:txBody>
      </p:sp>
      <p:sp>
        <p:nvSpPr>
          <p:cNvPr id="614" name="Google Shape;614;p5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29, CS61B, Fall 2023</a:t>
            </a:r>
            <a:endParaRPr/>
          </a:p>
        </p:txBody>
      </p:sp>
      <p:sp>
        <p:nvSpPr>
          <p:cNvPr id="615" name="Google Shape;615;p5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Naive Heapsort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Heapsort: Leveraging a Max-Oriented Heap</a:t>
            </a:r>
            <a:endParaRPr/>
          </a:p>
        </p:txBody>
      </p:sp>
      <p:sp>
        <p:nvSpPr>
          <p:cNvPr id="621" name="Google Shape;621;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Idea: Instead of rescanning entire array looking for minimum, maintain a heap so that getting the minimum is fast!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reasons that will become clear soon, we’ll use a max-oriented heap.</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Naive heapsorting N items: </a:t>
            </a:r>
            <a:endParaRPr/>
          </a:p>
          <a:p>
            <a:pPr indent="-355600" lvl="0" marL="457200" rtl="0" algn="l">
              <a:spcBef>
                <a:spcPts val="600"/>
              </a:spcBef>
              <a:spcAft>
                <a:spcPts val="0"/>
              </a:spcAft>
              <a:buSzPts val="2000"/>
              <a:buChar char="●"/>
            </a:pPr>
            <a:r>
              <a:rPr lang="en"/>
              <a:t>Insert all items into a max heap, and discard input array. Create output array.</a:t>
            </a:r>
            <a:endParaRPr/>
          </a:p>
          <a:p>
            <a:pPr indent="-355600" lvl="0" marL="457200" rtl="0" algn="l">
              <a:spcBef>
                <a:spcPts val="600"/>
              </a:spcBef>
              <a:spcAft>
                <a:spcPts val="0"/>
              </a:spcAft>
              <a:buSzPts val="2000"/>
              <a:buChar char="●"/>
            </a:pPr>
            <a:r>
              <a:rPr lang="en"/>
              <a:t>Repeat N times:</a:t>
            </a:r>
            <a:endParaRPr/>
          </a:p>
          <a:p>
            <a:pPr indent="-355600" lvl="1" marL="914400" rtl="0" algn="l">
              <a:spcBef>
                <a:spcPts val="600"/>
              </a:spcBef>
              <a:spcAft>
                <a:spcPts val="0"/>
              </a:spcAft>
              <a:buSzPts val="2000"/>
              <a:buChar char="○"/>
            </a:pPr>
            <a:r>
              <a:rPr lang="en"/>
              <a:t>Delete largest item from the max heap.</a:t>
            </a:r>
            <a:endParaRPr/>
          </a:p>
          <a:p>
            <a:pPr indent="-355600" lvl="1" marL="914400" rtl="0" algn="l">
              <a:spcBef>
                <a:spcPts val="600"/>
              </a:spcBef>
              <a:spcAft>
                <a:spcPts val="0"/>
              </a:spcAft>
              <a:buSzPts val="2000"/>
              <a:buChar char="○"/>
            </a:pPr>
            <a:r>
              <a:rPr lang="en"/>
              <a:t>Put largest item at the end of the unused part of the output array.</a:t>
            </a:r>
            <a:endParaRPr/>
          </a:p>
          <a:p>
            <a:pPr indent="0" lvl="0" marL="0" rtl="0" algn="l">
              <a:spcBef>
                <a:spcPts val="600"/>
              </a:spcBef>
              <a:spcAft>
                <a:spcPts val="0"/>
              </a:spcAft>
              <a:buNone/>
            </a:pPr>
            <a:r>
              <a:t/>
            </a:r>
            <a:endParaRPr/>
          </a:p>
        </p:txBody>
      </p:sp>
      <p:sp>
        <p:nvSpPr>
          <p:cNvPr id="622" name="Google Shape;622;p57"/>
          <p:cNvSpPr txBox="1"/>
          <p:nvPr/>
        </p:nvSpPr>
        <p:spPr>
          <a:xfrm>
            <a:off x="4164975" y="2017775"/>
            <a:ext cx="4921200" cy="6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A min heap would work as well, but wouldn’t be able to take advantage of the fancy trick in a few slides.</a:t>
            </a:r>
            <a:endParaRPr>
              <a:solidFill>
                <a:srgbClr val="BE0712"/>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a:t>
            </a:r>
            <a:endParaRPr/>
          </a:p>
        </p:txBody>
      </p:sp>
      <p:sp>
        <p:nvSpPr>
          <p:cNvPr id="628" name="Google Shape;628;p5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a:t>
            </a:r>
            <a:endParaRPr/>
          </a:p>
          <a:p>
            <a:pPr indent="-342900" lvl="1" marL="914400" rtl="0" algn="l">
              <a:spcBef>
                <a:spcPts val="600"/>
              </a:spcBef>
              <a:spcAft>
                <a:spcPts val="0"/>
              </a:spcAft>
              <a:buSzPts val="1800"/>
              <a:buChar char="○"/>
            </a:pPr>
            <a:r>
              <a:rPr lang="en"/>
              <a:t>Put largest item at the end of the unused part of the output array.</a:t>
            </a:r>
            <a:endParaRPr sz="1600"/>
          </a:p>
        </p:txBody>
      </p:sp>
      <p:sp>
        <p:nvSpPr>
          <p:cNvPr id="629" name="Google Shape;629;p58"/>
          <p:cNvSpPr/>
          <p:nvPr/>
        </p:nvSpPr>
        <p:spPr>
          <a:xfrm>
            <a:off x="191977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630" name="Google Shape;630;p58"/>
          <p:cNvSpPr/>
          <p:nvPr/>
        </p:nvSpPr>
        <p:spPr>
          <a:xfrm>
            <a:off x="24049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631" name="Google Shape;631;p58"/>
          <p:cNvSpPr/>
          <p:nvPr/>
        </p:nvSpPr>
        <p:spPr>
          <a:xfrm>
            <a:off x="28943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32" name="Google Shape;632;p58"/>
          <p:cNvSpPr/>
          <p:nvPr/>
        </p:nvSpPr>
        <p:spPr>
          <a:xfrm>
            <a:off x="33794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33" name="Google Shape;633;p58"/>
          <p:cNvSpPr/>
          <p:nvPr/>
        </p:nvSpPr>
        <p:spPr>
          <a:xfrm>
            <a:off x="38642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634" name="Google Shape;634;p58"/>
          <p:cNvSpPr/>
          <p:nvPr/>
        </p:nvSpPr>
        <p:spPr>
          <a:xfrm>
            <a:off x="43494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635" name="Google Shape;635;p58"/>
          <p:cNvSpPr/>
          <p:nvPr/>
        </p:nvSpPr>
        <p:spPr>
          <a:xfrm>
            <a:off x="48387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36" name="Google Shape;636;p58"/>
          <p:cNvSpPr/>
          <p:nvPr/>
        </p:nvSpPr>
        <p:spPr>
          <a:xfrm>
            <a:off x="53239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37" name="Google Shape;637;p58"/>
          <p:cNvSpPr/>
          <p:nvPr/>
        </p:nvSpPr>
        <p:spPr>
          <a:xfrm>
            <a:off x="58133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38" name="Google Shape;638;p58"/>
          <p:cNvSpPr txBox="1"/>
          <p:nvPr/>
        </p:nvSpPr>
        <p:spPr>
          <a:xfrm>
            <a:off x="3864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1: Heap Creation</a:t>
            </a:r>
            <a:endParaRPr/>
          </a:p>
        </p:txBody>
      </p:sp>
      <p:sp>
        <p:nvSpPr>
          <p:cNvPr id="644" name="Google Shape;644;p5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b="1" lang="en"/>
              <a:t>Insert all items into a max heap</a:t>
            </a:r>
            <a:r>
              <a:rPr lang="en"/>
              <a:t>, and discard input array. Create output array.</a:t>
            </a:r>
            <a:endParaRPr sz="1600"/>
          </a:p>
        </p:txBody>
      </p:sp>
      <p:sp>
        <p:nvSpPr>
          <p:cNvPr id="645" name="Google Shape;645;p59"/>
          <p:cNvSpPr/>
          <p:nvPr/>
        </p:nvSpPr>
        <p:spPr>
          <a:xfrm>
            <a:off x="1919775"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646" name="Google Shape;646;p59"/>
          <p:cNvSpPr/>
          <p:nvPr/>
        </p:nvSpPr>
        <p:spPr>
          <a:xfrm>
            <a:off x="2404964"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647" name="Google Shape;647;p59"/>
          <p:cNvSpPr/>
          <p:nvPr/>
        </p:nvSpPr>
        <p:spPr>
          <a:xfrm>
            <a:off x="2894305"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48" name="Google Shape;648;p59"/>
          <p:cNvSpPr/>
          <p:nvPr/>
        </p:nvSpPr>
        <p:spPr>
          <a:xfrm>
            <a:off x="3379494"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49" name="Google Shape;649;p59"/>
          <p:cNvSpPr/>
          <p:nvPr/>
        </p:nvSpPr>
        <p:spPr>
          <a:xfrm>
            <a:off x="3864236"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650" name="Google Shape;650;p59"/>
          <p:cNvSpPr/>
          <p:nvPr/>
        </p:nvSpPr>
        <p:spPr>
          <a:xfrm>
            <a:off x="4349425"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651" name="Google Shape;651;p59"/>
          <p:cNvSpPr/>
          <p:nvPr/>
        </p:nvSpPr>
        <p:spPr>
          <a:xfrm>
            <a:off x="4838766"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52" name="Google Shape;652;p59"/>
          <p:cNvSpPr/>
          <p:nvPr/>
        </p:nvSpPr>
        <p:spPr>
          <a:xfrm>
            <a:off x="5323955"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53" name="Google Shape;653;p59"/>
          <p:cNvSpPr/>
          <p:nvPr/>
        </p:nvSpPr>
        <p:spPr>
          <a:xfrm>
            <a:off x="5813330"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54" name="Google Shape;654;p59"/>
          <p:cNvSpPr txBox="1"/>
          <p:nvPr/>
        </p:nvSpPr>
        <p:spPr>
          <a:xfrm>
            <a:off x="386400" y="18058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655" name="Google Shape;655;p59"/>
          <p:cNvSpPr/>
          <p:nvPr/>
        </p:nvSpPr>
        <p:spPr>
          <a:xfrm>
            <a:off x="1919775"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56" name="Google Shape;656;p59"/>
          <p:cNvSpPr/>
          <p:nvPr/>
        </p:nvSpPr>
        <p:spPr>
          <a:xfrm>
            <a:off x="2404964"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657" name="Google Shape;657;p59"/>
          <p:cNvSpPr/>
          <p:nvPr/>
        </p:nvSpPr>
        <p:spPr>
          <a:xfrm>
            <a:off x="2894305"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658" name="Google Shape;658;p59"/>
          <p:cNvSpPr/>
          <p:nvPr/>
        </p:nvSpPr>
        <p:spPr>
          <a:xfrm>
            <a:off x="3379494"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59" name="Google Shape;659;p59"/>
          <p:cNvSpPr/>
          <p:nvPr/>
        </p:nvSpPr>
        <p:spPr>
          <a:xfrm>
            <a:off x="3864236"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60" name="Google Shape;660;p59"/>
          <p:cNvSpPr/>
          <p:nvPr/>
        </p:nvSpPr>
        <p:spPr>
          <a:xfrm>
            <a:off x="4349425"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61" name="Google Shape;661;p59"/>
          <p:cNvSpPr/>
          <p:nvPr/>
        </p:nvSpPr>
        <p:spPr>
          <a:xfrm>
            <a:off x="4838766"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662" name="Google Shape;662;p59"/>
          <p:cNvSpPr/>
          <p:nvPr/>
        </p:nvSpPr>
        <p:spPr>
          <a:xfrm>
            <a:off x="5323955"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663" name="Google Shape;663;p59"/>
          <p:cNvSpPr/>
          <p:nvPr/>
        </p:nvSpPr>
        <p:spPr>
          <a:xfrm>
            <a:off x="5813330"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64" name="Google Shape;664;p59"/>
          <p:cNvSpPr txBox="1"/>
          <p:nvPr/>
        </p:nvSpPr>
        <p:spPr>
          <a:xfrm>
            <a:off x="386400" y="37870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665" name="Google Shape;665;p59"/>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66" name="Google Shape;666;p59"/>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667" name="Google Shape;667;p59"/>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668" name="Google Shape;668;p59"/>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69" name="Google Shape;669;p59"/>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70" name="Google Shape;670;p59"/>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71" name="Google Shape;671;p59"/>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672" name="Google Shape;672;p59"/>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673" name="Google Shape;673;p59"/>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674" name="Google Shape;674;p59"/>
          <p:cNvCxnSpPr>
            <a:stCxn id="665" idx="2"/>
            <a:endCxn id="666"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59"/>
          <p:cNvCxnSpPr>
            <a:stCxn id="665" idx="2"/>
            <a:endCxn id="667"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59"/>
          <p:cNvCxnSpPr>
            <a:stCxn id="669" idx="0"/>
            <a:endCxn id="666"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59"/>
          <p:cNvCxnSpPr>
            <a:stCxn id="666" idx="2"/>
            <a:endCxn id="668"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678" name="Google Shape;678;p59"/>
          <p:cNvCxnSpPr>
            <a:stCxn id="667" idx="2"/>
            <a:endCxn id="670"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59"/>
          <p:cNvCxnSpPr>
            <a:stCxn id="671" idx="0"/>
            <a:endCxn id="667"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59"/>
          <p:cNvCxnSpPr>
            <a:stCxn id="668" idx="2"/>
            <a:endCxn id="672"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59"/>
          <p:cNvCxnSpPr>
            <a:endCxn id="673"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59"/>
          <p:cNvCxnSpPr/>
          <p:nvPr/>
        </p:nvCxnSpPr>
        <p:spPr>
          <a:xfrm>
            <a:off x="4225825" y="2594400"/>
            <a:ext cx="0" cy="872400"/>
          </a:xfrm>
          <a:prstGeom prst="straightConnector1">
            <a:avLst/>
          </a:prstGeom>
          <a:noFill/>
          <a:ln cap="flat" cmpd="sng" w="28575">
            <a:solidFill>
              <a:schemeClr val="dk2"/>
            </a:solidFill>
            <a:prstDash val="solid"/>
            <a:round/>
            <a:headEnd len="med" w="med" type="none"/>
            <a:tailEnd len="med" w="med" type="triangle"/>
          </a:ln>
        </p:spPr>
      </p:cxnSp>
      <p:sp>
        <p:nvSpPr>
          <p:cNvPr id="683" name="Google Shape;683;p59"/>
          <p:cNvSpPr/>
          <p:nvPr/>
        </p:nvSpPr>
        <p:spPr>
          <a:xfrm>
            <a:off x="1430450" y="38072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684" name="Google Shape;684;p59"/>
          <p:cNvSpPr txBox="1"/>
          <p:nvPr/>
        </p:nvSpPr>
        <p:spPr>
          <a:xfrm>
            <a:off x="1438812" y="3447378"/>
            <a:ext cx="45432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(Recall our heap implementation left position 0 unused)</a:t>
            </a:r>
            <a:endParaRPr/>
          </a:p>
        </p:txBody>
      </p:sp>
      <p:sp>
        <p:nvSpPr>
          <p:cNvPr id="685" name="Google Shape;685;p59"/>
          <p:cNvSpPr txBox="1"/>
          <p:nvPr/>
        </p:nvSpPr>
        <p:spPr>
          <a:xfrm>
            <a:off x="1377000" y="43513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9</a:t>
            </a:r>
            <a:endParaRPr sz="20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89" name="Shape 689"/>
        <p:cNvGrpSpPr/>
        <p:nvPr/>
      </p:nvGrpSpPr>
      <p:grpSpPr>
        <a:xfrm>
          <a:off x="0" y="0"/>
          <a:ext cx="0" cy="0"/>
          <a:chOff x="0" y="0"/>
          <a:chExt cx="0" cy="0"/>
        </a:xfrm>
      </p:grpSpPr>
      <p:sp>
        <p:nvSpPr>
          <p:cNvPr id="690" name="Google Shape;690;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1: Heap Creation</a:t>
            </a:r>
            <a:endParaRPr/>
          </a:p>
        </p:txBody>
      </p:sp>
      <p:sp>
        <p:nvSpPr>
          <p:cNvPr id="691" name="Google Shape;691;p6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b="1" lang="en"/>
              <a:t>Insert all items into a max heap</a:t>
            </a:r>
            <a:r>
              <a:rPr lang="en"/>
              <a:t>, and discard input array. Create output array.</a:t>
            </a:r>
            <a:endParaRPr/>
          </a:p>
          <a:p>
            <a:pPr indent="-342900" lvl="0" marL="457200" rtl="0" algn="l">
              <a:spcBef>
                <a:spcPts val="600"/>
              </a:spcBef>
              <a:spcAft>
                <a:spcPts val="0"/>
              </a:spcAft>
              <a:buSzPts val="1800"/>
              <a:buChar char="●"/>
            </a:pPr>
            <a:r>
              <a:rPr b="1" lang="en"/>
              <a:t>Test your understanding: What is the runtime to complete this step?</a:t>
            </a:r>
            <a:endParaRPr b="1"/>
          </a:p>
        </p:txBody>
      </p:sp>
      <p:sp>
        <p:nvSpPr>
          <p:cNvPr id="692" name="Google Shape;692;p60"/>
          <p:cNvSpPr/>
          <p:nvPr/>
        </p:nvSpPr>
        <p:spPr>
          <a:xfrm>
            <a:off x="1919775"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693" name="Google Shape;693;p60"/>
          <p:cNvSpPr/>
          <p:nvPr/>
        </p:nvSpPr>
        <p:spPr>
          <a:xfrm>
            <a:off x="2404964"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694" name="Google Shape;694;p60"/>
          <p:cNvSpPr/>
          <p:nvPr/>
        </p:nvSpPr>
        <p:spPr>
          <a:xfrm>
            <a:off x="2894305"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95" name="Google Shape;695;p60"/>
          <p:cNvSpPr/>
          <p:nvPr/>
        </p:nvSpPr>
        <p:spPr>
          <a:xfrm>
            <a:off x="3379494"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96" name="Google Shape;696;p60"/>
          <p:cNvSpPr/>
          <p:nvPr/>
        </p:nvSpPr>
        <p:spPr>
          <a:xfrm>
            <a:off x="3864236"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697" name="Google Shape;697;p60"/>
          <p:cNvSpPr/>
          <p:nvPr/>
        </p:nvSpPr>
        <p:spPr>
          <a:xfrm>
            <a:off x="4349425"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698" name="Google Shape;698;p60"/>
          <p:cNvSpPr/>
          <p:nvPr/>
        </p:nvSpPr>
        <p:spPr>
          <a:xfrm>
            <a:off x="4838766"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99" name="Google Shape;699;p60"/>
          <p:cNvSpPr/>
          <p:nvPr/>
        </p:nvSpPr>
        <p:spPr>
          <a:xfrm>
            <a:off x="5323955"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00" name="Google Shape;700;p60"/>
          <p:cNvSpPr/>
          <p:nvPr/>
        </p:nvSpPr>
        <p:spPr>
          <a:xfrm>
            <a:off x="5813330" y="18260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01" name="Google Shape;701;p60"/>
          <p:cNvSpPr txBox="1"/>
          <p:nvPr/>
        </p:nvSpPr>
        <p:spPr>
          <a:xfrm>
            <a:off x="386400" y="18058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702" name="Google Shape;702;p60"/>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703" name="Google Shape;703;p60"/>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704" name="Google Shape;704;p60"/>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705" name="Google Shape;705;p60"/>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06" name="Google Shape;706;p60"/>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07" name="Google Shape;707;p60"/>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08" name="Google Shape;708;p60"/>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709" name="Google Shape;709;p60"/>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710" name="Google Shape;710;p60"/>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711" name="Google Shape;711;p60"/>
          <p:cNvCxnSpPr>
            <a:stCxn id="702" idx="2"/>
            <a:endCxn id="703"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60"/>
          <p:cNvCxnSpPr>
            <a:stCxn id="702" idx="2"/>
            <a:endCxn id="704"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60"/>
          <p:cNvCxnSpPr>
            <a:stCxn id="706" idx="0"/>
            <a:endCxn id="703"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60"/>
          <p:cNvCxnSpPr>
            <a:stCxn id="703" idx="2"/>
            <a:endCxn id="705"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60"/>
          <p:cNvCxnSpPr>
            <a:stCxn id="704" idx="2"/>
            <a:endCxn id="707"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60"/>
          <p:cNvCxnSpPr>
            <a:stCxn id="708" idx="0"/>
            <a:endCxn id="704"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60"/>
          <p:cNvCxnSpPr>
            <a:stCxn id="705" idx="2"/>
            <a:endCxn id="709"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718" name="Google Shape;718;p60"/>
          <p:cNvCxnSpPr>
            <a:endCxn id="710"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p60"/>
          <p:cNvCxnSpPr/>
          <p:nvPr/>
        </p:nvCxnSpPr>
        <p:spPr>
          <a:xfrm>
            <a:off x="4225825" y="2594400"/>
            <a:ext cx="0" cy="872400"/>
          </a:xfrm>
          <a:prstGeom prst="straightConnector1">
            <a:avLst/>
          </a:prstGeom>
          <a:noFill/>
          <a:ln cap="flat" cmpd="sng" w="28575">
            <a:solidFill>
              <a:schemeClr val="dk2"/>
            </a:solidFill>
            <a:prstDash val="solid"/>
            <a:round/>
            <a:headEnd len="med" w="med" type="none"/>
            <a:tailEnd len="med" w="med" type="triangle"/>
          </a:ln>
        </p:spPr>
      </p:cxnSp>
      <p:sp>
        <p:nvSpPr>
          <p:cNvPr id="720" name="Google Shape;720;p60"/>
          <p:cNvSpPr/>
          <p:nvPr/>
        </p:nvSpPr>
        <p:spPr>
          <a:xfrm>
            <a:off x="1919775"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721" name="Google Shape;721;p60"/>
          <p:cNvSpPr/>
          <p:nvPr/>
        </p:nvSpPr>
        <p:spPr>
          <a:xfrm>
            <a:off x="2404964"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722" name="Google Shape;722;p60"/>
          <p:cNvSpPr/>
          <p:nvPr/>
        </p:nvSpPr>
        <p:spPr>
          <a:xfrm>
            <a:off x="2894305"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723" name="Google Shape;723;p60"/>
          <p:cNvSpPr/>
          <p:nvPr/>
        </p:nvSpPr>
        <p:spPr>
          <a:xfrm>
            <a:off x="3379494"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24" name="Google Shape;724;p60"/>
          <p:cNvSpPr/>
          <p:nvPr/>
        </p:nvSpPr>
        <p:spPr>
          <a:xfrm>
            <a:off x="3864236"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25" name="Google Shape;725;p60"/>
          <p:cNvSpPr/>
          <p:nvPr/>
        </p:nvSpPr>
        <p:spPr>
          <a:xfrm>
            <a:off x="4349425"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26" name="Google Shape;726;p60"/>
          <p:cNvSpPr/>
          <p:nvPr/>
        </p:nvSpPr>
        <p:spPr>
          <a:xfrm>
            <a:off x="4838766"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727" name="Google Shape;727;p60"/>
          <p:cNvSpPr/>
          <p:nvPr/>
        </p:nvSpPr>
        <p:spPr>
          <a:xfrm>
            <a:off x="5323955"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728" name="Google Shape;728;p60"/>
          <p:cNvSpPr/>
          <p:nvPr/>
        </p:nvSpPr>
        <p:spPr>
          <a:xfrm>
            <a:off x="5813330" y="38072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29" name="Google Shape;729;p60"/>
          <p:cNvSpPr txBox="1"/>
          <p:nvPr/>
        </p:nvSpPr>
        <p:spPr>
          <a:xfrm>
            <a:off x="386400" y="37870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730" name="Google Shape;730;p60"/>
          <p:cNvSpPr/>
          <p:nvPr/>
        </p:nvSpPr>
        <p:spPr>
          <a:xfrm>
            <a:off x="1430450" y="38072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731" name="Google Shape;731;p60"/>
          <p:cNvSpPr txBox="1"/>
          <p:nvPr/>
        </p:nvSpPr>
        <p:spPr>
          <a:xfrm>
            <a:off x="1438812" y="3447378"/>
            <a:ext cx="45432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(Recall our heap implementation left position 0 unused)</a:t>
            </a:r>
            <a:endParaRPr/>
          </a:p>
        </p:txBody>
      </p:sp>
      <p:sp>
        <p:nvSpPr>
          <p:cNvPr id="732" name="Google Shape;732;p60"/>
          <p:cNvSpPr txBox="1"/>
          <p:nvPr/>
        </p:nvSpPr>
        <p:spPr>
          <a:xfrm>
            <a:off x="1377000" y="43513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9</a:t>
            </a:r>
            <a:endParaRPr sz="20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738" name="Google Shape;738;p6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a:t>
            </a:r>
            <a:endParaRPr/>
          </a:p>
          <a:p>
            <a:pPr indent="-342900" lvl="1" marL="914400" rtl="0" algn="l">
              <a:spcBef>
                <a:spcPts val="600"/>
              </a:spcBef>
              <a:spcAft>
                <a:spcPts val="0"/>
              </a:spcAft>
              <a:buSzPts val="1800"/>
              <a:buChar char="○"/>
            </a:pPr>
            <a:r>
              <a:rPr lang="en"/>
              <a:t>Put largest item at the end of the unused part of the output array.</a:t>
            </a:r>
            <a:endParaRPr sz="1600"/>
          </a:p>
        </p:txBody>
      </p:sp>
      <p:sp>
        <p:nvSpPr>
          <p:cNvPr id="739" name="Google Shape;739;p61"/>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740" name="Google Shape;740;p61"/>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741" name="Google Shape;741;p61"/>
          <p:cNvSpPr/>
          <p:nvPr/>
        </p:nvSpPr>
        <p:spPr>
          <a:xfrm>
            <a:off x="8249891"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742" name="Google Shape;742;p61"/>
          <p:cNvSpPr/>
          <p:nvPr/>
        </p:nvSpPr>
        <p:spPr>
          <a:xfrm>
            <a:off x="6845009"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43" name="Google Shape;743;p61"/>
          <p:cNvSpPr/>
          <p:nvPr/>
        </p:nvSpPr>
        <p:spPr>
          <a:xfrm>
            <a:off x="7406962"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44" name="Google Shape;744;p61"/>
          <p:cNvSpPr/>
          <p:nvPr/>
        </p:nvSpPr>
        <p:spPr>
          <a:xfrm>
            <a:off x="7968915"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45" name="Google Shape;745;p61"/>
          <p:cNvSpPr/>
          <p:nvPr/>
        </p:nvSpPr>
        <p:spPr>
          <a:xfrm>
            <a:off x="8530867"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746" name="Google Shape;746;p61"/>
          <p:cNvSpPr/>
          <p:nvPr/>
        </p:nvSpPr>
        <p:spPr>
          <a:xfrm>
            <a:off x="6540209" y="42915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747" name="Google Shape;747;p61"/>
          <p:cNvSpPr/>
          <p:nvPr/>
        </p:nvSpPr>
        <p:spPr>
          <a:xfrm>
            <a:off x="7191786" y="42915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748" name="Google Shape;748;p61"/>
          <p:cNvCxnSpPr>
            <a:stCxn id="739" idx="2"/>
            <a:endCxn id="740"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61"/>
          <p:cNvCxnSpPr>
            <a:stCxn id="739" idx="2"/>
            <a:endCxn id="741" idx="0"/>
          </p:cNvCxnSpPr>
          <p:nvPr/>
        </p:nvCxnSpPr>
        <p:spPr>
          <a:xfrm>
            <a:off x="79355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61"/>
          <p:cNvCxnSpPr>
            <a:stCxn id="743" idx="0"/>
            <a:endCxn id="740" idx="2"/>
          </p:cNvCxnSpPr>
          <p:nvPr/>
        </p:nvCxnSpPr>
        <p:spPr>
          <a:xfrm rot="10800000">
            <a:off x="7373512" y="35364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61"/>
          <p:cNvCxnSpPr>
            <a:stCxn id="740" idx="2"/>
            <a:endCxn id="742" idx="0"/>
          </p:cNvCxnSpPr>
          <p:nvPr/>
        </p:nvCxnSpPr>
        <p:spPr>
          <a:xfrm flipH="1">
            <a:off x="7092536" y="35365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61"/>
          <p:cNvCxnSpPr>
            <a:stCxn id="741" idx="2"/>
            <a:endCxn id="744" idx="0"/>
          </p:cNvCxnSpPr>
          <p:nvPr/>
        </p:nvCxnSpPr>
        <p:spPr>
          <a:xfrm flipH="1">
            <a:off x="8216441" y="35365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61"/>
          <p:cNvCxnSpPr>
            <a:stCxn id="745" idx="0"/>
            <a:endCxn id="741" idx="2"/>
          </p:cNvCxnSpPr>
          <p:nvPr/>
        </p:nvCxnSpPr>
        <p:spPr>
          <a:xfrm rot="10800000">
            <a:off x="8497417" y="35364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61"/>
          <p:cNvCxnSpPr>
            <a:stCxn id="742" idx="2"/>
            <a:endCxn id="746" idx="0"/>
          </p:cNvCxnSpPr>
          <p:nvPr/>
        </p:nvCxnSpPr>
        <p:spPr>
          <a:xfrm flipH="1">
            <a:off x="6787859" y="41514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61"/>
          <p:cNvCxnSpPr>
            <a:endCxn id="747" idx="0"/>
          </p:cNvCxnSpPr>
          <p:nvPr/>
        </p:nvCxnSpPr>
        <p:spPr>
          <a:xfrm>
            <a:off x="7092636" y="41514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756" name="Google Shape;756;p61"/>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757" name="Google Shape;757;p61"/>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758" name="Google Shape;758;p61"/>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759" name="Google Shape;759;p61"/>
          <p:cNvSpPr/>
          <p:nvPr/>
        </p:nvSpPr>
        <p:spPr>
          <a:xfrm>
            <a:off x="28943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760" name="Google Shape;760;p61"/>
          <p:cNvSpPr/>
          <p:nvPr/>
        </p:nvSpPr>
        <p:spPr>
          <a:xfrm>
            <a:off x="33794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761" name="Google Shape;761;p61"/>
          <p:cNvSpPr/>
          <p:nvPr/>
        </p:nvSpPr>
        <p:spPr>
          <a:xfrm>
            <a:off x="386423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762" name="Google Shape;762;p61"/>
          <p:cNvSpPr/>
          <p:nvPr/>
        </p:nvSpPr>
        <p:spPr>
          <a:xfrm>
            <a:off x="434942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763" name="Google Shape;763;p61"/>
          <p:cNvSpPr/>
          <p:nvPr/>
        </p:nvSpPr>
        <p:spPr>
          <a:xfrm>
            <a:off x="483876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764" name="Google Shape;764;p61"/>
          <p:cNvSpPr/>
          <p:nvPr/>
        </p:nvSpPr>
        <p:spPr>
          <a:xfrm>
            <a:off x="532395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765" name="Google Shape;765;p61"/>
          <p:cNvSpPr/>
          <p:nvPr/>
        </p:nvSpPr>
        <p:spPr>
          <a:xfrm>
            <a:off x="5813330"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766" name="Google Shape;766;p61"/>
          <p:cNvSpPr/>
          <p:nvPr/>
        </p:nvSpPr>
        <p:spPr>
          <a:xfrm>
            <a:off x="1919775" y="2740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767" name="Google Shape;767;p61"/>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768" name="Google Shape;768;p61"/>
          <p:cNvSpPr/>
          <p:nvPr/>
        </p:nvSpPr>
        <p:spPr>
          <a:xfrm>
            <a:off x="289430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769" name="Google Shape;769;p61"/>
          <p:cNvSpPr/>
          <p:nvPr/>
        </p:nvSpPr>
        <p:spPr>
          <a:xfrm>
            <a:off x="337949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70" name="Google Shape;770;p61"/>
          <p:cNvSpPr/>
          <p:nvPr/>
        </p:nvSpPr>
        <p:spPr>
          <a:xfrm>
            <a:off x="386423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71" name="Google Shape;771;p61"/>
          <p:cNvSpPr/>
          <p:nvPr/>
        </p:nvSpPr>
        <p:spPr>
          <a:xfrm>
            <a:off x="434942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72" name="Google Shape;772;p61"/>
          <p:cNvSpPr/>
          <p:nvPr/>
        </p:nvSpPr>
        <p:spPr>
          <a:xfrm>
            <a:off x="483876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773" name="Google Shape;773;p61"/>
          <p:cNvSpPr/>
          <p:nvPr/>
        </p:nvSpPr>
        <p:spPr>
          <a:xfrm>
            <a:off x="532395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774" name="Google Shape;774;p61"/>
          <p:cNvSpPr/>
          <p:nvPr/>
        </p:nvSpPr>
        <p:spPr>
          <a:xfrm>
            <a:off x="5813330"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75" name="Google Shape;775;p61"/>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776" name="Google Shape;776;p61"/>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777" name="Google Shape;777;p61"/>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9</a:t>
            </a:r>
            <a:endParaRPr sz="20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783" name="Google Shape;783;p6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b="1" lang="en"/>
              <a:t>Delete largest item from the max heap.</a:t>
            </a:r>
            <a:endParaRPr b="1"/>
          </a:p>
          <a:p>
            <a:pPr indent="-342900" lvl="1" marL="914400" rtl="0" algn="l">
              <a:spcBef>
                <a:spcPts val="600"/>
              </a:spcBef>
              <a:spcAft>
                <a:spcPts val="0"/>
              </a:spcAft>
              <a:buSzPts val="1800"/>
              <a:buChar char="○"/>
            </a:pPr>
            <a:r>
              <a:rPr b="1" lang="en"/>
              <a:t>Put deleted item at the end of the unused part of the output array.</a:t>
            </a:r>
            <a:endParaRPr b="1" sz="1600"/>
          </a:p>
        </p:txBody>
      </p:sp>
      <p:sp>
        <p:nvSpPr>
          <p:cNvPr id="784" name="Google Shape;784;p62"/>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785" name="Google Shape;785;p62"/>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786" name="Google Shape;786;p62"/>
          <p:cNvSpPr/>
          <p:nvPr/>
        </p:nvSpPr>
        <p:spPr>
          <a:xfrm>
            <a:off x="8249891"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787" name="Google Shape;787;p62"/>
          <p:cNvSpPr/>
          <p:nvPr/>
        </p:nvSpPr>
        <p:spPr>
          <a:xfrm>
            <a:off x="6845009"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88" name="Google Shape;788;p62"/>
          <p:cNvSpPr/>
          <p:nvPr/>
        </p:nvSpPr>
        <p:spPr>
          <a:xfrm>
            <a:off x="7406962"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89" name="Google Shape;789;p62"/>
          <p:cNvSpPr/>
          <p:nvPr/>
        </p:nvSpPr>
        <p:spPr>
          <a:xfrm>
            <a:off x="7968915"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90" name="Google Shape;790;p62"/>
          <p:cNvSpPr/>
          <p:nvPr/>
        </p:nvSpPr>
        <p:spPr>
          <a:xfrm>
            <a:off x="8530867"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91" name="Google Shape;791;p62"/>
          <p:cNvSpPr/>
          <p:nvPr/>
        </p:nvSpPr>
        <p:spPr>
          <a:xfrm>
            <a:off x="6540209" y="42915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cxnSp>
        <p:nvCxnSpPr>
          <p:cNvPr id="792" name="Google Shape;792;p62"/>
          <p:cNvCxnSpPr>
            <a:stCxn id="784" idx="2"/>
            <a:endCxn id="785"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793" name="Google Shape;793;p62"/>
          <p:cNvCxnSpPr>
            <a:stCxn id="784" idx="2"/>
            <a:endCxn id="786" idx="0"/>
          </p:cNvCxnSpPr>
          <p:nvPr/>
        </p:nvCxnSpPr>
        <p:spPr>
          <a:xfrm>
            <a:off x="79355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794" name="Google Shape;794;p62"/>
          <p:cNvCxnSpPr>
            <a:stCxn id="788" idx="0"/>
            <a:endCxn id="785" idx="2"/>
          </p:cNvCxnSpPr>
          <p:nvPr/>
        </p:nvCxnSpPr>
        <p:spPr>
          <a:xfrm rot="10800000">
            <a:off x="7373512" y="35364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62"/>
          <p:cNvCxnSpPr>
            <a:stCxn id="785" idx="2"/>
            <a:endCxn id="787" idx="0"/>
          </p:cNvCxnSpPr>
          <p:nvPr/>
        </p:nvCxnSpPr>
        <p:spPr>
          <a:xfrm flipH="1">
            <a:off x="7092536" y="35365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796" name="Google Shape;796;p62"/>
          <p:cNvCxnSpPr>
            <a:stCxn id="786" idx="2"/>
            <a:endCxn id="789" idx="0"/>
          </p:cNvCxnSpPr>
          <p:nvPr/>
        </p:nvCxnSpPr>
        <p:spPr>
          <a:xfrm flipH="1">
            <a:off x="8216441" y="35365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797" name="Google Shape;797;p62"/>
          <p:cNvCxnSpPr>
            <a:stCxn id="790" idx="0"/>
            <a:endCxn id="786" idx="2"/>
          </p:cNvCxnSpPr>
          <p:nvPr/>
        </p:nvCxnSpPr>
        <p:spPr>
          <a:xfrm rot="10800000">
            <a:off x="8497417" y="35364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62"/>
          <p:cNvCxnSpPr>
            <a:stCxn id="787" idx="2"/>
            <a:endCxn id="791" idx="0"/>
          </p:cNvCxnSpPr>
          <p:nvPr/>
        </p:nvCxnSpPr>
        <p:spPr>
          <a:xfrm flipH="1">
            <a:off x="6787859" y="4151450"/>
            <a:ext cx="304800" cy="140100"/>
          </a:xfrm>
          <a:prstGeom prst="straightConnector1">
            <a:avLst/>
          </a:prstGeom>
          <a:noFill/>
          <a:ln cap="flat" cmpd="sng" w="9525">
            <a:solidFill>
              <a:schemeClr val="dk2"/>
            </a:solidFill>
            <a:prstDash val="solid"/>
            <a:round/>
            <a:headEnd len="med" w="med" type="none"/>
            <a:tailEnd len="med" w="med" type="none"/>
          </a:ln>
        </p:spPr>
      </p:cxnSp>
      <p:sp>
        <p:nvSpPr>
          <p:cNvPr id="799" name="Google Shape;799;p62"/>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800" name="Google Shape;800;p62"/>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01" name="Google Shape;801;p62"/>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02" name="Google Shape;802;p62"/>
          <p:cNvSpPr/>
          <p:nvPr/>
        </p:nvSpPr>
        <p:spPr>
          <a:xfrm>
            <a:off x="28943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03" name="Google Shape;803;p62"/>
          <p:cNvSpPr/>
          <p:nvPr/>
        </p:nvSpPr>
        <p:spPr>
          <a:xfrm>
            <a:off x="33794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04" name="Google Shape;804;p62"/>
          <p:cNvSpPr/>
          <p:nvPr/>
        </p:nvSpPr>
        <p:spPr>
          <a:xfrm>
            <a:off x="386423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05" name="Google Shape;805;p62"/>
          <p:cNvSpPr/>
          <p:nvPr/>
        </p:nvSpPr>
        <p:spPr>
          <a:xfrm>
            <a:off x="434942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06" name="Google Shape;806;p62"/>
          <p:cNvSpPr/>
          <p:nvPr/>
        </p:nvSpPr>
        <p:spPr>
          <a:xfrm>
            <a:off x="483876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07" name="Google Shape;807;p62"/>
          <p:cNvSpPr/>
          <p:nvPr/>
        </p:nvSpPr>
        <p:spPr>
          <a:xfrm>
            <a:off x="532395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08" name="Google Shape;808;p62"/>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809" name="Google Shape;809;p62"/>
          <p:cNvSpPr/>
          <p:nvPr/>
        </p:nvSpPr>
        <p:spPr>
          <a:xfrm>
            <a:off x="191977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810" name="Google Shape;810;p62"/>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811" name="Google Shape;811;p62"/>
          <p:cNvSpPr/>
          <p:nvPr/>
        </p:nvSpPr>
        <p:spPr>
          <a:xfrm>
            <a:off x="289430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812" name="Google Shape;812;p62"/>
          <p:cNvSpPr/>
          <p:nvPr/>
        </p:nvSpPr>
        <p:spPr>
          <a:xfrm>
            <a:off x="337949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13" name="Google Shape;813;p62"/>
          <p:cNvSpPr/>
          <p:nvPr/>
        </p:nvSpPr>
        <p:spPr>
          <a:xfrm>
            <a:off x="386423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14" name="Google Shape;814;p62"/>
          <p:cNvSpPr/>
          <p:nvPr/>
        </p:nvSpPr>
        <p:spPr>
          <a:xfrm>
            <a:off x="434942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15" name="Google Shape;815;p62"/>
          <p:cNvSpPr/>
          <p:nvPr/>
        </p:nvSpPr>
        <p:spPr>
          <a:xfrm>
            <a:off x="483876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16" name="Google Shape;816;p62"/>
          <p:cNvSpPr/>
          <p:nvPr/>
        </p:nvSpPr>
        <p:spPr>
          <a:xfrm>
            <a:off x="532395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817" name="Google Shape;817;p62"/>
          <p:cNvSpPr/>
          <p:nvPr/>
        </p:nvSpPr>
        <p:spPr>
          <a:xfrm>
            <a:off x="581333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18" name="Google Shape;818;p62"/>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819" name="Google Shape;819;p62"/>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20" name="Google Shape;820;p62"/>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8</a:t>
            </a:r>
            <a:endParaRPr sz="2000">
              <a:latin typeface="Calibri"/>
              <a:ea typeface="Calibri"/>
              <a:cs typeface="Calibri"/>
              <a:sym typeface="Calibri"/>
            </a:endParaRPr>
          </a:p>
        </p:txBody>
      </p:sp>
      <p:sp>
        <p:nvSpPr>
          <p:cNvPr id="821" name="Google Shape;821;p62"/>
          <p:cNvSpPr/>
          <p:nvPr/>
        </p:nvSpPr>
        <p:spPr>
          <a:xfrm rot="-5400000">
            <a:off x="5926771" y="3868488"/>
            <a:ext cx="260700" cy="4305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2"/>
          <p:cNvSpPr txBox="1"/>
          <p:nvPr/>
        </p:nvSpPr>
        <p:spPr>
          <a:xfrm>
            <a:off x="5748463" y="3616179"/>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61B Phase 3</a:t>
            </a:r>
            <a:endParaRPr/>
          </a:p>
        </p:txBody>
      </p:sp>
      <p:sp>
        <p:nvSpPr>
          <p:cNvPr id="167" name="Google Shape;167;p2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We are now in Phase 3 of the course:</a:t>
            </a:r>
            <a:endParaRPr/>
          </a:p>
          <a:p>
            <a:pPr indent="-342900" lvl="0" marL="457200" rtl="0" algn="l">
              <a:spcBef>
                <a:spcPts val="600"/>
              </a:spcBef>
              <a:spcAft>
                <a:spcPts val="0"/>
              </a:spcAft>
              <a:buSzPts val="1800"/>
              <a:buChar char="●"/>
            </a:pPr>
            <a:r>
              <a:rPr lang="en"/>
              <a:t>Algorithms and Software Engineering.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Only one assignment in this phase:</a:t>
            </a:r>
            <a:r>
              <a:rPr b="1" lang="en"/>
              <a:t> </a:t>
            </a:r>
            <a:r>
              <a:rPr lang="en"/>
              <a:t>Project 3: Build Your Own World</a:t>
            </a:r>
            <a:endParaRPr/>
          </a:p>
          <a:p>
            <a:pPr indent="-342900" lvl="0" marL="457200" rtl="0" algn="l">
              <a:spcBef>
                <a:spcPts val="600"/>
              </a:spcBef>
              <a:spcAft>
                <a:spcPts val="0"/>
              </a:spcAft>
              <a:buSzPts val="1800"/>
              <a:buChar char="●"/>
            </a:pPr>
            <a:r>
              <a:rPr lang="en"/>
              <a:t>(partners required except by exception).</a:t>
            </a:r>
            <a:endParaRPr/>
          </a:p>
          <a:p>
            <a:pPr indent="-342900" lvl="0" marL="457200" rtl="0" algn="l">
              <a:spcBef>
                <a:spcPts val="600"/>
              </a:spcBef>
              <a:spcAft>
                <a:spcPts val="0"/>
              </a:spcAft>
              <a:buSzPts val="1800"/>
              <a:buChar char="●"/>
            </a:pPr>
            <a:r>
              <a:rPr lang="en"/>
              <a:t>Second chance to do some software engineering (after project 2B).</a:t>
            </a:r>
            <a:endParaRPr/>
          </a:p>
          <a:p>
            <a:pPr indent="-342900" lvl="0" marL="457200" rtl="0" algn="l">
              <a:spcBef>
                <a:spcPts val="600"/>
              </a:spcBef>
              <a:spcAft>
                <a:spcPts val="0"/>
              </a:spcAft>
              <a:buSzPts val="1800"/>
              <a:buChar char="●"/>
            </a:pPr>
            <a:r>
              <a:rPr lang="en"/>
              <a:t>Lots more design practice.</a:t>
            </a:r>
            <a:endParaRPr/>
          </a:p>
          <a:p>
            <a:pPr indent="-342900" lvl="0" marL="457200" rtl="0" algn="l">
              <a:spcBef>
                <a:spcPts val="600"/>
              </a:spcBef>
              <a:spcAft>
                <a:spcPts val="0"/>
              </a:spcAft>
              <a:buSzPts val="1800"/>
              <a:buChar char="●"/>
            </a:pPr>
            <a:r>
              <a:rPr lang="en"/>
              <a:t>You’ll decide your own task and approach.</a:t>
            </a:r>
            <a:endParaRPr/>
          </a:p>
          <a:p>
            <a:pPr indent="-342900" lvl="1" marL="914400" rtl="0" algn="l">
              <a:spcBef>
                <a:spcPts val="600"/>
              </a:spcBef>
              <a:spcAft>
                <a:spcPts val="0"/>
              </a:spcAft>
              <a:buSzPts val="1800"/>
              <a:buChar char="○"/>
            </a:pPr>
            <a:r>
              <a:rPr lang="en"/>
              <a:t>Includes “class design” (picking classes) AND data structure selection.</a:t>
            </a:r>
            <a:endParaRPr/>
          </a:p>
          <a:p>
            <a:pPr indent="-342900" lvl="1" marL="914400" rtl="0" algn="l">
              <a:spcBef>
                <a:spcPts val="600"/>
              </a:spcBef>
              <a:spcAft>
                <a:spcPts val="0"/>
              </a:spcAft>
              <a:buSzPts val="1800"/>
              <a:buChar char="○"/>
            </a:pPr>
            <a:r>
              <a:rPr lang="en"/>
              <a:t>Just like project 2B, your choices will make a huge difference in code efficiency as well as ease of writing code.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828" name="Google Shape;828;p6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a:t>
            </a:r>
            <a:endParaRPr/>
          </a:p>
          <a:p>
            <a:pPr indent="-342900" lvl="1" marL="914400" rtl="0" algn="l">
              <a:spcBef>
                <a:spcPts val="600"/>
              </a:spcBef>
              <a:spcAft>
                <a:spcPts val="0"/>
              </a:spcAft>
              <a:buSzPts val="1800"/>
              <a:buChar char="○"/>
            </a:pPr>
            <a:r>
              <a:rPr lang="en"/>
              <a:t>Put deleted item at the end of the unused part of the output array.</a:t>
            </a:r>
            <a:endParaRPr sz="1600"/>
          </a:p>
        </p:txBody>
      </p:sp>
      <p:sp>
        <p:nvSpPr>
          <p:cNvPr id="829" name="Google Shape;829;p63"/>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830" name="Google Shape;830;p63"/>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831" name="Google Shape;831;p63"/>
          <p:cNvSpPr/>
          <p:nvPr/>
        </p:nvSpPr>
        <p:spPr>
          <a:xfrm>
            <a:off x="8249891"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832" name="Google Shape;832;p63"/>
          <p:cNvSpPr/>
          <p:nvPr/>
        </p:nvSpPr>
        <p:spPr>
          <a:xfrm>
            <a:off x="6845009"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33" name="Google Shape;833;p63"/>
          <p:cNvSpPr/>
          <p:nvPr/>
        </p:nvSpPr>
        <p:spPr>
          <a:xfrm>
            <a:off x="7406962"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34" name="Google Shape;834;p63"/>
          <p:cNvSpPr/>
          <p:nvPr/>
        </p:nvSpPr>
        <p:spPr>
          <a:xfrm>
            <a:off x="7968915"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35" name="Google Shape;835;p63"/>
          <p:cNvSpPr/>
          <p:nvPr/>
        </p:nvSpPr>
        <p:spPr>
          <a:xfrm>
            <a:off x="8530867"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36" name="Google Shape;836;p63"/>
          <p:cNvSpPr/>
          <p:nvPr/>
        </p:nvSpPr>
        <p:spPr>
          <a:xfrm>
            <a:off x="6540209" y="42915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cxnSp>
        <p:nvCxnSpPr>
          <p:cNvPr id="837" name="Google Shape;837;p63"/>
          <p:cNvCxnSpPr>
            <a:stCxn id="829" idx="2"/>
            <a:endCxn id="830"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838" name="Google Shape;838;p63"/>
          <p:cNvCxnSpPr>
            <a:stCxn id="829" idx="2"/>
            <a:endCxn id="831" idx="0"/>
          </p:cNvCxnSpPr>
          <p:nvPr/>
        </p:nvCxnSpPr>
        <p:spPr>
          <a:xfrm>
            <a:off x="79355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839" name="Google Shape;839;p63"/>
          <p:cNvCxnSpPr>
            <a:stCxn id="833" idx="0"/>
            <a:endCxn id="830" idx="2"/>
          </p:cNvCxnSpPr>
          <p:nvPr/>
        </p:nvCxnSpPr>
        <p:spPr>
          <a:xfrm rot="10800000">
            <a:off x="7373512" y="35364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p63"/>
          <p:cNvCxnSpPr>
            <a:stCxn id="830" idx="2"/>
            <a:endCxn id="832" idx="0"/>
          </p:cNvCxnSpPr>
          <p:nvPr/>
        </p:nvCxnSpPr>
        <p:spPr>
          <a:xfrm flipH="1">
            <a:off x="7092536" y="35365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p63"/>
          <p:cNvCxnSpPr>
            <a:stCxn id="831" idx="2"/>
            <a:endCxn id="834" idx="0"/>
          </p:cNvCxnSpPr>
          <p:nvPr/>
        </p:nvCxnSpPr>
        <p:spPr>
          <a:xfrm flipH="1">
            <a:off x="8216441" y="35365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842" name="Google Shape;842;p63"/>
          <p:cNvCxnSpPr>
            <a:stCxn id="835" idx="0"/>
            <a:endCxn id="831" idx="2"/>
          </p:cNvCxnSpPr>
          <p:nvPr/>
        </p:nvCxnSpPr>
        <p:spPr>
          <a:xfrm rot="10800000">
            <a:off x="8497417" y="35364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p63"/>
          <p:cNvCxnSpPr>
            <a:stCxn id="832" idx="2"/>
            <a:endCxn id="836" idx="0"/>
          </p:cNvCxnSpPr>
          <p:nvPr/>
        </p:nvCxnSpPr>
        <p:spPr>
          <a:xfrm flipH="1">
            <a:off x="6787859" y="4151450"/>
            <a:ext cx="304800" cy="140100"/>
          </a:xfrm>
          <a:prstGeom prst="straightConnector1">
            <a:avLst/>
          </a:prstGeom>
          <a:noFill/>
          <a:ln cap="flat" cmpd="sng" w="9525">
            <a:solidFill>
              <a:schemeClr val="dk2"/>
            </a:solidFill>
            <a:prstDash val="solid"/>
            <a:round/>
            <a:headEnd len="med" w="med" type="none"/>
            <a:tailEnd len="med" w="med" type="none"/>
          </a:ln>
        </p:spPr>
      </p:cxnSp>
      <p:sp>
        <p:nvSpPr>
          <p:cNvPr id="844" name="Google Shape;844;p63"/>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845" name="Google Shape;845;p63"/>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46" name="Google Shape;846;p63"/>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47" name="Google Shape;847;p63"/>
          <p:cNvSpPr/>
          <p:nvPr/>
        </p:nvSpPr>
        <p:spPr>
          <a:xfrm>
            <a:off x="28943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48" name="Google Shape;848;p63"/>
          <p:cNvSpPr/>
          <p:nvPr/>
        </p:nvSpPr>
        <p:spPr>
          <a:xfrm>
            <a:off x="33794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49" name="Google Shape;849;p63"/>
          <p:cNvSpPr/>
          <p:nvPr/>
        </p:nvSpPr>
        <p:spPr>
          <a:xfrm>
            <a:off x="386423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50" name="Google Shape;850;p63"/>
          <p:cNvSpPr/>
          <p:nvPr/>
        </p:nvSpPr>
        <p:spPr>
          <a:xfrm>
            <a:off x="434942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51" name="Google Shape;851;p63"/>
          <p:cNvSpPr/>
          <p:nvPr/>
        </p:nvSpPr>
        <p:spPr>
          <a:xfrm>
            <a:off x="483876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52" name="Google Shape;852;p63"/>
          <p:cNvSpPr/>
          <p:nvPr/>
        </p:nvSpPr>
        <p:spPr>
          <a:xfrm>
            <a:off x="532395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53" name="Google Shape;853;p63"/>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854" name="Google Shape;854;p63"/>
          <p:cNvSpPr/>
          <p:nvPr/>
        </p:nvSpPr>
        <p:spPr>
          <a:xfrm>
            <a:off x="1919775" y="2740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855" name="Google Shape;855;p63"/>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856" name="Google Shape;856;p63"/>
          <p:cNvSpPr/>
          <p:nvPr/>
        </p:nvSpPr>
        <p:spPr>
          <a:xfrm>
            <a:off x="289430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857" name="Google Shape;857;p63"/>
          <p:cNvSpPr/>
          <p:nvPr/>
        </p:nvSpPr>
        <p:spPr>
          <a:xfrm>
            <a:off x="337949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58" name="Google Shape;858;p63"/>
          <p:cNvSpPr/>
          <p:nvPr/>
        </p:nvSpPr>
        <p:spPr>
          <a:xfrm>
            <a:off x="386423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59" name="Google Shape;859;p63"/>
          <p:cNvSpPr/>
          <p:nvPr/>
        </p:nvSpPr>
        <p:spPr>
          <a:xfrm>
            <a:off x="434942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60" name="Google Shape;860;p63"/>
          <p:cNvSpPr/>
          <p:nvPr/>
        </p:nvSpPr>
        <p:spPr>
          <a:xfrm>
            <a:off x="483876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61" name="Google Shape;861;p63"/>
          <p:cNvSpPr/>
          <p:nvPr/>
        </p:nvSpPr>
        <p:spPr>
          <a:xfrm>
            <a:off x="532395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862" name="Google Shape;862;p63"/>
          <p:cNvSpPr/>
          <p:nvPr/>
        </p:nvSpPr>
        <p:spPr>
          <a:xfrm>
            <a:off x="581333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63" name="Google Shape;863;p63"/>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864" name="Google Shape;864;p63"/>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65" name="Google Shape;865;p63"/>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8</a:t>
            </a:r>
            <a:endParaRPr sz="2000">
              <a:latin typeface="Calibri"/>
              <a:ea typeface="Calibri"/>
              <a:cs typeface="Calibri"/>
              <a:sym typeface="Calibri"/>
            </a:endParaRPr>
          </a:p>
        </p:txBody>
      </p:sp>
      <p:sp>
        <p:nvSpPr>
          <p:cNvPr id="866" name="Google Shape;866;p63"/>
          <p:cNvSpPr/>
          <p:nvPr/>
        </p:nvSpPr>
        <p:spPr>
          <a:xfrm rot="-5400000">
            <a:off x="5926771" y="3868488"/>
            <a:ext cx="260700" cy="4305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txBox="1"/>
          <p:nvPr/>
        </p:nvSpPr>
        <p:spPr>
          <a:xfrm>
            <a:off x="5748463" y="3616179"/>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873" name="Google Shape;873;p6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b="1" lang="en"/>
              <a:t>Delete largest item from the max heap.</a:t>
            </a:r>
            <a:endParaRPr b="1"/>
          </a:p>
          <a:p>
            <a:pPr indent="-342900" lvl="1" marL="914400" rtl="0" algn="l">
              <a:spcBef>
                <a:spcPts val="600"/>
              </a:spcBef>
              <a:spcAft>
                <a:spcPts val="0"/>
              </a:spcAft>
              <a:buSzPts val="1800"/>
              <a:buChar char="○"/>
            </a:pPr>
            <a:r>
              <a:rPr b="1" lang="en"/>
              <a:t>Put deleted item at the end of the unused part of the output array.</a:t>
            </a:r>
            <a:endParaRPr b="1"/>
          </a:p>
        </p:txBody>
      </p:sp>
      <p:sp>
        <p:nvSpPr>
          <p:cNvPr id="874" name="Google Shape;874;p64"/>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875" name="Google Shape;875;p64"/>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876" name="Google Shape;876;p64"/>
          <p:cNvSpPr/>
          <p:nvPr/>
        </p:nvSpPr>
        <p:spPr>
          <a:xfrm>
            <a:off x="8249891"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77" name="Google Shape;877;p64"/>
          <p:cNvSpPr/>
          <p:nvPr/>
        </p:nvSpPr>
        <p:spPr>
          <a:xfrm>
            <a:off x="6845009"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78" name="Google Shape;878;p64"/>
          <p:cNvSpPr/>
          <p:nvPr/>
        </p:nvSpPr>
        <p:spPr>
          <a:xfrm>
            <a:off x="7406962"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79" name="Google Shape;879;p64"/>
          <p:cNvSpPr/>
          <p:nvPr/>
        </p:nvSpPr>
        <p:spPr>
          <a:xfrm>
            <a:off x="7968915"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80" name="Google Shape;880;p64"/>
          <p:cNvSpPr/>
          <p:nvPr/>
        </p:nvSpPr>
        <p:spPr>
          <a:xfrm>
            <a:off x="8530867"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cxnSp>
        <p:nvCxnSpPr>
          <p:cNvPr id="881" name="Google Shape;881;p64"/>
          <p:cNvCxnSpPr>
            <a:stCxn id="874" idx="2"/>
            <a:endCxn id="875"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64"/>
          <p:cNvCxnSpPr>
            <a:stCxn id="874" idx="2"/>
            <a:endCxn id="876" idx="0"/>
          </p:cNvCxnSpPr>
          <p:nvPr/>
        </p:nvCxnSpPr>
        <p:spPr>
          <a:xfrm>
            <a:off x="79355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64"/>
          <p:cNvCxnSpPr>
            <a:stCxn id="878" idx="0"/>
            <a:endCxn id="875" idx="2"/>
          </p:cNvCxnSpPr>
          <p:nvPr/>
        </p:nvCxnSpPr>
        <p:spPr>
          <a:xfrm rot="10800000">
            <a:off x="7373512" y="35364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64"/>
          <p:cNvCxnSpPr>
            <a:stCxn id="875" idx="2"/>
            <a:endCxn id="877" idx="0"/>
          </p:cNvCxnSpPr>
          <p:nvPr/>
        </p:nvCxnSpPr>
        <p:spPr>
          <a:xfrm flipH="1">
            <a:off x="7092536" y="35365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64"/>
          <p:cNvCxnSpPr>
            <a:stCxn id="876" idx="2"/>
            <a:endCxn id="879" idx="0"/>
          </p:cNvCxnSpPr>
          <p:nvPr/>
        </p:nvCxnSpPr>
        <p:spPr>
          <a:xfrm flipH="1">
            <a:off x="8216441" y="35365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64"/>
          <p:cNvCxnSpPr>
            <a:stCxn id="880" idx="0"/>
            <a:endCxn id="876" idx="2"/>
          </p:cNvCxnSpPr>
          <p:nvPr/>
        </p:nvCxnSpPr>
        <p:spPr>
          <a:xfrm rot="10800000">
            <a:off x="8497417" y="3536450"/>
            <a:ext cx="281100" cy="119700"/>
          </a:xfrm>
          <a:prstGeom prst="straightConnector1">
            <a:avLst/>
          </a:prstGeom>
          <a:noFill/>
          <a:ln cap="flat" cmpd="sng" w="9525">
            <a:solidFill>
              <a:schemeClr val="dk2"/>
            </a:solidFill>
            <a:prstDash val="solid"/>
            <a:round/>
            <a:headEnd len="med" w="med" type="none"/>
            <a:tailEnd len="med" w="med" type="none"/>
          </a:ln>
        </p:spPr>
      </p:cxnSp>
      <p:sp>
        <p:nvSpPr>
          <p:cNvPr id="887" name="Google Shape;887;p64"/>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888" name="Google Shape;888;p64"/>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89" name="Google Shape;889;p64"/>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90" name="Google Shape;890;p64"/>
          <p:cNvSpPr/>
          <p:nvPr/>
        </p:nvSpPr>
        <p:spPr>
          <a:xfrm>
            <a:off x="28943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91" name="Google Shape;891;p64"/>
          <p:cNvSpPr/>
          <p:nvPr/>
        </p:nvSpPr>
        <p:spPr>
          <a:xfrm>
            <a:off x="33794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92" name="Google Shape;892;p64"/>
          <p:cNvSpPr/>
          <p:nvPr/>
        </p:nvSpPr>
        <p:spPr>
          <a:xfrm>
            <a:off x="386423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93" name="Google Shape;893;p64"/>
          <p:cNvSpPr/>
          <p:nvPr/>
        </p:nvSpPr>
        <p:spPr>
          <a:xfrm>
            <a:off x="434942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94" name="Google Shape;894;p64"/>
          <p:cNvSpPr/>
          <p:nvPr/>
        </p:nvSpPr>
        <p:spPr>
          <a:xfrm>
            <a:off x="483876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895" name="Google Shape;895;p64"/>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896" name="Google Shape;896;p64"/>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897" name="Google Shape;897;p64"/>
          <p:cNvSpPr/>
          <p:nvPr/>
        </p:nvSpPr>
        <p:spPr>
          <a:xfrm>
            <a:off x="191977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898" name="Google Shape;898;p64"/>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899" name="Google Shape;899;p64"/>
          <p:cNvSpPr/>
          <p:nvPr/>
        </p:nvSpPr>
        <p:spPr>
          <a:xfrm>
            <a:off x="289430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00" name="Google Shape;900;p64"/>
          <p:cNvSpPr/>
          <p:nvPr/>
        </p:nvSpPr>
        <p:spPr>
          <a:xfrm>
            <a:off x="337949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01" name="Google Shape;901;p64"/>
          <p:cNvSpPr/>
          <p:nvPr/>
        </p:nvSpPr>
        <p:spPr>
          <a:xfrm>
            <a:off x="386423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02" name="Google Shape;902;p64"/>
          <p:cNvSpPr/>
          <p:nvPr/>
        </p:nvSpPr>
        <p:spPr>
          <a:xfrm>
            <a:off x="434942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03" name="Google Shape;903;p64"/>
          <p:cNvSpPr/>
          <p:nvPr/>
        </p:nvSpPr>
        <p:spPr>
          <a:xfrm>
            <a:off x="483876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904" name="Google Shape;904;p64"/>
          <p:cNvSpPr/>
          <p:nvPr/>
        </p:nvSpPr>
        <p:spPr>
          <a:xfrm>
            <a:off x="532395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05" name="Google Shape;905;p64"/>
          <p:cNvSpPr/>
          <p:nvPr/>
        </p:nvSpPr>
        <p:spPr>
          <a:xfrm>
            <a:off x="581333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06" name="Google Shape;906;p64"/>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907" name="Google Shape;907;p64"/>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08" name="Google Shape;908;p64"/>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7</a:t>
            </a:r>
            <a:endParaRPr sz="2000">
              <a:latin typeface="Calibri"/>
              <a:ea typeface="Calibri"/>
              <a:cs typeface="Calibri"/>
              <a:sym typeface="Calibri"/>
            </a:endParaRPr>
          </a:p>
        </p:txBody>
      </p:sp>
      <p:sp>
        <p:nvSpPr>
          <p:cNvPr id="909" name="Google Shape;909;p64"/>
          <p:cNvSpPr/>
          <p:nvPr/>
        </p:nvSpPr>
        <p:spPr>
          <a:xfrm rot="-5400000">
            <a:off x="5683933" y="3643471"/>
            <a:ext cx="260700" cy="9378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4"/>
          <p:cNvSpPr txBox="1"/>
          <p:nvPr/>
        </p:nvSpPr>
        <p:spPr>
          <a:xfrm>
            <a:off x="5480566" y="3644821"/>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916" name="Google Shape;916;p6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a:t>
            </a:r>
            <a:endParaRPr/>
          </a:p>
          <a:p>
            <a:pPr indent="-342900" lvl="1" marL="914400" rtl="0" algn="l">
              <a:spcBef>
                <a:spcPts val="600"/>
              </a:spcBef>
              <a:spcAft>
                <a:spcPts val="0"/>
              </a:spcAft>
              <a:buSzPts val="1800"/>
              <a:buChar char="○"/>
            </a:pPr>
            <a:r>
              <a:rPr lang="en"/>
              <a:t>Put deleted item at the end of the unused part of the output array.</a:t>
            </a:r>
            <a:endParaRPr/>
          </a:p>
        </p:txBody>
      </p:sp>
      <p:sp>
        <p:nvSpPr>
          <p:cNvPr id="917" name="Google Shape;917;p65"/>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918" name="Google Shape;918;p65"/>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919" name="Google Shape;919;p65"/>
          <p:cNvSpPr/>
          <p:nvPr/>
        </p:nvSpPr>
        <p:spPr>
          <a:xfrm>
            <a:off x="8249891"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20" name="Google Shape;920;p65"/>
          <p:cNvSpPr/>
          <p:nvPr/>
        </p:nvSpPr>
        <p:spPr>
          <a:xfrm>
            <a:off x="6845009"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21" name="Google Shape;921;p65"/>
          <p:cNvSpPr/>
          <p:nvPr/>
        </p:nvSpPr>
        <p:spPr>
          <a:xfrm>
            <a:off x="7406962"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22" name="Google Shape;922;p65"/>
          <p:cNvSpPr/>
          <p:nvPr/>
        </p:nvSpPr>
        <p:spPr>
          <a:xfrm>
            <a:off x="7968915"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23" name="Google Shape;923;p65"/>
          <p:cNvSpPr/>
          <p:nvPr/>
        </p:nvSpPr>
        <p:spPr>
          <a:xfrm>
            <a:off x="8530867"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cxnSp>
        <p:nvCxnSpPr>
          <p:cNvPr id="924" name="Google Shape;924;p65"/>
          <p:cNvCxnSpPr>
            <a:stCxn id="917" idx="2"/>
            <a:endCxn id="918"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925" name="Google Shape;925;p65"/>
          <p:cNvCxnSpPr>
            <a:stCxn id="917" idx="2"/>
            <a:endCxn id="919" idx="0"/>
          </p:cNvCxnSpPr>
          <p:nvPr/>
        </p:nvCxnSpPr>
        <p:spPr>
          <a:xfrm>
            <a:off x="79355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926" name="Google Shape;926;p65"/>
          <p:cNvCxnSpPr>
            <a:stCxn id="921" idx="0"/>
            <a:endCxn id="918" idx="2"/>
          </p:cNvCxnSpPr>
          <p:nvPr/>
        </p:nvCxnSpPr>
        <p:spPr>
          <a:xfrm rot="10800000">
            <a:off x="7373512" y="35364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927" name="Google Shape;927;p65"/>
          <p:cNvCxnSpPr>
            <a:stCxn id="918" idx="2"/>
            <a:endCxn id="920" idx="0"/>
          </p:cNvCxnSpPr>
          <p:nvPr/>
        </p:nvCxnSpPr>
        <p:spPr>
          <a:xfrm flipH="1">
            <a:off x="7092536" y="35365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928" name="Google Shape;928;p65"/>
          <p:cNvCxnSpPr>
            <a:stCxn id="919" idx="2"/>
            <a:endCxn id="922" idx="0"/>
          </p:cNvCxnSpPr>
          <p:nvPr/>
        </p:nvCxnSpPr>
        <p:spPr>
          <a:xfrm flipH="1">
            <a:off x="8216441" y="35365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929" name="Google Shape;929;p65"/>
          <p:cNvCxnSpPr>
            <a:stCxn id="923" idx="0"/>
            <a:endCxn id="919" idx="2"/>
          </p:cNvCxnSpPr>
          <p:nvPr/>
        </p:nvCxnSpPr>
        <p:spPr>
          <a:xfrm rot="10800000">
            <a:off x="8497417" y="3536450"/>
            <a:ext cx="281100" cy="119700"/>
          </a:xfrm>
          <a:prstGeom prst="straightConnector1">
            <a:avLst/>
          </a:prstGeom>
          <a:noFill/>
          <a:ln cap="flat" cmpd="sng" w="9525">
            <a:solidFill>
              <a:schemeClr val="dk2"/>
            </a:solidFill>
            <a:prstDash val="solid"/>
            <a:round/>
            <a:headEnd len="med" w="med" type="none"/>
            <a:tailEnd len="med" w="med" type="none"/>
          </a:ln>
        </p:spPr>
      </p:cxnSp>
      <p:sp>
        <p:nvSpPr>
          <p:cNvPr id="930" name="Google Shape;930;p65"/>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931" name="Google Shape;931;p65"/>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32" name="Google Shape;932;p65"/>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33" name="Google Shape;933;p65"/>
          <p:cNvSpPr/>
          <p:nvPr/>
        </p:nvSpPr>
        <p:spPr>
          <a:xfrm>
            <a:off x="28943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34" name="Google Shape;934;p65"/>
          <p:cNvSpPr/>
          <p:nvPr/>
        </p:nvSpPr>
        <p:spPr>
          <a:xfrm>
            <a:off x="33794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35" name="Google Shape;935;p65"/>
          <p:cNvSpPr/>
          <p:nvPr/>
        </p:nvSpPr>
        <p:spPr>
          <a:xfrm>
            <a:off x="386423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36" name="Google Shape;936;p65"/>
          <p:cNvSpPr/>
          <p:nvPr/>
        </p:nvSpPr>
        <p:spPr>
          <a:xfrm>
            <a:off x="434942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37" name="Google Shape;937;p65"/>
          <p:cNvSpPr/>
          <p:nvPr/>
        </p:nvSpPr>
        <p:spPr>
          <a:xfrm>
            <a:off x="483876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38" name="Google Shape;938;p65"/>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939" name="Google Shape;939;p65"/>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940" name="Google Shape;940;p65"/>
          <p:cNvSpPr/>
          <p:nvPr/>
        </p:nvSpPr>
        <p:spPr>
          <a:xfrm>
            <a:off x="1919775" y="2740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941" name="Google Shape;941;p65"/>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942" name="Google Shape;942;p65"/>
          <p:cNvSpPr/>
          <p:nvPr/>
        </p:nvSpPr>
        <p:spPr>
          <a:xfrm>
            <a:off x="289430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43" name="Google Shape;943;p65"/>
          <p:cNvSpPr/>
          <p:nvPr/>
        </p:nvSpPr>
        <p:spPr>
          <a:xfrm>
            <a:off x="337949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44" name="Google Shape;944;p65"/>
          <p:cNvSpPr/>
          <p:nvPr/>
        </p:nvSpPr>
        <p:spPr>
          <a:xfrm>
            <a:off x="386423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45" name="Google Shape;945;p65"/>
          <p:cNvSpPr/>
          <p:nvPr/>
        </p:nvSpPr>
        <p:spPr>
          <a:xfrm>
            <a:off x="434942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46" name="Google Shape;946;p65"/>
          <p:cNvSpPr/>
          <p:nvPr/>
        </p:nvSpPr>
        <p:spPr>
          <a:xfrm>
            <a:off x="483876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947" name="Google Shape;947;p65"/>
          <p:cNvSpPr/>
          <p:nvPr/>
        </p:nvSpPr>
        <p:spPr>
          <a:xfrm>
            <a:off x="532395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48" name="Google Shape;948;p65"/>
          <p:cNvSpPr/>
          <p:nvPr/>
        </p:nvSpPr>
        <p:spPr>
          <a:xfrm>
            <a:off x="581333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49" name="Google Shape;949;p65"/>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950" name="Google Shape;950;p65"/>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51" name="Google Shape;951;p65"/>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7</a:t>
            </a:r>
            <a:endParaRPr sz="2000">
              <a:latin typeface="Calibri"/>
              <a:ea typeface="Calibri"/>
              <a:cs typeface="Calibri"/>
              <a:sym typeface="Calibri"/>
            </a:endParaRPr>
          </a:p>
        </p:txBody>
      </p:sp>
      <p:sp>
        <p:nvSpPr>
          <p:cNvPr id="952" name="Google Shape;952;p65"/>
          <p:cNvSpPr/>
          <p:nvPr/>
        </p:nvSpPr>
        <p:spPr>
          <a:xfrm rot="-5400000">
            <a:off x="5683933" y="3643471"/>
            <a:ext cx="260700" cy="9378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5"/>
          <p:cNvSpPr txBox="1"/>
          <p:nvPr/>
        </p:nvSpPr>
        <p:spPr>
          <a:xfrm>
            <a:off x="5480566" y="3644821"/>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959" name="Google Shape;959;p6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b="1" lang="en"/>
              <a:t>Delete largest item from the max heap.</a:t>
            </a:r>
            <a:endParaRPr b="1"/>
          </a:p>
          <a:p>
            <a:pPr indent="-342900" lvl="1" marL="914400" rtl="0" algn="l">
              <a:spcBef>
                <a:spcPts val="600"/>
              </a:spcBef>
              <a:spcAft>
                <a:spcPts val="0"/>
              </a:spcAft>
              <a:buSzPts val="1800"/>
              <a:buChar char="○"/>
            </a:pPr>
            <a:r>
              <a:rPr b="1" lang="en"/>
              <a:t>Put deleted item at the end of the unused part of the output array.</a:t>
            </a:r>
            <a:endParaRPr b="1"/>
          </a:p>
        </p:txBody>
      </p:sp>
      <p:sp>
        <p:nvSpPr>
          <p:cNvPr id="960" name="Google Shape;960;p66"/>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961" name="Google Shape;961;p66"/>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62" name="Google Shape;962;p66"/>
          <p:cNvSpPr/>
          <p:nvPr/>
        </p:nvSpPr>
        <p:spPr>
          <a:xfrm>
            <a:off x="8249891"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63" name="Google Shape;963;p66"/>
          <p:cNvSpPr/>
          <p:nvPr/>
        </p:nvSpPr>
        <p:spPr>
          <a:xfrm>
            <a:off x="6845009"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64" name="Google Shape;964;p66"/>
          <p:cNvSpPr/>
          <p:nvPr/>
        </p:nvSpPr>
        <p:spPr>
          <a:xfrm>
            <a:off x="7406962"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965" name="Google Shape;965;p66"/>
          <p:cNvSpPr/>
          <p:nvPr/>
        </p:nvSpPr>
        <p:spPr>
          <a:xfrm>
            <a:off x="7968915"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966" name="Google Shape;966;p66"/>
          <p:cNvCxnSpPr>
            <a:stCxn id="960" idx="2"/>
            <a:endCxn id="961"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66"/>
          <p:cNvCxnSpPr>
            <a:stCxn id="960" idx="2"/>
            <a:endCxn id="962" idx="0"/>
          </p:cNvCxnSpPr>
          <p:nvPr/>
        </p:nvCxnSpPr>
        <p:spPr>
          <a:xfrm>
            <a:off x="79355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66"/>
          <p:cNvCxnSpPr>
            <a:stCxn id="964" idx="0"/>
            <a:endCxn id="961" idx="2"/>
          </p:cNvCxnSpPr>
          <p:nvPr/>
        </p:nvCxnSpPr>
        <p:spPr>
          <a:xfrm rot="10800000">
            <a:off x="7373512" y="35364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66"/>
          <p:cNvCxnSpPr>
            <a:stCxn id="961" idx="2"/>
            <a:endCxn id="963" idx="0"/>
          </p:cNvCxnSpPr>
          <p:nvPr/>
        </p:nvCxnSpPr>
        <p:spPr>
          <a:xfrm flipH="1">
            <a:off x="7092536" y="35365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66"/>
          <p:cNvCxnSpPr>
            <a:stCxn id="962" idx="2"/>
            <a:endCxn id="965" idx="0"/>
          </p:cNvCxnSpPr>
          <p:nvPr/>
        </p:nvCxnSpPr>
        <p:spPr>
          <a:xfrm flipH="1">
            <a:off x="8216441" y="3536550"/>
            <a:ext cx="281100" cy="119700"/>
          </a:xfrm>
          <a:prstGeom prst="straightConnector1">
            <a:avLst/>
          </a:prstGeom>
          <a:noFill/>
          <a:ln cap="flat" cmpd="sng" w="9525">
            <a:solidFill>
              <a:schemeClr val="dk2"/>
            </a:solidFill>
            <a:prstDash val="solid"/>
            <a:round/>
            <a:headEnd len="med" w="med" type="none"/>
            <a:tailEnd len="med" w="med" type="none"/>
          </a:ln>
        </p:spPr>
      </p:cxnSp>
      <p:sp>
        <p:nvSpPr>
          <p:cNvPr id="971" name="Google Shape;971;p66"/>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972" name="Google Shape;972;p66"/>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73" name="Google Shape;973;p66"/>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74" name="Google Shape;974;p66"/>
          <p:cNvSpPr/>
          <p:nvPr/>
        </p:nvSpPr>
        <p:spPr>
          <a:xfrm>
            <a:off x="28943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75" name="Google Shape;975;p66"/>
          <p:cNvSpPr/>
          <p:nvPr/>
        </p:nvSpPr>
        <p:spPr>
          <a:xfrm>
            <a:off x="33794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76" name="Google Shape;976;p66"/>
          <p:cNvSpPr/>
          <p:nvPr/>
        </p:nvSpPr>
        <p:spPr>
          <a:xfrm>
            <a:off x="386423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77" name="Google Shape;977;p66"/>
          <p:cNvSpPr/>
          <p:nvPr/>
        </p:nvSpPr>
        <p:spPr>
          <a:xfrm>
            <a:off x="434942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78" name="Google Shape;978;p66"/>
          <p:cNvSpPr/>
          <p:nvPr/>
        </p:nvSpPr>
        <p:spPr>
          <a:xfrm>
            <a:off x="483876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979" name="Google Shape;979;p66"/>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980" name="Google Shape;980;p66"/>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981" name="Google Shape;981;p66"/>
          <p:cNvSpPr/>
          <p:nvPr/>
        </p:nvSpPr>
        <p:spPr>
          <a:xfrm>
            <a:off x="191977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982" name="Google Shape;982;p66"/>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83" name="Google Shape;983;p66"/>
          <p:cNvSpPr/>
          <p:nvPr/>
        </p:nvSpPr>
        <p:spPr>
          <a:xfrm>
            <a:off x="289430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84" name="Google Shape;984;p66"/>
          <p:cNvSpPr/>
          <p:nvPr/>
        </p:nvSpPr>
        <p:spPr>
          <a:xfrm>
            <a:off x="337949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85" name="Google Shape;985;p66"/>
          <p:cNvSpPr/>
          <p:nvPr/>
        </p:nvSpPr>
        <p:spPr>
          <a:xfrm>
            <a:off x="386423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986" name="Google Shape;986;p66"/>
          <p:cNvSpPr/>
          <p:nvPr/>
        </p:nvSpPr>
        <p:spPr>
          <a:xfrm>
            <a:off x="434942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87" name="Google Shape;987;p66"/>
          <p:cNvSpPr/>
          <p:nvPr/>
        </p:nvSpPr>
        <p:spPr>
          <a:xfrm>
            <a:off x="4838766"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88" name="Google Shape;988;p66"/>
          <p:cNvSpPr/>
          <p:nvPr/>
        </p:nvSpPr>
        <p:spPr>
          <a:xfrm>
            <a:off x="532395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89" name="Google Shape;989;p66"/>
          <p:cNvSpPr/>
          <p:nvPr/>
        </p:nvSpPr>
        <p:spPr>
          <a:xfrm>
            <a:off x="581333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90" name="Google Shape;990;p66"/>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991" name="Google Shape;991;p66"/>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992" name="Google Shape;992;p66"/>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6</a:t>
            </a:r>
            <a:endParaRPr sz="2000">
              <a:latin typeface="Calibri"/>
              <a:ea typeface="Calibri"/>
              <a:cs typeface="Calibri"/>
              <a:sym typeface="Calibri"/>
            </a:endParaRPr>
          </a:p>
        </p:txBody>
      </p:sp>
      <p:sp>
        <p:nvSpPr>
          <p:cNvPr id="993" name="Google Shape;993;p66"/>
          <p:cNvSpPr/>
          <p:nvPr/>
        </p:nvSpPr>
        <p:spPr>
          <a:xfrm rot="-5400000">
            <a:off x="5441250" y="3379100"/>
            <a:ext cx="260700" cy="14022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6"/>
          <p:cNvSpPr txBox="1"/>
          <p:nvPr/>
        </p:nvSpPr>
        <p:spPr>
          <a:xfrm>
            <a:off x="5234284" y="3612650"/>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1000" name="Google Shape;1000;p6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a:t>
            </a:r>
            <a:endParaRPr/>
          </a:p>
          <a:p>
            <a:pPr indent="-342900" lvl="1" marL="914400" rtl="0" algn="l">
              <a:spcBef>
                <a:spcPts val="600"/>
              </a:spcBef>
              <a:spcAft>
                <a:spcPts val="0"/>
              </a:spcAft>
              <a:buSzPts val="1800"/>
              <a:buChar char="○"/>
            </a:pPr>
            <a:r>
              <a:rPr lang="en"/>
              <a:t>Put deleted item at the end of the unused part of the output array.</a:t>
            </a:r>
            <a:endParaRPr/>
          </a:p>
        </p:txBody>
      </p:sp>
      <p:sp>
        <p:nvSpPr>
          <p:cNvPr id="1001" name="Google Shape;1001;p67"/>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002" name="Google Shape;1002;p67"/>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03" name="Google Shape;1003;p67"/>
          <p:cNvSpPr/>
          <p:nvPr/>
        </p:nvSpPr>
        <p:spPr>
          <a:xfrm>
            <a:off x="8249891"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04" name="Google Shape;1004;p67"/>
          <p:cNvSpPr/>
          <p:nvPr/>
        </p:nvSpPr>
        <p:spPr>
          <a:xfrm>
            <a:off x="6845009"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05" name="Google Shape;1005;p67"/>
          <p:cNvSpPr/>
          <p:nvPr/>
        </p:nvSpPr>
        <p:spPr>
          <a:xfrm>
            <a:off x="7406962"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006" name="Google Shape;1006;p67"/>
          <p:cNvSpPr/>
          <p:nvPr/>
        </p:nvSpPr>
        <p:spPr>
          <a:xfrm>
            <a:off x="7968915"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1007" name="Google Shape;1007;p67"/>
          <p:cNvCxnSpPr>
            <a:stCxn id="1001" idx="2"/>
            <a:endCxn id="1002"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67"/>
          <p:cNvCxnSpPr>
            <a:stCxn id="1001" idx="2"/>
            <a:endCxn id="1003" idx="0"/>
          </p:cNvCxnSpPr>
          <p:nvPr/>
        </p:nvCxnSpPr>
        <p:spPr>
          <a:xfrm>
            <a:off x="79355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67"/>
          <p:cNvCxnSpPr>
            <a:stCxn id="1005" idx="0"/>
            <a:endCxn id="1002" idx="2"/>
          </p:cNvCxnSpPr>
          <p:nvPr/>
        </p:nvCxnSpPr>
        <p:spPr>
          <a:xfrm rot="10800000">
            <a:off x="7373512" y="35364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67"/>
          <p:cNvCxnSpPr>
            <a:stCxn id="1002" idx="2"/>
            <a:endCxn id="1004" idx="0"/>
          </p:cNvCxnSpPr>
          <p:nvPr/>
        </p:nvCxnSpPr>
        <p:spPr>
          <a:xfrm flipH="1">
            <a:off x="7092536" y="35365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67"/>
          <p:cNvCxnSpPr>
            <a:stCxn id="1003" idx="2"/>
            <a:endCxn id="1006" idx="0"/>
          </p:cNvCxnSpPr>
          <p:nvPr/>
        </p:nvCxnSpPr>
        <p:spPr>
          <a:xfrm flipH="1">
            <a:off x="8216441" y="3536550"/>
            <a:ext cx="281100" cy="119700"/>
          </a:xfrm>
          <a:prstGeom prst="straightConnector1">
            <a:avLst/>
          </a:prstGeom>
          <a:noFill/>
          <a:ln cap="flat" cmpd="sng" w="9525">
            <a:solidFill>
              <a:schemeClr val="dk2"/>
            </a:solidFill>
            <a:prstDash val="solid"/>
            <a:round/>
            <a:headEnd len="med" w="med" type="none"/>
            <a:tailEnd len="med" w="med" type="none"/>
          </a:ln>
        </p:spPr>
      </p:cxnSp>
      <p:sp>
        <p:nvSpPr>
          <p:cNvPr id="1012" name="Google Shape;1012;p67"/>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1013" name="Google Shape;1013;p67"/>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14" name="Google Shape;1014;p67"/>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15" name="Google Shape;1015;p67"/>
          <p:cNvSpPr/>
          <p:nvPr/>
        </p:nvSpPr>
        <p:spPr>
          <a:xfrm>
            <a:off x="28943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16" name="Google Shape;1016;p67"/>
          <p:cNvSpPr/>
          <p:nvPr/>
        </p:nvSpPr>
        <p:spPr>
          <a:xfrm>
            <a:off x="33794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17" name="Google Shape;1017;p67"/>
          <p:cNvSpPr/>
          <p:nvPr/>
        </p:nvSpPr>
        <p:spPr>
          <a:xfrm>
            <a:off x="386423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18" name="Google Shape;1018;p67"/>
          <p:cNvSpPr/>
          <p:nvPr/>
        </p:nvSpPr>
        <p:spPr>
          <a:xfrm>
            <a:off x="434942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19" name="Google Shape;1019;p67"/>
          <p:cNvSpPr/>
          <p:nvPr/>
        </p:nvSpPr>
        <p:spPr>
          <a:xfrm>
            <a:off x="483876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020" name="Google Shape;1020;p67"/>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021" name="Google Shape;1021;p67"/>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022" name="Google Shape;1022;p67"/>
          <p:cNvSpPr/>
          <p:nvPr/>
        </p:nvSpPr>
        <p:spPr>
          <a:xfrm>
            <a:off x="1919775" y="2740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023" name="Google Shape;1023;p67"/>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24" name="Google Shape;1024;p67"/>
          <p:cNvSpPr/>
          <p:nvPr/>
        </p:nvSpPr>
        <p:spPr>
          <a:xfrm>
            <a:off x="289430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25" name="Google Shape;1025;p67"/>
          <p:cNvSpPr/>
          <p:nvPr/>
        </p:nvSpPr>
        <p:spPr>
          <a:xfrm>
            <a:off x="337949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26" name="Google Shape;1026;p67"/>
          <p:cNvSpPr/>
          <p:nvPr/>
        </p:nvSpPr>
        <p:spPr>
          <a:xfrm>
            <a:off x="386423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027" name="Google Shape;1027;p67"/>
          <p:cNvSpPr/>
          <p:nvPr/>
        </p:nvSpPr>
        <p:spPr>
          <a:xfrm>
            <a:off x="434942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028" name="Google Shape;1028;p67"/>
          <p:cNvSpPr/>
          <p:nvPr/>
        </p:nvSpPr>
        <p:spPr>
          <a:xfrm>
            <a:off x="4838766"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29" name="Google Shape;1029;p67"/>
          <p:cNvSpPr/>
          <p:nvPr/>
        </p:nvSpPr>
        <p:spPr>
          <a:xfrm>
            <a:off x="532395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30" name="Google Shape;1030;p67"/>
          <p:cNvSpPr/>
          <p:nvPr/>
        </p:nvSpPr>
        <p:spPr>
          <a:xfrm>
            <a:off x="581333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31" name="Google Shape;1031;p67"/>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1032" name="Google Shape;1032;p67"/>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33" name="Google Shape;1033;p67"/>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6</a:t>
            </a:r>
            <a:endParaRPr sz="2000">
              <a:latin typeface="Calibri"/>
              <a:ea typeface="Calibri"/>
              <a:cs typeface="Calibri"/>
              <a:sym typeface="Calibri"/>
            </a:endParaRPr>
          </a:p>
        </p:txBody>
      </p:sp>
      <p:sp>
        <p:nvSpPr>
          <p:cNvPr id="1034" name="Google Shape;1034;p67"/>
          <p:cNvSpPr/>
          <p:nvPr/>
        </p:nvSpPr>
        <p:spPr>
          <a:xfrm rot="-5400000">
            <a:off x="5441250" y="3379100"/>
            <a:ext cx="260700" cy="14022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7"/>
          <p:cNvSpPr txBox="1"/>
          <p:nvPr/>
        </p:nvSpPr>
        <p:spPr>
          <a:xfrm>
            <a:off x="5234284" y="3612650"/>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1041" name="Google Shape;1041;p6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b="1" lang="en"/>
              <a:t>Delete largest item from the max heap.</a:t>
            </a:r>
            <a:endParaRPr b="1"/>
          </a:p>
          <a:p>
            <a:pPr indent="-342900" lvl="1" marL="914400" rtl="0" algn="l">
              <a:spcBef>
                <a:spcPts val="600"/>
              </a:spcBef>
              <a:spcAft>
                <a:spcPts val="0"/>
              </a:spcAft>
              <a:buSzPts val="1800"/>
              <a:buChar char="○"/>
            </a:pPr>
            <a:r>
              <a:rPr b="1" lang="en"/>
              <a:t>Put deleted item at the end of the unused part of the output array.</a:t>
            </a:r>
            <a:endParaRPr b="1"/>
          </a:p>
        </p:txBody>
      </p:sp>
      <p:sp>
        <p:nvSpPr>
          <p:cNvPr id="1042" name="Google Shape;1042;p68"/>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43" name="Google Shape;1043;p68"/>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44" name="Google Shape;1044;p68"/>
          <p:cNvSpPr/>
          <p:nvPr/>
        </p:nvSpPr>
        <p:spPr>
          <a:xfrm>
            <a:off x="8249891"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45" name="Google Shape;1045;p68"/>
          <p:cNvSpPr/>
          <p:nvPr/>
        </p:nvSpPr>
        <p:spPr>
          <a:xfrm>
            <a:off x="6845009"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046" name="Google Shape;1046;p68"/>
          <p:cNvSpPr/>
          <p:nvPr/>
        </p:nvSpPr>
        <p:spPr>
          <a:xfrm>
            <a:off x="7406962"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cxnSp>
        <p:nvCxnSpPr>
          <p:cNvPr id="1047" name="Google Shape;1047;p68"/>
          <p:cNvCxnSpPr>
            <a:stCxn id="1042" idx="2"/>
            <a:endCxn id="1043"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68"/>
          <p:cNvCxnSpPr>
            <a:stCxn id="1042" idx="2"/>
            <a:endCxn id="1044" idx="0"/>
          </p:cNvCxnSpPr>
          <p:nvPr/>
        </p:nvCxnSpPr>
        <p:spPr>
          <a:xfrm>
            <a:off x="79355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68"/>
          <p:cNvCxnSpPr>
            <a:stCxn id="1046" idx="0"/>
            <a:endCxn id="1043" idx="2"/>
          </p:cNvCxnSpPr>
          <p:nvPr/>
        </p:nvCxnSpPr>
        <p:spPr>
          <a:xfrm rot="10800000">
            <a:off x="7373512" y="35364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68"/>
          <p:cNvCxnSpPr>
            <a:stCxn id="1043" idx="2"/>
            <a:endCxn id="1045" idx="0"/>
          </p:cNvCxnSpPr>
          <p:nvPr/>
        </p:nvCxnSpPr>
        <p:spPr>
          <a:xfrm flipH="1">
            <a:off x="7092536" y="3536550"/>
            <a:ext cx="281100" cy="119700"/>
          </a:xfrm>
          <a:prstGeom prst="straightConnector1">
            <a:avLst/>
          </a:prstGeom>
          <a:noFill/>
          <a:ln cap="flat" cmpd="sng" w="9525">
            <a:solidFill>
              <a:schemeClr val="dk2"/>
            </a:solidFill>
            <a:prstDash val="solid"/>
            <a:round/>
            <a:headEnd len="med" w="med" type="none"/>
            <a:tailEnd len="med" w="med" type="none"/>
          </a:ln>
        </p:spPr>
      </p:cxnSp>
      <p:sp>
        <p:nvSpPr>
          <p:cNvPr id="1051" name="Google Shape;1051;p68"/>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1052" name="Google Shape;1052;p68"/>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53" name="Google Shape;1053;p68"/>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54" name="Google Shape;1054;p68"/>
          <p:cNvSpPr/>
          <p:nvPr/>
        </p:nvSpPr>
        <p:spPr>
          <a:xfrm>
            <a:off x="28943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55" name="Google Shape;1055;p68"/>
          <p:cNvSpPr/>
          <p:nvPr/>
        </p:nvSpPr>
        <p:spPr>
          <a:xfrm>
            <a:off x="33794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56" name="Google Shape;1056;p68"/>
          <p:cNvSpPr/>
          <p:nvPr/>
        </p:nvSpPr>
        <p:spPr>
          <a:xfrm>
            <a:off x="386423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57" name="Google Shape;1057;p68"/>
          <p:cNvSpPr/>
          <p:nvPr/>
        </p:nvSpPr>
        <p:spPr>
          <a:xfrm>
            <a:off x="434942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058" name="Google Shape;1058;p68"/>
          <p:cNvSpPr/>
          <p:nvPr/>
        </p:nvSpPr>
        <p:spPr>
          <a:xfrm>
            <a:off x="483876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059" name="Google Shape;1059;p68"/>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060" name="Google Shape;1060;p68"/>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061" name="Google Shape;1061;p68"/>
          <p:cNvSpPr/>
          <p:nvPr/>
        </p:nvSpPr>
        <p:spPr>
          <a:xfrm>
            <a:off x="191977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62" name="Google Shape;1062;p68"/>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63" name="Google Shape;1063;p68"/>
          <p:cNvSpPr/>
          <p:nvPr/>
        </p:nvSpPr>
        <p:spPr>
          <a:xfrm>
            <a:off x="289430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64" name="Google Shape;1064;p68"/>
          <p:cNvSpPr/>
          <p:nvPr/>
        </p:nvSpPr>
        <p:spPr>
          <a:xfrm>
            <a:off x="337949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065" name="Google Shape;1065;p68"/>
          <p:cNvSpPr/>
          <p:nvPr/>
        </p:nvSpPr>
        <p:spPr>
          <a:xfrm>
            <a:off x="386423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066" name="Google Shape;1066;p68"/>
          <p:cNvSpPr/>
          <p:nvPr/>
        </p:nvSpPr>
        <p:spPr>
          <a:xfrm>
            <a:off x="434942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67" name="Google Shape;1067;p68"/>
          <p:cNvSpPr/>
          <p:nvPr/>
        </p:nvSpPr>
        <p:spPr>
          <a:xfrm>
            <a:off x="4838766"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68" name="Google Shape;1068;p68"/>
          <p:cNvSpPr/>
          <p:nvPr/>
        </p:nvSpPr>
        <p:spPr>
          <a:xfrm>
            <a:off x="532395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69" name="Google Shape;1069;p68"/>
          <p:cNvSpPr/>
          <p:nvPr/>
        </p:nvSpPr>
        <p:spPr>
          <a:xfrm>
            <a:off x="581333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70" name="Google Shape;1070;p68"/>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1071" name="Google Shape;1071;p68"/>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72" name="Google Shape;1072;p68"/>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5</a:t>
            </a:r>
            <a:endParaRPr sz="2000">
              <a:latin typeface="Calibri"/>
              <a:ea typeface="Calibri"/>
              <a:cs typeface="Calibri"/>
              <a:sym typeface="Calibri"/>
            </a:endParaRPr>
          </a:p>
        </p:txBody>
      </p:sp>
      <p:sp>
        <p:nvSpPr>
          <p:cNvPr id="1073" name="Google Shape;1073;p68"/>
          <p:cNvSpPr/>
          <p:nvPr/>
        </p:nvSpPr>
        <p:spPr>
          <a:xfrm rot="-5400000">
            <a:off x="5203825" y="3141800"/>
            <a:ext cx="260700" cy="18768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8"/>
          <p:cNvSpPr txBox="1"/>
          <p:nvPr/>
        </p:nvSpPr>
        <p:spPr>
          <a:xfrm>
            <a:off x="5028342" y="3612650"/>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1080" name="Google Shape;1080;p6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a:t>
            </a:r>
            <a:endParaRPr/>
          </a:p>
          <a:p>
            <a:pPr indent="-342900" lvl="1" marL="914400" rtl="0" algn="l">
              <a:spcBef>
                <a:spcPts val="600"/>
              </a:spcBef>
              <a:spcAft>
                <a:spcPts val="0"/>
              </a:spcAft>
              <a:buSzPts val="1800"/>
              <a:buChar char="○"/>
            </a:pPr>
            <a:r>
              <a:rPr lang="en"/>
              <a:t>Put deleted item at the end of the unused part of the output array.</a:t>
            </a:r>
            <a:endParaRPr/>
          </a:p>
        </p:txBody>
      </p:sp>
      <p:sp>
        <p:nvSpPr>
          <p:cNvPr id="1081" name="Google Shape;1081;p69"/>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82" name="Google Shape;1082;p69"/>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83" name="Google Shape;1083;p69"/>
          <p:cNvSpPr/>
          <p:nvPr/>
        </p:nvSpPr>
        <p:spPr>
          <a:xfrm>
            <a:off x="8249891"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84" name="Google Shape;1084;p69"/>
          <p:cNvSpPr/>
          <p:nvPr/>
        </p:nvSpPr>
        <p:spPr>
          <a:xfrm>
            <a:off x="6845009"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085" name="Google Shape;1085;p69"/>
          <p:cNvSpPr/>
          <p:nvPr/>
        </p:nvSpPr>
        <p:spPr>
          <a:xfrm>
            <a:off x="7406962"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cxnSp>
        <p:nvCxnSpPr>
          <p:cNvPr id="1086" name="Google Shape;1086;p69"/>
          <p:cNvCxnSpPr>
            <a:stCxn id="1081" idx="2"/>
            <a:endCxn id="1082"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69"/>
          <p:cNvCxnSpPr>
            <a:stCxn id="1081" idx="2"/>
            <a:endCxn id="1083" idx="0"/>
          </p:cNvCxnSpPr>
          <p:nvPr/>
        </p:nvCxnSpPr>
        <p:spPr>
          <a:xfrm>
            <a:off x="79355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69"/>
          <p:cNvCxnSpPr>
            <a:stCxn id="1085" idx="0"/>
            <a:endCxn id="1082" idx="2"/>
          </p:cNvCxnSpPr>
          <p:nvPr/>
        </p:nvCxnSpPr>
        <p:spPr>
          <a:xfrm rot="10800000">
            <a:off x="7373512" y="35364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69"/>
          <p:cNvCxnSpPr>
            <a:stCxn id="1082" idx="2"/>
            <a:endCxn id="1084" idx="0"/>
          </p:cNvCxnSpPr>
          <p:nvPr/>
        </p:nvCxnSpPr>
        <p:spPr>
          <a:xfrm flipH="1">
            <a:off x="7092536" y="3536550"/>
            <a:ext cx="281100" cy="119700"/>
          </a:xfrm>
          <a:prstGeom prst="straightConnector1">
            <a:avLst/>
          </a:prstGeom>
          <a:noFill/>
          <a:ln cap="flat" cmpd="sng" w="9525">
            <a:solidFill>
              <a:schemeClr val="dk2"/>
            </a:solidFill>
            <a:prstDash val="solid"/>
            <a:round/>
            <a:headEnd len="med" w="med" type="none"/>
            <a:tailEnd len="med" w="med" type="none"/>
          </a:ln>
        </p:spPr>
      </p:cxnSp>
      <p:sp>
        <p:nvSpPr>
          <p:cNvPr id="1090" name="Google Shape;1090;p69"/>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1091" name="Google Shape;1091;p69"/>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92" name="Google Shape;1092;p69"/>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93" name="Google Shape;1093;p69"/>
          <p:cNvSpPr/>
          <p:nvPr/>
        </p:nvSpPr>
        <p:spPr>
          <a:xfrm>
            <a:off x="28943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94" name="Google Shape;1094;p69"/>
          <p:cNvSpPr/>
          <p:nvPr/>
        </p:nvSpPr>
        <p:spPr>
          <a:xfrm>
            <a:off x="33794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95" name="Google Shape;1095;p69"/>
          <p:cNvSpPr/>
          <p:nvPr/>
        </p:nvSpPr>
        <p:spPr>
          <a:xfrm>
            <a:off x="386423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096" name="Google Shape;1096;p69"/>
          <p:cNvSpPr/>
          <p:nvPr/>
        </p:nvSpPr>
        <p:spPr>
          <a:xfrm>
            <a:off x="434942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097" name="Google Shape;1097;p69"/>
          <p:cNvSpPr/>
          <p:nvPr/>
        </p:nvSpPr>
        <p:spPr>
          <a:xfrm>
            <a:off x="483876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098" name="Google Shape;1098;p69"/>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099" name="Google Shape;1099;p69"/>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100" name="Google Shape;1100;p69"/>
          <p:cNvSpPr/>
          <p:nvPr/>
        </p:nvSpPr>
        <p:spPr>
          <a:xfrm>
            <a:off x="1919775" y="2740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01" name="Google Shape;1101;p69"/>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02" name="Google Shape;1102;p69"/>
          <p:cNvSpPr/>
          <p:nvPr/>
        </p:nvSpPr>
        <p:spPr>
          <a:xfrm>
            <a:off x="289430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03" name="Google Shape;1103;p69"/>
          <p:cNvSpPr/>
          <p:nvPr/>
        </p:nvSpPr>
        <p:spPr>
          <a:xfrm>
            <a:off x="337949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104" name="Google Shape;1104;p69"/>
          <p:cNvSpPr/>
          <p:nvPr/>
        </p:nvSpPr>
        <p:spPr>
          <a:xfrm>
            <a:off x="3864236"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105" name="Google Shape;1105;p69"/>
          <p:cNvSpPr/>
          <p:nvPr/>
        </p:nvSpPr>
        <p:spPr>
          <a:xfrm>
            <a:off x="434942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06" name="Google Shape;1106;p69"/>
          <p:cNvSpPr/>
          <p:nvPr/>
        </p:nvSpPr>
        <p:spPr>
          <a:xfrm>
            <a:off x="4838766"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07" name="Google Shape;1107;p69"/>
          <p:cNvSpPr/>
          <p:nvPr/>
        </p:nvSpPr>
        <p:spPr>
          <a:xfrm>
            <a:off x="532395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08" name="Google Shape;1108;p69"/>
          <p:cNvSpPr/>
          <p:nvPr/>
        </p:nvSpPr>
        <p:spPr>
          <a:xfrm>
            <a:off x="581333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09" name="Google Shape;1109;p69"/>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1110" name="Google Shape;1110;p69"/>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11" name="Google Shape;1111;p69"/>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5</a:t>
            </a:r>
            <a:endParaRPr sz="2000">
              <a:latin typeface="Calibri"/>
              <a:ea typeface="Calibri"/>
              <a:cs typeface="Calibri"/>
              <a:sym typeface="Calibri"/>
            </a:endParaRPr>
          </a:p>
        </p:txBody>
      </p:sp>
      <p:sp>
        <p:nvSpPr>
          <p:cNvPr id="1112" name="Google Shape;1112;p69"/>
          <p:cNvSpPr/>
          <p:nvPr/>
        </p:nvSpPr>
        <p:spPr>
          <a:xfrm rot="-5400000">
            <a:off x="5203825" y="3141800"/>
            <a:ext cx="260700" cy="18768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9"/>
          <p:cNvSpPr txBox="1"/>
          <p:nvPr/>
        </p:nvSpPr>
        <p:spPr>
          <a:xfrm>
            <a:off x="5028342" y="3612650"/>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1119" name="Google Shape;1119;p7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b="1" lang="en"/>
              <a:t>Delete largest item from the max heap.</a:t>
            </a:r>
            <a:endParaRPr b="1"/>
          </a:p>
          <a:p>
            <a:pPr indent="-342900" lvl="1" marL="914400" rtl="0" algn="l">
              <a:spcBef>
                <a:spcPts val="600"/>
              </a:spcBef>
              <a:spcAft>
                <a:spcPts val="0"/>
              </a:spcAft>
              <a:buSzPts val="1800"/>
              <a:buChar char="○"/>
            </a:pPr>
            <a:r>
              <a:rPr b="1" lang="en"/>
              <a:t>Put deleted item at the end of the unused part of the output array.</a:t>
            </a:r>
            <a:endParaRPr b="1"/>
          </a:p>
        </p:txBody>
      </p:sp>
      <p:sp>
        <p:nvSpPr>
          <p:cNvPr id="1120" name="Google Shape;1120;p70"/>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21" name="Google Shape;1121;p70"/>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122" name="Google Shape;1122;p70"/>
          <p:cNvSpPr/>
          <p:nvPr/>
        </p:nvSpPr>
        <p:spPr>
          <a:xfrm>
            <a:off x="8249891"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23" name="Google Shape;1123;p70"/>
          <p:cNvSpPr/>
          <p:nvPr/>
        </p:nvSpPr>
        <p:spPr>
          <a:xfrm>
            <a:off x="6845009"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1124" name="Google Shape;1124;p70"/>
          <p:cNvCxnSpPr>
            <a:stCxn id="1120" idx="2"/>
            <a:endCxn id="1121"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125" name="Google Shape;1125;p70"/>
          <p:cNvCxnSpPr>
            <a:stCxn id="1120" idx="2"/>
            <a:endCxn id="1122" idx="0"/>
          </p:cNvCxnSpPr>
          <p:nvPr/>
        </p:nvCxnSpPr>
        <p:spPr>
          <a:xfrm>
            <a:off x="79355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126" name="Google Shape;1126;p70"/>
          <p:cNvCxnSpPr>
            <a:stCxn id="1121" idx="2"/>
            <a:endCxn id="1123" idx="0"/>
          </p:cNvCxnSpPr>
          <p:nvPr/>
        </p:nvCxnSpPr>
        <p:spPr>
          <a:xfrm flipH="1">
            <a:off x="7092536" y="3536550"/>
            <a:ext cx="281100" cy="119700"/>
          </a:xfrm>
          <a:prstGeom prst="straightConnector1">
            <a:avLst/>
          </a:prstGeom>
          <a:noFill/>
          <a:ln cap="flat" cmpd="sng" w="9525">
            <a:solidFill>
              <a:schemeClr val="dk2"/>
            </a:solidFill>
            <a:prstDash val="solid"/>
            <a:round/>
            <a:headEnd len="med" w="med" type="none"/>
            <a:tailEnd len="med" w="med" type="none"/>
          </a:ln>
        </p:spPr>
      </p:cxnSp>
      <p:sp>
        <p:nvSpPr>
          <p:cNvPr id="1127" name="Google Shape;1127;p70"/>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1128" name="Google Shape;1128;p70"/>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29" name="Google Shape;1129;p70"/>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30" name="Google Shape;1130;p70"/>
          <p:cNvSpPr/>
          <p:nvPr/>
        </p:nvSpPr>
        <p:spPr>
          <a:xfrm>
            <a:off x="28943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31" name="Google Shape;1131;p70"/>
          <p:cNvSpPr/>
          <p:nvPr/>
        </p:nvSpPr>
        <p:spPr>
          <a:xfrm>
            <a:off x="33794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32" name="Google Shape;1132;p70"/>
          <p:cNvSpPr/>
          <p:nvPr/>
        </p:nvSpPr>
        <p:spPr>
          <a:xfrm>
            <a:off x="386423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33" name="Google Shape;1133;p70"/>
          <p:cNvSpPr/>
          <p:nvPr/>
        </p:nvSpPr>
        <p:spPr>
          <a:xfrm>
            <a:off x="434942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134" name="Google Shape;1134;p70"/>
          <p:cNvSpPr/>
          <p:nvPr/>
        </p:nvSpPr>
        <p:spPr>
          <a:xfrm>
            <a:off x="483876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135" name="Google Shape;1135;p70"/>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136" name="Google Shape;1136;p70"/>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137" name="Google Shape;1137;p70"/>
          <p:cNvSpPr/>
          <p:nvPr/>
        </p:nvSpPr>
        <p:spPr>
          <a:xfrm>
            <a:off x="191977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38" name="Google Shape;1138;p70"/>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139" name="Google Shape;1139;p70"/>
          <p:cNvSpPr/>
          <p:nvPr/>
        </p:nvSpPr>
        <p:spPr>
          <a:xfrm>
            <a:off x="289430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40" name="Google Shape;1140;p70"/>
          <p:cNvSpPr/>
          <p:nvPr/>
        </p:nvSpPr>
        <p:spPr>
          <a:xfrm>
            <a:off x="337949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141" name="Google Shape;1141;p70"/>
          <p:cNvSpPr/>
          <p:nvPr/>
        </p:nvSpPr>
        <p:spPr>
          <a:xfrm>
            <a:off x="3864236"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42" name="Google Shape;1142;p70"/>
          <p:cNvSpPr/>
          <p:nvPr/>
        </p:nvSpPr>
        <p:spPr>
          <a:xfrm>
            <a:off x="434942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43" name="Google Shape;1143;p70"/>
          <p:cNvSpPr/>
          <p:nvPr/>
        </p:nvSpPr>
        <p:spPr>
          <a:xfrm>
            <a:off x="4838766"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44" name="Google Shape;1144;p70"/>
          <p:cNvSpPr/>
          <p:nvPr/>
        </p:nvSpPr>
        <p:spPr>
          <a:xfrm>
            <a:off x="532395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45" name="Google Shape;1145;p70"/>
          <p:cNvSpPr/>
          <p:nvPr/>
        </p:nvSpPr>
        <p:spPr>
          <a:xfrm>
            <a:off x="581333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46" name="Google Shape;1146;p70"/>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1147" name="Google Shape;1147;p70"/>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48" name="Google Shape;1148;p70"/>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4</a:t>
            </a:r>
            <a:endParaRPr sz="2000">
              <a:latin typeface="Calibri"/>
              <a:ea typeface="Calibri"/>
              <a:cs typeface="Calibri"/>
              <a:sym typeface="Calibri"/>
            </a:endParaRPr>
          </a:p>
        </p:txBody>
      </p:sp>
      <p:sp>
        <p:nvSpPr>
          <p:cNvPr id="1149" name="Google Shape;1149;p70"/>
          <p:cNvSpPr/>
          <p:nvPr/>
        </p:nvSpPr>
        <p:spPr>
          <a:xfrm rot="-5400000">
            <a:off x="4954625" y="2892500"/>
            <a:ext cx="260700" cy="2375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0"/>
          <p:cNvSpPr txBox="1"/>
          <p:nvPr/>
        </p:nvSpPr>
        <p:spPr>
          <a:xfrm>
            <a:off x="4799742" y="3612650"/>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1156" name="Google Shape;1156;p7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a:t>
            </a:r>
            <a:endParaRPr/>
          </a:p>
          <a:p>
            <a:pPr indent="-342900" lvl="1" marL="914400" rtl="0" algn="l">
              <a:spcBef>
                <a:spcPts val="600"/>
              </a:spcBef>
              <a:spcAft>
                <a:spcPts val="0"/>
              </a:spcAft>
              <a:buSzPts val="1800"/>
              <a:buChar char="○"/>
            </a:pPr>
            <a:r>
              <a:rPr lang="en"/>
              <a:t>Put deleted item at the end of the unused part of the output array.</a:t>
            </a:r>
            <a:endParaRPr/>
          </a:p>
        </p:txBody>
      </p:sp>
      <p:sp>
        <p:nvSpPr>
          <p:cNvPr id="1157" name="Google Shape;1157;p71"/>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58" name="Google Shape;1158;p71"/>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159" name="Google Shape;1159;p71"/>
          <p:cNvSpPr/>
          <p:nvPr/>
        </p:nvSpPr>
        <p:spPr>
          <a:xfrm>
            <a:off x="8249891"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60" name="Google Shape;1160;p71"/>
          <p:cNvSpPr/>
          <p:nvPr/>
        </p:nvSpPr>
        <p:spPr>
          <a:xfrm>
            <a:off x="6845009" y="36561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1161" name="Google Shape;1161;p71"/>
          <p:cNvCxnSpPr>
            <a:stCxn id="1157" idx="2"/>
            <a:endCxn id="1158"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71"/>
          <p:cNvCxnSpPr>
            <a:stCxn id="1157" idx="2"/>
            <a:endCxn id="1159" idx="0"/>
          </p:cNvCxnSpPr>
          <p:nvPr/>
        </p:nvCxnSpPr>
        <p:spPr>
          <a:xfrm>
            <a:off x="79355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71"/>
          <p:cNvCxnSpPr>
            <a:stCxn id="1158" idx="2"/>
            <a:endCxn id="1160" idx="0"/>
          </p:cNvCxnSpPr>
          <p:nvPr/>
        </p:nvCxnSpPr>
        <p:spPr>
          <a:xfrm flipH="1">
            <a:off x="7092536" y="3536550"/>
            <a:ext cx="281100" cy="119700"/>
          </a:xfrm>
          <a:prstGeom prst="straightConnector1">
            <a:avLst/>
          </a:prstGeom>
          <a:noFill/>
          <a:ln cap="flat" cmpd="sng" w="9525">
            <a:solidFill>
              <a:schemeClr val="dk2"/>
            </a:solidFill>
            <a:prstDash val="solid"/>
            <a:round/>
            <a:headEnd len="med" w="med" type="none"/>
            <a:tailEnd len="med" w="med" type="none"/>
          </a:ln>
        </p:spPr>
      </p:cxnSp>
      <p:sp>
        <p:nvSpPr>
          <p:cNvPr id="1164" name="Google Shape;1164;p71"/>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1165" name="Google Shape;1165;p71"/>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66" name="Google Shape;1166;p71"/>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67" name="Google Shape;1167;p71"/>
          <p:cNvSpPr/>
          <p:nvPr/>
        </p:nvSpPr>
        <p:spPr>
          <a:xfrm>
            <a:off x="28943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68" name="Google Shape;1168;p71"/>
          <p:cNvSpPr/>
          <p:nvPr/>
        </p:nvSpPr>
        <p:spPr>
          <a:xfrm>
            <a:off x="33794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69" name="Google Shape;1169;p71"/>
          <p:cNvSpPr/>
          <p:nvPr/>
        </p:nvSpPr>
        <p:spPr>
          <a:xfrm>
            <a:off x="386423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70" name="Google Shape;1170;p71"/>
          <p:cNvSpPr/>
          <p:nvPr/>
        </p:nvSpPr>
        <p:spPr>
          <a:xfrm>
            <a:off x="434942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171" name="Google Shape;1171;p71"/>
          <p:cNvSpPr/>
          <p:nvPr/>
        </p:nvSpPr>
        <p:spPr>
          <a:xfrm>
            <a:off x="483876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172" name="Google Shape;1172;p71"/>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173" name="Google Shape;1173;p71"/>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174" name="Google Shape;1174;p71"/>
          <p:cNvSpPr/>
          <p:nvPr/>
        </p:nvSpPr>
        <p:spPr>
          <a:xfrm>
            <a:off x="1919775" y="2740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75" name="Google Shape;1175;p71"/>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76" name="Google Shape;1176;p71"/>
          <p:cNvSpPr/>
          <p:nvPr/>
        </p:nvSpPr>
        <p:spPr>
          <a:xfrm>
            <a:off x="289430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177" name="Google Shape;1177;p71"/>
          <p:cNvSpPr/>
          <p:nvPr/>
        </p:nvSpPr>
        <p:spPr>
          <a:xfrm>
            <a:off x="337949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178" name="Google Shape;1178;p71"/>
          <p:cNvSpPr/>
          <p:nvPr/>
        </p:nvSpPr>
        <p:spPr>
          <a:xfrm>
            <a:off x="3864236"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79" name="Google Shape;1179;p71"/>
          <p:cNvSpPr/>
          <p:nvPr/>
        </p:nvSpPr>
        <p:spPr>
          <a:xfrm>
            <a:off x="434942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80" name="Google Shape;1180;p71"/>
          <p:cNvSpPr/>
          <p:nvPr/>
        </p:nvSpPr>
        <p:spPr>
          <a:xfrm>
            <a:off x="4838766"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81" name="Google Shape;1181;p71"/>
          <p:cNvSpPr/>
          <p:nvPr/>
        </p:nvSpPr>
        <p:spPr>
          <a:xfrm>
            <a:off x="532395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82" name="Google Shape;1182;p71"/>
          <p:cNvSpPr/>
          <p:nvPr/>
        </p:nvSpPr>
        <p:spPr>
          <a:xfrm>
            <a:off x="581333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83" name="Google Shape;1183;p71"/>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1184" name="Google Shape;1184;p71"/>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185" name="Google Shape;1185;p71"/>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4</a:t>
            </a:r>
            <a:endParaRPr sz="2000">
              <a:latin typeface="Calibri"/>
              <a:ea typeface="Calibri"/>
              <a:cs typeface="Calibri"/>
              <a:sym typeface="Calibri"/>
            </a:endParaRPr>
          </a:p>
        </p:txBody>
      </p:sp>
      <p:sp>
        <p:nvSpPr>
          <p:cNvPr id="1186" name="Google Shape;1186;p71"/>
          <p:cNvSpPr/>
          <p:nvPr/>
        </p:nvSpPr>
        <p:spPr>
          <a:xfrm rot="-5400000">
            <a:off x="4954625" y="2892500"/>
            <a:ext cx="260700" cy="2375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1"/>
          <p:cNvSpPr txBox="1"/>
          <p:nvPr/>
        </p:nvSpPr>
        <p:spPr>
          <a:xfrm>
            <a:off x="4799742" y="3612650"/>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1193" name="Google Shape;1193;p7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b="1" lang="en"/>
              <a:t>Repeat N times:</a:t>
            </a:r>
            <a:endParaRPr b="1"/>
          </a:p>
          <a:p>
            <a:pPr indent="-342900" lvl="1" marL="914400" rtl="0" algn="l">
              <a:spcBef>
                <a:spcPts val="600"/>
              </a:spcBef>
              <a:spcAft>
                <a:spcPts val="0"/>
              </a:spcAft>
              <a:buSzPts val="1800"/>
              <a:buChar char="○"/>
            </a:pPr>
            <a:r>
              <a:rPr b="1" lang="en"/>
              <a:t>Delete largest item from the max heap.</a:t>
            </a:r>
            <a:endParaRPr b="1"/>
          </a:p>
          <a:p>
            <a:pPr indent="-342900" lvl="1" marL="914400" rtl="0" algn="l">
              <a:spcBef>
                <a:spcPts val="600"/>
              </a:spcBef>
              <a:spcAft>
                <a:spcPts val="0"/>
              </a:spcAft>
              <a:buSzPts val="1800"/>
              <a:buChar char="○"/>
            </a:pPr>
            <a:r>
              <a:rPr b="1" lang="en"/>
              <a:t>Put deleted item at the end of the unused part of the output array.</a:t>
            </a:r>
            <a:endParaRPr b="1"/>
          </a:p>
        </p:txBody>
      </p:sp>
      <p:sp>
        <p:nvSpPr>
          <p:cNvPr id="1194" name="Google Shape;1194;p72"/>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95" name="Google Shape;1195;p72"/>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196" name="Google Shape;1196;p72"/>
          <p:cNvSpPr/>
          <p:nvPr/>
        </p:nvSpPr>
        <p:spPr>
          <a:xfrm>
            <a:off x="8249891"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1197" name="Google Shape;1197;p72"/>
          <p:cNvCxnSpPr>
            <a:stCxn id="1194" idx="2"/>
            <a:endCxn id="1195"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198" name="Google Shape;1198;p72"/>
          <p:cNvCxnSpPr>
            <a:stCxn id="1194" idx="2"/>
            <a:endCxn id="1196" idx="0"/>
          </p:cNvCxnSpPr>
          <p:nvPr/>
        </p:nvCxnSpPr>
        <p:spPr>
          <a:xfrm>
            <a:off x="7935588" y="2910750"/>
            <a:ext cx="561900" cy="130500"/>
          </a:xfrm>
          <a:prstGeom prst="straightConnector1">
            <a:avLst/>
          </a:prstGeom>
          <a:noFill/>
          <a:ln cap="flat" cmpd="sng" w="9525">
            <a:solidFill>
              <a:schemeClr val="dk2"/>
            </a:solidFill>
            <a:prstDash val="solid"/>
            <a:round/>
            <a:headEnd len="med" w="med" type="none"/>
            <a:tailEnd len="med" w="med" type="none"/>
          </a:ln>
        </p:spPr>
      </p:cxnSp>
      <p:sp>
        <p:nvSpPr>
          <p:cNvPr id="1199" name="Google Shape;1199;p72"/>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1200" name="Google Shape;1200;p72"/>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01" name="Google Shape;1201;p72"/>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02" name="Google Shape;1202;p72"/>
          <p:cNvSpPr/>
          <p:nvPr/>
        </p:nvSpPr>
        <p:spPr>
          <a:xfrm>
            <a:off x="28943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03" name="Google Shape;1203;p72"/>
          <p:cNvSpPr/>
          <p:nvPr/>
        </p:nvSpPr>
        <p:spPr>
          <a:xfrm>
            <a:off x="3379494"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04" name="Google Shape;1204;p72"/>
          <p:cNvSpPr/>
          <p:nvPr/>
        </p:nvSpPr>
        <p:spPr>
          <a:xfrm>
            <a:off x="386423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05" name="Google Shape;1205;p72"/>
          <p:cNvSpPr/>
          <p:nvPr/>
        </p:nvSpPr>
        <p:spPr>
          <a:xfrm>
            <a:off x="434942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206" name="Google Shape;1206;p72"/>
          <p:cNvSpPr/>
          <p:nvPr/>
        </p:nvSpPr>
        <p:spPr>
          <a:xfrm>
            <a:off x="483876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207" name="Google Shape;1207;p72"/>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208" name="Google Shape;1208;p72"/>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209" name="Google Shape;1209;p72"/>
          <p:cNvSpPr/>
          <p:nvPr/>
        </p:nvSpPr>
        <p:spPr>
          <a:xfrm>
            <a:off x="191977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10" name="Google Shape;1210;p72"/>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211" name="Google Shape;1211;p72"/>
          <p:cNvSpPr/>
          <p:nvPr/>
        </p:nvSpPr>
        <p:spPr>
          <a:xfrm>
            <a:off x="289430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212" name="Google Shape;1212;p72"/>
          <p:cNvSpPr/>
          <p:nvPr/>
        </p:nvSpPr>
        <p:spPr>
          <a:xfrm>
            <a:off x="3379494"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13" name="Google Shape;1213;p72"/>
          <p:cNvSpPr/>
          <p:nvPr/>
        </p:nvSpPr>
        <p:spPr>
          <a:xfrm>
            <a:off x="3864236"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14" name="Google Shape;1214;p72"/>
          <p:cNvSpPr/>
          <p:nvPr/>
        </p:nvSpPr>
        <p:spPr>
          <a:xfrm>
            <a:off x="434942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15" name="Google Shape;1215;p72"/>
          <p:cNvSpPr/>
          <p:nvPr/>
        </p:nvSpPr>
        <p:spPr>
          <a:xfrm>
            <a:off x="4838766"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16" name="Google Shape;1216;p72"/>
          <p:cNvSpPr/>
          <p:nvPr/>
        </p:nvSpPr>
        <p:spPr>
          <a:xfrm>
            <a:off x="532395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17" name="Google Shape;1217;p72"/>
          <p:cNvSpPr/>
          <p:nvPr/>
        </p:nvSpPr>
        <p:spPr>
          <a:xfrm>
            <a:off x="581333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18" name="Google Shape;1218;p72"/>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1219" name="Google Shape;1219;p72"/>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20" name="Google Shape;1220;p72"/>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3</a:t>
            </a:r>
            <a:endParaRPr sz="2000">
              <a:latin typeface="Calibri"/>
              <a:ea typeface="Calibri"/>
              <a:cs typeface="Calibri"/>
              <a:sym typeface="Calibri"/>
            </a:endParaRPr>
          </a:p>
        </p:txBody>
      </p:sp>
      <p:sp>
        <p:nvSpPr>
          <p:cNvPr id="1221" name="Google Shape;1221;p72"/>
          <p:cNvSpPr/>
          <p:nvPr/>
        </p:nvSpPr>
        <p:spPr>
          <a:xfrm rot="-5400000">
            <a:off x="4716700" y="2654600"/>
            <a:ext cx="260700" cy="28512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2"/>
          <p:cNvSpPr txBox="1"/>
          <p:nvPr/>
        </p:nvSpPr>
        <p:spPr>
          <a:xfrm>
            <a:off x="4571142" y="3612650"/>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Major Focus for Several Lectures: Sorting</a:t>
            </a:r>
            <a:endParaRPr/>
          </a:p>
        </p:txBody>
      </p:sp>
      <p:sp>
        <p:nvSpPr>
          <p:cNvPr id="173" name="Google Shape;173;p2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many of our remaining lectures, we’ll discuss the sorting problem.</a:t>
            </a:r>
            <a:endParaRPr/>
          </a:p>
          <a:p>
            <a:pPr indent="-342900" lvl="0" marL="457200" rtl="0" algn="l">
              <a:spcBef>
                <a:spcPts val="600"/>
              </a:spcBef>
              <a:spcAft>
                <a:spcPts val="0"/>
              </a:spcAft>
              <a:buSzPts val="1800"/>
              <a:buChar char="●"/>
            </a:pPr>
            <a:r>
              <a:rPr lang="en"/>
              <a:t>Informally: Given items, put them in order.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This is a useful task in its own right. Examples:</a:t>
            </a:r>
            <a:endParaRPr/>
          </a:p>
          <a:p>
            <a:pPr indent="-342900" lvl="0" marL="457200" rtl="0" algn="l">
              <a:spcBef>
                <a:spcPts val="600"/>
              </a:spcBef>
              <a:spcAft>
                <a:spcPts val="0"/>
              </a:spcAft>
              <a:buSzPts val="1800"/>
              <a:buChar char="●"/>
            </a:pPr>
            <a:r>
              <a:rPr lang="en"/>
              <a:t>Equivalent items are adjacent, allowing rapid duplicate finding.</a:t>
            </a:r>
            <a:endParaRPr/>
          </a:p>
          <a:p>
            <a:pPr indent="-342900" lvl="0" marL="457200" rtl="0" algn="l">
              <a:spcBef>
                <a:spcPts val="600"/>
              </a:spcBef>
              <a:spcAft>
                <a:spcPts val="0"/>
              </a:spcAft>
              <a:buSzPts val="1800"/>
              <a:buChar char="●"/>
            </a:pPr>
            <a:r>
              <a:rPr lang="en"/>
              <a:t>Items are in increasing order, allowing binary search.</a:t>
            </a:r>
            <a:endParaRPr/>
          </a:p>
          <a:p>
            <a:pPr indent="-342900" lvl="0" marL="457200" rtl="0" algn="l">
              <a:spcBef>
                <a:spcPts val="600"/>
              </a:spcBef>
              <a:spcAft>
                <a:spcPts val="0"/>
              </a:spcAft>
              <a:buSzPts val="1800"/>
              <a:buChar char="●"/>
            </a:pPr>
            <a:r>
              <a:rPr lang="en"/>
              <a:t>Can be converted into various balanced data structures (e.g. BSTs, KdTrees).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Also provide interesting case studies for how to approach basic computational problems.</a:t>
            </a:r>
            <a:endParaRPr/>
          </a:p>
          <a:p>
            <a:pPr indent="-342900" lvl="0" marL="457200" rtl="0" algn="l">
              <a:spcBef>
                <a:spcPts val="600"/>
              </a:spcBef>
              <a:spcAft>
                <a:spcPts val="0"/>
              </a:spcAft>
              <a:buSzPts val="1800"/>
              <a:buChar char="●"/>
            </a:pPr>
            <a:r>
              <a:rPr lang="en"/>
              <a:t>Some of the solutions will involve using data structures we’ve studied.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1228" name="Google Shape;1228;p7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a:t>
            </a:r>
            <a:endParaRPr/>
          </a:p>
          <a:p>
            <a:pPr indent="-342900" lvl="1" marL="914400" rtl="0" algn="l">
              <a:spcBef>
                <a:spcPts val="600"/>
              </a:spcBef>
              <a:spcAft>
                <a:spcPts val="0"/>
              </a:spcAft>
              <a:buSzPts val="1800"/>
              <a:buChar char="○"/>
            </a:pPr>
            <a:r>
              <a:rPr lang="en"/>
              <a:t>Put deleted item at the end of the unused part of the output array.</a:t>
            </a:r>
            <a:endParaRPr/>
          </a:p>
        </p:txBody>
      </p:sp>
      <p:sp>
        <p:nvSpPr>
          <p:cNvPr id="1229" name="Google Shape;1229;p73"/>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30" name="Google Shape;1230;p73"/>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231" name="Google Shape;1231;p73"/>
          <p:cNvSpPr/>
          <p:nvPr/>
        </p:nvSpPr>
        <p:spPr>
          <a:xfrm>
            <a:off x="8249891"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1232" name="Google Shape;1232;p73"/>
          <p:cNvCxnSpPr>
            <a:stCxn id="1229" idx="2"/>
            <a:endCxn id="1230"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233" name="Google Shape;1233;p73"/>
          <p:cNvCxnSpPr>
            <a:stCxn id="1229" idx="2"/>
            <a:endCxn id="1231" idx="0"/>
          </p:cNvCxnSpPr>
          <p:nvPr/>
        </p:nvCxnSpPr>
        <p:spPr>
          <a:xfrm>
            <a:off x="7935588" y="2910750"/>
            <a:ext cx="561900" cy="130500"/>
          </a:xfrm>
          <a:prstGeom prst="straightConnector1">
            <a:avLst/>
          </a:prstGeom>
          <a:noFill/>
          <a:ln cap="flat" cmpd="sng" w="9525">
            <a:solidFill>
              <a:schemeClr val="dk2"/>
            </a:solidFill>
            <a:prstDash val="solid"/>
            <a:round/>
            <a:headEnd len="med" w="med" type="none"/>
            <a:tailEnd len="med" w="med" type="none"/>
          </a:ln>
        </p:spPr>
      </p:cxnSp>
      <p:sp>
        <p:nvSpPr>
          <p:cNvPr id="1234" name="Google Shape;1234;p73"/>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1235" name="Google Shape;1235;p73"/>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36" name="Google Shape;1236;p73"/>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37" name="Google Shape;1237;p73"/>
          <p:cNvSpPr/>
          <p:nvPr/>
        </p:nvSpPr>
        <p:spPr>
          <a:xfrm>
            <a:off x="28943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38" name="Google Shape;1238;p73"/>
          <p:cNvSpPr/>
          <p:nvPr/>
        </p:nvSpPr>
        <p:spPr>
          <a:xfrm>
            <a:off x="3379494"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39" name="Google Shape;1239;p73"/>
          <p:cNvSpPr/>
          <p:nvPr/>
        </p:nvSpPr>
        <p:spPr>
          <a:xfrm>
            <a:off x="386423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40" name="Google Shape;1240;p73"/>
          <p:cNvSpPr/>
          <p:nvPr/>
        </p:nvSpPr>
        <p:spPr>
          <a:xfrm>
            <a:off x="434942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241" name="Google Shape;1241;p73"/>
          <p:cNvSpPr/>
          <p:nvPr/>
        </p:nvSpPr>
        <p:spPr>
          <a:xfrm>
            <a:off x="483876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242" name="Google Shape;1242;p73"/>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243" name="Google Shape;1243;p73"/>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244" name="Google Shape;1244;p73"/>
          <p:cNvSpPr/>
          <p:nvPr/>
        </p:nvSpPr>
        <p:spPr>
          <a:xfrm>
            <a:off x="1919775" y="2740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45" name="Google Shape;1245;p73"/>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246" name="Google Shape;1246;p73"/>
          <p:cNvSpPr/>
          <p:nvPr/>
        </p:nvSpPr>
        <p:spPr>
          <a:xfrm>
            <a:off x="289430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247" name="Google Shape;1247;p73"/>
          <p:cNvSpPr/>
          <p:nvPr/>
        </p:nvSpPr>
        <p:spPr>
          <a:xfrm>
            <a:off x="3379494"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48" name="Google Shape;1248;p73"/>
          <p:cNvSpPr/>
          <p:nvPr/>
        </p:nvSpPr>
        <p:spPr>
          <a:xfrm>
            <a:off x="3864236"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49" name="Google Shape;1249;p73"/>
          <p:cNvSpPr/>
          <p:nvPr/>
        </p:nvSpPr>
        <p:spPr>
          <a:xfrm>
            <a:off x="434942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50" name="Google Shape;1250;p73"/>
          <p:cNvSpPr/>
          <p:nvPr/>
        </p:nvSpPr>
        <p:spPr>
          <a:xfrm>
            <a:off x="4838766"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51" name="Google Shape;1251;p73"/>
          <p:cNvSpPr/>
          <p:nvPr/>
        </p:nvSpPr>
        <p:spPr>
          <a:xfrm>
            <a:off x="532395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52" name="Google Shape;1252;p73"/>
          <p:cNvSpPr/>
          <p:nvPr/>
        </p:nvSpPr>
        <p:spPr>
          <a:xfrm>
            <a:off x="581333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53" name="Google Shape;1253;p73"/>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1254" name="Google Shape;1254;p73"/>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55" name="Google Shape;1255;p73"/>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3</a:t>
            </a:r>
            <a:endParaRPr sz="2000">
              <a:latin typeface="Calibri"/>
              <a:ea typeface="Calibri"/>
              <a:cs typeface="Calibri"/>
              <a:sym typeface="Calibri"/>
            </a:endParaRPr>
          </a:p>
        </p:txBody>
      </p:sp>
      <p:sp>
        <p:nvSpPr>
          <p:cNvPr id="1256" name="Google Shape;1256;p73"/>
          <p:cNvSpPr/>
          <p:nvPr/>
        </p:nvSpPr>
        <p:spPr>
          <a:xfrm rot="-5400000">
            <a:off x="4716700" y="2654600"/>
            <a:ext cx="260700" cy="28512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3"/>
          <p:cNvSpPr txBox="1"/>
          <p:nvPr/>
        </p:nvSpPr>
        <p:spPr>
          <a:xfrm>
            <a:off x="4571142" y="3612650"/>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7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1263" name="Google Shape;1263;p7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b="1" lang="en"/>
              <a:t>Delete largest item from the max heap.</a:t>
            </a:r>
            <a:endParaRPr b="1"/>
          </a:p>
          <a:p>
            <a:pPr indent="-342900" lvl="1" marL="914400" rtl="0" algn="l">
              <a:spcBef>
                <a:spcPts val="600"/>
              </a:spcBef>
              <a:spcAft>
                <a:spcPts val="0"/>
              </a:spcAft>
              <a:buSzPts val="1800"/>
              <a:buChar char="○"/>
            </a:pPr>
            <a:r>
              <a:rPr b="1" lang="en"/>
              <a:t>Put deleted item at the end of the unused part of the output array.</a:t>
            </a:r>
            <a:endParaRPr b="1"/>
          </a:p>
        </p:txBody>
      </p:sp>
      <p:sp>
        <p:nvSpPr>
          <p:cNvPr id="1264" name="Google Shape;1264;p74"/>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265" name="Google Shape;1265;p74"/>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1266" name="Google Shape;1266;p74"/>
          <p:cNvCxnSpPr>
            <a:stCxn id="1264" idx="2"/>
            <a:endCxn id="1265"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sp>
        <p:nvSpPr>
          <p:cNvPr id="1267" name="Google Shape;1267;p74"/>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1268" name="Google Shape;1268;p74"/>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69" name="Google Shape;1269;p74"/>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70" name="Google Shape;1270;p74"/>
          <p:cNvSpPr/>
          <p:nvPr/>
        </p:nvSpPr>
        <p:spPr>
          <a:xfrm>
            <a:off x="289430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71" name="Google Shape;1271;p74"/>
          <p:cNvSpPr/>
          <p:nvPr/>
        </p:nvSpPr>
        <p:spPr>
          <a:xfrm>
            <a:off x="3379494"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72" name="Google Shape;1272;p74"/>
          <p:cNvSpPr/>
          <p:nvPr/>
        </p:nvSpPr>
        <p:spPr>
          <a:xfrm>
            <a:off x="386423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73" name="Google Shape;1273;p74"/>
          <p:cNvSpPr/>
          <p:nvPr/>
        </p:nvSpPr>
        <p:spPr>
          <a:xfrm>
            <a:off x="434942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274" name="Google Shape;1274;p74"/>
          <p:cNvSpPr/>
          <p:nvPr/>
        </p:nvSpPr>
        <p:spPr>
          <a:xfrm>
            <a:off x="483876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275" name="Google Shape;1275;p74"/>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276" name="Google Shape;1276;p74"/>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277" name="Google Shape;1277;p74"/>
          <p:cNvSpPr/>
          <p:nvPr/>
        </p:nvSpPr>
        <p:spPr>
          <a:xfrm>
            <a:off x="191977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278" name="Google Shape;1278;p74"/>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279" name="Google Shape;1279;p74"/>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1280" name="Google Shape;1280;p74"/>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81" name="Google Shape;1281;p74"/>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2</a:t>
            </a:r>
            <a:endParaRPr sz="2000">
              <a:latin typeface="Calibri"/>
              <a:ea typeface="Calibri"/>
              <a:cs typeface="Calibri"/>
              <a:sym typeface="Calibri"/>
            </a:endParaRPr>
          </a:p>
        </p:txBody>
      </p:sp>
      <p:sp>
        <p:nvSpPr>
          <p:cNvPr id="1282" name="Google Shape;1282;p74"/>
          <p:cNvSpPr/>
          <p:nvPr/>
        </p:nvSpPr>
        <p:spPr>
          <a:xfrm rot="-5400000">
            <a:off x="4473125" y="2411000"/>
            <a:ext cx="260700" cy="3338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4"/>
          <p:cNvSpPr txBox="1"/>
          <p:nvPr/>
        </p:nvSpPr>
        <p:spPr>
          <a:xfrm>
            <a:off x="4266342" y="3612650"/>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1289" name="Google Shape;1289;p7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a:t>
            </a:r>
            <a:endParaRPr/>
          </a:p>
          <a:p>
            <a:pPr indent="-342900" lvl="1" marL="914400" rtl="0" algn="l">
              <a:spcBef>
                <a:spcPts val="600"/>
              </a:spcBef>
              <a:spcAft>
                <a:spcPts val="0"/>
              </a:spcAft>
              <a:buSzPts val="1800"/>
              <a:buChar char="○"/>
            </a:pPr>
            <a:r>
              <a:rPr lang="en"/>
              <a:t>Put deleted item at the end of the unused part of the output array.</a:t>
            </a:r>
            <a:endParaRPr/>
          </a:p>
        </p:txBody>
      </p:sp>
      <p:sp>
        <p:nvSpPr>
          <p:cNvPr id="1290" name="Google Shape;1290;p75"/>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291" name="Google Shape;1291;p75"/>
          <p:cNvSpPr/>
          <p:nvPr/>
        </p:nvSpPr>
        <p:spPr>
          <a:xfrm>
            <a:off x="7125986" y="30412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1292" name="Google Shape;1292;p75"/>
          <p:cNvCxnSpPr>
            <a:stCxn id="1290" idx="2"/>
            <a:endCxn id="1291" idx="0"/>
          </p:cNvCxnSpPr>
          <p:nvPr/>
        </p:nvCxnSpPr>
        <p:spPr>
          <a:xfrm flipH="1">
            <a:off x="7373688" y="2910750"/>
            <a:ext cx="561900" cy="130500"/>
          </a:xfrm>
          <a:prstGeom prst="straightConnector1">
            <a:avLst/>
          </a:prstGeom>
          <a:noFill/>
          <a:ln cap="flat" cmpd="sng" w="9525">
            <a:solidFill>
              <a:schemeClr val="dk2"/>
            </a:solidFill>
            <a:prstDash val="solid"/>
            <a:round/>
            <a:headEnd len="med" w="med" type="none"/>
            <a:tailEnd len="med" w="med" type="none"/>
          </a:ln>
        </p:spPr>
      </p:cxnSp>
      <p:sp>
        <p:nvSpPr>
          <p:cNvPr id="1293" name="Google Shape;1293;p75"/>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1294" name="Google Shape;1294;p75"/>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95" name="Google Shape;1295;p75"/>
          <p:cNvSpPr/>
          <p:nvPr/>
        </p:nvSpPr>
        <p:spPr>
          <a:xfrm>
            <a:off x="24049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296" name="Google Shape;1296;p75"/>
          <p:cNvSpPr/>
          <p:nvPr/>
        </p:nvSpPr>
        <p:spPr>
          <a:xfrm>
            <a:off x="289430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97" name="Google Shape;1297;p75"/>
          <p:cNvSpPr/>
          <p:nvPr/>
        </p:nvSpPr>
        <p:spPr>
          <a:xfrm>
            <a:off x="3379494"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98" name="Google Shape;1298;p75"/>
          <p:cNvSpPr/>
          <p:nvPr/>
        </p:nvSpPr>
        <p:spPr>
          <a:xfrm>
            <a:off x="386423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299" name="Google Shape;1299;p75"/>
          <p:cNvSpPr/>
          <p:nvPr/>
        </p:nvSpPr>
        <p:spPr>
          <a:xfrm>
            <a:off x="434942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300" name="Google Shape;1300;p75"/>
          <p:cNvSpPr/>
          <p:nvPr/>
        </p:nvSpPr>
        <p:spPr>
          <a:xfrm>
            <a:off x="483876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301" name="Google Shape;1301;p75"/>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302" name="Google Shape;1302;p75"/>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303" name="Google Shape;1303;p75"/>
          <p:cNvSpPr/>
          <p:nvPr/>
        </p:nvSpPr>
        <p:spPr>
          <a:xfrm>
            <a:off x="1919775" y="2740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304" name="Google Shape;1304;p75"/>
          <p:cNvSpPr/>
          <p:nvPr/>
        </p:nvSpPr>
        <p:spPr>
          <a:xfrm>
            <a:off x="2404964"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305" name="Google Shape;1305;p75"/>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1306" name="Google Shape;1306;p75"/>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307" name="Google Shape;1307;p75"/>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2</a:t>
            </a:r>
            <a:endParaRPr sz="2000">
              <a:latin typeface="Calibri"/>
              <a:ea typeface="Calibri"/>
              <a:cs typeface="Calibri"/>
              <a:sym typeface="Calibri"/>
            </a:endParaRPr>
          </a:p>
        </p:txBody>
      </p:sp>
      <p:sp>
        <p:nvSpPr>
          <p:cNvPr id="1308" name="Google Shape;1308;p75"/>
          <p:cNvSpPr/>
          <p:nvPr/>
        </p:nvSpPr>
        <p:spPr>
          <a:xfrm rot="-5400000">
            <a:off x="4473125" y="2411000"/>
            <a:ext cx="260700" cy="3338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5"/>
          <p:cNvSpPr txBox="1"/>
          <p:nvPr/>
        </p:nvSpPr>
        <p:spPr>
          <a:xfrm>
            <a:off x="4266342" y="3612650"/>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1315" name="Google Shape;1315;p7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b="1" lang="en"/>
              <a:t>Delete largest item from the max heap.</a:t>
            </a:r>
            <a:endParaRPr b="1"/>
          </a:p>
          <a:p>
            <a:pPr indent="-342900" lvl="1" marL="914400" rtl="0" algn="l">
              <a:spcBef>
                <a:spcPts val="600"/>
              </a:spcBef>
              <a:spcAft>
                <a:spcPts val="0"/>
              </a:spcAft>
              <a:buSzPts val="1800"/>
              <a:buChar char="○"/>
            </a:pPr>
            <a:r>
              <a:rPr b="1" lang="en"/>
              <a:t>Put deleted item at the end of the unused part of the output array.</a:t>
            </a:r>
            <a:endParaRPr b="1"/>
          </a:p>
        </p:txBody>
      </p:sp>
      <p:sp>
        <p:nvSpPr>
          <p:cNvPr id="1316" name="Google Shape;1316;p76"/>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317" name="Google Shape;1317;p76"/>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1318" name="Google Shape;1318;p76"/>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319" name="Google Shape;1319;p76"/>
          <p:cNvSpPr/>
          <p:nvPr/>
        </p:nvSpPr>
        <p:spPr>
          <a:xfrm>
            <a:off x="2404964"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320" name="Google Shape;1320;p76"/>
          <p:cNvSpPr/>
          <p:nvPr/>
        </p:nvSpPr>
        <p:spPr>
          <a:xfrm>
            <a:off x="289430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321" name="Google Shape;1321;p76"/>
          <p:cNvSpPr/>
          <p:nvPr/>
        </p:nvSpPr>
        <p:spPr>
          <a:xfrm>
            <a:off x="3379494"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322" name="Google Shape;1322;p76"/>
          <p:cNvSpPr/>
          <p:nvPr/>
        </p:nvSpPr>
        <p:spPr>
          <a:xfrm>
            <a:off x="386423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323" name="Google Shape;1323;p76"/>
          <p:cNvSpPr/>
          <p:nvPr/>
        </p:nvSpPr>
        <p:spPr>
          <a:xfrm>
            <a:off x="434942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324" name="Google Shape;1324;p76"/>
          <p:cNvSpPr/>
          <p:nvPr/>
        </p:nvSpPr>
        <p:spPr>
          <a:xfrm>
            <a:off x="483876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325" name="Google Shape;1325;p76"/>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326" name="Google Shape;1326;p76"/>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327" name="Google Shape;1327;p76"/>
          <p:cNvSpPr/>
          <p:nvPr/>
        </p:nvSpPr>
        <p:spPr>
          <a:xfrm>
            <a:off x="1919775" y="2740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328" name="Google Shape;1328;p76"/>
          <p:cNvSpPr/>
          <p:nvPr/>
        </p:nvSpPr>
        <p:spPr>
          <a:xfrm>
            <a:off x="2404964"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329" name="Google Shape;1329;p76"/>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1330" name="Google Shape;1330;p76"/>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331" name="Google Shape;1331;p76"/>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1</a:t>
            </a:r>
            <a:endParaRPr sz="2000">
              <a:latin typeface="Calibri"/>
              <a:ea typeface="Calibri"/>
              <a:cs typeface="Calibri"/>
              <a:sym typeface="Calibri"/>
            </a:endParaRPr>
          </a:p>
        </p:txBody>
      </p:sp>
      <p:sp>
        <p:nvSpPr>
          <p:cNvPr id="1332" name="Google Shape;1332;p76"/>
          <p:cNvSpPr/>
          <p:nvPr/>
        </p:nvSpPr>
        <p:spPr>
          <a:xfrm rot="-5400000">
            <a:off x="4218175" y="2156150"/>
            <a:ext cx="260700" cy="38481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6"/>
          <p:cNvSpPr txBox="1"/>
          <p:nvPr/>
        </p:nvSpPr>
        <p:spPr>
          <a:xfrm>
            <a:off x="4037742" y="3612650"/>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1339" name="Google Shape;1339;p7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a:t>
            </a:r>
            <a:endParaRPr/>
          </a:p>
          <a:p>
            <a:pPr indent="-342900" lvl="1" marL="914400" rtl="0" algn="l">
              <a:spcBef>
                <a:spcPts val="600"/>
              </a:spcBef>
              <a:spcAft>
                <a:spcPts val="0"/>
              </a:spcAft>
              <a:buSzPts val="1800"/>
              <a:buChar char="○"/>
            </a:pPr>
            <a:r>
              <a:rPr lang="en"/>
              <a:t>Put deleted item at the end of the unused part of the output array.</a:t>
            </a:r>
            <a:endParaRPr/>
          </a:p>
        </p:txBody>
      </p:sp>
      <p:sp>
        <p:nvSpPr>
          <p:cNvPr id="1340" name="Google Shape;1340;p77"/>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341" name="Google Shape;1341;p77"/>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1342" name="Google Shape;1342;p77"/>
          <p:cNvSpPr/>
          <p:nvPr/>
        </p:nvSpPr>
        <p:spPr>
          <a:xfrm>
            <a:off x="19197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343" name="Google Shape;1343;p77"/>
          <p:cNvSpPr/>
          <p:nvPr/>
        </p:nvSpPr>
        <p:spPr>
          <a:xfrm>
            <a:off x="2404964"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344" name="Google Shape;1344;p77"/>
          <p:cNvSpPr/>
          <p:nvPr/>
        </p:nvSpPr>
        <p:spPr>
          <a:xfrm>
            <a:off x="289430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345" name="Google Shape;1345;p77"/>
          <p:cNvSpPr/>
          <p:nvPr/>
        </p:nvSpPr>
        <p:spPr>
          <a:xfrm>
            <a:off x="3379494"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346" name="Google Shape;1346;p77"/>
          <p:cNvSpPr/>
          <p:nvPr/>
        </p:nvSpPr>
        <p:spPr>
          <a:xfrm>
            <a:off x="386423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347" name="Google Shape;1347;p77"/>
          <p:cNvSpPr/>
          <p:nvPr/>
        </p:nvSpPr>
        <p:spPr>
          <a:xfrm>
            <a:off x="434942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348" name="Google Shape;1348;p77"/>
          <p:cNvSpPr/>
          <p:nvPr/>
        </p:nvSpPr>
        <p:spPr>
          <a:xfrm>
            <a:off x="483876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349" name="Google Shape;1349;p77"/>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350" name="Google Shape;1350;p77"/>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351" name="Google Shape;1351;p77"/>
          <p:cNvSpPr/>
          <p:nvPr/>
        </p:nvSpPr>
        <p:spPr>
          <a:xfrm>
            <a:off x="1919775" y="2740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352" name="Google Shape;1352;p77"/>
          <p:cNvSpPr/>
          <p:nvPr/>
        </p:nvSpPr>
        <p:spPr>
          <a:xfrm>
            <a:off x="2404964"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353" name="Google Shape;1353;p77"/>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1354" name="Google Shape;1354;p77"/>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355" name="Google Shape;1355;p77"/>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1</a:t>
            </a:r>
            <a:endParaRPr sz="2000">
              <a:latin typeface="Calibri"/>
              <a:ea typeface="Calibri"/>
              <a:cs typeface="Calibri"/>
              <a:sym typeface="Calibri"/>
            </a:endParaRPr>
          </a:p>
        </p:txBody>
      </p:sp>
      <p:sp>
        <p:nvSpPr>
          <p:cNvPr id="1356" name="Google Shape;1356;p77"/>
          <p:cNvSpPr/>
          <p:nvPr/>
        </p:nvSpPr>
        <p:spPr>
          <a:xfrm rot="-5400000">
            <a:off x="4218175" y="2156150"/>
            <a:ext cx="260700" cy="38481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7"/>
          <p:cNvSpPr txBox="1"/>
          <p:nvPr/>
        </p:nvSpPr>
        <p:spPr>
          <a:xfrm>
            <a:off x="4037742" y="3612650"/>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 Sort: Phase 2: Heap Deletion</a:t>
            </a:r>
            <a:endParaRPr/>
          </a:p>
        </p:txBody>
      </p:sp>
      <p:sp>
        <p:nvSpPr>
          <p:cNvPr id="1363" name="Google Shape;1363;p7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a:t>
            </a:r>
            <a:endParaRPr/>
          </a:p>
          <a:p>
            <a:pPr indent="-342900" lvl="1" marL="914400" rtl="0" algn="l">
              <a:spcBef>
                <a:spcPts val="600"/>
              </a:spcBef>
              <a:spcAft>
                <a:spcPts val="0"/>
              </a:spcAft>
              <a:buSzPts val="1800"/>
              <a:buChar char="○"/>
            </a:pPr>
            <a:r>
              <a:rPr lang="en"/>
              <a:t>Put deleted item at the end of the unused part of the output array.</a:t>
            </a:r>
            <a:endParaRPr/>
          </a:p>
        </p:txBody>
      </p:sp>
      <p:sp>
        <p:nvSpPr>
          <p:cNvPr id="1364" name="Google Shape;1364;p78"/>
          <p:cNvSpPr/>
          <p:nvPr/>
        </p:nvSpPr>
        <p:spPr>
          <a:xfrm>
            <a:off x="7687938" y="2415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365" name="Google Shape;1365;p78"/>
          <p:cNvSpPr txBox="1"/>
          <p:nvPr/>
        </p:nvSpPr>
        <p:spPr>
          <a:xfrm>
            <a:off x="386400" y="4320450"/>
            <a:ext cx="1086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
        <p:nvSpPr>
          <p:cNvPr id="1366" name="Google Shape;1366;p78"/>
          <p:cNvSpPr/>
          <p:nvPr/>
        </p:nvSpPr>
        <p:spPr>
          <a:xfrm>
            <a:off x="191977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367" name="Google Shape;1367;p78"/>
          <p:cNvSpPr/>
          <p:nvPr/>
        </p:nvSpPr>
        <p:spPr>
          <a:xfrm>
            <a:off x="2404964"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368" name="Google Shape;1368;p78"/>
          <p:cNvSpPr/>
          <p:nvPr/>
        </p:nvSpPr>
        <p:spPr>
          <a:xfrm>
            <a:off x="289430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369" name="Google Shape;1369;p78"/>
          <p:cNvSpPr/>
          <p:nvPr/>
        </p:nvSpPr>
        <p:spPr>
          <a:xfrm>
            <a:off x="3379494"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370" name="Google Shape;1370;p78"/>
          <p:cNvSpPr/>
          <p:nvPr/>
        </p:nvSpPr>
        <p:spPr>
          <a:xfrm>
            <a:off x="386423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371" name="Google Shape;1371;p78"/>
          <p:cNvSpPr/>
          <p:nvPr/>
        </p:nvSpPr>
        <p:spPr>
          <a:xfrm>
            <a:off x="434942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372" name="Google Shape;1372;p78"/>
          <p:cNvSpPr/>
          <p:nvPr/>
        </p:nvSpPr>
        <p:spPr>
          <a:xfrm>
            <a:off x="4838766"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373" name="Google Shape;1373;p78"/>
          <p:cNvSpPr/>
          <p:nvPr/>
        </p:nvSpPr>
        <p:spPr>
          <a:xfrm>
            <a:off x="5323955"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374" name="Google Shape;1374;p78"/>
          <p:cNvSpPr/>
          <p:nvPr/>
        </p:nvSpPr>
        <p:spPr>
          <a:xfrm>
            <a:off x="5813330" y="4264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375" name="Google Shape;1375;p78"/>
          <p:cNvSpPr/>
          <p:nvPr/>
        </p:nvSpPr>
        <p:spPr>
          <a:xfrm>
            <a:off x="1919775"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376" name="Google Shape;1376;p78"/>
          <p:cNvSpPr/>
          <p:nvPr/>
        </p:nvSpPr>
        <p:spPr>
          <a:xfrm>
            <a:off x="2404964"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377" name="Google Shape;1377;p78"/>
          <p:cNvSpPr txBox="1"/>
          <p:nvPr/>
        </p:nvSpPr>
        <p:spPr>
          <a:xfrm>
            <a:off x="386400" y="2720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Heap:</a:t>
            </a:r>
            <a:endParaRPr sz="2000">
              <a:latin typeface="Calibri"/>
              <a:ea typeface="Calibri"/>
              <a:cs typeface="Calibri"/>
              <a:sym typeface="Calibri"/>
            </a:endParaRPr>
          </a:p>
        </p:txBody>
      </p:sp>
      <p:sp>
        <p:nvSpPr>
          <p:cNvPr id="1378" name="Google Shape;1378;p78"/>
          <p:cNvSpPr/>
          <p:nvPr/>
        </p:nvSpPr>
        <p:spPr>
          <a:xfrm>
            <a:off x="1430450" y="2740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a:t>
            </a:r>
            <a:endParaRPr sz="1800">
              <a:latin typeface="Calibri"/>
              <a:ea typeface="Calibri"/>
              <a:cs typeface="Calibri"/>
              <a:sym typeface="Calibri"/>
            </a:endParaRPr>
          </a:p>
        </p:txBody>
      </p:sp>
      <p:sp>
        <p:nvSpPr>
          <p:cNvPr id="1379" name="Google Shape;1379;p78"/>
          <p:cNvSpPr txBox="1"/>
          <p:nvPr/>
        </p:nvSpPr>
        <p:spPr>
          <a:xfrm>
            <a:off x="1377000" y="3284533"/>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0</a:t>
            </a:r>
            <a:endParaRPr sz="2000">
              <a:latin typeface="Calibri"/>
              <a:ea typeface="Calibri"/>
              <a:cs typeface="Calibri"/>
              <a:sym typeface="Calibri"/>
            </a:endParaRPr>
          </a:p>
        </p:txBody>
      </p:sp>
      <p:sp>
        <p:nvSpPr>
          <p:cNvPr id="1380" name="Google Shape;1380;p78"/>
          <p:cNvSpPr/>
          <p:nvPr/>
        </p:nvSpPr>
        <p:spPr>
          <a:xfrm rot="-5400000">
            <a:off x="3974600" y="1912550"/>
            <a:ext cx="260700" cy="43353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8"/>
          <p:cNvSpPr txBox="1"/>
          <p:nvPr/>
        </p:nvSpPr>
        <p:spPr>
          <a:xfrm>
            <a:off x="4037742" y="3612650"/>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385" name="Shape 1385"/>
        <p:cNvGrpSpPr/>
        <p:nvPr/>
      </p:nvGrpSpPr>
      <p:grpSpPr>
        <a:xfrm>
          <a:off x="0" y="0"/>
          <a:ext cx="0" cy="0"/>
          <a:chOff x="0" y="0"/>
          <a:chExt cx="0" cy="0"/>
        </a:xfrm>
      </p:grpSpPr>
      <p:sp>
        <p:nvSpPr>
          <p:cNvPr id="1386" name="Google Shape;1386;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Heapsort Runtime: yellkey.com/TODO</a:t>
            </a:r>
            <a:endParaRPr>
              <a:solidFill>
                <a:srgbClr val="38761D"/>
              </a:solidFill>
            </a:endParaRPr>
          </a:p>
        </p:txBody>
      </p:sp>
      <p:sp>
        <p:nvSpPr>
          <p:cNvPr id="1387" name="Google Shape;1387;p7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Insert all items into a max heap, and discard input array. Create output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a:t>
            </a:r>
            <a:endParaRPr/>
          </a:p>
          <a:p>
            <a:pPr indent="-342900" lvl="1" marL="914400" rtl="0" algn="l">
              <a:spcBef>
                <a:spcPts val="600"/>
              </a:spcBef>
              <a:spcAft>
                <a:spcPts val="0"/>
              </a:spcAft>
              <a:buSzPts val="1800"/>
              <a:buChar char="○"/>
            </a:pPr>
            <a:r>
              <a:rPr lang="en"/>
              <a:t>Put deleted item at the end of the unused part of the output array.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the TOTAL runtime of naive heapsort?</a:t>
            </a:r>
            <a:endParaRPr/>
          </a:p>
          <a:p>
            <a:pPr indent="-342900" lvl="0" marL="457200" rtl="0" algn="l">
              <a:spcBef>
                <a:spcPts val="600"/>
              </a:spcBef>
              <a:spcAft>
                <a:spcPts val="0"/>
              </a:spcAft>
              <a:buSzPts val="1800"/>
              <a:buAutoNum type="alphaUcPeriod"/>
            </a:pPr>
            <a:r>
              <a:rPr lang="en"/>
              <a:t>Θ(N)</a:t>
            </a:r>
            <a:endParaRPr/>
          </a:p>
          <a:p>
            <a:pPr indent="-342900" lvl="0" marL="457200" rtl="0" algn="l">
              <a:spcBef>
                <a:spcPts val="600"/>
              </a:spcBef>
              <a:spcAft>
                <a:spcPts val="0"/>
              </a:spcAft>
              <a:buSzPts val="1800"/>
              <a:buAutoNum type="alphaUcPeriod"/>
            </a:pPr>
            <a:r>
              <a:rPr lang="en"/>
              <a:t>Θ(N log N)</a:t>
            </a:r>
            <a:endParaRPr/>
          </a:p>
          <a:p>
            <a:pPr indent="-342900" lvl="0" marL="457200" rtl="0" algn="l">
              <a:spcBef>
                <a:spcPts val="600"/>
              </a:spcBef>
              <a:spcAft>
                <a:spcPts val="0"/>
              </a:spcAft>
              <a:buSzPts val="1800"/>
              <a:buAutoNum type="alphaUcPeriod"/>
            </a:pPr>
            <a:r>
              <a:rPr lang="en"/>
              <a:t>Θ(N</a:t>
            </a:r>
            <a:r>
              <a:rPr baseline="30000" lang="en"/>
              <a:t>2</a:t>
            </a:r>
            <a:r>
              <a:rPr lang="en"/>
              <a:t>), but faster than selection sort.</a:t>
            </a:r>
            <a:endParaRPr baseline="300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Heapsort Runtime Analysis</a:t>
            </a:r>
            <a:endParaRPr/>
          </a:p>
        </p:txBody>
      </p:sp>
      <p:sp>
        <p:nvSpPr>
          <p:cNvPr id="1393" name="Google Shape;1393;p8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Use the magic of the heap to sort our data.</a:t>
            </a:r>
            <a:endParaRPr/>
          </a:p>
          <a:p>
            <a:pPr indent="-342900" lvl="0" marL="457200" rtl="0" algn="l">
              <a:spcBef>
                <a:spcPts val="600"/>
              </a:spcBef>
              <a:spcAft>
                <a:spcPts val="0"/>
              </a:spcAft>
              <a:buSzPts val="1800"/>
              <a:buChar char="●"/>
            </a:pPr>
            <a:r>
              <a:rPr lang="en"/>
              <a:t>Getting items into the heap O(N log N) time.</a:t>
            </a:r>
            <a:endParaRPr/>
          </a:p>
          <a:p>
            <a:pPr indent="-342900" lvl="0" marL="457200" rtl="0" algn="l">
              <a:spcBef>
                <a:spcPts val="0"/>
              </a:spcBef>
              <a:spcAft>
                <a:spcPts val="0"/>
              </a:spcAft>
              <a:buSzPts val="1800"/>
              <a:buChar char="●"/>
            </a:pPr>
            <a:r>
              <a:rPr lang="en"/>
              <a:t>Selecting </a:t>
            </a:r>
            <a:r>
              <a:rPr i="1" lang="en"/>
              <a:t>largest</a:t>
            </a:r>
            <a:r>
              <a:rPr lang="en"/>
              <a:t> item: Θ(1) time.</a:t>
            </a:r>
            <a:endParaRPr/>
          </a:p>
          <a:p>
            <a:pPr indent="-342900" lvl="0" marL="457200" rtl="0" algn="l">
              <a:spcBef>
                <a:spcPts val="0"/>
              </a:spcBef>
              <a:spcAft>
                <a:spcPts val="0"/>
              </a:spcAft>
              <a:buSzPts val="1800"/>
              <a:buChar char="●"/>
            </a:pPr>
            <a:r>
              <a:rPr lang="en"/>
              <a:t>Removing </a:t>
            </a:r>
            <a:r>
              <a:rPr i="1" lang="en"/>
              <a:t>largest</a:t>
            </a:r>
            <a:r>
              <a:rPr lang="en"/>
              <a:t> item: O(log N) for each removal.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Overall runtime is O(N log N) + Θ(N) + O(N log N) = </a:t>
            </a:r>
            <a:r>
              <a:rPr b="1" lang="en"/>
              <a:t>O</a:t>
            </a:r>
            <a:r>
              <a:rPr b="1" lang="en"/>
              <a:t>(N log N)</a:t>
            </a:r>
            <a:endParaRPr b="1"/>
          </a:p>
          <a:p>
            <a:pPr indent="-342900" lvl="0" marL="457200" rtl="0" algn="l">
              <a:spcBef>
                <a:spcPts val="600"/>
              </a:spcBef>
              <a:spcAft>
                <a:spcPts val="0"/>
              </a:spcAft>
              <a:buSzPts val="1800"/>
              <a:buChar char="●"/>
            </a:pPr>
            <a:r>
              <a:rPr lang="en"/>
              <a:t>Far better that selection sort!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Memory usage is Θ(N) to build the additional copy of all of our data.</a:t>
            </a:r>
            <a:endParaRPr/>
          </a:p>
          <a:p>
            <a:pPr indent="-342900" lvl="0" marL="457200" rtl="0" algn="l">
              <a:spcBef>
                <a:spcPts val="600"/>
              </a:spcBef>
              <a:spcAft>
                <a:spcPts val="0"/>
              </a:spcAft>
              <a:buSzPts val="1800"/>
              <a:buChar char="●"/>
            </a:pPr>
            <a:r>
              <a:rPr lang="en"/>
              <a:t>Worse than selection sort, but probably no big deal (??).</a:t>
            </a:r>
            <a:endParaRPr/>
          </a:p>
          <a:p>
            <a:pPr indent="-342900" lvl="0" marL="457200" rtl="0" algn="l">
              <a:spcBef>
                <a:spcPts val="0"/>
              </a:spcBef>
              <a:spcAft>
                <a:spcPts val="0"/>
              </a:spcAft>
              <a:buSzPts val="1800"/>
              <a:buChar char="●"/>
            </a:pPr>
            <a:r>
              <a:rPr lang="en"/>
              <a:t>Can eliminate this extra memory cost with same fancy trickery.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81"/>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Goal: Sorting</a:t>
            </a:r>
            <a:endParaRPr/>
          </a:p>
          <a:p>
            <a:pPr indent="0" lvl="0" marL="0" rtl="0" algn="l">
              <a:spcBef>
                <a:spcPts val="600"/>
              </a:spcBef>
              <a:spcAft>
                <a:spcPts val="0"/>
              </a:spcAft>
              <a:buClr>
                <a:schemeClr val="dk1"/>
              </a:buClr>
              <a:buSzPts val="1100"/>
              <a:buFont typeface="Arial"/>
              <a:buNone/>
            </a:pPr>
            <a:r>
              <a:rPr lang="en"/>
              <a:t>The Sorting Problem</a:t>
            </a:r>
            <a:endParaRPr/>
          </a:p>
          <a:p>
            <a:pPr indent="0" lvl="0" marL="0" rtl="0" algn="l">
              <a:spcBef>
                <a:spcPts val="600"/>
              </a:spcBef>
              <a:spcAft>
                <a:spcPts val="0"/>
              </a:spcAft>
              <a:buClr>
                <a:schemeClr val="dk1"/>
              </a:buClr>
              <a:buSzPts val="1100"/>
              <a:buFont typeface="Arial"/>
              <a:buNone/>
            </a:pPr>
            <a:r>
              <a:rPr lang="en"/>
              <a:t>Selection Sort</a:t>
            </a:r>
            <a:endParaRPr/>
          </a:p>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Heapsort</a:t>
            </a:r>
            <a:endParaRPr/>
          </a:p>
          <a:p>
            <a:pPr indent="-342900" lvl="0" marL="457200" rtl="0" algn="l">
              <a:spcBef>
                <a:spcPts val="600"/>
              </a:spcBef>
              <a:spcAft>
                <a:spcPts val="0"/>
              </a:spcAft>
              <a:buSzPts val="1800"/>
              <a:buChar char="•"/>
            </a:pPr>
            <a:r>
              <a:rPr lang="en"/>
              <a:t>Naive Heapsort</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In-Place Heapsort</a:t>
            </a:r>
            <a:endParaRPr/>
          </a:p>
          <a:p>
            <a:pPr indent="-342900" lvl="0" marL="457200" rtl="0" algn="l">
              <a:spcBef>
                <a:spcPts val="0"/>
              </a:spcBef>
              <a:spcAft>
                <a:spcPts val="0"/>
              </a:spcAft>
              <a:buSzPts val="1800"/>
              <a:buChar char="•"/>
            </a:pPr>
            <a:r>
              <a:rPr lang="en"/>
              <a:t>Heapsort Runtime</a:t>
            </a:r>
            <a:endParaRPr/>
          </a:p>
          <a:p>
            <a:pPr indent="0" lvl="0" marL="0" rtl="0" algn="l">
              <a:spcBef>
                <a:spcPts val="600"/>
              </a:spcBef>
              <a:spcAft>
                <a:spcPts val="0"/>
              </a:spcAft>
              <a:buClr>
                <a:schemeClr val="dk1"/>
              </a:buClr>
              <a:buSzPts val="1100"/>
              <a:buFont typeface="Arial"/>
              <a:buNone/>
            </a:pPr>
            <a:r>
              <a:rPr lang="en"/>
              <a:t>Mergesort</a:t>
            </a:r>
            <a:endParaRPr/>
          </a:p>
        </p:txBody>
      </p:sp>
      <p:sp>
        <p:nvSpPr>
          <p:cNvPr id="1399" name="Google Shape;1399;p81"/>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29, CS61B, Fall 2023</a:t>
            </a:r>
            <a:endParaRPr/>
          </a:p>
        </p:txBody>
      </p:sp>
      <p:sp>
        <p:nvSpPr>
          <p:cNvPr id="1400" name="Google Shape;1400;p81"/>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In-Place Heapsort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Heapsort</a:t>
            </a:r>
            <a:endParaRPr/>
          </a:p>
        </p:txBody>
      </p:sp>
      <p:sp>
        <p:nvSpPr>
          <p:cNvPr id="1406" name="Google Shape;1406;p8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Alternate approach, treat input array as a heap!</a:t>
            </a:r>
            <a:endParaRPr/>
          </a:p>
          <a:p>
            <a:pPr indent="-342900" lvl="0" marL="457200" rtl="0" algn="l">
              <a:spcBef>
                <a:spcPts val="600"/>
              </a:spcBef>
              <a:spcAft>
                <a:spcPts val="0"/>
              </a:spcAft>
              <a:buSzPts val="1800"/>
              <a:buChar char="●"/>
            </a:pPr>
            <a:r>
              <a:rPr lang="en"/>
              <a:t>Rather than inserting into a new array of length N + 1, use a process known as “bottom-up heapification” to convert the array into a heap.</a:t>
            </a:r>
            <a:endParaRPr/>
          </a:p>
          <a:p>
            <a:pPr indent="-342900" lvl="1" marL="914400" rtl="0" algn="l">
              <a:spcBef>
                <a:spcPts val="0"/>
              </a:spcBef>
              <a:spcAft>
                <a:spcPts val="0"/>
              </a:spcAft>
              <a:buSzPts val="1800"/>
              <a:buChar char="○"/>
            </a:pPr>
            <a:r>
              <a:rPr lang="en"/>
              <a:t>To bottom-up heapify, just sink nodes in reverse level order.</a:t>
            </a:r>
            <a:endParaRPr/>
          </a:p>
          <a:p>
            <a:pPr indent="-342900" lvl="0" marL="457200" rtl="0" algn="l">
              <a:spcBef>
                <a:spcPts val="0"/>
              </a:spcBef>
              <a:spcAft>
                <a:spcPts val="0"/>
              </a:spcAft>
              <a:buSzPts val="1800"/>
              <a:buChar char="●"/>
            </a:pPr>
            <a:r>
              <a:rPr lang="en"/>
              <a:t>Avoids need for extra copy of all data.</a:t>
            </a:r>
            <a:endParaRPr/>
          </a:p>
          <a:p>
            <a:pPr indent="-342900" lvl="0" marL="457200" rtl="0" algn="l">
              <a:spcBef>
                <a:spcPts val="0"/>
              </a:spcBef>
              <a:spcAft>
                <a:spcPts val="0"/>
              </a:spcAft>
              <a:buSzPts val="1800"/>
              <a:buChar char="●"/>
            </a:pPr>
            <a:r>
              <a:rPr lang="en"/>
              <a:t>Once heapified, algorithm is almost the same as naive heap sort.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In-place heap sort: </a:t>
            </a:r>
            <a:r>
              <a:rPr lang="en" u="sng">
                <a:solidFill>
                  <a:schemeClr val="hlink"/>
                </a:solidFill>
                <a:hlinkClick r:id="rId3"/>
              </a:rPr>
              <a:t>Demo</a:t>
            </a:r>
            <a:endParaRPr/>
          </a:p>
        </p:txBody>
      </p:sp>
      <p:sp>
        <p:nvSpPr>
          <p:cNvPr id="1407" name="Google Shape;1407;p82"/>
          <p:cNvSpPr/>
          <p:nvPr/>
        </p:nvSpPr>
        <p:spPr>
          <a:xfrm>
            <a:off x="410950" y="293307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408" name="Google Shape;1408;p82"/>
          <p:cNvSpPr/>
          <p:nvPr/>
        </p:nvSpPr>
        <p:spPr>
          <a:xfrm>
            <a:off x="896139" y="293307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409" name="Google Shape;1409;p82"/>
          <p:cNvSpPr/>
          <p:nvPr/>
        </p:nvSpPr>
        <p:spPr>
          <a:xfrm>
            <a:off x="1385480" y="293307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10" name="Google Shape;1410;p82"/>
          <p:cNvSpPr/>
          <p:nvPr/>
        </p:nvSpPr>
        <p:spPr>
          <a:xfrm>
            <a:off x="1870669" y="293307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11" name="Google Shape;1411;p82"/>
          <p:cNvSpPr/>
          <p:nvPr/>
        </p:nvSpPr>
        <p:spPr>
          <a:xfrm>
            <a:off x="2355411" y="293307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412" name="Google Shape;1412;p82"/>
          <p:cNvSpPr/>
          <p:nvPr/>
        </p:nvSpPr>
        <p:spPr>
          <a:xfrm>
            <a:off x="2840600" y="293307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413" name="Google Shape;1413;p82"/>
          <p:cNvSpPr/>
          <p:nvPr/>
        </p:nvSpPr>
        <p:spPr>
          <a:xfrm>
            <a:off x="3329941" y="293307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414" name="Google Shape;1414;p82"/>
          <p:cNvSpPr/>
          <p:nvPr/>
        </p:nvSpPr>
        <p:spPr>
          <a:xfrm>
            <a:off x="3815130" y="293307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15" name="Google Shape;1415;p82"/>
          <p:cNvSpPr/>
          <p:nvPr/>
        </p:nvSpPr>
        <p:spPr>
          <a:xfrm>
            <a:off x="4304505" y="293307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16" name="Google Shape;1416;p82"/>
          <p:cNvSpPr/>
          <p:nvPr/>
        </p:nvSpPr>
        <p:spPr>
          <a:xfrm>
            <a:off x="4007550" y="3650850"/>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417" name="Google Shape;1417;p82"/>
          <p:cNvSpPr/>
          <p:nvPr/>
        </p:nvSpPr>
        <p:spPr>
          <a:xfrm>
            <a:off x="4492739" y="3650850"/>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418" name="Google Shape;1418;p82"/>
          <p:cNvSpPr/>
          <p:nvPr/>
        </p:nvSpPr>
        <p:spPr>
          <a:xfrm>
            <a:off x="4982080" y="3650850"/>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419" name="Google Shape;1419;p82"/>
          <p:cNvSpPr/>
          <p:nvPr/>
        </p:nvSpPr>
        <p:spPr>
          <a:xfrm>
            <a:off x="5467269" y="3650850"/>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20" name="Google Shape;1420;p82"/>
          <p:cNvSpPr/>
          <p:nvPr/>
        </p:nvSpPr>
        <p:spPr>
          <a:xfrm>
            <a:off x="5952011" y="3650850"/>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421" name="Google Shape;1421;p82"/>
          <p:cNvSpPr/>
          <p:nvPr/>
        </p:nvSpPr>
        <p:spPr>
          <a:xfrm>
            <a:off x="6437200" y="3650850"/>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422" name="Google Shape;1422;p82"/>
          <p:cNvSpPr/>
          <p:nvPr/>
        </p:nvSpPr>
        <p:spPr>
          <a:xfrm>
            <a:off x="6926541" y="3650850"/>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23" name="Google Shape;1423;p82"/>
          <p:cNvSpPr/>
          <p:nvPr/>
        </p:nvSpPr>
        <p:spPr>
          <a:xfrm>
            <a:off x="7411730" y="3650850"/>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24" name="Google Shape;1424;p82"/>
          <p:cNvSpPr/>
          <p:nvPr/>
        </p:nvSpPr>
        <p:spPr>
          <a:xfrm>
            <a:off x="7901105" y="3650850"/>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1425" name="Google Shape;1425;p82"/>
          <p:cNvCxnSpPr>
            <a:stCxn id="1411" idx="2"/>
            <a:endCxn id="1416" idx="1"/>
          </p:cNvCxnSpPr>
          <p:nvPr/>
        </p:nvCxnSpPr>
        <p:spPr>
          <a:xfrm flipH="1" rot="-5400000">
            <a:off x="3070311" y="2961125"/>
            <a:ext cx="470100" cy="1404600"/>
          </a:xfrm>
          <a:prstGeom prst="bentConnector2">
            <a:avLst/>
          </a:prstGeom>
          <a:noFill/>
          <a:ln cap="flat" cmpd="sng" w="19050">
            <a:solidFill>
              <a:schemeClr val="dk2"/>
            </a:solidFill>
            <a:prstDash val="solid"/>
            <a:round/>
            <a:headEnd len="med" w="med" type="none"/>
            <a:tailEnd len="med" w="med" type="triangle"/>
          </a:ln>
        </p:spPr>
      </p:cxnSp>
      <p:sp>
        <p:nvSpPr>
          <p:cNvPr id="1426" name="Google Shape;1426;p82"/>
          <p:cNvSpPr txBox="1"/>
          <p:nvPr/>
        </p:nvSpPr>
        <p:spPr>
          <a:xfrm>
            <a:off x="1426400" y="3536766"/>
            <a:ext cx="19215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heapification</a:t>
            </a:r>
            <a:endParaRPr/>
          </a:p>
        </p:txBody>
      </p:sp>
      <p:sp>
        <p:nvSpPr>
          <p:cNvPr id="1427" name="Google Shape;1427;p82"/>
          <p:cNvSpPr txBox="1"/>
          <p:nvPr/>
        </p:nvSpPr>
        <p:spPr>
          <a:xfrm>
            <a:off x="3939391" y="4110916"/>
            <a:ext cx="45432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this algorithm we don’t leave spot 0 blank.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29, CS61B, Fall 2023</a:t>
            </a:r>
            <a:endParaRPr/>
          </a:p>
        </p:txBody>
      </p:sp>
      <p:sp>
        <p:nvSpPr>
          <p:cNvPr id="179" name="Google Shape;179;p29"/>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Goal: Sorting</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The Sorting Problem</a:t>
            </a:r>
            <a:endParaRPr/>
          </a:p>
          <a:p>
            <a:pPr indent="0" lvl="0" marL="0" rtl="0" algn="l">
              <a:spcBef>
                <a:spcPts val="600"/>
              </a:spcBef>
              <a:spcAft>
                <a:spcPts val="0"/>
              </a:spcAft>
              <a:buClr>
                <a:schemeClr val="dk1"/>
              </a:buClr>
              <a:buSzPts val="1100"/>
              <a:buFont typeface="Arial"/>
              <a:buNone/>
            </a:pPr>
            <a:r>
              <a:rPr lang="en"/>
              <a:t>Selection Sort</a:t>
            </a:r>
            <a:endParaRPr/>
          </a:p>
          <a:p>
            <a:pPr indent="0" lvl="0" marL="0" rtl="0" algn="l">
              <a:spcBef>
                <a:spcPts val="600"/>
              </a:spcBef>
              <a:spcAft>
                <a:spcPts val="0"/>
              </a:spcAft>
              <a:buClr>
                <a:schemeClr val="dk1"/>
              </a:buClr>
              <a:buSzPts val="1100"/>
              <a:buFont typeface="Arial"/>
              <a:buNone/>
            </a:pPr>
            <a:r>
              <a:rPr lang="en"/>
              <a:t>Heapsort</a:t>
            </a:r>
            <a:endParaRPr/>
          </a:p>
          <a:p>
            <a:pPr indent="-342900" lvl="0" marL="457200" rtl="0" algn="l">
              <a:spcBef>
                <a:spcPts val="600"/>
              </a:spcBef>
              <a:spcAft>
                <a:spcPts val="0"/>
              </a:spcAft>
              <a:buSzPts val="1800"/>
              <a:buChar char="•"/>
            </a:pPr>
            <a:r>
              <a:rPr lang="en"/>
              <a:t>Naive Heapsort</a:t>
            </a:r>
            <a:endParaRPr/>
          </a:p>
          <a:p>
            <a:pPr indent="-342900" lvl="0" marL="457200" rtl="0" algn="l">
              <a:spcBef>
                <a:spcPts val="0"/>
              </a:spcBef>
              <a:spcAft>
                <a:spcPts val="0"/>
              </a:spcAft>
              <a:buSzPts val="1800"/>
              <a:buChar char="•"/>
            </a:pPr>
            <a:r>
              <a:rPr lang="en"/>
              <a:t>In-Place Heapsort</a:t>
            </a:r>
            <a:endParaRPr/>
          </a:p>
          <a:p>
            <a:pPr indent="-342900" lvl="0" marL="457200" rtl="0" algn="l">
              <a:spcBef>
                <a:spcPts val="0"/>
              </a:spcBef>
              <a:spcAft>
                <a:spcPts val="0"/>
              </a:spcAft>
              <a:buSzPts val="1800"/>
              <a:buChar char="•"/>
            </a:pPr>
            <a:r>
              <a:rPr lang="en"/>
              <a:t>Heapsort Runtime</a:t>
            </a:r>
            <a:endParaRPr/>
          </a:p>
          <a:p>
            <a:pPr indent="0" lvl="0" marL="0" rtl="0" algn="l">
              <a:spcBef>
                <a:spcPts val="600"/>
              </a:spcBef>
              <a:spcAft>
                <a:spcPts val="0"/>
              </a:spcAft>
              <a:buClr>
                <a:schemeClr val="dk1"/>
              </a:buClr>
              <a:buSzPts val="1100"/>
              <a:buFont typeface="Arial"/>
              <a:buNone/>
            </a:pPr>
            <a:r>
              <a:rPr lang="en"/>
              <a:t>Mergesort</a:t>
            </a:r>
            <a:endParaRPr/>
          </a:p>
        </p:txBody>
      </p:sp>
      <p:sp>
        <p:nvSpPr>
          <p:cNvPr id="180" name="Google Shape;180;p29"/>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Sorting Problem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a:t>
            </a:r>
            <a:endParaRPr/>
          </a:p>
        </p:txBody>
      </p:sp>
      <p:sp>
        <p:nvSpPr>
          <p:cNvPr id="1433" name="Google Shape;1433;p8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 swapping root with last item in the heap.</a:t>
            </a:r>
            <a:endParaRPr sz="1600"/>
          </a:p>
        </p:txBody>
      </p:sp>
      <p:sp>
        <p:nvSpPr>
          <p:cNvPr id="1434" name="Google Shape;1434;p83"/>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435" name="Google Shape;1435;p83"/>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436" name="Google Shape;1436;p83"/>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37" name="Google Shape;1437;p83"/>
          <p:cNvSpPr/>
          <p:nvPr/>
        </p:nvSpPr>
        <p:spPr>
          <a:xfrm>
            <a:off x="337949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38" name="Google Shape;1438;p83"/>
          <p:cNvSpPr/>
          <p:nvPr/>
        </p:nvSpPr>
        <p:spPr>
          <a:xfrm>
            <a:off x="386423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439" name="Google Shape;1439;p83"/>
          <p:cNvSpPr/>
          <p:nvPr/>
        </p:nvSpPr>
        <p:spPr>
          <a:xfrm>
            <a:off x="434942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440" name="Google Shape;1440;p83"/>
          <p:cNvSpPr/>
          <p:nvPr/>
        </p:nvSpPr>
        <p:spPr>
          <a:xfrm>
            <a:off x="483876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441" name="Google Shape;1441;p83"/>
          <p:cNvSpPr/>
          <p:nvPr/>
        </p:nvSpPr>
        <p:spPr>
          <a:xfrm>
            <a:off x="532395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42" name="Google Shape;1442;p83"/>
          <p:cNvSpPr/>
          <p:nvPr/>
        </p:nvSpPr>
        <p:spPr>
          <a:xfrm>
            <a:off x="5813330"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43" name="Google Shape;1443;p83"/>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449" name="Google Shape;1449;p8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b="1" lang="en"/>
              <a:t>Bottom-up heapify input array:</a:t>
            </a:r>
            <a:endParaRPr b="1"/>
          </a:p>
          <a:p>
            <a:pPr indent="-342900" lvl="1" marL="914400" rtl="0" algn="l">
              <a:spcBef>
                <a:spcPts val="600"/>
              </a:spcBef>
              <a:spcAft>
                <a:spcPts val="0"/>
              </a:spcAft>
              <a:buSzPts val="1800"/>
              <a:buChar char="○"/>
            </a:pPr>
            <a:r>
              <a:rPr lang="en"/>
              <a:t>Sink nodes in reverse level order: sink(k)</a:t>
            </a:r>
            <a:endParaRPr/>
          </a:p>
          <a:p>
            <a:pPr indent="-342900" lvl="1" marL="914400" rtl="0" algn="l">
              <a:spcBef>
                <a:spcPts val="600"/>
              </a:spcBef>
              <a:spcAft>
                <a:spcPts val="0"/>
              </a:spcAft>
              <a:buSzPts val="1800"/>
              <a:buChar char="○"/>
            </a:pPr>
            <a:r>
              <a:rPr lang="en"/>
              <a:t>After sinking, guaranteed that tree rooted at position k is a heap.</a:t>
            </a:r>
            <a:endParaRPr/>
          </a:p>
        </p:txBody>
      </p:sp>
      <p:sp>
        <p:nvSpPr>
          <p:cNvPr id="1450" name="Google Shape;1450;p84"/>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451" name="Google Shape;1451;p84"/>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452" name="Google Shape;1452;p84"/>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53" name="Google Shape;1453;p84"/>
          <p:cNvSpPr/>
          <p:nvPr/>
        </p:nvSpPr>
        <p:spPr>
          <a:xfrm>
            <a:off x="337949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54" name="Google Shape;1454;p84"/>
          <p:cNvSpPr/>
          <p:nvPr/>
        </p:nvSpPr>
        <p:spPr>
          <a:xfrm>
            <a:off x="386423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455" name="Google Shape;1455;p84"/>
          <p:cNvSpPr/>
          <p:nvPr/>
        </p:nvSpPr>
        <p:spPr>
          <a:xfrm>
            <a:off x="434942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456" name="Google Shape;1456;p84"/>
          <p:cNvSpPr/>
          <p:nvPr/>
        </p:nvSpPr>
        <p:spPr>
          <a:xfrm>
            <a:off x="483876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457" name="Google Shape;1457;p84"/>
          <p:cNvSpPr/>
          <p:nvPr/>
        </p:nvSpPr>
        <p:spPr>
          <a:xfrm>
            <a:off x="532395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58" name="Google Shape;1458;p84"/>
          <p:cNvSpPr/>
          <p:nvPr/>
        </p:nvSpPr>
        <p:spPr>
          <a:xfrm>
            <a:off x="5813330"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59" name="Google Shape;1459;p84"/>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460" name="Google Shape;1460;p84"/>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461" name="Google Shape;1461;p84"/>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462" name="Google Shape;1462;p84"/>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63" name="Google Shape;1463;p84"/>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64" name="Google Shape;1464;p84"/>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465" name="Google Shape;1465;p84"/>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466" name="Google Shape;1466;p84"/>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467" name="Google Shape;1467;p84"/>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68" name="Google Shape;1468;p84"/>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1469" name="Google Shape;1469;p84"/>
          <p:cNvCxnSpPr>
            <a:stCxn id="1460" idx="2"/>
            <a:endCxn id="1461"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470" name="Google Shape;1470;p84"/>
          <p:cNvCxnSpPr>
            <a:stCxn id="1460" idx="2"/>
            <a:endCxn id="1462"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471" name="Google Shape;1471;p84"/>
          <p:cNvCxnSpPr>
            <a:stCxn id="1464" idx="0"/>
            <a:endCxn id="1461"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472" name="Google Shape;1472;p84"/>
          <p:cNvCxnSpPr>
            <a:stCxn id="1461" idx="2"/>
            <a:endCxn id="1463"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473" name="Google Shape;1473;p84"/>
          <p:cNvCxnSpPr>
            <a:stCxn id="1462" idx="2"/>
            <a:endCxn id="1465"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474" name="Google Shape;1474;p84"/>
          <p:cNvCxnSpPr>
            <a:stCxn id="1466" idx="0"/>
            <a:endCxn id="1462"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475" name="Google Shape;1475;p84"/>
          <p:cNvCxnSpPr>
            <a:stCxn id="1463" idx="2"/>
            <a:endCxn id="1467"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476" name="Google Shape;1476;p84"/>
          <p:cNvCxnSpPr>
            <a:endCxn id="1468"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1477" name="Google Shape;1477;p84"/>
          <p:cNvSpPr txBox="1"/>
          <p:nvPr/>
        </p:nvSpPr>
        <p:spPr>
          <a:xfrm>
            <a:off x="6249450" y="889150"/>
            <a:ext cx="2810400" cy="6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Note: This is not a heap yet! That’s why we’re heapifying.</a:t>
            </a:r>
            <a:endParaRPr>
              <a:solidFill>
                <a:srgbClr val="BE0712"/>
              </a:solidFill>
            </a:endParaRPr>
          </a:p>
        </p:txBody>
      </p:sp>
      <p:cxnSp>
        <p:nvCxnSpPr>
          <p:cNvPr id="1478" name="Google Shape;1478;p84"/>
          <p:cNvCxnSpPr/>
          <p:nvPr/>
        </p:nvCxnSpPr>
        <p:spPr>
          <a:xfrm>
            <a:off x="7293300" y="1585450"/>
            <a:ext cx="252000" cy="9408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484" name="Google Shape;1484;p8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b="1" lang="en"/>
              <a:t>Sink nodes in reverse level order: sink(k)</a:t>
            </a:r>
            <a:endParaRPr b="1"/>
          </a:p>
          <a:p>
            <a:pPr indent="-342900" lvl="1" marL="914400" rtl="0" algn="l">
              <a:spcBef>
                <a:spcPts val="600"/>
              </a:spcBef>
              <a:spcAft>
                <a:spcPts val="0"/>
              </a:spcAft>
              <a:buSzPts val="1800"/>
              <a:buChar char="○"/>
            </a:pPr>
            <a:r>
              <a:rPr lang="en"/>
              <a:t>After sinking, guaranteed that tree rooted at position k is a heap.</a:t>
            </a:r>
            <a:endParaRPr b="1"/>
          </a:p>
        </p:txBody>
      </p:sp>
      <p:sp>
        <p:nvSpPr>
          <p:cNvPr id="1485" name="Google Shape;1485;p85"/>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486" name="Google Shape;1486;p85"/>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487" name="Google Shape;1487;p85"/>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88" name="Google Shape;1488;p85"/>
          <p:cNvSpPr/>
          <p:nvPr/>
        </p:nvSpPr>
        <p:spPr>
          <a:xfrm>
            <a:off x="337949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89" name="Google Shape;1489;p85"/>
          <p:cNvSpPr/>
          <p:nvPr/>
        </p:nvSpPr>
        <p:spPr>
          <a:xfrm>
            <a:off x="386423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490" name="Google Shape;1490;p85"/>
          <p:cNvSpPr/>
          <p:nvPr/>
        </p:nvSpPr>
        <p:spPr>
          <a:xfrm>
            <a:off x="434942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491" name="Google Shape;1491;p85"/>
          <p:cNvSpPr/>
          <p:nvPr/>
        </p:nvSpPr>
        <p:spPr>
          <a:xfrm>
            <a:off x="483876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492" name="Google Shape;1492;p85"/>
          <p:cNvSpPr/>
          <p:nvPr/>
        </p:nvSpPr>
        <p:spPr>
          <a:xfrm>
            <a:off x="532395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93" name="Google Shape;1493;p85"/>
          <p:cNvSpPr/>
          <p:nvPr/>
        </p:nvSpPr>
        <p:spPr>
          <a:xfrm>
            <a:off x="5813330" y="3121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94" name="Google Shape;1494;p85"/>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495" name="Google Shape;1495;p85"/>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496" name="Google Shape;1496;p85"/>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497" name="Google Shape;1497;p85"/>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98" name="Google Shape;1498;p85"/>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99" name="Google Shape;1499;p85"/>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00" name="Google Shape;1500;p85"/>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01" name="Google Shape;1501;p85"/>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02" name="Google Shape;1502;p85"/>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03" name="Google Shape;1503;p85"/>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17</a:t>
            </a:r>
            <a:endParaRPr b="1" sz="1800">
              <a:latin typeface="Calibri"/>
              <a:ea typeface="Calibri"/>
              <a:cs typeface="Calibri"/>
              <a:sym typeface="Calibri"/>
            </a:endParaRPr>
          </a:p>
        </p:txBody>
      </p:sp>
      <p:cxnSp>
        <p:nvCxnSpPr>
          <p:cNvPr id="1504" name="Google Shape;1504;p85"/>
          <p:cNvCxnSpPr>
            <a:stCxn id="1495" idx="2"/>
            <a:endCxn id="1496"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85"/>
          <p:cNvCxnSpPr>
            <a:stCxn id="1495" idx="2"/>
            <a:endCxn id="1497"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85"/>
          <p:cNvCxnSpPr>
            <a:stCxn id="1499" idx="0"/>
            <a:endCxn id="1496"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507" name="Google Shape;1507;p85"/>
          <p:cNvCxnSpPr>
            <a:stCxn id="1496" idx="2"/>
            <a:endCxn id="1498"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508" name="Google Shape;1508;p85"/>
          <p:cNvCxnSpPr>
            <a:stCxn id="1497" idx="2"/>
            <a:endCxn id="1500"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509" name="Google Shape;1509;p85"/>
          <p:cNvCxnSpPr>
            <a:stCxn id="1501" idx="0"/>
            <a:endCxn id="1497"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85"/>
          <p:cNvCxnSpPr>
            <a:stCxn id="1498" idx="2"/>
            <a:endCxn id="1502"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85"/>
          <p:cNvCxnSpPr>
            <a:endCxn id="1503"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1512" name="Google Shape;1512;p85"/>
          <p:cNvSpPr txBox="1"/>
          <p:nvPr/>
        </p:nvSpPr>
        <p:spPr>
          <a:xfrm>
            <a:off x="6843000" y="4752300"/>
            <a:ext cx="22248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Sinking 17 has no effect.</a:t>
            </a:r>
            <a:endParaRPr>
              <a:solidFill>
                <a:srgbClr val="BE071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518" name="Google Shape;1518;p8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lang="en"/>
              <a:t>Sink nodes in reverse level order: sink(k)</a:t>
            </a:r>
            <a:endParaRPr/>
          </a:p>
          <a:p>
            <a:pPr indent="-342900" lvl="1" marL="914400" rtl="0" algn="l">
              <a:spcBef>
                <a:spcPts val="600"/>
              </a:spcBef>
              <a:spcAft>
                <a:spcPts val="0"/>
              </a:spcAft>
              <a:buSzPts val="1800"/>
              <a:buChar char="○"/>
            </a:pPr>
            <a:r>
              <a:rPr b="1" lang="en"/>
              <a:t>After sinking, guaranteed that tree rooted at position k is a heap.</a:t>
            </a:r>
            <a:endParaRPr/>
          </a:p>
        </p:txBody>
      </p:sp>
      <p:sp>
        <p:nvSpPr>
          <p:cNvPr id="1519" name="Google Shape;1519;p86"/>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520" name="Google Shape;1520;p86"/>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521" name="Google Shape;1521;p86"/>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522" name="Google Shape;1522;p86"/>
          <p:cNvSpPr/>
          <p:nvPr/>
        </p:nvSpPr>
        <p:spPr>
          <a:xfrm>
            <a:off x="337949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23" name="Google Shape;1523;p86"/>
          <p:cNvSpPr/>
          <p:nvPr/>
        </p:nvSpPr>
        <p:spPr>
          <a:xfrm>
            <a:off x="386423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24" name="Google Shape;1524;p86"/>
          <p:cNvSpPr/>
          <p:nvPr/>
        </p:nvSpPr>
        <p:spPr>
          <a:xfrm>
            <a:off x="434942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25" name="Google Shape;1525;p86"/>
          <p:cNvSpPr/>
          <p:nvPr/>
        </p:nvSpPr>
        <p:spPr>
          <a:xfrm>
            <a:off x="483876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26" name="Google Shape;1526;p86"/>
          <p:cNvSpPr/>
          <p:nvPr/>
        </p:nvSpPr>
        <p:spPr>
          <a:xfrm>
            <a:off x="532395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27" name="Google Shape;1527;p86"/>
          <p:cNvSpPr/>
          <p:nvPr/>
        </p:nvSpPr>
        <p:spPr>
          <a:xfrm>
            <a:off x="5813330"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28" name="Google Shape;1528;p86"/>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529" name="Google Shape;1529;p86"/>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530" name="Google Shape;1530;p86"/>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531" name="Google Shape;1531;p86"/>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532" name="Google Shape;1532;p86"/>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33" name="Google Shape;1533;p86"/>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34" name="Google Shape;1534;p86"/>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35" name="Google Shape;1535;p86"/>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36" name="Google Shape;1536;p86"/>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37" name="Google Shape;1537;p86"/>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1538" name="Google Shape;1538;p86"/>
          <p:cNvCxnSpPr>
            <a:stCxn id="1529" idx="2"/>
            <a:endCxn id="1530"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539" name="Google Shape;1539;p86"/>
          <p:cNvCxnSpPr>
            <a:stCxn id="1529" idx="2"/>
            <a:endCxn id="1531"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540" name="Google Shape;1540;p86"/>
          <p:cNvCxnSpPr>
            <a:stCxn id="1533" idx="0"/>
            <a:endCxn id="1530"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541" name="Google Shape;1541;p86"/>
          <p:cNvCxnSpPr>
            <a:stCxn id="1530" idx="2"/>
            <a:endCxn id="1532"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542" name="Google Shape;1542;p86"/>
          <p:cNvCxnSpPr>
            <a:stCxn id="1531" idx="2"/>
            <a:endCxn id="1534"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543" name="Google Shape;1543;p86"/>
          <p:cNvCxnSpPr>
            <a:stCxn id="1535" idx="0"/>
            <a:endCxn id="1531"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544" name="Google Shape;1544;p86"/>
          <p:cNvCxnSpPr>
            <a:stCxn id="1532" idx="2"/>
            <a:endCxn id="1536"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545" name="Google Shape;1545;p86"/>
          <p:cNvCxnSpPr>
            <a:endCxn id="1537"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grpSp>
        <p:nvGrpSpPr>
          <p:cNvPr id="1546" name="Google Shape;1546;p86"/>
          <p:cNvGrpSpPr/>
          <p:nvPr/>
        </p:nvGrpSpPr>
        <p:grpSpPr>
          <a:xfrm>
            <a:off x="5767873" y="2084700"/>
            <a:ext cx="604200" cy="978900"/>
            <a:chOff x="5767873" y="2084700"/>
            <a:chExt cx="604200" cy="978900"/>
          </a:xfrm>
        </p:grpSpPr>
        <p:sp>
          <p:nvSpPr>
            <p:cNvPr id="1547" name="Google Shape;1547;p86"/>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6"/>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8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554" name="Google Shape;1554;p8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b="1" lang="en"/>
              <a:t>Sink nodes in reverse level order: sink(k)</a:t>
            </a:r>
            <a:endParaRPr b="1"/>
          </a:p>
          <a:p>
            <a:pPr indent="-342900" lvl="1" marL="914400" rtl="0" algn="l">
              <a:spcBef>
                <a:spcPts val="600"/>
              </a:spcBef>
              <a:spcAft>
                <a:spcPts val="0"/>
              </a:spcAft>
              <a:buSzPts val="1800"/>
              <a:buChar char="○"/>
            </a:pPr>
            <a:r>
              <a:rPr lang="en"/>
              <a:t>After sinking, guaranteed that tree rooted at position k is a heap.</a:t>
            </a:r>
            <a:endParaRPr b="1"/>
          </a:p>
        </p:txBody>
      </p:sp>
      <p:sp>
        <p:nvSpPr>
          <p:cNvPr id="1555" name="Google Shape;1555;p87"/>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556" name="Google Shape;1556;p87"/>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557" name="Google Shape;1557;p87"/>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558" name="Google Shape;1558;p87"/>
          <p:cNvSpPr/>
          <p:nvPr/>
        </p:nvSpPr>
        <p:spPr>
          <a:xfrm>
            <a:off x="337949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59" name="Google Shape;1559;p87"/>
          <p:cNvSpPr/>
          <p:nvPr/>
        </p:nvSpPr>
        <p:spPr>
          <a:xfrm>
            <a:off x="386423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60" name="Google Shape;1560;p87"/>
          <p:cNvSpPr/>
          <p:nvPr/>
        </p:nvSpPr>
        <p:spPr>
          <a:xfrm>
            <a:off x="434942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61" name="Google Shape;1561;p87"/>
          <p:cNvSpPr/>
          <p:nvPr/>
        </p:nvSpPr>
        <p:spPr>
          <a:xfrm>
            <a:off x="483876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62" name="Google Shape;1562;p87"/>
          <p:cNvSpPr/>
          <p:nvPr/>
        </p:nvSpPr>
        <p:spPr>
          <a:xfrm>
            <a:off x="5323955" y="3121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63" name="Google Shape;1563;p87"/>
          <p:cNvSpPr/>
          <p:nvPr/>
        </p:nvSpPr>
        <p:spPr>
          <a:xfrm>
            <a:off x="5813330"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64" name="Google Shape;1564;p87"/>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565" name="Google Shape;1565;p87"/>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566" name="Google Shape;1566;p87"/>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567" name="Google Shape;1567;p87"/>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568" name="Google Shape;1568;p87"/>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69" name="Google Shape;1569;p87"/>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70" name="Google Shape;1570;p87"/>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71" name="Google Shape;1571;p87"/>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72" name="Google Shape;1572;p87"/>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17</a:t>
            </a:r>
            <a:endParaRPr b="1" sz="1800">
              <a:latin typeface="Calibri"/>
              <a:ea typeface="Calibri"/>
              <a:cs typeface="Calibri"/>
              <a:sym typeface="Calibri"/>
            </a:endParaRPr>
          </a:p>
        </p:txBody>
      </p:sp>
      <p:sp>
        <p:nvSpPr>
          <p:cNvPr id="1573" name="Google Shape;1573;p87"/>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1574" name="Google Shape;1574;p87"/>
          <p:cNvCxnSpPr>
            <a:stCxn id="1565" idx="2"/>
            <a:endCxn id="1566"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575" name="Google Shape;1575;p87"/>
          <p:cNvCxnSpPr>
            <a:stCxn id="1565" idx="2"/>
            <a:endCxn id="1567"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576" name="Google Shape;1576;p87"/>
          <p:cNvCxnSpPr>
            <a:stCxn id="1569" idx="0"/>
            <a:endCxn id="1566"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577" name="Google Shape;1577;p87"/>
          <p:cNvCxnSpPr>
            <a:stCxn id="1566" idx="2"/>
            <a:endCxn id="1568"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578" name="Google Shape;1578;p87"/>
          <p:cNvCxnSpPr>
            <a:stCxn id="1567" idx="2"/>
            <a:endCxn id="1570"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579" name="Google Shape;1579;p87"/>
          <p:cNvCxnSpPr>
            <a:stCxn id="1571" idx="0"/>
            <a:endCxn id="1567"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580" name="Google Shape;1580;p87"/>
          <p:cNvCxnSpPr>
            <a:stCxn id="1568" idx="2"/>
            <a:endCxn id="1572"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581" name="Google Shape;1581;p87"/>
          <p:cNvCxnSpPr>
            <a:endCxn id="1573"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1582" name="Google Shape;1582;p87"/>
          <p:cNvSpPr txBox="1"/>
          <p:nvPr/>
        </p:nvSpPr>
        <p:spPr>
          <a:xfrm>
            <a:off x="4948575" y="4752300"/>
            <a:ext cx="22248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Sinking 17 has no effect.</a:t>
            </a:r>
            <a:endParaRPr>
              <a:solidFill>
                <a:srgbClr val="BE0712"/>
              </a:solidFill>
            </a:endParaRPr>
          </a:p>
        </p:txBody>
      </p:sp>
      <p:grpSp>
        <p:nvGrpSpPr>
          <p:cNvPr id="1583" name="Google Shape;1583;p87"/>
          <p:cNvGrpSpPr/>
          <p:nvPr/>
        </p:nvGrpSpPr>
        <p:grpSpPr>
          <a:xfrm>
            <a:off x="5767873" y="2084700"/>
            <a:ext cx="604200" cy="978900"/>
            <a:chOff x="5767873" y="2084700"/>
            <a:chExt cx="604200" cy="978900"/>
          </a:xfrm>
        </p:grpSpPr>
        <p:sp>
          <p:nvSpPr>
            <p:cNvPr id="1584" name="Google Shape;1584;p87"/>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7"/>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8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591" name="Google Shape;1591;p8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lang="en"/>
              <a:t>Sink nodes in reverse level order: sink(k)</a:t>
            </a:r>
            <a:endParaRPr/>
          </a:p>
          <a:p>
            <a:pPr indent="-342900" lvl="1" marL="914400" rtl="0" algn="l">
              <a:spcBef>
                <a:spcPts val="600"/>
              </a:spcBef>
              <a:spcAft>
                <a:spcPts val="0"/>
              </a:spcAft>
              <a:buSzPts val="1800"/>
              <a:buChar char="○"/>
            </a:pPr>
            <a:r>
              <a:rPr b="1" lang="en"/>
              <a:t>After sinking, guaranteed that tree rooted at position k is a heap.</a:t>
            </a:r>
            <a:endParaRPr/>
          </a:p>
          <a:p>
            <a:pPr indent="0" lvl="0" marL="0" rtl="0" algn="l">
              <a:spcBef>
                <a:spcPts val="600"/>
              </a:spcBef>
              <a:spcAft>
                <a:spcPts val="0"/>
              </a:spcAft>
              <a:buNone/>
            </a:pPr>
            <a:r>
              <a:t/>
            </a:r>
            <a:endParaRPr b="1"/>
          </a:p>
        </p:txBody>
      </p:sp>
      <p:sp>
        <p:nvSpPr>
          <p:cNvPr id="1592" name="Google Shape;1592;p88"/>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593" name="Google Shape;1593;p88"/>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594" name="Google Shape;1594;p88"/>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595" name="Google Shape;1595;p88"/>
          <p:cNvSpPr/>
          <p:nvPr/>
        </p:nvSpPr>
        <p:spPr>
          <a:xfrm>
            <a:off x="337949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96" name="Google Shape;1596;p88"/>
          <p:cNvSpPr/>
          <p:nvPr/>
        </p:nvSpPr>
        <p:spPr>
          <a:xfrm>
            <a:off x="386423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97" name="Google Shape;1597;p88"/>
          <p:cNvSpPr/>
          <p:nvPr/>
        </p:nvSpPr>
        <p:spPr>
          <a:xfrm>
            <a:off x="434942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98" name="Google Shape;1598;p88"/>
          <p:cNvSpPr/>
          <p:nvPr/>
        </p:nvSpPr>
        <p:spPr>
          <a:xfrm>
            <a:off x="483876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99" name="Google Shape;1599;p88"/>
          <p:cNvSpPr/>
          <p:nvPr/>
        </p:nvSpPr>
        <p:spPr>
          <a:xfrm>
            <a:off x="532395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00" name="Google Shape;1600;p88"/>
          <p:cNvSpPr/>
          <p:nvPr/>
        </p:nvSpPr>
        <p:spPr>
          <a:xfrm>
            <a:off x="5813330"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01" name="Google Shape;1601;p88"/>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602" name="Google Shape;1602;p88"/>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603" name="Google Shape;1603;p88"/>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604" name="Google Shape;1604;p88"/>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605" name="Google Shape;1605;p88"/>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06" name="Google Shape;1606;p88"/>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607" name="Google Shape;1607;p88"/>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608" name="Google Shape;1608;p88"/>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609" name="Google Shape;1609;p88"/>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10" name="Google Shape;1610;p88"/>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1611" name="Google Shape;1611;p88"/>
          <p:cNvCxnSpPr>
            <a:stCxn id="1602" idx="2"/>
            <a:endCxn id="1603"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612" name="Google Shape;1612;p88"/>
          <p:cNvCxnSpPr>
            <a:stCxn id="1602" idx="2"/>
            <a:endCxn id="1604"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613" name="Google Shape;1613;p88"/>
          <p:cNvCxnSpPr>
            <a:stCxn id="1606" idx="0"/>
            <a:endCxn id="1603"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614" name="Google Shape;1614;p88"/>
          <p:cNvCxnSpPr>
            <a:stCxn id="1603" idx="2"/>
            <a:endCxn id="1605"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615" name="Google Shape;1615;p88"/>
          <p:cNvCxnSpPr>
            <a:stCxn id="1604" idx="2"/>
            <a:endCxn id="1607"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616" name="Google Shape;1616;p88"/>
          <p:cNvCxnSpPr>
            <a:stCxn id="1608" idx="0"/>
            <a:endCxn id="1604"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617" name="Google Shape;1617;p88"/>
          <p:cNvCxnSpPr>
            <a:stCxn id="1605" idx="2"/>
            <a:endCxn id="1609"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618" name="Google Shape;1618;p88"/>
          <p:cNvCxnSpPr>
            <a:endCxn id="1610"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grpSp>
        <p:nvGrpSpPr>
          <p:cNvPr id="1619" name="Google Shape;1619;p88"/>
          <p:cNvGrpSpPr/>
          <p:nvPr/>
        </p:nvGrpSpPr>
        <p:grpSpPr>
          <a:xfrm>
            <a:off x="5767873" y="2084700"/>
            <a:ext cx="604200" cy="978900"/>
            <a:chOff x="5767873" y="2084700"/>
            <a:chExt cx="604200" cy="978900"/>
          </a:xfrm>
        </p:grpSpPr>
        <p:sp>
          <p:nvSpPr>
            <p:cNvPr id="1620" name="Google Shape;1620;p88"/>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8"/>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grpSp>
      <p:grpSp>
        <p:nvGrpSpPr>
          <p:cNvPr id="1622" name="Google Shape;1622;p88"/>
          <p:cNvGrpSpPr/>
          <p:nvPr/>
        </p:nvGrpSpPr>
        <p:grpSpPr>
          <a:xfrm>
            <a:off x="5271670" y="2084700"/>
            <a:ext cx="604200" cy="978900"/>
            <a:chOff x="5767873" y="2084700"/>
            <a:chExt cx="604200" cy="978900"/>
          </a:xfrm>
        </p:grpSpPr>
        <p:sp>
          <p:nvSpPr>
            <p:cNvPr id="1623" name="Google Shape;1623;p88"/>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8"/>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8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630" name="Google Shape;1630;p8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b="1" lang="en"/>
              <a:t>Sink nodes in reverse level order: sink(k)</a:t>
            </a:r>
            <a:endParaRPr b="1"/>
          </a:p>
          <a:p>
            <a:pPr indent="-342900" lvl="1" marL="914400" rtl="0" algn="l">
              <a:spcBef>
                <a:spcPts val="600"/>
              </a:spcBef>
              <a:spcAft>
                <a:spcPts val="0"/>
              </a:spcAft>
              <a:buSzPts val="1800"/>
              <a:buChar char="○"/>
            </a:pPr>
            <a:r>
              <a:rPr lang="en"/>
              <a:t>After sinking, guaranteed that tree rooted at position k is a heap.</a:t>
            </a:r>
            <a:endParaRPr b="1"/>
          </a:p>
          <a:p>
            <a:pPr indent="0" lvl="0" marL="0" rtl="0" algn="l">
              <a:spcBef>
                <a:spcPts val="600"/>
              </a:spcBef>
              <a:spcAft>
                <a:spcPts val="0"/>
              </a:spcAft>
              <a:buNone/>
            </a:pPr>
            <a:r>
              <a:t/>
            </a:r>
            <a:endParaRPr b="1"/>
          </a:p>
        </p:txBody>
      </p:sp>
      <p:sp>
        <p:nvSpPr>
          <p:cNvPr id="1631" name="Google Shape;1631;p89"/>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632" name="Google Shape;1632;p89"/>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633" name="Google Shape;1633;p89"/>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634" name="Google Shape;1634;p89"/>
          <p:cNvSpPr/>
          <p:nvPr/>
        </p:nvSpPr>
        <p:spPr>
          <a:xfrm>
            <a:off x="337949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35" name="Google Shape;1635;p89"/>
          <p:cNvSpPr/>
          <p:nvPr/>
        </p:nvSpPr>
        <p:spPr>
          <a:xfrm>
            <a:off x="386423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636" name="Google Shape;1636;p89"/>
          <p:cNvSpPr/>
          <p:nvPr/>
        </p:nvSpPr>
        <p:spPr>
          <a:xfrm>
            <a:off x="434942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637" name="Google Shape;1637;p89"/>
          <p:cNvSpPr/>
          <p:nvPr/>
        </p:nvSpPr>
        <p:spPr>
          <a:xfrm>
            <a:off x="4838766" y="3121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638" name="Google Shape;1638;p89"/>
          <p:cNvSpPr/>
          <p:nvPr/>
        </p:nvSpPr>
        <p:spPr>
          <a:xfrm>
            <a:off x="532395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39" name="Google Shape;1639;p89"/>
          <p:cNvSpPr/>
          <p:nvPr/>
        </p:nvSpPr>
        <p:spPr>
          <a:xfrm>
            <a:off x="5813330"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40" name="Google Shape;1640;p89"/>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641" name="Google Shape;1641;p89"/>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642" name="Google Shape;1642;p89"/>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643" name="Google Shape;1643;p89"/>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644" name="Google Shape;1644;p89"/>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45" name="Google Shape;1645;p89"/>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646" name="Google Shape;1646;p89"/>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647" name="Google Shape;1647;p89"/>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41</a:t>
            </a:r>
            <a:endParaRPr b="1" sz="1800">
              <a:latin typeface="Calibri"/>
              <a:ea typeface="Calibri"/>
              <a:cs typeface="Calibri"/>
              <a:sym typeface="Calibri"/>
            </a:endParaRPr>
          </a:p>
        </p:txBody>
      </p:sp>
      <p:sp>
        <p:nvSpPr>
          <p:cNvPr id="1648" name="Google Shape;1648;p89"/>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49" name="Google Shape;1649;p89"/>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1650" name="Google Shape;1650;p89"/>
          <p:cNvCxnSpPr>
            <a:stCxn id="1641" idx="2"/>
            <a:endCxn id="1642"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651" name="Google Shape;1651;p89"/>
          <p:cNvCxnSpPr>
            <a:stCxn id="1641" idx="2"/>
            <a:endCxn id="1643"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652" name="Google Shape;1652;p89"/>
          <p:cNvCxnSpPr>
            <a:stCxn id="1645" idx="0"/>
            <a:endCxn id="1642"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653" name="Google Shape;1653;p89"/>
          <p:cNvCxnSpPr>
            <a:stCxn id="1642" idx="2"/>
            <a:endCxn id="1644"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654" name="Google Shape;1654;p89"/>
          <p:cNvCxnSpPr>
            <a:stCxn id="1643" idx="2"/>
            <a:endCxn id="1646"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655" name="Google Shape;1655;p89"/>
          <p:cNvCxnSpPr>
            <a:stCxn id="1647" idx="0"/>
            <a:endCxn id="1643"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656" name="Google Shape;1656;p89"/>
          <p:cNvCxnSpPr>
            <a:stCxn id="1644" idx="2"/>
            <a:endCxn id="1648"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657" name="Google Shape;1657;p89"/>
          <p:cNvCxnSpPr>
            <a:endCxn id="1649"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1658" name="Google Shape;1658;p89"/>
          <p:cNvSpPr txBox="1"/>
          <p:nvPr/>
        </p:nvSpPr>
        <p:spPr>
          <a:xfrm>
            <a:off x="6929775" y="4752300"/>
            <a:ext cx="22248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Sinking 41 has no effect.</a:t>
            </a:r>
            <a:endParaRPr>
              <a:solidFill>
                <a:srgbClr val="BE0712"/>
              </a:solidFill>
            </a:endParaRPr>
          </a:p>
        </p:txBody>
      </p:sp>
      <p:grpSp>
        <p:nvGrpSpPr>
          <p:cNvPr id="1659" name="Google Shape;1659;p89"/>
          <p:cNvGrpSpPr/>
          <p:nvPr/>
        </p:nvGrpSpPr>
        <p:grpSpPr>
          <a:xfrm>
            <a:off x="5767873" y="2084700"/>
            <a:ext cx="604200" cy="978900"/>
            <a:chOff x="5767873" y="2084700"/>
            <a:chExt cx="604200" cy="978900"/>
          </a:xfrm>
        </p:grpSpPr>
        <p:sp>
          <p:nvSpPr>
            <p:cNvPr id="1660" name="Google Shape;1660;p89"/>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9"/>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grpSp>
      <p:grpSp>
        <p:nvGrpSpPr>
          <p:cNvPr id="1662" name="Google Shape;1662;p89"/>
          <p:cNvGrpSpPr/>
          <p:nvPr/>
        </p:nvGrpSpPr>
        <p:grpSpPr>
          <a:xfrm>
            <a:off x="5271670" y="2084700"/>
            <a:ext cx="604200" cy="978900"/>
            <a:chOff x="5767873" y="2084700"/>
            <a:chExt cx="604200" cy="978900"/>
          </a:xfrm>
        </p:grpSpPr>
        <p:sp>
          <p:nvSpPr>
            <p:cNvPr id="1663" name="Google Shape;1663;p89"/>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89"/>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p9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670" name="Google Shape;1670;p9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lang="en"/>
              <a:t>Sink nodes in reverse level order: sink(k)</a:t>
            </a:r>
            <a:endParaRPr/>
          </a:p>
          <a:p>
            <a:pPr indent="-342900" lvl="1" marL="914400" rtl="0" algn="l">
              <a:spcBef>
                <a:spcPts val="600"/>
              </a:spcBef>
              <a:spcAft>
                <a:spcPts val="0"/>
              </a:spcAft>
              <a:buSzPts val="1800"/>
              <a:buChar char="○"/>
            </a:pPr>
            <a:r>
              <a:rPr b="1" lang="en"/>
              <a:t>After sinking, guaranteed that tree rooted at position k is a heap.</a:t>
            </a:r>
            <a:endParaRPr/>
          </a:p>
          <a:p>
            <a:pPr indent="0" lvl="0" marL="0" rtl="0" algn="l">
              <a:spcBef>
                <a:spcPts val="600"/>
              </a:spcBef>
              <a:spcAft>
                <a:spcPts val="0"/>
              </a:spcAft>
              <a:buNone/>
            </a:pPr>
            <a:r>
              <a:t/>
            </a:r>
            <a:endParaRPr b="1"/>
          </a:p>
        </p:txBody>
      </p:sp>
      <p:sp>
        <p:nvSpPr>
          <p:cNvPr id="1671" name="Google Shape;1671;p90"/>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672" name="Google Shape;1672;p90"/>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673" name="Google Shape;1673;p90"/>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674" name="Google Shape;1674;p90"/>
          <p:cNvSpPr/>
          <p:nvPr/>
        </p:nvSpPr>
        <p:spPr>
          <a:xfrm>
            <a:off x="337949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75" name="Google Shape;1675;p90"/>
          <p:cNvSpPr/>
          <p:nvPr/>
        </p:nvSpPr>
        <p:spPr>
          <a:xfrm>
            <a:off x="386423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676" name="Google Shape;1676;p90"/>
          <p:cNvSpPr/>
          <p:nvPr/>
        </p:nvSpPr>
        <p:spPr>
          <a:xfrm>
            <a:off x="434942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677" name="Google Shape;1677;p90"/>
          <p:cNvSpPr/>
          <p:nvPr/>
        </p:nvSpPr>
        <p:spPr>
          <a:xfrm>
            <a:off x="4838766"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678" name="Google Shape;1678;p90"/>
          <p:cNvSpPr/>
          <p:nvPr/>
        </p:nvSpPr>
        <p:spPr>
          <a:xfrm>
            <a:off x="532395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79" name="Google Shape;1679;p90"/>
          <p:cNvSpPr/>
          <p:nvPr/>
        </p:nvSpPr>
        <p:spPr>
          <a:xfrm>
            <a:off x="5813330"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80" name="Google Shape;1680;p90"/>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681" name="Google Shape;1681;p90"/>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682" name="Google Shape;1682;p90"/>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683" name="Google Shape;1683;p90"/>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684" name="Google Shape;1684;p90"/>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85" name="Google Shape;1685;p90"/>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686" name="Google Shape;1686;p90"/>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687" name="Google Shape;1687;p90"/>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688" name="Google Shape;1688;p90"/>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89" name="Google Shape;1689;p90"/>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1690" name="Google Shape;1690;p90"/>
          <p:cNvCxnSpPr>
            <a:stCxn id="1681" idx="2"/>
            <a:endCxn id="1682"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691" name="Google Shape;1691;p90"/>
          <p:cNvCxnSpPr>
            <a:stCxn id="1681" idx="2"/>
            <a:endCxn id="1683"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692" name="Google Shape;1692;p90"/>
          <p:cNvCxnSpPr>
            <a:stCxn id="1685" idx="0"/>
            <a:endCxn id="1682"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693" name="Google Shape;1693;p90"/>
          <p:cNvCxnSpPr>
            <a:stCxn id="1682" idx="2"/>
            <a:endCxn id="1684"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694" name="Google Shape;1694;p90"/>
          <p:cNvCxnSpPr>
            <a:stCxn id="1683" idx="2"/>
            <a:endCxn id="1686"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695" name="Google Shape;1695;p90"/>
          <p:cNvCxnSpPr>
            <a:stCxn id="1687" idx="0"/>
            <a:endCxn id="1683"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696" name="Google Shape;1696;p90"/>
          <p:cNvCxnSpPr>
            <a:stCxn id="1684" idx="2"/>
            <a:endCxn id="1688"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697" name="Google Shape;1697;p90"/>
          <p:cNvCxnSpPr>
            <a:endCxn id="1689"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grpSp>
        <p:nvGrpSpPr>
          <p:cNvPr id="1698" name="Google Shape;1698;p90"/>
          <p:cNvGrpSpPr/>
          <p:nvPr/>
        </p:nvGrpSpPr>
        <p:grpSpPr>
          <a:xfrm>
            <a:off x="5767873" y="2084700"/>
            <a:ext cx="604200" cy="978900"/>
            <a:chOff x="5767873" y="2084700"/>
            <a:chExt cx="604200" cy="978900"/>
          </a:xfrm>
        </p:grpSpPr>
        <p:sp>
          <p:nvSpPr>
            <p:cNvPr id="1699" name="Google Shape;1699;p90"/>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90"/>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grpSp>
      <p:grpSp>
        <p:nvGrpSpPr>
          <p:cNvPr id="1701" name="Google Shape;1701;p90"/>
          <p:cNvGrpSpPr/>
          <p:nvPr/>
        </p:nvGrpSpPr>
        <p:grpSpPr>
          <a:xfrm>
            <a:off x="5271670" y="2084700"/>
            <a:ext cx="604200" cy="978900"/>
            <a:chOff x="5767873" y="2084700"/>
            <a:chExt cx="604200" cy="978900"/>
          </a:xfrm>
        </p:grpSpPr>
        <p:sp>
          <p:nvSpPr>
            <p:cNvPr id="1702" name="Google Shape;1702;p90"/>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90"/>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grpSp>
      <p:grpSp>
        <p:nvGrpSpPr>
          <p:cNvPr id="1704" name="Google Shape;1704;p90"/>
          <p:cNvGrpSpPr/>
          <p:nvPr/>
        </p:nvGrpSpPr>
        <p:grpSpPr>
          <a:xfrm>
            <a:off x="4772397" y="2084700"/>
            <a:ext cx="604200" cy="978900"/>
            <a:chOff x="5767873" y="2084700"/>
            <a:chExt cx="604200" cy="978900"/>
          </a:xfrm>
        </p:grpSpPr>
        <p:sp>
          <p:nvSpPr>
            <p:cNvPr id="1705" name="Google Shape;1705;p90"/>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90"/>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9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712" name="Google Shape;1712;p9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b="1" lang="en"/>
              <a:t>Sink nodes in reverse level order: sink(k)</a:t>
            </a:r>
            <a:endParaRPr b="1"/>
          </a:p>
          <a:p>
            <a:pPr indent="-342900" lvl="1" marL="914400" rtl="0" algn="l">
              <a:spcBef>
                <a:spcPts val="600"/>
              </a:spcBef>
              <a:spcAft>
                <a:spcPts val="0"/>
              </a:spcAft>
              <a:buSzPts val="1800"/>
              <a:buChar char="○"/>
            </a:pPr>
            <a:r>
              <a:rPr lang="en"/>
              <a:t>After sinking, guaranteed that tree rooted at position k is a heap.</a:t>
            </a:r>
            <a:endParaRPr b="1"/>
          </a:p>
          <a:p>
            <a:pPr indent="0" lvl="0" marL="0" rtl="0" algn="l">
              <a:spcBef>
                <a:spcPts val="600"/>
              </a:spcBef>
              <a:spcAft>
                <a:spcPts val="0"/>
              </a:spcAft>
              <a:buNone/>
            </a:pPr>
            <a:r>
              <a:t/>
            </a:r>
            <a:endParaRPr b="1"/>
          </a:p>
        </p:txBody>
      </p:sp>
      <p:sp>
        <p:nvSpPr>
          <p:cNvPr id="1713" name="Google Shape;1713;p91"/>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714" name="Google Shape;1714;p91"/>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715" name="Google Shape;1715;p91"/>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716" name="Google Shape;1716;p91"/>
          <p:cNvSpPr/>
          <p:nvPr/>
        </p:nvSpPr>
        <p:spPr>
          <a:xfrm>
            <a:off x="337949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17" name="Google Shape;1717;p91"/>
          <p:cNvSpPr/>
          <p:nvPr/>
        </p:nvSpPr>
        <p:spPr>
          <a:xfrm>
            <a:off x="386423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718" name="Google Shape;1718;p91"/>
          <p:cNvSpPr/>
          <p:nvPr/>
        </p:nvSpPr>
        <p:spPr>
          <a:xfrm>
            <a:off x="4349425" y="3121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719" name="Google Shape;1719;p91"/>
          <p:cNvSpPr/>
          <p:nvPr/>
        </p:nvSpPr>
        <p:spPr>
          <a:xfrm>
            <a:off x="4838766"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720" name="Google Shape;1720;p91"/>
          <p:cNvSpPr/>
          <p:nvPr/>
        </p:nvSpPr>
        <p:spPr>
          <a:xfrm>
            <a:off x="532395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21" name="Google Shape;1721;p91"/>
          <p:cNvSpPr/>
          <p:nvPr/>
        </p:nvSpPr>
        <p:spPr>
          <a:xfrm>
            <a:off x="5813330"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22" name="Google Shape;1722;p91"/>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723" name="Google Shape;1723;p91"/>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724" name="Google Shape;1724;p91"/>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725" name="Google Shape;1725;p91"/>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726" name="Google Shape;1726;p91"/>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27" name="Google Shape;1727;p91"/>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728" name="Google Shape;1728;p91"/>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26</a:t>
            </a:r>
            <a:endParaRPr b="1" sz="1800">
              <a:latin typeface="Calibri"/>
              <a:ea typeface="Calibri"/>
              <a:cs typeface="Calibri"/>
              <a:sym typeface="Calibri"/>
            </a:endParaRPr>
          </a:p>
        </p:txBody>
      </p:sp>
      <p:sp>
        <p:nvSpPr>
          <p:cNvPr id="1729" name="Google Shape;1729;p91"/>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730" name="Google Shape;1730;p91"/>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31" name="Google Shape;1731;p91"/>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1732" name="Google Shape;1732;p91"/>
          <p:cNvCxnSpPr>
            <a:stCxn id="1723" idx="2"/>
            <a:endCxn id="1724"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733" name="Google Shape;1733;p91"/>
          <p:cNvCxnSpPr>
            <a:stCxn id="1723" idx="2"/>
            <a:endCxn id="1725"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734" name="Google Shape;1734;p91"/>
          <p:cNvCxnSpPr>
            <a:stCxn id="1727" idx="0"/>
            <a:endCxn id="1724"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735" name="Google Shape;1735;p91"/>
          <p:cNvCxnSpPr>
            <a:stCxn id="1724" idx="2"/>
            <a:endCxn id="1726"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736" name="Google Shape;1736;p91"/>
          <p:cNvCxnSpPr>
            <a:stCxn id="1725" idx="2"/>
            <a:endCxn id="1728"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737" name="Google Shape;1737;p91"/>
          <p:cNvCxnSpPr>
            <a:stCxn id="1729" idx="0"/>
            <a:endCxn id="1725"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738" name="Google Shape;1738;p91"/>
          <p:cNvCxnSpPr>
            <a:stCxn id="1726" idx="2"/>
            <a:endCxn id="1730"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739" name="Google Shape;1739;p91"/>
          <p:cNvCxnSpPr>
            <a:endCxn id="1731"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1740" name="Google Shape;1740;p91"/>
          <p:cNvSpPr txBox="1"/>
          <p:nvPr/>
        </p:nvSpPr>
        <p:spPr>
          <a:xfrm>
            <a:off x="6929775" y="4752300"/>
            <a:ext cx="22248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Sinking 26 has no effect.</a:t>
            </a:r>
            <a:endParaRPr>
              <a:solidFill>
                <a:srgbClr val="BE0712"/>
              </a:solidFill>
            </a:endParaRPr>
          </a:p>
        </p:txBody>
      </p:sp>
      <p:grpSp>
        <p:nvGrpSpPr>
          <p:cNvPr id="1741" name="Google Shape;1741;p91"/>
          <p:cNvGrpSpPr/>
          <p:nvPr/>
        </p:nvGrpSpPr>
        <p:grpSpPr>
          <a:xfrm>
            <a:off x="5767873" y="2084700"/>
            <a:ext cx="604200" cy="978900"/>
            <a:chOff x="5767873" y="2084700"/>
            <a:chExt cx="604200" cy="978900"/>
          </a:xfrm>
        </p:grpSpPr>
        <p:sp>
          <p:nvSpPr>
            <p:cNvPr id="1742" name="Google Shape;1742;p91"/>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1"/>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grpSp>
      <p:grpSp>
        <p:nvGrpSpPr>
          <p:cNvPr id="1744" name="Google Shape;1744;p91"/>
          <p:cNvGrpSpPr/>
          <p:nvPr/>
        </p:nvGrpSpPr>
        <p:grpSpPr>
          <a:xfrm>
            <a:off x="5271670" y="2084700"/>
            <a:ext cx="604200" cy="978900"/>
            <a:chOff x="5767873" y="2084700"/>
            <a:chExt cx="604200" cy="978900"/>
          </a:xfrm>
        </p:grpSpPr>
        <p:sp>
          <p:nvSpPr>
            <p:cNvPr id="1745" name="Google Shape;1745;p91"/>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1"/>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grpSp>
      <p:grpSp>
        <p:nvGrpSpPr>
          <p:cNvPr id="1747" name="Google Shape;1747;p91"/>
          <p:cNvGrpSpPr/>
          <p:nvPr/>
        </p:nvGrpSpPr>
        <p:grpSpPr>
          <a:xfrm>
            <a:off x="4772397" y="2084700"/>
            <a:ext cx="604200" cy="978900"/>
            <a:chOff x="5767873" y="2084700"/>
            <a:chExt cx="604200" cy="978900"/>
          </a:xfrm>
        </p:grpSpPr>
        <p:sp>
          <p:nvSpPr>
            <p:cNvPr id="1748" name="Google Shape;1748;p91"/>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1"/>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9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755" name="Google Shape;1755;p9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lang="en"/>
              <a:t>Sink nodes in reverse level order: sink(k)</a:t>
            </a:r>
            <a:endParaRPr/>
          </a:p>
          <a:p>
            <a:pPr indent="-342900" lvl="1" marL="914400" rtl="0" algn="l">
              <a:spcBef>
                <a:spcPts val="600"/>
              </a:spcBef>
              <a:spcAft>
                <a:spcPts val="0"/>
              </a:spcAft>
              <a:buSzPts val="1800"/>
              <a:buChar char="○"/>
            </a:pPr>
            <a:r>
              <a:rPr b="1" lang="en"/>
              <a:t>After sinking, guaranteed that tree rooted at position k is a heap.</a:t>
            </a:r>
            <a:endParaRPr/>
          </a:p>
          <a:p>
            <a:pPr indent="0" lvl="0" marL="0" rtl="0" algn="l">
              <a:spcBef>
                <a:spcPts val="600"/>
              </a:spcBef>
              <a:spcAft>
                <a:spcPts val="0"/>
              </a:spcAft>
              <a:buNone/>
            </a:pPr>
            <a:r>
              <a:t/>
            </a:r>
            <a:endParaRPr b="1"/>
          </a:p>
        </p:txBody>
      </p:sp>
      <p:sp>
        <p:nvSpPr>
          <p:cNvPr id="1756" name="Google Shape;1756;p92"/>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757" name="Google Shape;1757;p92"/>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758" name="Google Shape;1758;p92"/>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759" name="Google Shape;1759;p92"/>
          <p:cNvSpPr/>
          <p:nvPr/>
        </p:nvSpPr>
        <p:spPr>
          <a:xfrm>
            <a:off x="337949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60" name="Google Shape;1760;p92"/>
          <p:cNvSpPr/>
          <p:nvPr/>
        </p:nvSpPr>
        <p:spPr>
          <a:xfrm>
            <a:off x="3864236"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761" name="Google Shape;1761;p92"/>
          <p:cNvSpPr/>
          <p:nvPr/>
        </p:nvSpPr>
        <p:spPr>
          <a:xfrm>
            <a:off x="434942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762" name="Google Shape;1762;p92"/>
          <p:cNvSpPr/>
          <p:nvPr/>
        </p:nvSpPr>
        <p:spPr>
          <a:xfrm>
            <a:off x="4838766" y="3121500"/>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763" name="Google Shape;1763;p92"/>
          <p:cNvSpPr/>
          <p:nvPr/>
        </p:nvSpPr>
        <p:spPr>
          <a:xfrm>
            <a:off x="532395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64" name="Google Shape;1764;p92"/>
          <p:cNvSpPr/>
          <p:nvPr/>
        </p:nvSpPr>
        <p:spPr>
          <a:xfrm>
            <a:off x="5813330"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65" name="Google Shape;1765;p92"/>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766" name="Google Shape;1766;p92"/>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767" name="Google Shape;1767;p92"/>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768" name="Google Shape;1768;p92"/>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769" name="Google Shape;1769;p92"/>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70" name="Google Shape;1770;p92"/>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771" name="Google Shape;1771;p92"/>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772" name="Google Shape;1772;p92"/>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773" name="Google Shape;1773;p92"/>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74" name="Google Shape;1774;p92"/>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1775" name="Google Shape;1775;p92"/>
          <p:cNvCxnSpPr>
            <a:stCxn id="1766" idx="2"/>
            <a:endCxn id="1767"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776" name="Google Shape;1776;p92"/>
          <p:cNvCxnSpPr>
            <a:stCxn id="1766" idx="2"/>
            <a:endCxn id="1768"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777" name="Google Shape;1777;p92"/>
          <p:cNvCxnSpPr>
            <a:stCxn id="1770" idx="0"/>
            <a:endCxn id="1767"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778" name="Google Shape;1778;p92"/>
          <p:cNvCxnSpPr>
            <a:stCxn id="1767" idx="2"/>
            <a:endCxn id="1769"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779" name="Google Shape;1779;p92"/>
          <p:cNvCxnSpPr>
            <a:stCxn id="1768" idx="2"/>
            <a:endCxn id="1771"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780" name="Google Shape;1780;p92"/>
          <p:cNvCxnSpPr>
            <a:stCxn id="1772" idx="0"/>
            <a:endCxn id="1768"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781" name="Google Shape;1781;p92"/>
          <p:cNvCxnSpPr>
            <a:stCxn id="1769" idx="2"/>
            <a:endCxn id="1773"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782" name="Google Shape;1782;p92"/>
          <p:cNvCxnSpPr>
            <a:endCxn id="1774"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1783" name="Google Shape;1783;p92"/>
          <p:cNvSpPr/>
          <p:nvPr/>
        </p:nvSpPr>
        <p:spPr>
          <a:xfrm rot="-5400000">
            <a:off x="495237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92"/>
          <p:cNvSpPr txBox="1"/>
          <p:nvPr/>
        </p:nvSpPr>
        <p:spPr>
          <a:xfrm>
            <a:off x="4772397"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785" name="Google Shape;1785;p92"/>
          <p:cNvSpPr/>
          <p:nvPr/>
        </p:nvSpPr>
        <p:spPr>
          <a:xfrm rot="-5400000">
            <a:off x="4461047"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92"/>
          <p:cNvSpPr txBox="1"/>
          <p:nvPr/>
        </p:nvSpPr>
        <p:spPr>
          <a:xfrm>
            <a:off x="42810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787" name="Google Shape;1787;p92"/>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92"/>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789" name="Google Shape;1789;p92"/>
          <p:cNvSpPr/>
          <p:nvPr/>
        </p:nvSpPr>
        <p:spPr>
          <a:xfrm rot="-5400000">
            <a:off x="5451647"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92"/>
          <p:cNvSpPr txBox="1"/>
          <p:nvPr/>
        </p:nvSpPr>
        <p:spPr>
          <a:xfrm>
            <a:off x="52716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 Definitions (from Donald Knuth’s </a:t>
            </a:r>
            <a:r>
              <a:rPr lang="en" u="sng">
                <a:solidFill>
                  <a:schemeClr val="hlink"/>
                </a:solidFill>
                <a:hlinkClick r:id="rId3"/>
              </a:rPr>
              <a:t>TAOCP</a:t>
            </a:r>
            <a:r>
              <a:rPr lang="en"/>
              <a:t>)</a:t>
            </a:r>
            <a:endParaRPr/>
          </a:p>
        </p:txBody>
      </p:sp>
      <p:sp>
        <p:nvSpPr>
          <p:cNvPr id="186" name="Google Shape;186;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a:t>
            </a:r>
            <a:r>
              <a:rPr b="1" lang="en"/>
              <a:t>ordering relation</a:t>
            </a:r>
            <a:r>
              <a:rPr lang="en"/>
              <a:t> &lt; for keys a, b, and c has the following properties:</a:t>
            </a:r>
            <a:endParaRPr/>
          </a:p>
          <a:p>
            <a:pPr indent="-342900" lvl="0" marL="457200" rtl="0" algn="l">
              <a:spcBef>
                <a:spcPts val="600"/>
              </a:spcBef>
              <a:spcAft>
                <a:spcPts val="0"/>
              </a:spcAft>
              <a:buSzPts val="1800"/>
              <a:buChar char="●"/>
            </a:pPr>
            <a:r>
              <a:rPr lang="en"/>
              <a:t>Law of Trichotomy: Exactly one of a &lt; b, a = b, b &lt; a is true.</a:t>
            </a:r>
            <a:endParaRPr/>
          </a:p>
          <a:p>
            <a:pPr indent="-342900" lvl="0" marL="457200" rtl="0" algn="l">
              <a:spcBef>
                <a:spcPts val="600"/>
              </a:spcBef>
              <a:spcAft>
                <a:spcPts val="0"/>
              </a:spcAft>
              <a:buSzPts val="1800"/>
              <a:buChar char="●"/>
            </a:pPr>
            <a:r>
              <a:rPr lang="en"/>
              <a:t>Law of Transitivity: If a &lt; b, and b &lt; c, then a &lt; c.</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 ordering relation with the properties above is also known as a “total order”.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 </a:t>
            </a:r>
            <a:r>
              <a:rPr b="1" lang="en"/>
              <a:t>sort </a:t>
            </a:r>
            <a:r>
              <a:rPr lang="en"/>
              <a:t>is a permutation (re-arrangement) of a sequence of elements that puts the keys into non-decreasing order relative to a given ordering relation.</a:t>
            </a:r>
            <a:endParaRPr/>
          </a:p>
          <a:p>
            <a:pPr indent="-342900" lvl="0" marL="457200" rtl="0" algn="l">
              <a:spcBef>
                <a:spcPts val="600"/>
              </a:spcBef>
              <a:spcAft>
                <a:spcPts val="0"/>
              </a:spcAft>
              <a:buSzPts val="1800"/>
              <a:buChar char="●"/>
            </a:pPr>
            <a:r>
              <a:rPr lang="en"/>
              <a:t>x</a:t>
            </a:r>
            <a:r>
              <a:rPr baseline="-25000" lang="en"/>
              <a:t>1</a:t>
            </a:r>
            <a:r>
              <a:rPr lang="en"/>
              <a:t> ≤ x</a:t>
            </a:r>
            <a:r>
              <a:rPr baseline="-25000" lang="en"/>
              <a:t>2 </a:t>
            </a:r>
            <a:r>
              <a:rPr lang="en"/>
              <a:t>≤ x</a:t>
            </a:r>
            <a:r>
              <a:rPr baseline="-25000" lang="en"/>
              <a:t>3</a:t>
            </a:r>
            <a:r>
              <a:rPr lang="en"/>
              <a:t>≤ ...≤ x</a:t>
            </a:r>
            <a:r>
              <a:rPr baseline="-25000" lang="en"/>
              <a:t>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sp>
        <p:nvSpPr>
          <p:cNvPr id="1795" name="Google Shape;1795;p9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796" name="Google Shape;1796;p9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b="1" lang="en"/>
              <a:t>Sink nodes in reverse level order: sink(k)</a:t>
            </a:r>
            <a:endParaRPr b="1"/>
          </a:p>
          <a:p>
            <a:pPr indent="-342900" lvl="1" marL="914400" rtl="0" algn="l">
              <a:spcBef>
                <a:spcPts val="600"/>
              </a:spcBef>
              <a:spcAft>
                <a:spcPts val="0"/>
              </a:spcAft>
              <a:buSzPts val="1800"/>
              <a:buChar char="○"/>
            </a:pPr>
            <a:r>
              <a:rPr lang="en"/>
              <a:t>After sinking, guaranteed that tree rooted at position k is a heap.</a:t>
            </a:r>
            <a:endParaRPr b="1"/>
          </a:p>
          <a:p>
            <a:pPr indent="0" lvl="0" marL="0" rtl="0" algn="l">
              <a:spcBef>
                <a:spcPts val="600"/>
              </a:spcBef>
              <a:spcAft>
                <a:spcPts val="0"/>
              </a:spcAft>
              <a:buNone/>
            </a:pPr>
            <a:r>
              <a:t/>
            </a:r>
            <a:endParaRPr b="1"/>
          </a:p>
        </p:txBody>
      </p:sp>
      <p:sp>
        <p:nvSpPr>
          <p:cNvPr id="1797" name="Google Shape;1797;p93"/>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798" name="Google Shape;1798;p93"/>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799" name="Google Shape;1799;p93"/>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800" name="Google Shape;1800;p93"/>
          <p:cNvSpPr/>
          <p:nvPr/>
        </p:nvSpPr>
        <p:spPr>
          <a:xfrm>
            <a:off x="337949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01" name="Google Shape;1801;p93"/>
          <p:cNvSpPr/>
          <p:nvPr/>
        </p:nvSpPr>
        <p:spPr>
          <a:xfrm>
            <a:off x="3864236" y="3121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802" name="Google Shape;1802;p93"/>
          <p:cNvSpPr/>
          <p:nvPr/>
        </p:nvSpPr>
        <p:spPr>
          <a:xfrm>
            <a:off x="434942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803" name="Google Shape;1803;p93"/>
          <p:cNvSpPr/>
          <p:nvPr/>
        </p:nvSpPr>
        <p:spPr>
          <a:xfrm>
            <a:off x="4838766"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804" name="Google Shape;1804;p93"/>
          <p:cNvSpPr/>
          <p:nvPr/>
        </p:nvSpPr>
        <p:spPr>
          <a:xfrm>
            <a:off x="532395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05" name="Google Shape;1805;p93"/>
          <p:cNvSpPr/>
          <p:nvPr/>
        </p:nvSpPr>
        <p:spPr>
          <a:xfrm>
            <a:off x="5813330"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06" name="Google Shape;1806;p93"/>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807" name="Google Shape;1807;p93"/>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808" name="Google Shape;1808;p93"/>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809" name="Google Shape;1809;p93"/>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810" name="Google Shape;1810;p93"/>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11" name="Google Shape;1811;p93"/>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19</a:t>
            </a:r>
            <a:endParaRPr b="1" sz="1800">
              <a:latin typeface="Calibri"/>
              <a:ea typeface="Calibri"/>
              <a:cs typeface="Calibri"/>
              <a:sym typeface="Calibri"/>
            </a:endParaRPr>
          </a:p>
        </p:txBody>
      </p:sp>
      <p:sp>
        <p:nvSpPr>
          <p:cNvPr id="1812" name="Google Shape;1812;p93"/>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813" name="Google Shape;1813;p93"/>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814" name="Google Shape;1814;p93"/>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15" name="Google Shape;1815;p93"/>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1816" name="Google Shape;1816;p93"/>
          <p:cNvCxnSpPr>
            <a:stCxn id="1807" idx="2"/>
            <a:endCxn id="1808"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817" name="Google Shape;1817;p93"/>
          <p:cNvCxnSpPr>
            <a:stCxn id="1807" idx="2"/>
            <a:endCxn id="1809"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818" name="Google Shape;1818;p93"/>
          <p:cNvCxnSpPr>
            <a:stCxn id="1811" idx="0"/>
            <a:endCxn id="1808"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819" name="Google Shape;1819;p93"/>
          <p:cNvCxnSpPr>
            <a:stCxn id="1808" idx="2"/>
            <a:endCxn id="1810"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820" name="Google Shape;1820;p93"/>
          <p:cNvCxnSpPr>
            <a:stCxn id="1809" idx="2"/>
            <a:endCxn id="1812"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821" name="Google Shape;1821;p93"/>
          <p:cNvCxnSpPr>
            <a:stCxn id="1813" idx="0"/>
            <a:endCxn id="1809"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822" name="Google Shape;1822;p93"/>
          <p:cNvCxnSpPr>
            <a:stCxn id="1810" idx="2"/>
            <a:endCxn id="1814"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823" name="Google Shape;1823;p93"/>
          <p:cNvCxnSpPr>
            <a:endCxn id="1815"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1824" name="Google Shape;1824;p93"/>
          <p:cNvSpPr txBox="1"/>
          <p:nvPr/>
        </p:nvSpPr>
        <p:spPr>
          <a:xfrm>
            <a:off x="6929775" y="4752300"/>
            <a:ext cx="22248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Sinking 19 has no effect.</a:t>
            </a:r>
            <a:endParaRPr>
              <a:solidFill>
                <a:srgbClr val="BE0712"/>
              </a:solidFill>
            </a:endParaRPr>
          </a:p>
        </p:txBody>
      </p:sp>
      <p:sp>
        <p:nvSpPr>
          <p:cNvPr id="1825" name="Google Shape;1825;p93"/>
          <p:cNvSpPr/>
          <p:nvPr/>
        </p:nvSpPr>
        <p:spPr>
          <a:xfrm rot="-5400000">
            <a:off x="495237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93"/>
          <p:cNvSpPr txBox="1"/>
          <p:nvPr/>
        </p:nvSpPr>
        <p:spPr>
          <a:xfrm>
            <a:off x="4772397"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827" name="Google Shape;1827;p93"/>
          <p:cNvSpPr/>
          <p:nvPr/>
        </p:nvSpPr>
        <p:spPr>
          <a:xfrm rot="-5400000">
            <a:off x="4461047"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93"/>
          <p:cNvSpPr txBox="1"/>
          <p:nvPr/>
        </p:nvSpPr>
        <p:spPr>
          <a:xfrm>
            <a:off x="42810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829" name="Google Shape;1829;p93"/>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93"/>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831" name="Google Shape;1831;p93"/>
          <p:cNvSpPr/>
          <p:nvPr/>
        </p:nvSpPr>
        <p:spPr>
          <a:xfrm rot="-5400000">
            <a:off x="5451647"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93"/>
          <p:cNvSpPr txBox="1"/>
          <p:nvPr/>
        </p:nvSpPr>
        <p:spPr>
          <a:xfrm>
            <a:off x="52716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6" name="Shape 1836"/>
        <p:cNvGrpSpPr/>
        <p:nvPr/>
      </p:nvGrpSpPr>
      <p:grpSpPr>
        <a:xfrm>
          <a:off x="0" y="0"/>
          <a:ext cx="0" cy="0"/>
          <a:chOff x="0" y="0"/>
          <a:chExt cx="0" cy="0"/>
        </a:xfrm>
      </p:grpSpPr>
      <p:sp>
        <p:nvSpPr>
          <p:cNvPr id="1837" name="Google Shape;1837;p9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838" name="Google Shape;1838;p9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lang="en"/>
              <a:t>Sink nodes in reverse level order: sink(k)</a:t>
            </a:r>
            <a:endParaRPr/>
          </a:p>
          <a:p>
            <a:pPr indent="-342900" lvl="1" marL="914400" rtl="0" algn="l">
              <a:spcBef>
                <a:spcPts val="600"/>
              </a:spcBef>
              <a:spcAft>
                <a:spcPts val="0"/>
              </a:spcAft>
              <a:buSzPts val="1800"/>
              <a:buChar char="○"/>
            </a:pPr>
            <a:r>
              <a:rPr b="1" lang="en"/>
              <a:t>After sinking, guaranteed that tree rooted at position k is a heap.</a:t>
            </a:r>
            <a:endParaRPr/>
          </a:p>
          <a:p>
            <a:pPr indent="0" lvl="0" marL="0" rtl="0" algn="l">
              <a:spcBef>
                <a:spcPts val="600"/>
              </a:spcBef>
              <a:spcAft>
                <a:spcPts val="0"/>
              </a:spcAft>
              <a:buNone/>
            </a:pPr>
            <a:r>
              <a:t/>
            </a:r>
            <a:endParaRPr b="1"/>
          </a:p>
        </p:txBody>
      </p:sp>
      <p:sp>
        <p:nvSpPr>
          <p:cNvPr id="1839" name="Google Shape;1839;p94"/>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840" name="Google Shape;1840;p94"/>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841" name="Google Shape;1841;p94"/>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842" name="Google Shape;1842;p94"/>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43" name="Google Shape;1843;p94"/>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844" name="Google Shape;1844;p94"/>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845" name="Google Shape;1845;p94"/>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846" name="Google Shape;1846;p94"/>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47" name="Google Shape;1847;p94"/>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1848" name="Google Shape;1848;p94"/>
          <p:cNvCxnSpPr>
            <a:stCxn id="1839" idx="2"/>
            <a:endCxn id="1840"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849" name="Google Shape;1849;p94"/>
          <p:cNvCxnSpPr>
            <a:stCxn id="1839" idx="2"/>
            <a:endCxn id="1841"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850" name="Google Shape;1850;p94"/>
          <p:cNvCxnSpPr>
            <a:stCxn id="1843" idx="0"/>
            <a:endCxn id="1840"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851" name="Google Shape;1851;p94"/>
          <p:cNvCxnSpPr>
            <a:stCxn id="1840" idx="2"/>
            <a:endCxn id="1842"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852" name="Google Shape;1852;p94"/>
          <p:cNvCxnSpPr>
            <a:stCxn id="1841" idx="2"/>
            <a:endCxn id="1844"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853" name="Google Shape;1853;p94"/>
          <p:cNvCxnSpPr>
            <a:stCxn id="1845" idx="0"/>
            <a:endCxn id="1841"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854" name="Google Shape;1854;p94"/>
          <p:cNvCxnSpPr>
            <a:stCxn id="1842" idx="2"/>
            <a:endCxn id="1846"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855" name="Google Shape;1855;p94"/>
          <p:cNvCxnSpPr>
            <a:endCxn id="1847"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1856" name="Google Shape;1856;p94"/>
          <p:cNvSpPr/>
          <p:nvPr/>
        </p:nvSpPr>
        <p:spPr>
          <a:xfrm rot="-5400000">
            <a:off x="495237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94"/>
          <p:cNvSpPr txBox="1"/>
          <p:nvPr/>
        </p:nvSpPr>
        <p:spPr>
          <a:xfrm>
            <a:off x="4772397"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858" name="Google Shape;1858;p94"/>
          <p:cNvSpPr/>
          <p:nvPr/>
        </p:nvSpPr>
        <p:spPr>
          <a:xfrm rot="-5400000">
            <a:off x="4461047"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94"/>
          <p:cNvSpPr txBox="1"/>
          <p:nvPr/>
        </p:nvSpPr>
        <p:spPr>
          <a:xfrm>
            <a:off x="42810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860" name="Google Shape;1860;p94"/>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94"/>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862" name="Google Shape;1862;p94"/>
          <p:cNvSpPr/>
          <p:nvPr/>
        </p:nvSpPr>
        <p:spPr>
          <a:xfrm rot="-5400000">
            <a:off x="5451647"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94"/>
          <p:cNvSpPr txBox="1"/>
          <p:nvPr/>
        </p:nvSpPr>
        <p:spPr>
          <a:xfrm>
            <a:off x="52716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864" name="Google Shape;1864;p94"/>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865" name="Google Shape;1865;p94"/>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866" name="Google Shape;1866;p94"/>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867" name="Google Shape;1867;p94"/>
          <p:cNvSpPr/>
          <p:nvPr/>
        </p:nvSpPr>
        <p:spPr>
          <a:xfrm>
            <a:off x="337949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68" name="Google Shape;1868;p94"/>
          <p:cNvSpPr/>
          <p:nvPr/>
        </p:nvSpPr>
        <p:spPr>
          <a:xfrm>
            <a:off x="3864236"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869" name="Google Shape;1869;p94"/>
          <p:cNvSpPr/>
          <p:nvPr/>
        </p:nvSpPr>
        <p:spPr>
          <a:xfrm>
            <a:off x="434942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870" name="Google Shape;1870;p94"/>
          <p:cNvSpPr/>
          <p:nvPr/>
        </p:nvSpPr>
        <p:spPr>
          <a:xfrm>
            <a:off x="4838766"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871" name="Google Shape;1871;p94"/>
          <p:cNvSpPr/>
          <p:nvPr/>
        </p:nvSpPr>
        <p:spPr>
          <a:xfrm>
            <a:off x="532395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72" name="Google Shape;1872;p94"/>
          <p:cNvSpPr/>
          <p:nvPr/>
        </p:nvSpPr>
        <p:spPr>
          <a:xfrm>
            <a:off x="5813330"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73" name="Google Shape;1873;p94"/>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874" name="Google Shape;1874;p94"/>
          <p:cNvSpPr/>
          <p:nvPr/>
        </p:nvSpPr>
        <p:spPr>
          <a:xfrm rot="-5400000">
            <a:off x="397152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94"/>
          <p:cNvSpPr txBox="1"/>
          <p:nvPr/>
        </p:nvSpPr>
        <p:spPr>
          <a:xfrm>
            <a:off x="3791548"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sp>
        <p:nvSpPr>
          <p:cNvPr id="1880" name="Google Shape;1880;p9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881" name="Google Shape;1881;p9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b="1" lang="en"/>
              <a:t>Sink nodes in reverse level order: sink(k)</a:t>
            </a:r>
            <a:endParaRPr b="1"/>
          </a:p>
          <a:p>
            <a:pPr indent="-342900" lvl="1" marL="914400" rtl="0" algn="l">
              <a:spcBef>
                <a:spcPts val="600"/>
              </a:spcBef>
              <a:spcAft>
                <a:spcPts val="0"/>
              </a:spcAft>
              <a:buSzPts val="1800"/>
              <a:buChar char="○"/>
            </a:pPr>
            <a:r>
              <a:rPr lang="en"/>
              <a:t>After sinking, guaranteed that tree rooted at position k is a heap.</a:t>
            </a:r>
            <a:endParaRPr b="1"/>
          </a:p>
          <a:p>
            <a:pPr indent="0" lvl="0" marL="0" rtl="0" algn="l">
              <a:spcBef>
                <a:spcPts val="600"/>
              </a:spcBef>
              <a:spcAft>
                <a:spcPts val="0"/>
              </a:spcAft>
              <a:buNone/>
            </a:pPr>
            <a:r>
              <a:t/>
            </a:r>
            <a:endParaRPr b="1"/>
          </a:p>
        </p:txBody>
      </p:sp>
      <p:sp>
        <p:nvSpPr>
          <p:cNvPr id="1882" name="Google Shape;1882;p95"/>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883" name="Google Shape;1883;p95"/>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884" name="Google Shape;1884;p95"/>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885" name="Google Shape;1885;p95"/>
          <p:cNvSpPr/>
          <p:nvPr/>
        </p:nvSpPr>
        <p:spPr>
          <a:xfrm>
            <a:off x="3379494" y="3121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86" name="Google Shape;1886;p95"/>
          <p:cNvSpPr/>
          <p:nvPr/>
        </p:nvSpPr>
        <p:spPr>
          <a:xfrm>
            <a:off x="3864236"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887" name="Google Shape;1887;p95"/>
          <p:cNvSpPr/>
          <p:nvPr/>
        </p:nvSpPr>
        <p:spPr>
          <a:xfrm>
            <a:off x="434942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888" name="Google Shape;1888;p95"/>
          <p:cNvSpPr/>
          <p:nvPr/>
        </p:nvSpPr>
        <p:spPr>
          <a:xfrm>
            <a:off x="4838766"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889" name="Google Shape;1889;p95"/>
          <p:cNvSpPr/>
          <p:nvPr/>
        </p:nvSpPr>
        <p:spPr>
          <a:xfrm>
            <a:off x="532395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90" name="Google Shape;1890;p95"/>
          <p:cNvSpPr/>
          <p:nvPr/>
        </p:nvSpPr>
        <p:spPr>
          <a:xfrm>
            <a:off x="5813330"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91" name="Google Shape;1891;p95"/>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892" name="Google Shape;1892;p95"/>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893" name="Google Shape;1893;p95"/>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894" name="Google Shape;1894;p95"/>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895" name="Google Shape;1895;p95"/>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17</a:t>
            </a:r>
            <a:endParaRPr b="1" sz="1800">
              <a:latin typeface="Calibri"/>
              <a:ea typeface="Calibri"/>
              <a:cs typeface="Calibri"/>
              <a:sym typeface="Calibri"/>
            </a:endParaRPr>
          </a:p>
        </p:txBody>
      </p:sp>
      <p:sp>
        <p:nvSpPr>
          <p:cNvPr id="1896" name="Google Shape;1896;p95"/>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897" name="Google Shape;1897;p95"/>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898" name="Google Shape;1898;p95"/>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899" name="Google Shape;1899;p95"/>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900" name="Google Shape;1900;p95"/>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1901" name="Google Shape;1901;p95"/>
          <p:cNvCxnSpPr>
            <a:stCxn id="1892" idx="2"/>
            <a:endCxn id="1893"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902" name="Google Shape;1902;p95"/>
          <p:cNvCxnSpPr>
            <a:stCxn id="1892" idx="2"/>
            <a:endCxn id="1894"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903" name="Google Shape;1903;p95"/>
          <p:cNvCxnSpPr>
            <a:stCxn id="1896" idx="0"/>
            <a:endCxn id="1893"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904" name="Google Shape;1904;p95"/>
          <p:cNvCxnSpPr>
            <a:stCxn id="1893" idx="2"/>
            <a:endCxn id="1895"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905" name="Google Shape;1905;p95"/>
          <p:cNvCxnSpPr>
            <a:stCxn id="1894" idx="2"/>
            <a:endCxn id="1897"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906" name="Google Shape;1906;p95"/>
          <p:cNvCxnSpPr>
            <a:stCxn id="1898" idx="0"/>
            <a:endCxn id="1894"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907" name="Google Shape;1907;p95"/>
          <p:cNvCxnSpPr>
            <a:stCxn id="1895" idx="2"/>
            <a:endCxn id="1899"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908" name="Google Shape;1908;p95"/>
          <p:cNvCxnSpPr>
            <a:endCxn id="1900"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1909" name="Google Shape;1909;p95"/>
          <p:cNvSpPr txBox="1"/>
          <p:nvPr/>
        </p:nvSpPr>
        <p:spPr>
          <a:xfrm>
            <a:off x="6929775" y="4752300"/>
            <a:ext cx="22248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Sinking 17 has no effect.</a:t>
            </a:r>
            <a:endParaRPr>
              <a:solidFill>
                <a:srgbClr val="BE0712"/>
              </a:solidFill>
            </a:endParaRPr>
          </a:p>
        </p:txBody>
      </p:sp>
      <p:sp>
        <p:nvSpPr>
          <p:cNvPr id="1910" name="Google Shape;1910;p95"/>
          <p:cNvSpPr/>
          <p:nvPr/>
        </p:nvSpPr>
        <p:spPr>
          <a:xfrm rot="-5400000">
            <a:off x="495237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95"/>
          <p:cNvSpPr txBox="1"/>
          <p:nvPr/>
        </p:nvSpPr>
        <p:spPr>
          <a:xfrm>
            <a:off x="4772397"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912" name="Google Shape;1912;p95"/>
          <p:cNvSpPr/>
          <p:nvPr/>
        </p:nvSpPr>
        <p:spPr>
          <a:xfrm rot="-5400000">
            <a:off x="4461047"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95"/>
          <p:cNvSpPr txBox="1"/>
          <p:nvPr/>
        </p:nvSpPr>
        <p:spPr>
          <a:xfrm>
            <a:off x="42810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914" name="Google Shape;1914;p95"/>
          <p:cNvSpPr/>
          <p:nvPr/>
        </p:nvSpPr>
        <p:spPr>
          <a:xfrm rot="-5400000">
            <a:off x="5947850"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95"/>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916" name="Google Shape;1916;p95"/>
          <p:cNvSpPr/>
          <p:nvPr/>
        </p:nvSpPr>
        <p:spPr>
          <a:xfrm rot="-5400000">
            <a:off x="5451647"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95"/>
          <p:cNvSpPr txBox="1"/>
          <p:nvPr/>
        </p:nvSpPr>
        <p:spPr>
          <a:xfrm>
            <a:off x="52716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918" name="Google Shape;1918;p95"/>
          <p:cNvSpPr/>
          <p:nvPr/>
        </p:nvSpPr>
        <p:spPr>
          <a:xfrm rot="-5400000">
            <a:off x="397152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95"/>
          <p:cNvSpPr txBox="1"/>
          <p:nvPr/>
        </p:nvSpPr>
        <p:spPr>
          <a:xfrm>
            <a:off x="3791548"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9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925" name="Google Shape;1925;p9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lang="en"/>
              <a:t>Sink nodes in reverse level order: sink(k)</a:t>
            </a:r>
            <a:endParaRPr/>
          </a:p>
          <a:p>
            <a:pPr indent="-342900" lvl="1" marL="914400" rtl="0" algn="l">
              <a:spcBef>
                <a:spcPts val="600"/>
              </a:spcBef>
              <a:spcAft>
                <a:spcPts val="0"/>
              </a:spcAft>
              <a:buSzPts val="1800"/>
              <a:buChar char="○"/>
            </a:pPr>
            <a:r>
              <a:rPr b="1" lang="en"/>
              <a:t>After sinking, guaranteed that tree rooted at position k is a heap.</a:t>
            </a:r>
            <a:endParaRPr/>
          </a:p>
          <a:p>
            <a:pPr indent="0" lvl="0" marL="0" rtl="0" algn="l">
              <a:spcBef>
                <a:spcPts val="600"/>
              </a:spcBef>
              <a:spcAft>
                <a:spcPts val="0"/>
              </a:spcAft>
              <a:buNone/>
            </a:pPr>
            <a:r>
              <a:t/>
            </a:r>
            <a:endParaRPr b="1"/>
          </a:p>
        </p:txBody>
      </p:sp>
      <p:sp>
        <p:nvSpPr>
          <p:cNvPr id="1926" name="Google Shape;1926;p96"/>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927" name="Google Shape;1927;p96"/>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928" name="Google Shape;1928;p96"/>
          <p:cNvSpPr/>
          <p:nvPr/>
        </p:nvSpPr>
        <p:spPr>
          <a:xfrm>
            <a:off x="289430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929" name="Google Shape;1929;p96"/>
          <p:cNvSpPr/>
          <p:nvPr/>
        </p:nvSpPr>
        <p:spPr>
          <a:xfrm>
            <a:off x="3379494"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930" name="Google Shape;1930;p96"/>
          <p:cNvSpPr/>
          <p:nvPr/>
        </p:nvSpPr>
        <p:spPr>
          <a:xfrm>
            <a:off x="3864236"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931" name="Google Shape;1931;p96"/>
          <p:cNvSpPr/>
          <p:nvPr/>
        </p:nvSpPr>
        <p:spPr>
          <a:xfrm>
            <a:off x="434942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932" name="Google Shape;1932;p96"/>
          <p:cNvSpPr/>
          <p:nvPr/>
        </p:nvSpPr>
        <p:spPr>
          <a:xfrm>
            <a:off x="4838766"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933" name="Google Shape;1933;p96"/>
          <p:cNvSpPr/>
          <p:nvPr/>
        </p:nvSpPr>
        <p:spPr>
          <a:xfrm>
            <a:off x="5323955"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934" name="Google Shape;1934;p96"/>
          <p:cNvSpPr/>
          <p:nvPr/>
        </p:nvSpPr>
        <p:spPr>
          <a:xfrm>
            <a:off x="5813330"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935" name="Google Shape;1935;p96"/>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936" name="Google Shape;1936;p96"/>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937" name="Google Shape;1937;p96"/>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938" name="Google Shape;1938;p96"/>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939" name="Google Shape;1939;p96"/>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sp>
        <p:nvSpPr>
          <p:cNvPr id="1940" name="Google Shape;1940;p96"/>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941" name="Google Shape;1941;p96"/>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942" name="Google Shape;1942;p96"/>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943" name="Google Shape;1943;p96"/>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sp>
        <p:nvSpPr>
          <p:cNvPr id="1944" name="Google Shape;1944;p96"/>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cxnSp>
        <p:nvCxnSpPr>
          <p:cNvPr id="1945" name="Google Shape;1945;p96"/>
          <p:cNvCxnSpPr>
            <a:stCxn id="1936" idx="2"/>
            <a:endCxn id="1937"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946" name="Google Shape;1946;p96"/>
          <p:cNvCxnSpPr>
            <a:stCxn id="1936" idx="2"/>
            <a:endCxn id="1938"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947" name="Google Shape;1947;p96"/>
          <p:cNvCxnSpPr>
            <a:stCxn id="1940" idx="0"/>
            <a:endCxn id="1937"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948" name="Google Shape;1948;p96"/>
          <p:cNvCxnSpPr>
            <a:stCxn id="1937" idx="2"/>
            <a:endCxn id="1939"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949" name="Google Shape;1949;p96"/>
          <p:cNvCxnSpPr>
            <a:stCxn id="1938" idx="2"/>
            <a:endCxn id="1941"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950" name="Google Shape;1950;p96"/>
          <p:cNvCxnSpPr>
            <a:stCxn id="1942" idx="0"/>
            <a:endCxn id="1938"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951" name="Google Shape;1951;p96"/>
          <p:cNvCxnSpPr>
            <a:stCxn id="1939" idx="2"/>
            <a:endCxn id="1943"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952" name="Google Shape;1952;p96"/>
          <p:cNvCxnSpPr>
            <a:endCxn id="1944"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1953" name="Google Shape;1953;p96"/>
          <p:cNvSpPr txBox="1"/>
          <p:nvPr/>
        </p:nvSpPr>
        <p:spPr>
          <a:xfrm>
            <a:off x="287100" y="4109300"/>
            <a:ext cx="5226000" cy="8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blue coloring is to make it clear that the three 17s are all part of the same heap. I’ve also grayed out the “root of a heap” statement about the last two 17s since this is redundant information (all subheap nodes are also roots of that subheap).</a:t>
            </a:r>
            <a:endParaRPr/>
          </a:p>
        </p:txBody>
      </p:sp>
      <p:sp>
        <p:nvSpPr>
          <p:cNvPr id="1954" name="Google Shape;1954;p96"/>
          <p:cNvSpPr/>
          <p:nvPr/>
        </p:nvSpPr>
        <p:spPr>
          <a:xfrm rot="-5400000">
            <a:off x="495237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96"/>
          <p:cNvSpPr txBox="1"/>
          <p:nvPr/>
        </p:nvSpPr>
        <p:spPr>
          <a:xfrm>
            <a:off x="4772397"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956" name="Google Shape;1956;p96"/>
          <p:cNvSpPr/>
          <p:nvPr/>
        </p:nvSpPr>
        <p:spPr>
          <a:xfrm rot="-5400000">
            <a:off x="4461047"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96"/>
          <p:cNvSpPr txBox="1"/>
          <p:nvPr/>
        </p:nvSpPr>
        <p:spPr>
          <a:xfrm>
            <a:off x="42810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958" name="Google Shape;1958;p96"/>
          <p:cNvSpPr/>
          <p:nvPr/>
        </p:nvSpPr>
        <p:spPr>
          <a:xfrm rot="-5400000">
            <a:off x="5947850"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96"/>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1960" name="Google Shape;1960;p96"/>
          <p:cNvSpPr/>
          <p:nvPr/>
        </p:nvSpPr>
        <p:spPr>
          <a:xfrm rot="-5400000">
            <a:off x="5451647"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96"/>
          <p:cNvSpPr txBox="1"/>
          <p:nvPr/>
        </p:nvSpPr>
        <p:spPr>
          <a:xfrm>
            <a:off x="52716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1962" name="Google Shape;1962;p96"/>
          <p:cNvSpPr/>
          <p:nvPr/>
        </p:nvSpPr>
        <p:spPr>
          <a:xfrm rot="-5400000">
            <a:off x="397152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96"/>
          <p:cNvSpPr txBox="1"/>
          <p:nvPr/>
        </p:nvSpPr>
        <p:spPr>
          <a:xfrm>
            <a:off x="3791548"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1964" name="Google Shape;1964;p96"/>
          <p:cNvSpPr/>
          <p:nvPr/>
        </p:nvSpPr>
        <p:spPr>
          <a:xfrm rot="-5400000">
            <a:off x="3486879"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96"/>
          <p:cNvSpPr txBox="1"/>
          <p:nvPr/>
        </p:nvSpPr>
        <p:spPr>
          <a:xfrm>
            <a:off x="3306901"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sp>
        <p:nvSpPr>
          <p:cNvPr id="1970" name="Google Shape;1970;p9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1971" name="Google Shape;1971;p9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b="1" lang="en"/>
              <a:t>Sink nodes in reverse level order: sink(k)</a:t>
            </a:r>
            <a:endParaRPr b="1"/>
          </a:p>
          <a:p>
            <a:pPr indent="-342900" lvl="1" marL="914400" rtl="0" algn="l">
              <a:spcBef>
                <a:spcPts val="600"/>
              </a:spcBef>
              <a:spcAft>
                <a:spcPts val="0"/>
              </a:spcAft>
              <a:buSzPts val="1800"/>
              <a:buChar char="○"/>
            </a:pPr>
            <a:r>
              <a:rPr lang="en"/>
              <a:t>After sinking, guaranteed that tree rooted at position k is a heap.</a:t>
            </a:r>
            <a:endParaRPr b="1"/>
          </a:p>
          <a:p>
            <a:pPr indent="0" lvl="0" marL="0" rtl="0" algn="l">
              <a:spcBef>
                <a:spcPts val="600"/>
              </a:spcBef>
              <a:spcAft>
                <a:spcPts val="0"/>
              </a:spcAft>
              <a:buNone/>
            </a:pPr>
            <a:r>
              <a:t/>
            </a:r>
            <a:endParaRPr b="1"/>
          </a:p>
        </p:txBody>
      </p:sp>
      <p:sp>
        <p:nvSpPr>
          <p:cNvPr id="1972" name="Google Shape;1972;p97"/>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973" name="Google Shape;1973;p97"/>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974" name="Google Shape;1974;p97"/>
          <p:cNvSpPr/>
          <p:nvPr/>
        </p:nvSpPr>
        <p:spPr>
          <a:xfrm>
            <a:off x="2894305" y="3121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975" name="Google Shape;1975;p97"/>
          <p:cNvSpPr/>
          <p:nvPr/>
        </p:nvSpPr>
        <p:spPr>
          <a:xfrm>
            <a:off x="3379494"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976" name="Google Shape;1976;p97"/>
          <p:cNvSpPr/>
          <p:nvPr/>
        </p:nvSpPr>
        <p:spPr>
          <a:xfrm>
            <a:off x="3864236"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977" name="Google Shape;1977;p97"/>
          <p:cNvSpPr/>
          <p:nvPr/>
        </p:nvSpPr>
        <p:spPr>
          <a:xfrm>
            <a:off x="4349425"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978" name="Google Shape;1978;p97"/>
          <p:cNvSpPr/>
          <p:nvPr/>
        </p:nvSpPr>
        <p:spPr>
          <a:xfrm>
            <a:off x="4838766"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979" name="Google Shape;1979;p97"/>
          <p:cNvSpPr/>
          <p:nvPr/>
        </p:nvSpPr>
        <p:spPr>
          <a:xfrm>
            <a:off x="5323955"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980" name="Google Shape;1980;p97"/>
          <p:cNvSpPr/>
          <p:nvPr/>
        </p:nvSpPr>
        <p:spPr>
          <a:xfrm>
            <a:off x="5813330"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981" name="Google Shape;1981;p97"/>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982" name="Google Shape;1982;p97"/>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983" name="Google Shape;1983;p97"/>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984" name="Google Shape;1984;p97"/>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2</a:t>
            </a:r>
            <a:endParaRPr b="1" sz="1800">
              <a:latin typeface="Calibri"/>
              <a:ea typeface="Calibri"/>
              <a:cs typeface="Calibri"/>
              <a:sym typeface="Calibri"/>
            </a:endParaRPr>
          </a:p>
        </p:txBody>
      </p:sp>
      <p:sp>
        <p:nvSpPr>
          <p:cNvPr id="1985" name="Google Shape;1985;p97"/>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sp>
        <p:nvSpPr>
          <p:cNvPr id="1986" name="Google Shape;1986;p97"/>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987" name="Google Shape;1987;p97"/>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988" name="Google Shape;1988;p97"/>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989" name="Google Shape;1989;p97"/>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sp>
        <p:nvSpPr>
          <p:cNvPr id="1990" name="Google Shape;1990;p97"/>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cxnSp>
        <p:nvCxnSpPr>
          <p:cNvPr id="1991" name="Google Shape;1991;p97"/>
          <p:cNvCxnSpPr>
            <a:stCxn id="1982" idx="2"/>
            <a:endCxn id="1983"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992" name="Google Shape;1992;p97"/>
          <p:cNvCxnSpPr>
            <a:stCxn id="1982" idx="2"/>
            <a:endCxn id="1984"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1993" name="Google Shape;1993;p97"/>
          <p:cNvCxnSpPr>
            <a:stCxn id="1986" idx="0"/>
            <a:endCxn id="1983"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994" name="Google Shape;1994;p97"/>
          <p:cNvCxnSpPr>
            <a:stCxn id="1983" idx="2"/>
            <a:endCxn id="1985"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995" name="Google Shape;1995;p97"/>
          <p:cNvCxnSpPr>
            <a:stCxn id="1984" idx="2"/>
            <a:endCxn id="1987"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996" name="Google Shape;1996;p97"/>
          <p:cNvCxnSpPr>
            <a:stCxn id="1988" idx="0"/>
            <a:endCxn id="1984"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1997" name="Google Shape;1997;p97"/>
          <p:cNvCxnSpPr>
            <a:stCxn id="1985" idx="2"/>
            <a:endCxn id="1989"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1998" name="Google Shape;1998;p97"/>
          <p:cNvCxnSpPr>
            <a:endCxn id="1990"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1999" name="Google Shape;1999;p97"/>
          <p:cNvSpPr txBox="1"/>
          <p:nvPr/>
        </p:nvSpPr>
        <p:spPr>
          <a:xfrm>
            <a:off x="6787850" y="4752300"/>
            <a:ext cx="2366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Sinking 2 does something!</a:t>
            </a:r>
            <a:endParaRPr>
              <a:solidFill>
                <a:srgbClr val="BE0712"/>
              </a:solidFill>
            </a:endParaRPr>
          </a:p>
        </p:txBody>
      </p:sp>
      <p:sp>
        <p:nvSpPr>
          <p:cNvPr id="2000" name="Google Shape;2000;p97"/>
          <p:cNvSpPr/>
          <p:nvPr/>
        </p:nvSpPr>
        <p:spPr>
          <a:xfrm rot="-5400000">
            <a:off x="495237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97"/>
          <p:cNvSpPr txBox="1"/>
          <p:nvPr/>
        </p:nvSpPr>
        <p:spPr>
          <a:xfrm>
            <a:off x="4772397"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2002" name="Google Shape;2002;p97"/>
          <p:cNvSpPr/>
          <p:nvPr/>
        </p:nvSpPr>
        <p:spPr>
          <a:xfrm rot="-5400000">
            <a:off x="4461047"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97"/>
          <p:cNvSpPr txBox="1"/>
          <p:nvPr/>
        </p:nvSpPr>
        <p:spPr>
          <a:xfrm>
            <a:off x="42810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2004" name="Google Shape;2004;p97"/>
          <p:cNvSpPr/>
          <p:nvPr/>
        </p:nvSpPr>
        <p:spPr>
          <a:xfrm rot="-5400000">
            <a:off x="5947850"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97"/>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006" name="Google Shape;2006;p97"/>
          <p:cNvSpPr/>
          <p:nvPr/>
        </p:nvSpPr>
        <p:spPr>
          <a:xfrm rot="-5400000">
            <a:off x="5451647"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97"/>
          <p:cNvSpPr txBox="1"/>
          <p:nvPr/>
        </p:nvSpPr>
        <p:spPr>
          <a:xfrm>
            <a:off x="52716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008" name="Google Shape;2008;p97"/>
          <p:cNvSpPr/>
          <p:nvPr/>
        </p:nvSpPr>
        <p:spPr>
          <a:xfrm rot="-5400000">
            <a:off x="397152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97"/>
          <p:cNvSpPr txBox="1"/>
          <p:nvPr/>
        </p:nvSpPr>
        <p:spPr>
          <a:xfrm>
            <a:off x="3791548"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2010" name="Google Shape;2010;p97"/>
          <p:cNvSpPr/>
          <p:nvPr/>
        </p:nvSpPr>
        <p:spPr>
          <a:xfrm rot="-5400000">
            <a:off x="3486879"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97"/>
          <p:cNvSpPr txBox="1"/>
          <p:nvPr/>
        </p:nvSpPr>
        <p:spPr>
          <a:xfrm>
            <a:off x="3306901"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9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2017" name="Google Shape;2017;p9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lang="en"/>
              <a:t>Sink nodes in reverse level order: sink(k)</a:t>
            </a:r>
            <a:endParaRPr/>
          </a:p>
          <a:p>
            <a:pPr indent="-342900" lvl="1" marL="914400" rtl="0" algn="l">
              <a:spcBef>
                <a:spcPts val="600"/>
              </a:spcBef>
              <a:spcAft>
                <a:spcPts val="0"/>
              </a:spcAft>
              <a:buSzPts val="1800"/>
              <a:buChar char="○"/>
            </a:pPr>
            <a:r>
              <a:rPr b="1" lang="en"/>
              <a:t>After sinking, guaranteed that tree rooted at position k is a heap.</a:t>
            </a:r>
            <a:endParaRPr/>
          </a:p>
          <a:p>
            <a:pPr indent="0" lvl="0" marL="0" rtl="0" algn="l">
              <a:spcBef>
                <a:spcPts val="600"/>
              </a:spcBef>
              <a:spcAft>
                <a:spcPts val="0"/>
              </a:spcAft>
              <a:buNone/>
            </a:pPr>
            <a:r>
              <a:t/>
            </a:r>
            <a:endParaRPr b="1"/>
          </a:p>
        </p:txBody>
      </p:sp>
      <p:sp>
        <p:nvSpPr>
          <p:cNvPr id="2018" name="Google Shape;2018;p98"/>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019" name="Google Shape;2019;p98"/>
          <p:cNvSpPr/>
          <p:nvPr/>
        </p:nvSpPr>
        <p:spPr>
          <a:xfrm>
            <a:off x="2404964"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020" name="Google Shape;2020;p98"/>
          <p:cNvSpPr/>
          <p:nvPr/>
        </p:nvSpPr>
        <p:spPr>
          <a:xfrm>
            <a:off x="2894305" y="31214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021" name="Google Shape;2021;p98"/>
          <p:cNvSpPr/>
          <p:nvPr/>
        </p:nvSpPr>
        <p:spPr>
          <a:xfrm>
            <a:off x="3379494"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022" name="Google Shape;2022;p98"/>
          <p:cNvSpPr/>
          <p:nvPr/>
        </p:nvSpPr>
        <p:spPr>
          <a:xfrm>
            <a:off x="3864236"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023" name="Google Shape;2023;p98"/>
          <p:cNvSpPr/>
          <p:nvPr/>
        </p:nvSpPr>
        <p:spPr>
          <a:xfrm>
            <a:off x="4349425" y="31214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024" name="Google Shape;2024;p98"/>
          <p:cNvSpPr/>
          <p:nvPr/>
        </p:nvSpPr>
        <p:spPr>
          <a:xfrm>
            <a:off x="4838766" y="31214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025" name="Google Shape;2025;p98"/>
          <p:cNvSpPr/>
          <p:nvPr/>
        </p:nvSpPr>
        <p:spPr>
          <a:xfrm>
            <a:off x="5323955"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026" name="Google Shape;2026;p98"/>
          <p:cNvSpPr/>
          <p:nvPr/>
        </p:nvSpPr>
        <p:spPr>
          <a:xfrm>
            <a:off x="5813330"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027" name="Google Shape;2027;p98"/>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028" name="Google Shape;2028;p98"/>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029" name="Google Shape;2029;p98"/>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030" name="Google Shape;2030;p98"/>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F4CCCC"/>
                </a:highlight>
                <a:latin typeface="Calibri"/>
                <a:ea typeface="Calibri"/>
                <a:cs typeface="Calibri"/>
                <a:sym typeface="Calibri"/>
              </a:rPr>
              <a:t>41</a:t>
            </a:r>
            <a:endParaRPr sz="1800">
              <a:highlight>
                <a:srgbClr val="F4CCCC"/>
              </a:highlight>
              <a:latin typeface="Calibri"/>
              <a:ea typeface="Calibri"/>
              <a:cs typeface="Calibri"/>
              <a:sym typeface="Calibri"/>
            </a:endParaRPr>
          </a:p>
        </p:txBody>
      </p:sp>
      <p:sp>
        <p:nvSpPr>
          <p:cNvPr id="2031" name="Google Shape;2031;p98"/>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sp>
        <p:nvSpPr>
          <p:cNvPr id="2032" name="Google Shape;2032;p98"/>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033" name="Google Shape;2033;p98"/>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F4CCCC"/>
                </a:highlight>
                <a:latin typeface="Calibri"/>
                <a:ea typeface="Calibri"/>
                <a:cs typeface="Calibri"/>
                <a:sym typeface="Calibri"/>
              </a:rPr>
              <a:t>26</a:t>
            </a:r>
            <a:endParaRPr sz="1800">
              <a:highlight>
                <a:srgbClr val="F4CCCC"/>
              </a:highlight>
              <a:latin typeface="Calibri"/>
              <a:ea typeface="Calibri"/>
              <a:cs typeface="Calibri"/>
              <a:sym typeface="Calibri"/>
            </a:endParaRPr>
          </a:p>
        </p:txBody>
      </p:sp>
      <p:sp>
        <p:nvSpPr>
          <p:cNvPr id="2034" name="Google Shape;2034;p98"/>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F4CCCC"/>
                </a:highlight>
                <a:latin typeface="Calibri"/>
                <a:ea typeface="Calibri"/>
                <a:cs typeface="Calibri"/>
                <a:sym typeface="Calibri"/>
              </a:rPr>
              <a:t>2</a:t>
            </a:r>
            <a:endParaRPr sz="1800">
              <a:highlight>
                <a:srgbClr val="F4CCCC"/>
              </a:highlight>
              <a:latin typeface="Calibri"/>
              <a:ea typeface="Calibri"/>
              <a:cs typeface="Calibri"/>
              <a:sym typeface="Calibri"/>
            </a:endParaRPr>
          </a:p>
        </p:txBody>
      </p:sp>
      <p:sp>
        <p:nvSpPr>
          <p:cNvPr id="2035" name="Google Shape;2035;p98"/>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sp>
        <p:nvSpPr>
          <p:cNvPr id="2036" name="Google Shape;2036;p98"/>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cxnSp>
        <p:nvCxnSpPr>
          <p:cNvPr id="2037" name="Google Shape;2037;p98"/>
          <p:cNvCxnSpPr>
            <a:stCxn id="2028" idx="2"/>
            <a:endCxn id="2029"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038" name="Google Shape;2038;p98"/>
          <p:cNvCxnSpPr>
            <a:stCxn id="2028" idx="2"/>
            <a:endCxn id="2030"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039" name="Google Shape;2039;p98"/>
          <p:cNvCxnSpPr>
            <a:stCxn id="2032" idx="0"/>
            <a:endCxn id="2029"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040" name="Google Shape;2040;p98"/>
          <p:cNvCxnSpPr>
            <a:stCxn id="2029" idx="2"/>
            <a:endCxn id="2031"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041" name="Google Shape;2041;p98"/>
          <p:cNvCxnSpPr>
            <a:stCxn id="2030" idx="2"/>
            <a:endCxn id="2033"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042" name="Google Shape;2042;p98"/>
          <p:cNvCxnSpPr>
            <a:stCxn id="2034" idx="0"/>
            <a:endCxn id="2030"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043" name="Google Shape;2043;p98"/>
          <p:cNvCxnSpPr>
            <a:stCxn id="2031" idx="2"/>
            <a:endCxn id="2035"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2044" name="Google Shape;2044;p98"/>
          <p:cNvCxnSpPr>
            <a:endCxn id="2036"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2045" name="Google Shape;2045;p98"/>
          <p:cNvSpPr/>
          <p:nvPr/>
        </p:nvSpPr>
        <p:spPr>
          <a:xfrm rot="-5400000">
            <a:off x="4952375"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98"/>
          <p:cNvSpPr txBox="1"/>
          <p:nvPr/>
        </p:nvSpPr>
        <p:spPr>
          <a:xfrm>
            <a:off x="4772397"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047" name="Google Shape;2047;p98"/>
          <p:cNvSpPr/>
          <p:nvPr/>
        </p:nvSpPr>
        <p:spPr>
          <a:xfrm rot="-5400000">
            <a:off x="4461047"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98"/>
          <p:cNvSpPr txBox="1"/>
          <p:nvPr/>
        </p:nvSpPr>
        <p:spPr>
          <a:xfrm>
            <a:off x="42810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049" name="Google Shape;2049;p98"/>
          <p:cNvSpPr/>
          <p:nvPr/>
        </p:nvSpPr>
        <p:spPr>
          <a:xfrm rot="-5400000">
            <a:off x="5947850"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98"/>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051" name="Google Shape;2051;p98"/>
          <p:cNvSpPr/>
          <p:nvPr/>
        </p:nvSpPr>
        <p:spPr>
          <a:xfrm rot="-5400000">
            <a:off x="5451647"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98"/>
          <p:cNvSpPr txBox="1"/>
          <p:nvPr/>
        </p:nvSpPr>
        <p:spPr>
          <a:xfrm>
            <a:off x="52716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053" name="Google Shape;2053;p98"/>
          <p:cNvSpPr/>
          <p:nvPr/>
        </p:nvSpPr>
        <p:spPr>
          <a:xfrm rot="-5400000">
            <a:off x="397152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98"/>
          <p:cNvSpPr txBox="1"/>
          <p:nvPr/>
        </p:nvSpPr>
        <p:spPr>
          <a:xfrm>
            <a:off x="3791548"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2055" name="Google Shape;2055;p98"/>
          <p:cNvSpPr/>
          <p:nvPr/>
        </p:nvSpPr>
        <p:spPr>
          <a:xfrm rot="-5400000">
            <a:off x="3486879"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98"/>
          <p:cNvSpPr txBox="1"/>
          <p:nvPr/>
        </p:nvSpPr>
        <p:spPr>
          <a:xfrm>
            <a:off x="3306901"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2057" name="Google Shape;2057;p98"/>
          <p:cNvSpPr/>
          <p:nvPr/>
        </p:nvSpPr>
        <p:spPr>
          <a:xfrm rot="-5400000">
            <a:off x="3005302"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98"/>
          <p:cNvSpPr txBox="1"/>
          <p:nvPr/>
        </p:nvSpPr>
        <p:spPr>
          <a:xfrm>
            <a:off x="2825325"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2" name="Shape 2062"/>
        <p:cNvGrpSpPr/>
        <p:nvPr/>
      </p:nvGrpSpPr>
      <p:grpSpPr>
        <a:xfrm>
          <a:off x="0" y="0"/>
          <a:ext cx="0" cy="0"/>
          <a:chOff x="0" y="0"/>
          <a:chExt cx="0" cy="0"/>
        </a:xfrm>
      </p:grpSpPr>
      <p:sp>
        <p:nvSpPr>
          <p:cNvPr id="2063" name="Google Shape;2063;p9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2064" name="Google Shape;2064;p9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b="1" lang="en"/>
              <a:t>Sink nodes in reverse level order: sink(k)</a:t>
            </a:r>
            <a:endParaRPr b="1"/>
          </a:p>
          <a:p>
            <a:pPr indent="-342900" lvl="1" marL="914400" rtl="0" algn="l">
              <a:spcBef>
                <a:spcPts val="600"/>
              </a:spcBef>
              <a:spcAft>
                <a:spcPts val="0"/>
              </a:spcAft>
              <a:buSzPts val="1800"/>
              <a:buChar char="○"/>
            </a:pPr>
            <a:r>
              <a:rPr lang="en"/>
              <a:t>After sinking, guaranteed that tree rooted at position k is a heap.</a:t>
            </a:r>
            <a:endParaRPr b="1"/>
          </a:p>
          <a:p>
            <a:pPr indent="0" lvl="0" marL="0" rtl="0" algn="l">
              <a:spcBef>
                <a:spcPts val="600"/>
              </a:spcBef>
              <a:spcAft>
                <a:spcPts val="0"/>
              </a:spcAft>
              <a:buNone/>
            </a:pPr>
            <a:r>
              <a:t/>
            </a:r>
            <a:endParaRPr b="1"/>
          </a:p>
        </p:txBody>
      </p:sp>
      <p:sp>
        <p:nvSpPr>
          <p:cNvPr id="2065" name="Google Shape;2065;p99"/>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066" name="Google Shape;2066;p99"/>
          <p:cNvSpPr/>
          <p:nvPr/>
        </p:nvSpPr>
        <p:spPr>
          <a:xfrm>
            <a:off x="2404964" y="3121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067" name="Google Shape;2067;p99"/>
          <p:cNvSpPr/>
          <p:nvPr/>
        </p:nvSpPr>
        <p:spPr>
          <a:xfrm>
            <a:off x="2894305" y="31214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068" name="Google Shape;2068;p99"/>
          <p:cNvSpPr/>
          <p:nvPr/>
        </p:nvSpPr>
        <p:spPr>
          <a:xfrm>
            <a:off x="3379494"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069" name="Google Shape;2069;p99"/>
          <p:cNvSpPr/>
          <p:nvPr/>
        </p:nvSpPr>
        <p:spPr>
          <a:xfrm>
            <a:off x="3864236" y="31214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070" name="Google Shape;2070;p99"/>
          <p:cNvSpPr/>
          <p:nvPr/>
        </p:nvSpPr>
        <p:spPr>
          <a:xfrm>
            <a:off x="4349425" y="31214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071" name="Google Shape;2071;p99"/>
          <p:cNvSpPr/>
          <p:nvPr/>
        </p:nvSpPr>
        <p:spPr>
          <a:xfrm>
            <a:off x="4838766" y="31214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072" name="Google Shape;2072;p99"/>
          <p:cNvSpPr/>
          <p:nvPr/>
        </p:nvSpPr>
        <p:spPr>
          <a:xfrm>
            <a:off x="5323955"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073" name="Google Shape;2073;p99"/>
          <p:cNvSpPr/>
          <p:nvPr/>
        </p:nvSpPr>
        <p:spPr>
          <a:xfrm>
            <a:off x="5813330"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074" name="Google Shape;2074;p99"/>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075" name="Google Shape;2075;p99"/>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076" name="Google Shape;2076;p99"/>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15</a:t>
            </a:r>
            <a:endParaRPr b="1" sz="1800">
              <a:latin typeface="Calibri"/>
              <a:ea typeface="Calibri"/>
              <a:cs typeface="Calibri"/>
              <a:sym typeface="Calibri"/>
            </a:endParaRPr>
          </a:p>
        </p:txBody>
      </p:sp>
      <p:sp>
        <p:nvSpPr>
          <p:cNvPr id="2077" name="Google Shape;2077;p99"/>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F4CCCC"/>
                </a:highlight>
                <a:latin typeface="Calibri"/>
                <a:ea typeface="Calibri"/>
                <a:cs typeface="Calibri"/>
                <a:sym typeface="Calibri"/>
              </a:rPr>
              <a:t>41</a:t>
            </a:r>
            <a:endParaRPr sz="1800">
              <a:highlight>
                <a:srgbClr val="F4CCCC"/>
              </a:highlight>
              <a:latin typeface="Calibri"/>
              <a:ea typeface="Calibri"/>
              <a:cs typeface="Calibri"/>
              <a:sym typeface="Calibri"/>
            </a:endParaRPr>
          </a:p>
        </p:txBody>
      </p:sp>
      <p:sp>
        <p:nvSpPr>
          <p:cNvPr id="2078" name="Google Shape;2078;p99"/>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sp>
        <p:nvSpPr>
          <p:cNvPr id="2079" name="Google Shape;2079;p99"/>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080" name="Google Shape;2080;p99"/>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F4CCCC"/>
                </a:highlight>
                <a:latin typeface="Calibri"/>
                <a:ea typeface="Calibri"/>
                <a:cs typeface="Calibri"/>
                <a:sym typeface="Calibri"/>
              </a:rPr>
              <a:t>26</a:t>
            </a:r>
            <a:endParaRPr sz="1800">
              <a:highlight>
                <a:srgbClr val="F4CCCC"/>
              </a:highlight>
              <a:latin typeface="Calibri"/>
              <a:ea typeface="Calibri"/>
              <a:cs typeface="Calibri"/>
              <a:sym typeface="Calibri"/>
            </a:endParaRPr>
          </a:p>
        </p:txBody>
      </p:sp>
      <p:sp>
        <p:nvSpPr>
          <p:cNvPr id="2081" name="Google Shape;2081;p99"/>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F4CCCC"/>
                </a:highlight>
                <a:latin typeface="Calibri"/>
                <a:ea typeface="Calibri"/>
                <a:cs typeface="Calibri"/>
                <a:sym typeface="Calibri"/>
              </a:rPr>
              <a:t>2</a:t>
            </a:r>
            <a:endParaRPr sz="1800">
              <a:highlight>
                <a:srgbClr val="F4CCCC"/>
              </a:highlight>
              <a:latin typeface="Calibri"/>
              <a:ea typeface="Calibri"/>
              <a:cs typeface="Calibri"/>
              <a:sym typeface="Calibri"/>
            </a:endParaRPr>
          </a:p>
        </p:txBody>
      </p:sp>
      <p:sp>
        <p:nvSpPr>
          <p:cNvPr id="2082" name="Google Shape;2082;p99"/>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sp>
        <p:nvSpPr>
          <p:cNvPr id="2083" name="Google Shape;2083;p99"/>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cxnSp>
        <p:nvCxnSpPr>
          <p:cNvPr id="2084" name="Google Shape;2084;p99"/>
          <p:cNvCxnSpPr>
            <a:stCxn id="2075" idx="2"/>
            <a:endCxn id="2076"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085" name="Google Shape;2085;p99"/>
          <p:cNvCxnSpPr>
            <a:stCxn id="2075" idx="2"/>
            <a:endCxn id="2077"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086" name="Google Shape;2086;p99"/>
          <p:cNvCxnSpPr>
            <a:stCxn id="2079" idx="0"/>
            <a:endCxn id="2076"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087" name="Google Shape;2087;p99"/>
          <p:cNvCxnSpPr>
            <a:stCxn id="2076" idx="2"/>
            <a:endCxn id="2078"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088" name="Google Shape;2088;p99"/>
          <p:cNvCxnSpPr>
            <a:stCxn id="2077" idx="2"/>
            <a:endCxn id="2080"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089" name="Google Shape;2089;p99"/>
          <p:cNvCxnSpPr>
            <a:stCxn id="2081" idx="0"/>
            <a:endCxn id="2077"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090" name="Google Shape;2090;p99"/>
          <p:cNvCxnSpPr>
            <a:stCxn id="2078" idx="2"/>
            <a:endCxn id="2082"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2091" name="Google Shape;2091;p99"/>
          <p:cNvCxnSpPr>
            <a:endCxn id="2083"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2092" name="Google Shape;2092;p99"/>
          <p:cNvSpPr txBox="1"/>
          <p:nvPr/>
        </p:nvSpPr>
        <p:spPr>
          <a:xfrm>
            <a:off x="6787850" y="4752300"/>
            <a:ext cx="2366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Sinking 15 does something!</a:t>
            </a:r>
            <a:endParaRPr>
              <a:solidFill>
                <a:srgbClr val="BE0712"/>
              </a:solidFill>
            </a:endParaRPr>
          </a:p>
        </p:txBody>
      </p:sp>
      <p:sp>
        <p:nvSpPr>
          <p:cNvPr id="2093" name="Google Shape;2093;p99"/>
          <p:cNvSpPr/>
          <p:nvPr/>
        </p:nvSpPr>
        <p:spPr>
          <a:xfrm rot="-5400000">
            <a:off x="4952375"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99"/>
          <p:cNvSpPr txBox="1"/>
          <p:nvPr/>
        </p:nvSpPr>
        <p:spPr>
          <a:xfrm>
            <a:off x="4772397"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095" name="Google Shape;2095;p99"/>
          <p:cNvSpPr/>
          <p:nvPr/>
        </p:nvSpPr>
        <p:spPr>
          <a:xfrm rot="-5400000">
            <a:off x="4461047"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99"/>
          <p:cNvSpPr txBox="1"/>
          <p:nvPr/>
        </p:nvSpPr>
        <p:spPr>
          <a:xfrm>
            <a:off x="42810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097" name="Google Shape;2097;p99"/>
          <p:cNvSpPr/>
          <p:nvPr/>
        </p:nvSpPr>
        <p:spPr>
          <a:xfrm rot="-5400000">
            <a:off x="5947850"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99"/>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099" name="Google Shape;2099;p99"/>
          <p:cNvSpPr/>
          <p:nvPr/>
        </p:nvSpPr>
        <p:spPr>
          <a:xfrm rot="-5400000">
            <a:off x="5451647"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99"/>
          <p:cNvSpPr txBox="1"/>
          <p:nvPr/>
        </p:nvSpPr>
        <p:spPr>
          <a:xfrm>
            <a:off x="52716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101" name="Google Shape;2101;p99"/>
          <p:cNvSpPr/>
          <p:nvPr/>
        </p:nvSpPr>
        <p:spPr>
          <a:xfrm rot="-5400000">
            <a:off x="397152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99"/>
          <p:cNvSpPr txBox="1"/>
          <p:nvPr/>
        </p:nvSpPr>
        <p:spPr>
          <a:xfrm>
            <a:off x="3791548"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2103" name="Google Shape;2103;p99"/>
          <p:cNvSpPr/>
          <p:nvPr/>
        </p:nvSpPr>
        <p:spPr>
          <a:xfrm rot="-5400000">
            <a:off x="3486879"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99"/>
          <p:cNvSpPr txBox="1"/>
          <p:nvPr/>
        </p:nvSpPr>
        <p:spPr>
          <a:xfrm>
            <a:off x="3306901"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2105" name="Google Shape;2105;p99"/>
          <p:cNvSpPr/>
          <p:nvPr/>
        </p:nvSpPr>
        <p:spPr>
          <a:xfrm rot="-5400000">
            <a:off x="3005302"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99"/>
          <p:cNvSpPr txBox="1"/>
          <p:nvPr/>
        </p:nvSpPr>
        <p:spPr>
          <a:xfrm>
            <a:off x="2825325"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0" name="Shape 2110"/>
        <p:cNvGrpSpPr/>
        <p:nvPr/>
      </p:nvGrpSpPr>
      <p:grpSpPr>
        <a:xfrm>
          <a:off x="0" y="0"/>
          <a:ext cx="0" cy="0"/>
          <a:chOff x="0" y="0"/>
          <a:chExt cx="0" cy="0"/>
        </a:xfrm>
      </p:grpSpPr>
      <p:sp>
        <p:nvSpPr>
          <p:cNvPr id="2111" name="Google Shape;2111;p10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2112" name="Google Shape;2112;p10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lang="en"/>
              <a:t>Sink nodes in reverse level order: sink(k)</a:t>
            </a:r>
            <a:endParaRPr/>
          </a:p>
          <a:p>
            <a:pPr indent="-342900" lvl="1" marL="914400" rtl="0" algn="l">
              <a:spcBef>
                <a:spcPts val="600"/>
              </a:spcBef>
              <a:spcAft>
                <a:spcPts val="0"/>
              </a:spcAft>
              <a:buSzPts val="1800"/>
              <a:buChar char="○"/>
            </a:pPr>
            <a:r>
              <a:rPr b="1" lang="en"/>
              <a:t>After sinking, guaranteed that tree rooted at position k is a heap.</a:t>
            </a:r>
            <a:endParaRPr b="1"/>
          </a:p>
          <a:p>
            <a:pPr indent="0" lvl="0" marL="0" rtl="0" algn="l">
              <a:spcBef>
                <a:spcPts val="600"/>
              </a:spcBef>
              <a:spcAft>
                <a:spcPts val="0"/>
              </a:spcAft>
              <a:buNone/>
            </a:pPr>
            <a:r>
              <a:t/>
            </a:r>
            <a:endParaRPr b="1"/>
          </a:p>
        </p:txBody>
      </p:sp>
      <p:sp>
        <p:nvSpPr>
          <p:cNvPr id="2113" name="Google Shape;2113;p100"/>
          <p:cNvSpPr/>
          <p:nvPr/>
        </p:nvSpPr>
        <p:spPr>
          <a:xfrm>
            <a:off x="1919775" y="3121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114" name="Google Shape;2114;p100"/>
          <p:cNvSpPr/>
          <p:nvPr/>
        </p:nvSpPr>
        <p:spPr>
          <a:xfrm>
            <a:off x="2404964"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115" name="Google Shape;2115;p100"/>
          <p:cNvSpPr/>
          <p:nvPr/>
        </p:nvSpPr>
        <p:spPr>
          <a:xfrm>
            <a:off x="2894305" y="31214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116" name="Google Shape;2116;p100"/>
          <p:cNvSpPr/>
          <p:nvPr/>
        </p:nvSpPr>
        <p:spPr>
          <a:xfrm>
            <a:off x="3379494"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117" name="Google Shape;2117;p100"/>
          <p:cNvSpPr/>
          <p:nvPr/>
        </p:nvSpPr>
        <p:spPr>
          <a:xfrm>
            <a:off x="3864236"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118" name="Google Shape;2118;p100"/>
          <p:cNvSpPr/>
          <p:nvPr/>
        </p:nvSpPr>
        <p:spPr>
          <a:xfrm>
            <a:off x="4349425" y="31214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119" name="Google Shape;2119;p100"/>
          <p:cNvSpPr/>
          <p:nvPr/>
        </p:nvSpPr>
        <p:spPr>
          <a:xfrm>
            <a:off x="4838766" y="31214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120" name="Google Shape;2120;p100"/>
          <p:cNvSpPr/>
          <p:nvPr/>
        </p:nvSpPr>
        <p:spPr>
          <a:xfrm>
            <a:off x="5323955"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121" name="Google Shape;2121;p100"/>
          <p:cNvSpPr/>
          <p:nvPr/>
        </p:nvSpPr>
        <p:spPr>
          <a:xfrm>
            <a:off x="5813330"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122" name="Google Shape;2122;p100"/>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123" name="Google Shape;2123;p100"/>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124" name="Google Shape;2124;p100"/>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19</a:t>
            </a:r>
            <a:endParaRPr sz="1800">
              <a:highlight>
                <a:srgbClr val="C9DAF8"/>
              </a:highlight>
              <a:latin typeface="Calibri"/>
              <a:ea typeface="Calibri"/>
              <a:cs typeface="Calibri"/>
              <a:sym typeface="Calibri"/>
            </a:endParaRPr>
          </a:p>
        </p:txBody>
      </p:sp>
      <p:sp>
        <p:nvSpPr>
          <p:cNvPr id="2125" name="Google Shape;2125;p100"/>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F4CCCC"/>
                </a:highlight>
                <a:latin typeface="Calibri"/>
                <a:ea typeface="Calibri"/>
                <a:cs typeface="Calibri"/>
                <a:sym typeface="Calibri"/>
              </a:rPr>
              <a:t>41</a:t>
            </a:r>
            <a:endParaRPr sz="1800">
              <a:highlight>
                <a:srgbClr val="F4CCCC"/>
              </a:highlight>
              <a:latin typeface="Calibri"/>
              <a:ea typeface="Calibri"/>
              <a:cs typeface="Calibri"/>
              <a:sym typeface="Calibri"/>
            </a:endParaRPr>
          </a:p>
        </p:txBody>
      </p:sp>
      <p:sp>
        <p:nvSpPr>
          <p:cNvPr id="2126" name="Google Shape;2126;p100"/>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sp>
        <p:nvSpPr>
          <p:cNvPr id="2127" name="Google Shape;2127;p100"/>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15</a:t>
            </a:r>
            <a:endParaRPr sz="1800">
              <a:highlight>
                <a:srgbClr val="C9DAF8"/>
              </a:highlight>
              <a:latin typeface="Calibri"/>
              <a:ea typeface="Calibri"/>
              <a:cs typeface="Calibri"/>
              <a:sym typeface="Calibri"/>
            </a:endParaRPr>
          </a:p>
        </p:txBody>
      </p:sp>
      <p:sp>
        <p:nvSpPr>
          <p:cNvPr id="2128" name="Google Shape;2128;p100"/>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F4CCCC"/>
                </a:highlight>
                <a:latin typeface="Calibri"/>
                <a:ea typeface="Calibri"/>
                <a:cs typeface="Calibri"/>
                <a:sym typeface="Calibri"/>
              </a:rPr>
              <a:t>26</a:t>
            </a:r>
            <a:endParaRPr sz="1800">
              <a:highlight>
                <a:srgbClr val="F4CCCC"/>
              </a:highlight>
              <a:latin typeface="Calibri"/>
              <a:ea typeface="Calibri"/>
              <a:cs typeface="Calibri"/>
              <a:sym typeface="Calibri"/>
            </a:endParaRPr>
          </a:p>
        </p:txBody>
      </p:sp>
      <p:sp>
        <p:nvSpPr>
          <p:cNvPr id="2129" name="Google Shape;2129;p100"/>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F4CCCC"/>
                </a:highlight>
                <a:latin typeface="Calibri"/>
                <a:ea typeface="Calibri"/>
                <a:cs typeface="Calibri"/>
                <a:sym typeface="Calibri"/>
              </a:rPr>
              <a:t>2</a:t>
            </a:r>
            <a:endParaRPr sz="1800">
              <a:highlight>
                <a:srgbClr val="F4CCCC"/>
              </a:highlight>
              <a:latin typeface="Calibri"/>
              <a:ea typeface="Calibri"/>
              <a:cs typeface="Calibri"/>
              <a:sym typeface="Calibri"/>
            </a:endParaRPr>
          </a:p>
        </p:txBody>
      </p:sp>
      <p:sp>
        <p:nvSpPr>
          <p:cNvPr id="2130" name="Google Shape;2130;p100"/>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sp>
        <p:nvSpPr>
          <p:cNvPr id="2131" name="Google Shape;2131;p100"/>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cxnSp>
        <p:nvCxnSpPr>
          <p:cNvPr id="2132" name="Google Shape;2132;p100"/>
          <p:cNvCxnSpPr>
            <a:stCxn id="2123" idx="2"/>
            <a:endCxn id="2124"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133" name="Google Shape;2133;p100"/>
          <p:cNvCxnSpPr>
            <a:stCxn id="2123" idx="2"/>
            <a:endCxn id="2125"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134" name="Google Shape;2134;p100"/>
          <p:cNvCxnSpPr>
            <a:stCxn id="2127" idx="0"/>
            <a:endCxn id="2124"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135" name="Google Shape;2135;p100"/>
          <p:cNvCxnSpPr>
            <a:stCxn id="2124" idx="2"/>
            <a:endCxn id="2126"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136" name="Google Shape;2136;p100"/>
          <p:cNvCxnSpPr>
            <a:stCxn id="2125" idx="2"/>
            <a:endCxn id="2128"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137" name="Google Shape;2137;p100"/>
          <p:cNvCxnSpPr>
            <a:stCxn id="2129" idx="0"/>
            <a:endCxn id="2125"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138" name="Google Shape;2138;p100"/>
          <p:cNvCxnSpPr>
            <a:stCxn id="2126" idx="2"/>
            <a:endCxn id="2130"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2139" name="Google Shape;2139;p100"/>
          <p:cNvCxnSpPr>
            <a:endCxn id="2131"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2140" name="Google Shape;2140;p100"/>
          <p:cNvSpPr/>
          <p:nvPr/>
        </p:nvSpPr>
        <p:spPr>
          <a:xfrm rot="-5400000">
            <a:off x="4952375"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00"/>
          <p:cNvSpPr txBox="1"/>
          <p:nvPr/>
        </p:nvSpPr>
        <p:spPr>
          <a:xfrm>
            <a:off x="4772397"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142" name="Google Shape;2142;p100"/>
          <p:cNvSpPr/>
          <p:nvPr/>
        </p:nvSpPr>
        <p:spPr>
          <a:xfrm rot="-5400000">
            <a:off x="4461047"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00"/>
          <p:cNvSpPr txBox="1"/>
          <p:nvPr/>
        </p:nvSpPr>
        <p:spPr>
          <a:xfrm>
            <a:off x="42810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144" name="Google Shape;2144;p100"/>
          <p:cNvSpPr/>
          <p:nvPr/>
        </p:nvSpPr>
        <p:spPr>
          <a:xfrm rot="-5400000">
            <a:off x="5947850"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00"/>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146" name="Google Shape;2146;p100"/>
          <p:cNvSpPr/>
          <p:nvPr/>
        </p:nvSpPr>
        <p:spPr>
          <a:xfrm rot="-5400000">
            <a:off x="5451647"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00"/>
          <p:cNvSpPr txBox="1"/>
          <p:nvPr/>
        </p:nvSpPr>
        <p:spPr>
          <a:xfrm>
            <a:off x="52716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148" name="Google Shape;2148;p100"/>
          <p:cNvSpPr/>
          <p:nvPr/>
        </p:nvSpPr>
        <p:spPr>
          <a:xfrm rot="-5400000">
            <a:off x="3971525"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2149" name="Google Shape;2149;p100"/>
          <p:cNvSpPr txBox="1"/>
          <p:nvPr/>
        </p:nvSpPr>
        <p:spPr>
          <a:xfrm>
            <a:off x="3791548"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150" name="Google Shape;2150;p100"/>
          <p:cNvSpPr/>
          <p:nvPr/>
        </p:nvSpPr>
        <p:spPr>
          <a:xfrm rot="-5400000">
            <a:off x="3486879"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2151" name="Google Shape;2151;p100"/>
          <p:cNvSpPr txBox="1"/>
          <p:nvPr/>
        </p:nvSpPr>
        <p:spPr>
          <a:xfrm>
            <a:off x="3306901"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152" name="Google Shape;2152;p100"/>
          <p:cNvSpPr/>
          <p:nvPr/>
        </p:nvSpPr>
        <p:spPr>
          <a:xfrm rot="-5400000">
            <a:off x="3005302"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00"/>
          <p:cNvSpPr txBox="1"/>
          <p:nvPr/>
        </p:nvSpPr>
        <p:spPr>
          <a:xfrm>
            <a:off x="2825325"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2154" name="Google Shape;2154;p100"/>
          <p:cNvSpPr/>
          <p:nvPr/>
        </p:nvSpPr>
        <p:spPr>
          <a:xfrm rot="-5400000">
            <a:off x="252372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00"/>
          <p:cNvSpPr txBox="1"/>
          <p:nvPr/>
        </p:nvSpPr>
        <p:spPr>
          <a:xfrm>
            <a:off x="2343748"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9" name="Shape 2159"/>
        <p:cNvGrpSpPr/>
        <p:nvPr/>
      </p:nvGrpSpPr>
      <p:grpSpPr>
        <a:xfrm>
          <a:off x="0" y="0"/>
          <a:ext cx="0" cy="0"/>
          <a:chOff x="0" y="0"/>
          <a:chExt cx="0" cy="0"/>
        </a:xfrm>
      </p:grpSpPr>
      <p:sp>
        <p:nvSpPr>
          <p:cNvPr id="2160" name="Google Shape;2160;p10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2161" name="Google Shape;2161;p10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b="1" lang="en"/>
              <a:t>Sink nodes in reverse level order: sink(k)</a:t>
            </a:r>
            <a:endParaRPr b="1"/>
          </a:p>
          <a:p>
            <a:pPr indent="-342900" lvl="1" marL="914400" rtl="0" algn="l">
              <a:spcBef>
                <a:spcPts val="600"/>
              </a:spcBef>
              <a:spcAft>
                <a:spcPts val="0"/>
              </a:spcAft>
              <a:buSzPts val="1800"/>
              <a:buChar char="○"/>
            </a:pPr>
            <a:r>
              <a:rPr lang="en"/>
              <a:t>After sinking, guaranteed that tree rooted at position k is a heap.</a:t>
            </a:r>
            <a:endParaRPr/>
          </a:p>
          <a:p>
            <a:pPr indent="0" lvl="0" marL="0" rtl="0" algn="l">
              <a:spcBef>
                <a:spcPts val="600"/>
              </a:spcBef>
              <a:spcAft>
                <a:spcPts val="0"/>
              </a:spcAft>
              <a:buNone/>
            </a:pPr>
            <a:r>
              <a:t/>
            </a:r>
            <a:endParaRPr b="1"/>
          </a:p>
        </p:txBody>
      </p:sp>
      <p:sp>
        <p:nvSpPr>
          <p:cNvPr id="2162" name="Google Shape;2162;p101"/>
          <p:cNvSpPr/>
          <p:nvPr/>
        </p:nvSpPr>
        <p:spPr>
          <a:xfrm>
            <a:off x="1919775" y="31214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163" name="Google Shape;2163;p101"/>
          <p:cNvSpPr/>
          <p:nvPr/>
        </p:nvSpPr>
        <p:spPr>
          <a:xfrm>
            <a:off x="2404964"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164" name="Google Shape;2164;p101"/>
          <p:cNvSpPr/>
          <p:nvPr/>
        </p:nvSpPr>
        <p:spPr>
          <a:xfrm>
            <a:off x="2894305" y="31214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165" name="Google Shape;2165;p101"/>
          <p:cNvSpPr/>
          <p:nvPr/>
        </p:nvSpPr>
        <p:spPr>
          <a:xfrm>
            <a:off x="3379494"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166" name="Google Shape;2166;p101"/>
          <p:cNvSpPr/>
          <p:nvPr/>
        </p:nvSpPr>
        <p:spPr>
          <a:xfrm>
            <a:off x="3864236"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167" name="Google Shape;2167;p101"/>
          <p:cNvSpPr/>
          <p:nvPr/>
        </p:nvSpPr>
        <p:spPr>
          <a:xfrm>
            <a:off x="4349425" y="31214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168" name="Google Shape;2168;p101"/>
          <p:cNvSpPr/>
          <p:nvPr/>
        </p:nvSpPr>
        <p:spPr>
          <a:xfrm>
            <a:off x="4838766" y="3121475"/>
            <a:ext cx="495300" cy="4953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169" name="Google Shape;2169;p101"/>
          <p:cNvSpPr/>
          <p:nvPr/>
        </p:nvSpPr>
        <p:spPr>
          <a:xfrm>
            <a:off x="5323955"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170" name="Google Shape;2170;p101"/>
          <p:cNvSpPr/>
          <p:nvPr/>
        </p:nvSpPr>
        <p:spPr>
          <a:xfrm>
            <a:off x="5813330" y="3121475"/>
            <a:ext cx="495300" cy="4953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171" name="Google Shape;2171;p101"/>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172" name="Google Shape;2172;p101"/>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173" name="Google Shape;2173;p101"/>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19</a:t>
            </a:r>
            <a:endParaRPr sz="1800">
              <a:highlight>
                <a:srgbClr val="C9DAF8"/>
              </a:highlight>
              <a:latin typeface="Calibri"/>
              <a:ea typeface="Calibri"/>
              <a:cs typeface="Calibri"/>
              <a:sym typeface="Calibri"/>
            </a:endParaRPr>
          </a:p>
        </p:txBody>
      </p:sp>
      <p:sp>
        <p:nvSpPr>
          <p:cNvPr id="2174" name="Google Shape;2174;p101"/>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F4CCCC"/>
                </a:highlight>
                <a:latin typeface="Calibri"/>
                <a:ea typeface="Calibri"/>
                <a:cs typeface="Calibri"/>
                <a:sym typeface="Calibri"/>
              </a:rPr>
              <a:t>41</a:t>
            </a:r>
            <a:endParaRPr sz="1800">
              <a:highlight>
                <a:srgbClr val="F4CCCC"/>
              </a:highlight>
              <a:latin typeface="Calibri"/>
              <a:ea typeface="Calibri"/>
              <a:cs typeface="Calibri"/>
              <a:sym typeface="Calibri"/>
            </a:endParaRPr>
          </a:p>
        </p:txBody>
      </p:sp>
      <p:sp>
        <p:nvSpPr>
          <p:cNvPr id="2175" name="Google Shape;2175;p101"/>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sp>
        <p:nvSpPr>
          <p:cNvPr id="2176" name="Google Shape;2176;p101"/>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15</a:t>
            </a:r>
            <a:endParaRPr sz="1800">
              <a:highlight>
                <a:srgbClr val="C9DAF8"/>
              </a:highlight>
              <a:latin typeface="Calibri"/>
              <a:ea typeface="Calibri"/>
              <a:cs typeface="Calibri"/>
              <a:sym typeface="Calibri"/>
            </a:endParaRPr>
          </a:p>
        </p:txBody>
      </p:sp>
      <p:sp>
        <p:nvSpPr>
          <p:cNvPr id="2177" name="Google Shape;2177;p101"/>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F4CCCC"/>
                </a:highlight>
                <a:latin typeface="Calibri"/>
                <a:ea typeface="Calibri"/>
                <a:cs typeface="Calibri"/>
                <a:sym typeface="Calibri"/>
              </a:rPr>
              <a:t>26</a:t>
            </a:r>
            <a:endParaRPr sz="1800">
              <a:highlight>
                <a:srgbClr val="F4CCCC"/>
              </a:highlight>
              <a:latin typeface="Calibri"/>
              <a:ea typeface="Calibri"/>
              <a:cs typeface="Calibri"/>
              <a:sym typeface="Calibri"/>
            </a:endParaRPr>
          </a:p>
        </p:txBody>
      </p:sp>
      <p:sp>
        <p:nvSpPr>
          <p:cNvPr id="2178" name="Google Shape;2178;p101"/>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F4CCCC"/>
                </a:highlight>
                <a:latin typeface="Calibri"/>
                <a:ea typeface="Calibri"/>
                <a:cs typeface="Calibri"/>
                <a:sym typeface="Calibri"/>
              </a:rPr>
              <a:t>2</a:t>
            </a:r>
            <a:endParaRPr sz="1800">
              <a:highlight>
                <a:srgbClr val="F4CCCC"/>
              </a:highlight>
              <a:latin typeface="Calibri"/>
              <a:ea typeface="Calibri"/>
              <a:cs typeface="Calibri"/>
              <a:sym typeface="Calibri"/>
            </a:endParaRPr>
          </a:p>
        </p:txBody>
      </p:sp>
      <p:sp>
        <p:nvSpPr>
          <p:cNvPr id="2179" name="Google Shape;2179;p101"/>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sp>
        <p:nvSpPr>
          <p:cNvPr id="2180" name="Google Shape;2180;p101"/>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C9DAF8"/>
                </a:highlight>
                <a:latin typeface="Calibri"/>
                <a:ea typeface="Calibri"/>
                <a:cs typeface="Calibri"/>
                <a:sym typeface="Calibri"/>
              </a:rPr>
              <a:t>17</a:t>
            </a:r>
            <a:endParaRPr sz="1800">
              <a:highlight>
                <a:srgbClr val="C9DAF8"/>
              </a:highlight>
              <a:latin typeface="Calibri"/>
              <a:ea typeface="Calibri"/>
              <a:cs typeface="Calibri"/>
              <a:sym typeface="Calibri"/>
            </a:endParaRPr>
          </a:p>
        </p:txBody>
      </p:sp>
      <p:cxnSp>
        <p:nvCxnSpPr>
          <p:cNvPr id="2181" name="Google Shape;2181;p101"/>
          <p:cNvCxnSpPr>
            <a:stCxn id="2172" idx="2"/>
            <a:endCxn id="2173"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182" name="Google Shape;2182;p101"/>
          <p:cNvCxnSpPr>
            <a:stCxn id="2172" idx="2"/>
            <a:endCxn id="2174"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183" name="Google Shape;2183;p101"/>
          <p:cNvCxnSpPr>
            <a:stCxn id="2176" idx="0"/>
            <a:endCxn id="2173"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184" name="Google Shape;2184;p101"/>
          <p:cNvCxnSpPr>
            <a:stCxn id="2173" idx="2"/>
            <a:endCxn id="2175"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185" name="Google Shape;2185;p101"/>
          <p:cNvCxnSpPr>
            <a:stCxn id="2174" idx="2"/>
            <a:endCxn id="2177"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186" name="Google Shape;2186;p101"/>
          <p:cNvCxnSpPr>
            <a:stCxn id="2178" idx="0"/>
            <a:endCxn id="2174"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187" name="Google Shape;2187;p101"/>
          <p:cNvCxnSpPr>
            <a:stCxn id="2175" idx="2"/>
            <a:endCxn id="2179"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2188" name="Google Shape;2188;p101"/>
          <p:cNvCxnSpPr>
            <a:endCxn id="2180"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2189" name="Google Shape;2189;p101"/>
          <p:cNvSpPr/>
          <p:nvPr/>
        </p:nvSpPr>
        <p:spPr>
          <a:xfrm rot="-5400000">
            <a:off x="4952375"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01"/>
          <p:cNvSpPr txBox="1"/>
          <p:nvPr/>
        </p:nvSpPr>
        <p:spPr>
          <a:xfrm>
            <a:off x="4772397"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191" name="Google Shape;2191;p101"/>
          <p:cNvSpPr/>
          <p:nvPr/>
        </p:nvSpPr>
        <p:spPr>
          <a:xfrm rot="-5400000">
            <a:off x="4461047"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01"/>
          <p:cNvSpPr txBox="1"/>
          <p:nvPr/>
        </p:nvSpPr>
        <p:spPr>
          <a:xfrm>
            <a:off x="42810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193" name="Google Shape;2193;p101"/>
          <p:cNvSpPr/>
          <p:nvPr/>
        </p:nvSpPr>
        <p:spPr>
          <a:xfrm rot="-5400000">
            <a:off x="5947850"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01"/>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195" name="Google Shape;2195;p101"/>
          <p:cNvSpPr/>
          <p:nvPr/>
        </p:nvSpPr>
        <p:spPr>
          <a:xfrm rot="-5400000">
            <a:off x="5451647"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01"/>
          <p:cNvSpPr txBox="1"/>
          <p:nvPr/>
        </p:nvSpPr>
        <p:spPr>
          <a:xfrm>
            <a:off x="52716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197" name="Google Shape;2197;p101"/>
          <p:cNvSpPr/>
          <p:nvPr/>
        </p:nvSpPr>
        <p:spPr>
          <a:xfrm rot="-5400000">
            <a:off x="3971525"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2198" name="Google Shape;2198;p101"/>
          <p:cNvSpPr txBox="1"/>
          <p:nvPr/>
        </p:nvSpPr>
        <p:spPr>
          <a:xfrm>
            <a:off x="3791548"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199" name="Google Shape;2199;p101"/>
          <p:cNvSpPr/>
          <p:nvPr/>
        </p:nvSpPr>
        <p:spPr>
          <a:xfrm rot="-5400000">
            <a:off x="3486879"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2200" name="Google Shape;2200;p101"/>
          <p:cNvSpPr txBox="1"/>
          <p:nvPr/>
        </p:nvSpPr>
        <p:spPr>
          <a:xfrm>
            <a:off x="3306901"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201" name="Google Shape;2201;p101"/>
          <p:cNvSpPr/>
          <p:nvPr/>
        </p:nvSpPr>
        <p:spPr>
          <a:xfrm rot="-5400000">
            <a:off x="3005302"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01"/>
          <p:cNvSpPr txBox="1"/>
          <p:nvPr/>
        </p:nvSpPr>
        <p:spPr>
          <a:xfrm>
            <a:off x="2825325"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2203" name="Google Shape;2203;p101"/>
          <p:cNvSpPr/>
          <p:nvPr/>
        </p:nvSpPr>
        <p:spPr>
          <a:xfrm rot="-5400000">
            <a:off x="2523725"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01"/>
          <p:cNvSpPr txBox="1"/>
          <p:nvPr/>
        </p:nvSpPr>
        <p:spPr>
          <a:xfrm>
            <a:off x="2343748"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a:p>
            <a:pPr indent="0" lvl="0" marL="0" rtl="0" algn="ctr">
              <a:spcBef>
                <a:spcPts val="0"/>
              </a:spcBef>
              <a:spcAft>
                <a:spcPts val="0"/>
              </a:spcAft>
              <a:buNone/>
            </a:pPr>
            <a:r>
              <a:rPr lang="en"/>
              <a:t>of a </a:t>
            </a:r>
            <a:endParaRPr/>
          </a:p>
          <a:p>
            <a:pPr indent="0" lvl="0" marL="0" rtl="0" algn="ctr">
              <a:spcBef>
                <a:spcPts val="0"/>
              </a:spcBef>
              <a:spcAft>
                <a:spcPts val="0"/>
              </a:spcAft>
              <a:buNone/>
            </a:pPr>
            <a:r>
              <a:rPr lang="en"/>
              <a:t>heap</a:t>
            </a:r>
            <a:endParaRPr/>
          </a:p>
        </p:txBody>
      </p:sp>
      <p:sp>
        <p:nvSpPr>
          <p:cNvPr id="2205" name="Google Shape;2205;p101"/>
          <p:cNvSpPr txBox="1"/>
          <p:nvPr/>
        </p:nvSpPr>
        <p:spPr>
          <a:xfrm>
            <a:off x="6787850" y="4752300"/>
            <a:ext cx="2366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Sinking 32 does something!</a:t>
            </a:r>
            <a:endParaRPr>
              <a:solidFill>
                <a:srgbClr val="BE0712"/>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9" name="Shape 2209"/>
        <p:cNvGrpSpPr/>
        <p:nvPr/>
      </p:nvGrpSpPr>
      <p:grpSpPr>
        <a:xfrm>
          <a:off x="0" y="0"/>
          <a:ext cx="0" cy="0"/>
          <a:chOff x="0" y="0"/>
          <a:chExt cx="0" cy="0"/>
        </a:xfrm>
      </p:grpSpPr>
      <p:sp>
        <p:nvSpPr>
          <p:cNvPr id="2210" name="Google Shape;2210;p10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 Phase 1: Heapification</a:t>
            </a:r>
            <a:endParaRPr/>
          </a:p>
        </p:txBody>
      </p:sp>
      <p:sp>
        <p:nvSpPr>
          <p:cNvPr id="2211" name="Google Shape;2211;p10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a:t>
            </a:r>
            <a:endParaRPr/>
          </a:p>
          <a:p>
            <a:pPr indent="-342900" lvl="1" marL="914400" rtl="0" algn="l">
              <a:spcBef>
                <a:spcPts val="600"/>
              </a:spcBef>
              <a:spcAft>
                <a:spcPts val="0"/>
              </a:spcAft>
              <a:buSzPts val="1800"/>
              <a:buChar char="○"/>
            </a:pPr>
            <a:r>
              <a:rPr lang="en"/>
              <a:t>Sink nodes in reverse level order: sink(k)</a:t>
            </a:r>
            <a:endParaRPr/>
          </a:p>
          <a:p>
            <a:pPr indent="-342900" lvl="1" marL="914400" rtl="0" algn="l">
              <a:spcBef>
                <a:spcPts val="600"/>
              </a:spcBef>
              <a:spcAft>
                <a:spcPts val="0"/>
              </a:spcAft>
              <a:buSzPts val="1800"/>
              <a:buChar char="○"/>
            </a:pPr>
            <a:r>
              <a:rPr b="1" lang="en"/>
              <a:t>After sinking, guaranteed that tree rooted at position k is a heap.</a:t>
            </a:r>
            <a:endParaRPr b="1"/>
          </a:p>
          <a:p>
            <a:pPr indent="0" lvl="0" marL="0" rtl="0" algn="l">
              <a:spcBef>
                <a:spcPts val="600"/>
              </a:spcBef>
              <a:spcAft>
                <a:spcPts val="0"/>
              </a:spcAft>
              <a:buNone/>
            </a:pPr>
            <a:r>
              <a:t/>
            </a:r>
            <a:endParaRPr b="1"/>
          </a:p>
        </p:txBody>
      </p:sp>
      <p:sp>
        <p:nvSpPr>
          <p:cNvPr id="2212" name="Google Shape;2212;p102"/>
          <p:cNvSpPr/>
          <p:nvPr/>
        </p:nvSpPr>
        <p:spPr>
          <a:xfrm>
            <a:off x="1919775" y="3121475"/>
            <a:ext cx="4953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213" name="Google Shape;2213;p102"/>
          <p:cNvSpPr/>
          <p:nvPr/>
        </p:nvSpPr>
        <p:spPr>
          <a:xfrm>
            <a:off x="2404964" y="3121475"/>
            <a:ext cx="4953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214" name="Google Shape;2214;p102"/>
          <p:cNvSpPr/>
          <p:nvPr/>
        </p:nvSpPr>
        <p:spPr>
          <a:xfrm>
            <a:off x="2894305" y="3121475"/>
            <a:ext cx="4953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215" name="Google Shape;2215;p102"/>
          <p:cNvSpPr/>
          <p:nvPr/>
        </p:nvSpPr>
        <p:spPr>
          <a:xfrm>
            <a:off x="3379494" y="3121475"/>
            <a:ext cx="4953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216" name="Google Shape;2216;p102"/>
          <p:cNvSpPr/>
          <p:nvPr/>
        </p:nvSpPr>
        <p:spPr>
          <a:xfrm>
            <a:off x="3864236" y="3121475"/>
            <a:ext cx="4953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217" name="Google Shape;2217;p102"/>
          <p:cNvSpPr/>
          <p:nvPr/>
        </p:nvSpPr>
        <p:spPr>
          <a:xfrm>
            <a:off x="4349425" y="3121475"/>
            <a:ext cx="4953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218" name="Google Shape;2218;p102"/>
          <p:cNvSpPr/>
          <p:nvPr/>
        </p:nvSpPr>
        <p:spPr>
          <a:xfrm>
            <a:off x="4838766" y="3121475"/>
            <a:ext cx="4953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219" name="Google Shape;2219;p102"/>
          <p:cNvSpPr/>
          <p:nvPr/>
        </p:nvSpPr>
        <p:spPr>
          <a:xfrm>
            <a:off x="5323955" y="3121475"/>
            <a:ext cx="4953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220" name="Google Shape;2220;p102"/>
          <p:cNvSpPr/>
          <p:nvPr/>
        </p:nvSpPr>
        <p:spPr>
          <a:xfrm>
            <a:off x="5813330" y="3121475"/>
            <a:ext cx="495300" cy="4953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221" name="Google Shape;2221;p102"/>
          <p:cNvSpPr txBox="1"/>
          <p:nvPr/>
        </p:nvSpPr>
        <p:spPr>
          <a:xfrm>
            <a:off x="386400" y="3101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222" name="Google Shape;2222;p102"/>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D9D2E9"/>
                </a:highlight>
                <a:latin typeface="Calibri"/>
                <a:ea typeface="Calibri"/>
                <a:cs typeface="Calibri"/>
                <a:sym typeface="Calibri"/>
              </a:rPr>
              <a:t>41</a:t>
            </a:r>
            <a:endParaRPr sz="1800">
              <a:highlight>
                <a:srgbClr val="D9D2E9"/>
              </a:highlight>
              <a:latin typeface="Calibri"/>
              <a:ea typeface="Calibri"/>
              <a:cs typeface="Calibri"/>
              <a:sym typeface="Calibri"/>
            </a:endParaRPr>
          </a:p>
        </p:txBody>
      </p:sp>
      <p:sp>
        <p:nvSpPr>
          <p:cNvPr id="2223" name="Google Shape;2223;p102"/>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D9D2E9"/>
                </a:highlight>
                <a:latin typeface="Calibri"/>
                <a:ea typeface="Calibri"/>
                <a:cs typeface="Calibri"/>
                <a:sym typeface="Calibri"/>
              </a:rPr>
              <a:t>19</a:t>
            </a:r>
            <a:endParaRPr sz="1800">
              <a:highlight>
                <a:srgbClr val="D9D2E9"/>
              </a:highlight>
              <a:latin typeface="Calibri"/>
              <a:ea typeface="Calibri"/>
              <a:cs typeface="Calibri"/>
              <a:sym typeface="Calibri"/>
            </a:endParaRPr>
          </a:p>
        </p:txBody>
      </p:sp>
      <p:sp>
        <p:nvSpPr>
          <p:cNvPr id="2224" name="Google Shape;2224;p102"/>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D9D2E9"/>
                </a:highlight>
                <a:latin typeface="Calibri"/>
                <a:ea typeface="Calibri"/>
                <a:cs typeface="Calibri"/>
                <a:sym typeface="Calibri"/>
              </a:rPr>
              <a:t>32</a:t>
            </a:r>
            <a:endParaRPr sz="1800">
              <a:highlight>
                <a:srgbClr val="D9D2E9"/>
              </a:highlight>
              <a:latin typeface="Calibri"/>
              <a:ea typeface="Calibri"/>
              <a:cs typeface="Calibri"/>
              <a:sym typeface="Calibri"/>
            </a:endParaRPr>
          </a:p>
        </p:txBody>
      </p:sp>
      <p:sp>
        <p:nvSpPr>
          <p:cNvPr id="2225" name="Google Shape;2225;p102"/>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D9D2E9"/>
                </a:highlight>
                <a:latin typeface="Calibri"/>
                <a:ea typeface="Calibri"/>
                <a:cs typeface="Calibri"/>
                <a:sym typeface="Calibri"/>
              </a:rPr>
              <a:t>17</a:t>
            </a:r>
            <a:endParaRPr sz="1800">
              <a:highlight>
                <a:srgbClr val="D9D2E9"/>
              </a:highlight>
              <a:latin typeface="Calibri"/>
              <a:ea typeface="Calibri"/>
              <a:cs typeface="Calibri"/>
              <a:sym typeface="Calibri"/>
            </a:endParaRPr>
          </a:p>
        </p:txBody>
      </p:sp>
      <p:sp>
        <p:nvSpPr>
          <p:cNvPr id="2226" name="Google Shape;2226;p102"/>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D9D2E9"/>
                </a:highlight>
                <a:latin typeface="Calibri"/>
                <a:ea typeface="Calibri"/>
                <a:cs typeface="Calibri"/>
                <a:sym typeface="Calibri"/>
              </a:rPr>
              <a:t>15</a:t>
            </a:r>
            <a:endParaRPr sz="1800">
              <a:highlight>
                <a:srgbClr val="D9D2E9"/>
              </a:highlight>
              <a:latin typeface="Calibri"/>
              <a:ea typeface="Calibri"/>
              <a:cs typeface="Calibri"/>
              <a:sym typeface="Calibri"/>
            </a:endParaRPr>
          </a:p>
        </p:txBody>
      </p:sp>
      <p:sp>
        <p:nvSpPr>
          <p:cNvPr id="2227" name="Google Shape;2227;p102"/>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D9D2E9"/>
                </a:highlight>
                <a:latin typeface="Calibri"/>
                <a:ea typeface="Calibri"/>
                <a:cs typeface="Calibri"/>
                <a:sym typeface="Calibri"/>
              </a:rPr>
              <a:t>26</a:t>
            </a:r>
            <a:endParaRPr sz="1800">
              <a:highlight>
                <a:srgbClr val="D9D2E9"/>
              </a:highlight>
              <a:latin typeface="Calibri"/>
              <a:ea typeface="Calibri"/>
              <a:cs typeface="Calibri"/>
              <a:sym typeface="Calibri"/>
            </a:endParaRPr>
          </a:p>
        </p:txBody>
      </p:sp>
      <p:sp>
        <p:nvSpPr>
          <p:cNvPr id="2228" name="Google Shape;2228;p102"/>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D9D2E9"/>
                </a:highlight>
                <a:latin typeface="Calibri"/>
                <a:ea typeface="Calibri"/>
                <a:cs typeface="Calibri"/>
                <a:sym typeface="Calibri"/>
              </a:rPr>
              <a:t>2</a:t>
            </a:r>
            <a:endParaRPr sz="1800">
              <a:highlight>
                <a:srgbClr val="D9D2E9"/>
              </a:highlight>
              <a:latin typeface="Calibri"/>
              <a:ea typeface="Calibri"/>
              <a:cs typeface="Calibri"/>
              <a:sym typeface="Calibri"/>
            </a:endParaRPr>
          </a:p>
        </p:txBody>
      </p:sp>
      <p:sp>
        <p:nvSpPr>
          <p:cNvPr id="2229" name="Google Shape;2229;p102"/>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D9D2E9"/>
                </a:highlight>
                <a:latin typeface="Calibri"/>
                <a:ea typeface="Calibri"/>
                <a:cs typeface="Calibri"/>
                <a:sym typeface="Calibri"/>
              </a:rPr>
              <a:t>17</a:t>
            </a:r>
            <a:endParaRPr sz="1800">
              <a:highlight>
                <a:srgbClr val="D9D2E9"/>
              </a:highlight>
              <a:latin typeface="Calibri"/>
              <a:ea typeface="Calibri"/>
              <a:cs typeface="Calibri"/>
              <a:sym typeface="Calibri"/>
            </a:endParaRPr>
          </a:p>
        </p:txBody>
      </p:sp>
      <p:sp>
        <p:nvSpPr>
          <p:cNvPr id="2230" name="Google Shape;2230;p102"/>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rgbClr val="D9D2E9"/>
                </a:highlight>
                <a:latin typeface="Calibri"/>
                <a:ea typeface="Calibri"/>
                <a:cs typeface="Calibri"/>
                <a:sym typeface="Calibri"/>
              </a:rPr>
              <a:t>17</a:t>
            </a:r>
            <a:endParaRPr sz="1800">
              <a:highlight>
                <a:srgbClr val="D9D2E9"/>
              </a:highlight>
              <a:latin typeface="Calibri"/>
              <a:ea typeface="Calibri"/>
              <a:cs typeface="Calibri"/>
              <a:sym typeface="Calibri"/>
            </a:endParaRPr>
          </a:p>
        </p:txBody>
      </p:sp>
      <p:cxnSp>
        <p:nvCxnSpPr>
          <p:cNvPr id="2231" name="Google Shape;2231;p102"/>
          <p:cNvCxnSpPr>
            <a:stCxn id="2222" idx="2"/>
            <a:endCxn id="2223"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232" name="Google Shape;2232;p102"/>
          <p:cNvCxnSpPr>
            <a:stCxn id="2222" idx="2"/>
            <a:endCxn id="2224"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233" name="Google Shape;2233;p102"/>
          <p:cNvCxnSpPr>
            <a:stCxn id="2226" idx="0"/>
            <a:endCxn id="2223"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234" name="Google Shape;2234;p102"/>
          <p:cNvCxnSpPr>
            <a:stCxn id="2223" idx="2"/>
            <a:endCxn id="2225"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235" name="Google Shape;2235;p102"/>
          <p:cNvCxnSpPr>
            <a:stCxn id="2224" idx="2"/>
            <a:endCxn id="2227"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236" name="Google Shape;2236;p102"/>
          <p:cNvCxnSpPr>
            <a:stCxn id="2228" idx="0"/>
            <a:endCxn id="2224"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237" name="Google Shape;2237;p102"/>
          <p:cNvCxnSpPr>
            <a:stCxn id="2225" idx="2"/>
            <a:endCxn id="2229"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2238" name="Google Shape;2238;p102"/>
          <p:cNvCxnSpPr>
            <a:endCxn id="2230"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2239" name="Google Shape;2239;p102"/>
          <p:cNvSpPr txBox="1"/>
          <p:nvPr>
            <p:ph idx="1" type="body"/>
          </p:nvPr>
        </p:nvSpPr>
        <p:spPr>
          <a:xfrm>
            <a:off x="725600" y="4011550"/>
            <a:ext cx="4945800" cy="90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Punchline</a:t>
            </a:r>
            <a:r>
              <a:rPr lang="en"/>
              <a:t>: Since tree rooted at position 0 is the root of a heap, then entire array is a heap.</a:t>
            </a:r>
            <a:endParaRPr b="1"/>
          </a:p>
        </p:txBody>
      </p:sp>
      <p:sp>
        <p:nvSpPr>
          <p:cNvPr id="2240" name="Google Shape;2240;p102"/>
          <p:cNvSpPr txBox="1"/>
          <p:nvPr/>
        </p:nvSpPr>
        <p:spPr>
          <a:xfrm>
            <a:off x="1892900" y="3599774"/>
            <a:ext cx="45432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 room to leave an unused, spot, so we will actually use position zero for this algorithm!)</a:t>
            </a:r>
            <a:endParaRPr/>
          </a:p>
        </p:txBody>
      </p:sp>
      <p:sp>
        <p:nvSpPr>
          <p:cNvPr id="2241" name="Google Shape;2241;p102"/>
          <p:cNvSpPr/>
          <p:nvPr/>
        </p:nvSpPr>
        <p:spPr>
          <a:xfrm rot="-5400000">
            <a:off x="4952375"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02"/>
          <p:cNvSpPr txBox="1"/>
          <p:nvPr/>
        </p:nvSpPr>
        <p:spPr>
          <a:xfrm>
            <a:off x="4772397"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243" name="Google Shape;2243;p102"/>
          <p:cNvSpPr/>
          <p:nvPr/>
        </p:nvSpPr>
        <p:spPr>
          <a:xfrm rot="-5400000">
            <a:off x="4461047"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02"/>
          <p:cNvSpPr txBox="1"/>
          <p:nvPr/>
        </p:nvSpPr>
        <p:spPr>
          <a:xfrm>
            <a:off x="42810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245" name="Google Shape;2245;p102"/>
          <p:cNvSpPr/>
          <p:nvPr/>
        </p:nvSpPr>
        <p:spPr>
          <a:xfrm rot="-5400000">
            <a:off x="5947850"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02"/>
          <p:cNvSpPr txBox="1"/>
          <p:nvPr/>
        </p:nvSpPr>
        <p:spPr>
          <a:xfrm>
            <a:off x="5767873"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247" name="Google Shape;2247;p102"/>
          <p:cNvSpPr/>
          <p:nvPr/>
        </p:nvSpPr>
        <p:spPr>
          <a:xfrm rot="-5400000">
            <a:off x="5451647"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02"/>
          <p:cNvSpPr txBox="1"/>
          <p:nvPr/>
        </p:nvSpPr>
        <p:spPr>
          <a:xfrm>
            <a:off x="527167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249" name="Google Shape;2249;p102"/>
          <p:cNvSpPr/>
          <p:nvPr/>
        </p:nvSpPr>
        <p:spPr>
          <a:xfrm rot="-5400000">
            <a:off x="3971525"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2250" name="Google Shape;2250;p102"/>
          <p:cNvSpPr txBox="1"/>
          <p:nvPr/>
        </p:nvSpPr>
        <p:spPr>
          <a:xfrm>
            <a:off x="3791548"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251" name="Google Shape;2251;p102"/>
          <p:cNvSpPr/>
          <p:nvPr/>
        </p:nvSpPr>
        <p:spPr>
          <a:xfrm rot="-5400000">
            <a:off x="3486879"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2252" name="Google Shape;2252;p102"/>
          <p:cNvSpPr txBox="1"/>
          <p:nvPr/>
        </p:nvSpPr>
        <p:spPr>
          <a:xfrm>
            <a:off x="3306901"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253" name="Google Shape;2253;p102"/>
          <p:cNvSpPr/>
          <p:nvPr/>
        </p:nvSpPr>
        <p:spPr>
          <a:xfrm rot="-5400000">
            <a:off x="3005302"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02"/>
          <p:cNvSpPr txBox="1"/>
          <p:nvPr/>
        </p:nvSpPr>
        <p:spPr>
          <a:xfrm>
            <a:off x="2825325"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255" name="Google Shape;2255;p102"/>
          <p:cNvSpPr/>
          <p:nvPr/>
        </p:nvSpPr>
        <p:spPr>
          <a:xfrm rot="-5400000">
            <a:off x="2523725" y="2712300"/>
            <a:ext cx="260700" cy="441900"/>
          </a:xfrm>
          <a:prstGeom prst="rightBrace">
            <a:avLst>
              <a:gd fmla="val 8333" name="adj1"/>
              <a:gd fmla="val 50000"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02"/>
          <p:cNvSpPr txBox="1"/>
          <p:nvPr/>
        </p:nvSpPr>
        <p:spPr>
          <a:xfrm>
            <a:off x="2343748"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root</a:t>
            </a:r>
            <a:endParaRPr>
              <a:solidFill>
                <a:srgbClr val="D9D9D9"/>
              </a:solidFill>
            </a:endParaRPr>
          </a:p>
          <a:p>
            <a:pPr indent="0" lvl="0" marL="0" rtl="0" algn="ctr">
              <a:spcBef>
                <a:spcPts val="0"/>
              </a:spcBef>
              <a:spcAft>
                <a:spcPts val="0"/>
              </a:spcAft>
              <a:buNone/>
            </a:pPr>
            <a:r>
              <a:rPr lang="en">
                <a:solidFill>
                  <a:srgbClr val="D9D9D9"/>
                </a:solidFill>
              </a:rPr>
              <a:t>of a </a:t>
            </a:r>
            <a:endParaRPr>
              <a:solidFill>
                <a:srgbClr val="D9D9D9"/>
              </a:solidFill>
            </a:endParaRPr>
          </a:p>
          <a:p>
            <a:pPr indent="0" lvl="0" marL="0" rtl="0" algn="ctr">
              <a:spcBef>
                <a:spcPts val="0"/>
              </a:spcBef>
              <a:spcAft>
                <a:spcPts val="0"/>
              </a:spcAft>
              <a:buNone/>
            </a:pPr>
            <a:r>
              <a:rPr lang="en">
                <a:solidFill>
                  <a:srgbClr val="D9D9D9"/>
                </a:solidFill>
              </a:rPr>
              <a:t>heap</a:t>
            </a:r>
            <a:endParaRPr>
              <a:solidFill>
                <a:srgbClr val="D9D9D9"/>
              </a:solidFill>
            </a:endParaRPr>
          </a:p>
        </p:txBody>
      </p:sp>
      <p:sp>
        <p:nvSpPr>
          <p:cNvPr id="2257" name="Google Shape;2257;p102"/>
          <p:cNvSpPr/>
          <p:nvPr/>
        </p:nvSpPr>
        <p:spPr>
          <a:xfrm rot="-5400000">
            <a:off x="2019577" y="2712300"/>
            <a:ext cx="260700" cy="44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02"/>
          <p:cNvSpPr txBox="1"/>
          <p:nvPr/>
        </p:nvSpPr>
        <p:spPr>
          <a:xfrm>
            <a:off x="1839600" y="2084700"/>
            <a:ext cx="604200" cy="7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root</a:t>
            </a:r>
            <a:endParaRPr>
              <a:solidFill>
                <a:srgbClr val="666666"/>
              </a:solidFill>
            </a:endParaRPr>
          </a:p>
          <a:p>
            <a:pPr indent="0" lvl="0" marL="0" rtl="0" algn="ctr">
              <a:spcBef>
                <a:spcPts val="0"/>
              </a:spcBef>
              <a:spcAft>
                <a:spcPts val="0"/>
              </a:spcAft>
              <a:buNone/>
            </a:pPr>
            <a:r>
              <a:rPr lang="en">
                <a:solidFill>
                  <a:srgbClr val="666666"/>
                </a:solidFill>
              </a:rPr>
              <a:t>of a </a:t>
            </a:r>
            <a:endParaRPr>
              <a:solidFill>
                <a:srgbClr val="666666"/>
              </a:solidFill>
            </a:endParaRPr>
          </a:p>
          <a:p>
            <a:pPr indent="0" lvl="0" marL="0" rtl="0" algn="ctr">
              <a:spcBef>
                <a:spcPts val="0"/>
              </a:spcBef>
              <a:spcAft>
                <a:spcPts val="0"/>
              </a:spcAft>
              <a:buNone/>
            </a:pPr>
            <a:r>
              <a:rPr lang="en">
                <a:solidFill>
                  <a:srgbClr val="666666"/>
                </a:solidFill>
              </a:rPr>
              <a:t>heap</a:t>
            </a:r>
            <a:endParaRPr>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String Length</a:t>
            </a:r>
            <a:endParaRPr/>
          </a:p>
        </p:txBody>
      </p:sp>
      <p:sp>
        <p:nvSpPr>
          <p:cNvPr id="192" name="Google Shape;192;p3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of an ordering relation: The length of strings.</a:t>
            </a:r>
            <a:endParaRPr/>
          </a:p>
          <a:p>
            <a:pPr indent="-342900" lvl="0" marL="457200" rtl="0" algn="l">
              <a:spcBef>
                <a:spcPts val="600"/>
              </a:spcBef>
              <a:spcAft>
                <a:spcPts val="0"/>
              </a:spcAft>
              <a:buSzPts val="1800"/>
              <a:buChar char="●"/>
            </a:pPr>
            <a:r>
              <a:rPr lang="en"/>
              <a:t>Law of Trichotomy: Exactly one of the following is true:</a:t>
            </a:r>
            <a:endParaRPr/>
          </a:p>
          <a:p>
            <a:pPr indent="-342900" lvl="1" marL="914400" rtl="0" algn="l">
              <a:spcBef>
                <a:spcPts val="600"/>
              </a:spcBef>
              <a:spcAft>
                <a:spcPts val="0"/>
              </a:spcAft>
              <a:buSzPts val="1800"/>
              <a:buChar char="○"/>
            </a:pPr>
            <a:r>
              <a:rPr lang="en"/>
              <a:t>len(a) &lt; len(b)</a:t>
            </a:r>
            <a:endParaRPr/>
          </a:p>
          <a:p>
            <a:pPr indent="-342900" lvl="1" marL="914400" rtl="0" algn="l">
              <a:spcBef>
                <a:spcPts val="600"/>
              </a:spcBef>
              <a:spcAft>
                <a:spcPts val="0"/>
              </a:spcAft>
              <a:buSzPts val="1800"/>
              <a:buChar char="○"/>
            </a:pPr>
            <a:r>
              <a:rPr lang="en"/>
              <a:t>len(a) = len(b)</a:t>
            </a:r>
            <a:endParaRPr/>
          </a:p>
          <a:p>
            <a:pPr indent="-342900" lvl="1" marL="914400" rtl="0" algn="l">
              <a:spcBef>
                <a:spcPts val="600"/>
              </a:spcBef>
              <a:spcAft>
                <a:spcPts val="0"/>
              </a:spcAft>
              <a:buSzPts val="1800"/>
              <a:buChar char="○"/>
            </a:pPr>
            <a:r>
              <a:rPr lang="en"/>
              <a:t>len(b) &lt; len(a)</a:t>
            </a:r>
            <a:endParaRPr/>
          </a:p>
          <a:p>
            <a:pPr indent="-342900" lvl="0" marL="457200" rtl="0" algn="l">
              <a:spcBef>
                <a:spcPts val="600"/>
              </a:spcBef>
              <a:spcAft>
                <a:spcPts val="0"/>
              </a:spcAft>
              <a:buSzPts val="1800"/>
              <a:buChar char="●"/>
            </a:pPr>
            <a:r>
              <a:rPr lang="en"/>
              <a:t>Law of Transitivity: If len(a) &lt; len(b) and len(b) &lt; len(c), then len(a) &lt; len(c).</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Two valid sorts for [“cows”, “get”, “going”, “the”] for the ordering relation above:</a:t>
            </a:r>
            <a:endParaRPr/>
          </a:p>
          <a:p>
            <a:pPr indent="-342900" lvl="0" marL="457200" rtl="0" algn="l">
              <a:spcBef>
                <a:spcPts val="600"/>
              </a:spcBef>
              <a:spcAft>
                <a:spcPts val="0"/>
              </a:spcAft>
              <a:buSzPts val="1800"/>
              <a:buChar char="●"/>
            </a:pPr>
            <a:r>
              <a:rPr lang="en"/>
              <a:t>[“the”, “get”, “cows”, “going”]</a:t>
            </a:r>
            <a:endParaRPr/>
          </a:p>
          <a:p>
            <a:pPr indent="-342900" lvl="0" marL="457200" rtl="0" algn="l">
              <a:spcBef>
                <a:spcPts val="600"/>
              </a:spcBef>
              <a:spcAft>
                <a:spcPts val="0"/>
              </a:spcAft>
              <a:buSzPts val="1800"/>
              <a:buChar char="●"/>
            </a:pPr>
            <a:r>
              <a:rPr lang="en"/>
              <a:t>[“get”, “the”, “cows”, “going”]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Under this relation, “the” is considered = to “get”, since len(“the”) = len(“get”).</a:t>
            </a:r>
            <a:endParaRPr/>
          </a:p>
        </p:txBody>
      </p:sp>
      <p:cxnSp>
        <p:nvCxnSpPr>
          <p:cNvPr id="193" name="Google Shape;193;p31"/>
          <p:cNvCxnSpPr/>
          <p:nvPr/>
        </p:nvCxnSpPr>
        <p:spPr>
          <a:xfrm flipH="1">
            <a:off x="4179475" y="4125675"/>
            <a:ext cx="592500" cy="357300"/>
          </a:xfrm>
          <a:prstGeom prst="straightConnector1">
            <a:avLst/>
          </a:prstGeom>
          <a:noFill/>
          <a:ln cap="flat" cmpd="sng" w="9525">
            <a:solidFill>
              <a:srgbClr val="BE0712"/>
            </a:solidFill>
            <a:prstDash val="solid"/>
            <a:round/>
            <a:headEnd len="med" w="med" type="none"/>
            <a:tailEnd len="med" w="med" type="triangle"/>
          </a:ln>
        </p:spPr>
      </p:cxnSp>
      <p:sp>
        <p:nvSpPr>
          <p:cNvPr id="194" name="Google Shape;194;p31"/>
          <p:cNvSpPr txBox="1"/>
          <p:nvPr/>
        </p:nvSpPr>
        <p:spPr>
          <a:xfrm>
            <a:off x="4866600" y="3780250"/>
            <a:ext cx="26781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 under the relation, not the Java idea of </a:t>
            </a:r>
            <a:r>
              <a:rPr lang="en">
                <a:solidFill>
                  <a:srgbClr val="BE0712"/>
                </a:solidFill>
                <a:latin typeface="Consolas"/>
                <a:ea typeface="Consolas"/>
                <a:cs typeface="Consolas"/>
                <a:sym typeface="Consolas"/>
              </a:rPr>
              <a:t>.equals</a:t>
            </a:r>
            <a:endParaRPr>
              <a:solidFill>
                <a:srgbClr val="BE0712"/>
              </a:solidFill>
              <a:latin typeface="Consolas"/>
              <a:ea typeface="Consolas"/>
              <a:cs typeface="Consolas"/>
              <a:sym typeface="Consola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 name="Shape 2262"/>
        <p:cNvGrpSpPr/>
        <p:nvPr/>
      </p:nvGrpSpPr>
      <p:grpSpPr>
        <a:xfrm>
          <a:off x="0" y="0"/>
          <a:ext cx="0" cy="0"/>
          <a:chOff x="0" y="0"/>
          <a:chExt cx="0" cy="0"/>
        </a:xfrm>
      </p:grpSpPr>
      <p:sp>
        <p:nvSpPr>
          <p:cNvPr id="2263" name="Google Shape;2263;p10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a:t>
            </a:r>
            <a:endParaRPr/>
          </a:p>
        </p:txBody>
      </p:sp>
      <p:sp>
        <p:nvSpPr>
          <p:cNvPr id="2264" name="Google Shape;2264;p10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b="1" lang="en"/>
              <a:t>Bottom-up heapify input array (done!).</a:t>
            </a:r>
            <a:endParaRPr b="1"/>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 swapping root with last item in the heap.</a:t>
            </a:r>
            <a:endParaRPr sz="1600"/>
          </a:p>
        </p:txBody>
      </p:sp>
      <p:sp>
        <p:nvSpPr>
          <p:cNvPr id="2265" name="Google Shape;2265;p103"/>
          <p:cNvSpPr/>
          <p:nvPr/>
        </p:nvSpPr>
        <p:spPr>
          <a:xfrm>
            <a:off x="191977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266" name="Google Shape;2266;p103"/>
          <p:cNvSpPr/>
          <p:nvPr/>
        </p:nvSpPr>
        <p:spPr>
          <a:xfrm>
            <a:off x="24049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267" name="Google Shape;2267;p103"/>
          <p:cNvSpPr/>
          <p:nvPr/>
        </p:nvSpPr>
        <p:spPr>
          <a:xfrm>
            <a:off x="28943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268" name="Google Shape;2268;p103"/>
          <p:cNvSpPr/>
          <p:nvPr/>
        </p:nvSpPr>
        <p:spPr>
          <a:xfrm>
            <a:off x="33794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269" name="Google Shape;2269;p103"/>
          <p:cNvSpPr/>
          <p:nvPr/>
        </p:nvSpPr>
        <p:spPr>
          <a:xfrm>
            <a:off x="38642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270" name="Google Shape;2270;p103"/>
          <p:cNvSpPr/>
          <p:nvPr/>
        </p:nvSpPr>
        <p:spPr>
          <a:xfrm>
            <a:off x="43494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271" name="Google Shape;2271;p103"/>
          <p:cNvSpPr/>
          <p:nvPr/>
        </p:nvSpPr>
        <p:spPr>
          <a:xfrm>
            <a:off x="48387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272" name="Google Shape;2272;p103"/>
          <p:cNvSpPr/>
          <p:nvPr/>
        </p:nvSpPr>
        <p:spPr>
          <a:xfrm>
            <a:off x="53239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273" name="Google Shape;2273;p103"/>
          <p:cNvSpPr/>
          <p:nvPr/>
        </p:nvSpPr>
        <p:spPr>
          <a:xfrm>
            <a:off x="58133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274" name="Google Shape;2274;p103"/>
          <p:cNvSpPr txBox="1"/>
          <p:nvPr/>
        </p:nvSpPr>
        <p:spPr>
          <a:xfrm>
            <a:off x="3864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275" name="Google Shape;2275;p103"/>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276" name="Google Shape;2276;p103"/>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277" name="Google Shape;2277;p103"/>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278" name="Google Shape;2278;p103"/>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279" name="Google Shape;2279;p103"/>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280" name="Google Shape;2280;p103"/>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281" name="Google Shape;2281;p103"/>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282" name="Google Shape;2282;p103"/>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283" name="Google Shape;2283;p103"/>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2284" name="Google Shape;2284;p103"/>
          <p:cNvCxnSpPr>
            <a:stCxn id="2275" idx="2"/>
            <a:endCxn id="2276"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285" name="Google Shape;2285;p103"/>
          <p:cNvCxnSpPr>
            <a:stCxn id="2275" idx="2"/>
            <a:endCxn id="2277"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286" name="Google Shape;2286;p103"/>
          <p:cNvCxnSpPr>
            <a:stCxn id="2279" idx="0"/>
            <a:endCxn id="2276"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287" name="Google Shape;2287;p103"/>
          <p:cNvCxnSpPr>
            <a:stCxn id="2276" idx="2"/>
            <a:endCxn id="2278"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288" name="Google Shape;2288;p103"/>
          <p:cNvCxnSpPr>
            <a:stCxn id="2277" idx="2"/>
            <a:endCxn id="2280"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289" name="Google Shape;2289;p103"/>
          <p:cNvCxnSpPr>
            <a:stCxn id="2281" idx="0"/>
            <a:endCxn id="2277"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290" name="Google Shape;2290;p103"/>
          <p:cNvCxnSpPr>
            <a:stCxn id="2278" idx="2"/>
            <a:endCxn id="2282"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2291" name="Google Shape;2291;p103"/>
          <p:cNvCxnSpPr>
            <a:endCxn id="2283"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2292" name="Google Shape;2292;p103"/>
          <p:cNvSpPr txBox="1"/>
          <p:nvPr/>
        </p:nvSpPr>
        <p:spPr>
          <a:xfrm>
            <a:off x="1910400" y="34060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9</a:t>
            </a:r>
            <a:endParaRPr sz="2000">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6" name="Shape 2296"/>
        <p:cNvGrpSpPr/>
        <p:nvPr/>
      </p:nvGrpSpPr>
      <p:grpSpPr>
        <a:xfrm>
          <a:off x="0" y="0"/>
          <a:ext cx="0" cy="0"/>
          <a:chOff x="0" y="0"/>
          <a:chExt cx="0" cy="0"/>
        </a:xfrm>
      </p:grpSpPr>
      <p:sp>
        <p:nvSpPr>
          <p:cNvPr id="2297" name="Google Shape;2297;p10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a:t>
            </a:r>
            <a:endParaRPr/>
          </a:p>
        </p:txBody>
      </p:sp>
      <p:sp>
        <p:nvSpPr>
          <p:cNvPr id="2298" name="Google Shape;2298;p10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 (done!).</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 swapping root with last item in the heap.</a:t>
            </a:r>
            <a:endParaRPr sz="1600"/>
          </a:p>
        </p:txBody>
      </p:sp>
      <p:sp>
        <p:nvSpPr>
          <p:cNvPr id="2299" name="Google Shape;2299;p104"/>
          <p:cNvSpPr/>
          <p:nvPr/>
        </p:nvSpPr>
        <p:spPr>
          <a:xfrm>
            <a:off x="191977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300" name="Google Shape;2300;p104"/>
          <p:cNvSpPr/>
          <p:nvPr/>
        </p:nvSpPr>
        <p:spPr>
          <a:xfrm>
            <a:off x="24049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301" name="Google Shape;2301;p104"/>
          <p:cNvSpPr/>
          <p:nvPr/>
        </p:nvSpPr>
        <p:spPr>
          <a:xfrm>
            <a:off x="28943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302" name="Google Shape;2302;p104"/>
          <p:cNvSpPr/>
          <p:nvPr/>
        </p:nvSpPr>
        <p:spPr>
          <a:xfrm>
            <a:off x="33794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03" name="Google Shape;2303;p104"/>
          <p:cNvSpPr/>
          <p:nvPr/>
        </p:nvSpPr>
        <p:spPr>
          <a:xfrm>
            <a:off x="38642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304" name="Google Shape;2304;p104"/>
          <p:cNvSpPr/>
          <p:nvPr/>
        </p:nvSpPr>
        <p:spPr>
          <a:xfrm>
            <a:off x="43494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305" name="Google Shape;2305;p104"/>
          <p:cNvSpPr/>
          <p:nvPr/>
        </p:nvSpPr>
        <p:spPr>
          <a:xfrm>
            <a:off x="48387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306" name="Google Shape;2306;p104"/>
          <p:cNvSpPr/>
          <p:nvPr/>
        </p:nvSpPr>
        <p:spPr>
          <a:xfrm>
            <a:off x="53239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07" name="Google Shape;2307;p104"/>
          <p:cNvSpPr/>
          <p:nvPr/>
        </p:nvSpPr>
        <p:spPr>
          <a:xfrm>
            <a:off x="58133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08" name="Google Shape;2308;p104"/>
          <p:cNvSpPr txBox="1"/>
          <p:nvPr/>
        </p:nvSpPr>
        <p:spPr>
          <a:xfrm>
            <a:off x="3864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309" name="Google Shape;2309;p104"/>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310" name="Google Shape;2310;p104"/>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311" name="Google Shape;2311;p104"/>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312" name="Google Shape;2312;p104"/>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13" name="Google Shape;2313;p104"/>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314" name="Google Shape;2314;p104"/>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315" name="Google Shape;2315;p104"/>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316" name="Google Shape;2316;p104"/>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17" name="Google Shape;2317;p104"/>
          <p:cNvSpPr/>
          <p:nvPr/>
        </p:nvSpPr>
        <p:spPr>
          <a:xfrm>
            <a:off x="7191786"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2318" name="Google Shape;2318;p104"/>
          <p:cNvCxnSpPr>
            <a:stCxn id="2309" idx="2"/>
            <a:endCxn id="2310"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319" name="Google Shape;2319;p104"/>
          <p:cNvCxnSpPr>
            <a:stCxn id="2309" idx="2"/>
            <a:endCxn id="2311"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320" name="Google Shape;2320;p104"/>
          <p:cNvCxnSpPr>
            <a:stCxn id="2313" idx="0"/>
            <a:endCxn id="2310"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321" name="Google Shape;2321;p104"/>
          <p:cNvCxnSpPr>
            <a:stCxn id="2310" idx="2"/>
            <a:endCxn id="2312"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322" name="Google Shape;2322;p104"/>
          <p:cNvCxnSpPr>
            <a:stCxn id="2311" idx="2"/>
            <a:endCxn id="2314"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323" name="Google Shape;2323;p104"/>
          <p:cNvCxnSpPr>
            <a:stCxn id="2315" idx="0"/>
            <a:endCxn id="2311"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324" name="Google Shape;2324;p104"/>
          <p:cNvCxnSpPr>
            <a:stCxn id="2312" idx="2"/>
            <a:endCxn id="2316"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cxnSp>
        <p:nvCxnSpPr>
          <p:cNvPr id="2325" name="Google Shape;2325;p104"/>
          <p:cNvCxnSpPr>
            <a:endCxn id="2317" idx="0"/>
          </p:cNvCxnSpPr>
          <p:nvPr/>
        </p:nvCxnSpPr>
        <p:spPr>
          <a:xfrm>
            <a:off x="7092636" y="4227614"/>
            <a:ext cx="346800" cy="140100"/>
          </a:xfrm>
          <a:prstGeom prst="straightConnector1">
            <a:avLst/>
          </a:prstGeom>
          <a:noFill/>
          <a:ln cap="flat" cmpd="sng" w="9525">
            <a:solidFill>
              <a:schemeClr val="dk2"/>
            </a:solidFill>
            <a:prstDash val="solid"/>
            <a:round/>
            <a:headEnd len="med" w="med" type="none"/>
            <a:tailEnd len="med" w="med" type="none"/>
          </a:ln>
        </p:spPr>
      </p:cxnSp>
      <p:sp>
        <p:nvSpPr>
          <p:cNvPr id="2326" name="Google Shape;2326;p104"/>
          <p:cNvSpPr txBox="1"/>
          <p:nvPr/>
        </p:nvSpPr>
        <p:spPr>
          <a:xfrm>
            <a:off x="1910400" y="34060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9</a:t>
            </a:r>
            <a:endParaRPr sz="2000">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0" name="Shape 2330"/>
        <p:cNvGrpSpPr/>
        <p:nvPr/>
      </p:nvGrpSpPr>
      <p:grpSpPr>
        <a:xfrm>
          <a:off x="0" y="0"/>
          <a:ext cx="0" cy="0"/>
          <a:chOff x="0" y="0"/>
          <a:chExt cx="0" cy="0"/>
        </a:xfrm>
      </p:grpSpPr>
      <p:sp>
        <p:nvSpPr>
          <p:cNvPr id="2331" name="Google Shape;2331;p10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a:t>
            </a:r>
            <a:endParaRPr/>
          </a:p>
        </p:txBody>
      </p:sp>
      <p:sp>
        <p:nvSpPr>
          <p:cNvPr id="2332" name="Google Shape;2332;p10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 (done!).</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b="1" lang="en"/>
              <a:t>Delete largest item from the max heap, swapping root with last item in the heap.</a:t>
            </a:r>
            <a:endParaRPr b="1" sz="1600"/>
          </a:p>
        </p:txBody>
      </p:sp>
      <p:sp>
        <p:nvSpPr>
          <p:cNvPr id="2333" name="Google Shape;2333;p105"/>
          <p:cNvSpPr/>
          <p:nvPr/>
        </p:nvSpPr>
        <p:spPr>
          <a:xfrm>
            <a:off x="191977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334" name="Google Shape;2334;p105"/>
          <p:cNvSpPr/>
          <p:nvPr/>
        </p:nvSpPr>
        <p:spPr>
          <a:xfrm>
            <a:off x="24049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335" name="Google Shape;2335;p105"/>
          <p:cNvSpPr/>
          <p:nvPr/>
        </p:nvSpPr>
        <p:spPr>
          <a:xfrm>
            <a:off x="28943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336" name="Google Shape;2336;p105"/>
          <p:cNvSpPr/>
          <p:nvPr/>
        </p:nvSpPr>
        <p:spPr>
          <a:xfrm>
            <a:off x="33794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37" name="Google Shape;2337;p105"/>
          <p:cNvSpPr/>
          <p:nvPr/>
        </p:nvSpPr>
        <p:spPr>
          <a:xfrm>
            <a:off x="38642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338" name="Google Shape;2338;p105"/>
          <p:cNvSpPr/>
          <p:nvPr/>
        </p:nvSpPr>
        <p:spPr>
          <a:xfrm>
            <a:off x="43494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39" name="Google Shape;2339;p105"/>
          <p:cNvSpPr/>
          <p:nvPr/>
        </p:nvSpPr>
        <p:spPr>
          <a:xfrm>
            <a:off x="48387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340" name="Google Shape;2340;p105"/>
          <p:cNvSpPr/>
          <p:nvPr/>
        </p:nvSpPr>
        <p:spPr>
          <a:xfrm>
            <a:off x="53239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41" name="Google Shape;2341;p105"/>
          <p:cNvSpPr/>
          <p:nvPr/>
        </p:nvSpPr>
        <p:spPr>
          <a:xfrm>
            <a:off x="58133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342" name="Google Shape;2342;p105"/>
          <p:cNvSpPr txBox="1"/>
          <p:nvPr/>
        </p:nvSpPr>
        <p:spPr>
          <a:xfrm>
            <a:off x="3864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343" name="Google Shape;2343;p105"/>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344" name="Google Shape;2344;p105"/>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345" name="Google Shape;2345;p105"/>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346" name="Google Shape;2346;p105"/>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47" name="Google Shape;2347;p105"/>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348" name="Google Shape;2348;p105"/>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49" name="Google Shape;2349;p105"/>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350" name="Google Shape;2350;p105"/>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2351" name="Google Shape;2351;p105"/>
          <p:cNvCxnSpPr>
            <a:stCxn id="2343" idx="2"/>
            <a:endCxn id="2344"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352" name="Google Shape;2352;p105"/>
          <p:cNvCxnSpPr>
            <a:stCxn id="2343" idx="2"/>
            <a:endCxn id="2345"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353" name="Google Shape;2353;p105"/>
          <p:cNvCxnSpPr>
            <a:stCxn id="2347" idx="0"/>
            <a:endCxn id="2344"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354" name="Google Shape;2354;p105"/>
          <p:cNvCxnSpPr>
            <a:stCxn id="2344" idx="2"/>
            <a:endCxn id="2346"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355" name="Google Shape;2355;p105"/>
          <p:cNvCxnSpPr>
            <a:stCxn id="2345" idx="2"/>
            <a:endCxn id="2348"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356" name="Google Shape;2356;p105"/>
          <p:cNvCxnSpPr>
            <a:stCxn id="2349" idx="0"/>
            <a:endCxn id="2345"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357" name="Google Shape;2357;p105"/>
          <p:cNvCxnSpPr>
            <a:stCxn id="2346" idx="2"/>
            <a:endCxn id="2350"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sp>
        <p:nvSpPr>
          <p:cNvPr id="2358" name="Google Shape;2358;p105"/>
          <p:cNvSpPr txBox="1"/>
          <p:nvPr/>
        </p:nvSpPr>
        <p:spPr>
          <a:xfrm>
            <a:off x="1910400" y="34060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8</a:t>
            </a:r>
            <a:endParaRPr sz="2000">
              <a:latin typeface="Calibri"/>
              <a:ea typeface="Calibri"/>
              <a:cs typeface="Calibri"/>
              <a:sym typeface="Calibri"/>
            </a:endParaRPr>
          </a:p>
        </p:txBody>
      </p:sp>
      <p:sp>
        <p:nvSpPr>
          <p:cNvPr id="2359" name="Google Shape;2359;p105"/>
          <p:cNvSpPr/>
          <p:nvPr/>
        </p:nvSpPr>
        <p:spPr>
          <a:xfrm rot="-5400000">
            <a:off x="5926771" y="2496888"/>
            <a:ext cx="260700" cy="4305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05"/>
          <p:cNvSpPr txBox="1"/>
          <p:nvPr/>
        </p:nvSpPr>
        <p:spPr>
          <a:xfrm>
            <a:off x="5748463" y="2244579"/>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4" name="Shape 2364"/>
        <p:cNvGrpSpPr/>
        <p:nvPr/>
      </p:nvGrpSpPr>
      <p:grpSpPr>
        <a:xfrm>
          <a:off x="0" y="0"/>
          <a:ext cx="0" cy="0"/>
          <a:chOff x="0" y="0"/>
          <a:chExt cx="0" cy="0"/>
        </a:xfrm>
      </p:grpSpPr>
      <p:sp>
        <p:nvSpPr>
          <p:cNvPr id="2365" name="Google Shape;2365;p10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a:t>
            </a:r>
            <a:endParaRPr/>
          </a:p>
        </p:txBody>
      </p:sp>
      <p:sp>
        <p:nvSpPr>
          <p:cNvPr id="2366" name="Google Shape;2366;p10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 (done!).</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 swapping root with last item in the heap.</a:t>
            </a:r>
            <a:endParaRPr sz="1600"/>
          </a:p>
        </p:txBody>
      </p:sp>
      <p:sp>
        <p:nvSpPr>
          <p:cNvPr id="2367" name="Google Shape;2367;p106"/>
          <p:cNvSpPr/>
          <p:nvPr/>
        </p:nvSpPr>
        <p:spPr>
          <a:xfrm>
            <a:off x="191977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368" name="Google Shape;2368;p106"/>
          <p:cNvSpPr/>
          <p:nvPr/>
        </p:nvSpPr>
        <p:spPr>
          <a:xfrm>
            <a:off x="24049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369" name="Google Shape;2369;p106"/>
          <p:cNvSpPr/>
          <p:nvPr/>
        </p:nvSpPr>
        <p:spPr>
          <a:xfrm>
            <a:off x="28943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370" name="Google Shape;2370;p106"/>
          <p:cNvSpPr/>
          <p:nvPr/>
        </p:nvSpPr>
        <p:spPr>
          <a:xfrm>
            <a:off x="33794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71" name="Google Shape;2371;p106"/>
          <p:cNvSpPr/>
          <p:nvPr/>
        </p:nvSpPr>
        <p:spPr>
          <a:xfrm>
            <a:off x="38642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372" name="Google Shape;2372;p106"/>
          <p:cNvSpPr/>
          <p:nvPr/>
        </p:nvSpPr>
        <p:spPr>
          <a:xfrm>
            <a:off x="43494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73" name="Google Shape;2373;p106"/>
          <p:cNvSpPr/>
          <p:nvPr/>
        </p:nvSpPr>
        <p:spPr>
          <a:xfrm>
            <a:off x="48387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374" name="Google Shape;2374;p106"/>
          <p:cNvSpPr/>
          <p:nvPr/>
        </p:nvSpPr>
        <p:spPr>
          <a:xfrm>
            <a:off x="53239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75" name="Google Shape;2375;p106"/>
          <p:cNvSpPr/>
          <p:nvPr/>
        </p:nvSpPr>
        <p:spPr>
          <a:xfrm>
            <a:off x="58133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376" name="Google Shape;2376;p106"/>
          <p:cNvSpPr txBox="1"/>
          <p:nvPr/>
        </p:nvSpPr>
        <p:spPr>
          <a:xfrm>
            <a:off x="3864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377" name="Google Shape;2377;p106"/>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378" name="Google Shape;2378;p106"/>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379" name="Google Shape;2379;p106"/>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380" name="Google Shape;2380;p106"/>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81" name="Google Shape;2381;p106"/>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382" name="Google Shape;2382;p106"/>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83" name="Google Shape;2383;p106"/>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384" name="Google Shape;2384;p106"/>
          <p:cNvSpPr/>
          <p:nvPr/>
        </p:nvSpPr>
        <p:spPr>
          <a:xfrm>
            <a:off x="6540209" y="4367714"/>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2385" name="Google Shape;2385;p106"/>
          <p:cNvCxnSpPr>
            <a:stCxn id="2377" idx="2"/>
            <a:endCxn id="2378"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386" name="Google Shape;2386;p106"/>
          <p:cNvCxnSpPr>
            <a:stCxn id="2377" idx="2"/>
            <a:endCxn id="2379"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387" name="Google Shape;2387;p106"/>
          <p:cNvCxnSpPr>
            <a:stCxn id="2381" idx="0"/>
            <a:endCxn id="2378"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388" name="Google Shape;2388;p106"/>
          <p:cNvCxnSpPr>
            <a:stCxn id="2378" idx="2"/>
            <a:endCxn id="2380"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389" name="Google Shape;2389;p106"/>
          <p:cNvCxnSpPr>
            <a:stCxn id="2379" idx="2"/>
            <a:endCxn id="2382"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390" name="Google Shape;2390;p106"/>
          <p:cNvCxnSpPr>
            <a:stCxn id="2383" idx="0"/>
            <a:endCxn id="2379"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391" name="Google Shape;2391;p106"/>
          <p:cNvCxnSpPr>
            <a:stCxn id="2380" idx="2"/>
            <a:endCxn id="2384" idx="0"/>
          </p:cNvCxnSpPr>
          <p:nvPr/>
        </p:nvCxnSpPr>
        <p:spPr>
          <a:xfrm flipH="1">
            <a:off x="6787859" y="4227650"/>
            <a:ext cx="304800" cy="140100"/>
          </a:xfrm>
          <a:prstGeom prst="straightConnector1">
            <a:avLst/>
          </a:prstGeom>
          <a:noFill/>
          <a:ln cap="flat" cmpd="sng" w="9525">
            <a:solidFill>
              <a:schemeClr val="dk2"/>
            </a:solidFill>
            <a:prstDash val="solid"/>
            <a:round/>
            <a:headEnd len="med" w="med" type="none"/>
            <a:tailEnd len="med" w="med" type="none"/>
          </a:ln>
        </p:spPr>
      </p:cxnSp>
      <p:sp>
        <p:nvSpPr>
          <p:cNvPr id="2392" name="Google Shape;2392;p106"/>
          <p:cNvSpPr txBox="1"/>
          <p:nvPr/>
        </p:nvSpPr>
        <p:spPr>
          <a:xfrm>
            <a:off x="1910400" y="34060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8</a:t>
            </a:r>
            <a:endParaRPr sz="2000">
              <a:latin typeface="Calibri"/>
              <a:ea typeface="Calibri"/>
              <a:cs typeface="Calibri"/>
              <a:sym typeface="Calibri"/>
            </a:endParaRPr>
          </a:p>
        </p:txBody>
      </p:sp>
      <p:sp>
        <p:nvSpPr>
          <p:cNvPr id="2393" name="Google Shape;2393;p106"/>
          <p:cNvSpPr/>
          <p:nvPr/>
        </p:nvSpPr>
        <p:spPr>
          <a:xfrm rot="-5400000">
            <a:off x="5926771" y="2496888"/>
            <a:ext cx="260700" cy="4305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06"/>
          <p:cNvSpPr txBox="1"/>
          <p:nvPr/>
        </p:nvSpPr>
        <p:spPr>
          <a:xfrm>
            <a:off x="5748463" y="2244579"/>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8" name="Shape 2398"/>
        <p:cNvGrpSpPr/>
        <p:nvPr/>
      </p:nvGrpSpPr>
      <p:grpSpPr>
        <a:xfrm>
          <a:off x="0" y="0"/>
          <a:ext cx="0" cy="0"/>
          <a:chOff x="0" y="0"/>
          <a:chExt cx="0" cy="0"/>
        </a:xfrm>
      </p:grpSpPr>
      <p:sp>
        <p:nvSpPr>
          <p:cNvPr id="2399" name="Google Shape;2399;p10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a:t>
            </a:r>
            <a:endParaRPr/>
          </a:p>
        </p:txBody>
      </p:sp>
      <p:sp>
        <p:nvSpPr>
          <p:cNvPr id="2400" name="Google Shape;2400;p10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 (done!).</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b="1" lang="en"/>
              <a:t>Delete largest item from the max heap, swapping root with last item in the heap.</a:t>
            </a:r>
            <a:endParaRPr b="1" sz="1600"/>
          </a:p>
        </p:txBody>
      </p:sp>
      <p:sp>
        <p:nvSpPr>
          <p:cNvPr id="2401" name="Google Shape;2401;p107"/>
          <p:cNvSpPr/>
          <p:nvPr/>
        </p:nvSpPr>
        <p:spPr>
          <a:xfrm>
            <a:off x="191977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402" name="Google Shape;2402;p107"/>
          <p:cNvSpPr/>
          <p:nvPr/>
        </p:nvSpPr>
        <p:spPr>
          <a:xfrm>
            <a:off x="24049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403" name="Google Shape;2403;p107"/>
          <p:cNvSpPr/>
          <p:nvPr/>
        </p:nvSpPr>
        <p:spPr>
          <a:xfrm>
            <a:off x="28943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04" name="Google Shape;2404;p107"/>
          <p:cNvSpPr/>
          <p:nvPr/>
        </p:nvSpPr>
        <p:spPr>
          <a:xfrm>
            <a:off x="33794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05" name="Google Shape;2405;p107"/>
          <p:cNvSpPr/>
          <p:nvPr/>
        </p:nvSpPr>
        <p:spPr>
          <a:xfrm>
            <a:off x="38642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406" name="Google Shape;2406;p107"/>
          <p:cNvSpPr/>
          <p:nvPr/>
        </p:nvSpPr>
        <p:spPr>
          <a:xfrm>
            <a:off x="43494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07" name="Google Shape;2407;p107"/>
          <p:cNvSpPr/>
          <p:nvPr/>
        </p:nvSpPr>
        <p:spPr>
          <a:xfrm>
            <a:off x="48387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408" name="Google Shape;2408;p107"/>
          <p:cNvSpPr/>
          <p:nvPr/>
        </p:nvSpPr>
        <p:spPr>
          <a:xfrm>
            <a:off x="53239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409" name="Google Shape;2409;p107"/>
          <p:cNvSpPr/>
          <p:nvPr/>
        </p:nvSpPr>
        <p:spPr>
          <a:xfrm>
            <a:off x="58133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410" name="Google Shape;2410;p107"/>
          <p:cNvSpPr txBox="1"/>
          <p:nvPr/>
        </p:nvSpPr>
        <p:spPr>
          <a:xfrm>
            <a:off x="3864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411" name="Google Shape;2411;p107"/>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412" name="Google Shape;2412;p107"/>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413" name="Google Shape;2413;p107"/>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14" name="Google Shape;2414;p107"/>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15" name="Google Shape;2415;p107"/>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416" name="Google Shape;2416;p107"/>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17" name="Google Shape;2417;p107"/>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2418" name="Google Shape;2418;p107"/>
          <p:cNvCxnSpPr>
            <a:stCxn id="2411" idx="2"/>
            <a:endCxn id="2412"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419" name="Google Shape;2419;p107"/>
          <p:cNvCxnSpPr>
            <a:stCxn id="2411" idx="2"/>
            <a:endCxn id="2413"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420" name="Google Shape;2420;p107"/>
          <p:cNvCxnSpPr>
            <a:stCxn id="2415" idx="0"/>
            <a:endCxn id="2412"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421" name="Google Shape;2421;p107"/>
          <p:cNvCxnSpPr>
            <a:stCxn id="2412" idx="2"/>
            <a:endCxn id="2414"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422" name="Google Shape;2422;p107"/>
          <p:cNvCxnSpPr>
            <a:stCxn id="2413" idx="2"/>
            <a:endCxn id="2416"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423" name="Google Shape;2423;p107"/>
          <p:cNvCxnSpPr>
            <a:stCxn id="2417" idx="0"/>
            <a:endCxn id="2413"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sp>
        <p:nvSpPr>
          <p:cNvPr id="2424" name="Google Shape;2424;p107"/>
          <p:cNvSpPr txBox="1"/>
          <p:nvPr/>
        </p:nvSpPr>
        <p:spPr>
          <a:xfrm>
            <a:off x="1910400" y="34060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7</a:t>
            </a:r>
            <a:endParaRPr sz="2000">
              <a:latin typeface="Calibri"/>
              <a:ea typeface="Calibri"/>
              <a:cs typeface="Calibri"/>
              <a:sym typeface="Calibri"/>
            </a:endParaRPr>
          </a:p>
        </p:txBody>
      </p:sp>
      <p:sp>
        <p:nvSpPr>
          <p:cNvPr id="2425" name="Google Shape;2425;p107"/>
          <p:cNvSpPr/>
          <p:nvPr/>
        </p:nvSpPr>
        <p:spPr>
          <a:xfrm rot="-5400000">
            <a:off x="5690930" y="2260950"/>
            <a:ext cx="260700" cy="902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07"/>
          <p:cNvSpPr txBox="1"/>
          <p:nvPr/>
        </p:nvSpPr>
        <p:spPr>
          <a:xfrm>
            <a:off x="5443663" y="2244579"/>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0" name="Shape 2430"/>
        <p:cNvGrpSpPr/>
        <p:nvPr/>
      </p:nvGrpSpPr>
      <p:grpSpPr>
        <a:xfrm>
          <a:off x="0" y="0"/>
          <a:ext cx="0" cy="0"/>
          <a:chOff x="0" y="0"/>
          <a:chExt cx="0" cy="0"/>
        </a:xfrm>
      </p:grpSpPr>
      <p:sp>
        <p:nvSpPr>
          <p:cNvPr id="2431" name="Google Shape;2431;p10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a:t>
            </a:r>
            <a:endParaRPr/>
          </a:p>
        </p:txBody>
      </p:sp>
      <p:sp>
        <p:nvSpPr>
          <p:cNvPr id="2432" name="Google Shape;2432;p10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 (done!).</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 swapping root with last item in the heap.</a:t>
            </a:r>
            <a:endParaRPr sz="1600"/>
          </a:p>
        </p:txBody>
      </p:sp>
      <p:sp>
        <p:nvSpPr>
          <p:cNvPr id="2433" name="Google Shape;2433;p108"/>
          <p:cNvSpPr/>
          <p:nvPr/>
        </p:nvSpPr>
        <p:spPr>
          <a:xfrm>
            <a:off x="191977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434" name="Google Shape;2434;p108"/>
          <p:cNvSpPr/>
          <p:nvPr/>
        </p:nvSpPr>
        <p:spPr>
          <a:xfrm>
            <a:off x="24049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435" name="Google Shape;2435;p108"/>
          <p:cNvSpPr/>
          <p:nvPr/>
        </p:nvSpPr>
        <p:spPr>
          <a:xfrm>
            <a:off x="28943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36" name="Google Shape;2436;p108"/>
          <p:cNvSpPr/>
          <p:nvPr/>
        </p:nvSpPr>
        <p:spPr>
          <a:xfrm>
            <a:off x="33794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37" name="Google Shape;2437;p108"/>
          <p:cNvSpPr/>
          <p:nvPr/>
        </p:nvSpPr>
        <p:spPr>
          <a:xfrm>
            <a:off x="38642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438" name="Google Shape;2438;p108"/>
          <p:cNvSpPr/>
          <p:nvPr/>
        </p:nvSpPr>
        <p:spPr>
          <a:xfrm>
            <a:off x="43494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39" name="Google Shape;2439;p108"/>
          <p:cNvSpPr/>
          <p:nvPr/>
        </p:nvSpPr>
        <p:spPr>
          <a:xfrm>
            <a:off x="48387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440" name="Google Shape;2440;p108"/>
          <p:cNvSpPr/>
          <p:nvPr/>
        </p:nvSpPr>
        <p:spPr>
          <a:xfrm>
            <a:off x="53239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441" name="Google Shape;2441;p108"/>
          <p:cNvSpPr/>
          <p:nvPr/>
        </p:nvSpPr>
        <p:spPr>
          <a:xfrm>
            <a:off x="58133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442" name="Google Shape;2442;p108"/>
          <p:cNvSpPr txBox="1"/>
          <p:nvPr/>
        </p:nvSpPr>
        <p:spPr>
          <a:xfrm>
            <a:off x="3864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443" name="Google Shape;2443;p108"/>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444" name="Google Shape;2444;p108"/>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445" name="Google Shape;2445;p108"/>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46" name="Google Shape;2446;p108"/>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47" name="Google Shape;2447;p108"/>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448" name="Google Shape;2448;p108"/>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49" name="Google Shape;2449;p108"/>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2450" name="Google Shape;2450;p108"/>
          <p:cNvCxnSpPr>
            <a:stCxn id="2443" idx="2"/>
            <a:endCxn id="2444"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451" name="Google Shape;2451;p108"/>
          <p:cNvCxnSpPr>
            <a:stCxn id="2443" idx="2"/>
            <a:endCxn id="2445"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452" name="Google Shape;2452;p108"/>
          <p:cNvCxnSpPr>
            <a:stCxn id="2447" idx="0"/>
            <a:endCxn id="2444"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453" name="Google Shape;2453;p108"/>
          <p:cNvCxnSpPr>
            <a:stCxn id="2444" idx="2"/>
            <a:endCxn id="2446"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454" name="Google Shape;2454;p108"/>
          <p:cNvCxnSpPr>
            <a:stCxn id="2445" idx="2"/>
            <a:endCxn id="2448"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455" name="Google Shape;2455;p108"/>
          <p:cNvCxnSpPr>
            <a:stCxn id="2449" idx="0"/>
            <a:endCxn id="2445"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sp>
        <p:nvSpPr>
          <p:cNvPr id="2456" name="Google Shape;2456;p108"/>
          <p:cNvSpPr txBox="1"/>
          <p:nvPr/>
        </p:nvSpPr>
        <p:spPr>
          <a:xfrm>
            <a:off x="1910400" y="34060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7</a:t>
            </a:r>
            <a:endParaRPr sz="2000">
              <a:latin typeface="Calibri"/>
              <a:ea typeface="Calibri"/>
              <a:cs typeface="Calibri"/>
              <a:sym typeface="Calibri"/>
            </a:endParaRPr>
          </a:p>
        </p:txBody>
      </p:sp>
      <p:sp>
        <p:nvSpPr>
          <p:cNvPr id="2457" name="Google Shape;2457;p108"/>
          <p:cNvSpPr/>
          <p:nvPr/>
        </p:nvSpPr>
        <p:spPr>
          <a:xfrm rot="-5400000">
            <a:off x="5690930" y="2260950"/>
            <a:ext cx="260700" cy="902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08"/>
          <p:cNvSpPr txBox="1"/>
          <p:nvPr/>
        </p:nvSpPr>
        <p:spPr>
          <a:xfrm>
            <a:off x="5443663" y="2244579"/>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462" name="Shape 2462"/>
        <p:cNvGrpSpPr/>
        <p:nvPr/>
      </p:nvGrpSpPr>
      <p:grpSpPr>
        <a:xfrm>
          <a:off x="0" y="0"/>
          <a:ext cx="0" cy="0"/>
          <a:chOff x="0" y="0"/>
          <a:chExt cx="0" cy="0"/>
        </a:xfrm>
      </p:grpSpPr>
      <p:sp>
        <p:nvSpPr>
          <p:cNvPr id="2463" name="Google Shape;2463;p10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a:t>
            </a:r>
            <a:endParaRPr/>
          </a:p>
        </p:txBody>
      </p:sp>
      <p:sp>
        <p:nvSpPr>
          <p:cNvPr id="2464" name="Google Shape;2464;p10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 (done!).</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b="1" lang="en"/>
              <a:t>Delete largest item from the max heap, swapping root with last item in the heap.</a:t>
            </a:r>
            <a:endParaRPr b="1"/>
          </a:p>
          <a:p>
            <a:pPr indent="0" lvl="0" marL="0" rtl="0" algn="l">
              <a:spcBef>
                <a:spcPts val="600"/>
              </a:spcBef>
              <a:spcAft>
                <a:spcPts val="0"/>
              </a:spcAft>
              <a:buNone/>
            </a:pPr>
            <a:r>
              <a:rPr lang="en"/>
              <a:t>Give the array after this delete.</a:t>
            </a:r>
            <a:endParaRPr/>
          </a:p>
        </p:txBody>
      </p:sp>
      <p:sp>
        <p:nvSpPr>
          <p:cNvPr id="2465" name="Google Shape;2465;p109"/>
          <p:cNvSpPr/>
          <p:nvPr/>
        </p:nvSpPr>
        <p:spPr>
          <a:xfrm>
            <a:off x="191977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466" name="Google Shape;2466;p109"/>
          <p:cNvSpPr/>
          <p:nvPr/>
        </p:nvSpPr>
        <p:spPr>
          <a:xfrm>
            <a:off x="24049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467" name="Google Shape;2467;p109"/>
          <p:cNvSpPr/>
          <p:nvPr/>
        </p:nvSpPr>
        <p:spPr>
          <a:xfrm>
            <a:off x="28943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68" name="Google Shape;2468;p109"/>
          <p:cNvSpPr/>
          <p:nvPr/>
        </p:nvSpPr>
        <p:spPr>
          <a:xfrm>
            <a:off x="33794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69" name="Google Shape;2469;p109"/>
          <p:cNvSpPr/>
          <p:nvPr/>
        </p:nvSpPr>
        <p:spPr>
          <a:xfrm>
            <a:off x="38642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470" name="Google Shape;2470;p109"/>
          <p:cNvSpPr/>
          <p:nvPr/>
        </p:nvSpPr>
        <p:spPr>
          <a:xfrm>
            <a:off x="43494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71" name="Google Shape;2471;p109"/>
          <p:cNvSpPr/>
          <p:nvPr/>
        </p:nvSpPr>
        <p:spPr>
          <a:xfrm>
            <a:off x="48387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472" name="Google Shape;2472;p109"/>
          <p:cNvSpPr/>
          <p:nvPr/>
        </p:nvSpPr>
        <p:spPr>
          <a:xfrm>
            <a:off x="53239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473" name="Google Shape;2473;p109"/>
          <p:cNvSpPr/>
          <p:nvPr/>
        </p:nvSpPr>
        <p:spPr>
          <a:xfrm>
            <a:off x="58133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474" name="Google Shape;2474;p109"/>
          <p:cNvSpPr txBox="1"/>
          <p:nvPr/>
        </p:nvSpPr>
        <p:spPr>
          <a:xfrm>
            <a:off x="3864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475" name="Google Shape;2475;p109"/>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476" name="Google Shape;2476;p109"/>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477" name="Google Shape;2477;p109"/>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78" name="Google Shape;2478;p109"/>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79" name="Google Shape;2479;p109"/>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480" name="Google Shape;2480;p109"/>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81" name="Google Shape;2481;p109"/>
          <p:cNvSpPr/>
          <p:nvPr/>
        </p:nvSpPr>
        <p:spPr>
          <a:xfrm>
            <a:off x="8530867"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2482" name="Google Shape;2482;p109"/>
          <p:cNvCxnSpPr>
            <a:stCxn id="2475" idx="2"/>
            <a:endCxn id="2476"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483" name="Google Shape;2483;p109"/>
          <p:cNvCxnSpPr>
            <a:stCxn id="2475" idx="2"/>
            <a:endCxn id="2477"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484" name="Google Shape;2484;p109"/>
          <p:cNvCxnSpPr>
            <a:stCxn id="2479" idx="0"/>
            <a:endCxn id="2476"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485" name="Google Shape;2485;p109"/>
          <p:cNvCxnSpPr>
            <a:stCxn id="2476" idx="2"/>
            <a:endCxn id="2478"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486" name="Google Shape;2486;p109"/>
          <p:cNvCxnSpPr>
            <a:stCxn id="2477" idx="2"/>
            <a:endCxn id="2480"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487" name="Google Shape;2487;p109"/>
          <p:cNvCxnSpPr>
            <a:stCxn id="2481" idx="0"/>
            <a:endCxn id="2477" idx="2"/>
          </p:cNvCxnSpPr>
          <p:nvPr/>
        </p:nvCxnSpPr>
        <p:spPr>
          <a:xfrm rot="10800000">
            <a:off x="8497417" y="3612650"/>
            <a:ext cx="281100" cy="119700"/>
          </a:xfrm>
          <a:prstGeom prst="straightConnector1">
            <a:avLst/>
          </a:prstGeom>
          <a:noFill/>
          <a:ln cap="flat" cmpd="sng" w="9525">
            <a:solidFill>
              <a:schemeClr val="dk2"/>
            </a:solidFill>
            <a:prstDash val="solid"/>
            <a:round/>
            <a:headEnd len="med" w="med" type="none"/>
            <a:tailEnd len="med" w="med" type="none"/>
          </a:ln>
        </p:spPr>
      </p:cxnSp>
      <p:sp>
        <p:nvSpPr>
          <p:cNvPr id="2488" name="Google Shape;2488;p109"/>
          <p:cNvSpPr txBox="1"/>
          <p:nvPr/>
        </p:nvSpPr>
        <p:spPr>
          <a:xfrm>
            <a:off x="1910400" y="34060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7</a:t>
            </a:r>
            <a:endParaRPr sz="2000">
              <a:latin typeface="Calibri"/>
              <a:ea typeface="Calibri"/>
              <a:cs typeface="Calibri"/>
              <a:sym typeface="Calibri"/>
            </a:endParaRPr>
          </a:p>
        </p:txBody>
      </p:sp>
      <p:sp>
        <p:nvSpPr>
          <p:cNvPr id="2489" name="Google Shape;2489;p109"/>
          <p:cNvSpPr/>
          <p:nvPr/>
        </p:nvSpPr>
        <p:spPr>
          <a:xfrm rot="-5400000">
            <a:off x="5690930" y="2260950"/>
            <a:ext cx="260700" cy="902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09"/>
          <p:cNvSpPr txBox="1"/>
          <p:nvPr/>
        </p:nvSpPr>
        <p:spPr>
          <a:xfrm>
            <a:off x="5443663" y="2244579"/>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4" name="Shape 2494"/>
        <p:cNvGrpSpPr/>
        <p:nvPr/>
      </p:nvGrpSpPr>
      <p:grpSpPr>
        <a:xfrm>
          <a:off x="0" y="0"/>
          <a:ext cx="0" cy="0"/>
          <a:chOff x="0" y="0"/>
          <a:chExt cx="0" cy="0"/>
        </a:xfrm>
      </p:grpSpPr>
      <p:sp>
        <p:nvSpPr>
          <p:cNvPr id="2495" name="Google Shape;2495;p11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a:t>
            </a:r>
            <a:endParaRPr/>
          </a:p>
        </p:txBody>
      </p:sp>
      <p:sp>
        <p:nvSpPr>
          <p:cNvPr id="2496" name="Google Shape;2496;p11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 (done!).</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 swapping root with last item in the heap.</a:t>
            </a:r>
            <a:endParaRPr sz="1600"/>
          </a:p>
        </p:txBody>
      </p:sp>
      <p:sp>
        <p:nvSpPr>
          <p:cNvPr id="2497" name="Google Shape;2497;p110"/>
          <p:cNvSpPr/>
          <p:nvPr/>
        </p:nvSpPr>
        <p:spPr>
          <a:xfrm>
            <a:off x="191977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498" name="Google Shape;2498;p110"/>
          <p:cNvSpPr/>
          <p:nvPr/>
        </p:nvSpPr>
        <p:spPr>
          <a:xfrm>
            <a:off x="24049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99" name="Google Shape;2499;p110"/>
          <p:cNvSpPr/>
          <p:nvPr/>
        </p:nvSpPr>
        <p:spPr>
          <a:xfrm>
            <a:off x="28943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500" name="Google Shape;2500;p110"/>
          <p:cNvSpPr/>
          <p:nvPr/>
        </p:nvSpPr>
        <p:spPr>
          <a:xfrm>
            <a:off x="33794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501" name="Google Shape;2501;p110"/>
          <p:cNvSpPr/>
          <p:nvPr/>
        </p:nvSpPr>
        <p:spPr>
          <a:xfrm>
            <a:off x="38642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502" name="Google Shape;2502;p110"/>
          <p:cNvSpPr/>
          <p:nvPr/>
        </p:nvSpPr>
        <p:spPr>
          <a:xfrm>
            <a:off x="43494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503" name="Google Shape;2503;p110"/>
          <p:cNvSpPr/>
          <p:nvPr/>
        </p:nvSpPr>
        <p:spPr>
          <a:xfrm>
            <a:off x="48387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504" name="Google Shape;2504;p110"/>
          <p:cNvSpPr/>
          <p:nvPr/>
        </p:nvSpPr>
        <p:spPr>
          <a:xfrm>
            <a:off x="53239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505" name="Google Shape;2505;p110"/>
          <p:cNvSpPr/>
          <p:nvPr/>
        </p:nvSpPr>
        <p:spPr>
          <a:xfrm>
            <a:off x="58133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506" name="Google Shape;2506;p110"/>
          <p:cNvSpPr txBox="1"/>
          <p:nvPr/>
        </p:nvSpPr>
        <p:spPr>
          <a:xfrm>
            <a:off x="3864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507" name="Google Shape;2507;p110"/>
          <p:cNvSpPr/>
          <p:nvPr/>
        </p:nvSpPr>
        <p:spPr>
          <a:xfrm>
            <a:off x="7687938" y="24916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508" name="Google Shape;2508;p110"/>
          <p:cNvSpPr/>
          <p:nvPr/>
        </p:nvSpPr>
        <p:spPr>
          <a:xfrm>
            <a:off x="7125986"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509" name="Google Shape;2509;p110"/>
          <p:cNvSpPr/>
          <p:nvPr/>
        </p:nvSpPr>
        <p:spPr>
          <a:xfrm>
            <a:off x="8249891" y="31174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510" name="Google Shape;2510;p110"/>
          <p:cNvSpPr/>
          <p:nvPr/>
        </p:nvSpPr>
        <p:spPr>
          <a:xfrm>
            <a:off x="6845009"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511" name="Google Shape;2511;p110"/>
          <p:cNvSpPr/>
          <p:nvPr/>
        </p:nvSpPr>
        <p:spPr>
          <a:xfrm>
            <a:off x="7406962"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512" name="Google Shape;2512;p110"/>
          <p:cNvSpPr/>
          <p:nvPr/>
        </p:nvSpPr>
        <p:spPr>
          <a:xfrm>
            <a:off x="7968915" y="3732350"/>
            <a:ext cx="495300" cy="4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2513" name="Google Shape;2513;p110"/>
          <p:cNvCxnSpPr>
            <a:stCxn id="2507" idx="2"/>
            <a:endCxn id="2508" idx="0"/>
          </p:cNvCxnSpPr>
          <p:nvPr/>
        </p:nvCxnSpPr>
        <p:spPr>
          <a:xfrm flipH="1">
            <a:off x="73736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514" name="Google Shape;2514;p110"/>
          <p:cNvCxnSpPr>
            <a:stCxn id="2507" idx="2"/>
            <a:endCxn id="2509" idx="0"/>
          </p:cNvCxnSpPr>
          <p:nvPr/>
        </p:nvCxnSpPr>
        <p:spPr>
          <a:xfrm>
            <a:off x="7935588" y="2986950"/>
            <a:ext cx="561900" cy="130500"/>
          </a:xfrm>
          <a:prstGeom prst="straightConnector1">
            <a:avLst/>
          </a:prstGeom>
          <a:noFill/>
          <a:ln cap="flat" cmpd="sng" w="9525">
            <a:solidFill>
              <a:schemeClr val="dk2"/>
            </a:solidFill>
            <a:prstDash val="solid"/>
            <a:round/>
            <a:headEnd len="med" w="med" type="none"/>
            <a:tailEnd len="med" w="med" type="none"/>
          </a:ln>
        </p:spPr>
      </p:cxnSp>
      <p:cxnSp>
        <p:nvCxnSpPr>
          <p:cNvPr id="2515" name="Google Shape;2515;p110"/>
          <p:cNvCxnSpPr>
            <a:stCxn id="2511" idx="0"/>
            <a:endCxn id="2508" idx="2"/>
          </p:cNvCxnSpPr>
          <p:nvPr/>
        </p:nvCxnSpPr>
        <p:spPr>
          <a:xfrm rot="10800000">
            <a:off x="7373512" y="36126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516" name="Google Shape;2516;p110"/>
          <p:cNvCxnSpPr>
            <a:stCxn id="2508" idx="2"/>
            <a:endCxn id="2510" idx="0"/>
          </p:cNvCxnSpPr>
          <p:nvPr/>
        </p:nvCxnSpPr>
        <p:spPr>
          <a:xfrm flipH="1">
            <a:off x="7092536" y="3612750"/>
            <a:ext cx="281100" cy="119700"/>
          </a:xfrm>
          <a:prstGeom prst="straightConnector1">
            <a:avLst/>
          </a:prstGeom>
          <a:noFill/>
          <a:ln cap="flat" cmpd="sng" w="9525">
            <a:solidFill>
              <a:schemeClr val="dk2"/>
            </a:solidFill>
            <a:prstDash val="solid"/>
            <a:round/>
            <a:headEnd len="med" w="med" type="none"/>
            <a:tailEnd len="med" w="med" type="none"/>
          </a:ln>
        </p:spPr>
      </p:cxnSp>
      <p:cxnSp>
        <p:nvCxnSpPr>
          <p:cNvPr id="2517" name="Google Shape;2517;p110"/>
          <p:cNvCxnSpPr>
            <a:stCxn id="2509" idx="2"/>
            <a:endCxn id="2512" idx="0"/>
          </p:cNvCxnSpPr>
          <p:nvPr/>
        </p:nvCxnSpPr>
        <p:spPr>
          <a:xfrm flipH="1">
            <a:off x="8216441" y="3612750"/>
            <a:ext cx="281100" cy="119700"/>
          </a:xfrm>
          <a:prstGeom prst="straightConnector1">
            <a:avLst/>
          </a:prstGeom>
          <a:noFill/>
          <a:ln cap="flat" cmpd="sng" w="9525">
            <a:solidFill>
              <a:schemeClr val="dk2"/>
            </a:solidFill>
            <a:prstDash val="solid"/>
            <a:round/>
            <a:headEnd len="med" w="med" type="none"/>
            <a:tailEnd len="med" w="med" type="none"/>
          </a:ln>
        </p:spPr>
      </p:cxnSp>
      <p:sp>
        <p:nvSpPr>
          <p:cNvPr id="2518" name="Google Shape;2518;p110"/>
          <p:cNvSpPr txBox="1"/>
          <p:nvPr/>
        </p:nvSpPr>
        <p:spPr>
          <a:xfrm>
            <a:off x="1910400" y="34060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6</a:t>
            </a:r>
            <a:endParaRPr sz="2000">
              <a:latin typeface="Calibri"/>
              <a:ea typeface="Calibri"/>
              <a:cs typeface="Calibri"/>
              <a:sym typeface="Calibri"/>
            </a:endParaRPr>
          </a:p>
        </p:txBody>
      </p:sp>
      <p:sp>
        <p:nvSpPr>
          <p:cNvPr id="2519" name="Google Shape;2519;p110"/>
          <p:cNvSpPr txBox="1"/>
          <p:nvPr/>
        </p:nvSpPr>
        <p:spPr>
          <a:xfrm>
            <a:off x="5215063" y="2244579"/>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2520" name="Google Shape;2520;p110"/>
          <p:cNvSpPr txBox="1"/>
          <p:nvPr>
            <p:ph idx="1" type="body"/>
          </p:nvPr>
        </p:nvSpPr>
        <p:spPr>
          <a:xfrm>
            <a:off x="353725" y="4246475"/>
            <a:ext cx="8639100" cy="60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From here on out, the process is just the same, so verbose steps are omitted...</a:t>
            </a:r>
            <a:endParaRPr sz="1600"/>
          </a:p>
        </p:txBody>
      </p:sp>
      <p:sp>
        <p:nvSpPr>
          <p:cNvPr id="2521" name="Google Shape;2521;p110"/>
          <p:cNvSpPr/>
          <p:nvPr/>
        </p:nvSpPr>
        <p:spPr>
          <a:xfrm rot="-5400000">
            <a:off x="5430347" y="2000400"/>
            <a:ext cx="260700" cy="14235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5" name="Shape 2525"/>
        <p:cNvGrpSpPr/>
        <p:nvPr/>
      </p:nvGrpSpPr>
      <p:grpSpPr>
        <a:xfrm>
          <a:off x="0" y="0"/>
          <a:ext cx="0" cy="0"/>
          <a:chOff x="0" y="0"/>
          <a:chExt cx="0" cy="0"/>
        </a:xfrm>
      </p:grpSpPr>
      <p:sp>
        <p:nvSpPr>
          <p:cNvPr id="2526" name="Google Shape;2526;p1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 Sort</a:t>
            </a:r>
            <a:endParaRPr/>
          </a:p>
        </p:txBody>
      </p:sp>
      <p:sp>
        <p:nvSpPr>
          <p:cNvPr id="2527" name="Google Shape;2527;p11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Heap sorting N items: </a:t>
            </a:r>
            <a:endParaRPr/>
          </a:p>
          <a:p>
            <a:pPr indent="-342900" lvl="0" marL="457200" rtl="0" algn="l">
              <a:spcBef>
                <a:spcPts val="600"/>
              </a:spcBef>
              <a:spcAft>
                <a:spcPts val="0"/>
              </a:spcAft>
              <a:buSzPts val="1800"/>
              <a:buChar char="●"/>
            </a:pPr>
            <a:r>
              <a:rPr lang="en"/>
              <a:t>Bottom-up heapify input array (done!).</a:t>
            </a:r>
            <a:endParaRPr/>
          </a:p>
          <a:p>
            <a:pPr indent="-342900" lvl="0" marL="457200" rtl="0" algn="l">
              <a:spcBef>
                <a:spcPts val="600"/>
              </a:spcBef>
              <a:spcAft>
                <a:spcPts val="0"/>
              </a:spcAft>
              <a:buSzPts val="1800"/>
              <a:buChar char="●"/>
            </a:pPr>
            <a:r>
              <a:rPr lang="en"/>
              <a:t>Repeat N times:</a:t>
            </a:r>
            <a:endParaRPr/>
          </a:p>
          <a:p>
            <a:pPr indent="-342900" lvl="1" marL="914400" rtl="0" algn="l">
              <a:spcBef>
                <a:spcPts val="600"/>
              </a:spcBef>
              <a:spcAft>
                <a:spcPts val="0"/>
              </a:spcAft>
              <a:buSzPts val="1800"/>
              <a:buChar char="○"/>
            </a:pPr>
            <a:r>
              <a:rPr lang="en"/>
              <a:t>Delete largest item from the max heap, swapping root with last item in the heap.</a:t>
            </a:r>
            <a:endParaRPr sz="1600"/>
          </a:p>
        </p:txBody>
      </p:sp>
      <p:sp>
        <p:nvSpPr>
          <p:cNvPr id="2528" name="Google Shape;2528;p111"/>
          <p:cNvSpPr/>
          <p:nvPr/>
        </p:nvSpPr>
        <p:spPr>
          <a:xfrm>
            <a:off x="19197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529" name="Google Shape;2529;p111"/>
          <p:cNvSpPr/>
          <p:nvPr/>
        </p:nvSpPr>
        <p:spPr>
          <a:xfrm>
            <a:off x="24049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530" name="Google Shape;2530;p111"/>
          <p:cNvSpPr/>
          <p:nvPr/>
        </p:nvSpPr>
        <p:spPr>
          <a:xfrm>
            <a:off x="28943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531" name="Google Shape;2531;p111"/>
          <p:cNvSpPr/>
          <p:nvPr/>
        </p:nvSpPr>
        <p:spPr>
          <a:xfrm>
            <a:off x="33794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532" name="Google Shape;2532;p111"/>
          <p:cNvSpPr/>
          <p:nvPr/>
        </p:nvSpPr>
        <p:spPr>
          <a:xfrm>
            <a:off x="38642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533" name="Google Shape;2533;p111"/>
          <p:cNvSpPr/>
          <p:nvPr/>
        </p:nvSpPr>
        <p:spPr>
          <a:xfrm>
            <a:off x="43494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534" name="Google Shape;2534;p111"/>
          <p:cNvSpPr/>
          <p:nvPr/>
        </p:nvSpPr>
        <p:spPr>
          <a:xfrm>
            <a:off x="48387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535" name="Google Shape;2535;p111"/>
          <p:cNvSpPr/>
          <p:nvPr/>
        </p:nvSpPr>
        <p:spPr>
          <a:xfrm>
            <a:off x="53239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536" name="Google Shape;2536;p111"/>
          <p:cNvSpPr/>
          <p:nvPr/>
        </p:nvSpPr>
        <p:spPr>
          <a:xfrm>
            <a:off x="58133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537" name="Google Shape;2537;p111"/>
          <p:cNvSpPr txBox="1"/>
          <p:nvPr/>
        </p:nvSpPr>
        <p:spPr>
          <a:xfrm>
            <a:off x="3864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538" name="Google Shape;2538;p111"/>
          <p:cNvSpPr txBox="1"/>
          <p:nvPr/>
        </p:nvSpPr>
        <p:spPr>
          <a:xfrm>
            <a:off x="1910400" y="34060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Size: 0</a:t>
            </a:r>
            <a:endParaRPr sz="2000">
              <a:latin typeface="Calibri"/>
              <a:ea typeface="Calibri"/>
              <a:cs typeface="Calibri"/>
              <a:sym typeface="Calibri"/>
            </a:endParaRPr>
          </a:p>
        </p:txBody>
      </p:sp>
      <p:sp>
        <p:nvSpPr>
          <p:cNvPr id="2539" name="Google Shape;2539;p111"/>
          <p:cNvSpPr txBox="1"/>
          <p:nvPr/>
        </p:nvSpPr>
        <p:spPr>
          <a:xfrm>
            <a:off x="3767263" y="2244579"/>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2540" name="Google Shape;2540;p111"/>
          <p:cNvSpPr/>
          <p:nvPr/>
        </p:nvSpPr>
        <p:spPr>
          <a:xfrm rot="-5400000">
            <a:off x="3980256" y="550200"/>
            <a:ext cx="260700" cy="4323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4" name="Shape 2544"/>
        <p:cNvGrpSpPr/>
        <p:nvPr/>
      </p:nvGrpSpPr>
      <p:grpSpPr>
        <a:xfrm>
          <a:off x="0" y="0"/>
          <a:ext cx="0" cy="0"/>
          <a:chOff x="0" y="0"/>
          <a:chExt cx="0" cy="0"/>
        </a:xfrm>
      </p:grpSpPr>
      <p:sp>
        <p:nvSpPr>
          <p:cNvPr id="2545" name="Google Shape;2545;p112"/>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Goal: Sorting</a:t>
            </a:r>
            <a:endParaRPr/>
          </a:p>
          <a:p>
            <a:pPr indent="0" lvl="0" marL="0" rtl="0" algn="l">
              <a:spcBef>
                <a:spcPts val="600"/>
              </a:spcBef>
              <a:spcAft>
                <a:spcPts val="0"/>
              </a:spcAft>
              <a:buNone/>
            </a:pPr>
            <a:r>
              <a:rPr lang="en"/>
              <a:t>The Sorting Problem</a:t>
            </a:r>
            <a:endParaRPr/>
          </a:p>
          <a:p>
            <a:pPr indent="0" lvl="0" marL="0" rtl="0" algn="l">
              <a:spcBef>
                <a:spcPts val="600"/>
              </a:spcBef>
              <a:spcAft>
                <a:spcPts val="0"/>
              </a:spcAft>
              <a:buNone/>
            </a:pPr>
            <a:r>
              <a:rPr lang="en"/>
              <a:t>Selection Sort</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Heapsort</a:t>
            </a:r>
            <a:endParaRPr/>
          </a:p>
          <a:p>
            <a:pPr indent="-342900" lvl="0" marL="457200" rtl="0" algn="l">
              <a:spcBef>
                <a:spcPts val="600"/>
              </a:spcBef>
              <a:spcAft>
                <a:spcPts val="0"/>
              </a:spcAft>
              <a:buSzPts val="1800"/>
              <a:buChar char="•"/>
            </a:pPr>
            <a:r>
              <a:rPr lang="en"/>
              <a:t>Naive Heapsort</a:t>
            </a:r>
            <a:endParaRPr/>
          </a:p>
          <a:p>
            <a:pPr indent="-342900" lvl="0" marL="457200" rtl="0" algn="l">
              <a:spcBef>
                <a:spcPts val="0"/>
              </a:spcBef>
              <a:spcAft>
                <a:spcPts val="0"/>
              </a:spcAft>
              <a:buSzPts val="1800"/>
              <a:buChar char="•"/>
            </a:pPr>
            <a:r>
              <a:rPr lang="en"/>
              <a:t>In-Place Heapsort</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Heapsort Runtime</a:t>
            </a:r>
            <a:endParaRPr/>
          </a:p>
          <a:p>
            <a:pPr indent="0" lvl="0" marL="0" rtl="0" algn="l">
              <a:spcBef>
                <a:spcPts val="600"/>
              </a:spcBef>
              <a:spcAft>
                <a:spcPts val="0"/>
              </a:spcAft>
              <a:buNone/>
            </a:pPr>
            <a:r>
              <a:rPr lang="en"/>
              <a:t>Mergesort</a:t>
            </a:r>
            <a:endParaRPr/>
          </a:p>
        </p:txBody>
      </p:sp>
      <p:sp>
        <p:nvSpPr>
          <p:cNvPr id="2546" name="Google Shape;2546;p112"/>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29, CS61B, Fall 2023</a:t>
            </a:r>
            <a:endParaRPr/>
          </a:p>
        </p:txBody>
      </p:sp>
      <p:sp>
        <p:nvSpPr>
          <p:cNvPr id="2547" name="Google Shape;2547;p112"/>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Heapsort Runtime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Note</a:t>
            </a:r>
            <a:endParaRPr/>
          </a:p>
        </p:txBody>
      </p:sp>
      <p:sp>
        <p:nvSpPr>
          <p:cNvPr id="200" name="Google Shape;200;p3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Ordering relations are typically given in the form of </a:t>
            </a:r>
            <a:r>
              <a:rPr lang="en">
                <a:latin typeface="Consolas"/>
                <a:ea typeface="Consolas"/>
                <a:cs typeface="Consolas"/>
                <a:sym typeface="Consolas"/>
              </a:rPr>
              <a:t>compareTo</a:t>
            </a:r>
            <a:r>
              <a:rPr lang="en"/>
              <a:t> or </a:t>
            </a:r>
            <a:r>
              <a:rPr lang="en">
                <a:latin typeface="Consolas"/>
                <a:ea typeface="Consolas"/>
                <a:cs typeface="Consolas"/>
                <a:sym typeface="Consolas"/>
              </a:rPr>
              <a:t>compare</a:t>
            </a:r>
            <a:r>
              <a:rPr lang="en"/>
              <a:t> methods.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br>
              <a:rPr lang="en"/>
            </a:br>
            <a:r>
              <a:rPr lang="en"/>
              <a:t>Note that with respect to the order defined by the method above “the” = “get”.</a:t>
            </a:r>
            <a:endParaRPr/>
          </a:p>
          <a:p>
            <a:pPr indent="-342900" lvl="0" marL="457200" rtl="0" algn="l">
              <a:spcBef>
                <a:spcPts val="600"/>
              </a:spcBef>
              <a:spcAft>
                <a:spcPts val="0"/>
              </a:spcAft>
              <a:buSzPts val="1800"/>
              <a:buChar char="●"/>
            </a:pPr>
            <a:r>
              <a:rPr lang="en"/>
              <a:t>This usage of = is not the same as the </a:t>
            </a:r>
            <a:r>
              <a:rPr lang="en">
                <a:latin typeface="Consolas"/>
                <a:ea typeface="Consolas"/>
                <a:cs typeface="Consolas"/>
                <a:sym typeface="Consolas"/>
              </a:rPr>
              <a:t>equals</a:t>
            </a:r>
            <a:r>
              <a:rPr lang="en"/>
              <a:t> given by the String method.</a:t>
            </a:r>
            <a:endParaRPr/>
          </a:p>
        </p:txBody>
      </p:sp>
      <p:sp>
        <p:nvSpPr>
          <p:cNvPr id="201" name="Google Shape;201;p32"/>
          <p:cNvSpPr txBox="1"/>
          <p:nvPr/>
        </p:nvSpPr>
        <p:spPr>
          <a:xfrm>
            <a:off x="1040700" y="1370400"/>
            <a:ext cx="7062600" cy="191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661111"/>
                </a:solidFill>
                <a:highlight>
                  <a:srgbClr val="EFEFEF"/>
                </a:highlight>
                <a:latin typeface="Consolas"/>
                <a:ea typeface="Consolas"/>
                <a:cs typeface="Consolas"/>
                <a:sym typeface="Consolas"/>
              </a:rPr>
              <a:t>import</a:t>
            </a:r>
            <a:r>
              <a:rPr lang="en" sz="1600">
                <a:solidFill>
                  <a:schemeClr val="dk1"/>
                </a:solidFill>
                <a:highlight>
                  <a:srgbClr val="EFEFEF"/>
                </a:highlight>
                <a:latin typeface="Consolas"/>
                <a:ea typeface="Consolas"/>
                <a:cs typeface="Consolas"/>
                <a:sym typeface="Consolas"/>
              </a:rPr>
              <a:t> java</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util</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Comparator</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661111"/>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LengthComparator </a:t>
            </a:r>
            <a:r>
              <a:rPr b="1" lang="en" sz="1600">
                <a:solidFill>
                  <a:srgbClr val="661111"/>
                </a:solidFill>
                <a:highlight>
                  <a:srgbClr val="EFEFEF"/>
                </a:highlight>
                <a:latin typeface="Consolas"/>
                <a:ea typeface="Consolas"/>
                <a:cs typeface="Consolas"/>
                <a:sym typeface="Consolas"/>
              </a:rPr>
              <a:t>implements</a:t>
            </a:r>
            <a:r>
              <a:rPr lang="en" sz="1600">
                <a:solidFill>
                  <a:schemeClr val="dk1"/>
                </a:solidFill>
                <a:highlight>
                  <a:srgbClr val="EFEFEF"/>
                </a:highlight>
                <a:latin typeface="Consolas"/>
                <a:ea typeface="Consolas"/>
                <a:cs typeface="Consolas"/>
                <a:sym typeface="Consolas"/>
              </a:rPr>
              <a:t> Comparator</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String</a:t>
            </a:r>
            <a:r>
              <a:rPr b="1" lang="en" sz="1600">
                <a:solidFill>
                  <a:schemeClr val="dk1"/>
                </a:solidFill>
                <a:highlight>
                  <a:srgbClr val="EFEFEF"/>
                </a:highlight>
                <a:latin typeface="Consolas"/>
                <a:ea typeface="Consolas"/>
                <a:cs typeface="Consolas"/>
                <a:sym typeface="Consolas"/>
              </a:rPr>
              <a:t>&gt;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a:t>
            </a:r>
            <a:r>
              <a:rPr lang="en" sz="1600">
                <a:solidFill>
                  <a:srgbClr val="004466"/>
                </a:solidFill>
                <a:highlight>
                  <a:srgbClr val="EFEFEF"/>
                </a:highlight>
                <a:latin typeface="Consolas"/>
                <a:ea typeface="Consolas"/>
                <a:cs typeface="Consolas"/>
                <a:sym typeface="Consolas"/>
              </a:rPr>
              <a:t>compare</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String x</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String b</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return</a:t>
            </a:r>
            <a:r>
              <a:rPr lang="en" sz="1600">
                <a:solidFill>
                  <a:schemeClr val="dk1"/>
                </a:solidFill>
                <a:highlight>
                  <a:srgbClr val="EFEFEF"/>
                </a:highlight>
                <a:latin typeface="Consolas"/>
                <a:ea typeface="Consolas"/>
                <a:cs typeface="Consolas"/>
                <a:sym typeface="Consolas"/>
              </a:rPr>
              <a:t> x</a:t>
            </a:r>
            <a:r>
              <a:rPr b="1" lang="en" sz="1600">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length</a:t>
            </a:r>
            <a:r>
              <a:rPr b="1" lang="en" sz="1600">
                <a:solidFill>
                  <a:schemeClr val="dk1"/>
                </a:solidFill>
                <a:highlight>
                  <a:srgbClr val="EFEFEF"/>
                </a:highlight>
                <a:latin typeface="Consolas"/>
                <a:ea typeface="Consolas"/>
                <a:cs typeface="Consolas"/>
                <a:sym typeface="Consolas"/>
              </a:rPr>
              <a:t>() -</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length</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sz="1600">
              <a:highlight>
                <a:srgbClr val="EFEFEF"/>
              </a:highligh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551" name="Shape 2551"/>
        <p:cNvGrpSpPr/>
        <p:nvPr/>
      </p:nvGrpSpPr>
      <p:grpSpPr>
        <a:xfrm>
          <a:off x="0" y="0"/>
          <a:ext cx="0" cy="0"/>
          <a:chOff x="0" y="0"/>
          <a:chExt cx="0" cy="0"/>
        </a:xfrm>
      </p:grpSpPr>
      <p:sp>
        <p:nvSpPr>
          <p:cNvPr id="2552" name="Google Shape;2552;p11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Heapsort Runtime: yellkey.com/TODO</a:t>
            </a:r>
            <a:endParaRPr>
              <a:solidFill>
                <a:srgbClr val="38761D"/>
              </a:solidFill>
            </a:endParaRPr>
          </a:p>
        </p:txBody>
      </p:sp>
      <p:sp>
        <p:nvSpPr>
          <p:cNvPr id="2553" name="Google Shape;2553;p11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Use the magic of the heap to sort our data.</a:t>
            </a:r>
            <a:endParaRPr/>
          </a:p>
          <a:p>
            <a:pPr indent="-342900" lvl="0" marL="457200" rtl="0" algn="l">
              <a:spcBef>
                <a:spcPts val="600"/>
              </a:spcBef>
              <a:spcAft>
                <a:spcPts val="0"/>
              </a:spcAft>
              <a:buSzPts val="1800"/>
              <a:buChar char="●"/>
            </a:pPr>
            <a:r>
              <a:rPr lang="en"/>
              <a:t>Bottom-up Heapification: O(???) time.</a:t>
            </a:r>
            <a:endParaRPr/>
          </a:p>
          <a:p>
            <a:pPr indent="-342900" lvl="0" marL="457200" rtl="0" algn="l">
              <a:spcBef>
                <a:spcPts val="600"/>
              </a:spcBef>
              <a:spcAft>
                <a:spcPts val="0"/>
              </a:spcAft>
              <a:buSzPts val="1800"/>
              <a:buChar char="●"/>
            </a:pPr>
            <a:r>
              <a:rPr lang="en"/>
              <a:t>Selecting </a:t>
            </a:r>
            <a:r>
              <a:rPr i="1" lang="en"/>
              <a:t>largest</a:t>
            </a:r>
            <a:r>
              <a:rPr lang="en"/>
              <a:t> item: Θ(1) time.</a:t>
            </a:r>
            <a:endParaRPr/>
          </a:p>
          <a:p>
            <a:pPr indent="-342900" lvl="0" marL="457200" rtl="0" algn="l">
              <a:spcBef>
                <a:spcPts val="600"/>
              </a:spcBef>
              <a:spcAft>
                <a:spcPts val="0"/>
              </a:spcAft>
              <a:buSzPts val="1800"/>
              <a:buChar char="●"/>
            </a:pPr>
            <a:r>
              <a:rPr lang="en"/>
              <a:t>Removing </a:t>
            </a:r>
            <a:r>
              <a:rPr i="1" lang="en"/>
              <a:t>largest</a:t>
            </a:r>
            <a:r>
              <a:rPr lang="en"/>
              <a:t> item: O(log N) for each removal.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Give the time complexity of in-place heapsort in big O notation.</a:t>
            </a:r>
            <a:endParaRPr/>
          </a:p>
          <a:p>
            <a:pPr indent="-342900" lvl="0" marL="457200" rtl="0" algn="l">
              <a:spcBef>
                <a:spcPts val="600"/>
              </a:spcBef>
              <a:spcAft>
                <a:spcPts val="0"/>
              </a:spcAft>
              <a:buSzPts val="1800"/>
              <a:buAutoNum type="alphaUcPeriod"/>
            </a:pPr>
            <a:r>
              <a:rPr lang="en"/>
              <a:t>O(N)</a:t>
            </a:r>
            <a:endParaRPr/>
          </a:p>
          <a:p>
            <a:pPr indent="-342900" lvl="0" marL="457200" rtl="0" algn="l">
              <a:spcBef>
                <a:spcPts val="0"/>
              </a:spcBef>
              <a:spcAft>
                <a:spcPts val="0"/>
              </a:spcAft>
              <a:buSzPts val="1800"/>
              <a:buAutoNum type="alphaUcPeriod"/>
            </a:pPr>
            <a:r>
              <a:rPr lang="en"/>
              <a:t>O(N log N)</a:t>
            </a:r>
            <a:endParaRPr/>
          </a:p>
          <a:p>
            <a:pPr indent="-342900" lvl="0" marL="457200" rtl="0" algn="l">
              <a:spcBef>
                <a:spcPts val="0"/>
              </a:spcBef>
              <a:spcAft>
                <a:spcPts val="0"/>
              </a:spcAft>
              <a:buSzPts val="1800"/>
              <a:buAutoNum type="alphaUcPeriod"/>
            </a:pPr>
            <a:r>
              <a:rPr lang="en"/>
              <a:t>O(N</a:t>
            </a:r>
            <a:r>
              <a:rPr baseline="30000" lang="en"/>
              <a:t>2</a:t>
            </a:r>
            <a:r>
              <a:rPr lang="en"/>
              <a: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7" name="Shape 2557"/>
        <p:cNvGrpSpPr/>
        <p:nvPr/>
      </p:nvGrpSpPr>
      <p:grpSpPr>
        <a:xfrm>
          <a:off x="0" y="0"/>
          <a:ext cx="0" cy="0"/>
          <a:chOff x="0" y="0"/>
          <a:chExt cx="0" cy="0"/>
        </a:xfrm>
      </p:grpSpPr>
      <p:sp>
        <p:nvSpPr>
          <p:cNvPr id="2558" name="Google Shape;2558;p11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Heapsort Runtime</a:t>
            </a:r>
            <a:endParaRPr/>
          </a:p>
        </p:txBody>
      </p:sp>
      <p:sp>
        <p:nvSpPr>
          <p:cNvPr id="2559" name="Google Shape;2559;p11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Use the magic of the heap to sort our data.</a:t>
            </a:r>
            <a:endParaRPr/>
          </a:p>
          <a:p>
            <a:pPr indent="-342900" lvl="0" marL="457200" rtl="0" algn="l">
              <a:spcBef>
                <a:spcPts val="600"/>
              </a:spcBef>
              <a:spcAft>
                <a:spcPts val="0"/>
              </a:spcAft>
              <a:buSzPts val="1800"/>
              <a:buChar char="●"/>
            </a:pPr>
            <a:r>
              <a:rPr lang="en"/>
              <a:t>Bottom-up Heapification: O(N log N) time.</a:t>
            </a:r>
            <a:endParaRPr/>
          </a:p>
          <a:p>
            <a:pPr indent="-342900" lvl="0" marL="457200" rtl="0" algn="l">
              <a:spcBef>
                <a:spcPts val="600"/>
              </a:spcBef>
              <a:spcAft>
                <a:spcPts val="0"/>
              </a:spcAft>
              <a:buSzPts val="1800"/>
              <a:buChar char="●"/>
            </a:pPr>
            <a:r>
              <a:rPr lang="en"/>
              <a:t>Selecting </a:t>
            </a:r>
            <a:r>
              <a:rPr i="1" lang="en"/>
              <a:t>largest</a:t>
            </a:r>
            <a:r>
              <a:rPr lang="en"/>
              <a:t> item: Θ(1) time.</a:t>
            </a:r>
            <a:endParaRPr/>
          </a:p>
          <a:p>
            <a:pPr indent="-342900" lvl="0" marL="457200" rtl="0" algn="l">
              <a:spcBef>
                <a:spcPts val="600"/>
              </a:spcBef>
              <a:spcAft>
                <a:spcPts val="0"/>
              </a:spcAft>
              <a:buSzPts val="1800"/>
              <a:buChar char="●"/>
            </a:pPr>
            <a:r>
              <a:rPr lang="en"/>
              <a:t>Removing </a:t>
            </a:r>
            <a:r>
              <a:rPr i="1" lang="en"/>
              <a:t>largest</a:t>
            </a:r>
            <a:r>
              <a:rPr lang="en"/>
              <a:t> item: O(log N) for each removal.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Give the time complexity of in-place heapsort in big O notation.</a:t>
            </a:r>
            <a:endParaRPr/>
          </a:p>
          <a:p>
            <a:pPr indent="-342900" lvl="0" marL="457200" rtl="0" algn="l">
              <a:spcBef>
                <a:spcPts val="600"/>
              </a:spcBef>
              <a:spcAft>
                <a:spcPts val="0"/>
              </a:spcAft>
              <a:buSzPts val="1800"/>
              <a:buAutoNum type="alphaUcPeriod"/>
            </a:pPr>
            <a:r>
              <a:rPr b="1" lang="en"/>
              <a:t>O(N log N)</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lang="en"/>
              <a:t>Bottom-up heapification is N sink operations, each taking no more than O(log N) time, so overall runtime for heapification is O(N log N).</a:t>
            </a:r>
            <a:endParaRPr/>
          </a:p>
          <a:p>
            <a:pPr indent="-342900" lvl="0" marL="457200" rtl="0" algn="l">
              <a:spcBef>
                <a:spcPts val="600"/>
              </a:spcBef>
              <a:spcAft>
                <a:spcPts val="0"/>
              </a:spcAft>
              <a:buSzPts val="1800"/>
              <a:buChar char="●"/>
            </a:pPr>
            <a:r>
              <a:rPr lang="en"/>
              <a:t>More extra for experts, show heapsort is Θ(N log N) in the worst case.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563" name="Shape 2563"/>
        <p:cNvGrpSpPr/>
        <p:nvPr/>
      </p:nvGrpSpPr>
      <p:grpSpPr>
        <a:xfrm>
          <a:off x="0" y="0"/>
          <a:ext cx="0" cy="0"/>
          <a:chOff x="0" y="0"/>
          <a:chExt cx="0" cy="0"/>
        </a:xfrm>
      </p:grpSpPr>
      <p:sp>
        <p:nvSpPr>
          <p:cNvPr id="2564" name="Google Shape;2564;p11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Heapsort: yellkey.com/TODO</a:t>
            </a:r>
            <a:endParaRPr>
              <a:solidFill>
                <a:srgbClr val="38761D"/>
              </a:solidFill>
            </a:endParaRPr>
          </a:p>
        </p:txBody>
      </p:sp>
      <p:sp>
        <p:nvSpPr>
          <p:cNvPr id="2565" name="Google Shape;2565;p11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a:t>
            </a:r>
            <a:r>
              <a:rPr b="1" lang="en"/>
              <a:t>memory complexity</a:t>
            </a:r>
            <a:r>
              <a:rPr lang="en"/>
              <a:t> of Heapsort?</a:t>
            </a:r>
            <a:endParaRPr/>
          </a:p>
          <a:p>
            <a:pPr indent="-342900" lvl="0" marL="457200" rtl="0" algn="l">
              <a:spcBef>
                <a:spcPts val="600"/>
              </a:spcBef>
              <a:spcAft>
                <a:spcPts val="0"/>
              </a:spcAft>
              <a:buSzPts val="1800"/>
              <a:buChar char="●"/>
            </a:pPr>
            <a:r>
              <a:rPr lang="en"/>
              <a:t>Also called “space complexity”.</a:t>
            </a:r>
            <a:endParaRPr/>
          </a:p>
          <a:p>
            <a:pPr indent="-342900" lvl="0" marL="457200" rtl="0" algn="l">
              <a:spcBef>
                <a:spcPts val="600"/>
              </a:spcBef>
              <a:spcAft>
                <a:spcPts val="0"/>
              </a:spcAft>
              <a:buSzPts val="1800"/>
              <a:buAutoNum type="alphaUcPeriod"/>
            </a:pPr>
            <a:r>
              <a:rPr lang="en"/>
              <a:t>Θ(1)</a:t>
            </a:r>
            <a:endParaRPr/>
          </a:p>
          <a:p>
            <a:pPr indent="-342900" lvl="0" marL="457200" rtl="0" algn="l">
              <a:spcBef>
                <a:spcPts val="600"/>
              </a:spcBef>
              <a:spcAft>
                <a:spcPts val="0"/>
              </a:spcAft>
              <a:buSzPts val="1800"/>
              <a:buAutoNum type="alphaUcPeriod"/>
            </a:pPr>
            <a:r>
              <a:rPr lang="en"/>
              <a:t>Θ(log N)</a:t>
            </a:r>
            <a:endParaRPr/>
          </a:p>
          <a:p>
            <a:pPr indent="-342900" lvl="0" marL="457200" rtl="0" algn="l">
              <a:spcBef>
                <a:spcPts val="600"/>
              </a:spcBef>
              <a:spcAft>
                <a:spcPts val="0"/>
              </a:spcAft>
              <a:buSzPts val="1800"/>
              <a:buAutoNum type="alphaUcPeriod"/>
            </a:pPr>
            <a:r>
              <a:rPr lang="en"/>
              <a:t>Θ(N)</a:t>
            </a:r>
            <a:endParaRPr/>
          </a:p>
          <a:p>
            <a:pPr indent="-342900" lvl="0" marL="457200" rtl="0" algn="l">
              <a:spcBef>
                <a:spcPts val="600"/>
              </a:spcBef>
              <a:spcAft>
                <a:spcPts val="0"/>
              </a:spcAft>
              <a:buSzPts val="1800"/>
              <a:buAutoNum type="alphaUcPeriod"/>
            </a:pPr>
            <a:r>
              <a:rPr lang="en"/>
              <a:t>Θ(N log N)</a:t>
            </a:r>
            <a:endParaRPr/>
          </a:p>
          <a:p>
            <a:pPr indent="-342900" lvl="0" marL="457200" rtl="0" algn="l">
              <a:spcBef>
                <a:spcPts val="600"/>
              </a:spcBef>
              <a:spcAft>
                <a:spcPts val="0"/>
              </a:spcAft>
              <a:buSzPts val="1800"/>
              <a:buAutoNum type="alphaUcPeriod"/>
            </a:pPr>
            <a:r>
              <a:rPr lang="en"/>
              <a:t>Θ(N</a:t>
            </a:r>
            <a:r>
              <a:rPr baseline="30000" lang="en"/>
              <a:t>2</a:t>
            </a:r>
            <a:r>
              <a:rPr lang="en"/>
              <a:t>)</a:t>
            </a:r>
            <a:endParaRPr/>
          </a:p>
          <a:p>
            <a:pPr indent="0" lvl="0" marL="0" rtl="0" algn="l">
              <a:spcBef>
                <a:spcPts val="600"/>
              </a:spcBef>
              <a:spcAft>
                <a:spcPts val="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69" name="Shape 2569"/>
        <p:cNvGrpSpPr/>
        <p:nvPr/>
      </p:nvGrpSpPr>
      <p:grpSpPr>
        <a:xfrm>
          <a:off x="0" y="0"/>
          <a:ext cx="0" cy="0"/>
          <a:chOff x="0" y="0"/>
          <a:chExt cx="0" cy="0"/>
        </a:xfrm>
      </p:grpSpPr>
      <p:sp>
        <p:nvSpPr>
          <p:cNvPr id="2570" name="Google Shape;2570;p11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Heapsort: http://yellkey.com</a:t>
            </a:r>
            <a:r>
              <a:rPr lang="en">
                <a:solidFill>
                  <a:srgbClr val="38761D"/>
                </a:solidFill>
              </a:rPr>
              <a:t>/tell</a:t>
            </a:r>
            <a:endParaRPr>
              <a:solidFill>
                <a:srgbClr val="38761D"/>
              </a:solidFill>
            </a:endParaRPr>
          </a:p>
        </p:txBody>
      </p:sp>
      <p:sp>
        <p:nvSpPr>
          <p:cNvPr id="2571" name="Google Shape;2571;p11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a:t>
            </a:r>
            <a:r>
              <a:rPr b="1" lang="en"/>
              <a:t>memory complexity</a:t>
            </a:r>
            <a:r>
              <a:rPr lang="en"/>
              <a:t> of Heapsort?</a:t>
            </a:r>
            <a:endParaRPr/>
          </a:p>
          <a:p>
            <a:pPr indent="-342900" lvl="0" marL="457200" rtl="0" algn="l">
              <a:spcBef>
                <a:spcPts val="600"/>
              </a:spcBef>
              <a:spcAft>
                <a:spcPts val="0"/>
              </a:spcAft>
              <a:buSzPts val="1800"/>
              <a:buChar char="●"/>
            </a:pPr>
            <a:r>
              <a:rPr lang="en"/>
              <a:t>Also called “space complexity”.</a:t>
            </a:r>
            <a:endParaRPr/>
          </a:p>
          <a:p>
            <a:pPr indent="-342900" lvl="0" marL="457200" rtl="0" algn="l">
              <a:spcBef>
                <a:spcPts val="600"/>
              </a:spcBef>
              <a:spcAft>
                <a:spcPts val="0"/>
              </a:spcAft>
              <a:buSzPts val="1800"/>
              <a:buAutoNum type="alphaUcPeriod"/>
            </a:pPr>
            <a:r>
              <a:rPr lang="en"/>
              <a:t>Θ(1)</a:t>
            </a:r>
            <a:endParaRPr/>
          </a:p>
          <a:p>
            <a:pPr indent="-342900" lvl="0" marL="457200" rtl="0" algn="l">
              <a:spcBef>
                <a:spcPts val="600"/>
              </a:spcBef>
              <a:spcAft>
                <a:spcPts val="0"/>
              </a:spcAft>
              <a:buSzPts val="1800"/>
              <a:buAutoNum type="alphaUcPeriod"/>
            </a:pPr>
            <a:r>
              <a:rPr lang="en"/>
              <a:t>Θ(log N)</a:t>
            </a:r>
            <a:endParaRPr/>
          </a:p>
          <a:p>
            <a:pPr indent="-342900" lvl="0" marL="457200" rtl="0" algn="l">
              <a:spcBef>
                <a:spcPts val="600"/>
              </a:spcBef>
              <a:spcAft>
                <a:spcPts val="0"/>
              </a:spcAft>
              <a:buSzPts val="1800"/>
              <a:buAutoNum type="alphaUcPeriod"/>
            </a:pPr>
            <a:r>
              <a:rPr lang="en"/>
              <a:t>Θ(N)</a:t>
            </a:r>
            <a:endParaRPr/>
          </a:p>
          <a:p>
            <a:pPr indent="-342900" lvl="0" marL="457200" rtl="0" algn="l">
              <a:spcBef>
                <a:spcPts val="600"/>
              </a:spcBef>
              <a:spcAft>
                <a:spcPts val="0"/>
              </a:spcAft>
              <a:buSzPts val="1800"/>
              <a:buAutoNum type="alphaUcPeriod"/>
            </a:pPr>
            <a:r>
              <a:rPr lang="en"/>
              <a:t>Θ(N log N)</a:t>
            </a:r>
            <a:endParaRPr/>
          </a:p>
          <a:p>
            <a:pPr indent="-342900" lvl="0" marL="457200" rtl="0" algn="l">
              <a:spcBef>
                <a:spcPts val="600"/>
              </a:spcBef>
              <a:spcAft>
                <a:spcPts val="0"/>
              </a:spcAft>
              <a:buSzPts val="1800"/>
              <a:buAutoNum type="alphaUcPeriod"/>
            </a:pPr>
            <a:r>
              <a:rPr lang="en"/>
              <a:t>Θ(N</a:t>
            </a:r>
            <a:r>
              <a:rPr baseline="30000" lang="en"/>
              <a:t>2</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75" name="Shape 2575"/>
        <p:cNvGrpSpPr/>
        <p:nvPr/>
      </p:nvGrpSpPr>
      <p:grpSpPr>
        <a:xfrm>
          <a:off x="0" y="0"/>
          <a:ext cx="0" cy="0"/>
          <a:chOff x="0" y="0"/>
          <a:chExt cx="0" cy="0"/>
        </a:xfrm>
      </p:grpSpPr>
      <p:sp>
        <p:nvSpPr>
          <p:cNvPr id="2576" name="Google Shape;2576;p11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Heapsort</a:t>
            </a:r>
            <a:endParaRPr/>
          </a:p>
        </p:txBody>
      </p:sp>
      <p:sp>
        <p:nvSpPr>
          <p:cNvPr id="2577" name="Google Shape;2577;p11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a:t>
            </a:r>
            <a:r>
              <a:rPr b="1" lang="en"/>
              <a:t>memory complexity</a:t>
            </a:r>
            <a:r>
              <a:rPr lang="en"/>
              <a:t> of Heapsort?</a:t>
            </a:r>
            <a:endParaRPr/>
          </a:p>
          <a:p>
            <a:pPr indent="-342900" lvl="0" marL="457200" rtl="0" algn="l">
              <a:spcBef>
                <a:spcPts val="600"/>
              </a:spcBef>
              <a:spcAft>
                <a:spcPts val="0"/>
              </a:spcAft>
              <a:buSzPts val="1800"/>
              <a:buChar char="●"/>
            </a:pPr>
            <a:r>
              <a:rPr lang="en"/>
              <a:t>Also called “space complexity”.</a:t>
            </a:r>
            <a:endParaRPr b="1"/>
          </a:p>
          <a:p>
            <a:pPr indent="-342900" lvl="0" marL="457200" rtl="0" algn="l">
              <a:spcBef>
                <a:spcPts val="600"/>
              </a:spcBef>
              <a:spcAft>
                <a:spcPts val="0"/>
              </a:spcAft>
              <a:buSzPts val="1800"/>
              <a:buAutoNum type="alphaUcPeriod"/>
            </a:pPr>
            <a:r>
              <a:rPr b="1" lang="en"/>
              <a:t>Θ(1)</a:t>
            </a:r>
            <a:endParaRPr b="1"/>
          </a:p>
          <a:p>
            <a:pPr indent="-342900" lvl="0" marL="457200" rtl="0" algn="l">
              <a:spcBef>
                <a:spcPts val="600"/>
              </a:spcBef>
              <a:spcAft>
                <a:spcPts val="0"/>
              </a:spcAft>
              <a:buSzPts val="1800"/>
              <a:buAutoNum type="alphaUcPeriod"/>
            </a:pPr>
            <a:r>
              <a:rPr lang="en"/>
              <a:t>Θ(log N)</a:t>
            </a:r>
            <a:endParaRPr/>
          </a:p>
          <a:p>
            <a:pPr indent="-342900" lvl="0" marL="457200" rtl="0" algn="l">
              <a:spcBef>
                <a:spcPts val="600"/>
              </a:spcBef>
              <a:spcAft>
                <a:spcPts val="0"/>
              </a:spcAft>
              <a:buSzPts val="1800"/>
              <a:buAutoNum type="alphaUcPeriod"/>
            </a:pPr>
            <a:r>
              <a:rPr lang="en"/>
              <a:t>Θ(N)</a:t>
            </a:r>
            <a:endParaRPr/>
          </a:p>
          <a:p>
            <a:pPr indent="-342900" lvl="0" marL="457200" rtl="0" algn="l">
              <a:spcBef>
                <a:spcPts val="600"/>
              </a:spcBef>
              <a:spcAft>
                <a:spcPts val="0"/>
              </a:spcAft>
              <a:buSzPts val="1800"/>
              <a:buAutoNum type="alphaUcPeriod"/>
            </a:pPr>
            <a:r>
              <a:rPr lang="en"/>
              <a:t>Θ(N log N)</a:t>
            </a:r>
            <a:endParaRPr/>
          </a:p>
          <a:p>
            <a:pPr indent="-342900" lvl="0" marL="457200" rtl="0" algn="l">
              <a:spcBef>
                <a:spcPts val="600"/>
              </a:spcBef>
              <a:spcAft>
                <a:spcPts val="0"/>
              </a:spcAft>
              <a:buSzPts val="1800"/>
              <a:buAutoNum type="alphaUcPeriod"/>
            </a:pPr>
            <a:r>
              <a:rPr lang="en"/>
              <a:t>Θ(N</a:t>
            </a:r>
            <a:r>
              <a:rPr baseline="30000" lang="en"/>
              <a:t>2</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only extra memory we need is a constant number instance variables, e.g. size.</a:t>
            </a:r>
            <a:endParaRPr/>
          </a:p>
          <a:p>
            <a:pPr indent="-342900" lvl="0" marL="457200" rtl="0" algn="l">
              <a:spcBef>
                <a:spcPts val="600"/>
              </a:spcBef>
              <a:spcAft>
                <a:spcPts val="0"/>
              </a:spcAft>
              <a:buSzPts val="1800"/>
              <a:buChar char="●"/>
            </a:pPr>
            <a:r>
              <a:rPr lang="en"/>
              <a:t>Unimportant caveat: If we employ recursion to implement various heap operations, space complexity is Θ(log N) due to the need to track recursive calls. The difference between Θ(log N) and Θ(1) space is effectively nothing.</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1" name="Shape 2581"/>
        <p:cNvGrpSpPr/>
        <p:nvPr/>
      </p:nvGrpSpPr>
      <p:grpSpPr>
        <a:xfrm>
          <a:off x="0" y="0"/>
          <a:ext cx="0" cy="0"/>
          <a:chOff x="0" y="0"/>
          <a:chExt cx="0" cy="0"/>
        </a:xfrm>
      </p:grpSpPr>
      <p:sp>
        <p:nvSpPr>
          <p:cNvPr id="2582" name="Google Shape;2582;p11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Sorts So Far</a:t>
            </a:r>
            <a:endParaRPr/>
          </a:p>
        </p:txBody>
      </p:sp>
      <p:graphicFrame>
        <p:nvGraphicFramePr>
          <p:cNvPr id="2583" name="Google Shape;2583;p118"/>
          <p:cNvGraphicFramePr/>
          <p:nvPr/>
        </p:nvGraphicFramePr>
        <p:xfrm>
          <a:off x="418075" y="703538"/>
          <a:ext cx="3000000" cy="3000000"/>
        </p:xfrm>
        <a:graphic>
          <a:graphicData uri="http://schemas.openxmlformats.org/drawingml/2006/table">
            <a:tbl>
              <a:tblPr>
                <a:noFill/>
                <a:tableStyleId>{F7526920-F5DB-4004-8921-2EFC5A24C99A}</a:tableStyleId>
              </a:tblPr>
              <a:tblGrid>
                <a:gridCol w="1749100"/>
                <a:gridCol w="1344650"/>
                <a:gridCol w="1375900"/>
                <a:gridCol w="900075"/>
                <a:gridCol w="884200"/>
                <a:gridCol w="2053875"/>
              </a:tblGrid>
              <a:tr h="681800">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 sz="1800"/>
                        <a:t>Best Case Runtime</a:t>
                      </a:r>
                      <a:endParaRPr sz="1800"/>
                    </a:p>
                  </a:txBody>
                  <a:tcPr marT="91425" marB="91425" marR="91425" marL="91425"/>
                </a:tc>
                <a:tc>
                  <a:txBody>
                    <a:bodyPr/>
                    <a:lstStyle/>
                    <a:p>
                      <a:pPr indent="0" lvl="0" marL="0" rtl="0" algn="l">
                        <a:spcBef>
                          <a:spcPts val="0"/>
                        </a:spcBef>
                        <a:spcAft>
                          <a:spcPts val="0"/>
                        </a:spcAft>
                        <a:buNone/>
                      </a:pPr>
                      <a:r>
                        <a:rPr lang="en" sz="1800"/>
                        <a:t>Worst Case Runtime</a:t>
                      </a:r>
                      <a:endParaRPr sz="1800"/>
                    </a:p>
                  </a:txBody>
                  <a:tcPr marT="91425" marB="91425" marR="91425" marL="91425"/>
                </a:tc>
                <a:tc>
                  <a:txBody>
                    <a:bodyPr/>
                    <a:lstStyle/>
                    <a:p>
                      <a:pPr indent="0" lvl="0" marL="0" rtl="0" algn="l">
                        <a:spcBef>
                          <a:spcPts val="0"/>
                        </a:spcBef>
                        <a:spcAft>
                          <a:spcPts val="0"/>
                        </a:spcAft>
                        <a:buNone/>
                      </a:pPr>
                      <a:r>
                        <a:rPr lang="en" sz="1800"/>
                        <a:t>Space</a:t>
                      </a:r>
                      <a:endParaRPr sz="1800"/>
                    </a:p>
                  </a:txBody>
                  <a:tcPr marT="91425" marB="91425" marR="91425" marL="91425"/>
                </a:tc>
                <a:tc>
                  <a:txBody>
                    <a:bodyPr/>
                    <a:lstStyle/>
                    <a:p>
                      <a:pPr indent="0" lvl="0" marL="0" rtl="0" algn="l">
                        <a:spcBef>
                          <a:spcPts val="0"/>
                        </a:spcBef>
                        <a:spcAft>
                          <a:spcPts val="0"/>
                        </a:spcAft>
                        <a:buNone/>
                      </a:pPr>
                      <a:r>
                        <a:rPr lang="en" sz="1800"/>
                        <a:t>Demo</a:t>
                      </a:r>
                      <a:endParaRPr sz="1800"/>
                    </a:p>
                  </a:txBody>
                  <a:tcPr marT="91425" marB="91425" marR="91425" marL="91425"/>
                </a:tc>
                <a:tc>
                  <a:txBody>
                    <a:bodyPr/>
                    <a:lstStyle/>
                    <a:p>
                      <a:pPr indent="0" lvl="0" marL="0" rtl="0" algn="l">
                        <a:spcBef>
                          <a:spcPts val="0"/>
                        </a:spcBef>
                        <a:spcAft>
                          <a:spcPts val="0"/>
                        </a:spcAft>
                        <a:buNone/>
                      </a:pPr>
                      <a:r>
                        <a:rPr lang="en" sz="1800"/>
                        <a:t>Notes</a:t>
                      </a:r>
                      <a:endParaRPr sz="1800"/>
                    </a:p>
                  </a:txBody>
                  <a:tcPr marT="91425" marB="91425" marR="91425" marL="91425"/>
                </a:tc>
              </a:tr>
              <a:tr h="317800">
                <a:tc>
                  <a:txBody>
                    <a:bodyPr/>
                    <a:lstStyle/>
                    <a:p>
                      <a:pPr indent="0" lvl="0" marL="0" rtl="0" algn="l">
                        <a:spcBef>
                          <a:spcPts val="0"/>
                        </a:spcBef>
                        <a:spcAft>
                          <a:spcPts val="0"/>
                        </a:spcAft>
                        <a:buNone/>
                      </a:pPr>
                      <a:r>
                        <a:rPr lang="en" sz="1800" u="sng">
                          <a:solidFill>
                            <a:schemeClr val="hlink"/>
                          </a:solidFill>
                          <a:hlinkClick r:id="rId3"/>
                        </a:rPr>
                        <a:t>Selection Sort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r>
                        <a:rPr baseline="30000" lang="en" sz="1800">
                          <a:solidFill>
                            <a:schemeClr val="dk1"/>
                          </a:solidFill>
                        </a:rPr>
                        <a:t>2</a:t>
                      </a:r>
                      <a:r>
                        <a:rPr lang="en" sz="1800">
                          <a:solidFill>
                            <a:schemeClr val="dk1"/>
                          </a:solidFill>
                        </a:rPr>
                        <a:t>)</a:t>
                      </a:r>
                      <a:endParaRPr sz="1800"/>
                    </a:p>
                  </a:txBody>
                  <a:tcPr marT="91425" marB="91425" marR="91425" marL="91425"/>
                </a:tc>
                <a:tc>
                  <a:txBody>
                    <a:bodyPr/>
                    <a:lstStyle/>
                    <a:p>
                      <a:pPr indent="0" lvl="0" marL="0" rtl="0" algn="l">
                        <a:spcBef>
                          <a:spcPts val="0"/>
                        </a:spcBef>
                        <a:spcAft>
                          <a:spcPts val="0"/>
                        </a:spcAft>
                        <a:buNone/>
                      </a:pPr>
                      <a:r>
                        <a:rPr lang="en" sz="1800"/>
                        <a:t>Θ(N</a:t>
                      </a:r>
                      <a:r>
                        <a:rPr baseline="30000" lang="en" sz="1800"/>
                        <a:t>2</a:t>
                      </a:r>
                      <a:r>
                        <a:rPr lang="en" sz="1800"/>
                        <a:t>)</a:t>
                      </a:r>
                      <a:endParaRPr sz="1800"/>
                    </a:p>
                  </a:txBody>
                  <a:tcPr marT="91425" marB="91425" marR="91425" marL="91425"/>
                </a:tc>
                <a:tc>
                  <a:txBody>
                    <a:bodyPr/>
                    <a:lstStyle/>
                    <a:p>
                      <a:pPr indent="0" lvl="0" marL="0" rtl="0" algn="l">
                        <a:spcBef>
                          <a:spcPts val="0"/>
                        </a:spcBef>
                        <a:spcAft>
                          <a:spcPts val="0"/>
                        </a:spcAft>
                        <a:buNone/>
                      </a:pPr>
                      <a:r>
                        <a:rPr lang="en" sz="1800"/>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ction="ppaction://hlinksldjump" r:id="rId4"/>
                        </a:rPr>
                        <a:t>Link</a:t>
                      </a:r>
                      <a:endParaRPr sz="1800"/>
                    </a:p>
                  </a:txBody>
                  <a:tcPr marT="91425" marB="91425" marR="91425" marL="91425"/>
                </a:tc>
                <a:tc>
                  <a:txBody>
                    <a:bodyPr/>
                    <a:lstStyle/>
                    <a:p>
                      <a:pPr indent="0" lvl="0" marL="0" rtl="0" algn="l">
                        <a:spcBef>
                          <a:spcPts val="0"/>
                        </a:spcBef>
                        <a:spcAft>
                          <a:spcPts val="0"/>
                        </a:spcAft>
                        <a:buNone/>
                      </a:pPr>
                      <a:r>
                        <a:t/>
                      </a:r>
                      <a:endParaRPr sz="1800"/>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5"/>
                        </a:rPr>
                        <a:t>Heapsort</a:t>
                      </a:r>
                      <a:r>
                        <a:rPr lang="en" sz="1800"/>
                        <a:t> </a:t>
                      </a:r>
                      <a:endParaRPr sz="1800"/>
                    </a:p>
                    <a:p>
                      <a:pPr indent="0" lvl="0" marL="0" rtl="0" algn="l">
                        <a:spcBef>
                          <a:spcPts val="0"/>
                        </a:spcBef>
                        <a:spcAft>
                          <a:spcPts val="0"/>
                        </a:spcAft>
                        <a:buNone/>
                      </a:pPr>
                      <a:r>
                        <a:rPr lang="en" sz="1800"/>
                        <a:t>(in place)</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endParaRPr sz="1800"/>
                    </a:p>
                  </a:txBody>
                  <a:tcPr marT="91425" marB="91425" marR="91425" marL="91425"/>
                </a:tc>
                <a:tc>
                  <a:txBody>
                    <a:bodyPr/>
                    <a:lstStyle/>
                    <a:p>
                      <a:pPr indent="0" lvl="0" marL="0" rtl="0" algn="l">
                        <a:spcBef>
                          <a:spcPts val="0"/>
                        </a:spcBef>
                        <a:spcAft>
                          <a:spcPts val="0"/>
                        </a:spcAft>
                        <a:buNone/>
                      </a:pPr>
                      <a:r>
                        <a:rPr lang="en" sz="1800"/>
                        <a:t>Θ(N log N)</a:t>
                      </a:r>
                      <a:endParaRPr sz="1800"/>
                    </a:p>
                  </a:txBody>
                  <a:tcPr marT="91425" marB="91425" marR="91425" marL="91425"/>
                </a:tc>
                <a:tc>
                  <a:txBody>
                    <a:bodyPr/>
                    <a:lstStyle/>
                    <a:p>
                      <a:pPr indent="0" lvl="0" marL="0" rtl="0" algn="l">
                        <a:spcBef>
                          <a:spcPts val="0"/>
                        </a:spcBef>
                        <a:spcAft>
                          <a:spcPts val="0"/>
                        </a:spcAft>
                        <a:buNone/>
                      </a:pPr>
                      <a:r>
                        <a:rPr lang="en" sz="1800"/>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ction="ppaction://hlinksldjump" r:id="rId6"/>
                        </a:rPr>
                        <a:t>Link</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Bad cache (61C) performance.</a:t>
                      </a:r>
                      <a:endParaRPr sz="1800"/>
                    </a:p>
                  </a:txBody>
                  <a:tcPr marT="91425" marB="91425" marR="91425" marL="91425"/>
                </a:tc>
              </a:tr>
            </a:tbl>
          </a:graphicData>
        </a:graphic>
      </p:graphicFrame>
      <p:sp>
        <p:nvSpPr>
          <p:cNvPr id="2584" name="Google Shape;2584;p118"/>
          <p:cNvSpPr txBox="1"/>
          <p:nvPr/>
        </p:nvSpPr>
        <p:spPr>
          <a:xfrm>
            <a:off x="535125" y="4305300"/>
            <a:ext cx="83079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An array of all duplicates yields linear runtime for heapsort.</a:t>
            </a:r>
            <a:endParaRPr/>
          </a:p>
          <a:p>
            <a:pPr indent="0" lvl="0" marL="0" rtl="0" algn="l">
              <a:spcBef>
                <a:spcPts val="0"/>
              </a:spcBef>
              <a:spcAft>
                <a:spcPts val="0"/>
              </a:spcAft>
              <a:buNone/>
            </a:pPr>
            <a:r>
              <a:rPr lang="en"/>
              <a:t>**: Assumes heap operations implemented iteratively, not recursively.</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19"/>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Goal: Sorting</a:t>
            </a:r>
            <a:endParaRPr/>
          </a:p>
          <a:p>
            <a:pPr indent="0" lvl="0" marL="0" rtl="0" algn="l">
              <a:spcBef>
                <a:spcPts val="600"/>
              </a:spcBef>
              <a:spcAft>
                <a:spcPts val="0"/>
              </a:spcAft>
              <a:buClr>
                <a:schemeClr val="dk1"/>
              </a:buClr>
              <a:buSzPts val="1100"/>
              <a:buFont typeface="Arial"/>
              <a:buNone/>
            </a:pPr>
            <a:r>
              <a:rPr lang="en"/>
              <a:t>The Sorting Problem</a:t>
            </a:r>
            <a:endParaRPr/>
          </a:p>
          <a:p>
            <a:pPr indent="0" lvl="0" marL="0" rtl="0" algn="l">
              <a:spcBef>
                <a:spcPts val="600"/>
              </a:spcBef>
              <a:spcAft>
                <a:spcPts val="0"/>
              </a:spcAft>
              <a:buNone/>
            </a:pPr>
            <a:r>
              <a:rPr lang="en"/>
              <a:t>Selection Sort</a:t>
            </a:r>
            <a:endParaRPr/>
          </a:p>
          <a:p>
            <a:pPr indent="0" lvl="0" marL="0" rtl="0" algn="l">
              <a:spcBef>
                <a:spcPts val="600"/>
              </a:spcBef>
              <a:spcAft>
                <a:spcPts val="0"/>
              </a:spcAft>
              <a:buClr>
                <a:schemeClr val="dk1"/>
              </a:buClr>
              <a:buSzPts val="1100"/>
              <a:buFont typeface="Arial"/>
              <a:buNone/>
            </a:pPr>
            <a:r>
              <a:rPr lang="en"/>
              <a:t>Heapsort</a:t>
            </a:r>
            <a:endParaRPr/>
          </a:p>
          <a:p>
            <a:pPr indent="-342900" lvl="0" marL="457200" rtl="0" algn="l">
              <a:spcBef>
                <a:spcPts val="600"/>
              </a:spcBef>
              <a:spcAft>
                <a:spcPts val="0"/>
              </a:spcAft>
              <a:buSzPts val="1800"/>
              <a:buChar char="•"/>
            </a:pPr>
            <a:r>
              <a:rPr lang="en"/>
              <a:t>Naive Heapsort</a:t>
            </a:r>
            <a:endParaRPr/>
          </a:p>
          <a:p>
            <a:pPr indent="-342900" lvl="0" marL="457200" rtl="0" algn="l">
              <a:spcBef>
                <a:spcPts val="0"/>
              </a:spcBef>
              <a:spcAft>
                <a:spcPts val="0"/>
              </a:spcAft>
              <a:buSzPts val="1800"/>
              <a:buChar char="•"/>
            </a:pPr>
            <a:r>
              <a:rPr lang="en"/>
              <a:t>In-Place Heapsort</a:t>
            </a:r>
            <a:endParaRPr/>
          </a:p>
          <a:p>
            <a:pPr indent="-342900" lvl="0" marL="457200" rtl="0" algn="l">
              <a:spcBef>
                <a:spcPts val="0"/>
              </a:spcBef>
              <a:spcAft>
                <a:spcPts val="0"/>
              </a:spcAft>
              <a:buSzPts val="1800"/>
              <a:buChar char="•"/>
            </a:pPr>
            <a:r>
              <a:rPr lang="en"/>
              <a:t>Heapsort Runtime</a:t>
            </a:r>
            <a:endParaRPr b="1">
              <a:solidFill>
                <a:schemeClr val="accent3"/>
              </a:solidFill>
              <a:latin typeface="Roboto"/>
              <a:ea typeface="Roboto"/>
              <a:cs typeface="Roboto"/>
              <a:sym typeface="Roboto"/>
            </a:endParaRPr>
          </a:p>
          <a:p>
            <a:pPr indent="0" lvl="0" marL="0" rtl="0" algn="l">
              <a:spcBef>
                <a:spcPts val="600"/>
              </a:spcBef>
              <a:spcAft>
                <a:spcPts val="0"/>
              </a:spcAft>
              <a:buNone/>
            </a:pPr>
            <a:r>
              <a:rPr b="1" lang="en">
                <a:solidFill>
                  <a:schemeClr val="accent3"/>
                </a:solidFill>
                <a:latin typeface="Roboto"/>
                <a:ea typeface="Roboto"/>
                <a:cs typeface="Roboto"/>
                <a:sym typeface="Roboto"/>
              </a:rPr>
              <a:t>Mergesort</a:t>
            </a:r>
            <a:endParaRPr/>
          </a:p>
        </p:txBody>
      </p:sp>
      <p:sp>
        <p:nvSpPr>
          <p:cNvPr id="2590" name="Google Shape;2590;p119"/>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29, CS61B, Fall 2023</a:t>
            </a:r>
            <a:endParaRPr/>
          </a:p>
        </p:txBody>
      </p:sp>
      <p:sp>
        <p:nvSpPr>
          <p:cNvPr id="2591" name="Google Shape;2591;p119"/>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Mergesort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5" name="Shape 2595"/>
        <p:cNvGrpSpPr/>
        <p:nvPr/>
      </p:nvGrpSpPr>
      <p:grpSpPr>
        <a:xfrm>
          <a:off x="0" y="0"/>
          <a:ext cx="0" cy="0"/>
          <a:chOff x="0" y="0"/>
          <a:chExt cx="0" cy="0"/>
        </a:xfrm>
      </p:grpSpPr>
      <p:sp>
        <p:nvSpPr>
          <p:cNvPr id="2596" name="Google Shape;2596;p12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 A Prelude to Mergesort</a:t>
            </a:r>
            <a:endParaRPr/>
          </a:p>
        </p:txBody>
      </p:sp>
      <p:sp>
        <p:nvSpPr>
          <p:cNvPr id="2597" name="Google Shape;2597;p12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Earlier we discussed a sort called selection sort:</a:t>
            </a:r>
            <a:endParaRPr/>
          </a:p>
          <a:p>
            <a:pPr indent="-342900" lvl="0" marL="457200" rtl="0" algn="l">
              <a:spcBef>
                <a:spcPts val="600"/>
              </a:spcBef>
              <a:spcAft>
                <a:spcPts val="0"/>
              </a:spcAft>
              <a:buSzPts val="1800"/>
              <a:buChar char="●"/>
            </a:pPr>
            <a:r>
              <a:rPr lang="en"/>
              <a:t>Find the smallest unfixed item, move it to the front, and ‘fix’ it.</a:t>
            </a:r>
            <a:endParaRPr/>
          </a:p>
          <a:p>
            <a:pPr indent="-342900" lvl="0" marL="457200" rtl="0" algn="l">
              <a:spcBef>
                <a:spcPts val="0"/>
              </a:spcBef>
              <a:spcAft>
                <a:spcPts val="0"/>
              </a:spcAft>
              <a:buSzPts val="1800"/>
              <a:buChar char="●"/>
            </a:pPr>
            <a:r>
              <a:rPr lang="en"/>
              <a:t>Sort the remaining unfixed items using selection sort.</a:t>
            </a:r>
            <a:endParaRPr/>
          </a:p>
          <a:p>
            <a:pPr indent="0" lvl="0" marL="0" rtl="0" algn="l">
              <a:spcBef>
                <a:spcPts val="600"/>
              </a:spcBef>
              <a:spcAft>
                <a:spcPts val="0"/>
              </a:spcAft>
              <a:buNone/>
            </a:pPr>
            <a:r>
              <a:t/>
            </a:r>
            <a:endParaRPr/>
          </a:p>
        </p:txBody>
      </p:sp>
      <p:grpSp>
        <p:nvGrpSpPr>
          <p:cNvPr id="2598" name="Google Shape;2598;p120"/>
          <p:cNvGrpSpPr/>
          <p:nvPr/>
        </p:nvGrpSpPr>
        <p:grpSpPr>
          <a:xfrm>
            <a:off x="6923025" y="2864198"/>
            <a:ext cx="1815500" cy="307200"/>
            <a:chOff x="6770625" y="2787998"/>
            <a:chExt cx="1815500" cy="307200"/>
          </a:xfrm>
        </p:grpSpPr>
        <p:sp>
          <p:nvSpPr>
            <p:cNvPr id="2599" name="Google Shape;2599;p120"/>
            <p:cNvSpPr/>
            <p:nvPr/>
          </p:nvSpPr>
          <p:spPr>
            <a:xfrm>
              <a:off x="67706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600" name="Google Shape;2600;p120"/>
            <p:cNvSpPr/>
            <p:nvPr/>
          </p:nvSpPr>
          <p:spPr>
            <a:xfrm>
              <a:off x="70718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601" name="Google Shape;2601;p120"/>
            <p:cNvSpPr/>
            <p:nvPr/>
          </p:nvSpPr>
          <p:spPr>
            <a:xfrm>
              <a:off x="73756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602" name="Google Shape;2602;p120"/>
            <p:cNvSpPr/>
            <p:nvPr/>
          </p:nvSpPr>
          <p:spPr>
            <a:xfrm>
              <a:off x="76768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603" name="Google Shape;2603;p120"/>
            <p:cNvSpPr/>
            <p:nvPr/>
          </p:nvSpPr>
          <p:spPr>
            <a:xfrm>
              <a:off x="79777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604" name="Google Shape;2604;p120"/>
            <p:cNvSpPr/>
            <p:nvPr/>
          </p:nvSpPr>
          <p:spPr>
            <a:xfrm>
              <a:off x="82789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grpSp>
      <p:sp>
        <p:nvSpPr>
          <p:cNvPr id="2605" name="Google Shape;2605;p120"/>
          <p:cNvSpPr/>
          <p:nvPr/>
        </p:nvSpPr>
        <p:spPr>
          <a:xfrm>
            <a:off x="6923025" y="3270773"/>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606" name="Google Shape;2606;p120"/>
          <p:cNvSpPr/>
          <p:nvPr/>
        </p:nvSpPr>
        <p:spPr>
          <a:xfrm>
            <a:off x="7224225" y="3270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607" name="Google Shape;2607;p120"/>
          <p:cNvSpPr/>
          <p:nvPr/>
        </p:nvSpPr>
        <p:spPr>
          <a:xfrm>
            <a:off x="7528002" y="3270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608" name="Google Shape;2608;p120"/>
          <p:cNvSpPr/>
          <p:nvPr/>
        </p:nvSpPr>
        <p:spPr>
          <a:xfrm>
            <a:off x="7829202" y="3270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609" name="Google Shape;2609;p120"/>
          <p:cNvSpPr/>
          <p:nvPr/>
        </p:nvSpPr>
        <p:spPr>
          <a:xfrm>
            <a:off x="8130124" y="326894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610" name="Google Shape;2610;p120"/>
          <p:cNvSpPr/>
          <p:nvPr/>
        </p:nvSpPr>
        <p:spPr>
          <a:xfrm>
            <a:off x="8431324" y="3270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2611" name="Google Shape;2611;p120"/>
          <p:cNvGrpSpPr/>
          <p:nvPr/>
        </p:nvGrpSpPr>
        <p:grpSpPr>
          <a:xfrm>
            <a:off x="6923025" y="3673698"/>
            <a:ext cx="1815500" cy="307200"/>
            <a:chOff x="6770625" y="3626198"/>
            <a:chExt cx="1815500" cy="307200"/>
          </a:xfrm>
        </p:grpSpPr>
        <p:sp>
          <p:nvSpPr>
            <p:cNvPr id="2612" name="Google Shape;2612;p120"/>
            <p:cNvSpPr/>
            <p:nvPr/>
          </p:nvSpPr>
          <p:spPr>
            <a:xfrm>
              <a:off x="67706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613" name="Google Shape;2613;p120"/>
            <p:cNvSpPr/>
            <p:nvPr/>
          </p:nvSpPr>
          <p:spPr>
            <a:xfrm>
              <a:off x="70718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614" name="Google Shape;2614;p120"/>
            <p:cNvSpPr/>
            <p:nvPr/>
          </p:nvSpPr>
          <p:spPr>
            <a:xfrm>
              <a:off x="73756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615" name="Google Shape;2615;p120"/>
            <p:cNvSpPr/>
            <p:nvPr/>
          </p:nvSpPr>
          <p:spPr>
            <a:xfrm>
              <a:off x="76768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616" name="Google Shape;2616;p120"/>
            <p:cNvSpPr/>
            <p:nvPr/>
          </p:nvSpPr>
          <p:spPr>
            <a:xfrm>
              <a:off x="79777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617" name="Google Shape;2617;p120"/>
            <p:cNvSpPr/>
            <p:nvPr/>
          </p:nvSpPr>
          <p:spPr>
            <a:xfrm>
              <a:off x="82789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grpSp>
        <p:nvGrpSpPr>
          <p:cNvPr id="2618" name="Google Shape;2618;p120"/>
          <p:cNvGrpSpPr/>
          <p:nvPr/>
        </p:nvGrpSpPr>
        <p:grpSpPr>
          <a:xfrm>
            <a:off x="6923025" y="4078448"/>
            <a:ext cx="1815500" cy="307200"/>
            <a:chOff x="6770625" y="4032773"/>
            <a:chExt cx="1815500" cy="307200"/>
          </a:xfrm>
        </p:grpSpPr>
        <p:sp>
          <p:nvSpPr>
            <p:cNvPr id="2619" name="Google Shape;2619;p120"/>
            <p:cNvSpPr/>
            <p:nvPr/>
          </p:nvSpPr>
          <p:spPr>
            <a:xfrm>
              <a:off x="6770625" y="4032773"/>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620" name="Google Shape;2620;p120"/>
            <p:cNvSpPr/>
            <p:nvPr/>
          </p:nvSpPr>
          <p:spPr>
            <a:xfrm>
              <a:off x="7071825"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621" name="Google Shape;2621;p120"/>
            <p:cNvSpPr/>
            <p:nvPr/>
          </p:nvSpPr>
          <p:spPr>
            <a:xfrm>
              <a:off x="7375602"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622" name="Google Shape;2622;p120"/>
            <p:cNvSpPr/>
            <p:nvPr/>
          </p:nvSpPr>
          <p:spPr>
            <a:xfrm>
              <a:off x="7676802"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623" name="Google Shape;2623;p120"/>
            <p:cNvSpPr/>
            <p:nvPr/>
          </p:nvSpPr>
          <p:spPr>
            <a:xfrm>
              <a:off x="79777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624" name="Google Shape;2624;p120"/>
            <p:cNvSpPr/>
            <p:nvPr/>
          </p:nvSpPr>
          <p:spPr>
            <a:xfrm>
              <a:off x="82789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grpSp>
        <p:nvGrpSpPr>
          <p:cNvPr id="2625" name="Google Shape;2625;p120"/>
          <p:cNvGrpSpPr/>
          <p:nvPr/>
        </p:nvGrpSpPr>
        <p:grpSpPr>
          <a:xfrm>
            <a:off x="6923025" y="4483198"/>
            <a:ext cx="1815500" cy="307200"/>
            <a:chOff x="6770625" y="4406998"/>
            <a:chExt cx="1815500" cy="307200"/>
          </a:xfrm>
        </p:grpSpPr>
        <p:sp>
          <p:nvSpPr>
            <p:cNvPr id="2626" name="Google Shape;2626;p120"/>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627" name="Google Shape;2627;p120"/>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628" name="Google Shape;2628;p120"/>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629" name="Google Shape;2629;p120"/>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630" name="Google Shape;2630;p120"/>
            <p:cNvSpPr/>
            <p:nvPr/>
          </p:nvSpPr>
          <p:spPr>
            <a:xfrm>
              <a:off x="79777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631" name="Google Shape;2631;p120"/>
            <p:cNvSpPr/>
            <p:nvPr/>
          </p:nvSpPr>
          <p:spPr>
            <a:xfrm>
              <a:off x="82789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grpSp>
      <p:sp>
        <p:nvSpPr>
          <p:cNvPr id="2632" name="Google Shape;2632;p120"/>
          <p:cNvSpPr txBox="1"/>
          <p:nvPr/>
        </p:nvSpPr>
        <p:spPr>
          <a:xfrm>
            <a:off x="7726375" y="4790400"/>
            <a:ext cx="7809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633" name="Google Shape;2633;p120"/>
          <p:cNvSpPr txBox="1"/>
          <p:nvPr/>
        </p:nvSpPr>
        <p:spPr>
          <a:xfrm>
            <a:off x="102695" y="1730610"/>
            <a:ext cx="5666100" cy="2196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Runtime of selection sort is Θ(N</a:t>
            </a:r>
            <a:r>
              <a:rPr baseline="30000" lang="en" sz="1800">
                <a:solidFill>
                  <a:schemeClr val="dk1"/>
                </a:solidFill>
                <a:latin typeface="Roboto"/>
                <a:ea typeface="Roboto"/>
                <a:cs typeface="Roboto"/>
                <a:sym typeface="Roboto"/>
              </a:rPr>
              <a:t>2</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Look at all N unfixed items to find smallest.</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Then look at N-1 remaining unfixed.</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Look at last two unfixed items.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Done, sum is 2+3+4+5+...+N = Θ(N</a:t>
            </a:r>
            <a:r>
              <a:rPr baseline="30000" lang="en" sz="1800">
                <a:solidFill>
                  <a:schemeClr val="dk1"/>
                </a:solidFill>
                <a:latin typeface="Roboto"/>
                <a:ea typeface="Roboto"/>
                <a:cs typeface="Roboto"/>
                <a:sym typeface="Roboto"/>
              </a:rPr>
              <a:t>2</a:t>
            </a:r>
            <a:r>
              <a:rPr lang="en" sz="1800">
                <a:solidFill>
                  <a:schemeClr val="dk1"/>
                </a:solidFill>
                <a:latin typeface="Roboto"/>
                <a:ea typeface="Roboto"/>
                <a:cs typeface="Roboto"/>
                <a:sym typeface="Roboto"/>
              </a:rPr>
              <a:t>)</a:t>
            </a:r>
            <a:endParaRPr sz="1800">
              <a:latin typeface="Roboto"/>
              <a:ea typeface="Roboto"/>
              <a:cs typeface="Roboto"/>
              <a:sym typeface="Roboto"/>
            </a:endParaRPr>
          </a:p>
        </p:txBody>
      </p:sp>
      <p:sp>
        <p:nvSpPr>
          <p:cNvPr id="2634" name="Google Shape;2634;p120"/>
          <p:cNvSpPr/>
          <p:nvPr/>
        </p:nvSpPr>
        <p:spPr>
          <a:xfrm>
            <a:off x="6232650" y="2840050"/>
            <a:ext cx="545400" cy="3555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N=6</a:t>
            </a:r>
            <a:endParaRPr/>
          </a:p>
        </p:txBody>
      </p:sp>
      <p:sp>
        <p:nvSpPr>
          <p:cNvPr id="2635" name="Google Shape;2635;p120"/>
          <p:cNvSpPr txBox="1"/>
          <p:nvPr/>
        </p:nvSpPr>
        <p:spPr>
          <a:xfrm>
            <a:off x="6284793" y="2520084"/>
            <a:ext cx="53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3">
                                            <p:txEl>
                                              <p:pRg end="0" st="0"/>
                                            </p:txEl>
                                          </p:spTgt>
                                        </p:tgtEl>
                                        <p:attrNameLst>
                                          <p:attrName>style.visibility</p:attrName>
                                        </p:attrNameLst>
                                      </p:cBhvr>
                                      <p:to>
                                        <p:strVal val="visible"/>
                                      </p:to>
                                    </p:set>
                                    <p:animEffect filter="fade" transition="in">
                                      <p:cBhvr>
                                        <p:cTn dur="1"/>
                                        <p:tgtEl>
                                          <p:spTgt spid="26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3">
                                            <p:txEl>
                                              <p:pRg end="1" st="1"/>
                                            </p:txEl>
                                          </p:spTgt>
                                        </p:tgtEl>
                                        <p:attrNameLst>
                                          <p:attrName>style.visibility</p:attrName>
                                        </p:attrNameLst>
                                      </p:cBhvr>
                                      <p:to>
                                        <p:strVal val="visible"/>
                                      </p:to>
                                    </p:set>
                                    <p:animEffect filter="fade" transition="in">
                                      <p:cBhvr>
                                        <p:cTn dur="1"/>
                                        <p:tgtEl>
                                          <p:spTgt spid="26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3">
                                            <p:txEl>
                                              <p:pRg end="2" st="2"/>
                                            </p:txEl>
                                          </p:spTgt>
                                        </p:tgtEl>
                                        <p:attrNameLst>
                                          <p:attrName>style.visibility</p:attrName>
                                        </p:attrNameLst>
                                      </p:cBhvr>
                                      <p:to>
                                        <p:strVal val="visible"/>
                                      </p:to>
                                    </p:set>
                                    <p:animEffect filter="fade" transition="in">
                                      <p:cBhvr>
                                        <p:cTn dur="1"/>
                                        <p:tgtEl>
                                          <p:spTgt spid="26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3">
                                            <p:txEl>
                                              <p:pRg end="3" st="3"/>
                                            </p:txEl>
                                          </p:spTgt>
                                        </p:tgtEl>
                                        <p:attrNameLst>
                                          <p:attrName>style.visibility</p:attrName>
                                        </p:attrNameLst>
                                      </p:cBhvr>
                                      <p:to>
                                        <p:strVal val="visible"/>
                                      </p:to>
                                    </p:set>
                                    <p:animEffect filter="fade" transition="in">
                                      <p:cBhvr>
                                        <p:cTn dur="1"/>
                                        <p:tgtEl>
                                          <p:spTgt spid="26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3">
                                            <p:txEl>
                                              <p:pRg end="4" st="4"/>
                                            </p:txEl>
                                          </p:spTgt>
                                        </p:tgtEl>
                                        <p:attrNameLst>
                                          <p:attrName>style.visibility</p:attrName>
                                        </p:attrNameLst>
                                      </p:cBhvr>
                                      <p:to>
                                        <p:strVal val="visible"/>
                                      </p:to>
                                    </p:set>
                                    <p:animEffect filter="fade" transition="in">
                                      <p:cBhvr>
                                        <p:cTn dur="1"/>
                                        <p:tgtEl>
                                          <p:spTgt spid="26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3">
                                            <p:txEl>
                                              <p:pRg end="5" st="5"/>
                                            </p:txEl>
                                          </p:spTgt>
                                        </p:tgtEl>
                                        <p:attrNameLst>
                                          <p:attrName>style.visibility</p:attrName>
                                        </p:attrNameLst>
                                      </p:cBhvr>
                                      <p:to>
                                        <p:strVal val="visible"/>
                                      </p:to>
                                    </p:set>
                                    <p:animEffect filter="fade" transition="in">
                                      <p:cBhvr>
                                        <p:cTn dur="1"/>
                                        <p:tgtEl>
                                          <p:spTgt spid="263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9" name="Shape 2639"/>
        <p:cNvGrpSpPr/>
        <p:nvPr/>
      </p:nvGrpSpPr>
      <p:grpSpPr>
        <a:xfrm>
          <a:off x="0" y="0"/>
          <a:ext cx="0" cy="0"/>
          <a:chOff x="0" y="0"/>
          <a:chExt cx="0" cy="0"/>
        </a:xfrm>
      </p:grpSpPr>
      <p:sp>
        <p:nvSpPr>
          <p:cNvPr id="2640" name="Google Shape;2640;p12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 A Prelude to Mergesort/Example 5</a:t>
            </a:r>
            <a:endParaRPr/>
          </a:p>
        </p:txBody>
      </p:sp>
      <p:sp>
        <p:nvSpPr>
          <p:cNvPr id="2641" name="Google Shape;2641;p12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Earlier in class we discussed a sort called selection sort:</a:t>
            </a:r>
            <a:endParaRPr/>
          </a:p>
          <a:p>
            <a:pPr indent="-342900" lvl="0" marL="457200" rtl="0" algn="l">
              <a:spcBef>
                <a:spcPts val="600"/>
              </a:spcBef>
              <a:spcAft>
                <a:spcPts val="0"/>
              </a:spcAft>
              <a:buSzPts val="1800"/>
              <a:buChar char="●"/>
            </a:pPr>
            <a:r>
              <a:rPr lang="en"/>
              <a:t>Find the smallest unfixed item, move it to the front, and ‘fix’ it.</a:t>
            </a:r>
            <a:endParaRPr/>
          </a:p>
          <a:p>
            <a:pPr indent="-342900" lvl="0" marL="457200" rtl="0" algn="l">
              <a:spcBef>
                <a:spcPts val="0"/>
              </a:spcBef>
              <a:spcAft>
                <a:spcPts val="0"/>
              </a:spcAft>
              <a:buSzPts val="1800"/>
              <a:buChar char="●"/>
            </a:pPr>
            <a:r>
              <a:rPr lang="en"/>
              <a:t>Sort the remaining unfixed items using selection sort.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Runtime of selection sort is Θ(N</a:t>
            </a:r>
            <a:r>
              <a:rPr baseline="30000" lang="en"/>
              <a:t>2</a:t>
            </a:r>
            <a:r>
              <a:rPr lang="en"/>
              <a:t>):</a:t>
            </a:r>
            <a:endParaRPr/>
          </a:p>
          <a:p>
            <a:pPr indent="-342900" lvl="0" marL="457200" rtl="0" algn="l">
              <a:spcBef>
                <a:spcPts val="600"/>
              </a:spcBef>
              <a:spcAft>
                <a:spcPts val="0"/>
              </a:spcAft>
              <a:buSzPts val="1800"/>
              <a:buChar char="●"/>
            </a:pPr>
            <a:r>
              <a:rPr lang="en"/>
              <a:t>Look at all N unfixed items to find smallest.</a:t>
            </a:r>
            <a:endParaRPr/>
          </a:p>
          <a:p>
            <a:pPr indent="-342900" lvl="0" marL="457200" rtl="0" algn="l">
              <a:spcBef>
                <a:spcPts val="0"/>
              </a:spcBef>
              <a:spcAft>
                <a:spcPts val="0"/>
              </a:spcAft>
              <a:buSzPts val="1800"/>
              <a:buChar char="●"/>
            </a:pPr>
            <a:r>
              <a:rPr lang="en"/>
              <a:t>Then look at N-1 remaining unfixed.</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Look at last two unfixed items.</a:t>
            </a:r>
            <a:endParaRPr/>
          </a:p>
          <a:p>
            <a:pPr indent="-342900" lvl="0" marL="457200" rtl="0" algn="l">
              <a:spcBef>
                <a:spcPts val="0"/>
              </a:spcBef>
              <a:spcAft>
                <a:spcPts val="0"/>
              </a:spcAft>
              <a:buSzPts val="1800"/>
              <a:buChar char="●"/>
            </a:pPr>
            <a:r>
              <a:rPr lang="en"/>
              <a:t>Done, sum is 2+3+4+5+...+N = Θ(N</a:t>
            </a:r>
            <a:r>
              <a:rPr baseline="30000" lang="en"/>
              <a:t>2</a:t>
            </a:r>
            <a:r>
              <a:rPr lang="en"/>
              <a:t>)</a:t>
            </a:r>
            <a:endParaRPr/>
          </a:p>
          <a:p>
            <a:pPr indent="0" lvl="0" marL="0" rtl="0" algn="l">
              <a:spcBef>
                <a:spcPts val="600"/>
              </a:spcBef>
              <a:spcAft>
                <a:spcPts val="0"/>
              </a:spcAft>
              <a:buNone/>
            </a:pPr>
            <a:br>
              <a:rPr lang="en"/>
            </a:br>
            <a:r>
              <a:rPr lang="en"/>
              <a:t>Given that runtime is quadratic, for N = 64, we might say the runtime for selection sort is 4,096 arbitrary units of time (AU).</a:t>
            </a:r>
            <a:endParaRPr/>
          </a:p>
        </p:txBody>
      </p:sp>
      <p:grpSp>
        <p:nvGrpSpPr>
          <p:cNvPr id="2642" name="Google Shape;2642;p121"/>
          <p:cNvGrpSpPr/>
          <p:nvPr/>
        </p:nvGrpSpPr>
        <p:grpSpPr>
          <a:xfrm>
            <a:off x="6331206" y="3137268"/>
            <a:ext cx="1905594" cy="670407"/>
            <a:chOff x="6178806" y="1613268"/>
            <a:chExt cx="1905594" cy="670407"/>
          </a:xfrm>
        </p:grpSpPr>
        <p:sp>
          <p:nvSpPr>
            <p:cNvPr id="2643" name="Google Shape;2643;p121"/>
            <p:cNvSpPr/>
            <p:nvPr/>
          </p:nvSpPr>
          <p:spPr>
            <a:xfrm>
              <a:off x="7246200" y="1928175"/>
              <a:ext cx="838200" cy="3555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N=64</a:t>
              </a:r>
              <a:endParaRPr/>
            </a:p>
          </p:txBody>
        </p:sp>
        <p:sp>
          <p:nvSpPr>
            <p:cNvPr id="2644" name="Google Shape;2644;p121"/>
            <p:cNvSpPr txBox="1"/>
            <p:nvPr/>
          </p:nvSpPr>
          <p:spPr>
            <a:xfrm>
              <a:off x="6178806" y="1905926"/>
              <a:ext cx="11682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~4096 </a:t>
              </a:r>
              <a:r>
                <a:rPr lang="en">
                  <a:solidFill>
                    <a:schemeClr val="dk1"/>
                  </a:solidFill>
                </a:rPr>
                <a:t>AU</a:t>
              </a:r>
              <a:endParaRPr/>
            </a:p>
          </p:txBody>
        </p:sp>
        <p:sp>
          <p:nvSpPr>
            <p:cNvPr id="2645" name="Google Shape;2645;p121"/>
            <p:cNvSpPr txBox="1"/>
            <p:nvPr/>
          </p:nvSpPr>
          <p:spPr>
            <a:xfrm>
              <a:off x="7435593" y="1613268"/>
              <a:ext cx="53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grpSp>
      <p:grpSp>
        <p:nvGrpSpPr>
          <p:cNvPr id="2646" name="Google Shape;2646;p121"/>
          <p:cNvGrpSpPr/>
          <p:nvPr/>
        </p:nvGrpSpPr>
        <p:grpSpPr>
          <a:xfrm>
            <a:off x="6538958" y="2004939"/>
            <a:ext cx="1700100" cy="670407"/>
            <a:chOff x="6384300" y="1613268"/>
            <a:chExt cx="1700100" cy="670407"/>
          </a:xfrm>
        </p:grpSpPr>
        <p:sp>
          <p:nvSpPr>
            <p:cNvPr id="2647" name="Google Shape;2647;p121"/>
            <p:cNvSpPr/>
            <p:nvPr/>
          </p:nvSpPr>
          <p:spPr>
            <a:xfrm>
              <a:off x="7246200" y="1928175"/>
              <a:ext cx="838200" cy="3555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N=6</a:t>
              </a:r>
              <a:endParaRPr/>
            </a:p>
          </p:txBody>
        </p:sp>
        <p:sp>
          <p:nvSpPr>
            <p:cNvPr id="2648" name="Google Shape;2648;p121"/>
            <p:cNvSpPr txBox="1"/>
            <p:nvPr/>
          </p:nvSpPr>
          <p:spPr>
            <a:xfrm>
              <a:off x="6384300" y="1905926"/>
              <a:ext cx="11682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~36 AU</a:t>
              </a:r>
              <a:endParaRPr/>
            </a:p>
          </p:txBody>
        </p:sp>
        <p:sp>
          <p:nvSpPr>
            <p:cNvPr id="2649" name="Google Shape;2649;p121"/>
            <p:cNvSpPr txBox="1"/>
            <p:nvPr/>
          </p:nvSpPr>
          <p:spPr>
            <a:xfrm>
              <a:off x="7435593" y="1613268"/>
              <a:ext cx="5343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SS</a:t>
              </a:r>
              <a:endParaRPr/>
            </a:p>
          </p:txBody>
        </p:sp>
      </p:gr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3" name="Shape 2653"/>
        <p:cNvGrpSpPr/>
        <p:nvPr/>
      </p:nvGrpSpPr>
      <p:grpSpPr>
        <a:xfrm>
          <a:off x="0" y="0"/>
          <a:ext cx="0" cy="0"/>
          <a:chOff x="0" y="0"/>
          <a:chExt cx="0" cy="0"/>
        </a:xfrm>
      </p:grpSpPr>
      <p:sp>
        <p:nvSpPr>
          <p:cNvPr id="2654" name="Google Shape;2654;p12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Merge Operation: Another Prelude to Mergesort/Example 5</a:t>
            </a:r>
            <a:endParaRPr/>
          </a:p>
        </p:txBody>
      </p:sp>
      <p:sp>
        <p:nvSpPr>
          <p:cNvPr id="2655" name="Google Shape;2655;p12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two sorted arrays, the merge operation combines them into a single sorted array by successively copying the smallest item from the two arrays into a target array.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Merging Demo (</a:t>
            </a:r>
            <a:r>
              <a:rPr lang="en" u="sng">
                <a:solidFill>
                  <a:schemeClr val="hlink"/>
                </a:solidFill>
                <a:hlinkClick r:id="rId3"/>
              </a:rPr>
              <a:t>Link</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