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y="5143500" cx="9144000"/>
  <p:notesSz cx="6858000" cy="9144000"/>
  <p:embeddedFontLst>
    <p:embeddedFont>
      <p:font typeface="Roboto Medium"/>
      <p:regular r:id="rId100"/>
      <p:bold r:id="rId101"/>
      <p:italic r:id="rId102"/>
      <p:boldItalic r:id="rId103"/>
    </p:embeddedFont>
    <p:embeddedFont>
      <p:font typeface="Roboto"/>
      <p:regular r:id="rId104"/>
      <p:bold r:id="rId105"/>
      <p:italic r:id="rId106"/>
      <p:boldItalic r:id="rId107"/>
    </p:embeddedFont>
    <p:embeddedFont>
      <p:font typeface="Roboto Light"/>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D81C6C-F37C-415D-B755-17E6A76E3FAE}">
  <a:tblStyle styleId="{6BD81C6C-F37C-415D-B755-17E6A76E3FA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Roboto-boldItalic.fntdata"/><Relationship Id="rId106" Type="http://schemas.openxmlformats.org/officeDocument/2006/relationships/font" Target="fonts/Roboto-italic.fntdata"/><Relationship Id="rId105" Type="http://schemas.openxmlformats.org/officeDocument/2006/relationships/font" Target="fonts/Roboto-bold.fntdata"/><Relationship Id="rId104" Type="http://schemas.openxmlformats.org/officeDocument/2006/relationships/font" Target="fonts/Roboto-regular.fntdata"/><Relationship Id="rId109" Type="http://schemas.openxmlformats.org/officeDocument/2006/relationships/font" Target="fonts/RobotoLight-bold.fntdata"/><Relationship Id="rId108" Type="http://schemas.openxmlformats.org/officeDocument/2006/relationships/font" Target="fonts/RobotoLight-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edium-boldItalic.fntdata"/><Relationship Id="rId102" Type="http://schemas.openxmlformats.org/officeDocument/2006/relationships/font" Target="fonts/RobotoMedium-italic.fntdata"/><Relationship Id="rId101" Type="http://schemas.openxmlformats.org/officeDocument/2006/relationships/font" Target="fonts/RobotoMedium-bold.fntdata"/><Relationship Id="rId100" Type="http://schemas.openxmlformats.org/officeDocument/2006/relationships/font" Target="fonts/RobotoMedium-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RobotoLight-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1" Type="http://schemas.openxmlformats.org/officeDocument/2006/relationships/font" Target="fonts/RobotoLight-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eONzEwy4Pu_xmE4uINQwAROZLXXrCOerhL6OqvNVULv9yqEg/viewform"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eONzEwy4Pu_xmE4uINQwAROZLXXrCOerhL6OqvNVULv9yqEg/viewform"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cSCXMzxT5jaycy8SS_SfRI0kzmv2V9PNjZmAMjnufKdobvSA/viewform"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b713dd1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b713dd1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Quickman from Mega Man 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e3164fbfa_0_1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e3164fbf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e3164fbfa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e3164fbf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e3164fbfa_0_1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5e3164fbf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e3164fbfa_0_2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e3164fbf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e3164fbfa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5e3164fbf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5e3164fbfa_0_2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5e3164fbf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5e3164fbfa_0_2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5e3164fbf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e3164fbfa_0_2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e3164fbf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5e3164fbfa_0_2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5e3164fbf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e3164fbfa_0_2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5e3164fbf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e3164fbf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e3164fb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Based on Spring 2019 timing, it is unlikely we will finish this section. Thus we will probably finish this section next time.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5e3164fbfa_0_3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5e3164fbf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5e3164fbfa_0_3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5e3164fbfa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5e3164fbfa_0_3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5e3164fbf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5e3164fbfa_0_3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5e3164fbf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5e3164fbfa_0_4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5e3164fbf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5e3164fbfa_0_4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5e3164fbf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5e3164fbfa_0_4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5e3164fbf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5e3164fbfa_0_4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5e3164fbf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5e3164fbfa_0_4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5e3164fbf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5e3164fbfa_0_5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5e3164fbf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e3164fbfa_0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e3164fb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5e3164fbfa_0_5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5e3164fbf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5e3164fbfa_0_5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5e3164fbf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5e3164fbfa_0_5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5e3164fbf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5e3164fbfa_0_6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5e3164fbf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5e3164fbfa_0_6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5e3164fbf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5e3164fbfa_0_6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5e3164fbfa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5e3164fbfa_0_6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5e3164fbfa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5e3164fbfa_0_6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5e3164fbf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5e3164fbfa_0_7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5e3164fbfa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5e3164fbfa_0_7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5e3164fbfa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e3164fbfa_0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e3164fb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5e3164fbfa_0_7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5e3164fbfa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5e3164fbfa_0_7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5e3164fbfa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5e3164fbfa_0_7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5e3164fbfa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5e3164fbfa_0_8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5e3164fbfa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25e3164fbfa_0_8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25e3164fbfa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5e3164fbfa_0_8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5e3164fbfa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5e3164fbfa_0_8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5e3164fbfa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5e3164fbfa_0_8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5e3164fbfa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5e3164fbfa_0_9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5e3164fbfa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5e3164fbfa_0_9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5e3164fbfa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e3164fbfa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e3164fb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5e3164fbfa_0_9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25e3164fbfa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5e3164fbfa_0_9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5e3164fbfa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25e3164fbfa_0_9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25e3164fbfa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5e3164fbfa_0_9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5e3164fbfa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https://docs.google.com/forms/d/e/1FAIpQLSeONzEwy4Pu_xmE4uINQwAROZLXXrCOerhL6OqvNVULv9yqEg/viewform</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25e3164fbfa_0_9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25e3164fbfa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25e3164fbfa_0_9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25e3164fbfa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https://docs.google.com/forms/d/e/1FAIpQLSeONzEwy4Pu_xmE4uINQwAROZLXXrCOerhL6OqvNVULv9yqEg/viewform</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25e3164fbfa_0_10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25e3164fbfa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25e3164fbfa_0_10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25e3164fbfa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5e3164fbfa_0_10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25e3164fbfa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5e3164fbfa_0_10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25e3164fbfa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e3164fbfa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e3164fbf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2b713dd174_0_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2b713dd174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39d559103d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39d55910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4661758db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4661758d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380c129b03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380c129b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Koshka nosil krasivaya shapka</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9816be120_1_3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9816be120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4661758db_1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4661758db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https://docs.google.com/forms/d/e/1FAIpQLScSCXMzxT5jaycy8SS_SfRI0kzmv2V9PNjZmAMjnufKdobvSA/viewform</a:t>
            </a:r>
            <a:r>
              <a:rPr lang="en"/>
              <a:t>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4661758db_1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4661758db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9816be120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9816be1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22b713dd174_0_3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22b713dd17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4661758db_11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4661758db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e3164fbfa_0_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e3164fb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39d559103d_1_1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39d559103d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239d559103d_1_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239d559103d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239d559103d_1_1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239d559103d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239d559103d_1_2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239d559103d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39d559103d_1_2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239d559103d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239d559103d_1_2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239d559103d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12aa371fc6_0_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12aa371f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g4661758db_1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8" name="Google Shape;1708;g4661758db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here</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22b713dd174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22b713dd174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4661758db_1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4661758db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e3164fbfa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e3164fb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4661758db_1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4661758db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4661758db_13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4661758db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4661758db_14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4661758db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4661758db_1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4661758db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4661758db_15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4661758db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4661758db_15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4661758db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4661758db_16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4661758db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8606c75bb_0_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8606c75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0" name="Shape 2250"/>
        <p:cNvGrpSpPr/>
        <p:nvPr/>
      </p:nvGrpSpPr>
      <p:grpSpPr>
        <a:xfrm>
          <a:off x="0" y="0"/>
          <a:ext cx="0" cy="0"/>
          <a:chOff x="0" y="0"/>
          <a:chExt cx="0" cy="0"/>
        </a:xfrm>
      </p:grpSpPr>
      <p:sp>
        <p:nvSpPr>
          <p:cNvPr id="2251" name="Google Shape;2251;g8606c75bb_0_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2" name="Google Shape;2252;g8606c75b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g1d6f0e3f4d_33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g1d6f0e3f4d_3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e3164fbfa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e3164fbf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22b713dd174_0_3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22b713dd17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1d6f0e3f4d_33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1d6f0e3f4d_3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1d713c1a70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1d713c1a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0" name="Shape 2300"/>
        <p:cNvGrpSpPr/>
        <p:nvPr/>
      </p:nvGrpSpPr>
      <p:grpSpPr>
        <a:xfrm>
          <a:off x="0" y="0"/>
          <a:ext cx="0" cy="0"/>
          <a:chOff x="0" y="0"/>
          <a:chExt cx="0" cy="0"/>
        </a:xfrm>
      </p:grpSpPr>
      <p:sp>
        <p:nvSpPr>
          <p:cNvPr id="2301" name="Google Shape;2301;g563c679d37_0_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2" name="Google Shape;2302;g563c679d3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9816be120_1_3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9816be120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goo.gl/bVyVC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0.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grepcode.com/file/repository.grepcode.com/java/root/jdk/openjdk/6-b14/java/util/Arrays.java#Arrays.mergeSort%28java.lang.Object%5B%5D%2Cjava.lang.Object%5B%5D%2Cint%2Cint%2Cint%2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algs4.cs.princeton.edu/21elementary/Selection.java.html" TargetMode="External"/><Relationship Id="rId4" Type="http://schemas.openxmlformats.org/officeDocument/2006/relationships/hyperlink" Target="http://algs4.cs.princeton.edu/24pq/Heap.java.html" TargetMode="External"/><Relationship Id="rId5" Type="http://schemas.openxmlformats.org/officeDocument/2006/relationships/hyperlink" Target="http://algs4.cs.princeton.edu/14analysis/Mergesort.java.html" TargetMode="External"/><Relationship Id="rId6" Type="http://schemas.openxmlformats.org/officeDocument/2006/relationships/hyperlink" Target="http://algs4.cs.princeton.edu/21elementary/Insertion.java.html" TargetMode="External"/><Relationship Id="rId7" Type="http://schemas.openxmlformats.org/officeDocument/2006/relationships/slide" Target="/ppt/slides/slide16.xml"/><Relationship Id="rId8" Type="http://schemas.openxmlformats.org/officeDocument/2006/relationships/hyperlink" Target="https://docs.google.com/presentation/d/14RfFPU3RX9iDpE4OCXlXKmtaoxZbdNdcXTGhC9dr9xQ/edit#slide=id.g12a12f5ae1_0_9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algs4.cs.princeton.edu/21elementary/Selection.java.html" TargetMode="External"/><Relationship Id="rId4" Type="http://schemas.openxmlformats.org/officeDocument/2006/relationships/hyperlink" Target="http://algs4.cs.princeton.edu/24pq/Heap.java.html" TargetMode="External"/><Relationship Id="rId5" Type="http://schemas.openxmlformats.org/officeDocument/2006/relationships/hyperlink" Target="http://algs4.cs.princeton.edu/14analysis/Mergesort.java.html" TargetMode="External"/><Relationship Id="rId6" Type="http://schemas.openxmlformats.org/officeDocument/2006/relationships/hyperlink" Target="http://algs4.cs.princeton.edu/21elementary/Insertion.java.html" TargetMode="External"/><Relationship Id="rId7" Type="http://schemas.openxmlformats.org/officeDocument/2006/relationships/hyperlink" Target="https://docs.google.com/presentation/d/14RfFPU3RX9iDpE4OCXlXKmtaoxZbdNdcXTGhC9dr9xQ/edit#slide=id.g12a12f5ae1_0_98"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bl.uk/voices-of-science/interviewees/tony-hoare/audio/tony-hoare-inventing-quicksort" TargetMode="External"/><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bl.uk/voices-of-science/interviewees/tony-hoare/audio/tony-hoare-inventing-quicksort"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docs.google.com/presentation/d/1QjAs-zx1i0_XWlLqsKtexb-iueao9jNLkN-gW9QxAD0/edit#slide=id.g12aaf29688_0_307"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hyperlink" Target="http://www.informit.com/articles/article.aspx?p=2017754&amp;seqNum=7" TargetMode="External"/><Relationship Id="rId4" Type="http://schemas.openxmlformats.org/officeDocument/2006/relationships/image" Target="../media/image6.png"/><Relationship Id="rId5" Type="http://schemas.openxmlformats.org/officeDocument/2006/relationships/image" Target="../media/image1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Insertion Sort and Quicksort</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30 (Sorting 2)</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Fall</a:t>
            </a:r>
            <a:r>
              <a:rPr lang="en" sz="1600">
                <a:solidFill>
                  <a:srgbClr val="000000"/>
                </a:solidFill>
                <a:latin typeface="Roboto Medium"/>
                <a:ea typeface="Roboto Medium"/>
                <a:cs typeface="Roboto Medium"/>
                <a:sym typeface="Roboto Medium"/>
              </a:rPr>
              <a:t> 202</a:t>
            </a:r>
            <a:r>
              <a:rPr lang="en" sz="1600">
                <a:latin typeface="Roboto Medium"/>
                <a:ea typeface="Roboto Medium"/>
                <a:cs typeface="Roboto Medium"/>
                <a:sym typeface="Roboto Medium"/>
              </a:rPr>
              <a:t>3</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a:t>
            </a:r>
            <a:r>
              <a:rPr lang="en" sz="1600">
                <a:solidFill>
                  <a:srgbClr val="000000"/>
                </a:solidFill>
                <a:latin typeface="Roboto Light"/>
                <a:ea typeface="Roboto Light"/>
                <a:cs typeface="Roboto Light"/>
                <a:sym typeface="Roboto Light"/>
              </a:rPr>
              <a:t>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6696800" y="424775"/>
            <a:ext cx="1786225" cy="208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295" name="Google Shape;295;p33"/>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96" name="Google Shape;296;p3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97" name="Google Shape;297;p33"/>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8" name="Google Shape;298;p33"/>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99" name="Google Shape;299;p33"/>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00" name="Google Shape;300;p33"/>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01" name="Google Shape;301;p33"/>
          <p:cNvSpPr/>
          <p:nvPr/>
        </p:nvSpPr>
        <p:spPr>
          <a:xfrm>
            <a:off x="575316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02" name="Google Shape;302;p33"/>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3" name="Google Shape;303;p33"/>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4" name="Google Shape;304;p33"/>
          <p:cNvSpPr/>
          <p:nvPr/>
        </p:nvSpPr>
        <p:spPr>
          <a:xfrm>
            <a:off x="528081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05" name="Google Shape;305;p33"/>
          <p:cNvSpPr/>
          <p:nvPr/>
        </p:nvSpPr>
        <p:spPr>
          <a:xfrm>
            <a:off x="3319364"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06" name="Google Shape;306;p33"/>
          <p:cNvSpPr/>
          <p:nvPr/>
        </p:nvSpPr>
        <p:spPr>
          <a:xfrm>
            <a:off x="282408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07" name="Google Shape;307;p33"/>
          <p:cNvSpPr/>
          <p:nvPr/>
        </p:nvSpPr>
        <p:spPr>
          <a:xfrm>
            <a:off x="380946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08" name="Google Shape;308;p33"/>
          <p:cNvSpPr/>
          <p:nvPr/>
        </p:nvSpPr>
        <p:spPr>
          <a:xfrm>
            <a:off x="4293911"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09" name="Google Shape;309;p33"/>
          <p:cNvSpPr/>
          <p:nvPr/>
        </p:nvSpPr>
        <p:spPr>
          <a:xfrm>
            <a:off x="4782431"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10" name="Google Shape;310;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311" name="Google Shape;311;p33"/>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12" name="Google Shape;312;p33"/>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318" name="Google Shape;318;p34"/>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19" name="Google Shape;319;p34"/>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0" name="Google Shape;320;p34"/>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21" name="Google Shape;321;p34"/>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2" name="Google Shape;322;p34"/>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23" name="Google Shape;323;p34"/>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24" name="Google Shape;324;p34"/>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25" name="Google Shape;325;p34"/>
          <p:cNvSpPr/>
          <p:nvPr/>
        </p:nvSpPr>
        <p:spPr>
          <a:xfrm>
            <a:off x="623835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6" name="Google Shape;326;p34"/>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27" name="Google Shape;327;p34"/>
          <p:cNvSpPr/>
          <p:nvPr/>
        </p:nvSpPr>
        <p:spPr>
          <a:xfrm>
            <a:off x="528081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28" name="Google Shape;328;p34"/>
          <p:cNvSpPr/>
          <p:nvPr/>
        </p:nvSpPr>
        <p:spPr>
          <a:xfrm>
            <a:off x="3319364"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29" name="Google Shape;329;p34"/>
          <p:cNvSpPr/>
          <p:nvPr/>
        </p:nvSpPr>
        <p:spPr>
          <a:xfrm>
            <a:off x="282408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0" name="Google Shape;330;p34"/>
          <p:cNvSpPr/>
          <p:nvPr/>
        </p:nvSpPr>
        <p:spPr>
          <a:xfrm>
            <a:off x="380946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31" name="Google Shape;331;p34"/>
          <p:cNvSpPr/>
          <p:nvPr/>
        </p:nvSpPr>
        <p:spPr>
          <a:xfrm>
            <a:off x="4293911"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32" name="Google Shape;332;p34"/>
          <p:cNvSpPr/>
          <p:nvPr/>
        </p:nvSpPr>
        <p:spPr>
          <a:xfrm>
            <a:off x="4782431"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33" name="Google Shape;333;p34"/>
          <p:cNvSpPr/>
          <p:nvPr/>
        </p:nvSpPr>
        <p:spPr>
          <a:xfrm>
            <a:off x="5766771"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34" name="Google Shape;334;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335" name="Google Shape;335;p34"/>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36" name="Google Shape;336;p34"/>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342" name="Google Shape;342;p35"/>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43" name="Google Shape;343;p35"/>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44" name="Google Shape;344;p35"/>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5" name="Google Shape;345;p35"/>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46" name="Google Shape;346;p35"/>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47" name="Google Shape;347;p35"/>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48" name="Google Shape;348;p35"/>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49" name="Google Shape;349;p35"/>
          <p:cNvSpPr/>
          <p:nvPr/>
        </p:nvSpPr>
        <p:spPr>
          <a:xfrm>
            <a:off x="430009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0" name="Google Shape;350;p35"/>
          <p:cNvSpPr/>
          <p:nvPr/>
        </p:nvSpPr>
        <p:spPr>
          <a:xfrm>
            <a:off x="6727730"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1" name="Google Shape;351;p35"/>
          <p:cNvSpPr/>
          <p:nvPr/>
        </p:nvSpPr>
        <p:spPr>
          <a:xfrm>
            <a:off x="577703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52" name="Google Shape;352;p35"/>
          <p:cNvSpPr/>
          <p:nvPr/>
        </p:nvSpPr>
        <p:spPr>
          <a:xfrm>
            <a:off x="3319364"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53" name="Google Shape;353;p35"/>
          <p:cNvSpPr/>
          <p:nvPr/>
        </p:nvSpPr>
        <p:spPr>
          <a:xfrm>
            <a:off x="282408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54" name="Google Shape;354;p35"/>
          <p:cNvSpPr/>
          <p:nvPr/>
        </p:nvSpPr>
        <p:spPr>
          <a:xfrm>
            <a:off x="380946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55" name="Google Shape;355;p35"/>
          <p:cNvSpPr/>
          <p:nvPr/>
        </p:nvSpPr>
        <p:spPr>
          <a:xfrm>
            <a:off x="4790129"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56" name="Google Shape;356;p35"/>
          <p:cNvSpPr/>
          <p:nvPr/>
        </p:nvSpPr>
        <p:spPr>
          <a:xfrm>
            <a:off x="5278649"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57" name="Google Shape;357;p35"/>
          <p:cNvSpPr/>
          <p:nvPr/>
        </p:nvSpPr>
        <p:spPr>
          <a:xfrm>
            <a:off x="626299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58" name="Google Shape;358;p35"/>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359" name="Google Shape;359;p35"/>
          <p:cNvCxnSpPr>
            <a:stCxn id="358" idx="2"/>
            <a:endCxn id="349" idx="0"/>
          </p:cNvCxnSpPr>
          <p:nvPr/>
        </p:nvCxnSpPr>
        <p:spPr>
          <a:xfrm rot="5400000">
            <a:off x="5270405" y="2665475"/>
            <a:ext cx="492900" cy="1938300"/>
          </a:xfrm>
          <a:prstGeom prst="curvedConnector3">
            <a:avLst>
              <a:gd fmla="val 49985" name="adj1"/>
            </a:avLst>
          </a:prstGeom>
          <a:noFill/>
          <a:ln cap="flat" cmpd="sng" w="19050">
            <a:solidFill>
              <a:schemeClr val="dk2"/>
            </a:solidFill>
            <a:prstDash val="solid"/>
            <a:round/>
            <a:headEnd len="med" w="med" type="none"/>
            <a:tailEnd len="med" w="med" type="triangle"/>
          </a:ln>
        </p:spPr>
      </p:cxnSp>
      <p:cxnSp>
        <p:nvCxnSpPr>
          <p:cNvPr id="360" name="Google Shape;360;p35"/>
          <p:cNvCxnSpPr>
            <a:stCxn id="345" idx="2"/>
            <a:endCxn id="354" idx="0"/>
          </p:cNvCxnSpPr>
          <p:nvPr/>
        </p:nvCxnSpPr>
        <p:spPr>
          <a:xfrm rot="5400000">
            <a:off x="4052844" y="3392375"/>
            <a:ext cx="492900" cy="484500"/>
          </a:xfrm>
          <a:prstGeom prst="curvedConnector3">
            <a:avLst>
              <a:gd fmla="val 49985" name="adj1"/>
            </a:avLst>
          </a:prstGeom>
          <a:noFill/>
          <a:ln cap="flat" cmpd="sng" w="19050">
            <a:solidFill>
              <a:schemeClr val="dk2"/>
            </a:solidFill>
            <a:prstDash val="solid"/>
            <a:round/>
            <a:headEnd len="med" w="med" type="none"/>
            <a:tailEnd len="med" w="med" type="triangle"/>
          </a:ln>
        </p:spPr>
      </p:cxnSp>
      <p:sp>
        <p:nvSpPr>
          <p:cNvPr id="361" name="Google Shape;361;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362" name="Google Shape;362;p35"/>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63" name="Google Shape;363;p35"/>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369" name="Google Shape;369;p36"/>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70" name="Google Shape;370;p36"/>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71" name="Google Shape;371;p36"/>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72" name="Google Shape;372;p36"/>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73" name="Google Shape;373;p36"/>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74" name="Google Shape;374;p36"/>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75" name="Google Shape;375;p36"/>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76" name="Google Shape;376;p36"/>
          <p:cNvSpPr/>
          <p:nvPr/>
        </p:nvSpPr>
        <p:spPr>
          <a:xfrm>
            <a:off x="430009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77" name="Google Shape;377;p36"/>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78" name="Google Shape;378;p36"/>
          <p:cNvSpPr/>
          <p:nvPr/>
        </p:nvSpPr>
        <p:spPr>
          <a:xfrm>
            <a:off x="6273248"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79" name="Google Shape;379;p36"/>
          <p:cNvSpPr/>
          <p:nvPr/>
        </p:nvSpPr>
        <p:spPr>
          <a:xfrm>
            <a:off x="3319364"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80" name="Google Shape;380;p36"/>
          <p:cNvSpPr/>
          <p:nvPr/>
        </p:nvSpPr>
        <p:spPr>
          <a:xfrm>
            <a:off x="282408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81" name="Google Shape;381;p36"/>
          <p:cNvSpPr/>
          <p:nvPr/>
        </p:nvSpPr>
        <p:spPr>
          <a:xfrm>
            <a:off x="380946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82" name="Google Shape;382;p36"/>
          <p:cNvSpPr/>
          <p:nvPr/>
        </p:nvSpPr>
        <p:spPr>
          <a:xfrm>
            <a:off x="5286347"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83" name="Google Shape;383;p36"/>
          <p:cNvSpPr/>
          <p:nvPr/>
        </p:nvSpPr>
        <p:spPr>
          <a:xfrm>
            <a:off x="5774867"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84" name="Google Shape;384;p36"/>
          <p:cNvSpPr/>
          <p:nvPr/>
        </p:nvSpPr>
        <p:spPr>
          <a:xfrm>
            <a:off x="6759208"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85" name="Google Shape;385;p36"/>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386" name="Google Shape;386;p36"/>
          <p:cNvCxnSpPr>
            <a:stCxn id="385" idx="2"/>
            <a:endCxn id="376" idx="0"/>
          </p:cNvCxnSpPr>
          <p:nvPr/>
        </p:nvCxnSpPr>
        <p:spPr>
          <a:xfrm rot="5400000">
            <a:off x="5270405" y="2665475"/>
            <a:ext cx="492900" cy="1938300"/>
          </a:xfrm>
          <a:prstGeom prst="curvedConnector3">
            <a:avLst>
              <a:gd fmla="val 49985" name="adj1"/>
            </a:avLst>
          </a:prstGeom>
          <a:noFill/>
          <a:ln cap="flat" cmpd="sng" w="19050">
            <a:solidFill>
              <a:schemeClr val="dk2"/>
            </a:solidFill>
            <a:prstDash val="solid"/>
            <a:round/>
            <a:headEnd len="med" w="med" type="none"/>
            <a:tailEnd len="med" w="med" type="triangle"/>
          </a:ln>
        </p:spPr>
      </p:cxnSp>
      <p:cxnSp>
        <p:nvCxnSpPr>
          <p:cNvPr id="387" name="Google Shape;387;p36"/>
          <p:cNvCxnSpPr>
            <a:stCxn id="372" idx="2"/>
            <a:endCxn id="381" idx="0"/>
          </p:cNvCxnSpPr>
          <p:nvPr/>
        </p:nvCxnSpPr>
        <p:spPr>
          <a:xfrm rot="5400000">
            <a:off x="4052844" y="3392375"/>
            <a:ext cx="492900" cy="484500"/>
          </a:xfrm>
          <a:prstGeom prst="curvedConnector3">
            <a:avLst>
              <a:gd fmla="val 49985" name="adj1"/>
            </a:avLst>
          </a:prstGeom>
          <a:noFill/>
          <a:ln cap="flat" cmpd="sng" w="19050">
            <a:solidFill>
              <a:schemeClr val="dk2"/>
            </a:solidFill>
            <a:prstDash val="solid"/>
            <a:round/>
            <a:headEnd len="med" w="med" type="none"/>
            <a:tailEnd len="med" w="med" type="triangle"/>
          </a:ln>
        </p:spPr>
      </p:cxnSp>
      <p:sp>
        <p:nvSpPr>
          <p:cNvPr id="388" name="Google Shape;388;p36"/>
          <p:cNvSpPr/>
          <p:nvPr/>
        </p:nvSpPr>
        <p:spPr>
          <a:xfrm>
            <a:off x="4790116" y="3881220"/>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cxnSp>
        <p:nvCxnSpPr>
          <p:cNvPr id="389" name="Google Shape;389;p36"/>
          <p:cNvCxnSpPr>
            <a:stCxn id="377" idx="2"/>
            <a:endCxn id="388" idx="0"/>
          </p:cNvCxnSpPr>
          <p:nvPr/>
        </p:nvCxnSpPr>
        <p:spPr>
          <a:xfrm rot="5400000">
            <a:off x="5760080" y="2665775"/>
            <a:ext cx="492900" cy="1937700"/>
          </a:xfrm>
          <a:prstGeom prst="curvedConnector3">
            <a:avLst>
              <a:gd fmla="val 50015" name="adj1"/>
            </a:avLst>
          </a:prstGeom>
          <a:noFill/>
          <a:ln cap="flat" cmpd="sng" w="19050">
            <a:solidFill>
              <a:schemeClr val="dk2"/>
            </a:solidFill>
            <a:prstDash val="solid"/>
            <a:round/>
            <a:headEnd len="med" w="med" type="none"/>
            <a:tailEnd len="med" w="med" type="triangle"/>
          </a:ln>
        </p:spPr>
      </p:cxnSp>
      <p:sp>
        <p:nvSpPr>
          <p:cNvPr id="390" name="Google Shape;390;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391" name="Google Shape;391;p36"/>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392" name="Google Shape;392;p36"/>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Insertion Sort</a:t>
            </a:r>
            <a:endParaRPr/>
          </a:p>
          <a:p>
            <a:pPr indent="-342900" lvl="0" marL="457200" rtl="0" algn="l">
              <a:spcBef>
                <a:spcPts val="600"/>
              </a:spcBef>
              <a:spcAft>
                <a:spcPts val="0"/>
              </a:spcAft>
              <a:buSzPts val="1800"/>
              <a:buChar char="•"/>
            </a:pPr>
            <a:r>
              <a:rPr lang="en"/>
              <a:t>Naive Insertion Sort</a:t>
            </a:r>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In-Place Insertion Sort</a:t>
            </a:r>
            <a:endParaRPr/>
          </a:p>
          <a:p>
            <a:pPr indent="-342900" lvl="0" marL="457200" rtl="0" algn="l">
              <a:spcBef>
                <a:spcPts val="0"/>
              </a:spcBef>
              <a:spcAft>
                <a:spcPts val="0"/>
              </a:spcAft>
              <a:buSzPts val="1800"/>
              <a:buChar char="•"/>
            </a:pPr>
            <a:r>
              <a:rPr lang="en"/>
              <a:t>Insertion Sort Runtime</a:t>
            </a:r>
            <a:endParaRPr/>
          </a:p>
          <a:p>
            <a:pPr indent="0" lvl="0" marL="0" rtl="0" algn="l">
              <a:spcBef>
                <a:spcPts val="600"/>
              </a:spcBef>
              <a:spcAft>
                <a:spcPts val="0"/>
              </a:spcAft>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None/>
            </a:pPr>
            <a:r>
              <a:rPr lang="en"/>
              <a:t>Quicksort Performance</a:t>
            </a:r>
            <a:endParaRPr/>
          </a:p>
          <a:p>
            <a:pPr indent="-342900" lvl="0" marL="457200" rtl="0" algn="l">
              <a:spcBef>
                <a:spcPts val="600"/>
              </a:spcBef>
              <a:spcAft>
                <a:spcPts val="0"/>
              </a:spcAft>
              <a:buSzPts val="1800"/>
              <a:buChar char="•"/>
            </a:pPr>
            <a:r>
              <a:rPr lang="en"/>
              <a:t>Quicksort Runtime Analysis</a:t>
            </a:r>
            <a:endParaRPr/>
          </a:p>
          <a:p>
            <a:pPr indent="-342900" lvl="0" marL="457200" rtl="0" algn="l">
              <a:spcBef>
                <a:spcPts val="0"/>
              </a:spcBef>
              <a:spcAft>
                <a:spcPts val="0"/>
              </a:spcAft>
              <a:buSzPts val="1800"/>
              <a:buChar char="•"/>
            </a:pPr>
            <a:r>
              <a:rPr lang="en"/>
              <a:t>Avoiding Quicksort Worst Case</a:t>
            </a:r>
            <a:endParaRPr/>
          </a:p>
        </p:txBody>
      </p:sp>
      <p:sp>
        <p:nvSpPr>
          <p:cNvPr id="398" name="Google Shape;398;p3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30, CS61B, Fall 2023</a:t>
            </a:r>
            <a:endParaRPr/>
          </a:p>
        </p:txBody>
      </p:sp>
      <p:sp>
        <p:nvSpPr>
          <p:cNvPr id="399" name="Google Shape;399;p3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In-Place Insertion Sort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405" name="Google Shape;405;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naive approach, if output sequence contains k items, worst cost to insert a single item is k.</a:t>
            </a:r>
            <a:endParaRPr/>
          </a:p>
          <a:p>
            <a:pPr indent="-342900" lvl="0" marL="457200" rtl="0" algn="l">
              <a:spcBef>
                <a:spcPts val="600"/>
              </a:spcBef>
              <a:spcAft>
                <a:spcPts val="0"/>
              </a:spcAft>
              <a:buSzPts val="1800"/>
              <a:buChar char="●"/>
            </a:pPr>
            <a:r>
              <a:rPr lang="en"/>
              <a:t>Might need to move everything over.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More efficient method:</a:t>
            </a:r>
            <a:endParaRPr/>
          </a:p>
          <a:p>
            <a:pPr indent="-342900" lvl="0" marL="457200" rtl="0" algn="l">
              <a:spcBef>
                <a:spcPts val="600"/>
              </a:spcBef>
              <a:spcAft>
                <a:spcPts val="0"/>
              </a:spcAft>
              <a:buSzPts val="1800"/>
              <a:buChar char="●"/>
            </a:pPr>
            <a:r>
              <a:rPr lang="en"/>
              <a:t>Do everything in place using swapping.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Insertion Sort</a:t>
            </a:r>
            <a:endParaRPr/>
          </a:p>
        </p:txBody>
      </p:sp>
      <p:sp>
        <p:nvSpPr>
          <p:cNvPr id="411" name="Google Shape;411;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412" name="Google Shape;412;p39"/>
          <p:cNvSpPr/>
          <p:nvPr/>
        </p:nvSpPr>
        <p:spPr>
          <a:xfrm>
            <a:off x="28341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13" name="Google Shape;413;p39"/>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14" name="Google Shape;414;p39"/>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15" name="Google Shape;415;p39"/>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16" name="Google Shape;416;p39"/>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17" name="Google Shape;417;p39"/>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18" name="Google Shape;418;p39"/>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19" name="Google Shape;419;p39"/>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20" name="Google Shape;420;p39"/>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21" name="Google Shape;421;p39"/>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422" name="Google Shape;422;p39"/>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Insertion Sort</a:t>
            </a:r>
            <a:endParaRPr/>
          </a:p>
        </p:txBody>
      </p:sp>
      <p:sp>
        <p:nvSpPr>
          <p:cNvPr id="428" name="Google Shape;428;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429" name="Google Shape;429;p40"/>
          <p:cNvSpPr/>
          <p:nvPr/>
        </p:nvSpPr>
        <p:spPr>
          <a:xfrm>
            <a:off x="28341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30" name="Google Shape;430;p40"/>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31" name="Google Shape;431;p40"/>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32" name="Google Shape;432;p40"/>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3" name="Google Shape;433;p40"/>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34" name="Google Shape;434;p40"/>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35" name="Google Shape;435;p40"/>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36" name="Google Shape;436;p40"/>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7" name="Google Shape;437;p40"/>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38" name="Google Shape;438;p40"/>
          <p:cNvSpPr txBox="1"/>
          <p:nvPr/>
        </p:nvSpPr>
        <p:spPr>
          <a:xfrm>
            <a:off x="29116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439" name="Google Shape;439;p40"/>
          <p:cNvSpPr txBox="1"/>
          <p:nvPr/>
        </p:nvSpPr>
        <p:spPr>
          <a:xfrm>
            <a:off x="291162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440" name="Google Shape;440;p40"/>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441" name="Google Shape;441;p40"/>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Insertion Sort</a:t>
            </a:r>
            <a:endParaRPr/>
          </a:p>
        </p:txBody>
      </p:sp>
      <p:sp>
        <p:nvSpPr>
          <p:cNvPr id="447" name="Google Shape;447;p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448" name="Google Shape;448;p4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49" name="Google Shape;449;p41"/>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50" name="Google Shape;450;p41"/>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51" name="Google Shape;451;p41"/>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52" name="Google Shape;452;p41"/>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53" name="Google Shape;453;p41"/>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54" name="Google Shape;454;p41"/>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55" name="Google Shape;455;p41"/>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56" name="Google Shape;456;p41"/>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57" name="Google Shape;457;p41"/>
          <p:cNvSpPr txBox="1"/>
          <p:nvPr/>
        </p:nvSpPr>
        <p:spPr>
          <a:xfrm>
            <a:off x="29116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458" name="Google Shape;458;p41"/>
          <p:cNvSpPr txBox="1"/>
          <p:nvPr/>
        </p:nvSpPr>
        <p:spPr>
          <a:xfrm>
            <a:off x="291162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459" name="Google Shape;459;p41"/>
          <p:cNvSpPr/>
          <p:nvPr/>
        </p:nvSpPr>
        <p:spPr>
          <a:xfrm rot="-5400000">
            <a:off x="2931191" y="2489334"/>
            <a:ext cx="260700" cy="4305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txBox="1"/>
          <p:nvPr/>
        </p:nvSpPr>
        <p:spPr>
          <a:xfrm>
            <a:off x="27528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461" name="Google Shape;461;p41"/>
          <p:cNvSpPr/>
          <p:nvPr/>
        </p:nvSpPr>
        <p:spPr>
          <a:xfrm rot="-5400000">
            <a:off x="5149125" y="778575"/>
            <a:ext cx="260700" cy="3852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txBox="1"/>
          <p:nvPr/>
        </p:nvSpPr>
        <p:spPr>
          <a:xfrm>
            <a:off x="3353475" y="2237025"/>
            <a:ext cx="38520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463" name="Google Shape;463;p41"/>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464" name="Google Shape;464;p41"/>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470" name="Google Shape;470;p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471" name="Google Shape;471;p4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72" name="Google Shape;472;p42"/>
          <p:cNvSpPr/>
          <p:nvPr/>
        </p:nvSpPr>
        <p:spPr>
          <a:xfrm>
            <a:off x="331936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73" name="Google Shape;473;p42"/>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74" name="Google Shape;474;p42"/>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75" name="Google Shape;475;p42"/>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76" name="Google Shape;476;p42"/>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477" name="Google Shape;477;p42"/>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78" name="Google Shape;478;p42"/>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79" name="Google Shape;479;p42"/>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80" name="Google Shape;480;p42"/>
          <p:cNvSpPr txBox="1"/>
          <p:nvPr/>
        </p:nvSpPr>
        <p:spPr>
          <a:xfrm>
            <a:off x="34450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481" name="Google Shape;481;p42"/>
          <p:cNvSpPr txBox="1"/>
          <p:nvPr/>
        </p:nvSpPr>
        <p:spPr>
          <a:xfrm>
            <a:off x="344502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482" name="Google Shape;482;p42"/>
          <p:cNvSpPr/>
          <p:nvPr/>
        </p:nvSpPr>
        <p:spPr>
          <a:xfrm rot="-5400000">
            <a:off x="2931191" y="2489334"/>
            <a:ext cx="260700" cy="4305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txBox="1"/>
          <p:nvPr/>
        </p:nvSpPr>
        <p:spPr>
          <a:xfrm>
            <a:off x="27528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484" name="Google Shape;484;p42"/>
          <p:cNvSpPr/>
          <p:nvPr/>
        </p:nvSpPr>
        <p:spPr>
          <a:xfrm rot="-5400000">
            <a:off x="5381425" y="1010775"/>
            <a:ext cx="260700" cy="33876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2"/>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486" name="Google Shape;486;p42"/>
          <p:cNvSpPr txBox="1"/>
          <p:nvPr/>
        </p:nvSpPr>
        <p:spPr>
          <a:xfrm>
            <a:off x="3817875" y="2237025"/>
            <a:ext cx="3387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487" name="Google Shape;487;p42"/>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Insertion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Naive Insertion Sort</a:t>
            </a:r>
            <a:endParaRPr b="1">
              <a:solidFill>
                <a:schemeClr val="accent3"/>
              </a:solidFill>
              <a:latin typeface="Roboto"/>
              <a:ea typeface="Roboto"/>
              <a:cs typeface="Roboto"/>
              <a:sym typeface="Roboto"/>
            </a:endParaRPr>
          </a:p>
          <a:p>
            <a:pPr indent="-342900" lvl="0" marL="457200" rtl="0" algn="l">
              <a:spcBef>
                <a:spcPts val="0"/>
              </a:spcBef>
              <a:spcAft>
                <a:spcPts val="0"/>
              </a:spcAft>
              <a:buSzPts val="1800"/>
              <a:buChar char="•"/>
            </a:pPr>
            <a:r>
              <a:rPr lang="en"/>
              <a:t>In-Place Insertion Sort</a:t>
            </a:r>
            <a:endParaRPr/>
          </a:p>
          <a:p>
            <a:pPr indent="-342900" lvl="0" marL="457200" rtl="0" algn="l">
              <a:spcBef>
                <a:spcPts val="0"/>
              </a:spcBef>
              <a:spcAft>
                <a:spcPts val="0"/>
              </a:spcAft>
              <a:buSzPts val="1800"/>
              <a:buChar char="•"/>
            </a:pPr>
            <a:r>
              <a:rPr lang="en"/>
              <a:t>Insertion Sort Runtime</a:t>
            </a:r>
            <a:endParaRPr/>
          </a:p>
          <a:p>
            <a:pPr indent="0" lvl="0" marL="0" rtl="0" algn="l">
              <a:spcBef>
                <a:spcPts val="600"/>
              </a:spcBef>
              <a:spcAft>
                <a:spcPts val="0"/>
              </a:spcAft>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None/>
            </a:pPr>
            <a:r>
              <a:rPr lang="en"/>
              <a:t>Quicksort Performance</a:t>
            </a:r>
            <a:endParaRPr/>
          </a:p>
          <a:p>
            <a:pPr indent="-342900" lvl="0" marL="457200" rtl="0" algn="l">
              <a:spcBef>
                <a:spcPts val="600"/>
              </a:spcBef>
              <a:spcAft>
                <a:spcPts val="0"/>
              </a:spcAft>
              <a:buSzPts val="1800"/>
              <a:buChar char="•"/>
            </a:pPr>
            <a:r>
              <a:rPr lang="en"/>
              <a:t>Quicksort Runtime Analysis</a:t>
            </a:r>
            <a:endParaRPr/>
          </a:p>
          <a:p>
            <a:pPr indent="-342900" lvl="0" marL="457200" rtl="0" algn="l">
              <a:spcBef>
                <a:spcPts val="0"/>
              </a:spcBef>
              <a:spcAft>
                <a:spcPts val="0"/>
              </a:spcAft>
              <a:buSzPts val="1800"/>
              <a:buChar char="•"/>
            </a:pPr>
            <a:r>
              <a:rPr lang="en"/>
              <a:t>Avoiding Quicksort Worst Case</a:t>
            </a:r>
            <a:endParaRPr/>
          </a:p>
        </p:txBody>
      </p:sp>
      <p:sp>
        <p:nvSpPr>
          <p:cNvPr id="154" name="Google Shape;154;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30, CS61B, Fall 2023</a:t>
            </a:r>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Insertion Sort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493" name="Google Shape;493;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494" name="Google Shape;494;p43"/>
          <p:cNvSpPr/>
          <p:nvPr/>
        </p:nvSpPr>
        <p:spPr>
          <a:xfrm>
            <a:off x="28341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495" name="Google Shape;495;p4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96" name="Google Shape;496;p43"/>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97" name="Google Shape;497;p43"/>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98" name="Google Shape;498;p43"/>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499" name="Google Shape;499;p43"/>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00" name="Google Shape;500;p43"/>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01" name="Google Shape;501;p43"/>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02" name="Google Shape;502;p43"/>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03" name="Google Shape;503;p43"/>
          <p:cNvSpPr txBox="1"/>
          <p:nvPr/>
        </p:nvSpPr>
        <p:spPr>
          <a:xfrm>
            <a:off x="34450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504" name="Google Shape;504;p43"/>
          <p:cNvSpPr txBox="1"/>
          <p:nvPr/>
        </p:nvSpPr>
        <p:spPr>
          <a:xfrm>
            <a:off x="2956941"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505" name="Google Shape;505;p43"/>
          <p:cNvSpPr/>
          <p:nvPr/>
        </p:nvSpPr>
        <p:spPr>
          <a:xfrm rot="-5400000">
            <a:off x="5381425" y="1010775"/>
            <a:ext cx="260700" cy="33876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507" name="Google Shape;507;p43"/>
          <p:cNvSpPr txBox="1"/>
          <p:nvPr/>
        </p:nvSpPr>
        <p:spPr>
          <a:xfrm>
            <a:off x="3817875" y="2237025"/>
            <a:ext cx="3387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508" name="Google Shape;508;p43"/>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514" name="Google Shape;514;p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515" name="Google Shape;515;p44"/>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16" name="Google Shape;516;p44"/>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17" name="Google Shape;517;p44"/>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18" name="Google Shape;518;p44"/>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19" name="Google Shape;519;p44"/>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20" name="Google Shape;520;p44"/>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21" name="Google Shape;521;p44"/>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22" name="Google Shape;522;p44"/>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23" name="Google Shape;523;p44"/>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24" name="Google Shape;524;p44"/>
          <p:cNvSpPr txBox="1"/>
          <p:nvPr/>
        </p:nvSpPr>
        <p:spPr>
          <a:xfrm>
            <a:off x="34450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525" name="Google Shape;525;p44"/>
          <p:cNvSpPr txBox="1"/>
          <p:nvPr/>
        </p:nvSpPr>
        <p:spPr>
          <a:xfrm>
            <a:off x="2956941"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526" name="Google Shape;526;p44"/>
          <p:cNvSpPr/>
          <p:nvPr/>
        </p:nvSpPr>
        <p:spPr>
          <a:xfrm rot="-5400000">
            <a:off x="3167759" y="2252775"/>
            <a:ext cx="260700" cy="9036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txBox="1"/>
          <p:nvPr/>
        </p:nvSpPr>
        <p:spPr>
          <a:xfrm>
            <a:off x="27528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528" name="Google Shape;528;p44"/>
          <p:cNvSpPr/>
          <p:nvPr/>
        </p:nvSpPr>
        <p:spPr>
          <a:xfrm rot="-5400000">
            <a:off x="5381425" y="1010775"/>
            <a:ext cx="260700" cy="33876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530" name="Google Shape;530;p44"/>
          <p:cNvSpPr txBox="1"/>
          <p:nvPr/>
        </p:nvSpPr>
        <p:spPr>
          <a:xfrm>
            <a:off x="3817875" y="2237025"/>
            <a:ext cx="3387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531" name="Google Shape;531;p44"/>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537" name="Google Shape;537;p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538" name="Google Shape;538;p45"/>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39" name="Google Shape;539;p45"/>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40" name="Google Shape;540;p45"/>
          <p:cNvSpPr/>
          <p:nvPr/>
        </p:nvSpPr>
        <p:spPr>
          <a:xfrm>
            <a:off x="380870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41" name="Google Shape;541;p45"/>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42" name="Google Shape;542;p45"/>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43" name="Google Shape;543;p45"/>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44" name="Google Shape;544;p45"/>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45" name="Google Shape;545;p45"/>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46" name="Google Shape;546;p45"/>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47" name="Google Shape;547;p45"/>
          <p:cNvSpPr txBox="1"/>
          <p:nvPr/>
        </p:nvSpPr>
        <p:spPr>
          <a:xfrm>
            <a:off x="39022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548" name="Google Shape;548;p45"/>
          <p:cNvSpPr txBox="1"/>
          <p:nvPr/>
        </p:nvSpPr>
        <p:spPr>
          <a:xfrm>
            <a:off x="3894000"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549" name="Google Shape;549;p45"/>
          <p:cNvSpPr/>
          <p:nvPr/>
        </p:nvSpPr>
        <p:spPr>
          <a:xfrm rot="-5400000">
            <a:off x="3167759" y="2252775"/>
            <a:ext cx="260700" cy="9036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5"/>
          <p:cNvSpPr txBox="1"/>
          <p:nvPr/>
        </p:nvSpPr>
        <p:spPr>
          <a:xfrm>
            <a:off x="27528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551" name="Google Shape;551;p45"/>
          <p:cNvSpPr/>
          <p:nvPr/>
        </p:nvSpPr>
        <p:spPr>
          <a:xfrm rot="-5400000">
            <a:off x="5381425" y="1010775"/>
            <a:ext cx="260700" cy="33876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553" name="Google Shape;553;p45"/>
          <p:cNvSpPr txBox="1"/>
          <p:nvPr/>
        </p:nvSpPr>
        <p:spPr>
          <a:xfrm>
            <a:off x="3817875" y="2237025"/>
            <a:ext cx="33876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554" name="Google Shape;554;p45"/>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560" name="Google Shape;560;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561" name="Google Shape;561;p46"/>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62" name="Google Shape;562;p46"/>
          <p:cNvSpPr/>
          <p:nvPr/>
        </p:nvSpPr>
        <p:spPr>
          <a:xfrm>
            <a:off x="331936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63" name="Google Shape;563;p46"/>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64" name="Google Shape;564;p46"/>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65" name="Google Shape;565;p46"/>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66" name="Google Shape;566;p46"/>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67" name="Google Shape;567;p46"/>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68" name="Google Shape;568;p46"/>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69" name="Google Shape;569;p46"/>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70" name="Google Shape;570;p46"/>
          <p:cNvSpPr txBox="1"/>
          <p:nvPr/>
        </p:nvSpPr>
        <p:spPr>
          <a:xfrm>
            <a:off x="39022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571" name="Google Shape;571;p46"/>
          <p:cNvSpPr txBox="1"/>
          <p:nvPr/>
        </p:nvSpPr>
        <p:spPr>
          <a:xfrm>
            <a:off x="3436800"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572" name="Google Shape;572;p46"/>
          <p:cNvSpPr/>
          <p:nvPr/>
        </p:nvSpPr>
        <p:spPr>
          <a:xfrm rot="-5400000">
            <a:off x="5624975" y="1254375"/>
            <a:ext cx="260700" cy="2900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txBox="1"/>
          <p:nvPr/>
        </p:nvSpPr>
        <p:spPr>
          <a:xfrm>
            <a:off x="243000" y="3744125"/>
            <a:ext cx="28104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Note: We’ve temporarily broken our invariant that the items up through item i should be sorted!</a:t>
            </a:r>
            <a:endParaRPr>
              <a:solidFill>
                <a:srgbClr val="BE0712"/>
              </a:solidFill>
              <a:latin typeface="Roboto"/>
              <a:ea typeface="Roboto"/>
              <a:cs typeface="Roboto"/>
              <a:sym typeface="Roboto"/>
            </a:endParaRPr>
          </a:p>
        </p:txBody>
      </p:sp>
      <p:cxnSp>
        <p:nvCxnSpPr>
          <p:cNvPr id="574" name="Google Shape;574;p46"/>
          <p:cNvCxnSpPr/>
          <p:nvPr/>
        </p:nvCxnSpPr>
        <p:spPr>
          <a:xfrm flipH="1" rot="10800000">
            <a:off x="2617075" y="3534600"/>
            <a:ext cx="657000" cy="215400"/>
          </a:xfrm>
          <a:prstGeom prst="straightConnector1">
            <a:avLst/>
          </a:prstGeom>
          <a:noFill/>
          <a:ln cap="flat" cmpd="sng" w="9525">
            <a:solidFill>
              <a:srgbClr val="BE0712"/>
            </a:solidFill>
            <a:prstDash val="solid"/>
            <a:round/>
            <a:headEnd len="med" w="med" type="none"/>
            <a:tailEnd len="med" w="med" type="triangle"/>
          </a:ln>
        </p:spPr>
      </p:cxnSp>
      <p:sp>
        <p:nvSpPr>
          <p:cNvPr id="575" name="Google Shape;575;p46"/>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576" name="Google Shape;576;p46"/>
          <p:cNvSpPr txBox="1"/>
          <p:nvPr/>
        </p:nvSpPr>
        <p:spPr>
          <a:xfrm>
            <a:off x="4305075" y="2237025"/>
            <a:ext cx="2900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577" name="Google Shape;577;p46"/>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583" name="Google Shape;58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584" name="Google Shape;584;p47"/>
          <p:cNvSpPr/>
          <p:nvPr/>
        </p:nvSpPr>
        <p:spPr>
          <a:xfrm>
            <a:off x="28341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85" name="Google Shape;585;p47"/>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586" name="Google Shape;586;p47"/>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587" name="Google Shape;587;p47"/>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88" name="Google Shape;588;p47"/>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589" name="Google Shape;589;p47"/>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590" name="Google Shape;590;p47"/>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591" name="Google Shape;591;p47"/>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92" name="Google Shape;592;p47"/>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593" name="Google Shape;593;p47"/>
          <p:cNvSpPr txBox="1"/>
          <p:nvPr/>
        </p:nvSpPr>
        <p:spPr>
          <a:xfrm>
            <a:off x="39022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594" name="Google Shape;594;p47"/>
          <p:cNvSpPr txBox="1"/>
          <p:nvPr/>
        </p:nvSpPr>
        <p:spPr>
          <a:xfrm>
            <a:off x="2979600"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595" name="Google Shape;595;p47"/>
          <p:cNvSpPr txBox="1"/>
          <p:nvPr/>
        </p:nvSpPr>
        <p:spPr>
          <a:xfrm>
            <a:off x="243000" y="3744125"/>
            <a:ext cx="23094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Once the traveller settles, the invariant is restored.</a:t>
            </a:r>
            <a:endParaRPr>
              <a:solidFill>
                <a:srgbClr val="BE0712"/>
              </a:solidFill>
              <a:latin typeface="Roboto"/>
              <a:ea typeface="Roboto"/>
              <a:cs typeface="Roboto"/>
              <a:sym typeface="Roboto"/>
            </a:endParaRPr>
          </a:p>
        </p:txBody>
      </p:sp>
      <p:cxnSp>
        <p:nvCxnSpPr>
          <p:cNvPr id="596" name="Google Shape;596;p47"/>
          <p:cNvCxnSpPr/>
          <p:nvPr/>
        </p:nvCxnSpPr>
        <p:spPr>
          <a:xfrm flipH="1" rot="10800000">
            <a:off x="2159875" y="3534600"/>
            <a:ext cx="657000" cy="215400"/>
          </a:xfrm>
          <a:prstGeom prst="straightConnector1">
            <a:avLst/>
          </a:prstGeom>
          <a:noFill/>
          <a:ln cap="flat" cmpd="sng" w="9525">
            <a:solidFill>
              <a:srgbClr val="BE0712"/>
            </a:solidFill>
            <a:prstDash val="solid"/>
            <a:round/>
            <a:headEnd len="med" w="med" type="none"/>
            <a:tailEnd len="med" w="med" type="triangle"/>
          </a:ln>
        </p:spPr>
      </p:cxnSp>
      <p:sp>
        <p:nvSpPr>
          <p:cNvPr id="597" name="Google Shape;597;p47"/>
          <p:cNvSpPr/>
          <p:nvPr/>
        </p:nvSpPr>
        <p:spPr>
          <a:xfrm rot="-5400000">
            <a:off x="5624975" y="1254375"/>
            <a:ext cx="260700" cy="2900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599" name="Google Shape;599;p47"/>
          <p:cNvSpPr txBox="1"/>
          <p:nvPr/>
        </p:nvSpPr>
        <p:spPr>
          <a:xfrm>
            <a:off x="4305075" y="2237025"/>
            <a:ext cx="2900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600" name="Google Shape;600;p47"/>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606" name="Google Shape;606;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607" name="Google Shape;607;p48"/>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08" name="Google Shape;608;p48"/>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09" name="Google Shape;609;p48"/>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10" name="Google Shape;610;p48"/>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11" name="Google Shape;611;p48"/>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12" name="Google Shape;612;p48"/>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13" name="Google Shape;613;p48"/>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14" name="Google Shape;614;p48"/>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15" name="Google Shape;615;p48"/>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16" name="Google Shape;616;p48"/>
          <p:cNvSpPr txBox="1"/>
          <p:nvPr/>
        </p:nvSpPr>
        <p:spPr>
          <a:xfrm>
            <a:off x="39022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617" name="Google Shape;617;p48"/>
          <p:cNvSpPr txBox="1"/>
          <p:nvPr/>
        </p:nvSpPr>
        <p:spPr>
          <a:xfrm>
            <a:off x="2979600"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618" name="Google Shape;618;p48"/>
          <p:cNvSpPr/>
          <p:nvPr/>
        </p:nvSpPr>
        <p:spPr>
          <a:xfrm rot="-5400000">
            <a:off x="5624975" y="1254375"/>
            <a:ext cx="260700" cy="2900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8"/>
          <p:cNvSpPr/>
          <p:nvPr/>
        </p:nvSpPr>
        <p:spPr>
          <a:xfrm rot="-5400000">
            <a:off x="3417045" y="2003475"/>
            <a:ext cx="260700" cy="1402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8"/>
          <p:cNvSpPr txBox="1"/>
          <p:nvPr/>
        </p:nvSpPr>
        <p:spPr>
          <a:xfrm>
            <a:off x="32100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621" name="Google Shape;621;p48"/>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622" name="Google Shape;622;p48"/>
          <p:cNvSpPr txBox="1"/>
          <p:nvPr/>
        </p:nvSpPr>
        <p:spPr>
          <a:xfrm>
            <a:off x="4305075" y="2237025"/>
            <a:ext cx="2900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623" name="Google Shape;623;p48"/>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629" name="Google Shape;629;p4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630" name="Google Shape;630;p4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31" name="Google Shape;631;p49"/>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32" name="Google Shape;632;p49"/>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33" name="Google Shape;633;p49"/>
          <p:cNvSpPr/>
          <p:nvPr/>
        </p:nvSpPr>
        <p:spPr>
          <a:xfrm>
            <a:off x="429389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34" name="Google Shape;634;p49"/>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35" name="Google Shape;635;p49"/>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36" name="Google Shape;636;p49"/>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37" name="Google Shape;637;p49"/>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38" name="Google Shape;638;p49"/>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39" name="Google Shape;639;p49"/>
          <p:cNvSpPr txBox="1"/>
          <p:nvPr/>
        </p:nvSpPr>
        <p:spPr>
          <a:xfrm>
            <a:off x="44356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640" name="Google Shape;640;p49"/>
          <p:cNvSpPr txBox="1"/>
          <p:nvPr/>
        </p:nvSpPr>
        <p:spPr>
          <a:xfrm>
            <a:off x="4427400"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641" name="Google Shape;641;p49"/>
          <p:cNvSpPr/>
          <p:nvPr/>
        </p:nvSpPr>
        <p:spPr>
          <a:xfrm rot="-5400000">
            <a:off x="5624975" y="1254375"/>
            <a:ext cx="260700" cy="2900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9"/>
          <p:cNvSpPr/>
          <p:nvPr/>
        </p:nvSpPr>
        <p:spPr>
          <a:xfrm rot="-5400000">
            <a:off x="3417045" y="2003475"/>
            <a:ext cx="260700" cy="1402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9"/>
          <p:cNvSpPr txBox="1"/>
          <p:nvPr/>
        </p:nvSpPr>
        <p:spPr>
          <a:xfrm>
            <a:off x="3210084"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644" name="Google Shape;644;p49"/>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645" name="Google Shape;645;p49"/>
          <p:cNvSpPr txBox="1"/>
          <p:nvPr/>
        </p:nvSpPr>
        <p:spPr>
          <a:xfrm>
            <a:off x="4305075" y="2237025"/>
            <a:ext cx="29004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646" name="Google Shape;646;p49"/>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652" name="Google Shape;652;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653" name="Google Shape;653;p5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54" name="Google Shape;654;p50"/>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55" name="Google Shape;655;p50"/>
          <p:cNvSpPr/>
          <p:nvPr/>
        </p:nvSpPr>
        <p:spPr>
          <a:xfrm>
            <a:off x="380870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56" name="Google Shape;656;p50"/>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57" name="Google Shape;657;p50"/>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58" name="Google Shape;658;p50"/>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59" name="Google Shape;659;p50"/>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60" name="Google Shape;660;p50"/>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61" name="Google Shape;661;p50"/>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62" name="Google Shape;662;p50"/>
          <p:cNvSpPr txBox="1"/>
          <p:nvPr/>
        </p:nvSpPr>
        <p:spPr>
          <a:xfrm>
            <a:off x="44356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663" name="Google Shape;663;p50"/>
          <p:cNvSpPr txBox="1"/>
          <p:nvPr/>
        </p:nvSpPr>
        <p:spPr>
          <a:xfrm>
            <a:off x="3916659"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664" name="Google Shape;664;p50"/>
          <p:cNvSpPr/>
          <p:nvPr/>
        </p:nvSpPr>
        <p:spPr>
          <a:xfrm rot="-5400000">
            <a:off x="5879950" y="1509225"/>
            <a:ext cx="260700" cy="2390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0"/>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666" name="Google Shape;666;p50"/>
          <p:cNvSpPr txBox="1"/>
          <p:nvPr/>
        </p:nvSpPr>
        <p:spPr>
          <a:xfrm>
            <a:off x="4814775" y="2237025"/>
            <a:ext cx="23907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667" name="Google Shape;667;p50"/>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673" name="Google Shape;673;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674" name="Google Shape;674;p5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75" name="Google Shape;675;p5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76" name="Google Shape;676;p51"/>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77" name="Google Shape;677;p51"/>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678" name="Google Shape;678;p51"/>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679" name="Google Shape;679;p51"/>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680" name="Google Shape;680;p51"/>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681" name="Google Shape;681;p51"/>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82" name="Google Shape;682;p51"/>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683" name="Google Shape;683;p51"/>
          <p:cNvSpPr txBox="1"/>
          <p:nvPr/>
        </p:nvSpPr>
        <p:spPr>
          <a:xfrm>
            <a:off x="44356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684" name="Google Shape;684;p51"/>
          <p:cNvSpPr txBox="1"/>
          <p:nvPr/>
        </p:nvSpPr>
        <p:spPr>
          <a:xfrm>
            <a:off x="3916659"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685" name="Google Shape;685;p51"/>
          <p:cNvSpPr/>
          <p:nvPr/>
        </p:nvSpPr>
        <p:spPr>
          <a:xfrm rot="-5400000">
            <a:off x="5879950" y="1509225"/>
            <a:ext cx="260700" cy="2390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1"/>
          <p:cNvSpPr/>
          <p:nvPr/>
        </p:nvSpPr>
        <p:spPr>
          <a:xfrm rot="-5400000">
            <a:off x="3666352" y="1754175"/>
            <a:ext cx="260700" cy="190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1"/>
          <p:cNvSpPr txBox="1"/>
          <p:nvPr/>
        </p:nvSpPr>
        <p:spPr>
          <a:xfrm>
            <a:off x="34613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688" name="Google Shape;688;p51"/>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689" name="Google Shape;689;p51"/>
          <p:cNvSpPr txBox="1"/>
          <p:nvPr/>
        </p:nvSpPr>
        <p:spPr>
          <a:xfrm>
            <a:off x="4814775" y="2237025"/>
            <a:ext cx="23907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690" name="Google Shape;690;p51"/>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696" name="Google Shape;696;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697" name="Google Shape;697;p5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98" name="Google Shape;698;p5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699" name="Google Shape;699;p52"/>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00" name="Google Shape;700;p52"/>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01" name="Google Shape;701;p52"/>
          <p:cNvSpPr/>
          <p:nvPr/>
        </p:nvSpPr>
        <p:spPr>
          <a:xfrm>
            <a:off x="477863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02" name="Google Shape;702;p52"/>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03" name="Google Shape;703;p52"/>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04" name="Google Shape;704;p52"/>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05" name="Google Shape;705;p52"/>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06" name="Google Shape;706;p52"/>
          <p:cNvSpPr txBox="1"/>
          <p:nvPr/>
        </p:nvSpPr>
        <p:spPr>
          <a:xfrm>
            <a:off x="4907259"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707" name="Google Shape;707;p52"/>
          <p:cNvSpPr/>
          <p:nvPr/>
        </p:nvSpPr>
        <p:spPr>
          <a:xfrm rot="-5400000">
            <a:off x="5879950" y="1509225"/>
            <a:ext cx="260700" cy="2390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rot="-5400000">
            <a:off x="3666352" y="1754175"/>
            <a:ext cx="260700" cy="190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txBox="1"/>
          <p:nvPr/>
        </p:nvSpPr>
        <p:spPr>
          <a:xfrm>
            <a:off x="34613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710" name="Google Shape;710;p52"/>
          <p:cNvSpPr txBox="1"/>
          <p:nvPr/>
        </p:nvSpPr>
        <p:spPr>
          <a:xfrm>
            <a:off x="48928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711" name="Google Shape;711;p52"/>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712" name="Google Shape;712;p52"/>
          <p:cNvSpPr txBox="1"/>
          <p:nvPr/>
        </p:nvSpPr>
        <p:spPr>
          <a:xfrm>
            <a:off x="4814775" y="2237025"/>
            <a:ext cx="23907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713" name="Google Shape;713;p52"/>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61" name="Google Shape;16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Naive approach, build entirely new output: </a:t>
            </a:r>
            <a:r>
              <a:rPr lang="en" u="sng">
                <a:solidFill>
                  <a:schemeClr val="hlink"/>
                </a:solidFill>
                <a:hlinkClick r:id="rId3"/>
              </a:rPr>
              <a:t>Demo (Link)</a:t>
            </a:r>
            <a:endParaRPr/>
          </a:p>
          <a:p>
            <a:pPr indent="0" lvl="0" marL="0" rtl="0" algn="l">
              <a:spcBef>
                <a:spcPts val="600"/>
              </a:spcBef>
              <a:spcAft>
                <a:spcPts val="0"/>
              </a:spcAft>
              <a:buNone/>
            </a:pPr>
            <a:r>
              <a:t/>
            </a:r>
            <a:endParaRPr/>
          </a:p>
        </p:txBody>
      </p:sp>
      <p:sp>
        <p:nvSpPr>
          <p:cNvPr id="162" name="Google Shape;162;p26"/>
          <p:cNvSpPr/>
          <p:nvPr/>
        </p:nvSpPr>
        <p:spPr>
          <a:xfrm>
            <a:off x="283417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3" name="Google Shape;163;p26"/>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4" name="Google Shape;164;p26"/>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5" name="Google Shape;165;p26"/>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6" name="Google Shape;166;p26"/>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7" name="Google Shape;167;p26"/>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8" name="Google Shape;168;p26"/>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9" name="Google Shape;169;p26"/>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0" name="Google Shape;170;p26"/>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71" name="Google Shape;171;p26"/>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Input:</a:t>
            </a:r>
            <a:endParaRPr sz="2400">
              <a:latin typeface="Calibri"/>
              <a:ea typeface="Calibri"/>
              <a:cs typeface="Calibri"/>
              <a:sym typeface="Calibri"/>
            </a:endParaRPr>
          </a:p>
        </p:txBody>
      </p:sp>
      <p:sp>
        <p:nvSpPr>
          <p:cNvPr id="172" name="Google Shape;172;p26"/>
          <p:cNvSpPr txBox="1"/>
          <p:nvPr/>
        </p:nvSpPr>
        <p:spPr>
          <a:xfrm>
            <a:off x="1221525" y="3748200"/>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Output:</a:t>
            </a:r>
            <a:endParaRPr sz="24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719" name="Google Shape;719;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720" name="Google Shape;720;p53"/>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21" name="Google Shape;721;p5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22" name="Google Shape;722;p53"/>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23" name="Google Shape;723;p53"/>
          <p:cNvSpPr/>
          <p:nvPr/>
        </p:nvSpPr>
        <p:spPr>
          <a:xfrm>
            <a:off x="429389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24" name="Google Shape;724;p53"/>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25" name="Google Shape;725;p53"/>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26" name="Google Shape;726;p53"/>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27" name="Google Shape;727;p53"/>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28" name="Google Shape;728;p53"/>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29" name="Google Shape;729;p53"/>
          <p:cNvSpPr txBox="1"/>
          <p:nvPr/>
        </p:nvSpPr>
        <p:spPr>
          <a:xfrm>
            <a:off x="48928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730" name="Google Shape;730;p53"/>
          <p:cNvSpPr txBox="1"/>
          <p:nvPr/>
        </p:nvSpPr>
        <p:spPr>
          <a:xfrm>
            <a:off x="4396517"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731" name="Google Shape;731;p53"/>
          <p:cNvSpPr/>
          <p:nvPr/>
        </p:nvSpPr>
        <p:spPr>
          <a:xfrm rot="-5400000">
            <a:off x="6134925" y="1764075"/>
            <a:ext cx="260700" cy="1881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3"/>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733" name="Google Shape;733;p53"/>
          <p:cNvSpPr txBox="1"/>
          <p:nvPr/>
        </p:nvSpPr>
        <p:spPr>
          <a:xfrm>
            <a:off x="5324475" y="2237025"/>
            <a:ext cx="18810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734" name="Google Shape;734;p53"/>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740" name="Google Shape;740;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741" name="Google Shape;741;p54"/>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42" name="Google Shape;742;p54"/>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43" name="Google Shape;743;p54"/>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44" name="Google Shape;744;p54"/>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45" name="Google Shape;745;p54"/>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46" name="Google Shape;746;p54"/>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47" name="Google Shape;747;p54"/>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48" name="Google Shape;748;p54"/>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49" name="Google Shape;749;p54"/>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50" name="Google Shape;750;p54"/>
          <p:cNvSpPr txBox="1"/>
          <p:nvPr/>
        </p:nvSpPr>
        <p:spPr>
          <a:xfrm>
            <a:off x="4892824"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751" name="Google Shape;751;p54"/>
          <p:cNvSpPr txBox="1"/>
          <p:nvPr/>
        </p:nvSpPr>
        <p:spPr>
          <a:xfrm>
            <a:off x="4396517"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752" name="Google Shape;752;p54"/>
          <p:cNvSpPr/>
          <p:nvPr/>
        </p:nvSpPr>
        <p:spPr>
          <a:xfrm rot="-5400000">
            <a:off x="6134925" y="1764075"/>
            <a:ext cx="260700" cy="1881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4"/>
          <p:cNvSpPr/>
          <p:nvPr/>
        </p:nvSpPr>
        <p:spPr>
          <a:xfrm rot="-5400000">
            <a:off x="3887150" y="1533375"/>
            <a:ext cx="260700" cy="2342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4"/>
          <p:cNvSpPr txBox="1"/>
          <p:nvPr/>
        </p:nvSpPr>
        <p:spPr>
          <a:xfrm>
            <a:off x="36899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755" name="Google Shape;755;p54"/>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756" name="Google Shape;756;p54"/>
          <p:cNvSpPr txBox="1"/>
          <p:nvPr/>
        </p:nvSpPr>
        <p:spPr>
          <a:xfrm>
            <a:off x="5324475" y="2237025"/>
            <a:ext cx="18810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757" name="Google Shape;757;p54"/>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763" name="Google Shape;763;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764" name="Google Shape;764;p55"/>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65" name="Google Shape;765;p55"/>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66" name="Google Shape;766;p55"/>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67" name="Google Shape;767;p55"/>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68" name="Google Shape;768;p55"/>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69" name="Google Shape;769;p55"/>
          <p:cNvSpPr/>
          <p:nvPr/>
        </p:nvSpPr>
        <p:spPr>
          <a:xfrm>
            <a:off x="526382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70" name="Google Shape;770;p55"/>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71" name="Google Shape;771;p55"/>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72" name="Google Shape;772;p55"/>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73" name="Google Shape;773;p55"/>
          <p:cNvSpPr txBox="1"/>
          <p:nvPr/>
        </p:nvSpPr>
        <p:spPr>
          <a:xfrm>
            <a:off x="53922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774" name="Google Shape;774;p55"/>
          <p:cNvSpPr txBox="1"/>
          <p:nvPr/>
        </p:nvSpPr>
        <p:spPr>
          <a:xfrm>
            <a:off x="5387117"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775" name="Google Shape;775;p55"/>
          <p:cNvSpPr/>
          <p:nvPr/>
        </p:nvSpPr>
        <p:spPr>
          <a:xfrm rot="-5400000">
            <a:off x="6134925" y="1764075"/>
            <a:ext cx="260700" cy="1881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5"/>
          <p:cNvSpPr/>
          <p:nvPr/>
        </p:nvSpPr>
        <p:spPr>
          <a:xfrm rot="-5400000">
            <a:off x="3887150" y="1533375"/>
            <a:ext cx="260700" cy="2342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5"/>
          <p:cNvSpPr txBox="1"/>
          <p:nvPr/>
        </p:nvSpPr>
        <p:spPr>
          <a:xfrm>
            <a:off x="36899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778" name="Google Shape;778;p55"/>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779" name="Google Shape;779;p55"/>
          <p:cNvSpPr txBox="1"/>
          <p:nvPr/>
        </p:nvSpPr>
        <p:spPr>
          <a:xfrm>
            <a:off x="5324475" y="2237025"/>
            <a:ext cx="18810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780" name="Google Shape;780;p55"/>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786" name="Google Shape;786;p5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787" name="Google Shape;787;p56"/>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88" name="Google Shape;788;p56"/>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789" name="Google Shape;789;p56"/>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90" name="Google Shape;790;p56"/>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791" name="Google Shape;791;p56"/>
          <p:cNvSpPr/>
          <p:nvPr/>
        </p:nvSpPr>
        <p:spPr>
          <a:xfrm>
            <a:off x="477863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792" name="Google Shape;792;p56"/>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793" name="Google Shape;793;p56"/>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794" name="Google Shape;794;p56"/>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95" name="Google Shape;795;p56"/>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796" name="Google Shape;796;p56"/>
          <p:cNvSpPr txBox="1"/>
          <p:nvPr/>
        </p:nvSpPr>
        <p:spPr>
          <a:xfrm>
            <a:off x="53922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797" name="Google Shape;797;p56"/>
          <p:cNvSpPr txBox="1"/>
          <p:nvPr/>
        </p:nvSpPr>
        <p:spPr>
          <a:xfrm>
            <a:off x="4876376"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798" name="Google Shape;798;p56"/>
          <p:cNvSpPr/>
          <p:nvPr/>
        </p:nvSpPr>
        <p:spPr>
          <a:xfrm rot="-5400000">
            <a:off x="6361450" y="1990725"/>
            <a:ext cx="260700" cy="1427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6"/>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800" name="Google Shape;800;p56"/>
          <p:cNvSpPr txBox="1"/>
          <p:nvPr/>
        </p:nvSpPr>
        <p:spPr>
          <a:xfrm>
            <a:off x="5753175" y="2237025"/>
            <a:ext cx="14523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801" name="Google Shape;801;p56"/>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807" name="Google Shape;807;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808" name="Google Shape;808;p57"/>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09" name="Google Shape;809;p57"/>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810" name="Google Shape;810;p57"/>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11" name="Google Shape;811;p57"/>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12" name="Google Shape;812;p57"/>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13" name="Google Shape;813;p57"/>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14" name="Google Shape;814;p57"/>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815" name="Google Shape;815;p57"/>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16" name="Google Shape;816;p57"/>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17" name="Google Shape;817;p57"/>
          <p:cNvSpPr txBox="1"/>
          <p:nvPr/>
        </p:nvSpPr>
        <p:spPr>
          <a:xfrm>
            <a:off x="53922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818" name="Google Shape;818;p57"/>
          <p:cNvSpPr txBox="1"/>
          <p:nvPr/>
        </p:nvSpPr>
        <p:spPr>
          <a:xfrm>
            <a:off x="4876376"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819" name="Google Shape;819;p57"/>
          <p:cNvSpPr/>
          <p:nvPr/>
        </p:nvSpPr>
        <p:spPr>
          <a:xfrm rot="-5400000">
            <a:off x="6361450" y="1990725"/>
            <a:ext cx="260700" cy="1427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7"/>
          <p:cNvSpPr/>
          <p:nvPr/>
        </p:nvSpPr>
        <p:spPr>
          <a:xfrm rot="-5400000">
            <a:off x="4136450" y="1284075"/>
            <a:ext cx="260700" cy="2841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7"/>
          <p:cNvSpPr txBox="1"/>
          <p:nvPr/>
        </p:nvSpPr>
        <p:spPr>
          <a:xfrm>
            <a:off x="39185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822" name="Google Shape;822;p57"/>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823" name="Google Shape;823;p57"/>
          <p:cNvSpPr txBox="1"/>
          <p:nvPr/>
        </p:nvSpPr>
        <p:spPr>
          <a:xfrm>
            <a:off x="5753175" y="2237025"/>
            <a:ext cx="14523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824" name="Google Shape;824;p57"/>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830" name="Google Shape;830;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r>
              <a:rPr b="1" lang="en"/>
              <a:t>.</a:t>
            </a:r>
            <a:endParaRPr b="1"/>
          </a:p>
        </p:txBody>
      </p:sp>
      <p:sp>
        <p:nvSpPr>
          <p:cNvPr id="831" name="Google Shape;831;p58"/>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32" name="Google Shape;832;p58"/>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833" name="Google Shape;833;p58"/>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34" name="Google Shape;834;p58"/>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35" name="Google Shape;835;p58"/>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36" name="Google Shape;836;p58"/>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37" name="Google Shape;837;p58"/>
          <p:cNvSpPr/>
          <p:nvPr/>
        </p:nvSpPr>
        <p:spPr>
          <a:xfrm>
            <a:off x="575316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838" name="Google Shape;838;p58"/>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39" name="Google Shape;839;p58"/>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40" name="Google Shape;840;p58"/>
          <p:cNvSpPr txBox="1"/>
          <p:nvPr/>
        </p:nvSpPr>
        <p:spPr>
          <a:xfrm>
            <a:off x="58494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841" name="Google Shape;841;p58"/>
          <p:cNvSpPr txBox="1"/>
          <p:nvPr/>
        </p:nvSpPr>
        <p:spPr>
          <a:xfrm>
            <a:off x="5866976"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842" name="Google Shape;842;p58"/>
          <p:cNvSpPr/>
          <p:nvPr/>
        </p:nvSpPr>
        <p:spPr>
          <a:xfrm rot="-5400000">
            <a:off x="6361450" y="1990725"/>
            <a:ext cx="260700" cy="1427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8"/>
          <p:cNvSpPr/>
          <p:nvPr/>
        </p:nvSpPr>
        <p:spPr>
          <a:xfrm rot="-5400000">
            <a:off x="4136450" y="1284075"/>
            <a:ext cx="260700" cy="2841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8"/>
          <p:cNvSpPr txBox="1"/>
          <p:nvPr/>
        </p:nvSpPr>
        <p:spPr>
          <a:xfrm>
            <a:off x="39185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845" name="Google Shape;845;p58"/>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846" name="Google Shape;846;p58"/>
          <p:cNvSpPr txBox="1"/>
          <p:nvPr/>
        </p:nvSpPr>
        <p:spPr>
          <a:xfrm>
            <a:off x="5753175" y="2237025"/>
            <a:ext cx="14523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847" name="Google Shape;847;p58"/>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853" name="Google Shape;853;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854" name="Google Shape;854;p5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55" name="Google Shape;855;p59"/>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856" name="Google Shape;856;p59"/>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57" name="Google Shape;857;p59"/>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58" name="Google Shape;858;p59"/>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59" name="Google Shape;859;p59"/>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60" name="Google Shape;860;p59"/>
          <p:cNvSpPr/>
          <p:nvPr/>
        </p:nvSpPr>
        <p:spPr>
          <a:xfrm>
            <a:off x="575316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861" name="Google Shape;861;p59"/>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62" name="Google Shape;862;p59"/>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63" name="Google Shape;863;p59"/>
          <p:cNvSpPr txBox="1"/>
          <p:nvPr/>
        </p:nvSpPr>
        <p:spPr>
          <a:xfrm>
            <a:off x="58494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864" name="Google Shape;864;p59"/>
          <p:cNvSpPr txBox="1"/>
          <p:nvPr/>
        </p:nvSpPr>
        <p:spPr>
          <a:xfrm>
            <a:off x="5866976"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865" name="Google Shape;865;p59"/>
          <p:cNvSpPr/>
          <p:nvPr/>
        </p:nvSpPr>
        <p:spPr>
          <a:xfrm rot="-5400000">
            <a:off x="6616400" y="2245575"/>
            <a:ext cx="260700" cy="918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9"/>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867" name="Google Shape;867;p59"/>
          <p:cNvSpPr txBox="1"/>
          <p:nvPr/>
        </p:nvSpPr>
        <p:spPr>
          <a:xfrm>
            <a:off x="6160700"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868" name="Google Shape;868;p59"/>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874" name="Google Shape;874;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875" name="Google Shape;875;p6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76" name="Google Shape;876;p60"/>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877" name="Google Shape;877;p60"/>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78" name="Google Shape;878;p60"/>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879" name="Google Shape;879;p60"/>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880" name="Google Shape;880;p60"/>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881" name="Google Shape;881;p60"/>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882" name="Google Shape;882;p60"/>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83" name="Google Shape;883;p60"/>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884" name="Google Shape;884;p60"/>
          <p:cNvSpPr txBox="1"/>
          <p:nvPr/>
        </p:nvSpPr>
        <p:spPr>
          <a:xfrm>
            <a:off x="58494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885" name="Google Shape;885;p60"/>
          <p:cNvSpPr txBox="1"/>
          <p:nvPr/>
        </p:nvSpPr>
        <p:spPr>
          <a:xfrm>
            <a:off x="5866976"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886" name="Google Shape;886;p60"/>
          <p:cNvSpPr/>
          <p:nvPr/>
        </p:nvSpPr>
        <p:spPr>
          <a:xfrm rot="-5400000">
            <a:off x="6616400" y="2245575"/>
            <a:ext cx="260700" cy="918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0"/>
          <p:cNvSpPr/>
          <p:nvPr/>
        </p:nvSpPr>
        <p:spPr>
          <a:xfrm rot="-5400000">
            <a:off x="4363100" y="1057425"/>
            <a:ext cx="260700" cy="3294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0"/>
          <p:cNvSpPr txBox="1"/>
          <p:nvPr/>
        </p:nvSpPr>
        <p:spPr>
          <a:xfrm>
            <a:off x="41471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889" name="Google Shape;889;p60"/>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890" name="Google Shape;890;p60"/>
          <p:cNvSpPr txBox="1"/>
          <p:nvPr/>
        </p:nvSpPr>
        <p:spPr>
          <a:xfrm>
            <a:off x="6160700"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891" name="Google Shape;891;p60"/>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897" name="Google Shape;897;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898" name="Google Shape;898;p6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99" name="Google Shape;899;p6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00" name="Google Shape;900;p61"/>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01" name="Google Shape;901;p61"/>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02" name="Google Shape;902;p61"/>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03" name="Google Shape;903;p61"/>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904" name="Google Shape;904;p61"/>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905" name="Google Shape;905;p61"/>
          <p:cNvSpPr/>
          <p:nvPr/>
        </p:nvSpPr>
        <p:spPr>
          <a:xfrm>
            <a:off x="623835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06" name="Google Shape;906;p61"/>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07" name="Google Shape;907;p61"/>
          <p:cNvSpPr txBox="1"/>
          <p:nvPr/>
        </p:nvSpPr>
        <p:spPr>
          <a:xfrm>
            <a:off x="63066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908" name="Google Shape;908;p61"/>
          <p:cNvSpPr txBox="1"/>
          <p:nvPr/>
        </p:nvSpPr>
        <p:spPr>
          <a:xfrm>
            <a:off x="6324176"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909" name="Google Shape;909;p61"/>
          <p:cNvSpPr/>
          <p:nvPr/>
        </p:nvSpPr>
        <p:spPr>
          <a:xfrm rot="-5400000">
            <a:off x="6616400" y="2245575"/>
            <a:ext cx="260700" cy="9180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1"/>
          <p:cNvSpPr/>
          <p:nvPr/>
        </p:nvSpPr>
        <p:spPr>
          <a:xfrm rot="-5400000">
            <a:off x="4363100" y="1057425"/>
            <a:ext cx="260700" cy="3294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1"/>
          <p:cNvSpPr txBox="1"/>
          <p:nvPr/>
        </p:nvSpPr>
        <p:spPr>
          <a:xfrm>
            <a:off x="41471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912" name="Google Shape;912;p61"/>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913" name="Google Shape;913;p61"/>
          <p:cNvSpPr txBox="1"/>
          <p:nvPr/>
        </p:nvSpPr>
        <p:spPr>
          <a:xfrm>
            <a:off x="6160700"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914" name="Google Shape;914;p61"/>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920" name="Google Shape;920;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921" name="Google Shape;921;p6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22" name="Google Shape;922;p6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23" name="Google Shape;923;p62"/>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24" name="Google Shape;924;p62"/>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25" name="Google Shape;925;p62"/>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26" name="Google Shape;926;p62"/>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927" name="Google Shape;927;p62"/>
          <p:cNvSpPr/>
          <p:nvPr/>
        </p:nvSpPr>
        <p:spPr>
          <a:xfrm>
            <a:off x="575316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28" name="Google Shape;928;p62"/>
          <p:cNvSpPr/>
          <p:nvPr/>
        </p:nvSpPr>
        <p:spPr>
          <a:xfrm>
            <a:off x="6238355"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929" name="Google Shape;929;p62"/>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30" name="Google Shape;930;p62"/>
          <p:cNvSpPr txBox="1"/>
          <p:nvPr/>
        </p:nvSpPr>
        <p:spPr>
          <a:xfrm>
            <a:off x="63066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931" name="Google Shape;931;p62"/>
          <p:cNvSpPr txBox="1"/>
          <p:nvPr/>
        </p:nvSpPr>
        <p:spPr>
          <a:xfrm>
            <a:off x="588963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932" name="Google Shape;932;p62"/>
          <p:cNvSpPr/>
          <p:nvPr/>
        </p:nvSpPr>
        <p:spPr>
          <a:xfrm rot="-5400000">
            <a:off x="6859975" y="2489175"/>
            <a:ext cx="260700" cy="43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2"/>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934" name="Google Shape;934;p62"/>
          <p:cNvSpPr txBox="1"/>
          <p:nvPr/>
        </p:nvSpPr>
        <p:spPr>
          <a:xfrm>
            <a:off x="6404275"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935" name="Google Shape;935;p62"/>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78" name="Google Shape;178;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179" name="Google Shape;179;p27"/>
          <p:cNvSpPr/>
          <p:nvPr/>
        </p:nvSpPr>
        <p:spPr>
          <a:xfrm>
            <a:off x="283417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80" name="Google Shape;180;p27"/>
          <p:cNvSpPr/>
          <p:nvPr/>
        </p:nvSpPr>
        <p:spPr>
          <a:xfrm>
            <a:off x="331936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81" name="Google Shape;181;p27"/>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82" name="Google Shape;182;p27"/>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3" name="Google Shape;183;p27"/>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84" name="Google Shape;184;p27"/>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85" name="Google Shape;185;p27"/>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86" name="Google Shape;186;p27"/>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7" name="Google Shape;187;p27"/>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88" name="Google Shape;188;p27"/>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89" name="Google Shape;189;p27"/>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941" name="Google Shape;941;p6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942" name="Google Shape;942;p63"/>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43" name="Google Shape;943;p6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44" name="Google Shape;944;p63"/>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45" name="Google Shape;945;p63"/>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46" name="Google Shape;946;p63"/>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47" name="Google Shape;947;p63"/>
          <p:cNvSpPr/>
          <p:nvPr/>
        </p:nvSpPr>
        <p:spPr>
          <a:xfrm>
            <a:off x="526382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48" name="Google Shape;948;p63"/>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949" name="Google Shape;949;p63"/>
          <p:cNvSpPr/>
          <p:nvPr/>
        </p:nvSpPr>
        <p:spPr>
          <a:xfrm>
            <a:off x="6238355"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950" name="Google Shape;950;p63"/>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51" name="Google Shape;951;p63"/>
          <p:cNvSpPr txBox="1"/>
          <p:nvPr/>
        </p:nvSpPr>
        <p:spPr>
          <a:xfrm>
            <a:off x="63066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952" name="Google Shape;952;p63"/>
          <p:cNvSpPr txBox="1"/>
          <p:nvPr/>
        </p:nvSpPr>
        <p:spPr>
          <a:xfrm>
            <a:off x="536756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953" name="Google Shape;953;p63"/>
          <p:cNvSpPr/>
          <p:nvPr/>
        </p:nvSpPr>
        <p:spPr>
          <a:xfrm rot="-5400000">
            <a:off x="6859975" y="2489175"/>
            <a:ext cx="260700" cy="43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3"/>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955" name="Google Shape;955;p63"/>
          <p:cNvSpPr txBox="1"/>
          <p:nvPr/>
        </p:nvSpPr>
        <p:spPr>
          <a:xfrm>
            <a:off x="6404275"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956" name="Google Shape;956;p63"/>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962" name="Google Shape;962;p6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963" name="Google Shape;963;p64"/>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64" name="Google Shape;964;p64"/>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65" name="Google Shape;965;p64"/>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66" name="Google Shape;966;p64"/>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67" name="Google Shape;967;p64"/>
          <p:cNvSpPr/>
          <p:nvPr/>
        </p:nvSpPr>
        <p:spPr>
          <a:xfrm>
            <a:off x="477863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68" name="Google Shape;968;p64"/>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69" name="Google Shape;969;p64"/>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970" name="Google Shape;970;p64"/>
          <p:cNvSpPr/>
          <p:nvPr/>
        </p:nvSpPr>
        <p:spPr>
          <a:xfrm>
            <a:off x="6238355" y="2892875"/>
            <a:ext cx="495300" cy="4953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971" name="Google Shape;971;p64"/>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72" name="Google Shape;972;p64"/>
          <p:cNvSpPr txBox="1"/>
          <p:nvPr/>
        </p:nvSpPr>
        <p:spPr>
          <a:xfrm>
            <a:off x="63066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973" name="Google Shape;973;p64"/>
          <p:cNvSpPr txBox="1"/>
          <p:nvPr/>
        </p:nvSpPr>
        <p:spPr>
          <a:xfrm>
            <a:off x="489903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974" name="Google Shape;974;p64"/>
          <p:cNvSpPr/>
          <p:nvPr/>
        </p:nvSpPr>
        <p:spPr>
          <a:xfrm rot="-5400000">
            <a:off x="6859975" y="2489175"/>
            <a:ext cx="260700" cy="43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4"/>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976" name="Google Shape;976;p64"/>
          <p:cNvSpPr txBox="1"/>
          <p:nvPr/>
        </p:nvSpPr>
        <p:spPr>
          <a:xfrm>
            <a:off x="6404275"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977" name="Google Shape;977;p64"/>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983" name="Google Shape;983;p6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984" name="Google Shape;984;p65"/>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85" name="Google Shape;985;p65"/>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986" name="Google Shape;986;p65"/>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87" name="Google Shape;987;p65"/>
          <p:cNvSpPr/>
          <p:nvPr/>
        </p:nvSpPr>
        <p:spPr>
          <a:xfrm>
            <a:off x="429389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88" name="Google Shape;988;p65"/>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989" name="Google Shape;989;p65"/>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990" name="Google Shape;990;p65"/>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991" name="Google Shape;991;p65"/>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992" name="Google Shape;992;p65"/>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993" name="Google Shape;993;p65"/>
          <p:cNvSpPr txBox="1"/>
          <p:nvPr/>
        </p:nvSpPr>
        <p:spPr>
          <a:xfrm>
            <a:off x="63066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994" name="Google Shape;994;p65"/>
          <p:cNvSpPr txBox="1"/>
          <p:nvPr/>
        </p:nvSpPr>
        <p:spPr>
          <a:xfrm>
            <a:off x="444183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995" name="Google Shape;995;p65"/>
          <p:cNvSpPr/>
          <p:nvPr/>
        </p:nvSpPr>
        <p:spPr>
          <a:xfrm rot="-5400000">
            <a:off x="6859975" y="2489175"/>
            <a:ext cx="260700" cy="43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5"/>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997" name="Google Shape;997;p65"/>
          <p:cNvSpPr txBox="1"/>
          <p:nvPr/>
        </p:nvSpPr>
        <p:spPr>
          <a:xfrm>
            <a:off x="6404275"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998" name="Google Shape;998;p65"/>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1004" name="Google Shape;1004;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1005" name="Google Shape;1005;p66"/>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06" name="Google Shape;1006;p66"/>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07" name="Google Shape;1007;p66"/>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08" name="Google Shape;1008;p66"/>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09" name="Google Shape;1009;p66"/>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10" name="Google Shape;1010;p66"/>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11" name="Google Shape;1011;p66"/>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012" name="Google Shape;1012;p66"/>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013" name="Google Shape;1013;p66"/>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14" name="Google Shape;1014;p66"/>
          <p:cNvSpPr txBox="1"/>
          <p:nvPr/>
        </p:nvSpPr>
        <p:spPr>
          <a:xfrm>
            <a:off x="63066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015" name="Google Shape;1015;p66"/>
          <p:cNvSpPr txBox="1"/>
          <p:nvPr/>
        </p:nvSpPr>
        <p:spPr>
          <a:xfrm>
            <a:off x="4441834" y="3692259"/>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016" name="Google Shape;1016;p66"/>
          <p:cNvSpPr/>
          <p:nvPr/>
        </p:nvSpPr>
        <p:spPr>
          <a:xfrm rot="-5400000">
            <a:off x="6859975" y="2489175"/>
            <a:ext cx="260700" cy="43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6"/>
          <p:cNvSpPr/>
          <p:nvPr/>
        </p:nvSpPr>
        <p:spPr>
          <a:xfrm rot="-5400000">
            <a:off x="4640600" y="779925"/>
            <a:ext cx="260700" cy="3849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6"/>
          <p:cNvSpPr txBox="1"/>
          <p:nvPr/>
        </p:nvSpPr>
        <p:spPr>
          <a:xfrm>
            <a:off x="44519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1019" name="Google Shape;1019;p66"/>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020" name="Google Shape;1020;p66"/>
          <p:cNvSpPr txBox="1"/>
          <p:nvPr/>
        </p:nvSpPr>
        <p:spPr>
          <a:xfrm>
            <a:off x="6404275"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1021" name="Google Shape;1021;p66"/>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Insertion Sort</a:t>
            </a:r>
            <a:endParaRPr/>
          </a:p>
        </p:txBody>
      </p:sp>
      <p:sp>
        <p:nvSpPr>
          <p:cNvPr id="1027" name="Google Shape;1027;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b="1" lang="en"/>
              <a:t>Designate item i as the traveling item.</a:t>
            </a:r>
            <a:endParaRPr b="1"/>
          </a:p>
          <a:p>
            <a:pPr indent="-342900" lvl="1" marL="914400" rtl="0" algn="l">
              <a:spcBef>
                <a:spcPts val="600"/>
              </a:spcBef>
              <a:spcAft>
                <a:spcPts val="0"/>
              </a:spcAft>
              <a:buSzPts val="1800"/>
              <a:buChar char="○"/>
            </a:pPr>
            <a:r>
              <a:rPr lang="en"/>
              <a:t>Swap item backwards until traveller is in the right place among all previously examined items.</a:t>
            </a:r>
            <a:endParaRPr/>
          </a:p>
        </p:txBody>
      </p:sp>
      <p:sp>
        <p:nvSpPr>
          <p:cNvPr id="1028" name="Google Shape;1028;p67"/>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29" name="Google Shape;1029;p67"/>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30" name="Google Shape;1030;p67"/>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31" name="Google Shape;1031;p67"/>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32" name="Google Shape;1032;p67"/>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33" name="Google Shape;1033;p67"/>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34" name="Google Shape;1034;p67"/>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035" name="Google Shape;1035;p67"/>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036" name="Google Shape;1036;p67"/>
          <p:cNvSpPr/>
          <p:nvPr/>
        </p:nvSpPr>
        <p:spPr>
          <a:xfrm>
            <a:off x="6727730"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37" name="Google Shape;1037;p67"/>
          <p:cNvSpPr txBox="1"/>
          <p:nvPr/>
        </p:nvSpPr>
        <p:spPr>
          <a:xfrm>
            <a:off x="68400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038" name="Google Shape;1038;p67"/>
          <p:cNvSpPr txBox="1"/>
          <p:nvPr/>
        </p:nvSpPr>
        <p:spPr>
          <a:xfrm>
            <a:off x="6851134" y="3706834"/>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039" name="Google Shape;1039;p67"/>
          <p:cNvSpPr/>
          <p:nvPr/>
        </p:nvSpPr>
        <p:spPr>
          <a:xfrm rot="-5400000">
            <a:off x="6859975" y="2489175"/>
            <a:ext cx="260700" cy="43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7"/>
          <p:cNvSpPr/>
          <p:nvPr/>
        </p:nvSpPr>
        <p:spPr>
          <a:xfrm rot="-5400000">
            <a:off x="4640600" y="779925"/>
            <a:ext cx="260700" cy="3849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7"/>
          <p:cNvSpPr txBox="1"/>
          <p:nvPr/>
        </p:nvSpPr>
        <p:spPr>
          <a:xfrm>
            <a:off x="44519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1042" name="Google Shape;1042;p67"/>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043" name="Google Shape;1043;p67"/>
          <p:cNvSpPr txBox="1"/>
          <p:nvPr/>
        </p:nvSpPr>
        <p:spPr>
          <a:xfrm>
            <a:off x="6404275"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1044" name="Google Shape;1044;p67"/>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1050" name="Google Shape;1050;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1051" name="Google Shape;1051;p68"/>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52" name="Google Shape;1052;p68"/>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53" name="Google Shape;1053;p68"/>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54" name="Google Shape;1054;p68"/>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55" name="Google Shape;1055;p68"/>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56" name="Google Shape;1056;p68"/>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57" name="Google Shape;1057;p68"/>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058" name="Google Shape;1058;p68"/>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059" name="Google Shape;1059;p68"/>
          <p:cNvSpPr/>
          <p:nvPr/>
        </p:nvSpPr>
        <p:spPr>
          <a:xfrm>
            <a:off x="6727730"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60" name="Google Shape;1060;p68"/>
          <p:cNvSpPr txBox="1"/>
          <p:nvPr/>
        </p:nvSpPr>
        <p:spPr>
          <a:xfrm>
            <a:off x="68400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061" name="Google Shape;1061;p68"/>
          <p:cNvSpPr txBox="1"/>
          <p:nvPr/>
        </p:nvSpPr>
        <p:spPr>
          <a:xfrm>
            <a:off x="6851134" y="3706834"/>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062" name="Google Shape;1062;p68"/>
          <p:cNvSpPr/>
          <p:nvPr/>
        </p:nvSpPr>
        <p:spPr>
          <a:xfrm rot="-5400000">
            <a:off x="6859975" y="2489175"/>
            <a:ext cx="260700" cy="4308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8"/>
          <p:cNvSpPr/>
          <p:nvPr/>
        </p:nvSpPr>
        <p:spPr>
          <a:xfrm rot="-5400000">
            <a:off x="4640600" y="779925"/>
            <a:ext cx="260700" cy="38493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8"/>
          <p:cNvSpPr txBox="1"/>
          <p:nvPr/>
        </p:nvSpPr>
        <p:spPr>
          <a:xfrm>
            <a:off x="44519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
        <p:nvSpPr>
          <p:cNvPr id="1065" name="Google Shape;1065;p68"/>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066" name="Google Shape;1066;p68"/>
          <p:cNvSpPr txBox="1"/>
          <p:nvPr/>
        </p:nvSpPr>
        <p:spPr>
          <a:xfrm>
            <a:off x="6404275" y="2237025"/>
            <a:ext cx="1172100" cy="33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unexamined</a:t>
            </a:r>
            <a:endParaRPr>
              <a:latin typeface="Roboto"/>
              <a:ea typeface="Roboto"/>
              <a:cs typeface="Roboto"/>
              <a:sym typeface="Roboto"/>
            </a:endParaRPr>
          </a:p>
        </p:txBody>
      </p:sp>
      <p:sp>
        <p:nvSpPr>
          <p:cNvPr id="1067" name="Google Shape;1067;p68"/>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1073" name="Google Shape;1073;p6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1074" name="Google Shape;1074;p6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75" name="Google Shape;1075;p69"/>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76" name="Google Shape;1076;p69"/>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77" name="Google Shape;1077;p69"/>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78" name="Google Shape;1078;p69"/>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79" name="Google Shape;1079;p69"/>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80" name="Google Shape;1080;p69"/>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081" name="Google Shape;1081;p69"/>
          <p:cNvSpPr/>
          <p:nvPr/>
        </p:nvSpPr>
        <p:spPr>
          <a:xfrm>
            <a:off x="623835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82" name="Google Shape;1082;p69"/>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083" name="Google Shape;1083;p69"/>
          <p:cNvSpPr txBox="1"/>
          <p:nvPr/>
        </p:nvSpPr>
        <p:spPr>
          <a:xfrm>
            <a:off x="68400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084" name="Google Shape;1084;p69"/>
          <p:cNvSpPr txBox="1"/>
          <p:nvPr/>
        </p:nvSpPr>
        <p:spPr>
          <a:xfrm>
            <a:off x="6329064" y="3706834"/>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085" name="Google Shape;1085;p69"/>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086" name="Google Shape;1086;p69"/>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1092" name="Google Shape;1092;p7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1093" name="Google Shape;1093;p7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94" name="Google Shape;1094;p70"/>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095" name="Google Shape;1095;p70"/>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96" name="Google Shape;1096;p70"/>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097" name="Google Shape;1097;p70"/>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098" name="Google Shape;1098;p70"/>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099" name="Google Shape;1099;p70"/>
          <p:cNvSpPr/>
          <p:nvPr/>
        </p:nvSpPr>
        <p:spPr>
          <a:xfrm>
            <a:off x="575316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00" name="Google Shape;1100;p70"/>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101" name="Google Shape;1101;p70"/>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102" name="Google Shape;1102;p70"/>
          <p:cNvSpPr txBox="1"/>
          <p:nvPr/>
        </p:nvSpPr>
        <p:spPr>
          <a:xfrm>
            <a:off x="68400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103" name="Google Shape;1103;p70"/>
          <p:cNvSpPr txBox="1"/>
          <p:nvPr/>
        </p:nvSpPr>
        <p:spPr>
          <a:xfrm>
            <a:off x="5871864" y="3706834"/>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104" name="Google Shape;1104;p70"/>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105" name="Google Shape;1105;p70"/>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1111" name="Google Shape;1111;p7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1112" name="Google Shape;1112;p7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13" name="Google Shape;1113;p7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14" name="Google Shape;1114;p71"/>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15" name="Google Shape;1115;p71"/>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16" name="Google Shape;1116;p71"/>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117" name="Google Shape;1117;p71"/>
          <p:cNvSpPr/>
          <p:nvPr/>
        </p:nvSpPr>
        <p:spPr>
          <a:xfrm>
            <a:off x="526382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18" name="Google Shape;1118;p71"/>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119" name="Google Shape;1119;p71"/>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120" name="Google Shape;1120;p71"/>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121" name="Google Shape;1121;p71"/>
          <p:cNvSpPr txBox="1"/>
          <p:nvPr/>
        </p:nvSpPr>
        <p:spPr>
          <a:xfrm>
            <a:off x="68400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122" name="Google Shape;1122;p71"/>
          <p:cNvSpPr txBox="1"/>
          <p:nvPr/>
        </p:nvSpPr>
        <p:spPr>
          <a:xfrm>
            <a:off x="5414664" y="3706834"/>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123" name="Google Shape;1123;p71"/>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124" name="Google Shape;1124;p71"/>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1130" name="Google Shape;1130;p7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1131" name="Google Shape;1131;p7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32" name="Google Shape;1132;p7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33" name="Google Shape;1133;p72"/>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34" name="Google Shape;1134;p72"/>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35" name="Google Shape;1135;p72"/>
          <p:cNvSpPr/>
          <p:nvPr/>
        </p:nvSpPr>
        <p:spPr>
          <a:xfrm>
            <a:off x="477863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36" name="Google Shape;1136;p72"/>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137" name="Google Shape;1137;p72"/>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138" name="Google Shape;1138;p72"/>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139" name="Google Shape;1139;p72"/>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140" name="Google Shape;1140;p72"/>
          <p:cNvSpPr txBox="1"/>
          <p:nvPr/>
        </p:nvSpPr>
        <p:spPr>
          <a:xfrm>
            <a:off x="68400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141" name="Google Shape;1141;p72"/>
          <p:cNvSpPr txBox="1"/>
          <p:nvPr/>
        </p:nvSpPr>
        <p:spPr>
          <a:xfrm>
            <a:off x="4892593" y="3706834"/>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142" name="Google Shape;1142;p72"/>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143" name="Google Shape;1143;p72"/>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195" name="Google Shape;195;p28"/>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96" name="Google Shape;196;p28"/>
          <p:cNvSpPr/>
          <p:nvPr/>
        </p:nvSpPr>
        <p:spPr>
          <a:xfrm>
            <a:off x="331936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97" name="Google Shape;197;p28"/>
          <p:cNvSpPr/>
          <p:nvPr/>
        </p:nvSpPr>
        <p:spPr>
          <a:xfrm>
            <a:off x="380870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98" name="Google Shape;198;p28"/>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99" name="Google Shape;199;p28"/>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00" name="Google Shape;200;p28"/>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01" name="Google Shape;201;p28"/>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02" name="Google Shape;202;p28"/>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3" name="Google Shape;203;p28"/>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04" name="Google Shape;204;p28"/>
          <p:cNvSpPr/>
          <p:nvPr/>
        </p:nvSpPr>
        <p:spPr>
          <a:xfrm>
            <a:off x="2834175" y="3880930"/>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05" name="Google Shape;205;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206" name="Google Shape;206;p28"/>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07" name="Google Shape;207;p28"/>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In-place Insertion Sort</a:t>
            </a:r>
            <a:endParaRPr/>
          </a:p>
        </p:txBody>
      </p:sp>
      <p:sp>
        <p:nvSpPr>
          <p:cNvPr id="1149" name="Google Shape;1149;p7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Repeat for i = 0 to N - 1:</a:t>
            </a:r>
            <a:endParaRPr/>
          </a:p>
          <a:p>
            <a:pPr indent="-342900" lvl="1" marL="914400" rtl="0" algn="l">
              <a:spcBef>
                <a:spcPts val="0"/>
              </a:spcBef>
              <a:spcAft>
                <a:spcPts val="0"/>
              </a:spcAft>
              <a:buSzPts val="1800"/>
              <a:buChar char="○"/>
            </a:pPr>
            <a:r>
              <a:rPr lang="en"/>
              <a:t>Designate item i as the traveling item.</a:t>
            </a:r>
            <a:endParaRPr/>
          </a:p>
          <a:p>
            <a:pPr indent="-342900" lvl="1" marL="914400" rtl="0" algn="l">
              <a:spcBef>
                <a:spcPts val="600"/>
              </a:spcBef>
              <a:spcAft>
                <a:spcPts val="0"/>
              </a:spcAft>
              <a:buSzPts val="1800"/>
              <a:buChar char="○"/>
            </a:pPr>
            <a:r>
              <a:rPr b="1" lang="en"/>
              <a:t>Swap item backwards until traveller is in the right place among all previously examined items.</a:t>
            </a:r>
            <a:endParaRPr b="1"/>
          </a:p>
        </p:txBody>
      </p:sp>
      <p:sp>
        <p:nvSpPr>
          <p:cNvPr id="1150" name="Google Shape;1150;p73"/>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151" name="Google Shape;1151;p73"/>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152" name="Google Shape;1152;p73"/>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53" name="Google Shape;1153;p73"/>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54" name="Google Shape;1154;p73"/>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155" name="Google Shape;1155;p73"/>
          <p:cNvSpPr/>
          <p:nvPr/>
        </p:nvSpPr>
        <p:spPr>
          <a:xfrm>
            <a:off x="526382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156" name="Google Shape;1156;p73"/>
          <p:cNvSpPr/>
          <p:nvPr/>
        </p:nvSpPr>
        <p:spPr>
          <a:xfrm>
            <a:off x="575316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157" name="Google Shape;1157;p73"/>
          <p:cNvSpPr/>
          <p:nvPr/>
        </p:nvSpPr>
        <p:spPr>
          <a:xfrm>
            <a:off x="623835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158" name="Google Shape;1158;p73"/>
          <p:cNvSpPr/>
          <p:nvPr/>
        </p:nvSpPr>
        <p:spPr>
          <a:xfrm>
            <a:off x="6727730"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159" name="Google Shape;1159;p73"/>
          <p:cNvSpPr txBox="1"/>
          <p:nvPr/>
        </p:nvSpPr>
        <p:spPr>
          <a:xfrm>
            <a:off x="1294775" y="2892875"/>
            <a:ext cx="948300" cy="4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Input:</a:t>
            </a:r>
            <a:endParaRPr sz="1800">
              <a:latin typeface="Roboto"/>
              <a:ea typeface="Roboto"/>
              <a:cs typeface="Roboto"/>
              <a:sym typeface="Roboto"/>
            </a:endParaRPr>
          </a:p>
        </p:txBody>
      </p:sp>
      <p:sp>
        <p:nvSpPr>
          <p:cNvPr id="1160" name="Google Shape;1160;p73"/>
          <p:cNvSpPr txBox="1"/>
          <p:nvPr/>
        </p:nvSpPr>
        <p:spPr>
          <a:xfrm>
            <a:off x="6840036" y="3364800"/>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a:t>
            </a:r>
            <a:endParaRPr sz="1600">
              <a:latin typeface="Consolas"/>
              <a:ea typeface="Consolas"/>
              <a:cs typeface="Consolas"/>
              <a:sym typeface="Consolas"/>
            </a:endParaRPr>
          </a:p>
        </p:txBody>
      </p:sp>
      <p:sp>
        <p:nvSpPr>
          <p:cNvPr id="1161" name="Google Shape;1161;p73"/>
          <p:cNvSpPr txBox="1"/>
          <p:nvPr/>
        </p:nvSpPr>
        <p:spPr>
          <a:xfrm>
            <a:off x="4881264" y="3706834"/>
            <a:ext cx="495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a:t>
            </a:r>
            <a:endParaRPr sz="1600">
              <a:latin typeface="Consolas"/>
              <a:ea typeface="Consolas"/>
              <a:cs typeface="Consolas"/>
              <a:sym typeface="Consolas"/>
            </a:endParaRPr>
          </a:p>
        </p:txBody>
      </p:sp>
      <p:sp>
        <p:nvSpPr>
          <p:cNvPr id="1162" name="Google Shape;1162;p73"/>
          <p:cNvSpPr txBox="1"/>
          <p:nvPr/>
        </p:nvSpPr>
        <p:spPr>
          <a:xfrm>
            <a:off x="166800" y="4316400"/>
            <a:ext cx="8972700" cy="827100"/>
          </a:xfrm>
          <a:prstGeom prst="rect">
            <a:avLst/>
          </a:prstGeom>
          <a:noFill/>
          <a:ln>
            <a:noFill/>
          </a:ln>
        </p:spPr>
        <p:txBody>
          <a:bodyPr anchorCtr="0" anchor="ctr" bIns="91425" lIns="91425" spcFirstLastPara="1" rIns="91425" wrap="square" tIns="91425">
            <a:noAutofit/>
          </a:bodyPr>
          <a:lstStyle/>
          <a:p>
            <a:pPr indent="0" lvl="0" marL="0" rtl="0" algn="l">
              <a:spcBef>
                <a:spcPts val="480"/>
              </a:spcBef>
              <a:spcAft>
                <a:spcPts val="0"/>
              </a:spcAft>
              <a:buNone/>
            </a:pPr>
            <a:r>
              <a:rPr lang="en" sz="1800">
                <a:solidFill>
                  <a:schemeClr val="dk1"/>
                </a:solidFill>
                <a:latin typeface="Roboto"/>
                <a:ea typeface="Roboto"/>
                <a:cs typeface="Roboto"/>
                <a:sym typeface="Roboto"/>
              </a:rPr>
              <a:t>In example above: Use j pointer to track current spot of traveling item.</a:t>
            </a:r>
            <a:endParaRPr sz="1800">
              <a:latin typeface="Roboto"/>
              <a:ea typeface="Roboto"/>
              <a:cs typeface="Roboto"/>
              <a:sym typeface="Roboto"/>
            </a:endParaRPr>
          </a:p>
        </p:txBody>
      </p:sp>
      <p:sp>
        <p:nvSpPr>
          <p:cNvPr id="1163" name="Google Shape;1163;p73"/>
          <p:cNvSpPr/>
          <p:nvPr/>
        </p:nvSpPr>
        <p:spPr>
          <a:xfrm rot="-5400000">
            <a:off x="4901150" y="519375"/>
            <a:ext cx="260700" cy="4370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3"/>
          <p:cNvSpPr txBox="1"/>
          <p:nvPr/>
        </p:nvSpPr>
        <p:spPr>
          <a:xfrm>
            <a:off x="4680542" y="2237025"/>
            <a:ext cx="8499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7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30, CS61B, Fall 2023</a:t>
            </a:r>
            <a:endParaRPr/>
          </a:p>
        </p:txBody>
      </p:sp>
      <p:sp>
        <p:nvSpPr>
          <p:cNvPr id="1170" name="Google Shape;1170;p7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Insertion Sort Runtime</a:t>
            </a:r>
            <a:endParaRPr/>
          </a:p>
        </p:txBody>
      </p:sp>
      <p:sp>
        <p:nvSpPr>
          <p:cNvPr id="1171" name="Google Shape;1171;p7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Insertion Sort</a:t>
            </a:r>
            <a:endParaRPr/>
          </a:p>
          <a:p>
            <a:pPr indent="-342900" lvl="0" marL="457200" rtl="0" algn="l">
              <a:spcBef>
                <a:spcPts val="600"/>
              </a:spcBef>
              <a:spcAft>
                <a:spcPts val="0"/>
              </a:spcAft>
              <a:buSzPts val="1800"/>
              <a:buChar char="•"/>
            </a:pPr>
            <a:r>
              <a:rPr lang="en"/>
              <a:t>Naive Insertion Sort</a:t>
            </a:r>
            <a:endParaRPr/>
          </a:p>
          <a:p>
            <a:pPr indent="-342900" lvl="0" marL="457200" rtl="0" algn="l">
              <a:spcBef>
                <a:spcPts val="0"/>
              </a:spcBef>
              <a:spcAft>
                <a:spcPts val="0"/>
              </a:spcAft>
              <a:buSzPts val="1800"/>
              <a:buChar char="•"/>
            </a:pPr>
            <a:r>
              <a:rPr lang="en"/>
              <a:t>In-Place Insertion Sort</a:t>
            </a:r>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Insertion Sort Runtime</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None/>
            </a:pPr>
            <a:r>
              <a:rPr lang="en"/>
              <a:t>Quicksort Performance</a:t>
            </a:r>
            <a:endParaRPr/>
          </a:p>
          <a:p>
            <a:pPr indent="-342900" lvl="0" marL="457200" rtl="0" algn="l">
              <a:spcBef>
                <a:spcPts val="600"/>
              </a:spcBef>
              <a:spcAft>
                <a:spcPts val="0"/>
              </a:spcAft>
              <a:buSzPts val="1800"/>
              <a:buChar char="•"/>
            </a:pPr>
            <a:r>
              <a:rPr lang="en"/>
              <a:t>Quicksort Runtime Analysis</a:t>
            </a:r>
            <a:endParaRPr/>
          </a:p>
          <a:p>
            <a:pPr indent="-342900" lvl="0" marL="457200" rtl="0" algn="l">
              <a:spcBef>
                <a:spcPts val="0"/>
              </a:spcBef>
              <a:spcAft>
                <a:spcPts val="0"/>
              </a:spcAft>
              <a:buSzPts val="1800"/>
              <a:buChar char="•"/>
            </a:pPr>
            <a:r>
              <a:rPr lang="en"/>
              <a:t>Avoiding Quicksort Worst Case</a:t>
            </a:r>
            <a:endParaRPr b="1">
              <a:solidFill>
                <a:schemeClr val="accent3"/>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In-place Insertion Sort</a:t>
            </a:r>
            <a:endParaRPr/>
          </a:p>
        </p:txBody>
      </p:sp>
      <p:sp>
        <p:nvSpPr>
          <p:cNvPr id="1177" name="Google Shape;1177;p7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Two more examples.</a:t>
            </a:r>
            <a:endParaRPr/>
          </a:p>
        </p:txBody>
      </p:sp>
      <p:sp>
        <p:nvSpPr>
          <p:cNvPr id="1178" name="Google Shape;1178;p75"/>
          <p:cNvSpPr txBox="1"/>
          <p:nvPr/>
        </p:nvSpPr>
        <p:spPr>
          <a:xfrm>
            <a:off x="381000" y="1676400"/>
            <a:ext cx="2749200" cy="140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onsolas"/>
                <a:ea typeface="Consolas"/>
                <a:cs typeface="Consolas"/>
                <a:sym typeface="Consolas"/>
              </a:rPr>
              <a:t>P O T A T O</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P</a:t>
            </a:r>
            <a:r>
              <a:rPr lang="en">
                <a:solidFill>
                  <a:srgbClr val="CCCCCC"/>
                </a:solidFill>
                <a:latin typeface="Consolas"/>
                <a:ea typeface="Consolas"/>
                <a:cs typeface="Consolas"/>
                <a:sym typeface="Consolas"/>
              </a:rPr>
              <a:t> O T A T O  </a:t>
            </a:r>
            <a:r>
              <a:rPr lang="en">
                <a:solidFill>
                  <a:schemeClr val="dk1"/>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O</a:t>
            </a:r>
            <a:r>
              <a:rPr lang="en">
                <a:solidFill>
                  <a:srgbClr val="CCCCCC"/>
                </a:solidFill>
                <a:latin typeface="Consolas"/>
                <a:ea typeface="Consolas"/>
                <a:cs typeface="Consolas"/>
                <a:sym typeface="Consolas"/>
              </a:rPr>
              <a:t> </a:t>
            </a:r>
            <a:r>
              <a:rPr lang="en">
                <a:latin typeface="Consolas"/>
                <a:ea typeface="Consolas"/>
                <a:cs typeface="Consolas"/>
                <a:sym typeface="Consolas"/>
              </a:rPr>
              <a:t>P</a:t>
            </a:r>
            <a:r>
              <a:rPr lang="en">
                <a:solidFill>
                  <a:srgbClr val="CCCCCC"/>
                </a:solidFill>
                <a:latin typeface="Consolas"/>
                <a:ea typeface="Consolas"/>
                <a:cs typeface="Consolas"/>
                <a:sym typeface="Consolas"/>
              </a:rPr>
              <a:t> T A T O </a:t>
            </a:r>
            <a:r>
              <a:rPr lang="en">
                <a:solidFill>
                  <a:schemeClr val="dk1"/>
                </a:solidFill>
                <a:latin typeface="Consolas"/>
                <a:ea typeface="Consolas"/>
                <a:cs typeface="Consolas"/>
                <a:sym typeface="Consolas"/>
              </a:rPr>
              <a:t> (1 swap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P </a:t>
            </a:r>
            <a:r>
              <a:rPr lang="en">
                <a:solidFill>
                  <a:srgbClr val="9900FF"/>
                </a:solidFill>
                <a:latin typeface="Consolas"/>
                <a:ea typeface="Consolas"/>
                <a:cs typeface="Consolas"/>
                <a:sym typeface="Consolas"/>
              </a:rPr>
              <a:t>T</a:t>
            </a:r>
            <a:r>
              <a:rPr lang="en">
                <a:solidFill>
                  <a:srgbClr val="CCCCCC"/>
                </a:solidFill>
                <a:latin typeface="Consolas"/>
                <a:ea typeface="Consolas"/>
                <a:cs typeface="Consolas"/>
                <a:sym typeface="Consolas"/>
              </a:rPr>
              <a:t> A T O  </a:t>
            </a:r>
            <a:r>
              <a:rPr lang="en">
                <a:solidFill>
                  <a:schemeClr val="dk1"/>
                </a:solidFill>
                <a:latin typeface="Consolas"/>
                <a:ea typeface="Consolas"/>
                <a:cs typeface="Consolas"/>
                <a:sym typeface="Consolas"/>
              </a:rPr>
              <a:t>(0 swaps)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A</a:t>
            </a:r>
            <a:r>
              <a:rPr lang="en">
                <a:latin typeface="Consolas"/>
                <a:ea typeface="Consolas"/>
                <a:cs typeface="Consolas"/>
                <a:sym typeface="Consolas"/>
              </a:rPr>
              <a:t> O P</a:t>
            </a:r>
            <a:r>
              <a:rPr lang="en">
                <a:solidFill>
                  <a:srgbClr val="CCCCCC"/>
                </a:solidFill>
                <a:latin typeface="Consolas"/>
                <a:ea typeface="Consolas"/>
                <a:cs typeface="Consolas"/>
                <a:sym typeface="Consolas"/>
              </a:rPr>
              <a:t> </a:t>
            </a:r>
            <a:r>
              <a:rPr lang="en">
                <a:latin typeface="Consolas"/>
                <a:ea typeface="Consolas"/>
                <a:cs typeface="Consolas"/>
                <a:sym typeface="Consolas"/>
              </a:rPr>
              <a:t>T</a:t>
            </a:r>
            <a:r>
              <a:rPr lang="en">
                <a:solidFill>
                  <a:srgbClr val="CCCCCC"/>
                </a:solidFill>
                <a:latin typeface="Consolas"/>
                <a:ea typeface="Consolas"/>
                <a:cs typeface="Consolas"/>
                <a:sym typeface="Consolas"/>
              </a:rPr>
              <a:t> T O </a:t>
            </a:r>
            <a:r>
              <a:rPr lang="en">
                <a:solidFill>
                  <a:schemeClr val="dk1"/>
                </a:solidFill>
                <a:latin typeface="Consolas"/>
                <a:ea typeface="Consolas"/>
                <a:cs typeface="Consolas"/>
                <a:sym typeface="Consolas"/>
              </a:rPr>
              <a:t> (3 swaps)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O P T </a:t>
            </a:r>
            <a:r>
              <a:rPr lang="en">
                <a:solidFill>
                  <a:srgbClr val="9900FF"/>
                </a:solidFill>
                <a:latin typeface="Consolas"/>
                <a:ea typeface="Consolas"/>
                <a:cs typeface="Consolas"/>
                <a:sym typeface="Consolas"/>
              </a:rPr>
              <a:t>T</a:t>
            </a:r>
            <a:r>
              <a:rPr lang="en">
                <a:solidFill>
                  <a:srgbClr val="CCCCCC"/>
                </a:solidFill>
                <a:latin typeface="Consolas"/>
                <a:ea typeface="Consolas"/>
                <a:cs typeface="Consolas"/>
                <a:sym typeface="Consolas"/>
              </a:rPr>
              <a:t> O </a:t>
            </a:r>
            <a:r>
              <a:rPr lang="en">
                <a:solidFill>
                  <a:schemeClr val="dk1"/>
                </a:solidFill>
                <a:latin typeface="Consolas"/>
                <a:ea typeface="Consolas"/>
                <a:cs typeface="Consolas"/>
                <a:sym typeface="Consolas"/>
              </a:rPr>
              <a:t> (0 swaps)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O </a:t>
            </a:r>
            <a:r>
              <a:rPr lang="en">
                <a:solidFill>
                  <a:srgbClr val="9900FF"/>
                </a:solidFill>
                <a:latin typeface="Consolas"/>
                <a:ea typeface="Consolas"/>
                <a:cs typeface="Consolas"/>
                <a:sym typeface="Consolas"/>
              </a:rPr>
              <a:t>O</a:t>
            </a:r>
            <a:r>
              <a:rPr lang="en">
                <a:solidFill>
                  <a:srgbClr val="CCCCCC"/>
                </a:solidFill>
                <a:latin typeface="Consolas"/>
                <a:ea typeface="Consolas"/>
                <a:cs typeface="Consolas"/>
                <a:sym typeface="Consolas"/>
              </a:rPr>
              <a:t> </a:t>
            </a:r>
            <a:r>
              <a:rPr lang="en">
                <a:latin typeface="Consolas"/>
                <a:ea typeface="Consolas"/>
                <a:cs typeface="Consolas"/>
                <a:sym typeface="Consolas"/>
              </a:rPr>
              <a:t>P T T </a:t>
            </a:r>
            <a:r>
              <a:rPr lang="en">
                <a:solidFill>
                  <a:schemeClr val="dk1"/>
                </a:solidFill>
                <a:latin typeface="Consolas"/>
                <a:ea typeface="Consolas"/>
                <a:cs typeface="Consolas"/>
                <a:sym typeface="Consolas"/>
              </a:rPr>
              <a:t> (3 swaps)</a:t>
            </a:r>
            <a:endParaRPr>
              <a:solidFill>
                <a:schemeClr val="dk1"/>
              </a:solidFill>
              <a:latin typeface="Consolas"/>
              <a:ea typeface="Consolas"/>
              <a:cs typeface="Consolas"/>
              <a:sym typeface="Consolas"/>
            </a:endParaRPr>
          </a:p>
        </p:txBody>
      </p:sp>
      <p:sp>
        <p:nvSpPr>
          <p:cNvPr id="1179" name="Google Shape;1179;p75"/>
          <p:cNvSpPr txBox="1"/>
          <p:nvPr/>
        </p:nvSpPr>
        <p:spPr>
          <a:xfrm>
            <a:off x="4523225" y="1641275"/>
            <a:ext cx="3738300" cy="24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9999"/>
                </a:solidFill>
                <a:latin typeface="Consolas"/>
                <a:ea typeface="Consolas"/>
                <a:cs typeface="Consolas"/>
                <a:sym typeface="Consolas"/>
              </a:rPr>
              <a:t>S O R T E X A M P L E</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S</a:t>
            </a:r>
            <a:r>
              <a:rPr lang="en">
                <a:solidFill>
                  <a:schemeClr val="dk1"/>
                </a:solidFill>
                <a:latin typeface="Consolas"/>
                <a:ea typeface="Consolas"/>
                <a:cs typeface="Consolas"/>
                <a:sym typeface="Consolas"/>
              </a:rPr>
              <a:t> </a:t>
            </a:r>
            <a:r>
              <a:rPr lang="en">
                <a:solidFill>
                  <a:srgbClr val="CCCCCC"/>
                </a:solidFill>
                <a:latin typeface="Consolas"/>
                <a:ea typeface="Consolas"/>
                <a:cs typeface="Consolas"/>
                <a:sym typeface="Consolas"/>
              </a:rPr>
              <a:t>O R T E X A M P L E  </a:t>
            </a:r>
            <a:r>
              <a:rPr lang="en">
                <a:solidFill>
                  <a:schemeClr val="dk1"/>
                </a:solidFill>
                <a:latin typeface="Consolas"/>
                <a:ea typeface="Consolas"/>
                <a:cs typeface="Consolas"/>
                <a:sym typeface="Consolas"/>
              </a:rPr>
              <a:t>(0 swaps)</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O</a:t>
            </a:r>
            <a:r>
              <a:rPr lang="en">
                <a:solidFill>
                  <a:schemeClr val="dk1"/>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endParaRPr>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chemeClr val="dk1"/>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chemeClr val="dk1"/>
                </a:solidFill>
                <a:latin typeface="Consolas"/>
                <a:ea typeface="Consolas"/>
                <a:cs typeface="Consolas"/>
                <a:sym typeface="Consolas"/>
              </a:rPr>
              <a:t>(1 swap )</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chemeClr val="dk1"/>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chemeClr val="dk1"/>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E</a:t>
            </a:r>
            <a:r>
              <a:rPr lang="en">
                <a:solidFill>
                  <a:schemeClr val="dk1"/>
                </a:solidFill>
                <a:latin typeface="Consolas"/>
                <a:ea typeface="Consolas"/>
                <a:cs typeface="Consolas"/>
                <a:sym typeface="Consolas"/>
              </a:rPr>
              <a:t> O R S </a:t>
            </a:r>
            <a:r>
              <a:rPr lang="en">
                <a:latin typeface="Consolas"/>
                <a:ea typeface="Consolas"/>
                <a:cs typeface="Consolas"/>
                <a:sym typeface="Consolas"/>
              </a:rPr>
              <a:t>T</a:t>
            </a:r>
            <a:r>
              <a:rPr lang="en">
                <a:solidFill>
                  <a:schemeClr val="dk1"/>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chemeClr val="dk1"/>
                </a:solidFill>
                <a:latin typeface="Consolas"/>
                <a:ea typeface="Consolas"/>
                <a:cs typeface="Consolas"/>
                <a:sym typeface="Consolas"/>
              </a:rPr>
              <a:t>(4 swaps)</a:t>
            </a:r>
            <a:endParaRPr>
              <a:solidFill>
                <a:srgbClr val="B7B7B7"/>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E O R S T</a:t>
            </a:r>
            <a:r>
              <a:rPr lang="en">
                <a:solidFill>
                  <a:schemeClr val="dk1"/>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chemeClr val="dk1"/>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chemeClr val="dk1"/>
                </a:solidFill>
                <a:latin typeface="Consolas"/>
                <a:ea typeface="Consolas"/>
                <a:cs typeface="Consolas"/>
                <a:sym typeface="Consolas"/>
              </a:rPr>
              <a:t>(0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9900FF"/>
                </a:solidFill>
                <a:latin typeface="Consolas"/>
                <a:ea typeface="Consolas"/>
                <a:cs typeface="Consolas"/>
                <a:sym typeface="Consolas"/>
              </a:rPr>
              <a:t>A</a:t>
            </a:r>
            <a:r>
              <a:rPr lang="en">
                <a:solidFill>
                  <a:schemeClr val="dk1"/>
                </a:solidFill>
                <a:latin typeface="Consolas"/>
                <a:ea typeface="Consolas"/>
                <a:cs typeface="Consolas"/>
                <a:sym typeface="Consolas"/>
              </a:rPr>
              <a:t> E O R S T </a:t>
            </a:r>
            <a:r>
              <a:rPr lang="en">
                <a:latin typeface="Consolas"/>
                <a:ea typeface="Consolas"/>
                <a:cs typeface="Consolas"/>
                <a:sym typeface="Consolas"/>
              </a:rPr>
              <a:t>X</a:t>
            </a:r>
            <a:r>
              <a:rPr lang="en">
                <a:solidFill>
                  <a:schemeClr val="dk1"/>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chemeClr val="dk1"/>
                </a:solidFill>
                <a:latin typeface="Consolas"/>
                <a:ea typeface="Consolas"/>
                <a:cs typeface="Consolas"/>
                <a:sym typeface="Consolas"/>
              </a:rPr>
              <a:t>(6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chemeClr val="dk1"/>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chemeClr val="dk1"/>
                </a:solidFill>
                <a:latin typeface="Consolas"/>
                <a:ea typeface="Consolas"/>
                <a:cs typeface="Consolas"/>
                <a:sym typeface="Consolas"/>
              </a:rPr>
              <a:t>(5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chemeClr val="dk1"/>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chemeClr val="dk1"/>
                </a:solidFill>
                <a:latin typeface="Consolas"/>
                <a:ea typeface="Consolas"/>
                <a:cs typeface="Consolas"/>
                <a:sym typeface="Consolas"/>
              </a:rPr>
              <a:t>(4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chemeClr val="dk1"/>
                </a:solidFill>
                <a:latin typeface="Consolas"/>
                <a:ea typeface="Consolas"/>
                <a:cs typeface="Consolas"/>
                <a:sym typeface="Consolas"/>
              </a:rPr>
              <a:t>M O </a:t>
            </a:r>
            <a:r>
              <a:rPr lang="en">
                <a:latin typeface="Consolas"/>
                <a:ea typeface="Consolas"/>
                <a:cs typeface="Consolas"/>
                <a:sym typeface="Consolas"/>
              </a:rPr>
              <a:t>P</a:t>
            </a:r>
            <a:r>
              <a:rPr lang="en">
                <a:solidFill>
                  <a:schemeClr val="dk1"/>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chemeClr val="dk1"/>
                </a:solidFill>
                <a:latin typeface="Consolas"/>
                <a:ea typeface="Consolas"/>
                <a:cs typeface="Consolas"/>
                <a:sym typeface="Consolas"/>
              </a:rPr>
              <a:t>(7 swaps)</a:t>
            </a:r>
            <a:endParaRPr>
              <a:solidFill>
                <a:srgbClr val="CCCCCC"/>
              </a:solidFill>
              <a:latin typeface="Consolas"/>
              <a:ea typeface="Consolas"/>
              <a:cs typeface="Consolas"/>
              <a:sym typeface="Consolas"/>
            </a:endParaRPr>
          </a:p>
          <a:p>
            <a:pPr indent="0" lvl="0" marL="0" rtl="0" algn="l">
              <a:spcBef>
                <a:spcPts val="0"/>
              </a:spcBef>
              <a:spcAft>
                <a:spcPts val="0"/>
              </a:spcAft>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chemeClr val="dk1"/>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chemeClr val="dk1"/>
                </a:solidFill>
                <a:latin typeface="Consolas"/>
                <a:ea typeface="Consolas"/>
                <a:cs typeface="Consolas"/>
                <a:sym typeface="Consolas"/>
              </a:rPr>
              <a:t>M O P R S T X  (8 swaps)</a:t>
            </a:r>
            <a:endParaRPr>
              <a:solidFill>
                <a:schemeClr val="dk1"/>
              </a:solidFill>
              <a:latin typeface="Consolas"/>
              <a:ea typeface="Consolas"/>
              <a:cs typeface="Consolas"/>
              <a:sym typeface="Consolas"/>
            </a:endParaRPr>
          </a:p>
        </p:txBody>
      </p:sp>
      <p:sp>
        <p:nvSpPr>
          <p:cNvPr id="1180" name="Google Shape;1180;p75"/>
          <p:cNvSpPr txBox="1"/>
          <p:nvPr>
            <p:ph idx="1" type="body"/>
          </p:nvPr>
        </p:nvSpPr>
        <p:spPr>
          <a:xfrm>
            <a:off x="357243" y="1123792"/>
            <a:ext cx="1400400" cy="5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7 swaps:</a:t>
            </a:r>
            <a:endParaRPr/>
          </a:p>
        </p:txBody>
      </p:sp>
      <p:sp>
        <p:nvSpPr>
          <p:cNvPr id="1181" name="Google Shape;1181;p75"/>
          <p:cNvSpPr txBox="1"/>
          <p:nvPr>
            <p:ph idx="1" type="body"/>
          </p:nvPr>
        </p:nvSpPr>
        <p:spPr>
          <a:xfrm>
            <a:off x="4523218" y="1088156"/>
            <a:ext cx="1400400" cy="5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36 swaps:</a:t>
            </a:r>
            <a:endParaRPr/>
          </a:p>
        </p:txBody>
      </p:sp>
      <p:sp>
        <p:nvSpPr>
          <p:cNvPr id="1182" name="Google Shape;1182;p75"/>
          <p:cNvSpPr txBox="1"/>
          <p:nvPr/>
        </p:nvSpPr>
        <p:spPr>
          <a:xfrm>
            <a:off x="185225" y="3870525"/>
            <a:ext cx="4338000" cy="8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Purple</a:t>
            </a:r>
            <a:r>
              <a:rPr lang="en"/>
              <a:t>: Element that we’re moving left (with swaps).</a:t>
            </a:r>
            <a:endParaRPr/>
          </a:p>
          <a:p>
            <a:pPr indent="0" lvl="0" marL="0" rtl="0" algn="l">
              <a:spcBef>
                <a:spcPts val="0"/>
              </a:spcBef>
              <a:spcAft>
                <a:spcPts val="0"/>
              </a:spcAft>
              <a:buNone/>
            </a:pPr>
            <a:r>
              <a:rPr lang="en"/>
              <a:t>Black: Elements that got swapped with purple.  </a:t>
            </a:r>
            <a:endParaRPr/>
          </a:p>
          <a:p>
            <a:pPr indent="0" lvl="0" marL="0" rtl="0" algn="l">
              <a:spcBef>
                <a:spcPts val="0"/>
              </a:spcBef>
              <a:spcAft>
                <a:spcPts val="0"/>
              </a:spcAft>
              <a:buNone/>
            </a:pPr>
            <a:r>
              <a:rPr lang="en">
                <a:solidFill>
                  <a:srgbClr val="B7B7B7"/>
                </a:solidFill>
              </a:rPr>
              <a:t>Grey</a:t>
            </a:r>
            <a:r>
              <a:rPr lang="en"/>
              <a:t>: Not considered this iteration.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8">
                                            <p:txEl>
                                              <p:pRg end="0" st="0"/>
                                            </p:txEl>
                                          </p:spTgt>
                                        </p:tgtEl>
                                        <p:attrNameLst>
                                          <p:attrName>style.visibility</p:attrName>
                                        </p:attrNameLst>
                                      </p:cBhvr>
                                      <p:to>
                                        <p:strVal val="visible"/>
                                      </p:to>
                                    </p:set>
                                    <p:animEffect filter="fade" transition="in">
                                      <p:cBhvr>
                                        <p:cTn dur="1000"/>
                                        <p:tgtEl>
                                          <p:spTgt spid="1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8">
                                            <p:txEl>
                                              <p:pRg end="1" st="1"/>
                                            </p:txEl>
                                          </p:spTgt>
                                        </p:tgtEl>
                                        <p:attrNameLst>
                                          <p:attrName>style.visibility</p:attrName>
                                        </p:attrNameLst>
                                      </p:cBhvr>
                                      <p:to>
                                        <p:strVal val="visible"/>
                                      </p:to>
                                    </p:set>
                                    <p:animEffect filter="fade" transition="in">
                                      <p:cBhvr>
                                        <p:cTn dur="1000"/>
                                        <p:tgtEl>
                                          <p:spTgt spid="1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8">
                                            <p:txEl>
                                              <p:pRg end="2" st="2"/>
                                            </p:txEl>
                                          </p:spTgt>
                                        </p:tgtEl>
                                        <p:attrNameLst>
                                          <p:attrName>style.visibility</p:attrName>
                                        </p:attrNameLst>
                                      </p:cBhvr>
                                      <p:to>
                                        <p:strVal val="visible"/>
                                      </p:to>
                                    </p:set>
                                    <p:animEffect filter="fade" transition="in">
                                      <p:cBhvr>
                                        <p:cTn dur="1000"/>
                                        <p:tgtEl>
                                          <p:spTgt spid="1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8">
                                            <p:txEl>
                                              <p:pRg end="3" st="3"/>
                                            </p:txEl>
                                          </p:spTgt>
                                        </p:tgtEl>
                                        <p:attrNameLst>
                                          <p:attrName>style.visibility</p:attrName>
                                        </p:attrNameLst>
                                      </p:cBhvr>
                                      <p:to>
                                        <p:strVal val="visible"/>
                                      </p:to>
                                    </p:set>
                                    <p:animEffect filter="fade" transition="in">
                                      <p:cBhvr>
                                        <p:cTn dur="1000"/>
                                        <p:tgtEl>
                                          <p:spTgt spid="1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8">
                                            <p:txEl>
                                              <p:pRg end="4" st="4"/>
                                            </p:txEl>
                                          </p:spTgt>
                                        </p:tgtEl>
                                        <p:attrNameLst>
                                          <p:attrName>style.visibility</p:attrName>
                                        </p:attrNameLst>
                                      </p:cBhvr>
                                      <p:to>
                                        <p:strVal val="visible"/>
                                      </p:to>
                                    </p:set>
                                    <p:animEffect filter="fade" transition="in">
                                      <p:cBhvr>
                                        <p:cTn dur="1000"/>
                                        <p:tgtEl>
                                          <p:spTgt spid="1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8">
                                            <p:txEl>
                                              <p:pRg end="5" st="5"/>
                                            </p:txEl>
                                          </p:spTgt>
                                        </p:tgtEl>
                                        <p:attrNameLst>
                                          <p:attrName>style.visibility</p:attrName>
                                        </p:attrNameLst>
                                      </p:cBhvr>
                                      <p:to>
                                        <p:strVal val="visible"/>
                                      </p:to>
                                    </p:set>
                                    <p:animEffect filter="fade" transition="in">
                                      <p:cBhvr>
                                        <p:cTn dur="1000"/>
                                        <p:tgtEl>
                                          <p:spTgt spid="1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8">
                                            <p:txEl>
                                              <p:pRg end="6" st="6"/>
                                            </p:txEl>
                                          </p:spTgt>
                                        </p:tgtEl>
                                        <p:attrNameLst>
                                          <p:attrName>style.visibility</p:attrName>
                                        </p:attrNameLst>
                                      </p:cBhvr>
                                      <p:to>
                                        <p:strVal val="visible"/>
                                      </p:to>
                                    </p:set>
                                    <p:animEffect filter="fade" transition="in">
                                      <p:cBhvr>
                                        <p:cTn dur="1000"/>
                                        <p:tgtEl>
                                          <p:spTgt spid="1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1000"/>
                                        <p:tgtEl>
                                          <p:spTgt spid="1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1000"/>
                                        <p:tgtEl>
                                          <p:spTgt spid="1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1"/>
                                        </p:tgtEl>
                                        <p:attrNameLst>
                                          <p:attrName>style.visibility</p:attrName>
                                        </p:attrNameLst>
                                      </p:cBhvr>
                                      <p:to>
                                        <p:strVal val="visible"/>
                                      </p:to>
                                    </p:set>
                                    <p:animEffect filter="fade" transition="in">
                                      <p:cBhvr>
                                        <p:cTn dur="1000"/>
                                        <p:tgtEl>
                                          <p:spTgt spid="1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186" name="Shape 1186"/>
        <p:cNvGrpSpPr/>
        <p:nvPr/>
      </p:nvGrpSpPr>
      <p:grpSpPr>
        <a:xfrm>
          <a:off x="0" y="0"/>
          <a:ext cx="0" cy="0"/>
          <a:chOff x="0" y="0"/>
          <a:chExt cx="0" cy="0"/>
        </a:xfrm>
      </p:grpSpPr>
      <p:sp>
        <p:nvSpPr>
          <p:cNvPr id="1187" name="Google Shape;1187;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 Runtime: yellkey.com/TODO</a:t>
            </a:r>
            <a:endParaRPr>
              <a:solidFill>
                <a:srgbClr val="38761D"/>
              </a:solidFill>
            </a:endParaRPr>
          </a:p>
        </p:txBody>
      </p:sp>
      <p:sp>
        <p:nvSpPr>
          <p:cNvPr id="1188" name="Google Shape;1188;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of insertion sort?</a:t>
            </a:r>
            <a:endParaRPr/>
          </a:p>
          <a:p>
            <a:pPr indent="-342900" lvl="0" marL="457200" rtl="0" algn="l">
              <a:spcBef>
                <a:spcPts val="600"/>
              </a:spcBef>
              <a:spcAft>
                <a:spcPts val="0"/>
              </a:spcAft>
              <a:buSzPts val="1800"/>
              <a:buFont typeface="Consolas"/>
              <a:buAutoNum type="alphaUcPeriod"/>
            </a:pPr>
            <a:r>
              <a:rPr lang="en">
                <a:latin typeface="Consolas"/>
                <a:ea typeface="Consolas"/>
                <a:cs typeface="Consolas"/>
                <a:sym typeface="Consolas"/>
              </a:rPr>
              <a:t>Ω(1), 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lang="en">
                <a:latin typeface="Consolas"/>
                <a:ea typeface="Consolas"/>
                <a:cs typeface="Consolas"/>
                <a:sym typeface="Consolas"/>
              </a:rPr>
              <a:t>Ω(N), 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lang="en">
                <a:latin typeface="Consolas"/>
                <a:ea typeface="Consolas"/>
                <a:cs typeface="Consolas"/>
                <a:sym typeface="Consolas"/>
              </a:rPr>
              <a:t>Ω(1),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lang="en">
                <a:latin typeface="Consolas"/>
                <a:ea typeface="Consolas"/>
                <a:cs typeface="Consolas"/>
                <a:sym typeface="Consolas"/>
              </a:rPr>
              <a:t>Ω(N),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lang="en">
                <a:latin typeface="Consolas"/>
                <a:ea typeface="Consolas"/>
                <a:cs typeface="Consolas"/>
                <a:sym typeface="Consolas"/>
              </a:rPr>
              <a:t>Ω(N</a:t>
            </a:r>
            <a:r>
              <a:rPr baseline="30000" lang="en">
                <a:latin typeface="Consolas"/>
                <a:ea typeface="Consolas"/>
                <a:cs typeface="Consolas"/>
                <a:sym typeface="Consolas"/>
              </a:rPr>
              <a:t>2</a:t>
            </a:r>
            <a:r>
              <a:rPr lang="en">
                <a:latin typeface="Consolas"/>
                <a:ea typeface="Consolas"/>
                <a:cs typeface="Consolas"/>
                <a:sym typeface="Consolas"/>
              </a:rPr>
              <a:t>),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p:txBody>
      </p:sp>
      <p:sp>
        <p:nvSpPr>
          <p:cNvPr id="1189" name="Google Shape;1189;p76"/>
          <p:cNvSpPr txBox="1"/>
          <p:nvPr>
            <p:ph idx="1" type="body"/>
          </p:nvPr>
        </p:nvSpPr>
        <p:spPr>
          <a:xfrm>
            <a:off x="4523218" y="1088156"/>
            <a:ext cx="1400400" cy="5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36 swaps:</a:t>
            </a:r>
            <a:endParaRPr/>
          </a:p>
        </p:txBody>
      </p:sp>
      <p:pic>
        <p:nvPicPr>
          <p:cNvPr id="1190" name="Google Shape;1190;p76"/>
          <p:cNvPicPr preferRelativeResize="0"/>
          <p:nvPr/>
        </p:nvPicPr>
        <p:blipFill>
          <a:blip r:embed="rId3">
            <a:alphaModFix/>
          </a:blip>
          <a:stretch>
            <a:fillRect/>
          </a:stretch>
        </p:blipFill>
        <p:spPr>
          <a:xfrm>
            <a:off x="4598425" y="1656650"/>
            <a:ext cx="3194250" cy="25763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4" name="Shape 1194"/>
        <p:cNvGrpSpPr/>
        <p:nvPr/>
      </p:nvGrpSpPr>
      <p:grpSpPr>
        <a:xfrm>
          <a:off x="0" y="0"/>
          <a:ext cx="0" cy="0"/>
          <a:chOff x="0" y="0"/>
          <a:chExt cx="0" cy="0"/>
        </a:xfrm>
      </p:grpSpPr>
      <p:sp>
        <p:nvSpPr>
          <p:cNvPr id="1195" name="Google Shape;1195;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 Runtime</a:t>
            </a:r>
            <a:endParaRPr>
              <a:solidFill>
                <a:srgbClr val="38761D"/>
              </a:solidFill>
            </a:endParaRPr>
          </a:p>
        </p:txBody>
      </p:sp>
      <p:sp>
        <p:nvSpPr>
          <p:cNvPr id="1196" name="Google Shape;1196;p7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runtime of insertion sort?</a:t>
            </a:r>
            <a:endParaRPr/>
          </a:p>
          <a:p>
            <a:pPr indent="-342900" lvl="0" marL="457200" rtl="0" algn="l">
              <a:spcBef>
                <a:spcPts val="600"/>
              </a:spcBef>
              <a:spcAft>
                <a:spcPts val="0"/>
              </a:spcAft>
              <a:buSzPts val="1800"/>
              <a:buFont typeface="Consolas"/>
              <a:buAutoNum type="alphaUcPeriod"/>
            </a:pPr>
            <a:r>
              <a:rPr lang="en">
                <a:latin typeface="Consolas"/>
                <a:ea typeface="Consolas"/>
                <a:cs typeface="Consolas"/>
                <a:sym typeface="Consolas"/>
              </a:rPr>
              <a:t>Ω(1), 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lang="en">
                <a:latin typeface="Consolas"/>
                <a:ea typeface="Consolas"/>
                <a:cs typeface="Consolas"/>
                <a:sym typeface="Consolas"/>
              </a:rPr>
              <a:t>Ω(N), 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lang="en">
                <a:latin typeface="Consolas"/>
                <a:ea typeface="Consolas"/>
                <a:cs typeface="Consolas"/>
                <a:sym typeface="Consolas"/>
              </a:rPr>
              <a:t>Ω(1),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b="1" lang="en">
                <a:latin typeface="Consolas"/>
                <a:ea typeface="Consolas"/>
                <a:cs typeface="Consolas"/>
                <a:sym typeface="Consolas"/>
              </a:rPr>
              <a:t>Ω(N), O(N</a:t>
            </a:r>
            <a:r>
              <a:rPr b="1" baseline="30000" lang="en">
                <a:latin typeface="Consolas"/>
                <a:ea typeface="Consolas"/>
                <a:cs typeface="Consolas"/>
                <a:sym typeface="Consolas"/>
              </a:rPr>
              <a:t>2</a:t>
            </a:r>
            <a:r>
              <a:rPr b="1" lang="en">
                <a:latin typeface="Consolas"/>
                <a:ea typeface="Consolas"/>
                <a:cs typeface="Consolas"/>
                <a:sym typeface="Consolas"/>
              </a:rPr>
              <a:t>)</a:t>
            </a:r>
            <a:endParaRPr b="1">
              <a:latin typeface="Consolas"/>
              <a:ea typeface="Consolas"/>
              <a:cs typeface="Consolas"/>
              <a:sym typeface="Consolas"/>
            </a:endParaRPr>
          </a:p>
          <a:p>
            <a:pPr indent="-342900" lvl="0" marL="457200" rtl="0" algn="l">
              <a:spcBef>
                <a:spcPts val="0"/>
              </a:spcBef>
              <a:spcAft>
                <a:spcPts val="0"/>
              </a:spcAft>
              <a:buSzPts val="1800"/>
              <a:buFont typeface="Consolas"/>
              <a:buAutoNum type="alphaUcPeriod"/>
            </a:pPr>
            <a:r>
              <a:rPr lang="en">
                <a:latin typeface="Consolas"/>
                <a:ea typeface="Consolas"/>
                <a:cs typeface="Consolas"/>
                <a:sym typeface="Consolas"/>
              </a:rPr>
              <a:t>Ω(N</a:t>
            </a:r>
            <a:r>
              <a:rPr baseline="30000" lang="en">
                <a:latin typeface="Consolas"/>
                <a:ea typeface="Consolas"/>
                <a:cs typeface="Consolas"/>
                <a:sym typeface="Consolas"/>
              </a:rPr>
              <a:t>2</a:t>
            </a:r>
            <a:r>
              <a:rPr lang="en">
                <a:latin typeface="Consolas"/>
                <a:ea typeface="Consolas"/>
                <a:cs typeface="Consolas"/>
                <a:sym typeface="Consolas"/>
              </a:rPr>
              <a:t>), O(N</a:t>
            </a:r>
            <a:r>
              <a:rPr baseline="30000" lang="en">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a:t>You may recall </a:t>
            </a:r>
            <a:r>
              <a:rPr lang="en">
                <a:latin typeface="Consolas"/>
                <a:ea typeface="Consolas"/>
                <a:cs typeface="Consolas"/>
                <a:sym typeface="Consolas"/>
              </a:rPr>
              <a:t>Ω</a:t>
            </a:r>
            <a:r>
              <a:rPr lang="en"/>
              <a:t> is not “best case”.</a:t>
            </a:r>
            <a:endParaRPr/>
          </a:p>
          <a:p>
            <a:pPr indent="0" lvl="0" marL="0" rtl="0" algn="l">
              <a:spcBef>
                <a:spcPts val="600"/>
              </a:spcBef>
              <a:spcAft>
                <a:spcPts val="0"/>
              </a:spcAft>
              <a:buNone/>
            </a:pPr>
            <a:r>
              <a:rPr lang="en"/>
              <a:t>So technnnniically you could also say </a:t>
            </a:r>
            <a:br>
              <a:rPr lang="en"/>
            </a:br>
            <a:r>
              <a:rPr lang="en"/>
              <a:t>     </a:t>
            </a:r>
            <a:r>
              <a:rPr lang="en">
                <a:latin typeface="Consolas"/>
                <a:ea typeface="Consolas"/>
                <a:cs typeface="Consolas"/>
                <a:sym typeface="Consolas"/>
              </a:rPr>
              <a:t>Ω(1)</a:t>
            </a:r>
            <a:endParaRPr/>
          </a:p>
          <a:p>
            <a:pPr indent="0" lvl="0" marL="0" rtl="0" algn="l">
              <a:spcBef>
                <a:spcPts val="600"/>
              </a:spcBef>
              <a:spcAft>
                <a:spcPts val="0"/>
              </a:spcAft>
              <a:buClr>
                <a:schemeClr val="dk1"/>
              </a:buClr>
              <a:buSzPts val="1100"/>
              <a:buFont typeface="Arial"/>
              <a:buNone/>
            </a:pPr>
            <a:r>
              <a:t/>
            </a:r>
            <a:endParaRPr/>
          </a:p>
        </p:txBody>
      </p:sp>
      <p:sp>
        <p:nvSpPr>
          <p:cNvPr id="1197" name="Google Shape;1197;p77"/>
          <p:cNvSpPr txBox="1"/>
          <p:nvPr>
            <p:ph idx="1" type="body"/>
          </p:nvPr>
        </p:nvSpPr>
        <p:spPr>
          <a:xfrm>
            <a:off x="4523218" y="1088156"/>
            <a:ext cx="1400400" cy="5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36 swaps:</a:t>
            </a:r>
            <a:endParaRPr/>
          </a:p>
        </p:txBody>
      </p:sp>
      <p:pic>
        <p:nvPicPr>
          <p:cNvPr id="1198" name="Google Shape;1198;p77"/>
          <p:cNvPicPr preferRelativeResize="0"/>
          <p:nvPr/>
        </p:nvPicPr>
        <p:blipFill>
          <a:blip r:embed="rId3">
            <a:alphaModFix/>
          </a:blip>
          <a:stretch>
            <a:fillRect/>
          </a:stretch>
        </p:blipFill>
        <p:spPr>
          <a:xfrm>
            <a:off x="4598425" y="1656650"/>
            <a:ext cx="3194250" cy="257634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202" name="Shape 1202"/>
        <p:cNvGrpSpPr/>
        <p:nvPr/>
      </p:nvGrpSpPr>
      <p:grpSpPr>
        <a:xfrm>
          <a:off x="0" y="0"/>
          <a:ext cx="0" cy="0"/>
          <a:chOff x="0" y="0"/>
          <a:chExt cx="0" cy="0"/>
        </a:xfrm>
      </p:grpSpPr>
      <p:sp>
        <p:nvSpPr>
          <p:cNvPr id="1203" name="Google Shape;120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the Best Sort: yellkey.com/TODO</a:t>
            </a:r>
            <a:endParaRPr>
              <a:solidFill>
                <a:srgbClr val="38761D"/>
              </a:solidFill>
            </a:endParaRPr>
          </a:p>
        </p:txBody>
      </p:sp>
      <p:sp>
        <p:nvSpPr>
          <p:cNvPr id="1204" name="Google Shape;1204;p7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do the following:</a:t>
            </a:r>
            <a:endParaRPr/>
          </a:p>
          <a:p>
            <a:pPr indent="-342900" lvl="0" marL="457200" rtl="0" algn="l">
              <a:spcBef>
                <a:spcPts val="600"/>
              </a:spcBef>
              <a:spcAft>
                <a:spcPts val="0"/>
              </a:spcAft>
              <a:buSzPts val="1800"/>
              <a:buChar char="●"/>
            </a:pPr>
            <a:r>
              <a:rPr lang="en"/>
              <a:t>Read 1,000,000 integers from a file into an array of length 1,000,000.</a:t>
            </a:r>
            <a:endParaRPr/>
          </a:p>
          <a:p>
            <a:pPr indent="-342900" lvl="0" marL="457200" rtl="0" algn="l">
              <a:spcBef>
                <a:spcPts val="0"/>
              </a:spcBef>
              <a:spcAft>
                <a:spcPts val="0"/>
              </a:spcAft>
              <a:buSzPts val="1800"/>
              <a:buChar char="●"/>
            </a:pPr>
            <a:r>
              <a:rPr lang="en"/>
              <a:t>Mergesort these integers.</a:t>
            </a:r>
            <a:endParaRPr/>
          </a:p>
          <a:p>
            <a:pPr indent="-342900" lvl="0" marL="457200" rtl="0" algn="l">
              <a:spcBef>
                <a:spcPts val="0"/>
              </a:spcBef>
              <a:spcAft>
                <a:spcPts val="0"/>
              </a:spcAft>
              <a:buSzPts val="1800"/>
              <a:buChar char="●"/>
            </a:pPr>
            <a:r>
              <a:rPr lang="en"/>
              <a:t>Select one integer randomly and change it.</a:t>
            </a:r>
            <a:endParaRPr/>
          </a:p>
          <a:p>
            <a:pPr indent="-342900" lvl="0" marL="457200" rtl="0" algn="l">
              <a:spcBef>
                <a:spcPts val="0"/>
              </a:spcBef>
              <a:spcAft>
                <a:spcPts val="0"/>
              </a:spcAft>
              <a:buSzPts val="1800"/>
              <a:buChar char="●"/>
            </a:pPr>
            <a:r>
              <a:rPr lang="en"/>
              <a:t>Sort using algorithm X of your choice.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sorting algorithm would be the fastest choice for X?</a:t>
            </a:r>
            <a:endParaRPr/>
          </a:p>
          <a:p>
            <a:pPr indent="-342900" lvl="0" marL="457200" rtl="0" algn="l">
              <a:spcBef>
                <a:spcPts val="600"/>
              </a:spcBef>
              <a:spcAft>
                <a:spcPts val="0"/>
              </a:spcAft>
              <a:buSzPts val="1800"/>
              <a:buAutoNum type="alphaUcPeriod"/>
            </a:pPr>
            <a:r>
              <a:rPr lang="en"/>
              <a:t>Selection Sort: O(N</a:t>
            </a:r>
            <a:r>
              <a:rPr baseline="30000" lang="en"/>
              <a:t>2</a:t>
            </a:r>
            <a:r>
              <a:rPr lang="en"/>
              <a:t>)</a:t>
            </a:r>
            <a:endParaRPr/>
          </a:p>
          <a:p>
            <a:pPr indent="-342900" lvl="0" marL="457200" rtl="0" algn="l">
              <a:spcBef>
                <a:spcPts val="0"/>
              </a:spcBef>
              <a:spcAft>
                <a:spcPts val="0"/>
              </a:spcAft>
              <a:buSzPts val="1800"/>
              <a:buAutoNum type="alphaUcPeriod"/>
            </a:pPr>
            <a:r>
              <a:rPr lang="en"/>
              <a:t>Heapsort: O(N Log N)</a:t>
            </a:r>
            <a:endParaRPr/>
          </a:p>
          <a:p>
            <a:pPr indent="-342900" lvl="0" marL="457200" rtl="0" algn="l">
              <a:spcBef>
                <a:spcPts val="0"/>
              </a:spcBef>
              <a:spcAft>
                <a:spcPts val="0"/>
              </a:spcAft>
              <a:buSzPts val="1800"/>
              <a:buAutoNum type="alphaUcPeriod"/>
            </a:pPr>
            <a:r>
              <a:rPr lang="en"/>
              <a:t>Mergesort: O(N Log N)</a:t>
            </a:r>
            <a:endParaRPr/>
          </a:p>
          <a:p>
            <a:pPr indent="-342900" lvl="0" marL="457200" rtl="0" algn="l">
              <a:spcBef>
                <a:spcPts val="0"/>
              </a:spcBef>
              <a:spcAft>
                <a:spcPts val="0"/>
              </a:spcAft>
              <a:buSzPts val="1800"/>
              <a:buAutoNum type="alphaUcPeriod"/>
            </a:pPr>
            <a:r>
              <a:rPr lang="en"/>
              <a:t>Insertion Sort: O(N</a:t>
            </a:r>
            <a:r>
              <a:rPr baseline="30000" lang="en"/>
              <a:t>2</a:t>
            </a:r>
            <a:r>
              <a:rPr lang="en"/>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8" name="Shape 1208"/>
        <p:cNvGrpSpPr/>
        <p:nvPr/>
      </p:nvGrpSpPr>
      <p:grpSpPr>
        <a:xfrm>
          <a:off x="0" y="0"/>
          <a:ext cx="0" cy="0"/>
          <a:chOff x="0" y="0"/>
          <a:chExt cx="0" cy="0"/>
        </a:xfrm>
      </p:grpSpPr>
      <p:sp>
        <p:nvSpPr>
          <p:cNvPr id="1209" name="Google Shape;1209;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Insertion Sort on Almost Sorted Arrays</a:t>
            </a:r>
            <a:endParaRPr/>
          </a:p>
        </p:txBody>
      </p:sp>
      <p:sp>
        <p:nvSpPr>
          <p:cNvPr id="1210" name="Google Shape;1210;p7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arrays that are almost sorted, insertion sort does very little work.</a:t>
            </a:r>
            <a:endParaRPr/>
          </a:p>
          <a:p>
            <a:pPr indent="-342900" lvl="0" marL="457200" rtl="0" algn="l">
              <a:spcBef>
                <a:spcPts val="600"/>
              </a:spcBef>
              <a:spcAft>
                <a:spcPts val="0"/>
              </a:spcAft>
              <a:buSzPts val="1800"/>
              <a:buChar char="●"/>
            </a:pPr>
            <a:r>
              <a:rPr lang="en"/>
              <a:t>Left array: 5 inversions, so only 5 swaps.</a:t>
            </a:r>
            <a:endParaRPr/>
          </a:p>
          <a:p>
            <a:pPr indent="-342900" lvl="0" marL="457200" rtl="0" algn="l">
              <a:spcBef>
                <a:spcPts val="0"/>
              </a:spcBef>
              <a:spcAft>
                <a:spcPts val="0"/>
              </a:spcAft>
              <a:buSzPts val="1800"/>
              <a:buChar char="●"/>
            </a:pPr>
            <a:r>
              <a:rPr lang="en"/>
              <a:t>Right array: 3 inversion, so only 3 swaps.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211" name="Google Shape;1211;p79"/>
          <p:cNvPicPr preferRelativeResize="0"/>
          <p:nvPr/>
        </p:nvPicPr>
        <p:blipFill>
          <a:blip r:embed="rId3">
            <a:alphaModFix/>
          </a:blip>
          <a:stretch>
            <a:fillRect/>
          </a:stretch>
        </p:blipFill>
        <p:spPr>
          <a:xfrm>
            <a:off x="4615375" y="2519675"/>
            <a:ext cx="2275519" cy="2576350"/>
          </a:xfrm>
          <a:prstGeom prst="rect">
            <a:avLst/>
          </a:prstGeom>
          <a:noFill/>
          <a:ln>
            <a:noFill/>
          </a:ln>
        </p:spPr>
      </p:pic>
      <p:pic>
        <p:nvPicPr>
          <p:cNvPr id="1212" name="Google Shape;1212;p79"/>
          <p:cNvPicPr preferRelativeResize="0"/>
          <p:nvPr/>
        </p:nvPicPr>
        <p:blipFill>
          <a:blip r:embed="rId4">
            <a:alphaModFix/>
          </a:blip>
          <a:stretch>
            <a:fillRect/>
          </a:stretch>
        </p:blipFill>
        <p:spPr>
          <a:xfrm>
            <a:off x="1549991" y="2519675"/>
            <a:ext cx="2289034" cy="26238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6" name="Shape 1216"/>
        <p:cNvGrpSpPr/>
        <p:nvPr/>
      </p:nvGrpSpPr>
      <p:grpSpPr>
        <a:xfrm>
          <a:off x="0" y="0"/>
          <a:ext cx="0" cy="0"/>
          <a:chOff x="0" y="0"/>
          <a:chExt cx="0" cy="0"/>
        </a:xfrm>
      </p:grpSpPr>
      <p:sp>
        <p:nvSpPr>
          <p:cNvPr id="1217" name="Google Shape;1217;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the Best Sort (Poll Everywhere)</a:t>
            </a:r>
            <a:endParaRPr/>
          </a:p>
        </p:txBody>
      </p:sp>
      <p:sp>
        <p:nvSpPr>
          <p:cNvPr id="1218" name="Google Shape;1218;p8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do the following:</a:t>
            </a:r>
            <a:endParaRPr/>
          </a:p>
          <a:p>
            <a:pPr indent="-342900" lvl="0" marL="457200" rtl="0" algn="l">
              <a:spcBef>
                <a:spcPts val="600"/>
              </a:spcBef>
              <a:spcAft>
                <a:spcPts val="0"/>
              </a:spcAft>
              <a:buSzPts val="1800"/>
              <a:buChar char="●"/>
            </a:pPr>
            <a:r>
              <a:rPr lang="en"/>
              <a:t>Read 1,000,000 integers from a file into an array of length 1,000,000.</a:t>
            </a:r>
            <a:endParaRPr/>
          </a:p>
          <a:p>
            <a:pPr indent="-342900" lvl="0" marL="457200" rtl="0" algn="l">
              <a:spcBef>
                <a:spcPts val="0"/>
              </a:spcBef>
              <a:spcAft>
                <a:spcPts val="0"/>
              </a:spcAft>
              <a:buSzPts val="1800"/>
              <a:buChar char="●"/>
            </a:pPr>
            <a:r>
              <a:rPr lang="en"/>
              <a:t>Mergesort these integers.</a:t>
            </a:r>
            <a:endParaRPr/>
          </a:p>
          <a:p>
            <a:pPr indent="-342900" lvl="0" marL="457200" rtl="0" algn="l">
              <a:spcBef>
                <a:spcPts val="0"/>
              </a:spcBef>
              <a:spcAft>
                <a:spcPts val="0"/>
              </a:spcAft>
              <a:buSzPts val="1800"/>
              <a:buChar char="●"/>
            </a:pPr>
            <a:r>
              <a:rPr lang="en"/>
              <a:t>Select one integer randomly and change it.</a:t>
            </a:r>
            <a:endParaRPr/>
          </a:p>
          <a:p>
            <a:pPr indent="-342900" lvl="0" marL="457200" rtl="0" algn="l">
              <a:spcBef>
                <a:spcPts val="0"/>
              </a:spcBef>
              <a:spcAft>
                <a:spcPts val="0"/>
              </a:spcAft>
              <a:buSzPts val="1800"/>
              <a:buChar char="●"/>
            </a:pPr>
            <a:r>
              <a:rPr lang="en"/>
              <a:t>Sort using algorithm X of your choice.</a:t>
            </a:r>
            <a:endParaRPr/>
          </a:p>
          <a:p>
            <a:pPr indent="-342900" lvl="0" marL="457200" rtl="0" algn="l">
              <a:spcBef>
                <a:spcPts val="0"/>
              </a:spcBef>
              <a:spcAft>
                <a:spcPts val="0"/>
              </a:spcAft>
              <a:buSzPts val="1800"/>
              <a:buChar char="●"/>
            </a:pPr>
            <a:r>
              <a:rPr lang="en"/>
              <a:t>In the worst case, we have 999,999 inversions: Θ(N) inversions.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sorting algorithm would be the fastest choice for X? Worst case run-times:</a:t>
            </a:r>
            <a:endParaRPr/>
          </a:p>
          <a:p>
            <a:pPr indent="-342900" lvl="0" marL="457200" rtl="0" algn="l">
              <a:spcBef>
                <a:spcPts val="600"/>
              </a:spcBef>
              <a:spcAft>
                <a:spcPts val="0"/>
              </a:spcAft>
              <a:buSzPts val="1800"/>
              <a:buAutoNum type="alphaUcPeriod"/>
            </a:pPr>
            <a:r>
              <a:rPr lang="en"/>
              <a:t>Selection Sort: Θ(N</a:t>
            </a:r>
            <a:r>
              <a:rPr baseline="30000" lang="en"/>
              <a:t>2</a:t>
            </a:r>
            <a:r>
              <a:rPr lang="en"/>
              <a:t>)</a:t>
            </a:r>
            <a:endParaRPr/>
          </a:p>
          <a:p>
            <a:pPr indent="-342900" lvl="0" marL="457200" rtl="0" algn="l">
              <a:spcBef>
                <a:spcPts val="0"/>
              </a:spcBef>
              <a:spcAft>
                <a:spcPts val="0"/>
              </a:spcAft>
              <a:buSzPts val="1800"/>
              <a:buAutoNum type="alphaUcPeriod"/>
            </a:pPr>
            <a:r>
              <a:rPr lang="en"/>
              <a:t>Heapsort: Θ(N log N)</a:t>
            </a:r>
            <a:endParaRPr/>
          </a:p>
          <a:p>
            <a:pPr indent="-342900" lvl="0" marL="457200" rtl="0" algn="l">
              <a:spcBef>
                <a:spcPts val="0"/>
              </a:spcBef>
              <a:spcAft>
                <a:spcPts val="0"/>
              </a:spcAft>
              <a:buSzPts val="1800"/>
              <a:buAutoNum type="alphaUcPeriod"/>
            </a:pPr>
            <a:r>
              <a:rPr lang="en"/>
              <a:t>Mergesort:  Θ(N log N)</a:t>
            </a:r>
            <a:endParaRPr/>
          </a:p>
          <a:p>
            <a:pPr indent="-342900" lvl="0" marL="457200" rtl="0" algn="l">
              <a:spcBef>
                <a:spcPts val="0"/>
              </a:spcBef>
              <a:spcAft>
                <a:spcPts val="0"/>
              </a:spcAft>
              <a:buSzPts val="1800"/>
              <a:buAutoNum type="alphaUcPeriod"/>
            </a:pPr>
            <a:r>
              <a:rPr b="1" lang="en"/>
              <a:t>Insertion Sort:  Θ(N)</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 Sweet Spots</a:t>
            </a:r>
            <a:endParaRPr/>
          </a:p>
        </p:txBody>
      </p:sp>
      <p:sp>
        <p:nvSpPr>
          <p:cNvPr id="1224" name="Google Shape;1224;p8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arrays with a small number of inversions, insertion sort is extremely fast.</a:t>
            </a:r>
            <a:endParaRPr/>
          </a:p>
          <a:p>
            <a:pPr indent="-342900" lvl="0" marL="457200" rtl="0" algn="l">
              <a:spcBef>
                <a:spcPts val="600"/>
              </a:spcBef>
              <a:spcAft>
                <a:spcPts val="0"/>
              </a:spcAft>
              <a:buSzPts val="1800"/>
              <a:buChar char="●"/>
            </a:pPr>
            <a:r>
              <a:rPr lang="en"/>
              <a:t>One exchange per inversion (and number of comparisons is similar). Runtime is Θ(N + K) where K is number of inversions.</a:t>
            </a:r>
            <a:endParaRPr baseline="30000"/>
          </a:p>
          <a:p>
            <a:pPr indent="-342900" lvl="0" marL="457200" rtl="0" algn="l">
              <a:spcBef>
                <a:spcPts val="0"/>
              </a:spcBef>
              <a:spcAft>
                <a:spcPts val="0"/>
              </a:spcAft>
              <a:buSzPts val="1800"/>
              <a:buChar char="●"/>
            </a:pPr>
            <a:r>
              <a:rPr lang="en"/>
              <a:t>Define an </a:t>
            </a:r>
            <a:r>
              <a:rPr b="1" i="1" lang="en"/>
              <a:t>almost sorted</a:t>
            </a:r>
            <a:r>
              <a:rPr lang="en"/>
              <a:t> array as one in which number of inversions ≤ cN for some c. Insertion sort is excellent on these arrays.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Less obvious: For small arrays (N &lt; 15 or so), insertion sort is fastest.</a:t>
            </a:r>
            <a:endParaRPr/>
          </a:p>
          <a:p>
            <a:pPr indent="-342900" lvl="0" marL="457200" rtl="0" algn="l">
              <a:spcBef>
                <a:spcPts val="600"/>
              </a:spcBef>
              <a:spcAft>
                <a:spcPts val="0"/>
              </a:spcAft>
              <a:buSzPts val="1800"/>
              <a:buChar char="●"/>
            </a:pPr>
            <a:r>
              <a:rPr lang="en"/>
              <a:t>More of an empirical fact than a theoretical one.</a:t>
            </a:r>
            <a:endParaRPr/>
          </a:p>
          <a:p>
            <a:pPr indent="-342900" lvl="0" marL="457200" rtl="0" algn="l">
              <a:spcBef>
                <a:spcPts val="0"/>
              </a:spcBef>
              <a:spcAft>
                <a:spcPts val="0"/>
              </a:spcAft>
              <a:buSzPts val="1800"/>
              <a:buChar char="●"/>
            </a:pPr>
            <a:r>
              <a:rPr lang="en"/>
              <a:t>Theoretical analysis beyond scope of the course.</a:t>
            </a:r>
            <a:endParaRPr/>
          </a:p>
          <a:p>
            <a:pPr indent="-342900" lvl="0" marL="457200" rtl="0" algn="l">
              <a:spcBef>
                <a:spcPts val="0"/>
              </a:spcBef>
              <a:spcAft>
                <a:spcPts val="0"/>
              </a:spcAft>
              <a:buSzPts val="1800"/>
              <a:buChar char="●"/>
            </a:pPr>
            <a:r>
              <a:rPr lang="en"/>
              <a:t>Rough idea: Divide and conquer algorithms like heapsort / mergesort spend too much time dividing, but insertion sort goes straight to the conquest.</a:t>
            </a:r>
            <a:endParaRPr/>
          </a:p>
          <a:p>
            <a:pPr indent="-342900" lvl="0" marL="457200" rtl="0" algn="l">
              <a:spcBef>
                <a:spcPts val="0"/>
              </a:spcBef>
              <a:spcAft>
                <a:spcPts val="0"/>
              </a:spcAft>
              <a:buSzPts val="1800"/>
              <a:buChar char="●"/>
            </a:pPr>
            <a:r>
              <a:rPr lang="en"/>
              <a:t>The Java implementation of Mergesort does this (</a:t>
            </a:r>
            <a:r>
              <a:rPr lang="en" u="sng">
                <a:solidFill>
                  <a:schemeClr val="hlink"/>
                </a:solidFill>
                <a:hlinkClick r:id="rId3"/>
              </a:rPr>
              <a:t>Link</a:t>
            </a:r>
            <a:r>
              <a:rPr lang="en"/>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Sorts So Far</a:t>
            </a:r>
            <a:endParaRPr/>
          </a:p>
        </p:txBody>
      </p:sp>
      <p:graphicFrame>
        <p:nvGraphicFramePr>
          <p:cNvPr id="1230" name="Google Shape;1230;p82"/>
          <p:cNvGraphicFramePr/>
          <p:nvPr/>
        </p:nvGraphicFramePr>
        <p:xfrm>
          <a:off x="418075" y="1084538"/>
          <a:ext cx="3000000" cy="3000000"/>
        </p:xfrm>
        <a:graphic>
          <a:graphicData uri="http://schemas.openxmlformats.org/drawingml/2006/table">
            <a:tbl>
              <a:tblPr>
                <a:noFill/>
                <a:tableStyleId>{6BD81C6C-F37C-415D-B755-17E6A76E3FAE}</a:tableStyleId>
              </a:tblPr>
              <a:tblGrid>
                <a:gridCol w="1749100"/>
                <a:gridCol w="1344650"/>
                <a:gridCol w="1375900"/>
                <a:gridCol w="900075"/>
                <a:gridCol w="884200"/>
                <a:gridCol w="2053875"/>
              </a:tblGrid>
              <a:tr h="6818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Best Case Runtime</a:t>
                      </a:r>
                      <a:endParaRPr sz="1800"/>
                    </a:p>
                  </a:txBody>
                  <a:tcPr marT="91425" marB="91425" marR="91425" marL="91425"/>
                </a:tc>
                <a:tc>
                  <a:txBody>
                    <a:bodyPr/>
                    <a:lstStyle/>
                    <a:p>
                      <a:pPr indent="0" lvl="0" marL="0" rtl="0" algn="l">
                        <a:spcBef>
                          <a:spcPts val="0"/>
                        </a:spcBef>
                        <a:spcAft>
                          <a:spcPts val="0"/>
                        </a:spcAft>
                        <a:buNone/>
                      </a:pPr>
                      <a:r>
                        <a:rPr lang="en" sz="1800"/>
                        <a:t>Worst Case Runtime</a:t>
                      </a:r>
                      <a:endParaRPr sz="1800"/>
                    </a:p>
                  </a:txBody>
                  <a:tcPr marT="91425" marB="91425" marR="91425" marL="91425"/>
                </a:tc>
                <a:tc>
                  <a:txBody>
                    <a:bodyPr/>
                    <a:lstStyle/>
                    <a:p>
                      <a:pPr indent="0" lvl="0" marL="0" rtl="0" algn="l">
                        <a:spcBef>
                          <a:spcPts val="0"/>
                        </a:spcBef>
                        <a:spcAft>
                          <a:spcPts val="0"/>
                        </a:spcAft>
                        <a:buNone/>
                      </a:pPr>
                      <a:r>
                        <a:rPr lang="en" sz="1800"/>
                        <a:t>Space</a:t>
                      </a:r>
                      <a:endParaRPr sz="1800"/>
                    </a:p>
                  </a:txBody>
                  <a:tcPr marT="91425" marB="91425" marR="91425" marL="91425"/>
                </a:tc>
                <a:tc>
                  <a:txBody>
                    <a:bodyPr/>
                    <a:lstStyle/>
                    <a:p>
                      <a:pPr indent="0" lvl="0" marL="0" rtl="0" algn="l">
                        <a:spcBef>
                          <a:spcPts val="0"/>
                        </a:spcBef>
                        <a:spcAft>
                          <a:spcPts val="0"/>
                        </a:spcAft>
                        <a:buNone/>
                      </a:pPr>
                      <a:r>
                        <a:rPr lang="en" sz="1800"/>
                        <a:t>Demo</a:t>
                      </a:r>
                      <a:endParaRPr sz="1800"/>
                    </a:p>
                  </a:txBody>
                  <a:tcPr marT="91425" marB="91425" marR="91425" marL="91425"/>
                </a:tc>
                <a:tc>
                  <a:txBody>
                    <a:bodyPr/>
                    <a:lstStyle/>
                    <a:p>
                      <a:pPr indent="0" lvl="0" marL="0" rtl="0" algn="l">
                        <a:spcBef>
                          <a:spcPts val="0"/>
                        </a:spcBef>
                        <a:spcAft>
                          <a:spcPts val="0"/>
                        </a:spcAft>
                        <a:buNone/>
                      </a:pPr>
                      <a:r>
                        <a:rPr lang="en" sz="1800"/>
                        <a:t>Notes</a:t>
                      </a:r>
                      <a:endParaRPr sz="1800"/>
                    </a:p>
                  </a:txBody>
                  <a:tcPr marT="91425" marB="91425" marR="91425" marL="91425"/>
                </a:tc>
              </a:tr>
              <a:tr h="317800">
                <a:tc>
                  <a:txBody>
                    <a:bodyPr/>
                    <a:lstStyle/>
                    <a:p>
                      <a:pPr indent="0" lvl="0" marL="0" rtl="0" algn="l">
                        <a:spcBef>
                          <a:spcPts val="0"/>
                        </a:spcBef>
                        <a:spcAft>
                          <a:spcPts val="0"/>
                        </a:spcAft>
                        <a:buNone/>
                      </a:pPr>
                      <a:r>
                        <a:rPr lang="en" sz="1800" u="sng">
                          <a:solidFill>
                            <a:schemeClr val="hlink"/>
                          </a:solidFill>
                          <a:hlinkClick r:id="rId3"/>
                        </a:rPr>
                        <a:t>Selection 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t>Θ(N</a:t>
                      </a:r>
                      <a:r>
                        <a:rPr baseline="30000" lang="en" sz="1800"/>
                        <a:t>2</a:t>
                      </a:r>
                      <a:r>
                        <a:rPr lang="en" sz="1800"/>
                        <a:t>)</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4"/>
                        </a:rPr>
                        <a:t>Heapsort</a:t>
                      </a:r>
                      <a:r>
                        <a:rPr lang="en" sz="1800"/>
                        <a:t> </a:t>
                      </a:r>
                      <a:endParaRPr sz="1800"/>
                    </a:p>
                    <a:p>
                      <a:pPr indent="0" lvl="0" marL="0" rtl="0" algn="l">
                        <a:spcBef>
                          <a:spcPts val="0"/>
                        </a:spcBef>
                        <a:spcAft>
                          <a:spcPts val="0"/>
                        </a:spcAft>
                        <a:buNone/>
                      </a:pPr>
                      <a:r>
                        <a:rPr lang="en" sz="1800"/>
                        <a:t>(in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Bad cache (61C) performance.</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5"/>
                        </a:rPr>
                        <a:t>Mergesort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 log 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Θ(N)</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Fastest of these.</a:t>
                      </a:r>
                      <a:endParaRPr sz="1800">
                        <a:solidFill>
                          <a:schemeClr val="dk1"/>
                        </a:solidFill>
                      </a:endParaRPr>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6"/>
                        </a:rPr>
                        <a:t>Insertion Sort</a:t>
                      </a:r>
                      <a:r>
                        <a:rPr lang="en" sz="1800"/>
                        <a:t> (in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ction="ppaction://hlinksldjump" r:id="rId7"/>
                        </a:rPr>
                        <a:t>Link</a:t>
                      </a:r>
                      <a:endParaRPr sz="1800"/>
                    </a:p>
                  </a:txBody>
                  <a:tcPr marT="91425" marB="91425" marR="91425" marL="91425"/>
                </a:tc>
                <a:tc>
                  <a:txBody>
                    <a:bodyPr/>
                    <a:lstStyle/>
                    <a:p>
                      <a:pPr indent="0" lvl="0" marL="0" rtl="0" algn="l">
                        <a:spcBef>
                          <a:spcPts val="0"/>
                        </a:spcBef>
                        <a:spcAft>
                          <a:spcPts val="0"/>
                        </a:spcAft>
                        <a:buNone/>
                      </a:pPr>
                      <a:r>
                        <a:rPr lang="en" sz="1800"/>
                        <a:t>Best for small N or almost sorted. </a:t>
                      </a:r>
                      <a:endParaRPr sz="1800"/>
                    </a:p>
                  </a:txBody>
                  <a:tcPr marT="91425" marB="91425" marR="91425" marL="91425"/>
                </a:tc>
              </a:tr>
            </a:tbl>
          </a:graphicData>
        </a:graphic>
      </p:graphicFrame>
      <p:sp>
        <p:nvSpPr>
          <p:cNvPr id="1231" name="Google Shape;1231;p82"/>
          <p:cNvSpPr txBox="1"/>
          <p:nvPr/>
        </p:nvSpPr>
        <p:spPr>
          <a:xfrm>
            <a:off x="418075" y="4332500"/>
            <a:ext cx="41928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See </a:t>
            </a:r>
            <a:r>
              <a:rPr lang="en" u="sng">
                <a:solidFill>
                  <a:schemeClr val="hlink"/>
                </a:solidFill>
                <a:latin typeface="Roboto"/>
                <a:ea typeface="Roboto"/>
                <a:cs typeface="Roboto"/>
                <a:sym typeface="Roboto"/>
                <a:hlinkClick r:id="rId8"/>
              </a:rPr>
              <a:t>this link</a:t>
            </a:r>
            <a:r>
              <a:rPr lang="en">
                <a:latin typeface="Roboto"/>
                <a:ea typeface="Roboto"/>
                <a:cs typeface="Roboto"/>
                <a:sym typeface="Roboto"/>
              </a:rPr>
              <a:t> for bonus slides on Shell's Sort, an optimization of insertion sort.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213" name="Google Shape;213;p29"/>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14" name="Google Shape;214;p29"/>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15" name="Google Shape;215;p29"/>
          <p:cNvSpPr/>
          <p:nvPr/>
        </p:nvSpPr>
        <p:spPr>
          <a:xfrm>
            <a:off x="380870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16" name="Google Shape;216;p29"/>
          <p:cNvSpPr/>
          <p:nvPr/>
        </p:nvSpPr>
        <p:spPr>
          <a:xfrm>
            <a:off x="4293894"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17" name="Google Shape;217;p29"/>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18" name="Google Shape;218;p29"/>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19" name="Google Shape;219;p29"/>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20" name="Google Shape;220;p29"/>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1" name="Google Shape;221;p29"/>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22" name="Google Shape;222;p29"/>
          <p:cNvSpPr/>
          <p:nvPr/>
        </p:nvSpPr>
        <p:spPr>
          <a:xfrm>
            <a:off x="3313400" y="3880930"/>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23" name="Google Shape;223;p29"/>
          <p:cNvSpPr/>
          <p:nvPr/>
        </p:nvSpPr>
        <p:spPr>
          <a:xfrm>
            <a:off x="2818089"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24" name="Google Shape;224;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225" name="Google Shape;225;p29"/>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26" name="Google Shape;226;p29"/>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8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30, CS61B, Fall 2023</a:t>
            </a:r>
            <a:endParaRPr/>
          </a:p>
        </p:txBody>
      </p:sp>
      <p:sp>
        <p:nvSpPr>
          <p:cNvPr id="1237" name="Google Shape;1237;p8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Insertion Sort</a:t>
            </a:r>
            <a:endParaRPr/>
          </a:p>
          <a:p>
            <a:pPr indent="-342900" lvl="0" marL="457200" rtl="0" algn="l">
              <a:spcBef>
                <a:spcPts val="600"/>
              </a:spcBef>
              <a:spcAft>
                <a:spcPts val="0"/>
              </a:spcAft>
              <a:buSzPts val="1800"/>
              <a:buChar char="•"/>
            </a:pPr>
            <a:r>
              <a:rPr lang="en"/>
              <a:t>Naive Insertion Sort</a:t>
            </a:r>
            <a:endParaRPr/>
          </a:p>
          <a:p>
            <a:pPr indent="-342900" lvl="0" marL="457200" rtl="0" algn="l">
              <a:spcBef>
                <a:spcPts val="0"/>
              </a:spcBef>
              <a:spcAft>
                <a:spcPts val="0"/>
              </a:spcAft>
              <a:buSzPts val="1800"/>
              <a:buChar char="•"/>
            </a:pPr>
            <a:r>
              <a:rPr lang="en"/>
              <a:t>In-Place Insertion Sort</a:t>
            </a:r>
            <a:endParaRPr/>
          </a:p>
          <a:p>
            <a:pPr indent="-342900" lvl="0" marL="457200" rtl="0" algn="l">
              <a:spcBef>
                <a:spcPts val="0"/>
              </a:spcBef>
              <a:spcAft>
                <a:spcPts val="0"/>
              </a:spcAft>
              <a:buSzPts val="1800"/>
              <a:buChar char="•"/>
            </a:pPr>
            <a:r>
              <a:rPr lang="en"/>
              <a:t>Insertion Sort Runtime</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Quicksort Backstory, Partitioning</a:t>
            </a:r>
            <a:endParaRPr b="1">
              <a:solidFill>
                <a:schemeClr val="accent3"/>
              </a:solidFill>
              <a:latin typeface="Roboto"/>
              <a:ea typeface="Roboto"/>
              <a:cs typeface="Roboto"/>
              <a:sym typeface="Roboto"/>
            </a:endParaRPr>
          </a:p>
          <a:p>
            <a:pPr indent="-342900" lvl="0" marL="457200" rtl="0" algn="l">
              <a:spcBef>
                <a:spcPts val="0"/>
              </a:spcBef>
              <a:spcAft>
                <a:spcPts val="0"/>
              </a:spcAft>
              <a:buSzPts val="1800"/>
              <a:buChar char="•"/>
            </a:pPr>
            <a:r>
              <a:rPr lang="en"/>
              <a:t>Quicksort</a:t>
            </a:r>
            <a:endParaRPr/>
          </a:p>
          <a:p>
            <a:pPr indent="0" lvl="0" marL="0" rtl="0" algn="l">
              <a:spcBef>
                <a:spcPts val="600"/>
              </a:spcBef>
              <a:spcAft>
                <a:spcPts val="0"/>
              </a:spcAft>
              <a:buNone/>
            </a:pPr>
            <a:r>
              <a:rPr lang="en"/>
              <a:t>Quicksort Performance</a:t>
            </a:r>
            <a:endParaRPr/>
          </a:p>
          <a:p>
            <a:pPr indent="-342900" lvl="0" marL="457200" rtl="0" algn="l">
              <a:spcBef>
                <a:spcPts val="600"/>
              </a:spcBef>
              <a:spcAft>
                <a:spcPts val="0"/>
              </a:spcAft>
              <a:buSzPts val="1800"/>
              <a:buChar char="•"/>
            </a:pPr>
            <a:r>
              <a:rPr lang="en"/>
              <a:t>Quicksort Runtime Analysis</a:t>
            </a:r>
            <a:endParaRPr/>
          </a:p>
          <a:p>
            <a:pPr indent="-342900" lvl="0" marL="457200" rtl="0" algn="l">
              <a:spcBef>
                <a:spcPts val="0"/>
              </a:spcBef>
              <a:spcAft>
                <a:spcPts val="0"/>
              </a:spcAft>
              <a:buSzPts val="1800"/>
              <a:buChar char="•"/>
            </a:pPr>
            <a:r>
              <a:rPr lang="en"/>
              <a:t>Avoiding Quicksort Worst Case</a:t>
            </a:r>
            <a:endParaRPr/>
          </a:p>
        </p:txBody>
      </p:sp>
      <p:sp>
        <p:nvSpPr>
          <p:cNvPr id="1238" name="Google Shape;1238;p8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Backstory, Partitioning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Sorts So Far</a:t>
            </a:r>
            <a:endParaRPr/>
          </a:p>
        </p:txBody>
      </p:sp>
      <p:graphicFrame>
        <p:nvGraphicFramePr>
          <p:cNvPr id="1244" name="Google Shape;1244;p84"/>
          <p:cNvGraphicFramePr/>
          <p:nvPr/>
        </p:nvGraphicFramePr>
        <p:xfrm>
          <a:off x="418075" y="1084538"/>
          <a:ext cx="3000000" cy="3000000"/>
        </p:xfrm>
        <a:graphic>
          <a:graphicData uri="http://schemas.openxmlformats.org/drawingml/2006/table">
            <a:tbl>
              <a:tblPr>
                <a:noFill/>
                <a:tableStyleId>{6BD81C6C-F37C-415D-B755-17E6A76E3FAE}</a:tableStyleId>
              </a:tblPr>
              <a:tblGrid>
                <a:gridCol w="1749100"/>
                <a:gridCol w="1344650"/>
                <a:gridCol w="1375900"/>
                <a:gridCol w="900075"/>
                <a:gridCol w="884200"/>
                <a:gridCol w="2053875"/>
              </a:tblGrid>
              <a:tr h="6818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Best Case Runtime</a:t>
                      </a:r>
                      <a:endParaRPr sz="1800"/>
                    </a:p>
                  </a:txBody>
                  <a:tcPr marT="91425" marB="91425" marR="91425" marL="91425"/>
                </a:tc>
                <a:tc>
                  <a:txBody>
                    <a:bodyPr/>
                    <a:lstStyle/>
                    <a:p>
                      <a:pPr indent="0" lvl="0" marL="0" rtl="0" algn="l">
                        <a:spcBef>
                          <a:spcPts val="0"/>
                        </a:spcBef>
                        <a:spcAft>
                          <a:spcPts val="0"/>
                        </a:spcAft>
                        <a:buNone/>
                      </a:pPr>
                      <a:r>
                        <a:rPr lang="en" sz="1800"/>
                        <a:t>Worst Case Runtime</a:t>
                      </a:r>
                      <a:endParaRPr sz="1800"/>
                    </a:p>
                  </a:txBody>
                  <a:tcPr marT="91425" marB="91425" marR="91425" marL="91425"/>
                </a:tc>
                <a:tc>
                  <a:txBody>
                    <a:bodyPr/>
                    <a:lstStyle/>
                    <a:p>
                      <a:pPr indent="0" lvl="0" marL="0" rtl="0" algn="l">
                        <a:spcBef>
                          <a:spcPts val="0"/>
                        </a:spcBef>
                        <a:spcAft>
                          <a:spcPts val="0"/>
                        </a:spcAft>
                        <a:buNone/>
                      </a:pPr>
                      <a:r>
                        <a:rPr lang="en" sz="1800"/>
                        <a:t>Space</a:t>
                      </a:r>
                      <a:endParaRPr sz="1800"/>
                    </a:p>
                  </a:txBody>
                  <a:tcPr marT="91425" marB="91425" marR="91425" marL="91425"/>
                </a:tc>
                <a:tc>
                  <a:txBody>
                    <a:bodyPr/>
                    <a:lstStyle/>
                    <a:p>
                      <a:pPr indent="0" lvl="0" marL="0" rtl="0" algn="l">
                        <a:spcBef>
                          <a:spcPts val="0"/>
                        </a:spcBef>
                        <a:spcAft>
                          <a:spcPts val="0"/>
                        </a:spcAft>
                        <a:buNone/>
                      </a:pPr>
                      <a:r>
                        <a:rPr lang="en" sz="1800"/>
                        <a:t>Demo</a:t>
                      </a:r>
                      <a:endParaRPr sz="1800"/>
                    </a:p>
                  </a:txBody>
                  <a:tcPr marT="91425" marB="91425" marR="91425" marL="91425"/>
                </a:tc>
                <a:tc>
                  <a:txBody>
                    <a:bodyPr/>
                    <a:lstStyle/>
                    <a:p>
                      <a:pPr indent="0" lvl="0" marL="0" rtl="0" algn="l">
                        <a:spcBef>
                          <a:spcPts val="0"/>
                        </a:spcBef>
                        <a:spcAft>
                          <a:spcPts val="0"/>
                        </a:spcAft>
                        <a:buNone/>
                      </a:pPr>
                      <a:r>
                        <a:rPr lang="en" sz="1800"/>
                        <a:t>Notes</a:t>
                      </a:r>
                      <a:endParaRPr sz="1800"/>
                    </a:p>
                  </a:txBody>
                  <a:tcPr marT="91425" marB="91425" marR="91425" marL="91425"/>
                </a:tc>
              </a:tr>
              <a:tr h="317800">
                <a:tc>
                  <a:txBody>
                    <a:bodyPr/>
                    <a:lstStyle/>
                    <a:p>
                      <a:pPr indent="0" lvl="0" marL="0" rtl="0" algn="l">
                        <a:spcBef>
                          <a:spcPts val="0"/>
                        </a:spcBef>
                        <a:spcAft>
                          <a:spcPts val="0"/>
                        </a:spcAft>
                        <a:buNone/>
                      </a:pPr>
                      <a:r>
                        <a:rPr lang="en" sz="1800" u="sng">
                          <a:solidFill>
                            <a:schemeClr val="hlink"/>
                          </a:solidFill>
                          <a:hlinkClick r:id="rId3"/>
                        </a:rPr>
                        <a:t>Selection 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t>Θ(N</a:t>
                      </a:r>
                      <a:r>
                        <a:rPr baseline="30000" lang="en" sz="1800"/>
                        <a:t>2</a:t>
                      </a:r>
                      <a:r>
                        <a:rPr lang="en" sz="1800"/>
                        <a:t>)</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4"/>
                        </a:rPr>
                        <a:t>Heapsort</a:t>
                      </a:r>
                      <a:r>
                        <a:rPr lang="en" sz="1800"/>
                        <a:t> </a:t>
                      </a:r>
                      <a:endParaRPr sz="1800"/>
                    </a:p>
                    <a:p>
                      <a:pPr indent="0" lvl="0" marL="0" rtl="0" algn="l">
                        <a:spcBef>
                          <a:spcPts val="0"/>
                        </a:spcBef>
                        <a:spcAft>
                          <a:spcPts val="0"/>
                        </a:spcAft>
                        <a:buNone/>
                      </a:pPr>
                      <a:r>
                        <a:rPr lang="en" sz="1800"/>
                        <a:t>(in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Bad cache (61C) performance.</a:t>
                      </a:r>
                      <a:endParaRPr sz="1800"/>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5"/>
                        </a:rPr>
                        <a:t>Mergesort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 log 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t>Θ(N log N)</a:t>
                      </a:r>
                      <a:endParaRPr sz="1800"/>
                    </a:p>
                  </a:txBody>
                  <a:tcPr marT="91425" marB="91425" marR="91425" marL="91425"/>
                </a:tc>
                <a:tc>
                  <a:txBody>
                    <a:bodyPr/>
                    <a:lstStyle/>
                    <a:p>
                      <a:pPr indent="0" lvl="0" marL="0" rtl="0" algn="l">
                        <a:spcBef>
                          <a:spcPts val="0"/>
                        </a:spcBef>
                        <a:spcAft>
                          <a:spcPts val="0"/>
                        </a:spcAft>
                        <a:buNone/>
                      </a:pPr>
                      <a:r>
                        <a:rPr lang="en" sz="1800"/>
                        <a:t>Θ(N)</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Fastest of these.</a:t>
                      </a:r>
                      <a:endParaRPr sz="1800">
                        <a:solidFill>
                          <a:schemeClr val="dk1"/>
                        </a:solidFill>
                      </a:endParaRPr>
                    </a:p>
                  </a:txBody>
                  <a:tcPr marT="91425" marB="91425" marR="91425" marL="91425"/>
                </a:tc>
              </a:tr>
              <a:tr h="425675">
                <a:tc>
                  <a:txBody>
                    <a:bodyPr/>
                    <a:lstStyle/>
                    <a:p>
                      <a:pPr indent="0" lvl="0" marL="0" rtl="0" algn="l">
                        <a:spcBef>
                          <a:spcPts val="0"/>
                        </a:spcBef>
                        <a:spcAft>
                          <a:spcPts val="0"/>
                        </a:spcAft>
                        <a:buNone/>
                      </a:pPr>
                      <a:r>
                        <a:rPr lang="en" sz="1800" u="sng">
                          <a:solidFill>
                            <a:schemeClr val="hlink"/>
                          </a:solidFill>
                          <a:hlinkClick r:id="rId6"/>
                        </a:rPr>
                        <a:t>Insertion Sort</a:t>
                      </a:r>
                      <a:r>
                        <a:rPr lang="en" sz="1800"/>
                        <a:t> (in place)</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 sz="1800">
                          <a:solidFill>
                            <a:schemeClr val="dk1"/>
                          </a:solidFill>
                        </a:rPr>
                        <a:t>Θ(N</a:t>
                      </a:r>
                      <a:r>
                        <a:rPr baseline="30000" lang="en" sz="1800">
                          <a:solidFill>
                            <a:schemeClr val="dk1"/>
                          </a:solidFill>
                        </a:rPr>
                        <a:t>2</a:t>
                      </a:r>
                      <a:r>
                        <a:rPr lang="en" sz="1800">
                          <a:solidFill>
                            <a:schemeClr val="dk1"/>
                          </a:solidFill>
                        </a:rPr>
                        <a:t>)</a:t>
                      </a:r>
                      <a:endParaRPr sz="1800"/>
                    </a:p>
                  </a:txBody>
                  <a:tcPr marT="91425" marB="91425" marR="91425" marL="91425"/>
                </a:tc>
                <a:tc>
                  <a:txBody>
                    <a:bodyPr/>
                    <a:lstStyle/>
                    <a:p>
                      <a:pPr indent="0" lvl="0" marL="0" rtl="0" algn="l">
                        <a:spcBef>
                          <a:spcPts val="0"/>
                        </a:spcBef>
                        <a:spcAft>
                          <a:spcPts val="0"/>
                        </a:spcAft>
                        <a:buNone/>
                      </a:pPr>
                      <a:r>
                        <a:rPr lang="en" sz="1800">
                          <a:solidFill>
                            <a:schemeClr val="dk1"/>
                          </a:solidFill>
                        </a:rPr>
                        <a:t>Θ(1)</a:t>
                      </a:r>
                      <a:endParaRPr sz="1800"/>
                    </a:p>
                  </a:txBody>
                  <a:tcPr marT="91425" marB="91425" marR="91425" marL="91425"/>
                </a:tc>
                <a:tc>
                  <a:txBody>
                    <a:bodyPr/>
                    <a:lstStyle/>
                    <a:p>
                      <a:pPr indent="0" lvl="0" marL="0" rtl="0" algn="l">
                        <a:spcBef>
                          <a:spcPts val="0"/>
                        </a:spcBef>
                        <a:spcAft>
                          <a:spcPts val="0"/>
                        </a:spcAft>
                        <a:buNone/>
                      </a:pPr>
                      <a:r>
                        <a:rPr lang="en" sz="1800" u="sng">
                          <a:solidFill>
                            <a:schemeClr val="hlink"/>
                          </a:solidFill>
                          <a:hlinkClick/>
                        </a:rPr>
                        <a:t>Link</a:t>
                      </a:r>
                      <a:endParaRPr sz="1800"/>
                    </a:p>
                  </a:txBody>
                  <a:tcPr marT="91425" marB="91425" marR="91425" marL="91425"/>
                </a:tc>
                <a:tc>
                  <a:txBody>
                    <a:bodyPr/>
                    <a:lstStyle/>
                    <a:p>
                      <a:pPr indent="0" lvl="0" marL="0" rtl="0" algn="l">
                        <a:spcBef>
                          <a:spcPts val="0"/>
                        </a:spcBef>
                        <a:spcAft>
                          <a:spcPts val="0"/>
                        </a:spcAft>
                        <a:buNone/>
                      </a:pPr>
                      <a:r>
                        <a:rPr lang="en" sz="1800"/>
                        <a:t>Best for small N or almost sorted. </a:t>
                      </a:r>
                      <a:endParaRPr sz="1800"/>
                    </a:p>
                  </a:txBody>
                  <a:tcPr marT="91425" marB="91425" marR="91425" marL="91425"/>
                </a:tc>
              </a:tr>
            </a:tbl>
          </a:graphicData>
        </a:graphic>
      </p:graphicFrame>
      <p:sp>
        <p:nvSpPr>
          <p:cNvPr id="1245" name="Google Shape;1245;p84"/>
          <p:cNvSpPr txBox="1"/>
          <p:nvPr/>
        </p:nvSpPr>
        <p:spPr>
          <a:xfrm>
            <a:off x="418075" y="4332500"/>
            <a:ext cx="41928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See </a:t>
            </a:r>
            <a:r>
              <a:rPr lang="en" u="sng">
                <a:solidFill>
                  <a:schemeClr val="hlink"/>
                </a:solidFill>
                <a:latin typeface="Roboto"/>
                <a:ea typeface="Roboto"/>
                <a:cs typeface="Roboto"/>
                <a:sym typeface="Roboto"/>
                <a:hlinkClick r:id="rId7"/>
              </a:rPr>
              <a:t>this link</a:t>
            </a:r>
            <a:r>
              <a:rPr lang="en">
                <a:latin typeface="Roboto"/>
                <a:ea typeface="Roboto"/>
                <a:cs typeface="Roboto"/>
                <a:sym typeface="Roboto"/>
              </a:rPr>
              <a:t> for bonus slides on Shell's Sort, an optimization of insertion sort.</a:t>
            </a:r>
            <a:endParaRPr>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So Far</a:t>
            </a:r>
            <a:endParaRPr/>
          </a:p>
        </p:txBody>
      </p:sp>
      <p:sp>
        <p:nvSpPr>
          <p:cNvPr id="1251" name="Google Shape;1251;p8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Core ideas:</a:t>
            </a:r>
            <a:endParaRPr/>
          </a:p>
          <a:p>
            <a:pPr indent="-342900" lvl="0" marL="457200" rtl="0" algn="l">
              <a:spcBef>
                <a:spcPts val="600"/>
              </a:spcBef>
              <a:spcAft>
                <a:spcPts val="0"/>
              </a:spcAft>
              <a:buSzPts val="1800"/>
              <a:buChar char="●"/>
            </a:pPr>
            <a:r>
              <a:rPr lang="en"/>
              <a:t>Selection sort: Find the smallest item and put it at the front.</a:t>
            </a:r>
            <a:endParaRPr/>
          </a:p>
          <a:p>
            <a:pPr indent="-342900" lvl="1" marL="914400" rtl="0" algn="l">
              <a:spcBef>
                <a:spcPts val="0"/>
              </a:spcBef>
              <a:spcAft>
                <a:spcPts val="0"/>
              </a:spcAft>
              <a:buSzPts val="1800"/>
              <a:buChar char="○"/>
            </a:pPr>
            <a:r>
              <a:rPr lang="en"/>
              <a:t>Heapsort variant: Use MaxPQ to find max element and put at the back.</a:t>
            </a:r>
            <a:endParaRPr/>
          </a:p>
          <a:p>
            <a:pPr indent="-342900" lvl="0" marL="457200" rtl="0" algn="l">
              <a:spcBef>
                <a:spcPts val="0"/>
              </a:spcBef>
              <a:spcAft>
                <a:spcPts val="0"/>
              </a:spcAft>
              <a:buSzPts val="1800"/>
              <a:buChar char="●"/>
            </a:pPr>
            <a:r>
              <a:rPr lang="en"/>
              <a:t>Merge sort: Merge two sorted halves into one sorted whole.</a:t>
            </a:r>
            <a:endParaRPr/>
          </a:p>
          <a:p>
            <a:pPr indent="-342900" lvl="0" marL="457200" rtl="0" algn="l">
              <a:spcBef>
                <a:spcPts val="600"/>
              </a:spcBef>
              <a:spcAft>
                <a:spcPts val="0"/>
              </a:spcAft>
              <a:buSzPts val="1800"/>
              <a:buChar char="●"/>
            </a:pPr>
            <a:r>
              <a:rPr lang="en"/>
              <a:t>Insertion sort: Figure out where to insert the current item.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Quicksort:</a:t>
            </a:r>
            <a:endParaRPr/>
          </a:p>
          <a:p>
            <a:pPr indent="-342900" lvl="0" marL="457200" rtl="0" algn="l">
              <a:spcBef>
                <a:spcPts val="600"/>
              </a:spcBef>
              <a:spcAft>
                <a:spcPts val="0"/>
              </a:spcAft>
              <a:buSzPts val="1800"/>
              <a:buChar char="●"/>
            </a:pPr>
            <a:r>
              <a:rPr lang="en"/>
              <a:t>Much stranger core idea: Partitioning.</a:t>
            </a:r>
            <a:endParaRPr/>
          </a:p>
          <a:p>
            <a:pPr indent="-342900" lvl="0" marL="457200" rtl="0" algn="l">
              <a:spcBef>
                <a:spcPts val="0"/>
              </a:spcBef>
              <a:spcAft>
                <a:spcPts val="0"/>
              </a:spcAft>
              <a:buSzPts val="1800"/>
              <a:buChar char="●"/>
            </a:pPr>
            <a:r>
              <a:rPr lang="en"/>
              <a:t>Invented by Sir Tony Hoare in 1960, at the time a novice programmer.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for Quicksort’s Invention (</a:t>
            </a:r>
            <a:r>
              <a:rPr lang="en" u="sng">
                <a:solidFill>
                  <a:schemeClr val="hlink"/>
                </a:solidFill>
                <a:hlinkClick r:id="rId3"/>
              </a:rPr>
              <a:t>Source</a:t>
            </a:r>
            <a:r>
              <a:rPr lang="en"/>
              <a:t>)</a:t>
            </a:r>
            <a:endParaRPr/>
          </a:p>
        </p:txBody>
      </p:sp>
      <p:sp>
        <p:nvSpPr>
          <p:cNvPr id="1257" name="Google Shape;1257;p8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br>
              <a:rPr lang="en"/>
            </a:br>
            <a:endParaRPr/>
          </a:p>
        </p:txBody>
      </p:sp>
      <p:graphicFrame>
        <p:nvGraphicFramePr>
          <p:cNvPr id="1258" name="Google Shape;1258;p86"/>
          <p:cNvGraphicFramePr/>
          <p:nvPr/>
        </p:nvGraphicFramePr>
        <p:xfrm>
          <a:off x="2096235" y="2213950"/>
          <a:ext cx="3000000" cy="3000000"/>
        </p:xfrm>
        <a:graphic>
          <a:graphicData uri="http://schemas.openxmlformats.org/drawingml/2006/table">
            <a:tbl>
              <a:tblPr>
                <a:noFill/>
                <a:tableStyleId>{6BD81C6C-F37C-415D-B755-17E6A76E3FAE}</a:tableStyleId>
              </a:tblPr>
              <a:tblGrid>
                <a:gridCol w="1618250"/>
                <a:gridCol w="1618250"/>
              </a:tblGrid>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beautiful</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красивая</a:t>
                      </a:r>
                      <a:r>
                        <a:rPr lang="en">
                          <a:latin typeface="Roboto"/>
                          <a:ea typeface="Roboto"/>
                          <a:cs typeface="Roboto"/>
                          <a:sym typeface="Roboto"/>
                        </a:rPr>
                        <a:t> </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cat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кошка</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bl>
          </a:graphicData>
        </a:graphic>
      </p:graphicFrame>
      <p:sp>
        <p:nvSpPr>
          <p:cNvPr id="1259" name="Google Shape;1259;p86"/>
          <p:cNvSpPr txBox="1"/>
          <p:nvPr/>
        </p:nvSpPr>
        <p:spPr>
          <a:xfrm>
            <a:off x="228600" y="1371600"/>
            <a:ext cx="3610500" cy="66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chemeClr val="dk1"/>
                </a:solidFill>
                <a:latin typeface="Roboto"/>
                <a:ea typeface="Roboto"/>
                <a:cs typeface="Roboto"/>
                <a:sym typeface="Roboto"/>
              </a:rPr>
              <a:t>“The cat wore a beautiful hat.”</a:t>
            </a:r>
            <a:endParaRPr sz="1200">
              <a:latin typeface="Roboto"/>
              <a:ea typeface="Roboto"/>
              <a:cs typeface="Roboto"/>
              <a:sym typeface="Roboto"/>
            </a:endParaRPr>
          </a:p>
        </p:txBody>
      </p:sp>
      <p:sp>
        <p:nvSpPr>
          <p:cNvPr id="1260" name="Google Shape;1260;p86"/>
          <p:cNvSpPr txBox="1"/>
          <p:nvPr/>
        </p:nvSpPr>
        <p:spPr>
          <a:xfrm>
            <a:off x="2123156" y="3295154"/>
            <a:ext cx="323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261" name="Google Shape;1261;p86"/>
          <p:cNvCxnSpPr>
            <a:stCxn id="1262" idx="2"/>
            <a:endCxn id="1260" idx="1"/>
          </p:cNvCxnSpPr>
          <p:nvPr/>
        </p:nvCxnSpPr>
        <p:spPr>
          <a:xfrm flipH="1" rot="-5400000">
            <a:off x="1033525" y="2411151"/>
            <a:ext cx="1463400" cy="715800"/>
          </a:xfrm>
          <a:prstGeom prst="bentConnector2">
            <a:avLst/>
          </a:prstGeom>
          <a:noFill/>
          <a:ln cap="flat" cmpd="sng" w="19050">
            <a:solidFill>
              <a:schemeClr val="dk2"/>
            </a:solidFill>
            <a:prstDash val="solid"/>
            <a:round/>
            <a:headEnd len="med" w="med" type="none"/>
            <a:tailEnd len="med" w="med" type="triangle"/>
          </a:ln>
        </p:spPr>
      </p:cxnSp>
      <p:sp>
        <p:nvSpPr>
          <p:cNvPr id="1263" name="Google Shape;1263;p86"/>
          <p:cNvSpPr txBox="1"/>
          <p:nvPr/>
        </p:nvSpPr>
        <p:spPr>
          <a:xfrm>
            <a:off x="5009035" y="3357400"/>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6"/>
          <p:cNvSpPr txBox="1"/>
          <p:nvPr/>
        </p:nvSpPr>
        <p:spPr>
          <a:xfrm>
            <a:off x="2501210" y="4328825"/>
            <a:ext cx="2565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Dictionary of D english words</a:t>
            </a:r>
            <a:endParaRPr>
              <a:latin typeface="Roboto"/>
              <a:ea typeface="Roboto"/>
              <a:cs typeface="Roboto"/>
              <a:sym typeface="Roboto"/>
            </a:endParaRPr>
          </a:p>
        </p:txBody>
      </p:sp>
      <p:sp>
        <p:nvSpPr>
          <p:cNvPr id="1265" name="Google Shape;1265;p86"/>
          <p:cNvSpPr txBox="1"/>
          <p:nvPr/>
        </p:nvSpPr>
        <p:spPr>
          <a:xfrm>
            <a:off x="243000" y="2037300"/>
            <a:ext cx="8778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 words</a:t>
            </a:r>
            <a:endParaRPr/>
          </a:p>
        </p:txBody>
      </p:sp>
      <p:pic>
        <p:nvPicPr>
          <p:cNvPr id="1266" name="Google Shape;1266;p86"/>
          <p:cNvPicPr preferRelativeResize="0"/>
          <p:nvPr/>
        </p:nvPicPr>
        <p:blipFill>
          <a:blip r:embed="rId4">
            <a:alphaModFix/>
          </a:blip>
          <a:stretch>
            <a:fillRect/>
          </a:stretch>
        </p:blipFill>
        <p:spPr>
          <a:xfrm>
            <a:off x="147355" y="3618995"/>
            <a:ext cx="1858495" cy="1392075"/>
          </a:xfrm>
          <a:prstGeom prst="rect">
            <a:avLst/>
          </a:prstGeom>
          <a:noFill/>
          <a:ln>
            <a:noFill/>
          </a:ln>
        </p:spPr>
      </p:pic>
      <p:grpSp>
        <p:nvGrpSpPr>
          <p:cNvPr id="1267" name="Google Shape;1267;p86"/>
          <p:cNvGrpSpPr/>
          <p:nvPr/>
        </p:nvGrpSpPr>
        <p:grpSpPr>
          <a:xfrm>
            <a:off x="5332735" y="3500650"/>
            <a:ext cx="3130975" cy="1449912"/>
            <a:chOff x="5332735" y="3500650"/>
            <a:chExt cx="3130975" cy="1449912"/>
          </a:xfrm>
        </p:grpSpPr>
        <p:sp>
          <p:nvSpPr>
            <p:cNvPr id="1268" name="Google Shape;1268;p86"/>
            <p:cNvSpPr txBox="1"/>
            <p:nvPr/>
          </p:nvSpPr>
          <p:spPr>
            <a:xfrm>
              <a:off x="6179510" y="3929062"/>
              <a:ext cx="2284200" cy="102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“К</a:t>
              </a:r>
              <a:r>
                <a:rPr lang="en" sz="1800">
                  <a:solidFill>
                    <a:schemeClr val="dk1"/>
                  </a:solidFill>
                  <a:latin typeface="Roboto"/>
                  <a:ea typeface="Roboto"/>
                  <a:cs typeface="Roboto"/>
                  <a:sym typeface="Roboto"/>
                </a:rPr>
                <a:t>ошка носил  красивая шапка.</a:t>
              </a:r>
              <a:r>
                <a:rPr lang="en" sz="1800">
                  <a:solidFill>
                    <a:schemeClr val="dk1"/>
                  </a:solidFill>
                  <a:latin typeface="Roboto"/>
                  <a:ea typeface="Roboto"/>
                  <a:cs typeface="Roboto"/>
                  <a:sym typeface="Roboto"/>
                </a:rPr>
                <a:t>”</a:t>
              </a:r>
              <a:endParaRPr sz="1200">
                <a:latin typeface="Roboto"/>
                <a:ea typeface="Roboto"/>
                <a:cs typeface="Roboto"/>
                <a:sym typeface="Roboto"/>
              </a:endParaRPr>
            </a:p>
          </p:txBody>
        </p:sp>
        <p:cxnSp>
          <p:nvCxnSpPr>
            <p:cNvPr id="1269" name="Google Shape;1269;p86"/>
            <p:cNvCxnSpPr>
              <a:stCxn id="1263" idx="3"/>
              <a:endCxn id="1268" idx="1"/>
            </p:cNvCxnSpPr>
            <p:nvPr/>
          </p:nvCxnSpPr>
          <p:spPr>
            <a:xfrm>
              <a:off x="5332735" y="3500650"/>
              <a:ext cx="846900" cy="939300"/>
            </a:xfrm>
            <a:prstGeom prst="bentConnector3">
              <a:avLst>
                <a:gd fmla="val 49993" name="adj1"/>
              </a:avLst>
            </a:prstGeom>
            <a:noFill/>
            <a:ln cap="flat" cmpd="sng" w="19050">
              <a:solidFill>
                <a:schemeClr val="dk2"/>
              </a:solidFill>
              <a:prstDash val="solid"/>
              <a:round/>
              <a:headEnd len="med" w="med" type="none"/>
              <a:tailEnd len="med" w="med" type="triangle"/>
            </a:ln>
          </p:spPr>
        </p:cxnSp>
      </p:grpSp>
      <p:sp>
        <p:nvSpPr>
          <p:cNvPr id="1270" name="Google Shape;1270;p86"/>
          <p:cNvSpPr txBox="1"/>
          <p:nvPr/>
        </p:nvSpPr>
        <p:spPr>
          <a:xfrm>
            <a:off x="5157610" y="1104267"/>
            <a:ext cx="2721600" cy="6657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How would you do this?</a:t>
            </a:r>
            <a:endParaRPr/>
          </a:p>
        </p:txBody>
      </p:sp>
      <p:sp>
        <p:nvSpPr>
          <p:cNvPr id="1271" name="Google Shape;1271;p86"/>
          <p:cNvSpPr txBox="1"/>
          <p:nvPr>
            <p:ph idx="1" type="body"/>
          </p:nvPr>
        </p:nvSpPr>
        <p:spPr>
          <a:xfrm>
            <a:off x="5387735" y="1496050"/>
            <a:ext cx="3711900" cy="1575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Binary search for each word.</a:t>
            </a:r>
            <a:endParaRPr/>
          </a:p>
          <a:p>
            <a:pPr indent="-342900" lvl="1" marL="914400" rtl="0" algn="l">
              <a:spcBef>
                <a:spcPts val="0"/>
              </a:spcBef>
              <a:spcAft>
                <a:spcPts val="0"/>
              </a:spcAft>
              <a:buSzPts val="1800"/>
              <a:buChar char="○"/>
            </a:pPr>
            <a:r>
              <a:rPr lang="en"/>
              <a:t>Find “the” in log D time.</a:t>
            </a:r>
            <a:endParaRPr/>
          </a:p>
          <a:p>
            <a:pPr indent="-342900" lvl="1" marL="914400" rtl="0" algn="l">
              <a:spcBef>
                <a:spcPts val="0"/>
              </a:spcBef>
              <a:spcAft>
                <a:spcPts val="0"/>
              </a:spcAft>
              <a:buSzPts val="1800"/>
              <a:buChar char="○"/>
            </a:pPr>
            <a:r>
              <a:rPr lang="en"/>
              <a:t>Find “cat” in log D time...</a:t>
            </a:r>
            <a:endParaRPr/>
          </a:p>
          <a:p>
            <a:pPr indent="-342900" lvl="0" marL="457200" rtl="0" algn="l">
              <a:spcBef>
                <a:spcPts val="0"/>
              </a:spcBef>
              <a:spcAft>
                <a:spcPts val="0"/>
              </a:spcAft>
              <a:buSzPts val="1800"/>
              <a:buChar char="●"/>
            </a:pPr>
            <a:r>
              <a:rPr lang="en"/>
              <a:t>Total time: N log D</a:t>
            </a:r>
            <a:endParaRPr/>
          </a:p>
          <a:p>
            <a:pPr indent="0" lvl="0" marL="0" rtl="0" algn="l">
              <a:spcBef>
                <a:spcPts val="600"/>
              </a:spcBef>
              <a:spcAft>
                <a:spcPts val="0"/>
              </a:spcAft>
              <a:buNone/>
            </a:pPr>
            <a:r>
              <a:t/>
            </a:r>
            <a:endParaRPr/>
          </a:p>
        </p:txBody>
      </p:sp>
      <p:sp>
        <p:nvSpPr>
          <p:cNvPr id="1262" name="Google Shape;1262;p86"/>
          <p:cNvSpPr txBox="1"/>
          <p:nvPr/>
        </p:nvSpPr>
        <p:spPr>
          <a:xfrm>
            <a:off x="1245475" y="1750851"/>
            <a:ext cx="3237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
                                        <p:tgtEl>
                                          <p:spTgt spid="1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8"/>
                                        </p:tgtEl>
                                        <p:attrNameLst>
                                          <p:attrName>style.visibility</p:attrName>
                                        </p:attrNameLst>
                                      </p:cBhvr>
                                      <p:to>
                                        <p:strVal val="visible"/>
                                      </p:to>
                                    </p:set>
                                    <p:animEffect filter="fade" transition="in">
                                      <p:cBhvr>
                                        <p:cTn dur="1"/>
                                        <p:tgtEl>
                                          <p:spTgt spid="1258"/>
                                        </p:tgtEl>
                                      </p:cBhvr>
                                    </p:animEffect>
                                  </p:childTnLst>
                                </p:cTn>
                              </p:par>
                              <p:par>
                                <p:cTn fill="hold" nodeType="with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1"/>
                                        <p:tgtEl>
                                          <p:spTgt spid="1261"/>
                                        </p:tgtEl>
                                      </p:cBhvr>
                                    </p:animEffect>
                                  </p:childTnLst>
                                </p:cTn>
                              </p:par>
                              <p:par>
                                <p:cTn fill="hold" nodeType="with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1"/>
                                        <p:tgtEl>
                                          <p:spTgt spid="1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1"/>
                                        <p:tgtEl>
                                          <p:spTgt spid="1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0"/>
                                        </p:tgtEl>
                                        <p:attrNameLst>
                                          <p:attrName>style.visibility</p:attrName>
                                        </p:attrNameLst>
                                      </p:cBhvr>
                                      <p:to>
                                        <p:strVal val="visible"/>
                                      </p:to>
                                    </p:set>
                                    <p:animEffect filter="fade" transition="in">
                                      <p:cBhvr>
                                        <p:cTn dur="1"/>
                                        <p:tgtEl>
                                          <p:spTgt spid="1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1"/>
                                        </p:tgtEl>
                                        <p:attrNameLst>
                                          <p:attrName>style.visibility</p:attrName>
                                        </p:attrNameLst>
                                      </p:cBhvr>
                                      <p:to>
                                        <p:strVal val="visible"/>
                                      </p:to>
                                    </p:set>
                                    <p:animEffect filter="fade" transition="in">
                                      <p:cBhvr>
                                        <p:cTn dur="1"/>
                                        <p:tgtEl>
                                          <p:spTgt spid="1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for Quicksort’s Invention</a:t>
            </a:r>
            <a:r>
              <a:rPr lang="en"/>
              <a:t> (</a:t>
            </a:r>
            <a:r>
              <a:rPr lang="en" u="sng">
                <a:solidFill>
                  <a:schemeClr val="hlink"/>
                </a:solidFill>
                <a:hlinkClick r:id="rId3"/>
              </a:rPr>
              <a:t>Source</a:t>
            </a:r>
            <a:r>
              <a:rPr lang="en"/>
              <a:t>)</a:t>
            </a:r>
            <a:endParaRPr/>
          </a:p>
        </p:txBody>
      </p:sp>
      <p:sp>
        <p:nvSpPr>
          <p:cNvPr id="1277" name="Google Shape;1277;p87"/>
          <p:cNvSpPr txBox="1"/>
          <p:nvPr>
            <p:ph idx="1" type="body"/>
          </p:nvPr>
        </p:nvSpPr>
        <p:spPr>
          <a:xfrm>
            <a:off x="90600" y="3124650"/>
            <a:ext cx="9018000" cy="194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Limitation at the time:</a:t>
            </a:r>
            <a:endParaRPr/>
          </a:p>
          <a:p>
            <a:pPr indent="-342900" lvl="0" marL="457200" rtl="0" algn="l">
              <a:spcBef>
                <a:spcPts val="600"/>
              </a:spcBef>
              <a:spcAft>
                <a:spcPts val="0"/>
              </a:spcAft>
              <a:buSzPts val="1800"/>
              <a:buChar char="●"/>
            </a:pPr>
            <a:r>
              <a:rPr lang="en"/>
              <a:t>Dictionary stored on long piece of tape, sentence is an array in RAM.</a:t>
            </a:r>
            <a:endParaRPr/>
          </a:p>
          <a:p>
            <a:pPr indent="-342900" lvl="1" marL="914400" rtl="0" algn="l">
              <a:spcBef>
                <a:spcPts val="0"/>
              </a:spcBef>
              <a:spcAft>
                <a:spcPts val="0"/>
              </a:spcAft>
              <a:buSzPts val="1800"/>
              <a:buChar char="○"/>
            </a:pPr>
            <a:r>
              <a:rPr lang="en"/>
              <a:t>Binary search of tape is not log time (requires physical movement!).</a:t>
            </a:r>
            <a:endParaRPr/>
          </a:p>
          <a:p>
            <a:pPr indent="-342900" lvl="0" marL="457200" rtl="0" algn="l">
              <a:spcBef>
                <a:spcPts val="0"/>
              </a:spcBef>
              <a:spcAft>
                <a:spcPts val="0"/>
              </a:spcAft>
              <a:buSzPts val="1800"/>
              <a:buChar char="●"/>
            </a:pPr>
            <a:r>
              <a:rPr lang="en"/>
              <a:t>Better: </a:t>
            </a:r>
            <a:r>
              <a:rPr b="1" lang="en"/>
              <a:t>Sort the sentence</a:t>
            </a:r>
            <a:r>
              <a:rPr lang="en"/>
              <a:t> and scan dictionary tape once. Takes N log N + D time.</a:t>
            </a:r>
            <a:endParaRPr/>
          </a:p>
          <a:p>
            <a:pPr indent="-342900" lvl="1" marL="914400" rtl="0" algn="l">
              <a:spcBef>
                <a:spcPts val="0"/>
              </a:spcBef>
              <a:spcAft>
                <a:spcPts val="0"/>
              </a:spcAft>
              <a:buSzPts val="1800"/>
              <a:buChar char="○"/>
            </a:pPr>
            <a:r>
              <a:rPr lang="en"/>
              <a:t>But Tony had to figure out how to sort an array (without Google!)...</a:t>
            </a:r>
            <a:br>
              <a:rPr lang="en"/>
            </a:br>
            <a:endParaRPr/>
          </a:p>
        </p:txBody>
      </p:sp>
      <p:sp>
        <p:nvSpPr>
          <p:cNvPr id="1278" name="Google Shape;1278;p87"/>
          <p:cNvSpPr txBox="1"/>
          <p:nvPr>
            <p:ph idx="1" type="body"/>
          </p:nvPr>
        </p:nvSpPr>
        <p:spPr>
          <a:xfrm>
            <a:off x="90600" y="404100"/>
            <a:ext cx="8443800" cy="28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1960: Tony Hoare was working on a crude automated translation program for Russian and English.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Algorithm: N binary searches of D length dictionary.</a:t>
            </a:r>
            <a:endParaRPr/>
          </a:p>
          <a:p>
            <a:pPr indent="-342900" lvl="0" marL="457200" rtl="0" algn="l">
              <a:spcBef>
                <a:spcPts val="600"/>
              </a:spcBef>
              <a:spcAft>
                <a:spcPts val="0"/>
              </a:spcAft>
              <a:buSzPts val="1800"/>
              <a:buChar char="●"/>
            </a:pPr>
            <a:r>
              <a:rPr lang="en"/>
              <a:t>Total runtime: N log D</a:t>
            </a:r>
            <a:endParaRPr/>
          </a:p>
          <a:p>
            <a:pPr indent="-342900" lvl="0" marL="457200" rtl="0" algn="l">
              <a:spcBef>
                <a:spcPts val="600"/>
              </a:spcBef>
              <a:spcAft>
                <a:spcPts val="0"/>
              </a:spcAft>
              <a:buSzPts val="1800"/>
              <a:buChar char="●"/>
            </a:pPr>
            <a:r>
              <a:rPr lang="en"/>
              <a:t>ASSUMES log time binary search!</a:t>
            </a:r>
            <a:endParaRPr/>
          </a:p>
        </p:txBody>
      </p:sp>
      <p:graphicFrame>
        <p:nvGraphicFramePr>
          <p:cNvPr id="1279" name="Google Shape;1279;p87"/>
          <p:cNvGraphicFramePr/>
          <p:nvPr/>
        </p:nvGraphicFramePr>
        <p:xfrm>
          <a:off x="5784785" y="1558650"/>
          <a:ext cx="3000000" cy="3000000"/>
        </p:xfrm>
        <a:graphic>
          <a:graphicData uri="http://schemas.openxmlformats.org/drawingml/2006/table">
            <a:tbl>
              <a:tblPr>
                <a:noFill/>
                <a:tableStyleId>{6BD81C6C-F37C-415D-B755-17E6A76E3FAE}</a:tableStyleId>
              </a:tblPr>
              <a:tblGrid>
                <a:gridCol w="1618250"/>
                <a:gridCol w="1618250"/>
              </a:tblGrid>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beautiful</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красивая </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cat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кошка</a:t>
                      </a:r>
                      <a:endParaRPr>
                        <a:latin typeface="Roboto"/>
                        <a:ea typeface="Roboto"/>
                        <a:cs typeface="Roboto"/>
                        <a:sym typeface="Roboto"/>
                      </a:endParaRPr>
                    </a:p>
                  </a:txBody>
                  <a:tcPr marT="91425" marB="91425" marR="91425" marL="91425" anchor="ctr"/>
                </a:tc>
              </a:tr>
              <a:tr h="428775">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283" name="Shape 1283"/>
        <p:cNvGrpSpPr/>
        <p:nvPr/>
      </p:nvGrpSpPr>
      <p:grpSpPr>
        <a:xfrm>
          <a:off x="0" y="0"/>
          <a:ext cx="0" cy="0"/>
          <a:chOff x="0" y="0"/>
          <a:chExt cx="0" cy="0"/>
        </a:xfrm>
      </p:grpSpPr>
      <p:sp>
        <p:nvSpPr>
          <p:cNvPr id="1284" name="Google Shape;1284;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Idea of Tony’s Sort: Partitioning </a:t>
            </a:r>
            <a:r>
              <a:rPr lang="en"/>
              <a:t>http://yellkey.com</a:t>
            </a:r>
            <a:r>
              <a:rPr lang="en">
                <a:solidFill>
                  <a:srgbClr val="38761D"/>
                </a:solidFill>
              </a:rPr>
              <a:t>/TODO</a:t>
            </a:r>
            <a:endParaRPr/>
          </a:p>
        </p:txBody>
      </p:sp>
      <p:sp>
        <p:nvSpPr>
          <p:cNvPr id="1285" name="Google Shape;1285;p8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42900" lvl="0" marL="457200" rtl="0" algn="l">
              <a:spcBef>
                <a:spcPts val="600"/>
              </a:spcBef>
              <a:spcAft>
                <a:spcPts val="0"/>
              </a:spcAft>
              <a:buSzPts val="1800"/>
              <a:buChar char="●"/>
            </a:pPr>
            <a:r>
              <a:rPr lang="en"/>
              <a:t>x moves to position j (may be the same as i)</a:t>
            </a:r>
            <a:endParaRPr/>
          </a:p>
          <a:p>
            <a:pPr indent="-342900" lvl="0" marL="457200" rtl="0" algn="l">
              <a:spcBef>
                <a:spcPts val="0"/>
              </a:spcBef>
              <a:spcAft>
                <a:spcPts val="0"/>
              </a:spcAft>
              <a:buSzPts val="18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42900" lvl="0" marL="457200" rtl="0" algn="l">
              <a:spcBef>
                <a:spcPts val="0"/>
              </a:spcBef>
              <a:spcAft>
                <a:spcPts val="0"/>
              </a:spcAft>
              <a:buSzPts val="18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1286" name="Google Shape;1286;p88"/>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287" name="Google Shape;1287;p88"/>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288" name="Google Shape;1288;p88"/>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289" name="Google Shape;1289;p88"/>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290" name="Google Shape;1290;p88"/>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291" name="Google Shape;1291;p88"/>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292" name="Google Shape;1292;p88"/>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293" name="Google Shape;1293;p88"/>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1294" name="Google Shape;1294;p88"/>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1295" name="Google Shape;1295;p88"/>
          <p:cNvGrpSpPr/>
          <p:nvPr/>
        </p:nvGrpSpPr>
        <p:grpSpPr>
          <a:xfrm>
            <a:off x="118850" y="2435550"/>
            <a:ext cx="8666745" cy="1666825"/>
            <a:chOff x="118850" y="2435550"/>
            <a:chExt cx="8666745" cy="1666825"/>
          </a:xfrm>
        </p:grpSpPr>
        <p:grpSp>
          <p:nvGrpSpPr>
            <p:cNvPr id="1296" name="Google Shape;1296;p88"/>
            <p:cNvGrpSpPr/>
            <p:nvPr/>
          </p:nvGrpSpPr>
          <p:grpSpPr>
            <a:xfrm>
              <a:off x="118850" y="2731650"/>
              <a:ext cx="8666745" cy="1370725"/>
              <a:chOff x="118850" y="2731650"/>
              <a:chExt cx="8666745" cy="1370725"/>
            </a:xfrm>
          </p:grpSpPr>
          <p:sp>
            <p:nvSpPr>
              <p:cNvPr id="1297" name="Google Shape;1297;p88"/>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298" name="Google Shape;1298;p88"/>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299" name="Google Shape;1299;p88"/>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00" name="Google Shape;1300;p88"/>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01" name="Google Shape;1301;p88"/>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02" name="Google Shape;1302;p88"/>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03" name="Google Shape;1303;p88"/>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04" name="Google Shape;1304;p88"/>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05" name="Google Shape;1305;p88"/>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06" name="Google Shape;1306;p88"/>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07" name="Google Shape;1307;p88"/>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08" name="Google Shape;1308;p88"/>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09" name="Google Shape;1309;p88"/>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10" name="Google Shape;1310;p88"/>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11" name="Google Shape;1311;p88"/>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12" name="Google Shape;1312;p88"/>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13" name="Google Shape;1313;p88"/>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14" name="Google Shape;1314;p88"/>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15" name="Google Shape;1315;p88"/>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16" name="Google Shape;1316;p88"/>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17" name="Google Shape;1317;p88"/>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18" name="Google Shape;1318;p88"/>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19" name="Google Shape;1319;p88"/>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20" name="Google Shape;1320;p88"/>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21" name="Google Shape;1321;p88"/>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22" name="Google Shape;1322;p88"/>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23" name="Google Shape;1323;p88"/>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24" name="Google Shape;1324;p88"/>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25" name="Google Shape;1325;p88"/>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1326" name="Google Shape;1326;p88"/>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1327" name="Google Shape;1327;p88"/>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1328" name="Google Shape;1328;p88"/>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1329" name="Google Shape;1329;p88"/>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30" name="Google Shape;1330;p88"/>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31" name="Google Shape;1331;p88"/>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32" name="Google Shape;1332;p88"/>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1333" name="Google Shape;1333;p88"/>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
        <p:nvSpPr>
          <p:cNvPr id="1334" name="Google Shape;1334;p88"/>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8" name="Shape 1338"/>
        <p:cNvGrpSpPr/>
        <p:nvPr/>
      </p:nvGrpSpPr>
      <p:grpSpPr>
        <a:xfrm>
          <a:off x="0" y="0"/>
          <a:ext cx="0" cy="0"/>
          <a:chOff x="0" y="0"/>
          <a:chExt cx="0" cy="0"/>
        </a:xfrm>
      </p:grpSpPr>
      <p:sp>
        <p:nvSpPr>
          <p:cNvPr id="1339" name="Google Shape;1339;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Idea of Tony’s Sort: Partitioning</a:t>
            </a:r>
            <a:endParaRPr/>
          </a:p>
        </p:txBody>
      </p:sp>
      <p:sp>
        <p:nvSpPr>
          <p:cNvPr id="1340" name="Google Shape;1340;p8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indent="-342900" lvl="0" marL="457200" rtl="0" algn="l">
              <a:spcBef>
                <a:spcPts val="600"/>
              </a:spcBef>
              <a:spcAft>
                <a:spcPts val="0"/>
              </a:spcAft>
              <a:buSzPts val="1800"/>
              <a:buChar char="●"/>
            </a:pPr>
            <a:r>
              <a:rPr lang="en"/>
              <a:t>x moves to position j (may be the same as i)</a:t>
            </a:r>
            <a:endParaRPr/>
          </a:p>
          <a:p>
            <a:pPr indent="-342900" lvl="0" marL="457200" rtl="0" algn="l">
              <a:spcBef>
                <a:spcPts val="0"/>
              </a:spcBef>
              <a:spcAft>
                <a:spcPts val="0"/>
              </a:spcAft>
              <a:buSzPts val="18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indent="-342900" lvl="0" marL="457200" rtl="0" algn="l">
              <a:spcBef>
                <a:spcPts val="0"/>
              </a:spcBef>
              <a:spcAft>
                <a:spcPts val="0"/>
              </a:spcAft>
              <a:buSzPts val="18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1341" name="Google Shape;1341;p89"/>
          <p:cNvSpPr/>
          <p:nvPr/>
        </p:nvSpPr>
        <p:spPr>
          <a:xfrm>
            <a:off x="5291050"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42" name="Google Shape;1342;p89"/>
          <p:cNvSpPr/>
          <p:nvPr/>
        </p:nvSpPr>
        <p:spPr>
          <a:xfrm>
            <a:off x="582010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43" name="Google Shape;1343;p89"/>
          <p:cNvSpPr/>
          <p:nvPr/>
        </p:nvSpPr>
        <p:spPr>
          <a:xfrm>
            <a:off x="6353686" y="17406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44" name="Google Shape;1344;p89"/>
          <p:cNvSpPr/>
          <p:nvPr/>
        </p:nvSpPr>
        <p:spPr>
          <a:xfrm>
            <a:off x="6882741"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45" name="Google Shape;1345;p89"/>
          <p:cNvSpPr/>
          <p:nvPr/>
        </p:nvSpPr>
        <p:spPr>
          <a:xfrm>
            <a:off x="7411309"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46" name="Google Shape;1346;p89"/>
          <p:cNvSpPr/>
          <p:nvPr/>
        </p:nvSpPr>
        <p:spPr>
          <a:xfrm>
            <a:off x="7940363"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47" name="Google Shape;1347;p89"/>
          <p:cNvSpPr/>
          <p:nvPr/>
        </p:nvSpPr>
        <p:spPr>
          <a:xfrm>
            <a:off x="8473945" y="17406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48" name="Google Shape;1348;p89"/>
          <p:cNvSpPr txBox="1"/>
          <p:nvPr>
            <p:ph idx="1" type="body"/>
          </p:nvPr>
        </p:nvSpPr>
        <p:spPr>
          <a:xfrm>
            <a:off x="243000" y="4255650"/>
            <a:ext cx="8618700" cy="88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Which partitions are valid?</a:t>
            </a:r>
            <a:endParaRPr/>
          </a:p>
        </p:txBody>
      </p:sp>
      <p:sp>
        <p:nvSpPr>
          <p:cNvPr id="1349" name="Google Shape;1349;p89"/>
          <p:cNvSpPr txBox="1"/>
          <p:nvPr/>
        </p:nvSpPr>
        <p:spPr>
          <a:xfrm>
            <a:off x="6490800" y="1444475"/>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1350" name="Google Shape;1350;p89"/>
          <p:cNvGrpSpPr/>
          <p:nvPr/>
        </p:nvGrpSpPr>
        <p:grpSpPr>
          <a:xfrm>
            <a:off x="118850" y="2435550"/>
            <a:ext cx="8666745" cy="1666825"/>
            <a:chOff x="118850" y="2435550"/>
            <a:chExt cx="8666745" cy="1666825"/>
          </a:xfrm>
        </p:grpSpPr>
        <p:grpSp>
          <p:nvGrpSpPr>
            <p:cNvPr id="1351" name="Google Shape;1351;p89"/>
            <p:cNvGrpSpPr/>
            <p:nvPr/>
          </p:nvGrpSpPr>
          <p:grpSpPr>
            <a:xfrm>
              <a:off x="118850" y="2731650"/>
              <a:ext cx="8666745" cy="1370725"/>
              <a:chOff x="118850" y="2731650"/>
              <a:chExt cx="8666745" cy="1370725"/>
            </a:xfrm>
          </p:grpSpPr>
          <p:sp>
            <p:nvSpPr>
              <p:cNvPr id="1352" name="Google Shape;1352;p89"/>
              <p:cNvSpPr/>
              <p:nvPr/>
            </p:nvSpPr>
            <p:spPr>
              <a:xfrm>
                <a:off x="6021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53" name="Google Shape;1353;p89"/>
              <p:cNvSpPr/>
              <p:nvPr/>
            </p:nvSpPr>
            <p:spPr>
              <a:xfrm>
                <a:off x="11311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54" name="Google Shape;1354;p89"/>
              <p:cNvSpPr/>
              <p:nvPr/>
            </p:nvSpPr>
            <p:spPr>
              <a:xfrm>
                <a:off x="1664737"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55" name="Google Shape;1355;p89"/>
              <p:cNvSpPr/>
              <p:nvPr/>
            </p:nvSpPr>
            <p:spPr>
              <a:xfrm>
                <a:off x="21937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56" name="Google Shape;1356;p89"/>
              <p:cNvSpPr/>
              <p:nvPr/>
            </p:nvSpPr>
            <p:spPr>
              <a:xfrm>
                <a:off x="27223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57" name="Google Shape;1357;p89"/>
              <p:cNvSpPr/>
              <p:nvPr/>
            </p:nvSpPr>
            <p:spPr>
              <a:xfrm>
                <a:off x="32514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58" name="Google Shape;1358;p89"/>
              <p:cNvSpPr/>
              <p:nvPr/>
            </p:nvSpPr>
            <p:spPr>
              <a:xfrm>
                <a:off x="37849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59" name="Google Shape;1359;p89"/>
              <p:cNvSpPr/>
              <p:nvPr/>
            </p:nvSpPr>
            <p:spPr>
              <a:xfrm>
                <a:off x="6021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60" name="Google Shape;1360;p89"/>
              <p:cNvSpPr/>
              <p:nvPr/>
            </p:nvSpPr>
            <p:spPr>
              <a:xfrm>
                <a:off x="11311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61" name="Google Shape;1361;p89"/>
              <p:cNvSpPr/>
              <p:nvPr/>
            </p:nvSpPr>
            <p:spPr>
              <a:xfrm>
                <a:off x="1664737"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62" name="Google Shape;1362;p89"/>
              <p:cNvSpPr/>
              <p:nvPr/>
            </p:nvSpPr>
            <p:spPr>
              <a:xfrm>
                <a:off x="21937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63" name="Google Shape;1363;p89"/>
              <p:cNvSpPr/>
              <p:nvPr/>
            </p:nvSpPr>
            <p:spPr>
              <a:xfrm>
                <a:off x="2722359"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64" name="Google Shape;1364;p89"/>
              <p:cNvSpPr/>
              <p:nvPr/>
            </p:nvSpPr>
            <p:spPr>
              <a:xfrm>
                <a:off x="32514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65" name="Google Shape;1365;p89"/>
              <p:cNvSpPr/>
              <p:nvPr/>
            </p:nvSpPr>
            <p:spPr>
              <a:xfrm>
                <a:off x="37849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66" name="Google Shape;1366;p89"/>
              <p:cNvSpPr/>
              <p:nvPr/>
            </p:nvSpPr>
            <p:spPr>
              <a:xfrm>
                <a:off x="5062700"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67" name="Google Shape;1367;p89"/>
              <p:cNvSpPr/>
              <p:nvPr/>
            </p:nvSpPr>
            <p:spPr>
              <a:xfrm>
                <a:off x="559175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68" name="Google Shape;1368;p89"/>
              <p:cNvSpPr/>
              <p:nvPr/>
            </p:nvSpPr>
            <p:spPr>
              <a:xfrm>
                <a:off x="6125336"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69" name="Google Shape;1369;p89"/>
              <p:cNvSpPr/>
              <p:nvPr/>
            </p:nvSpPr>
            <p:spPr>
              <a:xfrm>
                <a:off x="6654391" y="27688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70" name="Google Shape;1370;p89"/>
              <p:cNvSpPr/>
              <p:nvPr/>
            </p:nvSpPr>
            <p:spPr>
              <a:xfrm>
                <a:off x="7182959"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71" name="Google Shape;1371;p89"/>
              <p:cNvSpPr/>
              <p:nvPr/>
            </p:nvSpPr>
            <p:spPr>
              <a:xfrm>
                <a:off x="7712013"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72" name="Google Shape;1372;p89"/>
              <p:cNvSpPr/>
              <p:nvPr/>
            </p:nvSpPr>
            <p:spPr>
              <a:xfrm>
                <a:off x="8245595" y="27688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73" name="Google Shape;1373;p89"/>
              <p:cNvSpPr/>
              <p:nvPr/>
            </p:nvSpPr>
            <p:spPr>
              <a:xfrm>
                <a:off x="5062700"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374" name="Google Shape;1374;p89"/>
              <p:cNvSpPr/>
              <p:nvPr/>
            </p:nvSpPr>
            <p:spPr>
              <a:xfrm>
                <a:off x="559175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75" name="Google Shape;1375;p89"/>
              <p:cNvSpPr/>
              <p:nvPr/>
            </p:nvSpPr>
            <p:spPr>
              <a:xfrm>
                <a:off x="6125336" y="360707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76" name="Google Shape;1376;p89"/>
              <p:cNvSpPr/>
              <p:nvPr/>
            </p:nvSpPr>
            <p:spPr>
              <a:xfrm>
                <a:off x="6654391"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77" name="Google Shape;1377;p89"/>
              <p:cNvSpPr/>
              <p:nvPr/>
            </p:nvSpPr>
            <p:spPr>
              <a:xfrm>
                <a:off x="7182959"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78" name="Google Shape;1378;p89"/>
              <p:cNvSpPr/>
              <p:nvPr/>
            </p:nvSpPr>
            <p:spPr>
              <a:xfrm>
                <a:off x="7712013"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379" name="Google Shape;1379;p89"/>
              <p:cNvSpPr/>
              <p:nvPr/>
            </p:nvSpPr>
            <p:spPr>
              <a:xfrm>
                <a:off x="8245595" y="360707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80" name="Google Shape;1380;p89"/>
              <p:cNvSpPr txBox="1"/>
              <p:nvPr/>
            </p:nvSpPr>
            <p:spPr>
              <a:xfrm>
                <a:off x="118850" y="27316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1381" name="Google Shape;1381;p89"/>
              <p:cNvSpPr txBox="1"/>
              <p:nvPr/>
            </p:nvSpPr>
            <p:spPr>
              <a:xfrm>
                <a:off x="118850" y="3569850"/>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1382" name="Google Shape;1382;p89"/>
              <p:cNvSpPr txBox="1"/>
              <p:nvPr/>
            </p:nvSpPr>
            <p:spPr>
              <a:xfrm>
                <a:off x="4583218" y="27503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1383" name="Google Shape;1383;p89"/>
              <p:cNvSpPr txBox="1"/>
              <p:nvPr/>
            </p:nvSpPr>
            <p:spPr>
              <a:xfrm>
                <a:off x="4583218" y="3588539"/>
                <a:ext cx="54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1384" name="Google Shape;1384;p89"/>
            <p:cNvSpPr txBox="1"/>
            <p:nvPr/>
          </p:nvSpPr>
          <p:spPr>
            <a:xfrm>
              <a:off x="2331225" y="24355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85" name="Google Shape;1385;p89"/>
            <p:cNvSpPr txBox="1"/>
            <p:nvPr/>
          </p:nvSpPr>
          <p:spPr>
            <a:xfrm>
              <a:off x="6759000" y="24448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86" name="Google Shape;1386;p89"/>
            <p:cNvSpPr txBox="1"/>
            <p:nvPr/>
          </p:nvSpPr>
          <p:spPr>
            <a:xfrm>
              <a:off x="2837000" y="3281293"/>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387" name="Google Shape;1387;p89"/>
            <p:cNvSpPr txBox="1"/>
            <p:nvPr/>
          </p:nvSpPr>
          <p:spPr>
            <a:xfrm>
              <a:off x="6225600" y="3283050"/>
              <a:ext cx="268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1388" name="Google Shape;1388;p89"/>
          <p:cNvCxnSpPr/>
          <p:nvPr/>
        </p:nvCxnSpPr>
        <p:spPr>
          <a:xfrm flipH="1">
            <a:off x="6668858" y="3457726"/>
            <a:ext cx="510900" cy="843300"/>
          </a:xfrm>
          <a:prstGeom prst="straightConnector1">
            <a:avLst/>
          </a:prstGeom>
          <a:noFill/>
          <a:ln cap="flat" cmpd="sng" w="19050">
            <a:solidFill>
              <a:srgbClr val="FF0000"/>
            </a:solidFill>
            <a:prstDash val="solid"/>
            <a:round/>
            <a:headEnd len="med" w="med" type="none"/>
            <a:tailEnd len="med" w="med" type="none"/>
          </a:ln>
        </p:spPr>
      </p:cxnSp>
      <p:cxnSp>
        <p:nvCxnSpPr>
          <p:cNvPr id="1389" name="Google Shape;1389;p89"/>
          <p:cNvCxnSpPr/>
          <p:nvPr/>
        </p:nvCxnSpPr>
        <p:spPr>
          <a:xfrm>
            <a:off x="6657083" y="3529001"/>
            <a:ext cx="570300" cy="783900"/>
          </a:xfrm>
          <a:prstGeom prst="straightConnector1">
            <a:avLst/>
          </a:prstGeom>
          <a:noFill/>
          <a:ln cap="flat" cmpd="sng" w="19050">
            <a:solidFill>
              <a:srgbClr val="FF0000"/>
            </a:solidFill>
            <a:prstDash val="solid"/>
            <a:round/>
            <a:headEnd len="med" w="med" type="none"/>
            <a:tailEnd len="med" w="med" type="none"/>
          </a:ln>
        </p:spPr>
      </p:cxnSp>
      <p:sp>
        <p:nvSpPr>
          <p:cNvPr id="1390" name="Google Shape;1390;p89"/>
          <p:cNvSpPr txBox="1"/>
          <p:nvPr/>
        </p:nvSpPr>
        <p:spPr>
          <a:xfrm>
            <a:off x="7181400" y="1137300"/>
            <a:ext cx="16803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Called the ‘pivot’.</a:t>
            </a:r>
            <a:endParaRPr/>
          </a:p>
        </p:txBody>
      </p:sp>
      <p:cxnSp>
        <p:nvCxnSpPr>
          <p:cNvPr id="1391" name="Google Shape;1391;p89"/>
          <p:cNvCxnSpPr/>
          <p:nvPr/>
        </p:nvCxnSpPr>
        <p:spPr>
          <a:xfrm flipH="1">
            <a:off x="6854325" y="1433275"/>
            <a:ext cx="389400" cy="202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95" name="Shape 1395"/>
        <p:cNvGrpSpPr/>
        <p:nvPr/>
      </p:nvGrpSpPr>
      <p:grpSpPr>
        <a:xfrm>
          <a:off x="0" y="0"/>
          <a:ext cx="0" cy="0"/>
          <a:chOff x="0" y="0"/>
          <a:chExt cx="0" cy="0"/>
        </a:xfrm>
      </p:grpSpPr>
      <p:sp>
        <p:nvSpPr>
          <p:cNvPr id="1396" name="Google Shape;1396;p9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Interview Style Question (Partitioning)</a:t>
            </a:r>
            <a:endParaRPr/>
          </a:p>
        </p:txBody>
      </p:sp>
      <p:sp>
        <p:nvSpPr>
          <p:cNvPr id="1397" name="Google Shape;1397;p9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Given an array of colors where the 0th element is white (and maybe a few more), and the remaining elements are red (less) or blue (greater), rearrange the array so that all red squares are to the left of the white square, the white squares end up together, and all blue squares are to the right. Your algorithm must complete in Θ(N) time (no space restriction).</a:t>
            </a:r>
            <a:endParaRPr/>
          </a:p>
          <a:p>
            <a:pPr indent="-342900" lvl="0" marL="457200" rtl="0" algn="l">
              <a:spcBef>
                <a:spcPts val="600"/>
              </a:spcBef>
              <a:spcAft>
                <a:spcPts val="0"/>
              </a:spcAft>
              <a:buSzPts val="1800"/>
              <a:buChar char="●"/>
            </a:pPr>
            <a:r>
              <a:rPr lang="en"/>
              <a:t>Relative order of red and blues does NOT need to stay the same.</a:t>
            </a:r>
            <a:endParaRPr/>
          </a:p>
        </p:txBody>
      </p:sp>
      <p:sp>
        <p:nvSpPr>
          <p:cNvPr id="1398" name="Google Shape;1398;p90"/>
          <p:cNvSpPr/>
          <p:nvPr/>
        </p:nvSpPr>
        <p:spPr>
          <a:xfrm>
            <a:off x="1946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399" name="Google Shape;1399;p90"/>
          <p:cNvSpPr/>
          <p:nvPr/>
        </p:nvSpPr>
        <p:spPr>
          <a:xfrm>
            <a:off x="7236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400" name="Google Shape;1400;p90"/>
          <p:cNvSpPr/>
          <p:nvPr/>
        </p:nvSpPr>
        <p:spPr>
          <a:xfrm>
            <a:off x="12572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01" name="Google Shape;1401;p90"/>
          <p:cNvSpPr/>
          <p:nvPr/>
        </p:nvSpPr>
        <p:spPr>
          <a:xfrm>
            <a:off x="17863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02" name="Google Shape;1402;p90"/>
          <p:cNvSpPr/>
          <p:nvPr/>
        </p:nvSpPr>
        <p:spPr>
          <a:xfrm>
            <a:off x="23148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03" name="Google Shape;1403;p90"/>
          <p:cNvSpPr/>
          <p:nvPr/>
        </p:nvSpPr>
        <p:spPr>
          <a:xfrm>
            <a:off x="33773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404" name="Google Shape;1404;p90"/>
          <p:cNvSpPr/>
          <p:nvPr/>
        </p:nvSpPr>
        <p:spPr>
          <a:xfrm>
            <a:off x="39109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405" name="Google Shape;1405;p90"/>
          <p:cNvSpPr/>
          <p:nvPr/>
        </p:nvSpPr>
        <p:spPr>
          <a:xfrm>
            <a:off x="4792925"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406" name="Google Shape;1406;p90"/>
          <p:cNvSpPr/>
          <p:nvPr/>
        </p:nvSpPr>
        <p:spPr>
          <a:xfrm>
            <a:off x="5321980"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07" name="Google Shape;1407;p90"/>
          <p:cNvSpPr/>
          <p:nvPr/>
        </p:nvSpPr>
        <p:spPr>
          <a:xfrm>
            <a:off x="5855561"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408" name="Google Shape;1408;p90"/>
          <p:cNvSpPr/>
          <p:nvPr/>
        </p:nvSpPr>
        <p:spPr>
          <a:xfrm>
            <a:off x="6384616" y="4192500"/>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09" name="Google Shape;1409;p90"/>
          <p:cNvSpPr/>
          <p:nvPr/>
        </p:nvSpPr>
        <p:spPr>
          <a:xfrm>
            <a:off x="69131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10" name="Google Shape;1410;p90"/>
          <p:cNvSpPr/>
          <p:nvPr/>
        </p:nvSpPr>
        <p:spPr>
          <a:xfrm>
            <a:off x="7975638"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411" name="Google Shape;1411;p90"/>
          <p:cNvSpPr/>
          <p:nvPr/>
        </p:nvSpPr>
        <p:spPr>
          <a:xfrm>
            <a:off x="8509220" y="4192500"/>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412" name="Google Shape;1412;p90"/>
          <p:cNvSpPr txBox="1"/>
          <p:nvPr/>
        </p:nvSpPr>
        <p:spPr>
          <a:xfrm>
            <a:off x="142559" y="3844596"/>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 of a valid output</a:t>
            </a:r>
            <a:endParaRPr/>
          </a:p>
        </p:txBody>
      </p:sp>
      <p:sp>
        <p:nvSpPr>
          <p:cNvPr id="1413" name="Google Shape;1413;p90"/>
          <p:cNvSpPr txBox="1"/>
          <p:nvPr/>
        </p:nvSpPr>
        <p:spPr>
          <a:xfrm>
            <a:off x="4792934" y="3838000"/>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Another e</a:t>
            </a:r>
            <a:r>
              <a:rPr lang="en"/>
              <a:t>xample of a valid</a:t>
            </a:r>
            <a:r>
              <a:rPr lang="en"/>
              <a:t> </a:t>
            </a:r>
            <a:r>
              <a:rPr lang="en"/>
              <a:t>output</a:t>
            </a:r>
            <a:endParaRPr/>
          </a:p>
        </p:txBody>
      </p:sp>
      <p:sp>
        <p:nvSpPr>
          <p:cNvPr id="1414" name="Google Shape;1414;p90"/>
          <p:cNvSpPr/>
          <p:nvPr/>
        </p:nvSpPr>
        <p:spPr>
          <a:xfrm>
            <a:off x="2710550" y="2652898"/>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15" name="Google Shape;1415;p90"/>
          <p:cNvSpPr/>
          <p:nvPr/>
        </p:nvSpPr>
        <p:spPr>
          <a:xfrm>
            <a:off x="3239605"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416" name="Google Shape;1416;p90"/>
          <p:cNvSpPr/>
          <p:nvPr/>
        </p:nvSpPr>
        <p:spPr>
          <a:xfrm>
            <a:off x="3773186"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417" name="Google Shape;1417;p90"/>
          <p:cNvSpPr/>
          <p:nvPr/>
        </p:nvSpPr>
        <p:spPr>
          <a:xfrm>
            <a:off x="4302241"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418" name="Google Shape;1418;p90"/>
          <p:cNvSpPr/>
          <p:nvPr/>
        </p:nvSpPr>
        <p:spPr>
          <a:xfrm>
            <a:off x="4830809"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19" name="Google Shape;1419;p90"/>
          <p:cNvSpPr/>
          <p:nvPr/>
        </p:nvSpPr>
        <p:spPr>
          <a:xfrm>
            <a:off x="5359863" y="2652898"/>
            <a:ext cx="5400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420" name="Google Shape;1420;p90"/>
          <p:cNvSpPr/>
          <p:nvPr/>
        </p:nvSpPr>
        <p:spPr>
          <a:xfrm>
            <a:off x="5893445" y="2652898"/>
            <a:ext cx="5400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21" name="Google Shape;1421;p90"/>
          <p:cNvSpPr txBox="1"/>
          <p:nvPr/>
        </p:nvSpPr>
        <p:spPr>
          <a:xfrm>
            <a:off x="2669663" y="2317299"/>
            <a:ext cx="3491100" cy="4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1422" name="Google Shape;1422;p90"/>
          <p:cNvSpPr/>
          <p:nvPr/>
        </p:nvSpPr>
        <p:spPr>
          <a:xfrm>
            <a:off x="6426845" y="2652898"/>
            <a:ext cx="540000" cy="495300"/>
          </a:xfrm>
          <a:prstGeom prst="rect">
            <a:avLst/>
          </a:prstGeom>
          <a:solidFill>
            <a:schemeClr val="lt1"/>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23" name="Google Shape;1423;p90"/>
          <p:cNvSpPr/>
          <p:nvPr/>
        </p:nvSpPr>
        <p:spPr>
          <a:xfrm>
            <a:off x="28482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24" name="Google Shape;1424;p90"/>
          <p:cNvSpPr/>
          <p:nvPr/>
        </p:nvSpPr>
        <p:spPr>
          <a:xfrm>
            <a:off x="7446584" y="4192500"/>
            <a:ext cx="5400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9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30, CS61B, Fall 2023</a:t>
            </a:r>
            <a:endParaRPr/>
          </a:p>
        </p:txBody>
      </p:sp>
      <p:sp>
        <p:nvSpPr>
          <p:cNvPr id="1430" name="Google Shape;1430;p9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Insertion Sort</a:t>
            </a:r>
            <a:endParaRPr/>
          </a:p>
          <a:p>
            <a:pPr indent="-342900" lvl="0" marL="457200" rtl="0" algn="l">
              <a:spcBef>
                <a:spcPts val="600"/>
              </a:spcBef>
              <a:spcAft>
                <a:spcPts val="0"/>
              </a:spcAft>
              <a:buSzPts val="1800"/>
              <a:buChar char="•"/>
            </a:pPr>
            <a:r>
              <a:rPr lang="en"/>
              <a:t>Naive Insertion Sort</a:t>
            </a:r>
            <a:endParaRPr/>
          </a:p>
          <a:p>
            <a:pPr indent="-342900" lvl="0" marL="457200" rtl="0" algn="l">
              <a:spcBef>
                <a:spcPts val="0"/>
              </a:spcBef>
              <a:spcAft>
                <a:spcPts val="0"/>
              </a:spcAft>
              <a:buSzPts val="1800"/>
              <a:buChar char="•"/>
            </a:pPr>
            <a:r>
              <a:rPr lang="en"/>
              <a:t>In-Place Insertion Sort</a:t>
            </a:r>
            <a:endParaRPr/>
          </a:p>
          <a:p>
            <a:pPr indent="-342900" lvl="0" marL="457200" rtl="0" algn="l">
              <a:spcBef>
                <a:spcPts val="0"/>
              </a:spcBef>
              <a:spcAft>
                <a:spcPts val="0"/>
              </a:spcAft>
              <a:buSzPts val="1800"/>
              <a:buChar char="•"/>
            </a:pPr>
            <a:r>
              <a:rPr lang="en"/>
              <a:t>Insertion Sort Runtime</a:t>
            </a:r>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Quicksort</a:t>
            </a:r>
            <a:endParaRPr/>
          </a:p>
          <a:p>
            <a:pPr indent="0" lvl="0" marL="0" rtl="0" algn="l">
              <a:spcBef>
                <a:spcPts val="600"/>
              </a:spcBef>
              <a:spcAft>
                <a:spcPts val="0"/>
              </a:spcAft>
              <a:buNone/>
            </a:pPr>
            <a:r>
              <a:rPr lang="en"/>
              <a:t>Quicksort Performance</a:t>
            </a:r>
            <a:endParaRPr/>
          </a:p>
          <a:p>
            <a:pPr indent="-342900" lvl="0" marL="457200" rtl="0" algn="l">
              <a:spcBef>
                <a:spcPts val="600"/>
              </a:spcBef>
              <a:spcAft>
                <a:spcPts val="0"/>
              </a:spcAft>
              <a:buSzPts val="1800"/>
              <a:buChar char="•"/>
            </a:pPr>
            <a:r>
              <a:rPr lang="en"/>
              <a:t>Quicksort Runtime Analysis</a:t>
            </a:r>
            <a:endParaRPr/>
          </a:p>
          <a:p>
            <a:pPr indent="-342900" lvl="0" marL="457200" rtl="0" algn="l">
              <a:spcBef>
                <a:spcPts val="0"/>
              </a:spcBef>
              <a:spcAft>
                <a:spcPts val="0"/>
              </a:spcAft>
              <a:buSzPts val="1800"/>
              <a:buChar char="•"/>
            </a:pPr>
            <a:r>
              <a:rPr lang="en"/>
              <a:t>Avoiding Quicksort Worst Case</a:t>
            </a:r>
            <a:endParaRPr/>
          </a:p>
        </p:txBody>
      </p:sp>
      <p:sp>
        <p:nvSpPr>
          <p:cNvPr id="1431" name="Google Shape;1431;p9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1437" name="Google Shape;1437;p92"/>
          <p:cNvSpPr txBox="1"/>
          <p:nvPr>
            <p:ph idx="1" type="body"/>
          </p:nvPr>
        </p:nvSpPr>
        <p:spPr>
          <a:xfrm>
            <a:off x="243000" y="2169225"/>
            <a:ext cx="8555700" cy="135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Observations:</a:t>
            </a:r>
            <a:endParaRPr/>
          </a:p>
          <a:p>
            <a:pPr indent="-342900" lvl="0" marL="457200" rtl="0" algn="l">
              <a:spcBef>
                <a:spcPts val="600"/>
              </a:spcBef>
              <a:spcAft>
                <a:spcPts val="0"/>
              </a:spcAft>
              <a:buSzPts val="1800"/>
              <a:buChar char="●"/>
            </a:pPr>
            <a:r>
              <a:rPr lang="en"/>
              <a:t>5 is “in its place.” Exactly where it’d be if the array were sorted.</a:t>
            </a:r>
            <a:endParaRPr/>
          </a:p>
          <a:p>
            <a:pPr indent="-342900" lvl="0" marL="457200" rtl="0" algn="l">
              <a:spcBef>
                <a:spcPts val="0"/>
              </a:spcBef>
              <a:spcAft>
                <a:spcPts val="0"/>
              </a:spcAft>
              <a:buSzPts val="1800"/>
              <a:buChar char="●"/>
            </a:pPr>
            <a:r>
              <a:rPr lang="en"/>
              <a:t>Can sort two halves separately, e.g. through recursive use of partitioning.</a:t>
            </a:r>
            <a:endParaRPr/>
          </a:p>
        </p:txBody>
      </p:sp>
      <p:sp>
        <p:nvSpPr>
          <p:cNvPr id="1438" name="Google Shape;1438;p92"/>
          <p:cNvSpPr/>
          <p:nvPr/>
        </p:nvSpPr>
        <p:spPr>
          <a:xfrm>
            <a:off x="24379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439" name="Google Shape;1439;p92"/>
          <p:cNvSpPr/>
          <p:nvPr/>
        </p:nvSpPr>
        <p:spPr>
          <a:xfrm>
            <a:off x="29705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440" name="Google Shape;1440;p92"/>
          <p:cNvSpPr/>
          <p:nvPr/>
        </p:nvSpPr>
        <p:spPr>
          <a:xfrm>
            <a:off x="35031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41" name="Google Shape;1441;p92"/>
          <p:cNvSpPr/>
          <p:nvPr/>
        </p:nvSpPr>
        <p:spPr>
          <a:xfrm>
            <a:off x="4035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442" name="Google Shape;1442;p92"/>
          <p:cNvSpPr/>
          <p:nvPr/>
        </p:nvSpPr>
        <p:spPr>
          <a:xfrm>
            <a:off x="51009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443" name="Google Shape;1443;p92"/>
          <p:cNvSpPr/>
          <p:nvPr/>
        </p:nvSpPr>
        <p:spPr>
          <a:xfrm>
            <a:off x="5633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44" name="Google Shape;1444;p92"/>
          <p:cNvSpPr/>
          <p:nvPr/>
        </p:nvSpPr>
        <p:spPr>
          <a:xfrm>
            <a:off x="61661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45" name="Google Shape;1445;p92"/>
          <p:cNvSpPr/>
          <p:nvPr/>
        </p:nvSpPr>
        <p:spPr>
          <a:xfrm>
            <a:off x="4568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grpSp>
        <p:nvGrpSpPr>
          <p:cNvPr id="1446" name="Google Shape;1446;p92"/>
          <p:cNvGrpSpPr/>
          <p:nvPr/>
        </p:nvGrpSpPr>
        <p:grpSpPr>
          <a:xfrm>
            <a:off x="2437888" y="1583425"/>
            <a:ext cx="4268202" cy="495300"/>
            <a:chOff x="2437888" y="1583425"/>
            <a:chExt cx="4268202" cy="495300"/>
          </a:xfrm>
        </p:grpSpPr>
        <p:sp>
          <p:nvSpPr>
            <p:cNvPr id="1447" name="Google Shape;1447;p92"/>
            <p:cNvSpPr/>
            <p:nvPr/>
          </p:nvSpPr>
          <p:spPr>
            <a:xfrm>
              <a:off x="24378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448" name="Google Shape;1448;p92"/>
            <p:cNvSpPr/>
            <p:nvPr/>
          </p:nvSpPr>
          <p:spPr>
            <a:xfrm>
              <a:off x="29704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49" name="Google Shape;1449;p92"/>
            <p:cNvSpPr/>
            <p:nvPr/>
          </p:nvSpPr>
          <p:spPr>
            <a:xfrm>
              <a:off x="35030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450" name="Google Shape;1450;p92"/>
            <p:cNvSpPr/>
            <p:nvPr/>
          </p:nvSpPr>
          <p:spPr>
            <a:xfrm>
              <a:off x="4035688"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51" name="Google Shape;1451;p92"/>
            <p:cNvSpPr/>
            <p:nvPr/>
          </p:nvSpPr>
          <p:spPr>
            <a:xfrm>
              <a:off x="51008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452" name="Google Shape;1452;p92"/>
            <p:cNvSpPr/>
            <p:nvPr/>
          </p:nvSpPr>
          <p:spPr>
            <a:xfrm>
              <a:off x="56334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453" name="Google Shape;1453;p92"/>
            <p:cNvSpPr/>
            <p:nvPr/>
          </p:nvSpPr>
          <p:spPr>
            <a:xfrm>
              <a:off x="6166089" y="15834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54" name="Google Shape;1454;p92"/>
            <p:cNvSpPr/>
            <p:nvPr/>
          </p:nvSpPr>
          <p:spPr>
            <a:xfrm>
              <a:off x="4568288" y="15834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nvGrpSpPr>
          <p:cNvPr id="1455" name="Google Shape;1455;p92"/>
          <p:cNvGrpSpPr/>
          <p:nvPr/>
        </p:nvGrpSpPr>
        <p:grpSpPr>
          <a:xfrm>
            <a:off x="411438" y="3669400"/>
            <a:ext cx="7542427" cy="495300"/>
            <a:chOff x="411438" y="3669400"/>
            <a:chExt cx="7542427" cy="495300"/>
          </a:xfrm>
        </p:grpSpPr>
        <p:sp>
          <p:nvSpPr>
            <p:cNvPr id="1456" name="Google Shape;1456;p92"/>
            <p:cNvSpPr/>
            <p:nvPr/>
          </p:nvSpPr>
          <p:spPr>
            <a:xfrm>
              <a:off x="411438"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457" name="Google Shape;1457;p92"/>
            <p:cNvSpPr/>
            <p:nvPr/>
          </p:nvSpPr>
          <p:spPr>
            <a:xfrm>
              <a:off x="9440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58" name="Google Shape;1458;p92"/>
            <p:cNvSpPr/>
            <p:nvPr/>
          </p:nvSpPr>
          <p:spPr>
            <a:xfrm>
              <a:off x="14766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459" name="Google Shape;1459;p92"/>
            <p:cNvSpPr/>
            <p:nvPr/>
          </p:nvSpPr>
          <p:spPr>
            <a:xfrm>
              <a:off x="2009238"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60" name="Google Shape;1460;p92"/>
            <p:cNvSpPr/>
            <p:nvPr/>
          </p:nvSpPr>
          <p:spPr>
            <a:xfrm>
              <a:off x="2541838"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1461" name="Google Shape;1461;p92"/>
            <p:cNvSpPr/>
            <p:nvPr/>
          </p:nvSpPr>
          <p:spPr>
            <a:xfrm>
              <a:off x="6348664" y="3669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462" name="Google Shape;1462;p92"/>
            <p:cNvSpPr/>
            <p:nvPr/>
          </p:nvSpPr>
          <p:spPr>
            <a:xfrm>
              <a:off x="68812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463" name="Google Shape;1463;p92"/>
            <p:cNvSpPr/>
            <p:nvPr/>
          </p:nvSpPr>
          <p:spPr>
            <a:xfrm>
              <a:off x="7413864" y="3669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64" name="Google Shape;1464;p92"/>
            <p:cNvSpPr/>
            <p:nvPr/>
          </p:nvSpPr>
          <p:spPr>
            <a:xfrm>
              <a:off x="5816063" y="3669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1465" name="Google Shape;1465;p92"/>
          <p:cNvGrpSpPr/>
          <p:nvPr/>
        </p:nvGrpSpPr>
        <p:grpSpPr>
          <a:xfrm>
            <a:off x="411438" y="4431400"/>
            <a:ext cx="7542427" cy="495300"/>
            <a:chOff x="411438" y="4431400"/>
            <a:chExt cx="7542427" cy="495300"/>
          </a:xfrm>
        </p:grpSpPr>
        <p:sp>
          <p:nvSpPr>
            <p:cNvPr id="1466" name="Google Shape;1466;p92"/>
            <p:cNvSpPr/>
            <p:nvPr/>
          </p:nvSpPr>
          <p:spPr>
            <a:xfrm>
              <a:off x="4114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67" name="Google Shape;1467;p92"/>
            <p:cNvSpPr/>
            <p:nvPr/>
          </p:nvSpPr>
          <p:spPr>
            <a:xfrm>
              <a:off x="9440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468" name="Google Shape;1468;p92"/>
            <p:cNvSpPr/>
            <p:nvPr/>
          </p:nvSpPr>
          <p:spPr>
            <a:xfrm>
              <a:off x="1476638"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1469" name="Google Shape;1469;p92"/>
            <p:cNvSpPr/>
            <p:nvPr/>
          </p:nvSpPr>
          <p:spPr>
            <a:xfrm>
              <a:off x="2009238"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70" name="Google Shape;1470;p92"/>
            <p:cNvSpPr/>
            <p:nvPr/>
          </p:nvSpPr>
          <p:spPr>
            <a:xfrm>
              <a:off x="2541838"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1471" name="Google Shape;1471;p92"/>
            <p:cNvSpPr/>
            <p:nvPr/>
          </p:nvSpPr>
          <p:spPr>
            <a:xfrm>
              <a:off x="63486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1472" name="Google Shape;1472;p92"/>
            <p:cNvSpPr/>
            <p:nvPr/>
          </p:nvSpPr>
          <p:spPr>
            <a:xfrm>
              <a:off x="6881264" y="44314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473" name="Google Shape;1473;p92"/>
            <p:cNvSpPr/>
            <p:nvPr/>
          </p:nvSpPr>
          <p:spPr>
            <a:xfrm>
              <a:off x="7413864" y="44314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474" name="Google Shape;1474;p92"/>
            <p:cNvSpPr/>
            <p:nvPr/>
          </p:nvSpPr>
          <p:spPr>
            <a:xfrm>
              <a:off x="5816063" y="443140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1475" name="Google Shape;1475;p92"/>
          <p:cNvGrpSpPr/>
          <p:nvPr/>
        </p:nvGrpSpPr>
        <p:grpSpPr>
          <a:xfrm>
            <a:off x="2708000" y="1281025"/>
            <a:ext cx="3728101" cy="302400"/>
            <a:chOff x="2708000" y="1281025"/>
            <a:chExt cx="3728101" cy="302400"/>
          </a:xfrm>
        </p:grpSpPr>
        <p:cxnSp>
          <p:nvCxnSpPr>
            <p:cNvPr id="1476" name="Google Shape;1476;p92"/>
            <p:cNvCxnSpPr>
              <a:stCxn id="1439" idx="2"/>
              <a:endCxn id="1447" idx="0"/>
            </p:cNvCxnSpPr>
            <p:nvPr/>
          </p:nvCxnSpPr>
          <p:spPr>
            <a:xfrm flipH="1">
              <a:off x="27080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1477" name="Google Shape;1477;p92"/>
            <p:cNvCxnSpPr>
              <a:stCxn id="1440" idx="2"/>
              <a:endCxn id="1448" idx="0"/>
            </p:cNvCxnSpPr>
            <p:nvPr/>
          </p:nvCxnSpPr>
          <p:spPr>
            <a:xfrm flipH="1">
              <a:off x="3240600"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1478" name="Google Shape;1478;p92"/>
            <p:cNvCxnSpPr>
              <a:stCxn id="1441" idx="2"/>
              <a:endCxn id="1449" idx="0"/>
            </p:cNvCxnSpPr>
            <p:nvPr/>
          </p:nvCxnSpPr>
          <p:spPr>
            <a:xfrm flipH="1">
              <a:off x="37732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1479" name="Google Shape;1479;p92"/>
            <p:cNvCxnSpPr>
              <a:stCxn id="1443" idx="2"/>
              <a:endCxn id="1450" idx="0"/>
            </p:cNvCxnSpPr>
            <p:nvPr/>
          </p:nvCxnSpPr>
          <p:spPr>
            <a:xfrm flipH="1">
              <a:off x="4305701" y="1281025"/>
              <a:ext cx="1597800" cy="302400"/>
            </a:xfrm>
            <a:prstGeom prst="straightConnector1">
              <a:avLst/>
            </a:prstGeom>
            <a:noFill/>
            <a:ln cap="flat" cmpd="sng" w="19050">
              <a:solidFill>
                <a:schemeClr val="dk2"/>
              </a:solidFill>
              <a:prstDash val="solid"/>
              <a:round/>
              <a:headEnd len="med" w="med" type="none"/>
              <a:tailEnd len="med" w="med" type="triangle"/>
            </a:ln>
          </p:spPr>
        </p:cxnSp>
        <p:cxnSp>
          <p:nvCxnSpPr>
            <p:cNvPr id="1480" name="Google Shape;1480;p92"/>
            <p:cNvCxnSpPr>
              <a:stCxn id="1445" idx="2"/>
              <a:endCxn id="1451" idx="0"/>
            </p:cNvCxnSpPr>
            <p:nvPr/>
          </p:nvCxnSpPr>
          <p:spPr>
            <a:xfrm>
              <a:off x="48383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1481" name="Google Shape;1481;p92"/>
            <p:cNvCxnSpPr>
              <a:stCxn id="1442" idx="2"/>
              <a:endCxn id="1452" idx="0"/>
            </p:cNvCxnSpPr>
            <p:nvPr/>
          </p:nvCxnSpPr>
          <p:spPr>
            <a:xfrm>
              <a:off x="5370901" y="1281025"/>
              <a:ext cx="532500" cy="302400"/>
            </a:xfrm>
            <a:prstGeom prst="straightConnector1">
              <a:avLst/>
            </a:prstGeom>
            <a:noFill/>
            <a:ln cap="flat" cmpd="sng" w="19050">
              <a:solidFill>
                <a:schemeClr val="dk2"/>
              </a:solidFill>
              <a:prstDash val="solid"/>
              <a:round/>
              <a:headEnd len="med" w="med" type="none"/>
              <a:tailEnd len="med" w="med" type="triangle"/>
            </a:ln>
          </p:spPr>
        </p:cxnSp>
        <p:cxnSp>
          <p:nvCxnSpPr>
            <p:cNvPr id="1482" name="Google Shape;1482;p92"/>
            <p:cNvCxnSpPr>
              <a:stCxn id="1444" idx="2"/>
              <a:endCxn id="1453" idx="0"/>
            </p:cNvCxnSpPr>
            <p:nvPr/>
          </p:nvCxnSpPr>
          <p:spPr>
            <a:xfrm>
              <a:off x="6436102" y="1281025"/>
              <a:ext cx="0" cy="302400"/>
            </a:xfrm>
            <a:prstGeom prst="straightConnector1">
              <a:avLst/>
            </a:prstGeom>
            <a:noFill/>
            <a:ln cap="flat" cmpd="sng" w="19050">
              <a:solidFill>
                <a:schemeClr val="dk2"/>
              </a:solidFill>
              <a:prstDash val="solid"/>
              <a:round/>
              <a:headEnd len="med" w="med" type="none"/>
              <a:tailEnd len="med" w="med" type="triangle"/>
            </a:ln>
          </p:spPr>
        </p:cxnSp>
      </p:grpSp>
      <p:sp>
        <p:nvSpPr>
          <p:cNvPr id="1483" name="Google Shape;1483;p92"/>
          <p:cNvSpPr txBox="1"/>
          <p:nvPr/>
        </p:nvSpPr>
        <p:spPr>
          <a:xfrm>
            <a:off x="6877075" y="1095575"/>
            <a:ext cx="22668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Q: How would we use this operation for sorting?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6"/>
                                        </p:tgtEl>
                                        <p:attrNameLst>
                                          <p:attrName>style.visibility</p:attrName>
                                        </p:attrNameLst>
                                      </p:cBhvr>
                                      <p:to>
                                        <p:strVal val="visible"/>
                                      </p:to>
                                    </p:set>
                                    <p:animEffect filter="fade" transition="in">
                                      <p:cBhvr>
                                        <p:cTn dur="1"/>
                                        <p:tgtEl>
                                          <p:spTgt spid="1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5"/>
                                        </p:tgtEl>
                                        <p:attrNameLst>
                                          <p:attrName>style.visibility</p:attrName>
                                        </p:attrNameLst>
                                      </p:cBhvr>
                                      <p:to>
                                        <p:strVal val="visible"/>
                                      </p:to>
                                    </p:set>
                                    <p:animEffect filter="fade" transition="in">
                                      <p:cBhvr>
                                        <p:cTn dur="1"/>
                                        <p:tgtEl>
                                          <p:spTgt spid="1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1"/>
                                        <p:tgtEl>
                                          <p:spTgt spid="1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7">
                                            <p:txEl>
                                              <p:pRg end="0" st="0"/>
                                            </p:txEl>
                                          </p:spTgt>
                                        </p:tgtEl>
                                        <p:attrNameLst>
                                          <p:attrName>style.visibility</p:attrName>
                                        </p:attrNameLst>
                                      </p:cBhvr>
                                      <p:to>
                                        <p:strVal val="visible"/>
                                      </p:to>
                                    </p:set>
                                    <p:animEffect filter="fade" transition="in">
                                      <p:cBhvr>
                                        <p:cTn dur="1"/>
                                        <p:tgtEl>
                                          <p:spTgt spid="14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7">
                                            <p:txEl>
                                              <p:pRg end="1" st="1"/>
                                            </p:txEl>
                                          </p:spTgt>
                                        </p:tgtEl>
                                        <p:attrNameLst>
                                          <p:attrName>style.visibility</p:attrName>
                                        </p:attrNameLst>
                                      </p:cBhvr>
                                      <p:to>
                                        <p:strVal val="visible"/>
                                      </p:to>
                                    </p:set>
                                    <p:animEffect filter="fade" transition="in">
                                      <p:cBhvr>
                                        <p:cTn dur="1"/>
                                        <p:tgtEl>
                                          <p:spTgt spid="14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7">
                                            <p:txEl>
                                              <p:pRg end="2" st="2"/>
                                            </p:txEl>
                                          </p:spTgt>
                                        </p:tgtEl>
                                        <p:attrNameLst>
                                          <p:attrName>style.visibility</p:attrName>
                                        </p:attrNameLst>
                                      </p:cBhvr>
                                      <p:to>
                                        <p:strVal val="visible"/>
                                      </p:to>
                                    </p:set>
                                    <p:animEffect filter="fade" transition="in">
                                      <p:cBhvr>
                                        <p:cTn dur="1"/>
                                        <p:tgtEl>
                                          <p:spTgt spid="14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5"/>
                                        </p:tgtEl>
                                        <p:attrNameLst>
                                          <p:attrName>style.visibility</p:attrName>
                                        </p:attrNameLst>
                                      </p:cBhvr>
                                      <p:to>
                                        <p:strVal val="visible"/>
                                      </p:to>
                                    </p:set>
                                    <p:animEffect filter="fade" transition="in">
                                      <p:cBhvr>
                                        <p:cTn dur="1"/>
                                        <p:tgtEl>
                                          <p:spTgt spid="1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5"/>
                                        </p:tgtEl>
                                        <p:attrNameLst>
                                          <p:attrName>style.visibility</p:attrName>
                                        </p:attrNameLst>
                                      </p:cBhvr>
                                      <p:to>
                                        <p:strVal val="visible"/>
                                      </p:to>
                                    </p:set>
                                    <p:animEffect filter="fade" transition="in">
                                      <p:cBhvr>
                                        <p:cTn dur="1"/>
                                        <p:tgtEl>
                                          <p:spTgt spid="1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232" name="Google Shape;232;p30"/>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33" name="Google Shape;233;p30"/>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34" name="Google Shape;234;p30"/>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35" name="Google Shape;235;p30"/>
          <p:cNvSpPr/>
          <p:nvPr/>
        </p:nvSpPr>
        <p:spPr>
          <a:xfrm>
            <a:off x="4293894"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36" name="Google Shape;236;p30"/>
          <p:cNvSpPr/>
          <p:nvPr/>
        </p:nvSpPr>
        <p:spPr>
          <a:xfrm>
            <a:off x="477863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37" name="Google Shape;237;p30"/>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38" name="Google Shape;238;p30"/>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39" name="Google Shape;239;p30"/>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0" name="Google Shape;240;p30"/>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41" name="Google Shape;241;p30"/>
          <p:cNvSpPr/>
          <p:nvPr/>
        </p:nvSpPr>
        <p:spPr>
          <a:xfrm>
            <a:off x="3814675" y="3880930"/>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42" name="Google Shape;242;p30"/>
          <p:cNvSpPr/>
          <p:nvPr/>
        </p:nvSpPr>
        <p:spPr>
          <a:xfrm>
            <a:off x="3319364"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43" name="Google Shape;243;p30"/>
          <p:cNvSpPr/>
          <p:nvPr/>
        </p:nvSpPr>
        <p:spPr>
          <a:xfrm>
            <a:off x="282408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44" name="Google Shape;244;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245" name="Google Shape;245;p30"/>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46" name="Google Shape;246;p30"/>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1489" name="Google Shape;1489;p9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a:t>
            </a:r>
            <a:endParaRPr/>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490" name="Google Shape;1490;p93"/>
          <p:cNvSpPr/>
          <p:nvPr/>
        </p:nvSpPr>
        <p:spPr>
          <a:xfrm>
            <a:off x="28341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491" name="Google Shape;1491;p93"/>
          <p:cNvSpPr/>
          <p:nvPr/>
        </p:nvSpPr>
        <p:spPr>
          <a:xfrm>
            <a:off x="33193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492" name="Google Shape;1492;p93"/>
          <p:cNvSpPr/>
          <p:nvPr/>
        </p:nvSpPr>
        <p:spPr>
          <a:xfrm>
            <a:off x="38087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493" name="Google Shape;1493;p93"/>
          <p:cNvSpPr/>
          <p:nvPr/>
        </p:nvSpPr>
        <p:spPr>
          <a:xfrm>
            <a:off x="42938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94" name="Google Shape;1494;p93"/>
          <p:cNvSpPr/>
          <p:nvPr/>
        </p:nvSpPr>
        <p:spPr>
          <a:xfrm>
            <a:off x="47786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495" name="Google Shape;1495;p93"/>
          <p:cNvSpPr/>
          <p:nvPr/>
        </p:nvSpPr>
        <p:spPr>
          <a:xfrm>
            <a:off x="52638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496" name="Google Shape;1496;p93"/>
          <p:cNvSpPr/>
          <p:nvPr/>
        </p:nvSpPr>
        <p:spPr>
          <a:xfrm>
            <a:off x="57531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497" name="Google Shape;1497;p93"/>
          <p:cNvSpPr/>
          <p:nvPr/>
        </p:nvSpPr>
        <p:spPr>
          <a:xfrm>
            <a:off x="623835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98" name="Google Shape;1498;p93"/>
          <p:cNvSpPr/>
          <p:nvPr/>
        </p:nvSpPr>
        <p:spPr>
          <a:xfrm>
            <a:off x="6727730"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499" name="Google Shape;1499;p93"/>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00" name="Google Shape;1500;p93"/>
          <p:cNvSpPr/>
          <p:nvPr/>
        </p:nvSpPr>
        <p:spPr>
          <a:xfrm rot="-5400000">
            <a:off x="4895528" y="1896675"/>
            <a:ext cx="260700" cy="43590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93"/>
          <p:cNvSpPr txBox="1"/>
          <p:nvPr/>
        </p:nvSpPr>
        <p:spPr>
          <a:xfrm>
            <a:off x="4574383" y="3608625"/>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unsorted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1507" name="Google Shape;1507;p9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b="1" lang="en"/>
              <a:t>Partition on leftmost item (32). </a:t>
            </a:r>
            <a:endParaRPr b="1"/>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08" name="Google Shape;1508;p94"/>
          <p:cNvSpPr/>
          <p:nvPr/>
        </p:nvSpPr>
        <p:spPr>
          <a:xfrm>
            <a:off x="2834175" y="42644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09" name="Google Shape;1509;p94"/>
          <p:cNvSpPr/>
          <p:nvPr/>
        </p:nvSpPr>
        <p:spPr>
          <a:xfrm>
            <a:off x="331936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10" name="Google Shape;1510;p94"/>
          <p:cNvSpPr/>
          <p:nvPr/>
        </p:nvSpPr>
        <p:spPr>
          <a:xfrm>
            <a:off x="380870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11" name="Google Shape;1511;p94"/>
          <p:cNvSpPr/>
          <p:nvPr/>
        </p:nvSpPr>
        <p:spPr>
          <a:xfrm>
            <a:off x="429389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12" name="Google Shape;1512;p94"/>
          <p:cNvSpPr/>
          <p:nvPr/>
        </p:nvSpPr>
        <p:spPr>
          <a:xfrm>
            <a:off x="4778636"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13" name="Google Shape;1513;p94"/>
          <p:cNvSpPr/>
          <p:nvPr/>
        </p:nvSpPr>
        <p:spPr>
          <a:xfrm>
            <a:off x="526382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14" name="Google Shape;1514;p94"/>
          <p:cNvSpPr/>
          <p:nvPr/>
        </p:nvSpPr>
        <p:spPr>
          <a:xfrm>
            <a:off x="5753166" y="42644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15" name="Google Shape;1515;p94"/>
          <p:cNvSpPr/>
          <p:nvPr/>
        </p:nvSpPr>
        <p:spPr>
          <a:xfrm>
            <a:off x="623835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16" name="Google Shape;1516;p94"/>
          <p:cNvSpPr/>
          <p:nvPr/>
        </p:nvSpPr>
        <p:spPr>
          <a:xfrm>
            <a:off x="6727730"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17" name="Google Shape;1517;p94"/>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18" name="Google Shape;1518;p94"/>
          <p:cNvSpPr txBox="1"/>
          <p:nvPr/>
        </p:nvSpPr>
        <p:spPr>
          <a:xfrm>
            <a:off x="6721700" y="574525"/>
            <a:ext cx="1372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partition(32)</a:t>
            </a:r>
            <a:endParaRPr b="1"/>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1524" name="Google Shape;1524;p9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b="1" lang="en"/>
              <a:t>Partition on leftmost item (32). </a:t>
            </a:r>
            <a:endParaRPr b="1"/>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25" name="Google Shape;1525;p95"/>
          <p:cNvSpPr/>
          <p:nvPr/>
        </p:nvSpPr>
        <p:spPr>
          <a:xfrm>
            <a:off x="283417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26" name="Google Shape;1526;p95"/>
          <p:cNvSpPr/>
          <p:nvPr/>
        </p:nvSpPr>
        <p:spPr>
          <a:xfrm>
            <a:off x="331936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27" name="Google Shape;1527;p95"/>
          <p:cNvSpPr/>
          <p:nvPr/>
        </p:nvSpPr>
        <p:spPr>
          <a:xfrm>
            <a:off x="380870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28" name="Google Shape;1528;p95"/>
          <p:cNvSpPr/>
          <p:nvPr/>
        </p:nvSpPr>
        <p:spPr>
          <a:xfrm>
            <a:off x="4293894"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29" name="Google Shape;1529;p95"/>
          <p:cNvSpPr/>
          <p:nvPr/>
        </p:nvSpPr>
        <p:spPr>
          <a:xfrm>
            <a:off x="4778636"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30" name="Google Shape;1530;p95"/>
          <p:cNvSpPr/>
          <p:nvPr/>
        </p:nvSpPr>
        <p:spPr>
          <a:xfrm>
            <a:off x="5263825"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31" name="Google Shape;1531;p95"/>
          <p:cNvSpPr/>
          <p:nvPr/>
        </p:nvSpPr>
        <p:spPr>
          <a:xfrm>
            <a:off x="5753166" y="4264475"/>
            <a:ext cx="495300" cy="495300"/>
          </a:xfrm>
          <a:prstGeom prst="rect">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32" name="Google Shape;1532;p95"/>
          <p:cNvSpPr/>
          <p:nvPr/>
        </p:nvSpPr>
        <p:spPr>
          <a:xfrm>
            <a:off x="6238355" y="4264475"/>
            <a:ext cx="495300" cy="49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533" name="Google Shape;1533;p95"/>
          <p:cNvSpPr/>
          <p:nvPr/>
        </p:nvSpPr>
        <p:spPr>
          <a:xfrm>
            <a:off x="6727730" y="4264475"/>
            <a:ext cx="495300" cy="495300"/>
          </a:xfrm>
          <a:prstGeom prst="rect">
            <a:avLst/>
          </a:prstGeom>
          <a:solidFill>
            <a:srgbClr val="A4C2F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34" name="Google Shape;1534;p95"/>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35" name="Google Shape;1535;p95"/>
          <p:cNvSpPr/>
          <p:nvPr/>
        </p:nvSpPr>
        <p:spPr>
          <a:xfrm rot="-5400000">
            <a:off x="4395977" y="2386125"/>
            <a:ext cx="260700" cy="33801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95"/>
          <p:cNvSpPr/>
          <p:nvPr/>
        </p:nvSpPr>
        <p:spPr>
          <a:xfrm rot="-5400000">
            <a:off x="6833327" y="3840225"/>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95"/>
          <p:cNvSpPr txBox="1"/>
          <p:nvPr/>
        </p:nvSpPr>
        <p:spPr>
          <a:xfrm>
            <a:off x="4617375" y="37045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1538" name="Google Shape;1538;p95"/>
          <p:cNvSpPr txBox="1"/>
          <p:nvPr/>
        </p:nvSpPr>
        <p:spPr>
          <a:xfrm>
            <a:off x="7012725" y="37392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1539" name="Google Shape;1539;p95"/>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95"/>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541" name="Google Shape;1541;p95"/>
          <p:cNvSpPr txBox="1"/>
          <p:nvPr/>
        </p:nvSpPr>
        <p:spPr>
          <a:xfrm>
            <a:off x="6721700" y="574525"/>
            <a:ext cx="1372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partition(32)</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1547" name="Google Shape;1547;p9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b="1" lang="en"/>
              <a:t>Partition on leftmost item (32) (done). </a:t>
            </a:r>
            <a:endParaRPr b="1"/>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48" name="Google Shape;1548;p96"/>
          <p:cNvSpPr/>
          <p:nvPr/>
        </p:nvSpPr>
        <p:spPr>
          <a:xfrm>
            <a:off x="283417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549" name="Google Shape;1549;p96"/>
          <p:cNvSpPr/>
          <p:nvPr/>
        </p:nvSpPr>
        <p:spPr>
          <a:xfrm>
            <a:off x="331936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550" name="Google Shape;1550;p96"/>
          <p:cNvSpPr/>
          <p:nvPr/>
        </p:nvSpPr>
        <p:spPr>
          <a:xfrm>
            <a:off x="380870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51" name="Google Shape;1551;p96"/>
          <p:cNvSpPr/>
          <p:nvPr/>
        </p:nvSpPr>
        <p:spPr>
          <a:xfrm>
            <a:off x="4293894"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552" name="Google Shape;1552;p96"/>
          <p:cNvSpPr/>
          <p:nvPr/>
        </p:nvSpPr>
        <p:spPr>
          <a:xfrm>
            <a:off x="477863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553" name="Google Shape;1553;p96"/>
          <p:cNvSpPr/>
          <p:nvPr/>
        </p:nvSpPr>
        <p:spPr>
          <a:xfrm>
            <a:off x="5263825"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54" name="Google Shape;1554;p96"/>
          <p:cNvSpPr/>
          <p:nvPr/>
        </p:nvSpPr>
        <p:spPr>
          <a:xfrm>
            <a:off x="5753166"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555" name="Google Shape;1555;p96"/>
          <p:cNvSpPr/>
          <p:nvPr/>
        </p:nvSpPr>
        <p:spPr>
          <a:xfrm>
            <a:off x="623835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32</a:t>
            </a:r>
            <a:endParaRPr sz="1800">
              <a:solidFill>
                <a:srgbClr val="FFFFFF"/>
              </a:solidFill>
              <a:latin typeface="Calibri"/>
              <a:ea typeface="Calibri"/>
              <a:cs typeface="Calibri"/>
              <a:sym typeface="Calibri"/>
            </a:endParaRPr>
          </a:p>
        </p:txBody>
      </p:sp>
      <p:sp>
        <p:nvSpPr>
          <p:cNvPr id="1556" name="Google Shape;1556;p96"/>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57" name="Google Shape;1557;p96"/>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96"/>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559" name="Google Shape;1559;p96"/>
          <p:cNvSpPr/>
          <p:nvPr/>
        </p:nvSpPr>
        <p:spPr>
          <a:xfrm>
            <a:off x="6727730"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60" name="Google Shape;1560;p96"/>
          <p:cNvSpPr txBox="1"/>
          <p:nvPr/>
        </p:nvSpPr>
        <p:spPr>
          <a:xfrm>
            <a:off x="6721700" y="574525"/>
            <a:ext cx="1372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partition(32)</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9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1566" name="Google Shape;1566;p9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(32) (done). </a:t>
            </a:r>
            <a:endParaRPr/>
          </a:p>
          <a:p>
            <a:pPr indent="-342900" lvl="0" marL="457200" rtl="0" algn="l">
              <a:spcBef>
                <a:spcPts val="600"/>
              </a:spcBef>
              <a:spcAft>
                <a:spcPts val="0"/>
              </a:spcAft>
              <a:buSzPts val="1800"/>
              <a:buChar char="●"/>
            </a:pPr>
            <a:r>
              <a:rPr b="1" lang="en"/>
              <a:t>Quicksort left half (details not shown).</a:t>
            </a:r>
            <a:endParaRPr b="1"/>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67" name="Google Shape;1567;p97"/>
          <p:cNvSpPr txBox="1"/>
          <p:nvPr/>
        </p:nvSpPr>
        <p:spPr>
          <a:xfrm>
            <a:off x="6721700" y="574525"/>
            <a:ext cx="11424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cxnSp>
        <p:nvCxnSpPr>
          <p:cNvPr id="1568" name="Google Shape;1568;p97"/>
          <p:cNvCxnSpPr/>
          <p:nvPr/>
        </p:nvCxnSpPr>
        <p:spPr>
          <a:xfrm flipH="1">
            <a:off x="7026450" y="934550"/>
            <a:ext cx="186900" cy="131400"/>
          </a:xfrm>
          <a:prstGeom prst="straightConnector1">
            <a:avLst/>
          </a:prstGeom>
          <a:noFill/>
          <a:ln cap="flat" cmpd="sng" w="9525">
            <a:solidFill>
              <a:schemeClr val="dk2"/>
            </a:solidFill>
            <a:prstDash val="solid"/>
            <a:round/>
            <a:headEnd len="med" w="med" type="none"/>
            <a:tailEnd len="med" w="med" type="none"/>
          </a:ln>
        </p:spPr>
      </p:cxnSp>
      <p:sp>
        <p:nvSpPr>
          <p:cNvPr id="1569" name="Google Shape;1569;p97"/>
          <p:cNvSpPr txBox="1"/>
          <p:nvPr/>
        </p:nvSpPr>
        <p:spPr>
          <a:xfrm>
            <a:off x="5946525" y="100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partition(15)</a:t>
            </a:r>
            <a:endParaRPr/>
          </a:p>
        </p:txBody>
      </p:sp>
      <p:sp>
        <p:nvSpPr>
          <p:cNvPr id="1570" name="Google Shape;1570;p97"/>
          <p:cNvSpPr txBox="1"/>
          <p:nvPr/>
        </p:nvSpPr>
        <p:spPr>
          <a:xfrm>
            <a:off x="5115879" y="145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a:t>
            </a:r>
            <a:endParaRPr/>
          </a:p>
        </p:txBody>
      </p:sp>
      <p:cxnSp>
        <p:nvCxnSpPr>
          <p:cNvPr id="1571" name="Google Shape;1571;p97"/>
          <p:cNvCxnSpPr/>
          <p:nvPr/>
        </p:nvCxnSpPr>
        <p:spPr>
          <a:xfrm flipH="1">
            <a:off x="6181276" y="1377905"/>
            <a:ext cx="186900" cy="131400"/>
          </a:xfrm>
          <a:prstGeom prst="straightConnector1">
            <a:avLst/>
          </a:prstGeom>
          <a:noFill/>
          <a:ln cap="flat" cmpd="sng" w="9525">
            <a:solidFill>
              <a:schemeClr val="dk2"/>
            </a:solidFill>
            <a:prstDash val="solid"/>
            <a:round/>
            <a:headEnd len="med" w="med" type="none"/>
            <a:tailEnd len="med" w="med" type="none"/>
          </a:ln>
        </p:spPr>
      </p:cxnSp>
      <p:sp>
        <p:nvSpPr>
          <p:cNvPr id="1572" name="Google Shape;1572;p97"/>
          <p:cNvSpPr txBox="1"/>
          <p:nvPr/>
        </p:nvSpPr>
        <p:spPr>
          <a:xfrm>
            <a:off x="6708525" y="1460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1573" name="Google Shape;1573;p97"/>
          <p:cNvCxnSpPr/>
          <p:nvPr/>
        </p:nvCxnSpPr>
        <p:spPr>
          <a:xfrm>
            <a:off x="6737450" y="1379625"/>
            <a:ext cx="260400" cy="150300"/>
          </a:xfrm>
          <a:prstGeom prst="straightConnector1">
            <a:avLst/>
          </a:prstGeom>
          <a:noFill/>
          <a:ln cap="flat" cmpd="sng" w="9525">
            <a:solidFill>
              <a:schemeClr val="dk2"/>
            </a:solidFill>
            <a:prstDash val="solid"/>
            <a:round/>
            <a:headEnd len="med" w="med" type="none"/>
            <a:tailEnd len="med" w="med" type="none"/>
          </a:ln>
        </p:spPr>
      </p:cxnSp>
      <p:sp>
        <p:nvSpPr>
          <p:cNvPr id="1574" name="Google Shape;1574;p97"/>
          <p:cNvSpPr txBox="1"/>
          <p:nvPr/>
        </p:nvSpPr>
        <p:spPr>
          <a:xfrm>
            <a:off x="7165725" y="1841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partition(19)</a:t>
            </a:r>
            <a:endParaRPr/>
          </a:p>
        </p:txBody>
      </p:sp>
      <p:cxnSp>
        <p:nvCxnSpPr>
          <p:cNvPr id="1575" name="Google Shape;1575;p97"/>
          <p:cNvCxnSpPr/>
          <p:nvPr/>
        </p:nvCxnSpPr>
        <p:spPr>
          <a:xfrm>
            <a:off x="7244061" y="1783247"/>
            <a:ext cx="260400" cy="150300"/>
          </a:xfrm>
          <a:prstGeom prst="straightConnector1">
            <a:avLst/>
          </a:prstGeom>
          <a:noFill/>
          <a:ln cap="flat" cmpd="sng" w="9525">
            <a:solidFill>
              <a:schemeClr val="dk2"/>
            </a:solidFill>
            <a:prstDash val="solid"/>
            <a:round/>
            <a:headEnd len="med" w="med" type="none"/>
            <a:tailEnd len="med" w="med" type="none"/>
          </a:ln>
        </p:spPr>
      </p:cxnSp>
      <p:sp>
        <p:nvSpPr>
          <p:cNvPr id="1576" name="Google Shape;1576;p97"/>
          <p:cNvSpPr txBox="1"/>
          <p:nvPr/>
        </p:nvSpPr>
        <p:spPr>
          <a:xfrm>
            <a:off x="6360108" y="2266571"/>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1577" name="Google Shape;1577;p97"/>
          <p:cNvCxnSpPr/>
          <p:nvPr/>
        </p:nvCxnSpPr>
        <p:spPr>
          <a:xfrm flipH="1">
            <a:off x="7425505" y="2191076"/>
            <a:ext cx="186900" cy="1314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97"/>
          <p:cNvCxnSpPr/>
          <p:nvPr/>
        </p:nvCxnSpPr>
        <p:spPr>
          <a:xfrm>
            <a:off x="6851659" y="2635074"/>
            <a:ext cx="260400" cy="150300"/>
          </a:xfrm>
          <a:prstGeom prst="straightConnector1">
            <a:avLst/>
          </a:prstGeom>
          <a:noFill/>
          <a:ln cap="flat" cmpd="sng" w="9525">
            <a:solidFill>
              <a:schemeClr val="dk2"/>
            </a:solidFill>
            <a:prstDash val="solid"/>
            <a:round/>
            <a:headEnd len="med" w="med" type="none"/>
            <a:tailEnd len="med" w="med" type="none"/>
          </a:ln>
        </p:spPr>
      </p:cxnSp>
      <p:sp>
        <p:nvSpPr>
          <p:cNvPr id="1579" name="Google Shape;1579;p97"/>
          <p:cNvSpPr txBox="1"/>
          <p:nvPr/>
        </p:nvSpPr>
        <p:spPr>
          <a:xfrm>
            <a:off x="6860925" y="2744598"/>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1580" name="Google Shape;1580;p97"/>
          <p:cNvCxnSpPr/>
          <p:nvPr/>
        </p:nvCxnSpPr>
        <p:spPr>
          <a:xfrm>
            <a:off x="7825294" y="2189276"/>
            <a:ext cx="260400" cy="150300"/>
          </a:xfrm>
          <a:prstGeom prst="straightConnector1">
            <a:avLst/>
          </a:prstGeom>
          <a:noFill/>
          <a:ln cap="flat" cmpd="sng" w="9525">
            <a:solidFill>
              <a:schemeClr val="dk2"/>
            </a:solidFill>
            <a:prstDash val="solid"/>
            <a:round/>
            <a:headEnd len="med" w="med" type="none"/>
            <a:tailEnd len="med" w="med" type="none"/>
          </a:ln>
        </p:spPr>
      </p:cxnSp>
      <p:sp>
        <p:nvSpPr>
          <p:cNvPr id="1581" name="Google Shape;1581;p97"/>
          <p:cNvSpPr txBox="1"/>
          <p:nvPr/>
        </p:nvSpPr>
        <p:spPr>
          <a:xfrm>
            <a:off x="7826556" y="2253646"/>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partition(26)</a:t>
            </a:r>
            <a:endParaRPr/>
          </a:p>
        </p:txBody>
      </p:sp>
      <p:sp>
        <p:nvSpPr>
          <p:cNvPr id="1582" name="Google Shape;1582;p97"/>
          <p:cNvSpPr txBox="1"/>
          <p:nvPr/>
        </p:nvSpPr>
        <p:spPr>
          <a:xfrm>
            <a:off x="5096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583" name="Google Shape;1583;p97"/>
          <p:cNvSpPr txBox="1"/>
          <p:nvPr/>
        </p:nvSpPr>
        <p:spPr>
          <a:xfrm>
            <a:off x="5858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584" name="Google Shape;1584;p97"/>
          <p:cNvSpPr txBox="1"/>
          <p:nvPr/>
        </p:nvSpPr>
        <p:spPr>
          <a:xfrm>
            <a:off x="674797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585" name="Google Shape;1585;p97"/>
          <p:cNvSpPr txBox="1"/>
          <p:nvPr/>
        </p:nvSpPr>
        <p:spPr>
          <a:xfrm>
            <a:off x="6419848" y="2529978"/>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586" name="Google Shape;1586;p97"/>
          <p:cNvSpPr txBox="1"/>
          <p:nvPr/>
        </p:nvSpPr>
        <p:spPr>
          <a:xfrm>
            <a:off x="7695293" y="2992900"/>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587" name="Google Shape;1587;p97"/>
          <p:cNvSpPr txBox="1"/>
          <p:nvPr/>
        </p:nvSpPr>
        <p:spPr>
          <a:xfrm>
            <a:off x="7882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588" name="Google Shape;1588;p97"/>
          <p:cNvSpPr txBox="1"/>
          <p:nvPr/>
        </p:nvSpPr>
        <p:spPr>
          <a:xfrm>
            <a:off x="8644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589" name="Google Shape;1589;p97"/>
          <p:cNvSpPr/>
          <p:nvPr/>
        </p:nvSpPr>
        <p:spPr>
          <a:xfrm>
            <a:off x="283417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a:t>
            </a:r>
            <a:endParaRPr sz="1800">
              <a:solidFill>
                <a:srgbClr val="FFFFFF"/>
              </a:solidFill>
              <a:latin typeface="Calibri"/>
              <a:ea typeface="Calibri"/>
              <a:cs typeface="Calibri"/>
              <a:sym typeface="Calibri"/>
            </a:endParaRPr>
          </a:p>
        </p:txBody>
      </p:sp>
      <p:sp>
        <p:nvSpPr>
          <p:cNvPr id="1590" name="Google Shape;1590;p97"/>
          <p:cNvSpPr/>
          <p:nvPr/>
        </p:nvSpPr>
        <p:spPr>
          <a:xfrm>
            <a:off x="331936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15</a:t>
            </a:r>
            <a:endParaRPr sz="1800">
              <a:solidFill>
                <a:srgbClr val="FFFFFF"/>
              </a:solidFill>
              <a:latin typeface="Calibri"/>
              <a:ea typeface="Calibri"/>
              <a:cs typeface="Calibri"/>
              <a:sym typeface="Calibri"/>
            </a:endParaRPr>
          </a:p>
        </p:txBody>
      </p:sp>
      <p:sp>
        <p:nvSpPr>
          <p:cNvPr id="1591" name="Google Shape;1591;p97"/>
          <p:cNvSpPr/>
          <p:nvPr/>
        </p:nvSpPr>
        <p:spPr>
          <a:xfrm>
            <a:off x="380870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1592" name="Google Shape;1592;p97"/>
          <p:cNvSpPr/>
          <p:nvPr/>
        </p:nvSpPr>
        <p:spPr>
          <a:xfrm>
            <a:off x="429389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1593" name="Google Shape;1593;p97"/>
          <p:cNvSpPr/>
          <p:nvPr/>
        </p:nvSpPr>
        <p:spPr>
          <a:xfrm>
            <a:off x="477863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1594" name="Google Shape;1594;p97"/>
          <p:cNvSpPr/>
          <p:nvPr/>
        </p:nvSpPr>
        <p:spPr>
          <a:xfrm>
            <a:off x="526382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19</a:t>
            </a:r>
            <a:endParaRPr sz="1800">
              <a:solidFill>
                <a:srgbClr val="FFFFFF"/>
              </a:solidFill>
              <a:latin typeface="Calibri"/>
              <a:ea typeface="Calibri"/>
              <a:cs typeface="Calibri"/>
              <a:sym typeface="Calibri"/>
            </a:endParaRPr>
          </a:p>
        </p:txBody>
      </p:sp>
      <p:sp>
        <p:nvSpPr>
          <p:cNvPr id="1595" name="Google Shape;1595;p97"/>
          <p:cNvSpPr/>
          <p:nvPr/>
        </p:nvSpPr>
        <p:spPr>
          <a:xfrm>
            <a:off x="575316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26</a:t>
            </a:r>
            <a:endParaRPr sz="1800">
              <a:solidFill>
                <a:srgbClr val="FFFFFF"/>
              </a:solidFill>
              <a:latin typeface="Calibri"/>
              <a:ea typeface="Calibri"/>
              <a:cs typeface="Calibri"/>
              <a:sym typeface="Calibri"/>
            </a:endParaRPr>
          </a:p>
        </p:txBody>
      </p:sp>
      <p:sp>
        <p:nvSpPr>
          <p:cNvPr id="1596" name="Google Shape;1596;p97"/>
          <p:cNvSpPr/>
          <p:nvPr/>
        </p:nvSpPr>
        <p:spPr>
          <a:xfrm>
            <a:off x="623835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32</a:t>
            </a:r>
            <a:endParaRPr sz="1800">
              <a:solidFill>
                <a:srgbClr val="FFFFFF"/>
              </a:solidFill>
              <a:latin typeface="Calibri"/>
              <a:ea typeface="Calibri"/>
              <a:cs typeface="Calibri"/>
              <a:sym typeface="Calibri"/>
            </a:endParaRPr>
          </a:p>
        </p:txBody>
      </p:sp>
      <p:sp>
        <p:nvSpPr>
          <p:cNvPr id="1597" name="Google Shape;1597;p97"/>
          <p:cNvSpPr/>
          <p:nvPr/>
        </p:nvSpPr>
        <p:spPr>
          <a:xfrm>
            <a:off x="6727730" y="42644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598" name="Google Shape;1598;p97"/>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599" name="Google Shape;1599;p97"/>
          <p:cNvSpPr/>
          <p:nvPr/>
        </p:nvSpPr>
        <p:spPr>
          <a:xfrm rot="-5400000">
            <a:off x="344591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7"/>
          <p:cNvSpPr txBox="1"/>
          <p:nvPr/>
        </p:nvSpPr>
        <p:spPr>
          <a:xfrm>
            <a:off x="3271727"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01" name="Google Shape;1601;p97"/>
          <p:cNvSpPr/>
          <p:nvPr/>
        </p:nvSpPr>
        <p:spPr>
          <a:xfrm rot="-5400000">
            <a:off x="294020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7"/>
          <p:cNvSpPr txBox="1"/>
          <p:nvPr/>
        </p:nvSpPr>
        <p:spPr>
          <a:xfrm>
            <a:off x="2766018"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03" name="Google Shape;1603;p97"/>
          <p:cNvSpPr/>
          <p:nvPr/>
        </p:nvSpPr>
        <p:spPr>
          <a:xfrm rot="-5400000">
            <a:off x="3928350"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7"/>
          <p:cNvSpPr txBox="1"/>
          <p:nvPr/>
        </p:nvSpPr>
        <p:spPr>
          <a:xfrm>
            <a:off x="3770514"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05" name="Google Shape;1605;p97"/>
          <p:cNvSpPr/>
          <p:nvPr/>
        </p:nvSpPr>
        <p:spPr>
          <a:xfrm rot="-5400000">
            <a:off x="538317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7"/>
          <p:cNvSpPr txBox="1"/>
          <p:nvPr/>
        </p:nvSpPr>
        <p:spPr>
          <a:xfrm>
            <a:off x="522534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07" name="Google Shape;1607;p97"/>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7"/>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09" name="Google Shape;1609;p97"/>
          <p:cNvSpPr/>
          <p:nvPr/>
        </p:nvSpPr>
        <p:spPr>
          <a:xfrm rot="-5400000">
            <a:off x="439939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97"/>
          <p:cNvSpPr txBox="1"/>
          <p:nvPr/>
        </p:nvSpPr>
        <p:spPr>
          <a:xfrm>
            <a:off x="424156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11" name="Google Shape;1611;p97"/>
          <p:cNvSpPr/>
          <p:nvPr/>
        </p:nvSpPr>
        <p:spPr>
          <a:xfrm rot="-5400000">
            <a:off x="488433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97"/>
          <p:cNvSpPr txBox="1"/>
          <p:nvPr/>
        </p:nvSpPr>
        <p:spPr>
          <a:xfrm>
            <a:off x="472650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13" name="Google Shape;1613;p97"/>
          <p:cNvSpPr/>
          <p:nvPr/>
        </p:nvSpPr>
        <p:spPr>
          <a:xfrm rot="-5400000">
            <a:off x="586811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7"/>
          <p:cNvSpPr txBox="1"/>
          <p:nvPr/>
        </p:nvSpPr>
        <p:spPr>
          <a:xfrm>
            <a:off x="571028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15" name="Google Shape;1615;p97"/>
          <p:cNvSpPr txBox="1"/>
          <p:nvPr/>
        </p:nvSpPr>
        <p:spPr>
          <a:xfrm>
            <a:off x="6860539" y="298811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9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(32) (done). </a:t>
            </a:r>
            <a:endParaRPr/>
          </a:p>
          <a:p>
            <a:pPr indent="-342900" lvl="0" marL="457200" rtl="0" algn="l">
              <a:spcBef>
                <a:spcPts val="600"/>
              </a:spcBef>
              <a:spcAft>
                <a:spcPts val="0"/>
              </a:spcAft>
              <a:buSzPts val="1800"/>
              <a:buChar char="●"/>
            </a:pPr>
            <a:r>
              <a:rPr lang="en"/>
              <a:t>Quicksort left half (details not shown).</a:t>
            </a:r>
            <a:endParaRPr/>
          </a:p>
          <a:p>
            <a:pPr indent="-342900" lvl="0" marL="457200" rtl="0" algn="l">
              <a:spcBef>
                <a:spcPts val="600"/>
              </a:spcBef>
              <a:spcAft>
                <a:spcPts val="0"/>
              </a:spcAft>
              <a:buSzPts val="1800"/>
              <a:buChar char="●"/>
            </a:pPr>
            <a:r>
              <a:rPr b="1" lang="en"/>
              <a:t>Quicksort right half (details not shown).</a:t>
            </a:r>
            <a:endParaRPr b="1"/>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621" name="Google Shape;1621;p9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a:t>
            </a:r>
            <a:endParaRPr/>
          </a:p>
        </p:txBody>
      </p:sp>
      <p:sp>
        <p:nvSpPr>
          <p:cNvPr id="1622" name="Google Shape;1622;p98"/>
          <p:cNvSpPr txBox="1"/>
          <p:nvPr/>
        </p:nvSpPr>
        <p:spPr>
          <a:xfrm>
            <a:off x="6721700" y="574525"/>
            <a:ext cx="11424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cxnSp>
        <p:nvCxnSpPr>
          <p:cNvPr id="1623" name="Google Shape;1623;p98"/>
          <p:cNvCxnSpPr/>
          <p:nvPr/>
        </p:nvCxnSpPr>
        <p:spPr>
          <a:xfrm flipH="1">
            <a:off x="7026450" y="934550"/>
            <a:ext cx="186900" cy="131400"/>
          </a:xfrm>
          <a:prstGeom prst="straightConnector1">
            <a:avLst/>
          </a:prstGeom>
          <a:noFill/>
          <a:ln cap="flat" cmpd="sng" w="9525">
            <a:solidFill>
              <a:schemeClr val="dk2"/>
            </a:solidFill>
            <a:prstDash val="solid"/>
            <a:round/>
            <a:headEnd len="med" w="med" type="none"/>
            <a:tailEnd len="med" w="med" type="none"/>
          </a:ln>
        </p:spPr>
      </p:cxnSp>
      <p:sp>
        <p:nvSpPr>
          <p:cNvPr id="1624" name="Google Shape;1624;p98"/>
          <p:cNvSpPr txBox="1"/>
          <p:nvPr/>
        </p:nvSpPr>
        <p:spPr>
          <a:xfrm>
            <a:off x="5946525" y="100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partition(15)</a:t>
            </a:r>
            <a:endParaRPr/>
          </a:p>
        </p:txBody>
      </p:sp>
      <p:sp>
        <p:nvSpPr>
          <p:cNvPr id="1625" name="Google Shape;1625;p98"/>
          <p:cNvSpPr txBox="1"/>
          <p:nvPr/>
        </p:nvSpPr>
        <p:spPr>
          <a:xfrm>
            <a:off x="5115879" y="14534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a:t>
            </a:r>
            <a:endParaRPr/>
          </a:p>
        </p:txBody>
      </p:sp>
      <p:cxnSp>
        <p:nvCxnSpPr>
          <p:cNvPr id="1626" name="Google Shape;1626;p98"/>
          <p:cNvCxnSpPr/>
          <p:nvPr/>
        </p:nvCxnSpPr>
        <p:spPr>
          <a:xfrm flipH="1">
            <a:off x="6181276" y="1377905"/>
            <a:ext cx="186900" cy="131400"/>
          </a:xfrm>
          <a:prstGeom prst="straightConnector1">
            <a:avLst/>
          </a:prstGeom>
          <a:noFill/>
          <a:ln cap="flat" cmpd="sng" w="9525">
            <a:solidFill>
              <a:schemeClr val="dk2"/>
            </a:solidFill>
            <a:prstDash val="solid"/>
            <a:round/>
            <a:headEnd len="med" w="med" type="none"/>
            <a:tailEnd len="med" w="med" type="none"/>
          </a:ln>
        </p:spPr>
      </p:cxnSp>
      <p:sp>
        <p:nvSpPr>
          <p:cNvPr id="1627" name="Google Shape;1627;p98"/>
          <p:cNvSpPr txBox="1"/>
          <p:nvPr/>
        </p:nvSpPr>
        <p:spPr>
          <a:xfrm>
            <a:off x="6708525" y="1460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1628" name="Google Shape;1628;p98"/>
          <p:cNvCxnSpPr/>
          <p:nvPr/>
        </p:nvCxnSpPr>
        <p:spPr>
          <a:xfrm>
            <a:off x="6737450" y="1379625"/>
            <a:ext cx="260400" cy="150300"/>
          </a:xfrm>
          <a:prstGeom prst="straightConnector1">
            <a:avLst/>
          </a:prstGeom>
          <a:noFill/>
          <a:ln cap="flat" cmpd="sng" w="9525">
            <a:solidFill>
              <a:schemeClr val="dk2"/>
            </a:solidFill>
            <a:prstDash val="solid"/>
            <a:round/>
            <a:headEnd len="med" w="med" type="none"/>
            <a:tailEnd len="med" w="med" type="none"/>
          </a:ln>
        </p:spPr>
      </p:cxnSp>
      <p:sp>
        <p:nvSpPr>
          <p:cNvPr id="1629" name="Google Shape;1629;p98"/>
          <p:cNvSpPr txBox="1"/>
          <p:nvPr/>
        </p:nvSpPr>
        <p:spPr>
          <a:xfrm>
            <a:off x="7165725" y="1841600"/>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partition(19)</a:t>
            </a:r>
            <a:endParaRPr/>
          </a:p>
        </p:txBody>
      </p:sp>
      <p:cxnSp>
        <p:nvCxnSpPr>
          <p:cNvPr id="1630" name="Google Shape;1630;p98"/>
          <p:cNvCxnSpPr/>
          <p:nvPr/>
        </p:nvCxnSpPr>
        <p:spPr>
          <a:xfrm>
            <a:off x="7244061" y="1783247"/>
            <a:ext cx="260400" cy="150300"/>
          </a:xfrm>
          <a:prstGeom prst="straightConnector1">
            <a:avLst/>
          </a:prstGeom>
          <a:noFill/>
          <a:ln cap="flat" cmpd="sng" w="9525">
            <a:solidFill>
              <a:schemeClr val="dk2"/>
            </a:solidFill>
            <a:prstDash val="solid"/>
            <a:round/>
            <a:headEnd len="med" w="med" type="none"/>
            <a:tailEnd len="med" w="med" type="none"/>
          </a:ln>
        </p:spPr>
      </p:cxnSp>
      <p:sp>
        <p:nvSpPr>
          <p:cNvPr id="1631" name="Google Shape;1631;p98"/>
          <p:cNvSpPr txBox="1"/>
          <p:nvPr/>
        </p:nvSpPr>
        <p:spPr>
          <a:xfrm>
            <a:off x="6360108" y="2266571"/>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1632" name="Google Shape;1632;p98"/>
          <p:cNvCxnSpPr/>
          <p:nvPr/>
        </p:nvCxnSpPr>
        <p:spPr>
          <a:xfrm flipH="1">
            <a:off x="7425505" y="2191076"/>
            <a:ext cx="186900" cy="1314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98"/>
          <p:cNvCxnSpPr/>
          <p:nvPr/>
        </p:nvCxnSpPr>
        <p:spPr>
          <a:xfrm>
            <a:off x="6851659" y="2635074"/>
            <a:ext cx="260400" cy="150300"/>
          </a:xfrm>
          <a:prstGeom prst="straightConnector1">
            <a:avLst/>
          </a:prstGeom>
          <a:noFill/>
          <a:ln cap="flat" cmpd="sng" w="9525">
            <a:solidFill>
              <a:schemeClr val="dk2"/>
            </a:solidFill>
            <a:prstDash val="solid"/>
            <a:round/>
            <a:headEnd len="med" w="med" type="none"/>
            <a:tailEnd len="med" w="med" type="none"/>
          </a:ln>
        </p:spPr>
      </p:cxnSp>
      <p:sp>
        <p:nvSpPr>
          <p:cNvPr id="1634" name="Google Shape;1634;p98"/>
          <p:cNvSpPr txBox="1"/>
          <p:nvPr/>
        </p:nvSpPr>
        <p:spPr>
          <a:xfrm>
            <a:off x="6860925" y="2744598"/>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partition(17)</a:t>
            </a:r>
            <a:endParaRPr/>
          </a:p>
        </p:txBody>
      </p:sp>
      <p:cxnSp>
        <p:nvCxnSpPr>
          <p:cNvPr id="1635" name="Google Shape;1635;p98"/>
          <p:cNvCxnSpPr/>
          <p:nvPr/>
        </p:nvCxnSpPr>
        <p:spPr>
          <a:xfrm>
            <a:off x="7825294" y="2189276"/>
            <a:ext cx="260400" cy="150300"/>
          </a:xfrm>
          <a:prstGeom prst="straightConnector1">
            <a:avLst/>
          </a:prstGeom>
          <a:noFill/>
          <a:ln cap="flat" cmpd="sng" w="9525">
            <a:solidFill>
              <a:schemeClr val="dk2"/>
            </a:solidFill>
            <a:prstDash val="solid"/>
            <a:round/>
            <a:headEnd len="med" w="med" type="none"/>
            <a:tailEnd len="med" w="med" type="none"/>
          </a:ln>
        </p:spPr>
      </p:cxnSp>
      <p:sp>
        <p:nvSpPr>
          <p:cNvPr id="1636" name="Google Shape;1636;p98"/>
          <p:cNvSpPr txBox="1"/>
          <p:nvPr/>
        </p:nvSpPr>
        <p:spPr>
          <a:xfrm>
            <a:off x="7826556" y="2253646"/>
            <a:ext cx="1262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partition(26)</a:t>
            </a:r>
            <a:endParaRPr/>
          </a:p>
        </p:txBody>
      </p:sp>
      <p:sp>
        <p:nvSpPr>
          <p:cNvPr id="1637" name="Google Shape;1637;p98"/>
          <p:cNvSpPr txBox="1"/>
          <p:nvPr/>
        </p:nvSpPr>
        <p:spPr>
          <a:xfrm>
            <a:off x="5096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638" name="Google Shape;1638;p98"/>
          <p:cNvSpPr txBox="1"/>
          <p:nvPr/>
        </p:nvSpPr>
        <p:spPr>
          <a:xfrm>
            <a:off x="585812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639" name="Google Shape;1639;p98"/>
          <p:cNvSpPr txBox="1"/>
          <p:nvPr/>
        </p:nvSpPr>
        <p:spPr>
          <a:xfrm>
            <a:off x="6747975" y="172132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640" name="Google Shape;1640;p98"/>
          <p:cNvSpPr txBox="1"/>
          <p:nvPr/>
        </p:nvSpPr>
        <p:spPr>
          <a:xfrm>
            <a:off x="6419848" y="2529978"/>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641" name="Google Shape;1641;p98"/>
          <p:cNvSpPr txBox="1"/>
          <p:nvPr/>
        </p:nvSpPr>
        <p:spPr>
          <a:xfrm>
            <a:off x="7695293" y="2992900"/>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642" name="Google Shape;1642;p98"/>
          <p:cNvSpPr txBox="1"/>
          <p:nvPr/>
        </p:nvSpPr>
        <p:spPr>
          <a:xfrm>
            <a:off x="7882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643" name="Google Shape;1643;p98"/>
          <p:cNvSpPr txBox="1"/>
          <p:nvPr/>
        </p:nvSpPr>
        <p:spPr>
          <a:xfrm>
            <a:off x="8644683" y="2512373"/>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1644" name="Google Shape;1644;p98"/>
          <p:cNvSpPr/>
          <p:nvPr/>
        </p:nvSpPr>
        <p:spPr>
          <a:xfrm>
            <a:off x="283417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a:t>
            </a:r>
            <a:endParaRPr sz="1800">
              <a:solidFill>
                <a:srgbClr val="FFFFFF"/>
              </a:solidFill>
              <a:latin typeface="Calibri"/>
              <a:ea typeface="Calibri"/>
              <a:cs typeface="Calibri"/>
              <a:sym typeface="Calibri"/>
            </a:endParaRPr>
          </a:p>
        </p:txBody>
      </p:sp>
      <p:sp>
        <p:nvSpPr>
          <p:cNvPr id="1645" name="Google Shape;1645;p98"/>
          <p:cNvSpPr/>
          <p:nvPr/>
        </p:nvSpPr>
        <p:spPr>
          <a:xfrm>
            <a:off x="331936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15</a:t>
            </a:r>
            <a:endParaRPr sz="1800">
              <a:solidFill>
                <a:srgbClr val="FFFFFF"/>
              </a:solidFill>
              <a:latin typeface="Calibri"/>
              <a:ea typeface="Calibri"/>
              <a:cs typeface="Calibri"/>
              <a:sym typeface="Calibri"/>
            </a:endParaRPr>
          </a:p>
        </p:txBody>
      </p:sp>
      <p:sp>
        <p:nvSpPr>
          <p:cNvPr id="1646" name="Google Shape;1646;p98"/>
          <p:cNvSpPr/>
          <p:nvPr/>
        </p:nvSpPr>
        <p:spPr>
          <a:xfrm>
            <a:off x="380870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1647" name="Google Shape;1647;p98"/>
          <p:cNvSpPr/>
          <p:nvPr/>
        </p:nvSpPr>
        <p:spPr>
          <a:xfrm>
            <a:off x="4293894"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1648" name="Google Shape;1648;p98"/>
          <p:cNvSpPr/>
          <p:nvPr/>
        </p:nvSpPr>
        <p:spPr>
          <a:xfrm>
            <a:off x="477863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17</a:t>
            </a:r>
            <a:endParaRPr sz="1800">
              <a:solidFill>
                <a:srgbClr val="FFFFFF"/>
              </a:solidFill>
              <a:latin typeface="Calibri"/>
              <a:ea typeface="Calibri"/>
              <a:cs typeface="Calibri"/>
              <a:sym typeface="Calibri"/>
            </a:endParaRPr>
          </a:p>
        </p:txBody>
      </p:sp>
      <p:sp>
        <p:nvSpPr>
          <p:cNvPr id="1649" name="Google Shape;1649;p98"/>
          <p:cNvSpPr/>
          <p:nvPr/>
        </p:nvSpPr>
        <p:spPr>
          <a:xfrm>
            <a:off x="526382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19</a:t>
            </a:r>
            <a:endParaRPr sz="1800">
              <a:solidFill>
                <a:srgbClr val="FFFFFF"/>
              </a:solidFill>
              <a:latin typeface="Calibri"/>
              <a:ea typeface="Calibri"/>
              <a:cs typeface="Calibri"/>
              <a:sym typeface="Calibri"/>
            </a:endParaRPr>
          </a:p>
        </p:txBody>
      </p:sp>
      <p:sp>
        <p:nvSpPr>
          <p:cNvPr id="1650" name="Google Shape;1650;p98"/>
          <p:cNvSpPr/>
          <p:nvPr/>
        </p:nvSpPr>
        <p:spPr>
          <a:xfrm>
            <a:off x="5753166"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26</a:t>
            </a:r>
            <a:endParaRPr sz="1800">
              <a:solidFill>
                <a:srgbClr val="FFFFFF"/>
              </a:solidFill>
              <a:latin typeface="Calibri"/>
              <a:ea typeface="Calibri"/>
              <a:cs typeface="Calibri"/>
              <a:sym typeface="Calibri"/>
            </a:endParaRPr>
          </a:p>
        </p:txBody>
      </p:sp>
      <p:sp>
        <p:nvSpPr>
          <p:cNvPr id="1651" name="Google Shape;1651;p98"/>
          <p:cNvSpPr/>
          <p:nvPr/>
        </p:nvSpPr>
        <p:spPr>
          <a:xfrm>
            <a:off x="6238355"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32</a:t>
            </a:r>
            <a:endParaRPr sz="1800">
              <a:solidFill>
                <a:srgbClr val="FFFFFF"/>
              </a:solidFill>
              <a:latin typeface="Calibri"/>
              <a:ea typeface="Calibri"/>
              <a:cs typeface="Calibri"/>
              <a:sym typeface="Calibri"/>
            </a:endParaRPr>
          </a:p>
        </p:txBody>
      </p:sp>
      <p:sp>
        <p:nvSpPr>
          <p:cNvPr id="1652" name="Google Shape;1652;p98"/>
          <p:cNvSpPr/>
          <p:nvPr/>
        </p:nvSpPr>
        <p:spPr>
          <a:xfrm>
            <a:off x="6727730" y="4264475"/>
            <a:ext cx="495300" cy="495300"/>
          </a:xfrm>
          <a:prstGeom prst="rect">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41</a:t>
            </a:r>
            <a:endParaRPr sz="1800">
              <a:solidFill>
                <a:srgbClr val="FFFFFF"/>
              </a:solidFill>
              <a:latin typeface="Calibri"/>
              <a:ea typeface="Calibri"/>
              <a:cs typeface="Calibri"/>
              <a:sym typeface="Calibri"/>
            </a:endParaRPr>
          </a:p>
        </p:txBody>
      </p:sp>
      <p:sp>
        <p:nvSpPr>
          <p:cNvPr id="1653" name="Google Shape;1653;p98"/>
          <p:cNvSpPr txBox="1"/>
          <p:nvPr/>
        </p:nvSpPr>
        <p:spPr>
          <a:xfrm>
            <a:off x="1300800" y="42442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1654" name="Google Shape;1654;p98"/>
          <p:cNvSpPr/>
          <p:nvPr/>
        </p:nvSpPr>
        <p:spPr>
          <a:xfrm rot="-5400000">
            <a:off x="344591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8"/>
          <p:cNvSpPr txBox="1"/>
          <p:nvPr/>
        </p:nvSpPr>
        <p:spPr>
          <a:xfrm>
            <a:off x="3271727"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56" name="Google Shape;1656;p98"/>
          <p:cNvSpPr/>
          <p:nvPr/>
        </p:nvSpPr>
        <p:spPr>
          <a:xfrm rot="-5400000">
            <a:off x="2940204" y="3847148"/>
            <a:ext cx="260700" cy="4719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98"/>
          <p:cNvSpPr txBox="1"/>
          <p:nvPr/>
        </p:nvSpPr>
        <p:spPr>
          <a:xfrm>
            <a:off x="2766018"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58" name="Google Shape;1658;p98"/>
          <p:cNvSpPr/>
          <p:nvPr/>
        </p:nvSpPr>
        <p:spPr>
          <a:xfrm rot="-5400000">
            <a:off x="3928350"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98"/>
          <p:cNvSpPr txBox="1"/>
          <p:nvPr/>
        </p:nvSpPr>
        <p:spPr>
          <a:xfrm>
            <a:off x="3770514"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60" name="Google Shape;1660;p98"/>
          <p:cNvSpPr/>
          <p:nvPr/>
        </p:nvSpPr>
        <p:spPr>
          <a:xfrm rot="-5400000">
            <a:off x="538317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98"/>
          <p:cNvSpPr txBox="1"/>
          <p:nvPr/>
        </p:nvSpPr>
        <p:spPr>
          <a:xfrm>
            <a:off x="522534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62" name="Google Shape;1662;p98"/>
          <p:cNvSpPr/>
          <p:nvPr/>
        </p:nvSpPr>
        <p:spPr>
          <a:xfrm rot="-5400000">
            <a:off x="6338712"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8"/>
          <p:cNvSpPr txBox="1"/>
          <p:nvPr/>
        </p:nvSpPr>
        <p:spPr>
          <a:xfrm>
            <a:off x="6180876"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64" name="Google Shape;1664;p98"/>
          <p:cNvSpPr/>
          <p:nvPr/>
        </p:nvSpPr>
        <p:spPr>
          <a:xfrm rot="-5400000">
            <a:off x="4399395"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8"/>
          <p:cNvSpPr txBox="1"/>
          <p:nvPr/>
        </p:nvSpPr>
        <p:spPr>
          <a:xfrm>
            <a:off x="4241560"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66" name="Google Shape;1666;p98"/>
          <p:cNvSpPr/>
          <p:nvPr/>
        </p:nvSpPr>
        <p:spPr>
          <a:xfrm rot="-5400000">
            <a:off x="488433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8"/>
          <p:cNvSpPr txBox="1"/>
          <p:nvPr/>
        </p:nvSpPr>
        <p:spPr>
          <a:xfrm>
            <a:off x="472650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68" name="Google Shape;1668;p98"/>
          <p:cNvSpPr/>
          <p:nvPr/>
        </p:nvSpPr>
        <p:spPr>
          <a:xfrm rot="-5400000">
            <a:off x="5868117"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8"/>
          <p:cNvSpPr txBox="1"/>
          <p:nvPr/>
        </p:nvSpPr>
        <p:spPr>
          <a:xfrm>
            <a:off x="5710281"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70" name="Google Shape;1670;p98"/>
          <p:cNvSpPr/>
          <p:nvPr/>
        </p:nvSpPr>
        <p:spPr>
          <a:xfrm rot="-5400000">
            <a:off x="6831928" y="3863500"/>
            <a:ext cx="260700" cy="4392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8"/>
          <p:cNvSpPr txBox="1"/>
          <p:nvPr/>
        </p:nvSpPr>
        <p:spPr>
          <a:xfrm>
            <a:off x="6674092" y="33653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sp>
        <p:nvSpPr>
          <p:cNvPr id="1672" name="Google Shape;1672;p98"/>
          <p:cNvSpPr txBox="1"/>
          <p:nvPr/>
        </p:nvSpPr>
        <p:spPr>
          <a:xfrm>
            <a:off x="357275" y="2253650"/>
            <a:ext cx="1925400" cy="10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If you don't fully trust the recursion, see </a:t>
            </a:r>
            <a:r>
              <a:rPr lang="en" u="sng">
                <a:solidFill>
                  <a:schemeClr val="hlink"/>
                </a:solidFill>
                <a:latin typeface="Roboto"/>
                <a:ea typeface="Roboto"/>
                <a:cs typeface="Roboto"/>
                <a:sym typeface="Roboto"/>
                <a:hlinkClick r:id="rId3"/>
              </a:rPr>
              <a:t>these extra slides</a:t>
            </a:r>
            <a:r>
              <a:rPr lang="en">
                <a:latin typeface="Roboto"/>
                <a:ea typeface="Roboto"/>
                <a:cs typeface="Roboto"/>
                <a:sym typeface="Roboto"/>
              </a:rPr>
              <a:t> for a complete demo. </a:t>
            </a:r>
            <a:endParaRPr>
              <a:latin typeface="Roboto"/>
              <a:ea typeface="Roboto"/>
              <a:cs typeface="Roboto"/>
              <a:sym typeface="Roboto"/>
            </a:endParaRPr>
          </a:p>
        </p:txBody>
      </p:sp>
      <p:sp>
        <p:nvSpPr>
          <p:cNvPr id="1673" name="Google Shape;1673;p98"/>
          <p:cNvSpPr txBox="1"/>
          <p:nvPr/>
        </p:nvSpPr>
        <p:spPr>
          <a:xfrm>
            <a:off x="6860539" y="2988115"/>
            <a:ext cx="454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Sort, a.k.a. Quicksort</a:t>
            </a:r>
            <a:endParaRPr/>
          </a:p>
        </p:txBody>
      </p:sp>
      <p:sp>
        <p:nvSpPr>
          <p:cNvPr id="1679" name="Google Shape;1679;p99"/>
          <p:cNvSpPr/>
          <p:nvPr/>
        </p:nvSpPr>
        <p:spPr>
          <a:xfrm>
            <a:off x="237758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80" name="Google Shape;1680;p99"/>
          <p:cNvSpPr/>
          <p:nvPr/>
        </p:nvSpPr>
        <p:spPr>
          <a:xfrm>
            <a:off x="286277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81" name="Google Shape;1681;p99"/>
          <p:cNvSpPr/>
          <p:nvPr/>
        </p:nvSpPr>
        <p:spPr>
          <a:xfrm>
            <a:off x="335211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82" name="Google Shape;1682;p99"/>
          <p:cNvSpPr/>
          <p:nvPr/>
        </p:nvSpPr>
        <p:spPr>
          <a:xfrm>
            <a:off x="3837306"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3" name="Google Shape;1683;p99"/>
          <p:cNvSpPr/>
          <p:nvPr/>
        </p:nvSpPr>
        <p:spPr>
          <a:xfrm>
            <a:off x="432204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84" name="Google Shape;1684;p99"/>
          <p:cNvSpPr/>
          <p:nvPr/>
        </p:nvSpPr>
        <p:spPr>
          <a:xfrm>
            <a:off x="480723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85" name="Google Shape;1685;p99"/>
          <p:cNvSpPr/>
          <p:nvPr/>
        </p:nvSpPr>
        <p:spPr>
          <a:xfrm>
            <a:off x="5296578"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86" name="Google Shape;1686;p99"/>
          <p:cNvSpPr/>
          <p:nvPr/>
        </p:nvSpPr>
        <p:spPr>
          <a:xfrm>
            <a:off x="5781767"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7" name="Google Shape;1687;p99"/>
          <p:cNvSpPr/>
          <p:nvPr/>
        </p:nvSpPr>
        <p:spPr>
          <a:xfrm>
            <a:off x="6271142" y="2121625"/>
            <a:ext cx="4953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88" name="Google Shape;1688;p99"/>
          <p:cNvSpPr txBox="1"/>
          <p:nvPr/>
        </p:nvSpPr>
        <p:spPr>
          <a:xfrm>
            <a:off x="862300" y="3114125"/>
            <a:ext cx="178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partition(32)</a:t>
            </a:r>
            <a:endParaRPr/>
          </a:p>
        </p:txBody>
      </p:sp>
      <p:sp>
        <p:nvSpPr>
          <p:cNvPr id="1689" name="Google Shape;1689;p99"/>
          <p:cNvSpPr/>
          <p:nvPr/>
        </p:nvSpPr>
        <p:spPr>
          <a:xfrm>
            <a:off x="237758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1690" name="Google Shape;1690;p99"/>
          <p:cNvSpPr/>
          <p:nvPr/>
        </p:nvSpPr>
        <p:spPr>
          <a:xfrm>
            <a:off x="286277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691" name="Google Shape;1691;p99"/>
          <p:cNvSpPr/>
          <p:nvPr/>
        </p:nvSpPr>
        <p:spPr>
          <a:xfrm>
            <a:off x="3352117"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92" name="Google Shape;1692;p99"/>
          <p:cNvSpPr/>
          <p:nvPr/>
        </p:nvSpPr>
        <p:spPr>
          <a:xfrm>
            <a:off x="3837306"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1693" name="Google Shape;1693;p99"/>
          <p:cNvSpPr/>
          <p:nvPr/>
        </p:nvSpPr>
        <p:spPr>
          <a:xfrm>
            <a:off x="432204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1694" name="Google Shape;1694;p99"/>
          <p:cNvSpPr/>
          <p:nvPr/>
        </p:nvSpPr>
        <p:spPr>
          <a:xfrm>
            <a:off x="480723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95" name="Google Shape;1695;p99"/>
          <p:cNvSpPr/>
          <p:nvPr/>
        </p:nvSpPr>
        <p:spPr>
          <a:xfrm>
            <a:off x="5296578" y="4026625"/>
            <a:ext cx="495300" cy="495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1696" name="Google Shape;1696;p99"/>
          <p:cNvSpPr/>
          <p:nvPr/>
        </p:nvSpPr>
        <p:spPr>
          <a:xfrm>
            <a:off x="5781767" y="4026625"/>
            <a:ext cx="4953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1697" name="Google Shape;1697;p99"/>
          <p:cNvSpPr/>
          <p:nvPr/>
        </p:nvSpPr>
        <p:spPr>
          <a:xfrm>
            <a:off x="6271142" y="4026625"/>
            <a:ext cx="4953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1698" name="Google Shape;1698;p99"/>
          <p:cNvSpPr/>
          <p:nvPr/>
        </p:nvSpPr>
        <p:spPr>
          <a:xfrm rot="-5400000">
            <a:off x="3938777" y="2157525"/>
            <a:ext cx="260700" cy="33801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9"/>
          <p:cNvSpPr/>
          <p:nvPr/>
        </p:nvSpPr>
        <p:spPr>
          <a:xfrm rot="-5400000">
            <a:off x="6376127" y="3611625"/>
            <a:ext cx="260700" cy="4719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9"/>
          <p:cNvSpPr txBox="1"/>
          <p:nvPr/>
        </p:nvSpPr>
        <p:spPr>
          <a:xfrm>
            <a:off x="4160175" y="3475925"/>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 32</a:t>
            </a:r>
            <a:endParaRPr/>
          </a:p>
        </p:txBody>
      </p:sp>
      <p:sp>
        <p:nvSpPr>
          <p:cNvPr id="1701" name="Google Shape;1701;p99"/>
          <p:cNvSpPr txBox="1"/>
          <p:nvPr/>
        </p:nvSpPr>
        <p:spPr>
          <a:xfrm>
            <a:off x="6555525" y="3510650"/>
            <a:ext cx="8307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 32</a:t>
            </a:r>
            <a:endParaRPr/>
          </a:p>
        </p:txBody>
      </p:sp>
      <p:sp>
        <p:nvSpPr>
          <p:cNvPr id="1702" name="Google Shape;1702;p99"/>
          <p:cNvSpPr/>
          <p:nvPr/>
        </p:nvSpPr>
        <p:spPr>
          <a:xfrm rot="-5400000">
            <a:off x="5881512" y="3634900"/>
            <a:ext cx="260700" cy="4392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9"/>
          <p:cNvSpPr txBox="1"/>
          <p:nvPr/>
        </p:nvSpPr>
        <p:spPr>
          <a:xfrm>
            <a:off x="5723676" y="3136715"/>
            <a:ext cx="8307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its place</a:t>
            </a:r>
            <a:endParaRPr/>
          </a:p>
        </p:txBody>
      </p:sp>
      <p:cxnSp>
        <p:nvCxnSpPr>
          <p:cNvPr id="1704" name="Google Shape;1704;p99"/>
          <p:cNvCxnSpPr>
            <a:stCxn id="1679" idx="1"/>
            <a:endCxn id="1689" idx="1"/>
          </p:cNvCxnSpPr>
          <p:nvPr/>
        </p:nvCxnSpPr>
        <p:spPr>
          <a:xfrm>
            <a:off x="2377588" y="2369275"/>
            <a:ext cx="600" cy="19050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1705" name="Google Shape;1705;p9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 sorting N items: </a:t>
            </a:r>
            <a:endParaRPr/>
          </a:p>
          <a:p>
            <a:pPr indent="-342900" lvl="0" marL="457200" rtl="0" algn="l">
              <a:spcBef>
                <a:spcPts val="600"/>
              </a:spcBef>
              <a:spcAft>
                <a:spcPts val="0"/>
              </a:spcAft>
              <a:buSzPts val="1800"/>
              <a:buChar char="●"/>
            </a:pPr>
            <a:r>
              <a:rPr lang="en"/>
              <a:t>Partition on leftmost item. </a:t>
            </a:r>
            <a:endParaRPr/>
          </a:p>
          <a:p>
            <a:pPr indent="-342900" lvl="0" marL="457200" rtl="0" algn="l">
              <a:spcBef>
                <a:spcPts val="600"/>
              </a:spcBef>
              <a:spcAft>
                <a:spcPts val="0"/>
              </a:spcAft>
              <a:buSzPts val="1800"/>
              <a:buChar char="●"/>
            </a:pPr>
            <a:r>
              <a:rPr lang="en"/>
              <a:t>Quicksort left half.</a:t>
            </a:r>
            <a:endParaRPr/>
          </a:p>
          <a:p>
            <a:pPr indent="-342900" lvl="0" marL="457200" rtl="0" algn="l">
              <a:spcBef>
                <a:spcPts val="600"/>
              </a:spcBef>
              <a:spcAft>
                <a:spcPts val="0"/>
              </a:spcAft>
              <a:buSzPts val="1800"/>
              <a:buChar char="●"/>
            </a:pPr>
            <a:r>
              <a:rPr lang="en"/>
              <a:t>Quicksort right half.</a:t>
            </a:r>
            <a:endParaRPr/>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0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a:t>
            </a:r>
            <a:endParaRPr/>
          </a:p>
        </p:txBody>
      </p:sp>
      <p:sp>
        <p:nvSpPr>
          <p:cNvPr id="1711" name="Google Shape;1711;p10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Quicksort was the name chosen by Tony Hoare for partition sort.</a:t>
            </a:r>
            <a:endParaRPr/>
          </a:p>
          <a:p>
            <a:pPr indent="-342900" lvl="0" marL="457200" rtl="0" algn="l">
              <a:spcBef>
                <a:spcPts val="600"/>
              </a:spcBef>
              <a:spcAft>
                <a:spcPts val="0"/>
              </a:spcAft>
              <a:buSzPts val="1800"/>
              <a:buChar char="●"/>
            </a:pPr>
            <a:r>
              <a:rPr lang="en"/>
              <a:t>For most common situations, it is empirically the fastest sort.</a:t>
            </a:r>
            <a:endParaRPr/>
          </a:p>
          <a:p>
            <a:pPr indent="-342900" lvl="1" marL="914400" rtl="0" algn="l">
              <a:spcBef>
                <a:spcPts val="0"/>
              </a:spcBef>
              <a:spcAft>
                <a:spcPts val="0"/>
              </a:spcAft>
              <a:buSzPts val="1800"/>
              <a:buChar char="○"/>
            </a:pPr>
            <a:r>
              <a:rPr lang="en"/>
              <a:t>Tony was lucky that the name was correct.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fast is Quicksort?</a:t>
            </a:r>
            <a:r>
              <a:rPr lang="en"/>
              <a:t> Need to count number and difficulty of partition operations.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Theoretical analysis:</a:t>
            </a:r>
            <a:endParaRPr/>
          </a:p>
          <a:p>
            <a:pPr indent="-342900" lvl="0" marL="457200" rtl="0" algn="l">
              <a:spcBef>
                <a:spcPts val="600"/>
              </a:spcBef>
              <a:spcAft>
                <a:spcPts val="0"/>
              </a:spcAft>
              <a:buSzPts val="1800"/>
              <a:buChar char="●"/>
            </a:pPr>
            <a:r>
              <a:rPr lang="en"/>
              <a:t>Partitioning costs Θ(K) time, where Θ(K) is the number of elements being partitioned (as we saw in our earlier “interview question”).</a:t>
            </a:r>
            <a:endParaRPr/>
          </a:p>
          <a:p>
            <a:pPr indent="-342900" lvl="0" marL="457200" rtl="0" algn="l">
              <a:spcBef>
                <a:spcPts val="0"/>
              </a:spcBef>
              <a:spcAft>
                <a:spcPts val="0"/>
              </a:spcAft>
              <a:buSzPts val="1800"/>
              <a:buChar char="●"/>
            </a:pPr>
            <a:r>
              <a:rPr lang="en"/>
              <a:t>The interesting twist: Overall runtime will depend crucially on where pivot ends up.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10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30, CS61B, Fall 2023</a:t>
            </a:r>
            <a:endParaRPr/>
          </a:p>
        </p:txBody>
      </p:sp>
      <p:sp>
        <p:nvSpPr>
          <p:cNvPr id="1717" name="Google Shape;1717;p10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Insertion Sort</a:t>
            </a:r>
            <a:endParaRPr/>
          </a:p>
          <a:p>
            <a:pPr indent="-342900" lvl="0" marL="457200" rtl="0" algn="l">
              <a:spcBef>
                <a:spcPts val="600"/>
              </a:spcBef>
              <a:spcAft>
                <a:spcPts val="0"/>
              </a:spcAft>
              <a:buSzPts val="1800"/>
              <a:buChar char="•"/>
            </a:pPr>
            <a:r>
              <a:rPr lang="en"/>
              <a:t>Naive Insertion Sort</a:t>
            </a:r>
            <a:endParaRPr/>
          </a:p>
          <a:p>
            <a:pPr indent="-342900" lvl="0" marL="457200" rtl="0" algn="l">
              <a:spcBef>
                <a:spcPts val="0"/>
              </a:spcBef>
              <a:spcAft>
                <a:spcPts val="0"/>
              </a:spcAft>
              <a:buSzPts val="1800"/>
              <a:buChar char="•"/>
            </a:pPr>
            <a:r>
              <a:rPr lang="en"/>
              <a:t>In-Place Insertion Sort</a:t>
            </a:r>
            <a:endParaRPr/>
          </a:p>
          <a:p>
            <a:pPr indent="-342900" lvl="0" marL="457200" rtl="0" algn="l">
              <a:spcBef>
                <a:spcPts val="0"/>
              </a:spcBef>
              <a:spcAft>
                <a:spcPts val="0"/>
              </a:spcAft>
              <a:buSzPts val="1800"/>
              <a:buChar char="•"/>
            </a:pPr>
            <a:r>
              <a:rPr lang="en"/>
              <a:t>Insertion Sort Runtime</a:t>
            </a:r>
            <a:endParaRPr/>
          </a:p>
          <a:p>
            <a:pPr indent="0" lvl="0" marL="0" rtl="0" algn="l">
              <a:spcBef>
                <a:spcPts val="600"/>
              </a:spcBef>
              <a:spcAft>
                <a:spcPts val="0"/>
              </a:spcAft>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 Runtime Analysis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Quicksort Runtime Analysis</a:t>
            </a:r>
            <a:endParaRPr b="1">
              <a:solidFill>
                <a:schemeClr val="accent3"/>
              </a:solidFill>
              <a:latin typeface="Roboto"/>
              <a:ea typeface="Roboto"/>
              <a:cs typeface="Roboto"/>
              <a:sym typeface="Roboto"/>
            </a:endParaRPr>
          </a:p>
          <a:p>
            <a:pPr indent="-342900" lvl="0" marL="457200" rtl="0" algn="l">
              <a:spcBef>
                <a:spcPts val="0"/>
              </a:spcBef>
              <a:spcAft>
                <a:spcPts val="0"/>
              </a:spcAft>
              <a:buSzPts val="1800"/>
              <a:buChar char="•"/>
            </a:pPr>
            <a:r>
              <a:rPr lang="en"/>
              <a:t>Avoiding Quicksort Worst Case</a:t>
            </a:r>
            <a:endParaRPr/>
          </a:p>
        </p:txBody>
      </p:sp>
      <p:sp>
        <p:nvSpPr>
          <p:cNvPr id="1718" name="Google Shape;1718;p10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Quicksort Runtime Analysis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Pivot Always Lands in the Middle </a:t>
            </a:r>
            <a:endParaRPr/>
          </a:p>
        </p:txBody>
      </p:sp>
      <p:sp>
        <p:nvSpPr>
          <p:cNvPr id="1724" name="Google Shape;1724;p102"/>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25" name="Google Shape;1725;p102"/>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26" name="Google Shape;1726;p102"/>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27" name="Google Shape;1727;p102"/>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28" name="Google Shape;1728;p102"/>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29" name="Google Shape;1729;p102"/>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0" name="Google Shape;1730;p102"/>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1" name="Google Shape;1731;p102"/>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2" name="Google Shape;1732;p102"/>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3" name="Google Shape;1733;p102"/>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4" name="Google Shape;1734;p102"/>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5" name="Google Shape;1735;p102"/>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6" name="Google Shape;1736;p102"/>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7" name="Google Shape;1737;p102"/>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38" name="Google Shape;1738;p102"/>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1739" name="Google Shape;1739;p102"/>
          <p:cNvGrpSpPr/>
          <p:nvPr/>
        </p:nvGrpSpPr>
        <p:grpSpPr>
          <a:xfrm>
            <a:off x="1779763" y="1131325"/>
            <a:ext cx="5585872" cy="609600"/>
            <a:chOff x="1675900" y="1131325"/>
            <a:chExt cx="5585872" cy="609600"/>
          </a:xfrm>
        </p:grpSpPr>
        <p:sp>
          <p:nvSpPr>
            <p:cNvPr id="1740" name="Google Shape;1740;p102"/>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1" name="Google Shape;1741;p102"/>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2" name="Google Shape;1742;p102"/>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3" name="Google Shape;1743;p102"/>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4" name="Google Shape;1744;p102"/>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5" name="Google Shape;1745;p102"/>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6" name="Google Shape;1746;p102"/>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7" name="Google Shape;1747;p102"/>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8" name="Google Shape;1748;p102"/>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49" name="Google Shape;1749;p102"/>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50" name="Google Shape;1750;p102"/>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51" name="Google Shape;1751;p102"/>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52" name="Google Shape;1752;p102"/>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53" name="Google Shape;1753;p102"/>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54" name="Google Shape;1754;p102"/>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755" name="Google Shape;1755;p102"/>
            <p:cNvCxnSpPr>
              <a:stCxn id="1724" idx="2"/>
              <a:endCxn id="1747"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756" name="Google Shape;1756;p102"/>
          <p:cNvGrpSpPr/>
          <p:nvPr/>
        </p:nvGrpSpPr>
        <p:grpSpPr>
          <a:xfrm>
            <a:off x="1779763" y="1740925"/>
            <a:ext cx="5580797" cy="609600"/>
            <a:chOff x="1675900" y="1740925"/>
            <a:chExt cx="5580797" cy="609600"/>
          </a:xfrm>
        </p:grpSpPr>
        <p:sp>
          <p:nvSpPr>
            <p:cNvPr id="1757" name="Google Shape;1757;p102"/>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58" name="Google Shape;1758;p102"/>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59" name="Google Shape;1759;p102"/>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0" name="Google Shape;1760;p102"/>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1" name="Google Shape;1761;p102"/>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2" name="Google Shape;1762;p102"/>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3" name="Google Shape;1763;p102"/>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4" name="Google Shape;1764;p102"/>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5" name="Google Shape;1765;p102"/>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6" name="Google Shape;1766;p102"/>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7" name="Google Shape;1767;p102"/>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8" name="Google Shape;1768;p102"/>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69" name="Google Shape;1769;p102"/>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70" name="Google Shape;1770;p102"/>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71" name="Google Shape;1771;p102"/>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772" name="Google Shape;1772;p102"/>
            <p:cNvCxnSpPr>
              <a:stCxn id="1740" idx="2"/>
              <a:endCxn id="1762"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773" name="Google Shape;1773;p102"/>
            <p:cNvCxnSpPr>
              <a:stCxn id="1748" idx="2"/>
              <a:endCxn id="1770"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774" name="Google Shape;1774;p102"/>
          <p:cNvGrpSpPr/>
          <p:nvPr/>
        </p:nvGrpSpPr>
        <p:grpSpPr>
          <a:xfrm>
            <a:off x="1778364" y="2350525"/>
            <a:ext cx="5580796" cy="696300"/>
            <a:chOff x="1674501" y="2350525"/>
            <a:chExt cx="5580796" cy="696300"/>
          </a:xfrm>
        </p:grpSpPr>
        <p:sp>
          <p:nvSpPr>
            <p:cNvPr id="1775" name="Google Shape;1775;p102"/>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76" name="Google Shape;1776;p102"/>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77" name="Google Shape;1777;p102"/>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78" name="Google Shape;1778;p102"/>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79" name="Google Shape;1779;p102"/>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0" name="Google Shape;1780;p102"/>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1" name="Google Shape;1781;p102"/>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2" name="Google Shape;1782;p102"/>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3" name="Google Shape;1783;p102"/>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4" name="Google Shape;1784;p102"/>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5" name="Google Shape;1785;p102"/>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6" name="Google Shape;1786;p102"/>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7" name="Google Shape;1787;p102"/>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8" name="Google Shape;1788;p102"/>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89" name="Google Shape;1789;p102"/>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790" name="Google Shape;1790;p102"/>
            <p:cNvCxnSpPr>
              <a:stCxn id="1757" idx="2"/>
              <a:endCxn id="1776"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791" name="Google Shape;1791;p102"/>
            <p:cNvCxnSpPr>
              <a:stCxn id="1759" idx="2"/>
              <a:endCxn id="1778"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792" name="Google Shape;1792;p102"/>
            <p:cNvCxnSpPr>
              <a:stCxn id="1765" idx="2"/>
              <a:endCxn id="1789"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793" name="Google Shape;1793;p102"/>
            <p:cNvCxnSpPr>
              <a:stCxn id="1767" idx="2"/>
              <a:endCxn id="1786"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794" name="Google Shape;1794;p102"/>
          <p:cNvGrpSpPr/>
          <p:nvPr/>
        </p:nvGrpSpPr>
        <p:grpSpPr>
          <a:xfrm>
            <a:off x="1778364" y="3615625"/>
            <a:ext cx="5580796" cy="345600"/>
            <a:chOff x="1674501" y="3615625"/>
            <a:chExt cx="5580796" cy="345600"/>
          </a:xfrm>
        </p:grpSpPr>
        <p:sp>
          <p:nvSpPr>
            <p:cNvPr id="1795" name="Google Shape;1795;p102"/>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96" name="Google Shape;1796;p102"/>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97" name="Google Shape;1797;p102"/>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98" name="Google Shape;1798;p102"/>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799" name="Google Shape;1799;p102"/>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0" name="Google Shape;1800;p102"/>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1" name="Google Shape;1801;p102"/>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2" name="Google Shape;1802;p102"/>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3" name="Google Shape;1803;p102"/>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4" name="Google Shape;1804;p102"/>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5" name="Google Shape;1805;p102"/>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6" name="Google Shape;1806;p102"/>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7" name="Google Shape;1807;p102"/>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8" name="Google Shape;1808;p102"/>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09" name="Google Shape;1809;p102"/>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810" name="Google Shape;1810;p102"/>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1"/>
                                        <p:tgtEl>
                                          <p:spTgt spid="1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6"/>
                                        </p:tgtEl>
                                        <p:attrNameLst>
                                          <p:attrName>style.visibility</p:attrName>
                                        </p:attrNameLst>
                                      </p:cBhvr>
                                      <p:to>
                                        <p:strVal val="visible"/>
                                      </p:to>
                                    </p:set>
                                    <p:animEffect filter="fade" transition="in">
                                      <p:cBhvr>
                                        <p:cTn dur="1"/>
                                        <p:tgtEl>
                                          <p:spTgt spid="1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4"/>
                                        </p:tgtEl>
                                        <p:attrNameLst>
                                          <p:attrName>style.visibility</p:attrName>
                                        </p:attrNameLst>
                                      </p:cBhvr>
                                      <p:to>
                                        <p:strVal val="visible"/>
                                      </p:to>
                                    </p:set>
                                    <p:animEffect filter="fade" transition="in">
                                      <p:cBhvr>
                                        <p:cTn dur="1"/>
                                        <p:tgtEl>
                                          <p:spTgt spid="17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0"/>
                                        </p:tgtEl>
                                        <p:attrNameLst>
                                          <p:attrName>style.visibility</p:attrName>
                                        </p:attrNameLst>
                                      </p:cBhvr>
                                      <p:to>
                                        <p:strVal val="visible"/>
                                      </p:to>
                                    </p:set>
                                    <p:animEffect filter="fade" transition="in">
                                      <p:cBhvr>
                                        <p:cTn dur="1000"/>
                                        <p:tgtEl>
                                          <p:spTgt spid="18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4"/>
                                        </p:tgtEl>
                                        <p:attrNameLst>
                                          <p:attrName>style.visibility</p:attrName>
                                        </p:attrNameLst>
                                      </p:cBhvr>
                                      <p:to>
                                        <p:strVal val="visible"/>
                                      </p:to>
                                    </p:set>
                                    <p:animEffect filter="fade" transition="in">
                                      <p:cBhvr>
                                        <p:cTn dur="1"/>
                                        <p:tgtEl>
                                          <p:spTgt spid="17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252" name="Google Shape;252;p31"/>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53" name="Google Shape;253;p31"/>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54" name="Google Shape;254;p31"/>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5" name="Google Shape;255;p31"/>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56" name="Google Shape;256;p31"/>
          <p:cNvSpPr/>
          <p:nvPr/>
        </p:nvSpPr>
        <p:spPr>
          <a:xfrm>
            <a:off x="4778636"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57" name="Google Shape;257;p31"/>
          <p:cNvSpPr/>
          <p:nvPr/>
        </p:nvSpPr>
        <p:spPr>
          <a:xfrm>
            <a:off x="526382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58" name="Google Shape;258;p31"/>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59" name="Google Shape;259;p31"/>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60" name="Google Shape;260;p31"/>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61" name="Google Shape;261;p31"/>
          <p:cNvSpPr/>
          <p:nvPr/>
        </p:nvSpPr>
        <p:spPr>
          <a:xfrm>
            <a:off x="4299562" y="3880930"/>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62" name="Google Shape;262;p31"/>
          <p:cNvSpPr/>
          <p:nvPr/>
        </p:nvSpPr>
        <p:spPr>
          <a:xfrm>
            <a:off x="3319364"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63" name="Google Shape;263;p31"/>
          <p:cNvSpPr/>
          <p:nvPr/>
        </p:nvSpPr>
        <p:spPr>
          <a:xfrm>
            <a:off x="282408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4" name="Google Shape;264;p31"/>
          <p:cNvSpPr/>
          <p:nvPr/>
        </p:nvSpPr>
        <p:spPr>
          <a:xfrm>
            <a:off x="380946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65" name="Google Shape;265;p3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266" name="Google Shape;266;p31"/>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67" name="Google Shape;267;p31"/>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814" name="Shape 1814"/>
        <p:cNvGrpSpPr/>
        <p:nvPr/>
      </p:nvGrpSpPr>
      <p:grpSpPr>
        <a:xfrm>
          <a:off x="0" y="0"/>
          <a:ext cx="0" cy="0"/>
          <a:chOff x="0" y="0"/>
          <a:chExt cx="0" cy="0"/>
        </a:xfrm>
      </p:grpSpPr>
      <p:sp>
        <p:nvSpPr>
          <p:cNvPr id="1815" name="Google Shape;1815;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1816" name="Google Shape;1816;p103"/>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17" name="Google Shape;1817;p103"/>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18" name="Google Shape;1818;p103"/>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19" name="Google Shape;1819;p103"/>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0" name="Google Shape;1820;p103"/>
          <p:cNvSpPr/>
          <p:nvPr/>
        </p:nvSpPr>
        <p:spPr>
          <a:xfrm>
            <a:off x="4010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1" name="Google Shape;1821;p103"/>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2" name="Google Shape;1822;p103"/>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3" name="Google Shape;1823;p103"/>
          <p:cNvSpPr/>
          <p:nvPr/>
        </p:nvSpPr>
        <p:spPr>
          <a:xfrm>
            <a:off x="4381763"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4" name="Google Shape;1824;p103"/>
          <p:cNvSpPr/>
          <p:nvPr/>
        </p:nvSpPr>
        <p:spPr>
          <a:xfrm>
            <a:off x="4753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5" name="Google Shape;1825;p103"/>
          <p:cNvSpPr/>
          <p:nvPr/>
        </p:nvSpPr>
        <p:spPr>
          <a:xfrm>
            <a:off x="5496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6" name="Google Shape;1826;p103"/>
          <p:cNvSpPr/>
          <p:nvPr/>
        </p:nvSpPr>
        <p:spPr>
          <a:xfrm>
            <a:off x="6240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7" name="Google Shape;1827;p103"/>
          <p:cNvSpPr/>
          <p:nvPr/>
        </p:nvSpPr>
        <p:spPr>
          <a:xfrm>
            <a:off x="6612045"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8" name="Google Shape;1828;p103"/>
          <p:cNvSpPr/>
          <p:nvPr/>
        </p:nvSpPr>
        <p:spPr>
          <a:xfrm>
            <a:off x="6983759"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29" name="Google Shape;1829;p103"/>
          <p:cNvSpPr/>
          <p:nvPr/>
        </p:nvSpPr>
        <p:spPr>
          <a:xfrm>
            <a:off x="5868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0" name="Google Shape;1830;p103"/>
          <p:cNvSpPr/>
          <p:nvPr/>
        </p:nvSpPr>
        <p:spPr>
          <a:xfrm>
            <a:off x="5125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1831" name="Google Shape;1831;p103"/>
          <p:cNvGrpSpPr/>
          <p:nvPr/>
        </p:nvGrpSpPr>
        <p:grpSpPr>
          <a:xfrm>
            <a:off x="1779763" y="1131325"/>
            <a:ext cx="5585872" cy="609600"/>
            <a:chOff x="1675900" y="1131325"/>
            <a:chExt cx="5585872" cy="609600"/>
          </a:xfrm>
        </p:grpSpPr>
        <p:sp>
          <p:nvSpPr>
            <p:cNvPr id="1832" name="Google Shape;1832;p103"/>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3" name="Google Shape;1833;p103"/>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4" name="Google Shape;1834;p103"/>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5" name="Google Shape;1835;p103"/>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6" name="Google Shape;1836;p103"/>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7" name="Google Shape;1837;p103"/>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8" name="Google Shape;1838;p103"/>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39" name="Google Shape;1839;p103"/>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40" name="Google Shape;1840;p103"/>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41" name="Google Shape;1841;p103"/>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42" name="Google Shape;1842;p103"/>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43" name="Google Shape;1843;p103"/>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44" name="Google Shape;1844;p103"/>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45" name="Google Shape;1845;p103"/>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46" name="Google Shape;1846;p103"/>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847" name="Google Shape;1847;p103"/>
            <p:cNvCxnSpPr>
              <a:stCxn id="1816" idx="2"/>
              <a:endCxn id="1839"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848" name="Google Shape;1848;p103"/>
          <p:cNvGrpSpPr/>
          <p:nvPr/>
        </p:nvGrpSpPr>
        <p:grpSpPr>
          <a:xfrm>
            <a:off x="1779763" y="1740925"/>
            <a:ext cx="5580797" cy="609600"/>
            <a:chOff x="1675900" y="1740925"/>
            <a:chExt cx="5580797" cy="609600"/>
          </a:xfrm>
        </p:grpSpPr>
        <p:sp>
          <p:nvSpPr>
            <p:cNvPr id="1849" name="Google Shape;1849;p103"/>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0" name="Google Shape;1850;p103"/>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1" name="Google Shape;1851;p103"/>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2" name="Google Shape;1852;p103"/>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3" name="Google Shape;1853;p103"/>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4" name="Google Shape;1854;p103"/>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5" name="Google Shape;1855;p103"/>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6" name="Google Shape;1856;p103"/>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7" name="Google Shape;1857;p103"/>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8" name="Google Shape;1858;p103"/>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59" name="Google Shape;1859;p103"/>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60" name="Google Shape;1860;p103"/>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61" name="Google Shape;1861;p103"/>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62" name="Google Shape;1862;p103"/>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63" name="Google Shape;1863;p103"/>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864" name="Google Shape;1864;p103"/>
            <p:cNvCxnSpPr>
              <a:stCxn id="1832" idx="2"/>
              <a:endCxn id="1854"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865" name="Google Shape;1865;p103"/>
            <p:cNvCxnSpPr>
              <a:stCxn id="1840" idx="2"/>
              <a:endCxn id="1862"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866" name="Google Shape;1866;p103"/>
          <p:cNvGrpSpPr/>
          <p:nvPr/>
        </p:nvGrpSpPr>
        <p:grpSpPr>
          <a:xfrm>
            <a:off x="1778364" y="2350525"/>
            <a:ext cx="5580796" cy="696300"/>
            <a:chOff x="1674501" y="2350525"/>
            <a:chExt cx="5580796" cy="696300"/>
          </a:xfrm>
        </p:grpSpPr>
        <p:sp>
          <p:nvSpPr>
            <p:cNvPr id="1867" name="Google Shape;1867;p103"/>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68" name="Google Shape;1868;p103"/>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69" name="Google Shape;1869;p103"/>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0" name="Google Shape;1870;p103"/>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1" name="Google Shape;1871;p103"/>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2" name="Google Shape;1872;p103"/>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3" name="Google Shape;1873;p103"/>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4" name="Google Shape;1874;p103"/>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5" name="Google Shape;1875;p103"/>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6" name="Google Shape;1876;p103"/>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7" name="Google Shape;1877;p103"/>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8" name="Google Shape;1878;p103"/>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79" name="Google Shape;1879;p103"/>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80" name="Google Shape;1880;p103"/>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81" name="Google Shape;1881;p103"/>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882" name="Google Shape;1882;p103"/>
            <p:cNvCxnSpPr>
              <a:stCxn id="1849" idx="2"/>
              <a:endCxn id="1868"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883" name="Google Shape;1883;p103"/>
            <p:cNvCxnSpPr>
              <a:stCxn id="1851" idx="2"/>
              <a:endCxn id="1870"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884" name="Google Shape;1884;p103"/>
            <p:cNvCxnSpPr>
              <a:stCxn id="1857" idx="2"/>
              <a:endCxn id="1881"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885" name="Google Shape;1885;p103"/>
            <p:cNvCxnSpPr>
              <a:stCxn id="1859" idx="2"/>
              <a:endCxn id="1878"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886" name="Google Shape;1886;p103"/>
          <p:cNvGrpSpPr/>
          <p:nvPr/>
        </p:nvGrpSpPr>
        <p:grpSpPr>
          <a:xfrm>
            <a:off x="1778364" y="3615625"/>
            <a:ext cx="5580796" cy="345600"/>
            <a:chOff x="1674501" y="3615625"/>
            <a:chExt cx="5580796" cy="345600"/>
          </a:xfrm>
        </p:grpSpPr>
        <p:sp>
          <p:nvSpPr>
            <p:cNvPr id="1887" name="Google Shape;1887;p103"/>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88" name="Google Shape;1888;p103"/>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89" name="Google Shape;1889;p103"/>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0" name="Google Shape;1890;p103"/>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1" name="Google Shape;1891;p103"/>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2" name="Google Shape;1892;p103"/>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3" name="Google Shape;1893;p103"/>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4" name="Google Shape;1894;p103"/>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5" name="Google Shape;1895;p103"/>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6" name="Google Shape;1896;p103"/>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7" name="Google Shape;1897;p103"/>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8" name="Google Shape;1898;p103"/>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899" name="Google Shape;1899;p103"/>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00" name="Google Shape;1900;p103"/>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01" name="Google Shape;1901;p103"/>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902" name="Google Shape;1902;p103"/>
          <p:cNvSpPr txBox="1"/>
          <p:nvPr/>
        </p:nvSpPr>
        <p:spPr>
          <a:xfrm>
            <a:off x="3127363" y="31787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1903" name="Google Shape;1903;p103"/>
          <p:cNvSpPr txBox="1"/>
          <p:nvPr>
            <p:ph idx="1" type="body"/>
          </p:nvPr>
        </p:nvSpPr>
        <p:spPr>
          <a:xfrm>
            <a:off x="243000" y="4100700"/>
            <a:ext cx="8443800" cy="60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best case runtime?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7" name="Shape 1907"/>
        <p:cNvGrpSpPr/>
        <p:nvPr/>
      </p:nvGrpSpPr>
      <p:grpSpPr>
        <a:xfrm>
          <a:off x="0" y="0"/>
          <a:ext cx="0" cy="0"/>
          <a:chOff x="0" y="0"/>
          <a:chExt cx="0" cy="0"/>
        </a:xfrm>
      </p:grpSpPr>
      <p:sp>
        <p:nvSpPr>
          <p:cNvPr id="1908" name="Google Shape;1908;p10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Runtime?</a:t>
            </a:r>
            <a:endParaRPr/>
          </a:p>
        </p:txBody>
      </p:sp>
      <p:sp>
        <p:nvSpPr>
          <p:cNvPr id="1909" name="Google Shape;1909;p104"/>
          <p:cNvSpPr/>
          <p:nvPr/>
        </p:nvSpPr>
        <p:spPr>
          <a:xfrm>
            <a:off x="408163" y="13191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0" name="Google Shape;1910;p104"/>
          <p:cNvSpPr/>
          <p:nvPr/>
        </p:nvSpPr>
        <p:spPr>
          <a:xfrm>
            <a:off x="779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1" name="Google Shape;1911;p104"/>
          <p:cNvSpPr/>
          <p:nvPr/>
        </p:nvSpPr>
        <p:spPr>
          <a:xfrm>
            <a:off x="1523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2" name="Google Shape;1912;p104"/>
          <p:cNvSpPr/>
          <p:nvPr/>
        </p:nvSpPr>
        <p:spPr>
          <a:xfrm>
            <a:off x="2266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3" name="Google Shape;1913;p104"/>
          <p:cNvSpPr/>
          <p:nvPr/>
        </p:nvSpPr>
        <p:spPr>
          <a:xfrm>
            <a:off x="2638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4" name="Google Shape;1914;p104"/>
          <p:cNvSpPr/>
          <p:nvPr/>
        </p:nvSpPr>
        <p:spPr>
          <a:xfrm>
            <a:off x="1895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5" name="Google Shape;1915;p104"/>
          <p:cNvSpPr/>
          <p:nvPr/>
        </p:nvSpPr>
        <p:spPr>
          <a:xfrm>
            <a:off x="1151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6" name="Google Shape;1916;p104"/>
          <p:cNvSpPr/>
          <p:nvPr/>
        </p:nvSpPr>
        <p:spPr>
          <a:xfrm>
            <a:off x="3010163"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7" name="Google Shape;1917;p104"/>
          <p:cNvSpPr/>
          <p:nvPr/>
        </p:nvSpPr>
        <p:spPr>
          <a:xfrm>
            <a:off x="3381876"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8" name="Google Shape;1918;p104"/>
          <p:cNvSpPr/>
          <p:nvPr/>
        </p:nvSpPr>
        <p:spPr>
          <a:xfrm>
            <a:off x="4125304"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19" name="Google Shape;1919;p104"/>
          <p:cNvSpPr/>
          <p:nvPr/>
        </p:nvSpPr>
        <p:spPr>
          <a:xfrm>
            <a:off x="4868732"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0" name="Google Shape;1920;p104"/>
          <p:cNvSpPr/>
          <p:nvPr/>
        </p:nvSpPr>
        <p:spPr>
          <a:xfrm>
            <a:off x="5240445"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1" name="Google Shape;1921;p104"/>
          <p:cNvSpPr/>
          <p:nvPr/>
        </p:nvSpPr>
        <p:spPr>
          <a:xfrm>
            <a:off x="5612159"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2" name="Google Shape;1922;p104"/>
          <p:cNvSpPr/>
          <p:nvPr/>
        </p:nvSpPr>
        <p:spPr>
          <a:xfrm>
            <a:off x="4497018"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3" name="Google Shape;1923;p104"/>
          <p:cNvSpPr/>
          <p:nvPr/>
        </p:nvSpPr>
        <p:spPr>
          <a:xfrm>
            <a:off x="3753590" y="13191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1924" name="Google Shape;1924;p104"/>
          <p:cNvGrpSpPr/>
          <p:nvPr/>
        </p:nvGrpSpPr>
        <p:grpSpPr>
          <a:xfrm>
            <a:off x="408163" y="1664725"/>
            <a:ext cx="5585872" cy="609600"/>
            <a:chOff x="1675900" y="1131325"/>
            <a:chExt cx="5585872" cy="609600"/>
          </a:xfrm>
        </p:grpSpPr>
        <p:sp>
          <p:nvSpPr>
            <p:cNvPr id="1925" name="Google Shape;1925;p104"/>
            <p:cNvSpPr/>
            <p:nvPr/>
          </p:nvSpPr>
          <p:spPr>
            <a:xfrm>
              <a:off x="1675900"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6" name="Google Shape;1926;p104"/>
            <p:cNvSpPr/>
            <p:nvPr/>
          </p:nvSpPr>
          <p:spPr>
            <a:xfrm>
              <a:off x="204761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7" name="Google Shape;1927;p104"/>
            <p:cNvSpPr/>
            <p:nvPr/>
          </p:nvSpPr>
          <p:spPr>
            <a:xfrm>
              <a:off x="2791041"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8" name="Google Shape;1928;p104"/>
            <p:cNvSpPr/>
            <p:nvPr/>
          </p:nvSpPr>
          <p:spPr>
            <a:xfrm>
              <a:off x="3534469"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29" name="Google Shape;1929;p104"/>
            <p:cNvSpPr/>
            <p:nvPr/>
          </p:nvSpPr>
          <p:spPr>
            <a:xfrm>
              <a:off x="390618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0" name="Google Shape;1930;p104"/>
            <p:cNvSpPr/>
            <p:nvPr/>
          </p:nvSpPr>
          <p:spPr>
            <a:xfrm>
              <a:off x="3162755"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1" name="Google Shape;1931;p104"/>
            <p:cNvSpPr/>
            <p:nvPr/>
          </p:nvSpPr>
          <p:spPr>
            <a:xfrm>
              <a:off x="241932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2" name="Google Shape;1932;p104"/>
            <p:cNvSpPr/>
            <p:nvPr/>
          </p:nvSpPr>
          <p:spPr>
            <a:xfrm>
              <a:off x="4282975" y="13953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3" name="Google Shape;1933;p104"/>
            <p:cNvSpPr/>
            <p:nvPr/>
          </p:nvSpPr>
          <p:spPr>
            <a:xfrm>
              <a:off x="4654689" y="13953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4" name="Google Shape;1934;p104"/>
            <p:cNvSpPr/>
            <p:nvPr/>
          </p:nvSpPr>
          <p:spPr>
            <a:xfrm>
              <a:off x="5398116"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5" name="Google Shape;1935;p104"/>
            <p:cNvSpPr/>
            <p:nvPr/>
          </p:nvSpPr>
          <p:spPr>
            <a:xfrm>
              <a:off x="6141544"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6" name="Google Shape;1936;p104"/>
            <p:cNvSpPr/>
            <p:nvPr/>
          </p:nvSpPr>
          <p:spPr>
            <a:xfrm>
              <a:off x="6513258"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7" name="Google Shape;1937;p104"/>
            <p:cNvSpPr/>
            <p:nvPr/>
          </p:nvSpPr>
          <p:spPr>
            <a:xfrm>
              <a:off x="6884972"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8" name="Google Shape;1938;p104"/>
            <p:cNvSpPr/>
            <p:nvPr/>
          </p:nvSpPr>
          <p:spPr>
            <a:xfrm>
              <a:off x="5769830"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39" name="Google Shape;1939;p104"/>
            <p:cNvSpPr/>
            <p:nvPr/>
          </p:nvSpPr>
          <p:spPr>
            <a:xfrm>
              <a:off x="5026403" y="13953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940" name="Google Shape;1940;p104"/>
            <p:cNvCxnSpPr>
              <a:stCxn id="1909" idx="2"/>
              <a:endCxn id="1932"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941" name="Google Shape;1941;p104"/>
          <p:cNvGrpSpPr/>
          <p:nvPr/>
        </p:nvGrpSpPr>
        <p:grpSpPr>
          <a:xfrm>
            <a:off x="408163" y="2274325"/>
            <a:ext cx="5580797" cy="609600"/>
            <a:chOff x="1675900" y="1740925"/>
            <a:chExt cx="5580797" cy="609600"/>
          </a:xfrm>
        </p:grpSpPr>
        <p:sp>
          <p:nvSpPr>
            <p:cNvPr id="1942" name="Google Shape;1942;p104"/>
            <p:cNvSpPr/>
            <p:nvPr/>
          </p:nvSpPr>
          <p:spPr>
            <a:xfrm>
              <a:off x="1675900"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3" name="Google Shape;1943;p104"/>
            <p:cNvSpPr/>
            <p:nvPr/>
          </p:nvSpPr>
          <p:spPr>
            <a:xfrm>
              <a:off x="2047614"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4" name="Google Shape;1944;p104"/>
            <p:cNvSpPr/>
            <p:nvPr/>
          </p:nvSpPr>
          <p:spPr>
            <a:xfrm>
              <a:off x="31627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5" name="Google Shape;1945;p104"/>
            <p:cNvSpPr/>
            <p:nvPr/>
          </p:nvSpPr>
          <p:spPr>
            <a:xfrm>
              <a:off x="35344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6" name="Google Shape;1946;p104"/>
            <p:cNvSpPr/>
            <p:nvPr/>
          </p:nvSpPr>
          <p:spPr>
            <a:xfrm>
              <a:off x="39061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7" name="Google Shape;1947;p104"/>
            <p:cNvSpPr/>
            <p:nvPr/>
          </p:nvSpPr>
          <p:spPr>
            <a:xfrm>
              <a:off x="27910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8" name="Google Shape;1948;p104"/>
            <p:cNvSpPr/>
            <p:nvPr/>
          </p:nvSpPr>
          <p:spPr>
            <a:xfrm>
              <a:off x="2419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49" name="Google Shape;1949;p104"/>
            <p:cNvSpPr/>
            <p:nvPr/>
          </p:nvSpPr>
          <p:spPr>
            <a:xfrm>
              <a:off x="4277900"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0" name="Google Shape;1950;p104"/>
            <p:cNvSpPr/>
            <p:nvPr/>
          </p:nvSpPr>
          <p:spPr>
            <a:xfrm>
              <a:off x="4649614"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1" name="Google Shape;1951;p104"/>
            <p:cNvSpPr/>
            <p:nvPr/>
          </p:nvSpPr>
          <p:spPr>
            <a:xfrm>
              <a:off x="5393041"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2" name="Google Shape;1952;p104"/>
            <p:cNvSpPr/>
            <p:nvPr/>
          </p:nvSpPr>
          <p:spPr>
            <a:xfrm>
              <a:off x="6136469" y="20049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3" name="Google Shape;1953;p104"/>
            <p:cNvSpPr/>
            <p:nvPr/>
          </p:nvSpPr>
          <p:spPr>
            <a:xfrm>
              <a:off x="6508183"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4" name="Google Shape;1954;p104"/>
            <p:cNvSpPr/>
            <p:nvPr/>
          </p:nvSpPr>
          <p:spPr>
            <a:xfrm>
              <a:off x="6879897"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5" name="Google Shape;1955;p104"/>
            <p:cNvSpPr/>
            <p:nvPr/>
          </p:nvSpPr>
          <p:spPr>
            <a:xfrm>
              <a:off x="5764755" y="20049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56" name="Google Shape;1956;p104"/>
            <p:cNvSpPr/>
            <p:nvPr/>
          </p:nvSpPr>
          <p:spPr>
            <a:xfrm>
              <a:off x="5021328" y="20049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957" name="Google Shape;1957;p104"/>
            <p:cNvCxnSpPr>
              <a:stCxn id="1925" idx="2"/>
              <a:endCxn id="1947"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958" name="Google Shape;1958;p104"/>
            <p:cNvCxnSpPr>
              <a:stCxn id="1933" idx="2"/>
              <a:endCxn id="1955"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959" name="Google Shape;1959;p104"/>
          <p:cNvGrpSpPr/>
          <p:nvPr/>
        </p:nvGrpSpPr>
        <p:grpSpPr>
          <a:xfrm>
            <a:off x="406764" y="2883925"/>
            <a:ext cx="5580796" cy="696300"/>
            <a:chOff x="1674501" y="2350525"/>
            <a:chExt cx="5580796" cy="696300"/>
          </a:xfrm>
        </p:grpSpPr>
        <p:sp>
          <p:nvSpPr>
            <p:cNvPr id="1960" name="Google Shape;1960;p104"/>
            <p:cNvSpPr/>
            <p:nvPr/>
          </p:nvSpPr>
          <p:spPr>
            <a:xfrm>
              <a:off x="1674501"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1" name="Google Shape;1961;p104"/>
            <p:cNvSpPr/>
            <p:nvPr/>
          </p:nvSpPr>
          <p:spPr>
            <a:xfrm>
              <a:off x="2046215"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2" name="Google Shape;1962;p104"/>
            <p:cNvSpPr/>
            <p:nvPr/>
          </p:nvSpPr>
          <p:spPr>
            <a:xfrm>
              <a:off x="31613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3" name="Google Shape;1963;p104"/>
            <p:cNvSpPr/>
            <p:nvPr/>
          </p:nvSpPr>
          <p:spPr>
            <a:xfrm>
              <a:off x="35330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4" name="Google Shape;1964;p104"/>
            <p:cNvSpPr/>
            <p:nvPr/>
          </p:nvSpPr>
          <p:spPr>
            <a:xfrm>
              <a:off x="39047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5" name="Google Shape;1965;p104"/>
            <p:cNvSpPr/>
            <p:nvPr/>
          </p:nvSpPr>
          <p:spPr>
            <a:xfrm>
              <a:off x="2789656"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6" name="Google Shape;1966;p104"/>
            <p:cNvSpPr/>
            <p:nvPr/>
          </p:nvSpPr>
          <p:spPr>
            <a:xfrm>
              <a:off x="2417929"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7" name="Google Shape;1967;p104"/>
            <p:cNvSpPr/>
            <p:nvPr/>
          </p:nvSpPr>
          <p:spPr>
            <a:xfrm>
              <a:off x="4276501"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8" name="Google Shape;1968;p104"/>
            <p:cNvSpPr/>
            <p:nvPr/>
          </p:nvSpPr>
          <p:spPr>
            <a:xfrm>
              <a:off x="4648215"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69" name="Google Shape;1969;p104"/>
            <p:cNvSpPr/>
            <p:nvPr/>
          </p:nvSpPr>
          <p:spPr>
            <a:xfrm>
              <a:off x="5391643"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70" name="Google Shape;1970;p104"/>
            <p:cNvSpPr/>
            <p:nvPr/>
          </p:nvSpPr>
          <p:spPr>
            <a:xfrm>
              <a:off x="6135070"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71" name="Google Shape;1971;p104"/>
            <p:cNvSpPr/>
            <p:nvPr/>
          </p:nvSpPr>
          <p:spPr>
            <a:xfrm>
              <a:off x="6506784"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72" name="Google Shape;1972;p104"/>
            <p:cNvSpPr/>
            <p:nvPr/>
          </p:nvSpPr>
          <p:spPr>
            <a:xfrm>
              <a:off x="6878498" y="27012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73" name="Google Shape;1973;p104"/>
            <p:cNvSpPr/>
            <p:nvPr/>
          </p:nvSpPr>
          <p:spPr>
            <a:xfrm>
              <a:off x="5763357"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74" name="Google Shape;1974;p104"/>
            <p:cNvSpPr/>
            <p:nvPr/>
          </p:nvSpPr>
          <p:spPr>
            <a:xfrm>
              <a:off x="5019929" y="27012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1975" name="Google Shape;1975;p104"/>
            <p:cNvCxnSpPr>
              <a:stCxn id="1942" idx="2"/>
              <a:endCxn id="1961"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976" name="Google Shape;1976;p104"/>
            <p:cNvCxnSpPr>
              <a:stCxn id="1944" idx="2"/>
              <a:endCxn id="1963"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977" name="Google Shape;1977;p104"/>
            <p:cNvCxnSpPr>
              <a:stCxn id="1950" idx="2"/>
              <a:endCxn id="1974"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1978" name="Google Shape;1978;p104"/>
            <p:cNvCxnSpPr>
              <a:stCxn id="1952" idx="2"/>
              <a:endCxn id="1971"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med" w="med" type="none"/>
              <a:tailEnd len="med" w="med" type="triangle"/>
            </a:ln>
          </p:spPr>
        </p:cxnSp>
      </p:grpSp>
      <p:grpSp>
        <p:nvGrpSpPr>
          <p:cNvPr id="1979" name="Google Shape;1979;p104"/>
          <p:cNvGrpSpPr/>
          <p:nvPr/>
        </p:nvGrpSpPr>
        <p:grpSpPr>
          <a:xfrm>
            <a:off x="406764" y="4149025"/>
            <a:ext cx="5580796" cy="345600"/>
            <a:chOff x="1674501" y="3615625"/>
            <a:chExt cx="5580796" cy="345600"/>
          </a:xfrm>
        </p:grpSpPr>
        <p:sp>
          <p:nvSpPr>
            <p:cNvPr id="1980" name="Google Shape;1980;p104"/>
            <p:cNvSpPr/>
            <p:nvPr/>
          </p:nvSpPr>
          <p:spPr>
            <a:xfrm>
              <a:off x="1674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1" name="Google Shape;1981;p104"/>
            <p:cNvSpPr/>
            <p:nvPr/>
          </p:nvSpPr>
          <p:spPr>
            <a:xfrm>
              <a:off x="2046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2" name="Google Shape;1982;p104"/>
            <p:cNvSpPr/>
            <p:nvPr/>
          </p:nvSpPr>
          <p:spPr>
            <a:xfrm>
              <a:off x="31613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3" name="Google Shape;1983;p104"/>
            <p:cNvSpPr/>
            <p:nvPr/>
          </p:nvSpPr>
          <p:spPr>
            <a:xfrm>
              <a:off x="35330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4" name="Google Shape;1984;p104"/>
            <p:cNvSpPr/>
            <p:nvPr/>
          </p:nvSpPr>
          <p:spPr>
            <a:xfrm>
              <a:off x="39047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5" name="Google Shape;1985;p104"/>
            <p:cNvSpPr/>
            <p:nvPr/>
          </p:nvSpPr>
          <p:spPr>
            <a:xfrm>
              <a:off x="2789656"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6" name="Google Shape;1986;p104"/>
            <p:cNvSpPr/>
            <p:nvPr/>
          </p:nvSpPr>
          <p:spPr>
            <a:xfrm>
              <a:off x="2417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7" name="Google Shape;1987;p104"/>
            <p:cNvSpPr/>
            <p:nvPr/>
          </p:nvSpPr>
          <p:spPr>
            <a:xfrm>
              <a:off x="4276501"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8" name="Google Shape;1988;p104"/>
            <p:cNvSpPr/>
            <p:nvPr/>
          </p:nvSpPr>
          <p:spPr>
            <a:xfrm>
              <a:off x="4648215"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89" name="Google Shape;1989;p104"/>
            <p:cNvSpPr/>
            <p:nvPr/>
          </p:nvSpPr>
          <p:spPr>
            <a:xfrm>
              <a:off x="5391643"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90" name="Google Shape;1990;p104"/>
            <p:cNvSpPr/>
            <p:nvPr/>
          </p:nvSpPr>
          <p:spPr>
            <a:xfrm>
              <a:off x="6135070"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91" name="Google Shape;1991;p104"/>
            <p:cNvSpPr/>
            <p:nvPr/>
          </p:nvSpPr>
          <p:spPr>
            <a:xfrm>
              <a:off x="6506784"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92" name="Google Shape;1992;p104"/>
            <p:cNvSpPr/>
            <p:nvPr/>
          </p:nvSpPr>
          <p:spPr>
            <a:xfrm>
              <a:off x="6878498"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93" name="Google Shape;1993;p104"/>
            <p:cNvSpPr/>
            <p:nvPr/>
          </p:nvSpPr>
          <p:spPr>
            <a:xfrm>
              <a:off x="5763357"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994" name="Google Shape;1994;p104"/>
            <p:cNvSpPr/>
            <p:nvPr/>
          </p:nvSpPr>
          <p:spPr>
            <a:xfrm>
              <a:off x="5019929" y="36156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1995" name="Google Shape;1995;p104"/>
          <p:cNvSpPr txBox="1"/>
          <p:nvPr/>
        </p:nvSpPr>
        <p:spPr>
          <a:xfrm>
            <a:off x="1755763" y="3712175"/>
            <a:ext cx="42003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Only size 1 problems remain, so we’re done.</a:t>
            </a:r>
            <a:endParaRPr/>
          </a:p>
        </p:txBody>
      </p:sp>
      <p:sp>
        <p:nvSpPr>
          <p:cNvPr id="1996" name="Google Shape;1996;p104"/>
          <p:cNvSpPr txBox="1"/>
          <p:nvPr/>
        </p:nvSpPr>
        <p:spPr>
          <a:xfrm>
            <a:off x="6324650" y="773950"/>
            <a:ext cx="25356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Total work at each level:</a:t>
            </a:r>
            <a:endParaRPr sz="1600">
              <a:latin typeface="Roboto"/>
              <a:ea typeface="Roboto"/>
              <a:cs typeface="Roboto"/>
              <a:sym typeface="Roboto"/>
            </a:endParaRPr>
          </a:p>
        </p:txBody>
      </p:sp>
      <p:sp>
        <p:nvSpPr>
          <p:cNvPr id="1997" name="Google Shape;1997;p104"/>
          <p:cNvSpPr txBox="1"/>
          <p:nvPr/>
        </p:nvSpPr>
        <p:spPr>
          <a:xfrm>
            <a:off x="7434425" y="1184025"/>
            <a:ext cx="747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5454"/>
                </a:solidFill>
                <a:highlight>
                  <a:srgbClr val="FFFFFF"/>
                </a:highlight>
                <a:latin typeface="Roboto"/>
                <a:ea typeface="Roboto"/>
                <a:cs typeface="Roboto"/>
                <a:sym typeface="Roboto"/>
              </a:rPr>
              <a:t>≈ </a:t>
            </a:r>
            <a:r>
              <a:rPr lang="en" sz="1600">
                <a:latin typeface="Roboto"/>
                <a:ea typeface="Roboto"/>
                <a:cs typeface="Roboto"/>
                <a:sym typeface="Roboto"/>
              </a:rPr>
              <a:t>N</a:t>
            </a:r>
            <a:endParaRPr sz="1600">
              <a:latin typeface="Roboto"/>
              <a:ea typeface="Roboto"/>
              <a:cs typeface="Roboto"/>
              <a:sym typeface="Roboto"/>
            </a:endParaRPr>
          </a:p>
        </p:txBody>
      </p:sp>
      <p:sp>
        <p:nvSpPr>
          <p:cNvPr id="1998" name="Google Shape;1998;p104"/>
          <p:cNvSpPr txBox="1"/>
          <p:nvPr/>
        </p:nvSpPr>
        <p:spPr>
          <a:xfrm>
            <a:off x="6824825" y="18698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N/2 + </a:t>
            </a: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N/2 = </a:t>
            </a: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a:t>
            </a:r>
            <a:endParaRPr sz="1600">
              <a:latin typeface="Roboto"/>
              <a:ea typeface="Roboto"/>
              <a:cs typeface="Roboto"/>
              <a:sym typeface="Roboto"/>
            </a:endParaRPr>
          </a:p>
        </p:txBody>
      </p:sp>
      <p:sp>
        <p:nvSpPr>
          <p:cNvPr id="1999" name="Google Shape;1999;p104"/>
          <p:cNvSpPr txBox="1"/>
          <p:nvPr/>
        </p:nvSpPr>
        <p:spPr>
          <a:xfrm>
            <a:off x="6977225" y="2479425"/>
            <a:ext cx="18726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N/4 * 4 = </a:t>
            </a:r>
            <a:r>
              <a:rPr lang="en" sz="900">
                <a:solidFill>
                  <a:srgbClr val="545454"/>
                </a:solidFill>
                <a:highlight>
                  <a:srgbClr val="FFFFFF"/>
                </a:highlight>
                <a:latin typeface="Roboto"/>
                <a:ea typeface="Roboto"/>
                <a:cs typeface="Roboto"/>
                <a:sym typeface="Roboto"/>
              </a:rPr>
              <a:t>≈</a:t>
            </a:r>
            <a:r>
              <a:rPr lang="en" sz="1600">
                <a:latin typeface="Roboto"/>
                <a:ea typeface="Roboto"/>
                <a:cs typeface="Roboto"/>
                <a:sym typeface="Roboto"/>
              </a:rPr>
              <a:t>N</a:t>
            </a:r>
            <a:endParaRPr sz="1600">
              <a:latin typeface="Roboto"/>
              <a:ea typeface="Roboto"/>
              <a:cs typeface="Roboto"/>
              <a:sym typeface="Roboto"/>
            </a:endParaRPr>
          </a:p>
        </p:txBody>
      </p:sp>
      <p:sp>
        <p:nvSpPr>
          <p:cNvPr id="2000" name="Google Shape;2000;p104"/>
          <p:cNvSpPr txBox="1"/>
          <p:nvPr/>
        </p:nvSpPr>
        <p:spPr>
          <a:xfrm>
            <a:off x="6284675" y="3749400"/>
            <a:ext cx="2859300" cy="12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Overall runtime:</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Θ(NH) where H = </a:t>
            </a:r>
            <a:r>
              <a:rPr lang="en" sz="1600">
                <a:solidFill>
                  <a:schemeClr val="dk1"/>
                </a:solidFill>
                <a:latin typeface="Roboto"/>
                <a:ea typeface="Roboto"/>
                <a:cs typeface="Roboto"/>
                <a:sym typeface="Roboto"/>
              </a:rPr>
              <a:t>Θ(</a:t>
            </a:r>
            <a:r>
              <a:rPr lang="en" sz="1600">
                <a:latin typeface="Roboto"/>
                <a:ea typeface="Roboto"/>
                <a:cs typeface="Roboto"/>
                <a:sym typeface="Roboto"/>
              </a:rPr>
              <a:t>log</a:t>
            </a:r>
            <a:r>
              <a:rPr lang="en" sz="1600">
                <a:latin typeface="Roboto"/>
                <a:ea typeface="Roboto"/>
                <a:cs typeface="Roboto"/>
                <a:sym typeface="Roboto"/>
              </a:rPr>
              <a:t> 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so: Θ(N log N)</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6"/>
                                        </p:tgtEl>
                                        <p:attrNameLst>
                                          <p:attrName>style.visibility</p:attrName>
                                        </p:attrNameLst>
                                      </p:cBhvr>
                                      <p:to>
                                        <p:strVal val="visible"/>
                                      </p:to>
                                    </p:set>
                                    <p:animEffect filter="fade" transition="in">
                                      <p:cBhvr>
                                        <p:cTn dur="1"/>
                                        <p:tgtEl>
                                          <p:spTgt spid="1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7"/>
                                        </p:tgtEl>
                                        <p:attrNameLst>
                                          <p:attrName>style.visibility</p:attrName>
                                        </p:attrNameLst>
                                      </p:cBhvr>
                                      <p:to>
                                        <p:strVal val="visible"/>
                                      </p:to>
                                    </p:set>
                                    <p:animEffect filter="fade" transition="in">
                                      <p:cBhvr>
                                        <p:cTn dur="1"/>
                                        <p:tgtEl>
                                          <p:spTgt spid="19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8"/>
                                        </p:tgtEl>
                                        <p:attrNameLst>
                                          <p:attrName>style.visibility</p:attrName>
                                        </p:attrNameLst>
                                      </p:cBhvr>
                                      <p:to>
                                        <p:strVal val="visible"/>
                                      </p:to>
                                    </p:set>
                                    <p:animEffect filter="fade" transition="in">
                                      <p:cBhvr>
                                        <p:cTn dur="1"/>
                                        <p:tgtEl>
                                          <p:spTgt spid="19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9"/>
                                        </p:tgtEl>
                                        <p:attrNameLst>
                                          <p:attrName>style.visibility</p:attrName>
                                        </p:attrNameLst>
                                      </p:cBhvr>
                                      <p:to>
                                        <p:strVal val="visible"/>
                                      </p:to>
                                    </p:set>
                                    <p:animEffect filter="fade" transition="in">
                                      <p:cBhvr>
                                        <p:cTn dur="1"/>
                                        <p:tgtEl>
                                          <p:spTgt spid="19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0"/>
                                        </p:tgtEl>
                                        <p:attrNameLst>
                                          <p:attrName>style.visibility</p:attrName>
                                        </p:attrNameLst>
                                      </p:cBhvr>
                                      <p:to>
                                        <p:strVal val="visible"/>
                                      </p:to>
                                    </p:set>
                                    <p:animEffect filter="fade" transition="in">
                                      <p:cBhvr>
                                        <p:cTn dur="1"/>
                                        <p:tgtEl>
                                          <p:spTgt spid="20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004" name="Shape 2004"/>
        <p:cNvGrpSpPr/>
        <p:nvPr/>
      </p:nvGrpSpPr>
      <p:grpSpPr>
        <a:xfrm>
          <a:off x="0" y="0"/>
          <a:ext cx="0" cy="0"/>
          <a:chOff x="0" y="0"/>
          <a:chExt cx="0" cy="0"/>
        </a:xfrm>
      </p:grpSpPr>
      <p:sp>
        <p:nvSpPr>
          <p:cNvPr id="2005" name="Google Shape;2005;p10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 Pivot Always Lands at Beginning of Array</a:t>
            </a:r>
            <a:endParaRPr/>
          </a:p>
        </p:txBody>
      </p:sp>
      <p:grpSp>
        <p:nvGrpSpPr>
          <p:cNvPr id="2006" name="Google Shape;2006;p105"/>
          <p:cNvGrpSpPr/>
          <p:nvPr/>
        </p:nvGrpSpPr>
        <p:grpSpPr>
          <a:xfrm>
            <a:off x="4599288" y="799625"/>
            <a:ext cx="2235369" cy="345600"/>
            <a:chOff x="1779763" y="785725"/>
            <a:chExt cx="2235369" cy="345600"/>
          </a:xfrm>
        </p:grpSpPr>
        <p:sp>
          <p:nvSpPr>
            <p:cNvPr id="2007" name="Google Shape;2007;p105"/>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08" name="Google Shape;2008;p105"/>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09" name="Google Shape;2009;p105"/>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0" name="Google Shape;2010;p105"/>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1" name="Google Shape;2011;p105"/>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2" name="Google Shape;2012;p105"/>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13" name="Google Shape;2013;p105"/>
          <p:cNvGrpSpPr/>
          <p:nvPr/>
        </p:nvGrpSpPr>
        <p:grpSpPr>
          <a:xfrm>
            <a:off x="4599288" y="1422792"/>
            <a:ext cx="2235369" cy="345600"/>
            <a:chOff x="1779763" y="1344828"/>
            <a:chExt cx="2235369" cy="345600"/>
          </a:xfrm>
        </p:grpSpPr>
        <p:sp>
          <p:nvSpPr>
            <p:cNvPr id="2014" name="Google Shape;2014;p105"/>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5" name="Google Shape;2015;p105"/>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6" name="Google Shape;2016;p105"/>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7" name="Google Shape;2017;p105"/>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8" name="Google Shape;2018;p105"/>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19" name="Google Shape;2019;p105"/>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20" name="Google Shape;2020;p105"/>
          <p:cNvGrpSpPr/>
          <p:nvPr/>
        </p:nvGrpSpPr>
        <p:grpSpPr>
          <a:xfrm>
            <a:off x="4599288" y="2045958"/>
            <a:ext cx="2235369" cy="345600"/>
            <a:chOff x="1779763" y="2089175"/>
            <a:chExt cx="2235369" cy="345600"/>
          </a:xfrm>
        </p:grpSpPr>
        <p:sp>
          <p:nvSpPr>
            <p:cNvPr id="2021" name="Google Shape;2021;p105"/>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22" name="Google Shape;2022;p105"/>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23" name="Google Shape;2023;p105"/>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24" name="Google Shape;2024;p105"/>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25" name="Google Shape;2025;p105"/>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26" name="Google Shape;2026;p105"/>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27" name="Google Shape;2027;p105"/>
          <p:cNvGrpSpPr/>
          <p:nvPr/>
        </p:nvGrpSpPr>
        <p:grpSpPr>
          <a:xfrm>
            <a:off x="4599288" y="2669125"/>
            <a:ext cx="2235369" cy="345600"/>
            <a:chOff x="1779763" y="2764075"/>
            <a:chExt cx="2235369" cy="345600"/>
          </a:xfrm>
        </p:grpSpPr>
        <p:sp>
          <p:nvSpPr>
            <p:cNvPr id="2028" name="Google Shape;2028;p105"/>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29" name="Google Shape;2029;p105"/>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0" name="Google Shape;2030;p105"/>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1" name="Google Shape;2031;p105"/>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2" name="Google Shape;2032;p105"/>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3" name="Google Shape;2033;p105"/>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34" name="Google Shape;2034;p105"/>
          <p:cNvGrpSpPr/>
          <p:nvPr/>
        </p:nvGrpSpPr>
        <p:grpSpPr>
          <a:xfrm>
            <a:off x="4599288" y="3292292"/>
            <a:ext cx="2235369" cy="345600"/>
            <a:chOff x="1779763" y="3475577"/>
            <a:chExt cx="2235369" cy="345600"/>
          </a:xfrm>
        </p:grpSpPr>
        <p:sp>
          <p:nvSpPr>
            <p:cNvPr id="2035" name="Google Shape;2035;p105"/>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6" name="Google Shape;2036;p105"/>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7" name="Google Shape;2037;p105"/>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8" name="Google Shape;2038;p105"/>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39" name="Google Shape;2039;p105"/>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40" name="Google Shape;2040;p105"/>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41" name="Google Shape;2041;p105"/>
          <p:cNvGrpSpPr/>
          <p:nvPr/>
        </p:nvGrpSpPr>
        <p:grpSpPr>
          <a:xfrm>
            <a:off x="4599288" y="3915458"/>
            <a:ext cx="2235369" cy="345600"/>
            <a:chOff x="1779763" y="4067525"/>
            <a:chExt cx="2235369" cy="345600"/>
          </a:xfrm>
        </p:grpSpPr>
        <p:sp>
          <p:nvSpPr>
            <p:cNvPr id="2042" name="Google Shape;2042;p105"/>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43" name="Google Shape;2043;p105"/>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44" name="Google Shape;2044;p105"/>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45" name="Google Shape;2045;p105"/>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46" name="Google Shape;2046;p105"/>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47" name="Google Shape;2047;p105"/>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48" name="Google Shape;2048;p105"/>
          <p:cNvGrpSpPr/>
          <p:nvPr/>
        </p:nvGrpSpPr>
        <p:grpSpPr>
          <a:xfrm>
            <a:off x="4599288" y="4538625"/>
            <a:ext cx="2235369" cy="345600"/>
            <a:chOff x="1779763" y="4677125"/>
            <a:chExt cx="2235369" cy="345600"/>
          </a:xfrm>
        </p:grpSpPr>
        <p:sp>
          <p:nvSpPr>
            <p:cNvPr id="2049" name="Google Shape;2049;p105"/>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50" name="Google Shape;2050;p105"/>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51" name="Google Shape;2051;p105"/>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52" name="Google Shape;2052;p105"/>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53" name="Google Shape;2053;p105"/>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54" name="Google Shape;2054;p105"/>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2055" name="Google Shape;2055;p105"/>
          <p:cNvCxnSpPr>
            <a:stCxn id="2007" idx="2"/>
            <a:endCxn id="2014" idx="0"/>
          </p:cNvCxnSpPr>
          <p:nvPr/>
        </p:nvCxnSpPr>
        <p:spPr>
          <a:xfrm>
            <a:off x="4787687"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056" name="Google Shape;2056;p105"/>
          <p:cNvCxnSpPr>
            <a:endCxn id="2022"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057" name="Google Shape;2057;p105"/>
          <p:cNvCxnSpPr>
            <a:stCxn id="2026" idx="2"/>
            <a:endCxn id="2033"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058" name="Google Shape;2058;p105"/>
          <p:cNvCxnSpPr>
            <a:endCxn id="2037"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059" name="Google Shape;2059;p105"/>
          <p:cNvCxnSpPr>
            <a:endCxn id="2046"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060" name="Google Shape;2060;p105"/>
          <p:cNvCxnSpPr>
            <a:endCxn id="2052"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2061" name="Google Shape;2061;p105"/>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5" name="Shape 2065"/>
        <p:cNvGrpSpPr/>
        <p:nvPr/>
      </p:nvGrpSpPr>
      <p:grpSpPr>
        <a:xfrm>
          <a:off x="0" y="0"/>
          <a:ext cx="0" cy="0"/>
          <a:chOff x="0" y="0"/>
          <a:chExt cx="0" cy="0"/>
        </a:xfrm>
      </p:grpSpPr>
      <p:sp>
        <p:nvSpPr>
          <p:cNvPr id="2066" name="Google Shape;2066;p10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a:t>
            </a:r>
            <a:r>
              <a:rPr lang="en"/>
              <a:t>: Pivot Always Lands at Beginning of Array</a:t>
            </a:r>
            <a:endParaRPr/>
          </a:p>
        </p:txBody>
      </p:sp>
      <p:grpSp>
        <p:nvGrpSpPr>
          <p:cNvPr id="2067" name="Google Shape;2067;p106"/>
          <p:cNvGrpSpPr/>
          <p:nvPr/>
        </p:nvGrpSpPr>
        <p:grpSpPr>
          <a:xfrm>
            <a:off x="4599288" y="799625"/>
            <a:ext cx="2235369" cy="345600"/>
            <a:chOff x="1779763" y="785725"/>
            <a:chExt cx="2235369" cy="345600"/>
          </a:xfrm>
        </p:grpSpPr>
        <p:sp>
          <p:nvSpPr>
            <p:cNvPr id="2068" name="Google Shape;2068;p106"/>
            <p:cNvSpPr/>
            <p:nvPr/>
          </p:nvSpPr>
          <p:spPr>
            <a:xfrm>
              <a:off x="1779763" y="7857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69" name="Google Shape;2069;p106"/>
            <p:cNvSpPr/>
            <p:nvPr/>
          </p:nvSpPr>
          <p:spPr>
            <a:xfrm>
              <a:off x="2151476"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0" name="Google Shape;2070;p106"/>
            <p:cNvSpPr/>
            <p:nvPr/>
          </p:nvSpPr>
          <p:spPr>
            <a:xfrm>
              <a:off x="2894904"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1" name="Google Shape;2071;p106"/>
            <p:cNvSpPr/>
            <p:nvPr/>
          </p:nvSpPr>
          <p:spPr>
            <a:xfrm>
              <a:off x="3638332"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2" name="Google Shape;2072;p106"/>
            <p:cNvSpPr/>
            <p:nvPr/>
          </p:nvSpPr>
          <p:spPr>
            <a:xfrm>
              <a:off x="3266618"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3" name="Google Shape;2073;p106"/>
            <p:cNvSpPr/>
            <p:nvPr/>
          </p:nvSpPr>
          <p:spPr>
            <a:xfrm>
              <a:off x="2523190" y="78572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74" name="Google Shape;2074;p106"/>
          <p:cNvGrpSpPr/>
          <p:nvPr/>
        </p:nvGrpSpPr>
        <p:grpSpPr>
          <a:xfrm>
            <a:off x="4599288" y="1422792"/>
            <a:ext cx="2235369" cy="345600"/>
            <a:chOff x="1779763" y="1344828"/>
            <a:chExt cx="2235369" cy="345600"/>
          </a:xfrm>
        </p:grpSpPr>
        <p:sp>
          <p:nvSpPr>
            <p:cNvPr id="2075" name="Google Shape;2075;p106"/>
            <p:cNvSpPr/>
            <p:nvPr/>
          </p:nvSpPr>
          <p:spPr>
            <a:xfrm>
              <a:off x="1779763" y="1344828"/>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6" name="Google Shape;2076;p106"/>
            <p:cNvSpPr/>
            <p:nvPr/>
          </p:nvSpPr>
          <p:spPr>
            <a:xfrm>
              <a:off x="2151476" y="1344828"/>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7" name="Google Shape;2077;p106"/>
            <p:cNvSpPr/>
            <p:nvPr/>
          </p:nvSpPr>
          <p:spPr>
            <a:xfrm>
              <a:off x="2894904"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8" name="Google Shape;2078;p106"/>
            <p:cNvSpPr/>
            <p:nvPr/>
          </p:nvSpPr>
          <p:spPr>
            <a:xfrm>
              <a:off x="3638332"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79" name="Google Shape;2079;p106"/>
            <p:cNvSpPr/>
            <p:nvPr/>
          </p:nvSpPr>
          <p:spPr>
            <a:xfrm>
              <a:off x="3266618"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80" name="Google Shape;2080;p106"/>
            <p:cNvSpPr/>
            <p:nvPr/>
          </p:nvSpPr>
          <p:spPr>
            <a:xfrm>
              <a:off x="2523190" y="1344828"/>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81" name="Google Shape;2081;p106"/>
          <p:cNvGrpSpPr/>
          <p:nvPr/>
        </p:nvGrpSpPr>
        <p:grpSpPr>
          <a:xfrm>
            <a:off x="4599288" y="2045958"/>
            <a:ext cx="2235369" cy="345600"/>
            <a:chOff x="1779763" y="2089175"/>
            <a:chExt cx="2235369" cy="345600"/>
          </a:xfrm>
        </p:grpSpPr>
        <p:sp>
          <p:nvSpPr>
            <p:cNvPr id="2082" name="Google Shape;2082;p106"/>
            <p:cNvSpPr/>
            <p:nvPr/>
          </p:nvSpPr>
          <p:spPr>
            <a:xfrm>
              <a:off x="1779763"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83" name="Google Shape;2083;p106"/>
            <p:cNvSpPr/>
            <p:nvPr/>
          </p:nvSpPr>
          <p:spPr>
            <a:xfrm>
              <a:off x="2151476" y="20891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84" name="Google Shape;2084;p106"/>
            <p:cNvSpPr/>
            <p:nvPr/>
          </p:nvSpPr>
          <p:spPr>
            <a:xfrm>
              <a:off x="2894904"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85" name="Google Shape;2085;p106"/>
            <p:cNvSpPr/>
            <p:nvPr/>
          </p:nvSpPr>
          <p:spPr>
            <a:xfrm>
              <a:off x="3638332"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86" name="Google Shape;2086;p106"/>
            <p:cNvSpPr/>
            <p:nvPr/>
          </p:nvSpPr>
          <p:spPr>
            <a:xfrm>
              <a:off x="3266618" y="20891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87" name="Google Shape;2087;p106"/>
            <p:cNvSpPr/>
            <p:nvPr/>
          </p:nvSpPr>
          <p:spPr>
            <a:xfrm>
              <a:off x="2523190" y="20891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88" name="Google Shape;2088;p106"/>
          <p:cNvGrpSpPr/>
          <p:nvPr/>
        </p:nvGrpSpPr>
        <p:grpSpPr>
          <a:xfrm>
            <a:off x="4599288" y="2669125"/>
            <a:ext cx="2235369" cy="345600"/>
            <a:chOff x="1779763" y="2764075"/>
            <a:chExt cx="2235369" cy="345600"/>
          </a:xfrm>
        </p:grpSpPr>
        <p:sp>
          <p:nvSpPr>
            <p:cNvPr id="2089" name="Google Shape;2089;p106"/>
            <p:cNvSpPr/>
            <p:nvPr/>
          </p:nvSpPr>
          <p:spPr>
            <a:xfrm>
              <a:off x="1779763"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0" name="Google Shape;2090;p106"/>
            <p:cNvSpPr/>
            <p:nvPr/>
          </p:nvSpPr>
          <p:spPr>
            <a:xfrm>
              <a:off x="2151476"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1" name="Google Shape;2091;p106"/>
            <p:cNvSpPr/>
            <p:nvPr/>
          </p:nvSpPr>
          <p:spPr>
            <a:xfrm>
              <a:off x="2894904" y="276407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2" name="Google Shape;2092;p106"/>
            <p:cNvSpPr/>
            <p:nvPr/>
          </p:nvSpPr>
          <p:spPr>
            <a:xfrm>
              <a:off x="3638332"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3" name="Google Shape;2093;p106"/>
            <p:cNvSpPr/>
            <p:nvPr/>
          </p:nvSpPr>
          <p:spPr>
            <a:xfrm>
              <a:off x="3266618" y="2764075"/>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4" name="Google Shape;2094;p106"/>
            <p:cNvSpPr/>
            <p:nvPr/>
          </p:nvSpPr>
          <p:spPr>
            <a:xfrm>
              <a:off x="2523190" y="276407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095" name="Google Shape;2095;p106"/>
          <p:cNvGrpSpPr/>
          <p:nvPr/>
        </p:nvGrpSpPr>
        <p:grpSpPr>
          <a:xfrm>
            <a:off x="4599288" y="3292292"/>
            <a:ext cx="2235369" cy="345600"/>
            <a:chOff x="1779763" y="3475577"/>
            <a:chExt cx="2235369" cy="345600"/>
          </a:xfrm>
        </p:grpSpPr>
        <p:sp>
          <p:nvSpPr>
            <p:cNvPr id="2096" name="Google Shape;2096;p106"/>
            <p:cNvSpPr/>
            <p:nvPr/>
          </p:nvSpPr>
          <p:spPr>
            <a:xfrm>
              <a:off x="1779763"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7" name="Google Shape;2097;p106"/>
            <p:cNvSpPr/>
            <p:nvPr/>
          </p:nvSpPr>
          <p:spPr>
            <a:xfrm>
              <a:off x="2151476"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8" name="Google Shape;2098;p106"/>
            <p:cNvSpPr/>
            <p:nvPr/>
          </p:nvSpPr>
          <p:spPr>
            <a:xfrm>
              <a:off x="2894904"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099" name="Google Shape;2099;p106"/>
            <p:cNvSpPr/>
            <p:nvPr/>
          </p:nvSpPr>
          <p:spPr>
            <a:xfrm>
              <a:off x="3638332" y="3475577"/>
              <a:ext cx="3768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0" name="Google Shape;2100;p106"/>
            <p:cNvSpPr/>
            <p:nvPr/>
          </p:nvSpPr>
          <p:spPr>
            <a:xfrm>
              <a:off x="3266618" y="3475577"/>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1" name="Google Shape;2101;p106"/>
            <p:cNvSpPr/>
            <p:nvPr/>
          </p:nvSpPr>
          <p:spPr>
            <a:xfrm>
              <a:off x="2523190" y="3475577"/>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102" name="Google Shape;2102;p106"/>
          <p:cNvGrpSpPr/>
          <p:nvPr/>
        </p:nvGrpSpPr>
        <p:grpSpPr>
          <a:xfrm>
            <a:off x="4599288" y="3915458"/>
            <a:ext cx="2235369" cy="345600"/>
            <a:chOff x="1779763" y="4067525"/>
            <a:chExt cx="2235369" cy="345600"/>
          </a:xfrm>
        </p:grpSpPr>
        <p:sp>
          <p:nvSpPr>
            <p:cNvPr id="2103" name="Google Shape;2103;p106"/>
            <p:cNvSpPr/>
            <p:nvPr/>
          </p:nvSpPr>
          <p:spPr>
            <a:xfrm>
              <a:off x="1779763"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4" name="Google Shape;2104;p106"/>
            <p:cNvSpPr/>
            <p:nvPr/>
          </p:nvSpPr>
          <p:spPr>
            <a:xfrm>
              <a:off x="2151476"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5" name="Google Shape;2105;p106"/>
            <p:cNvSpPr/>
            <p:nvPr/>
          </p:nvSpPr>
          <p:spPr>
            <a:xfrm>
              <a:off x="2894904"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6" name="Google Shape;2106;p106"/>
            <p:cNvSpPr/>
            <p:nvPr/>
          </p:nvSpPr>
          <p:spPr>
            <a:xfrm>
              <a:off x="3638332" y="4067525"/>
              <a:ext cx="376800" cy="3456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7" name="Google Shape;2107;p106"/>
            <p:cNvSpPr/>
            <p:nvPr/>
          </p:nvSpPr>
          <p:spPr>
            <a:xfrm>
              <a:off x="3266618"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08" name="Google Shape;2108;p106"/>
            <p:cNvSpPr/>
            <p:nvPr/>
          </p:nvSpPr>
          <p:spPr>
            <a:xfrm>
              <a:off x="2523190" y="40675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109" name="Google Shape;2109;p106"/>
          <p:cNvGrpSpPr/>
          <p:nvPr/>
        </p:nvGrpSpPr>
        <p:grpSpPr>
          <a:xfrm>
            <a:off x="4599288" y="4538625"/>
            <a:ext cx="2235369" cy="345600"/>
            <a:chOff x="1779763" y="4677125"/>
            <a:chExt cx="2235369" cy="345600"/>
          </a:xfrm>
        </p:grpSpPr>
        <p:sp>
          <p:nvSpPr>
            <p:cNvPr id="2110" name="Google Shape;2110;p106"/>
            <p:cNvSpPr/>
            <p:nvPr/>
          </p:nvSpPr>
          <p:spPr>
            <a:xfrm>
              <a:off x="1779763"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11" name="Google Shape;2111;p106"/>
            <p:cNvSpPr/>
            <p:nvPr/>
          </p:nvSpPr>
          <p:spPr>
            <a:xfrm>
              <a:off x="2151476"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12" name="Google Shape;2112;p106"/>
            <p:cNvSpPr/>
            <p:nvPr/>
          </p:nvSpPr>
          <p:spPr>
            <a:xfrm>
              <a:off x="2894904"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13" name="Google Shape;2113;p106"/>
            <p:cNvSpPr/>
            <p:nvPr/>
          </p:nvSpPr>
          <p:spPr>
            <a:xfrm>
              <a:off x="3638332"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14" name="Google Shape;2114;p106"/>
            <p:cNvSpPr/>
            <p:nvPr/>
          </p:nvSpPr>
          <p:spPr>
            <a:xfrm>
              <a:off x="3266618"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15" name="Google Shape;2115;p106"/>
            <p:cNvSpPr/>
            <p:nvPr/>
          </p:nvSpPr>
          <p:spPr>
            <a:xfrm>
              <a:off x="2523190" y="4677125"/>
              <a:ext cx="376800" cy="3456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cxnSp>
        <p:nvCxnSpPr>
          <p:cNvPr id="2116" name="Google Shape;2116;p106"/>
          <p:cNvCxnSpPr>
            <a:stCxn id="2068" idx="2"/>
            <a:endCxn id="2075" idx="0"/>
          </p:cNvCxnSpPr>
          <p:nvPr/>
        </p:nvCxnSpPr>
        <p:spPr>
          <a:xfrm>
            <a:off x="4787687" y="1145225"/>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117" name="Google Shape;2117;p106"/>
          <p:cNvCxnSpPr>
            <a:endCxn id="2083" idx="0"/>
          </p:cNvCxnSpPr>
          <p:nvPr/>
        </p:nvCxnSpPr>
        <p:spPr>
          <a:xfrm>
            <a:off x="5159401" y="17684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118" name="Google Shape;2118;p106"/>
          <p:cNvCxnSpPr>
            <a:stCxn id="2087" idx="2"/>
            <a:endCxn id="2094" idx="0"/>
          </p:cNvCxnSpPr>
          <p:nvPr/>
        </p:nvCxnSpPr>
        <p:spPr>
          <a:xfrm>
            <a:off x="5531115" y="23915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119" name="Google Shape;2119;p106"/>
          <p:cNvCxnSpPr>
            <a:endCxn id="2098" idx="0"/>
          </p:cNvCxnSpPr>
          <p:nvPr/>
        </p:nvCxnSpPr>
        <p:spPr>
          <a:xfrm>
            <a:off x="5902829" y="3014792"/>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120" name="Google Shape;2120;p106"/>
          <p:cNvCxnSpPr>
            <a:endCxn id="2107" idx="0"/>
          </p:cNvCxnSpPr>
          <p:nvPr/>
        </p:nvCxnSpPr>
        <p:spPr>
          <a:xfrm>
            <a:off x="6274543" y="3637958"/>
            <a:ext cx="0" cy="277500"/>
          </a:xfrm>
          <a:prstGeom prst="straightConnector1">
            <a:avLst/>
          </a:prstGeom>
          <a:noFill/>
          <a:ln cap="flat" cmpd="sng" w="19050">
            <a:solidFill>
              <a:schemeClr val="dk2"/>
            </a:solidFill>
            <a:prstDash val="solid"/>
            <a:round/>
            <a:headEnd len="med" w="med" type="none"/>
            <a:tailEnd len="med" w="med" type="triangle"/>
          </a:ln>
        </p:spPr>
      </p:cxnSp>
      <p:cxnSp>
        <p:nvCxnSpPr>
          <p:cNvPr id="2121" name="Google Shape;2121;p106"/>
          <p:cNvCxnSpPr>
            <a:endCxn id="2113" idx="0"/>
          </p:cNvCxnSpPr>
          <p:nvPr/>
        </p:nvCxnSpPr>
        <p:spPr>
          <a:xfrm>
            <a:off x="6646257" y="4261125"/>
            <a:ext cx="0" cy="277500"/>
          </a:xfrm>
          <a:prstGeom prst="straightConnector1">
            <a:avLst/>
          </a:prstGeom>
          <a:noFill/>
          <a:ln cap="flat" cmpd="sng" w="19050">
            <a:solidFill>
              <a:schemeClr val="dk2"/>
            </a:solidFill>
            <a:prstDash val="solid"/>
            <a:round/>
            <a:headEnd len="med" w="med" type="none"/>
            <a:tailEnd len="med" w="med" type="triangle"/>
          </a:ln>
        </p:spPr>
      </p:cxnSp>
      <p:sp>
        <p:nvSpPr>
          <p:cNvPr id="2122" name="Google Shape;2122;p106"/>
          <p:cNvSpPr txBox="1"/>
          <p:nvPr>
            <p:ph idx="1" type="body"/>
          </p:nvPr>
        </p:nvSpPr>
        <p:spPr>
          <a:xfrm>
            <a:off x="243000" y="556500"/>
            <a:ext cx="41034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Give an example of an array that would follow the pattern to the right.</a:t>
            </a:r>
            <a:endParaRPr/>
          </a:p>
          <a:p>
            <a:pPr indent="-342900" lvl="0" marL="457200" rtl="0" algn="l">
              <a:spcBef>
                <a:spcPts val="600"/>
              </a:spcBef>
              <a:spcAft>
                <a:spcPts val="0"/>
              </a:spcAft>
              <a:buSzPts val="1800"/>
              <a:buChar char="●"/>
            </a:pPr>
            <a:r>
              <a:rPr lang="en"/>
              <a:t>1 2 3 4 5 6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runtime Θ(∙)?</a:t>
            </a:r>
            <a:endParaRPr/>
          </a:p>
          <a:p>
            <a:pPr indent="-342900" lvl="0" marL="457200" rtl="0" algn="l">
              <a:spcBef>
                <a:spcPts val="600"/>
              </a:spcBef>
              <a:spcAft>
                <a:spcPts val="0"/>
              </a:spcAft>
              <a:buSzPts val="1800"/>
              <a:buChar char="●"/>
            </a:pPr>
            <a:r>
              <a:rPr lang="en"/>
              <a:t>N</a:t>
            </a:r>
            <a:r>
              <a:rPr baseline="30000" lang="en"/>
              <a:t>2</a:t>
            </a:r>
            <a:endParaRPr baseline="300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p10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2128" name="Google Shape;2128;p10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a:t>
            </a:r>
            <a:r>
              <a:rPr baseline="30000" lang="en"/>
              <a:t>2</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that Θ(N log N) vs. Θ(N</a:t>
            </a:r>
            <a:r>
              <a:rPr baseline="30000" lang="en"/>
              <a:t>2</a:t>
            </a:r>
            <a:r>
              <a:rPr lang="en"/>
              <a:t>) is a </a:t>
            </a:r>
            <a:r>
              <a:rPr b="1" lang="en" u="sng"/>
              <a:t>really big deal</a:t>
            </a:r>
            <a:r>
              <a:rPr lang="en"/>
              <a:t>. So how can Quicksort be the fastest sort empirically? Because on average it is </a:t>
            </a:r>
            <a:r>
              <a:rPr lang="en"/>
              <a:t>Θ(N log N).</a:t>
            </a:r>
            <a:endParaRPr/>
          </a:p>
          <a:p>
            <a:pPr indent="-342900" lvl="0" marL="457200" rtl="0" algn="l">
              <a:spcBef>
                <a:spcPts val="600"/>
              </a:spcBef>
              <a:spcAft>
                <a:spcPts val="0"/>
              </a:spcAft>
              <a:buSzPts val="1800"/>
              <a:buChar char="●"/>
            </a:pPr>
            <a:r>
              <a:rPr lang="en"/>
              <a:t>Rigorous proof requires probability theory + calculus, but intuition + empirical analysis will hopefully convince you.</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10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 #1: 10% Case</a:t>
            </a:r>
            <a:endParaRPr/>
          </a:p>
        </p:txBody>
      </p:sp>
      <p:sp>
        <p:nvSpPr>
          <p:cNvPr id="2134" name="Google Shape;2134;p10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pivot always ends up at least 10% from either edge (not to scale).</a:t>
            </a:r>
            <a:endParaRPr/>
          </a:p>
        </p:txBody>
      </p:sp>
      <p:sp>
        <p:nvSpPr>
          <p:cNvPr id="2135" name="Google Shape;2135;p108"/>
          <p:cNvSpPr/>
          <p:nvPr/>
        </p:nvSpPr>
        <p:spPr>
          <a:xfrm>
            <a:off x="255300" y="12909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36" name="Google Shape;2136;p108"/>
          <p:cNvSpPr/>
          <p:nvPr/>
        </p:nvSpPr>
        <p:spPr>
          <a:xfrm>
            <a:off x="219166" y="12909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nvGrpSpPr>
          <p:cNvPr id="2137" name="Google Shape;2137;p108"/>
          <p:cNvGrpSpPr/>
          <p:nvPr/>
        </p:nvGrpSpPr>
        <p:grpSpPr>
          <a:xfrm>
            <a:off x="248634" y="1636575"/>
            <a:ext cx="5118366" cy="609600"/>
            <a:chOff x="248634" y="1636575"/>
            <a:chExt cx="5118366" cy="609600"/>
          </a:xfrm>
        </p:grpSpPr>
        <p:sp>
          <p:nvSpPr>
            <p:cNvPr id="2138" name="Google Shape;2138;p108"/>
            <p:cNvSpPr/>
            <p:nvPr/>
          </p:nvSpPr>
          <p:spPr>
            <a:xfrm>
              <a:off x="255300" y="19005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39" name="Google Shape;2139;p108"/>
            <p:cNvSpPr/>
            <p:nvPr/>
          </p:nvSpPr>
          <p:spPr>
            <a:xfrm>
              <a:off x="904600" y="19005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2140" name="Google Shape;2140;p108"/>
            <p:cNvCxnSpPr>
              <a:stCxn id="2136" idx="2"/>
              <a:endCxn id="2139" idx="0"/>
            </p:cNvCxnSpPr>
            <p:nvPr/>
          </p:nvCxnSpPr>
          <p:spPr>
            <a:xfrm flipH="1" rot="-5400000">
              <a:off x="486766" y="1425825"/>
              <a:ext cx="264000" cy="6855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2141" name="Google Shape;2141;p108"/>
            <p:cNvSpPr/>
            <p:nvPr/>
          </p:nvSpPr>
          <p:spPr>
            <a:xfrm>
              <a:off x="248634"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42" name="Google Shape;2142;p108"/>
            <p:cNvSpPr/>
            <p:nvPr/>
          </p:nvSpPr>
          <p:spPr>
            <a:xfrm>
              <a:off x="1018309" y="19005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sp>
        <p:nvSpPr>
          <p:cNvPr id="2143" name="Google Shape;2143;p108"/>
          <p:cNvSpPr/>
          <p:nvPr/>
        </p:nvSpPr>
        <p:spPr>
          <a:xfrm>
            <a:off x="7148590" y="1290975"/>
            <a:ext cx="405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t>
            </a:r>
            <a:endParaRPr/>
          </a:p>
        </p:txBody>
      </p:sp>
      <p:grpSp>
        <p:nvGrpSpPr>
          <p:cNvPr id="2144" name="Google Shape;2144;p108"/>
          <p:cNvGrpSpPr/>
          <p:nvPr/>
        </p:nvGrpSpPr>
        <p:grpSpPr>
          <a:xfrm>
            <a:off x="248634" y="2246175"/>
            <a:ext cx="5118366" cy="685925"/>
            <a:chOff x="248634" y="2246175"/>
            <a:chExt cx="5118366" cy="685925"/>
          </a:xfrm>
        </p:grpSpPr>
        <p:sp>
          <p:nvSpPr>
            <p:cNvPr id="2145" name="Google Shape;2145;p108"/>
            <p:cNvSpPr/>
            <p:nvPr/>
          </p:nvSpPr>
          <p:spPr>
            <a:xfrm>
              <a:off x="255300" y="2586375"/>
              <a:ext cx="5111700" cy="3456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46" name="Google Shape;2146;p108"/>
            <p:cNvSpPr/>
            <p:nvPr/>
          </p:nvSpPr>
          <p:spPr>
            <a:xfrm>
              <a:off x="904600" y="2246600"/>
              <a:ext cx="113700" cy="6855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47" name="Google Shape;2147;p108"/>
            <p:cNvSpPr/>
            <p:nvPr/>
          </p:nvSpPr>
          <p:spPr>
            <a:xfrm>
              <a:off x="1426700" y="2586375"/>
              <a:ext cx="113700" cy="3456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48" name="Google Shape;2148;p108"/>
            <p:cNvSpPr/>
            <p:nvPr/>
          </p:nvSpPr>
          <p:spPr>
            <a:xfrm>
              <a:off x="369875" y="2586375"/>
              <a:ext cx="113700" cy="340200"/>
            </a:xfrm>
            <a:prstGeom prst="rect">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cxnSp>
          <p:nvCxnSpPr>
            <p:cNvPr id="2149" name="Google Shape;2149;p108"/>
            <p:cNvCxnSpPr>
              <a:stCxn id="2141" idx="2"/>
              <a:endCxn id="2148" idx="0"/>
            </p:cNvCxnSpPr>
            <p:nvPr/>
          </p:nvCxnSpPr>
          <p:spPr>
            <a:xfrm flipH="1" rot="-5400000">
              <a:off x="195984" y="2355675"/>
              <a:ext cx="340200" cy="121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150" name="Google Shape;2150;p108"/>
            <p:cNvCxnSpPr>
              <a:stCxn id="2142" idx="2"/>
              <a:endCxn id="2147" idx="0"/>
            </p:cNvCxnSpPr>
            <p:nvPr/>
          </p:nvCxnSpPr>
          <p:spPr>
            <a:xfrm flipH="1" rot="-5400000">
              <a:off x="1109209" y="2212125"/>
              <a:ext cx="340200" cy="4083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2151" name="Google Shape;2151;p108"/>
            <p:cNvSpPr/>
            <p:nvPr/>
          </p:nvSpPr>
          <p:spPr>
            <a:xfrm>
              <a:off x="248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52" name="Google Shape;2152;p108"/>
            <p:cNvSpPr/>
            <p:nvPr/>
          </p:nvSpPr>
          <p:spPr>
            <a:xfrm>
              <a:off x="49112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53" name="Google Shape;2153;p108"/>
            <p:cNvSpPr/>
            <p:nvPr/>
          </p:nvSpPr>
          <p:spPr>
            <a:xfrm>
              <a:off x="10106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2154" name="Google Shape;2154;p108"/>
            <p:cNvSpPr/>
            <p:nvPr/>
          </p:nvSpPr>
          <p:spPr>
            <a:xfrm>
              <a:off x="1544034" y="2586375"/>
              <a:ext cx="113700" cy="345600"/>
            </a:xfrm>
            <a:prstGeom prst="rect">
              <a:avLst/>
            </a:prstGeom>
            <a:solidFill>
              <a:srgbClr val="B1DD8B"/>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grpSp>
      <p:grpSp>
        <p:nvGrpSpPr>
          <p:cNvPr id="2155" name="Google Shape;2155;p108"/>
          <p:cNvGrpSpPr/>
          <p:nvPr/>
        </p:nvGrpSpPr>
        <p:grpSpPr>
          <a:xfrm>
            <a:off x="5952095" y="1636575"/>
            <a:ext cx="1398995" cy="610025"/>
            <a:chOff x="5952095" y="1636575"/>
            <a:chExt cx="1398995" cy="610025"/>
          </a:xfrm>
        </p:grpSpPr>
        <p:sp>
          <p:nvSpPr>
            <p:cNvPr id="2156" name="Google Shape;2156;p108"/>
            <p:cNvSpPr/>
            <p:nvPr/>
          </p:nvSpPr>
          <p:spPr>
            <a:xfrm>
              <a:off x="59520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a:t>
              </a:r>
              <a:endParaRPr/>
            </a:p>
          </p:txBody>
        </p:sp>
        <p:cxnSp>
          <p:nvCxnSpPr>
            <p:cNvPr id="2157" name="Google Shape;2157;p108"/>
            <p:cNvCxnSpPr>
              <a:stCxn id="2143" idx="2"/>
              <a:endCxn id="2156" idx="0"/>
            </p:cNvCxnSpPr>
            <p:nvPr/>
          </p:nvCxnSpPr>
          <p:spPr>
            <a:xfrm flipH="1">
              <a:off x="6375490" y="1636575"/>
              <a:ext cx="9756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2158" name="Google Shape;2158;p108"/>
          <p:cNvGrpSpPr/>
          <p:nvPr/>
        </p:nvGrpSpPr>
        <p:grpSpPr>
          <a:xfrm>
            <a:off x="7351090" y="1636575"/>
            <a:ext cx="1276405" cy="610025"/>
            <a:chOff x="7351090" y="1636575"/>
            <a:chExt cx="1276405" cy="610025"/>
          </a:xfrm>
        </p:grpSpPr>
        <p:sp>
          <p:nvSpPr>
            <p:cNvPr id="2159" name="Google Shape;2159;p108"/>
            <p:cNvSpPr/>
            <p:nvPr/>
          </p:nvSpPr>
          <p:spPr>
            <a:xfrm>
              <a:off x="7780895" y="1901000"/>
              <a:ext cx="846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a:t>
              </a:r>
              <a:endParaRPr/>
            </a:p>
          </p:txBody>
        </p:sp>
        <p:cxnSp>
          <p:nvCxnSpPr>
            <p:cNvPr id="2160" name="Google Shape;2160;p108"/>
            <p:cNvCxnSpPr>
              <a:stCxn id="2143" idx="2"/>
              <a:endCxn id="2159" idx="0"/>
            </p:cNvCxnSpPr>
            <p:nvPr/>
          </p:nvCxnSpPr>
          <p:spPr>
            <a:xfrm>
              <a:off x="7351090" y="1636575"/>
              <a:ext cx="853200" cy="264300"/>
            </a:xfrm>
            <a:prstGeom prst="straightConnector1">
              <a:avLst/>
            </a:prstGeom>
            <a:noFill/>
            <a:ln cap="flat" cmpd="sng" w="19050">
              <a:solidFill>
                <a:schemeClr val="dk2"/>
              </a:solidFill>
              <a:prstDash val="solid"/>
              <a:round/>
              <a:headEnd len="med" w="med" type="none"/>
              <a:tailEnd len="med" w="med" type="triangle"/>
            </a:ln>
          </p:spPr>
        </p:cxnSp>
      </p:grpSp>
      <p:grpSp>
        <p:nvGrpSpPr>
          <p:cNvPr id="2161" name="Google Shape;2161;p108"/>
          <p:cNvGrpSpPr/>
          <p:nvPr/>
        </p:nvGrpSpPr>
        <p:grpSpPr>
          <a:xfrm>
            <a:off x="5547475" y="2246600"/>
            <a:ext cx="827920" cy="685375"/>
            <a:chOff x="5547475" y="2246600"/>
            <a:chExt cx="827920" cy="685375"/>
          </a:xfrm>
        </p:grpSpPr>
        <p:sp>
          <p:nvSpPr>
            <p:cNvPr id="2162" name="Google Shape;2162;p108"/>
            <p:cNvSpPr/>
            <p:nvPr/>
          </p:nvSpPr>
          <p:spPr>
            <a:xfrm>
              <a:off x="5547475" y="2586375"/>
              <a:ext cx="7044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N/100</a:t>
              </a:r>
              <a:endParaRPr/>
            </a:p>
          </p:txBody>
        </p:sp>
        <p:cxnSp>
          <p:nvCxnSpPr>
            <p:cNvPr id="2163" name="Google Shape;2163;p108"/>
            <p:cNvCxnSpPr>
              <a:stCxn id="2156" idx="2"/>
              <a:endCxn id="2162" idx="0"/>
            </p:cNvCxnSpPr>
            <p:nvPr/>
          </p:nvCxnSpPr>
          <p:spPr>
            <a:xfrm flipH="1">
              <a:off x="5899595" y="2246600"/>
              <a:ext cx="4758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2164" name="Google Shape;2164;p108"/>
          <p:cNvGrpSpPr/>
          <p:nvPr/>
        </p:nvGrpSpPr>
        <p:grpSpPr>
          <a:xfrm>
            <a:off x="6370040" y="2246600"/>
            <a:ext cx="822000" cy="685375"/>
            <a:chOff x="6370040" y="2246600"/>
            <a:chExt cx="822000" cy="685375"/>
          </a:xfrm>
        </p:grpSpPr>
        <p:sp>
          <p:nvSpPr>
            <p:cNvPr id="2165" name="Google Shape;2165;p108"/>
            <p:cNvSpPr/>
            <p:nvPr/>
          </p:nvSpPr>
          <p:spPr>
            <a:xfrm>
              <a:off x="6370040"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2166" name="Google Shape;2166;p108"/>
            <p:cNvCxnSpPr>
              <a:stCxn id="2156" idx="2"/>
              <a:endCxn id="2165" idx="0"/>
            </p:cNvCxnSpPr>
            <p:nvPr/>
          </p:nvCxnSpPr>
          <p:spPr>
            <a:xfrm>
              <a:off x="6375395" y="2246600"/>
              <a:ext cx="4056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2167" name="Google Shape;2167;p108"/>
          <p:cNvGrpSpPr/>
          <p:nvPr/>
        </p:nvGrpSpPr>
        <p:grpSpPr>
          <a:xfrm>
            <a:off x="7300075" y="2246600"/>
            <a:ext cx="904120" cy="685375"/>
            <a:chOff x="7300075" y="2246600"/>
            <a:chExt cx="904120" cy="685375"/>
          </a:xfrm>
        </p:grpSpPr>
        <p:sp>
          <p:nvSpPr>
            <p:cNvPr id="2168" name="Google Shape;2168;p108"/>
            <p:cNvSpPr/>
            <p:nvPr/>
          </p:nvSpPr>
          <p:spPr>
            <a:xfrm>
              <a:off x="7300075" y="2586375"/>
              <a:ext cx="8220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9N/100</a:t>
              </a:r>
              <a:endParaRPr/>
            </a:p>
          </p:txBody>
        </p:sp>
        <p:cxnSp>
          <p:nvCxnSpPr>
            <p:cNvPr id="2169" name="Google Shape;2169;p108"/>
            <p:cNvCxnSpPr>
              <a:stCxn id="2159" idx="2"/>
              <a:endCxn id="2168" idx="0"/>
            </p:cNvCxnSpPr>
            <p:nvPr/>
          </p:nvCxnSpPr>
          <p:spPr>
            <a:xfrm flipH="1">
              <a:off x="7710995" y="2246600"/>
              <a:ext cx="493200" cy="339900"/>
            </a:xfrm>
            <a:prstGeom prst="straightConnector1">
              <a:avLst/>
            </a:prstGeom>
            <a:noFill/>
            <a:ln cap="flat" cmpd="sng" w="19050">
              <a:solidFill>
                <a:schemeClr val="dk2"/>
              </a:solidFill>
              <a:prstDash val="solid"/>
              <a:round/>
              <a:headEnd len="med" w="med" type="none"/>
              <a:tailEnd len="med" w="med" type="triangle"/>
            </a:ln>
          </p:spPr>
        </p:cxnSp>
      </p:grpSp>
      <p:grpSp>
        <p:nvGrpSpPr>
          <p:cNvPr id="2170" name="Google Shape;2170;p108"/>
          <p:cNvGrpSpPr/>
          <p:nvPr/>
        </p:nvGrpSpPr>
        <p:grpSpPr>
          <a:xfrm>
            <a:off x="8193950" y="2246600"/>
            <a:ext cx="930600" cy="685375"/>
            <a:chOff x="8193950" y="2246600"/>
            <a:chExt cx="930600" cy="685375"/>
          </a:xfrm>
        </p:grpSpPr>
        <p:sp>
          <p:nvSpPr>
            <p:cNvPr id="2171" name="Google Shape;2171;p108"/>
            <p:cNvSpPr/>
            <p:nvPr/>
          </p:nvSpPr>
          <p:spPr>
            <a:xfrm>
              <a:off x="8193950" y="2586375"/>
              <a:ext cx="930600" cy="345600"/>
            </a:xfrm>
            <a:prstGeom prst="rect">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81N/100</a:t>
              </a:r>
              <a:endParaRPr/>
            </a:p>
          </p:txBody>
        </p:sp>
        <p:cxnSp>
          <p:nvCxnSpPr>
            <p:cNvPr id="2172" name="Google Shape;2172;p108"/>
            <p:cNvCxnSpPr>
              <a:stCxn id="2159" idx="2"/>
              <a:endCxn id="2171" idx="0"/>
            </p:cNvCxnSpPr>
            <p:nvPr/>
          </p:nvCxnSpPr>
          <p:spPr>
            <a:xfrm>
              <a:off x="8204195" y="2246600"/>
              <a:ext cx="455100" cy="339900"/>
            </a:xfrm>
            <a:prstGeom prst="straightConnector1">
              <a:avLst/>
            </a:prstGeom>
            <a:noFill/>
            <a:ln cap="flat" cmpd="sng" w="19050">
              <a:solidFill>
                <a:schemeClr val="dk2"/>
              </a:solidFill>
              <a:prstDash val="solid"/>
              <a:round/>
              <a:headEnd len="med" w="med" type="none"/>
              <a:tailEnd len="med" w="med" type="triangle"/>
            </a:ln>
          </p:spPr>
        </p:cxnSp>
      </p:grpSp>
      <p:sp>
        <p:nvSpPr>
          <p:cNvPr id="2173" name="Google Shape;2173;p108"/>
          <p:cNvSpPr txBox="1"/>
          <p:nvPr>
            <p:ph idx="1" type="body"/>
          </p:nvPr>
        </p:nvSpPr>
        <p:spPr>
          <a:xfrm>
            <a:off x="243000" y="3236900"/>
            <a:ext cx="8881500" cy="116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Work at each level: O(N)</a:t>
            </a:r>
            <a:endParaRPr/>
          </a:p>
          <a:p>
            <a:pPr indent="-342900" lvl="0" marL="457200" rtl="0" algn="l">
              <a:spcBef>
                <a:spcPts val="600"/>
              </a:spcBef>
              <a:spcAft>
                <a:spcPts val="0"/>
              </a:spcAft>
              <a:buSzPts val="1800"/>
              <a:buChar char="●"/>
            </a:pPr>
            <a:r>
              <a:rPr lang="en"/>
              <a:t>Runtime is O(NH). </a:t>
            </a:r>
            <a:endParaRPr/>
          </a:p>
          <a:p>
            <a:pPr indent="-342900" lvl="1" marL="914400" rtl="0" algn="l">
              <a:spcBef>
                <a:spcPts val="0"/>
              </a:spcBef>
              <a:spcAft>
                <a:spcPts val="0"/>
              </a:spcAft>
              <a:buSzPts val="1800"/>
              <a:buChar char="○"/>
            </a:pPr>
            <a:r>
              <a:rPr lang="en"/>
              <a:t>H is approximately log </a:t>
            </a:r>
            <a:r>
              <a:rPr baseline="-25000" lang="en"/>
              <a:t>10/9</a:t>
            </a:r>
            <a:r>
              <a:rPr lang="en"/>
              <a:t> N = O(log N)</a:t>
            </a:r>
            <a:endParaRPr/>
          </a:p>
          <a:p>
            <a:pPr indent="-342900" lvl="0" marL="457200" rtl="0" algn="l">
              <a:spcBef>
                <a:spcPts val="0"/>
              </a:spcBef>
              <a:spcAft>
                <a:spcPts val="0"/>
              </a:spcAft>
              <a:buSzPts val="1800"/>
              <a:buChar char="●"/>
            </a:pPr>
            <a:r>
              <a:rPr lang="en"/>
              <a:t>Overall: O(N log N).</a:t>
            </a:r>
            <a:endParaRPr/>
          </a:p>
        </p:txBody>
      </p:sp>
      <p:sp>
        <p:nvSpPr>
          <p:cNvPr id="2174" name="Google Shape;2174;p108"/>
          <p:cNvSpPr txBox="1"/>
          <p:nvPr/>
        </p:nvSpPr>
        <p:spPr>
          <a:xfrm>
            <a:off x="6046625" y="3376125"/>
            <a:ext cx="2910300" cy="12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Punchline: Even if you are unlucky enough to have a pivot that never lands anywhere near the middle, but at least always 10% from the edge, runtime is still O(N 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7"/>
                                        </p:tgtEl>
                                        <p:attrNameLst>
                                          <p:attrName>style.visibility</p:attrName>
                                        </p:attrNameLst>
                                      </p:cBhvr>
                                      <p:to>
                                        <p:strVal val="visible"/>
                                      </p:to>
                                    </p:set>
                                    <p:animEffect filter="fade" transition="in">
                                      <p:cBhvr>
                                        <p:cTn dur="1"/>
                                        <p:tgtEl>
                                          <p:spTgt spid="2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5"/>
                                        </p:tgtEl>
                                        <p:attrNameLst>
                                          <p:attrName>style.visibility</p:attrName>
                                        </p:attrNameLst>
                                      </p:cBhvr>
                                      <p:to>
                                        <p:strVal val="visible"/>
                                      </p:to>
                                    </p:set>
                                    <p:animEffect filter="fade" transition="in">
                                      <p:cBhvr>
                                        <p:cTn dur="1"/>
                                        <p:tgtEl>
                                          <p:spTgt spid="2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8"/>
                                        </p:tgtEl>
                                        <p:attrNameLst>
                                          <p:attrName>style.visibility</p:attrName>
                                        </p:attrNameLst>
                                      </p:cBhvr>
                                      <p:to>
                                        <p:strVal val="visible"/>
                                      </p:to>
                                    </p:set>
                                    <p:animEffect filter="fade" transition="in">
                                      <p:cBhvr>
                                        <p:cTn dur="1"/>
                                        <p:tgtEl>
                                          <p:spTgt spid="2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4"/>
                                        </p:tgtEl>
                                        <p:attrNameLst>
                                          <p:attrName>style.visibility</p:attrName>
                                        </p:attrNameLst>
                                      </p:cBhvr>
                                      <p:to>
                                        <p:strVal val="visible"/>
                                      </p:to>
                                    </p:set>
                                    <p:animEffect filter="fade" transition="in">
                                      <p:cBhvr>
                                        <p:cTn dur="1"/>
                                        <p:tgtEl>
                                          <p:spTgt spid="2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1"/>
                                        </p:tgtEl>
                                        <p:attrNameLst>
                                          <p:attrName>style.visibility</p:attrName>
                                        </p:attrNameLst>
                                      </p:cBhvr>
                                      <p:to>
                                        <p:strVal val="visible"/>
                                      </p:to>
                                    </p:set>
                                    <p:animEffect filter="fade" transition="in">
                                      <p:cBhvr>
                                        <p:cTn dur="1"/>
                                        <p:tgtEl>
                                          <p:spTgt spid="2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4"/>
                                        </p:tgtEl>
                                        <p:attrNameLst>
                                          <p:attrName>style.visibility</p:attrName>
                                        </p:attrNameLst>
                                      </p:cBhvr>
                                      <p:to>
                                        <p:strVal val="visible"/>
                                      </p:to>
                                    </p:set>
                                    <p:animEffect filter="fade" transition="in">
                                      <p:cBhvr>
                                        <p:cTn dur="1"/>
                                        <p:tgtEl>
                                          <p:spTgt spid="2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7"/>
                                        </p:tgtEl>
                                        <p:attrNameLst>
                                          <p:attrName>style.visibility</p:attrName>
                                        </p:attrNameLst>
                                      </p:cBhvr>
                                      <p:to>
                                        <p:strVal val="visible"/>
                                      </p:to>
                                    </p:set>
                                    <p:animEffect filter="fade" transition="in">
                                      <p:cBhvr>
                                        <p:cTn dur="1"/>
                                        <p:tgtEl>
                                          <p:spTgt spid="2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0"/>
                                        </p:tgtEl>
                                        <p:attrNameLst>
                                          <p:attrName>style.visibility</p:attrName>
                                        </p:attrNameLst>
                                      </p:cBhvr>
                                      <p:to>
                                        <p:strVal val="visible"/>
                                      </p:to>
                                    </p:set>
                                    <p:animEffect filter="fade" transition="in">
                                      <p:cBhvr>
                                        <p:cTn dur="1"/>
                                        <p:tgtEl>
                                          <p:spTgt spid="2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3">
                                            <p:txEl>
                                              <p:pRg end="0" st="0"/>
                                            </p:txEl>
                                          </p:spTgt>
                                        </p:tgtEl>
                                        <p:attrNameLst>
                                          <p:attrName>style.visibility</p:attrName>
                                        </p:attrNameLst>
                                      </p:cBhvr>
                                      <p:to>
                                        <p:strVal val="visible"/>
                                      </p:to>
                                    </p:set>
                                    <p:animEffect filter="fade" transition="in">
                                      <p:cBhvr>
                                        <p:cTn dur="1"/>
                                        <p:tgtEl>
                                          <p:spTgt spid="2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3">
                                            <p:txEl>
                                              <p:pRg end="1" st="1"/>
                                            </p:txEl>
                                          </p:spTgt>
                                        </p:tgtEl>
                                        <p:attrNameLst>
                                          <p:attrName>style.visibility</p:attrName>
                                        </p:attrNameLst>
                                      </p:cBhvr>
                                      <p:to>
                                        <p:strVal val="visible"/>
                                      </p:to>
                                    </p:set>
                                    <p:animEffect filter="fade" transition="in">
                                      <p:cBhvr>
                                        <p:cTn dur="1"/>
                                        <p:tgtEl>
                                          <p:spTgt spid="2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3">
                                            <p:txEl>
                                              <p:pRg end="2" st="2"/>
                                            </p:txEl>
                                          </p:spTgt>
                                        </p:tgtEl>
                                        <p:attrNameLst>
                                          <p:attrName>style.visibility</p:attrName>
                                        </p:attrNameLst>
                                      </p:cBhvr>
                                      <p:to>
                                        <p:strVal val="visible"/>
                                      </p:to>
                                    </p:set>
                                    <p:animEffect filter="fade" transition="in">
                                      <p:cBhvr>
                                        <p:cTn dur="1"/>
                                        <p:tgtEl>
                                          <p:spTgt spid="2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3">
                                            <p:txEl>
                                              <p:pRg end="3" st="3"/>
                                            </p:txEl>
                                          </p:spTgt>
                                        </p:tgtEl>
                                        <p:attrNameLst>
                                          <p:attrName>style.visibility</p:attrName>
                                        </p:attrNameLst>
                                      </p:cBhvr>
                                      <p:to>
                                        <p:strVal val="visible"/>
                                      </p:to>
                                    </p:set>
                                    <p:animEffect filter="fade" transition="in">
                                      <p:cBhvr>
                                        <p:cTn dur="1"/>
                                        <p:tgtEl>
                                          <p:spTgt spid="2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4"/>
                                        </p:tgtEl>
                                        <p:attrNameLst>
                                          <p:attrName>style.visibility</p:attrName>
                                        </p:attrNameLst>
                                      </p:cBhvr>
                                      <p:to>
                                        <p:strVal val="visible"/>
                                      </p:to>
                                    </p:set>
                                    <p:animEffect filter="fade" transition="in">
                                      <p:cBhvr>
                                        <p:cTn dur="1"/>
                                        <p:tgtEl>
                                          <p:spTgt spid="2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09"/>
          <p:cNvSpPr txBox="1"/>
          <p:nvPr>
            <p:ph type="title"/>
          </p:nvPr>
        </p:nvSpPr>
        <p:spPr>
          <a:xfrm>
            <a:off x="90600" y="16300"/>
            <a:ext cx="88059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 #2: Quicksort is BST Sort</a:t>
            </a:r>
            <a:endParaRPr/>
          </a:p>
        </p:txBody>
      </p:sp>
      <p:sp>
        <p:nvSpPr>
          <p:cNvPr id="2180" name="Google Shape;2180;p109"/>
          <p:cNvSpPr/>
          <p:nvPr/>
        </p:nvSpPr>
        <p:spPr>
          <a:xfrm>
            <a:off x="837700"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181" name="Google Shape;2181;p109"/>
          <p:cNvSpPr/>
          <p:nvPr/>
        </p:nvSpPr>
        <p:spPr>
          <a:xfrm>
            <a:off x="13703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182" name="Google Shape;2182;p109"/>
          <p:cNvSpPr/>
          <p:nvPr/>
        </p:nvSpPr>
        <p:spPr>
          <a:xfrm>
            <a:off x="1902900"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183" name="Google Shape;2183;p109"/>
          <p:cNvSpPr/>
          <p:nvPr/>
        </p:nvSpPr>
        <p:spPr>
          <a:xfrm>
            <a:off x="24355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184" name="Google Shape;2184;p109"/>
          <p:cNvSpPr/>
          <p:nvPr/>
        </p:nvSpPr>
        <p:spPr>
          <a:xfrm>
            <a:off x="35007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185" name="Google Shape;2185;p109"/>
          <p:cNvSpPr/>
          <p:nvPr/>
        </p:nvSpPr>
        <p:spPr>
          <a:xfrm>
            <a:off x="40333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186" name="Google Shape;2186;p109"/>
          <p:cNvSpPr/>
          <p:nvPr/>
        </p:nvSpPr>
        <p:spPr>
          <a:xfrm>
            <a:off x="4565902"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187" name="Google Shape;2187;p109"/>
          <p:cNvSpPr/>
          <p:nvPr/>
        </p:nvSpPr>
        <p:spPr>
          <a:xfrm>
            <a:off x="2968101" y="7857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188" name="Google Shape;2188;p109"/>
          <p:cNvSpPr/>
          <p:nvPr/>
        </p:nvSpPr>
        <p:spPr>
          <a:xfrm>
            <a:off x="381275"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189" name="Google Shape;2189;p109"/>
          <p:cNvSpPr/>
          <p:nvPr/>
        </p:nvSpPr>
        <p:spPr>
          <a:xfrm>
            <a:off x="9138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190" name="Google Shape;2190;p109"/>
          <p:cNvSpPr/>
          <p:nvPr/>
        </p:nvSpPr>
        <p:spPr>
          <a:xfrm>
            <a:off x="1446475"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191" name="Google Shape;2191;p109"/>
          <p:cNvSpPr/>
          <p:nvPr/>
        </p:nvSpPr>
        <p:spPr>
          <a:xfrm>
            <a:off x="1979076"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192" name="Google Shape;2192;p109"/>
          <p:cNvSpPr/>
          <p:nvPr/>
        </p:nvSpPr>
        <p:spPr>
          <a:xfrm>
            <a:off x="3346701" y="15681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193" name="Google Shape;2193;p109"/>
          <p:cNvSpPr/>
          <p:nvPr/>
        </p:nvSpPr>
        <p:spPr>
          <a:xfrm>
            <a:off x="3879301"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194" name="Google Shape;2194;p109"/>
          <p:cNvSpPr/>
          <p:nvPr/>
        </p:nvSpPr>
        <p:spPr>
          <a:xfrm>
            <a:off x="4411902" y="1568125"/>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2195" name="Google Shape;2195;p109"/>
          <p:cNvGrpSpPr/>
          <p:nvPr/>
        </p:nvGrpSpPr>
        <p:grpSpPr>
          <a:xfrm>
            <a:off x="76475" y="2380007"/>
            <a:ext cx="1072600" cy="495300"/>
            <a:chOff x="152675" y="2380007"/>
            <a:chExt cx="1072600" cy="495300"/>
          </a:xfrm>
        </p:grpSpPr>
        <p:sp>
          <p:nvSpPr>
            <p:cNvPr id="2196" name="Google Shape;2196;p109"/>
            <p:cNvSpPr/>
            <p:nvPr/>
          </p:nvSpPr>
          <p:spPr>
            <a:xfrm>
              <a:off x="152675" y="2380007"/>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197" name="Google Shape;2197;p109"/>
            <p:cNvSpPr/>
            <p:nvPr/>
          </p:nvSpPr>
          <p:spPr>
            <a:xfrm>
              <a:off x="685275"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grpSp>
      <p:sp>
        <p:nvSpPr>
          <p:cNvPr id="2198" name="Google Shape;2198;p109"/>
          <p:cNvSpPr/>
          <p:nvPr/>
        </p:nvSpPr>
        <p:spPr>
          <a:xfrm>
            <a:off x="1977492"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199" name="Google Shape;2199;p109"/>
          <p:cNvSpPr/>
          <p:nvPr/>
        </p:nvSpPr>
        <p:spPr>
          <a:xfrm>
            <a:off x="3345909"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200" name="Google Shape;2200;p109"/>
          <p:cNvSpPr/>
          <p:nvPr/>
        </p:nvSpPr>
        <p:spPr>
          <a:xfrm>
            <a:off x="4714327" y="2380007"/>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201" name="Google Shape;2201;p109"/>
          <p:cNvSpPr/>
          <p:nvPr/>
        </p:nvSpPr>
        <p:spPr>
          <a:xfrm>
            <a:off x="2662876" y="1574360"/>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2202" name="Google Shape;2202;p109"/>
          <p:cNvSpPr/>
          <p:nvPr/>
        </p:nvSpPr>
        <p:spPr>
          <a:xfrm>
            <a:off x="1293284"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3</a:t>
            </a:r>
            <a:endParaRPr sz="1800">
              <a:solidFill>
                <a:srgbClr val="FFFFFF"/>
              </a:solidFill>
              <a:latin typeface="Calibri"/>
              <a:ea typeface="Calibri"/>
              <a:cs typeface="Calibri"/>
              <a:sym typeface="Calibri"/>
            </a:endParaRPr>
          </a:p>
        </p:txBody>
      </p:sp>
      <p:sp>
        <p:nvSpPr>
          <p:cNvPr id="2203" name="Google Shape;2203;p109"/>
          <p:cNvSpPr/>
          <p:nvPr/>
        </p:nvSpPr>
        <p:spPr>
          <a:xfrm>
            <a:off x="2661701"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2204" name="Google Shape;2204;p109"/>
          <p:cNvSpPr/>
          <p:nvPr/>
        </p:nvSpPr>
        <p:spPr>
          <a:xfrm>
            <a:off x="4030118" y="2380007"/>
            <a:ext cx="540000" cy="495300"/>
          </a:xfrm>
          <a:prstGeom prst="rect">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alibri"/>
                <a:ea typeface="Calibri"/>
                <a:cs typeface="Calibri"/>
                <a:sym typeface="Calibri"/>
              </a:rPr>
              <a:t>7</a:t>
            </a:r>
            <a:endParaRPr sz="1800">
              <a:solidFill>
                <a:srgbClr val="FFFFFF"/>
              </a:solidFill>
              <a:latin typeface="Calibri"/>
              <a:ea typeface="Calibri"/>
              <a:cs typeface="Calibri"/>
              <a:sym typeface="Calibri"/>
            </a:endParaRPr>
          </a:p>
        </p:txBody>
      </p:sp>
      <p:sp>
        <p:nvSpPr>
          <p:cNvPr id="2205" name="Google Shape;2205;p109"/>
          <p:cNvSpPr/>
          <p:nvPr/>
        </p:nvSpPr>
        <p:spPr>
          <a:xfrm>
            <a:off x="7274975" y="785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nvGrpSpPr>
          <p:cNvPr id="2206" name="Google Shape;2206;p109"/>
          <p:cNvGrpSpPr/>
          <p:nvPr/>
        </p:nvGrpSpPr>
        <p:grpSpPr>
          <a:xfrm>
            <a:off x="6512975" y="1281025"/>
            <a:ext cx="1032000" cy="762000"/>
            <a:chOff x="6665375" y="1281025"/>
            <a:chExt cx="1032000" cy="762000"/>
          </a:xfrm>
        </p:grpSpPr>
        <p:sp>
          <p:nvSpPr>
            <p:cNvPr id="2207" name="Google Shape;2207;p109"/>
            <p:cNvSpPr/>
            <p:nvPr/>
          </p:nvSpPr>
          <p:spPr>
            <a:xfrm>
              <a:off x="6665375"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cxnSp>
          <p:nvCxnSpPr>
            <p:cNvPr id="2208" name="Google Shape;2208;p109"/>
            <p:cNvCxnSpPr>
              <a:stCxn id="2205" idx="2"/>
              <a:endCxn id="2207" idx="0"/>
            </p:cNvCxnSpPr>
            <p:nvPr/>
          </p:nvCxnSpPr>
          <p:spPr>
            <a:xfrm flipH="1">
              <a:off x="6935375" y="1281025"/>
              <a:ext cx="7620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2209" name="Google Shape;2209;p109"/>
          <p:cNvGrpSpPr/>
          <p:nvPr/>
        </p:nvGrpSpPr>
        <p:grpSpPr>
          <a:xfrm>
            <a:off x="7544975" y="1281025"/>
            <a:ext cx="1038601" cy="762000"/>
            <a:chOff x="7697375" y="1281025"/>
            <a:chExt cx="1038601" cy="762000"/>
          </a:xfrm>
        </p:grpSpPr>
        <p:sp>
          <p:nvSpPr>
            <p:cNvPr id="2210" name="Google Shape;2210;p109"/>
            <p:cNvSpPr/>
            <p:nvPr/>
          </p:nvSpPr>
          <p:spPr>
            <a:xfrm>
              <a:off x="8195976" y="1547725"/>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cxnSp>
          <p:nvCxnSpPr>
            <p:cNvPr id="2211" name="Google Shape;2211;p109"/>
            <p:cNvCxnSpPr>
              <a:stCxn id="2205" idx="2"/>
              <a:endCxn id="2210" idx="0"/>
            </p:cNvCxnSpPr>
            <p:nvPr/>
          </p:nvCxnSpPr>
          <p:spPr>
            <a:xfrm>
              <a:off x="7697375" y="1281025"/>
              <a:ext cx="768600" cy="266700"/>
            </a:xfrm>
            <a:prstGeom prst="straightConnector1">
              <a:avLst/>
            </a:prstGeom>
            <a:noFill/>
            <a:ln cap="flat" cmpd="sng" w="19050">
              <a:solidFill>
                <a:schemeClr val="dk2"/>
              </a:solidFill>
              <a:prstDash val="solid"/>
              <a:round/>
              <a:headEnd len="med" w="med" type="none"/>
              <a:tailEnd len="med" w="med" type="triangle"/>
            </a:ln>
          </p:spPr>
        </p:cxnSp>
      </p:grpSp>
      <p:grpSp>
        <p:nvGrpSpPr>
          <p:cNvPr id="2212" name="Google Shape;2212;p109"/>
          <p:cNvGrpSpPr/>
          <p:nvPr/>
        </p:nvGrpSpPr>
        <p:grpSpPr>
          <a:xfrm>
            <a:off x="6073425" y="2043025"/>
            <a:ext cx="709550" cy="832275"/>
            <a:chOff x="6225825" y="2043025"/>
            <a:chExt cx="709550" cy="832275"/>
          </a:xfrm>
        </p:grpSpPr>
        <p:sp>
          <p:nvSpPr>
            <p:cNvPr id="2213" name="Google Shape;2213;p109"/>
            <p:cNvSpPr/>
            <p:nvPr/>
          </p:nvSpPr>
          <p:spPr>
            <a:xfrm>
              <a:off x="6225825" y="2380000"/>
              <a:ext cx="540000" cy="4953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2214" name="Google Shape;2214;p109"/>
            <p:cNvCxnSpPr>
              <a:stCxn id="2207" idx="2"/>
              <a:endCxn id="2213" idx="0"/>
            </p:cNvCxnSpPr>
            <p:nvPr/>
          </p:nvCxnSpPr>
          <p:spPr>
            <a:xfrm flipH="1">
              <a:off x="6495875" y="2043025"/>
              <a:ext cx="4395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2215" name="Google Shape;2215;p109"/>
          <p:cNvGrpSpPr/>
          <p:nvPr/>
        </p:nvGrpSpPr>
        <p:grpSpPr>
          <a:xfrm>
            <a:off x="6782975" y="2043025"/>
            <a:ext cx="600175" cy="832275"/>
            <a:chOff x="6935375" y="2043025"/>
            <a:chExt cx="600175" cy="832275"/>
          </a:xfrm>
        </p:grpSpPr>
        <p:sp>
          <p:nvSpPr>
            <p:cNvPr id="2216" name="Google Shape;2216;p109"/>
            <p:cNvSpPr/>
            <p:nvPr/>
          </p:nvSpPr>
          <p:spPr>
            <a:xfrm>
              <a:off x="6995550"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cxnSp>
          <p:nvCxnSpPr>
            <p:cNvPr id="2217" name="Google Shape;2217;p109"/>
            <p:cNvCxnSpPr>
              <a:stCxn id="2207" idx="2"/>
              <a:endCxn id="2216" idx="0"/>
            </p:cNvCxnSpPr>
            <p:nvPr/>
          </p:nvCxnSpPr>
          <p:spPr>
            <a:xfrm>
              <a:off x="6935375" y="2043025"/>
              <a:ext cx="3303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2218" name="Google Shape;2218;p109"/>
          <p:cNvGrpSpPr/>
          <p:nvPr/>
        </p:nvGrpSpPr>
        <p:grpSpPr>
          <a:xfrm>
            <a:off x="7641663" y="2043025"/>
            <a:ext cx="671913" cy="832275"/>
            <a:chOff x="7794063" y="2043025"/>
            <a:chExt cx="671913" cy="832275"/>
          </a:xfrm>
        </p:grpSpPr>
        <p:sp>
          <p:nvSpPr>
            <p:cNvPr id="2219" name="Google Shape;2219;p109"/>
            <p:cNvSpPr/>
            <p:nvPr/>
          </p:nvSpPr>
          <p:spPr>
            <a:xfrm>
              <a:off x="7794063"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cxnSp>
          <p:nvCxnSpPr>
            <p:cNvPr id="2220" name="Google Shape;2220;p109"/>
            <p:cNvCxnSpPr>
              <a:stCxn id="2210" idx="2"/>
              <a:endCxn id="2219" idx="0"/>
            </p:cNvCxnSpPr>
            <p:nvPr/>
          </p:nvCxnSpPr>
          <p:spPr>
            <a:xfrm flipH="1">
              <a:off x="8063976" y="2043025"/>
              <a:ext cx="4020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2221" name="Google Shape;2221;p109"/>
          <p:cNvGrpSpPr/>
          <p:nvPr/>
        </p:nvGrpSpPr>
        <p:grpSpPr>
          <a:xfrm>
            <a:off x="8313576" y="2043025"/>
            <a:ext cx="666600" cy="832275"/>
            <a:chOff x="8465976" y="2043025"/>
            <a:chExt cx="666600" cy="832275"/>
          </a:xfrm>
        </p:grpSpPr>
        <p:sp>
          <p:nvSpPr>
            <p:cNvPr id="2222" name="Google Shape;2222;p109"/>
            <p:cNvSpPr/>
            <p:nvPr/>
          </p:nvSpPr>
          <p:spPr>
            <a:xfrm>
              <a:off x="8592576" y="23800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2223" name="Google Shape;2223;p109"/>
            <p:cNvCxnSpPr>
              <a:stCxn id="2210" idx="2"/>
              <a:endCxn id="2222" idx="0"/>
            </p:cNvCxnSpPr>
            <p:nvPr/>
          </p:nvCxnSpPr>
          <p:spPr>
            <a:xfrm>
              <a:off x="8465976" y="2043025"/>
              <a:ext cx="396600" cy="336900"/>
            </a:xfrm>
            <a:prstGeom prst="straightConnector1">
              <a:avLst/>
            </a:prstGeom>
            <a:noFill/>
            <a:ln cap="flat" cmpd="sng" w="19050">
              <a:solidFill>
                <a:schemeClr val="dk2"/>
              </a:solidFill>
              <a:prstDash val="solid"/>
              <a:round/>
              <a:headEnd len="med" w="med" type="none"/>
              <a:tailEnd len="med" w="med" type="triangle"/>
            </a:ln>
          </p:spPr>
        </p:cxnSp>
      </p:grpSp>
      <p:grpSp>
        <p:nvGrpSpPr>
          <p:cNvPr id="2224" name="Google Shape;2224;p109"/>
          <p:cNvGrpSpPr/>
          <p:nvPr/>
        </p:nvGrpSpPr>
        <p:grpSpPr>
          <a:xfrm>
            <a:off x="5618300" y="2875200"/>
            <a:ext cx="725100" cy="837900"/>
            <a:chOff x="5770700" y="2875200"/>
            <a:chExt cx="725100" cy="837900"/>
          </a:xfrm>
        </p:grpSpPr>
        <p:sp>
          <p:nvSpPr>
            <p:cNvPr id="2225" name="Google Shape;2225;p109"/>
            <p:cNvSpPr/>
            <p:nvPr/>
          </p:nvSpPr>
          <p:spPr>
            <a:xfrm>
              <a:off x="5770700" y="3217800"/>
              <a:ext cx="540000" cy="4953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cxnSp>
          <p:nvCxnSpPr>
            <p:cNvPr id="2226" name="Google Shape;2226;p109"/>
            <p:cNvCxnSpPr>
              <a:endCxn id="2225" idx="0"/>
            </p:cNvCxnSpPr>
            <p:nvPr/>
          </p:nvCxnSpPr>
          <p:spPr>
            <a:xfrm flipH="1">
              <a:off x="6040700" y="2875200"/>
              <a:ext cx="455100" cy="342600"/>
            </a:xfrm>
            <a:prstGeom prst="straightConnector1">
              <a:avLst/>
            </a:prstGeom>
            <a:noFill/>
            <a:ln cap="flat" cmpd="sng" w="19050">
              <a:solidFill>
                <a:schemeClr val="dk2"/>
              </a:solidFill>
              <a:prstDash val="solid"/>
              <a:round/>
              <a:headEnd len="med" w="med" type="none"/>
              <a:tailEnd len="med" w="med" type="triangle"/>
            </a:ln>
          </p:spPr>
        </p:cxnSp>
      </p:grpSp>
      <p:pic>
        <p:nvPicPr>
          <p:cNvPr id="2227" name="Google Shape;2227;p109"/>
          <p:cNvPicPr preferRelativeResize="0"/>
          <p:nvPr/>
        </p:nvPicPr>
        <p:blipFill>
          <a:blip r:embed="rId3">
            <a:alphaModFix/>
          </a:blip>
          <a:stretch>
            <a:fillRect/>
          </a:stretch>
        </p:blipFill>
        <p:spPr>
          <a:xfrm>
            <a:off x="1232097" y="3056200"/>
            <a:ext cx="2190000" cy="2006900"/>
          </a:xfrm>
          <a:prstGeom prst="rect">
            <a:avLst/>
          </a:prstGeom>
          <a:noFill/>
          <a:ln>
            <a:noFill/>
          </a:ln>
        </p:spPr>
      </p:pic>
      <p:grpSp>
        <p:nvGrpSpPr>
          <p:cNvPr id="2228" name="Google Shape;2228;p109"/>
          <p:cNvGrpSpPr/>
          <p:nvPr/>
        </p:nvGrpSpPr>
        <p:grpSpPr>
          <a:xfrm>
            <a:off x="3544850" y="3725150"/>
            <a:ext cx="5481000" cy="1364500"/>
            <a:chOff x="3773450" y="3648950"/>
            <a:chExt cx="5481000" cy="1364500"/>
          </a:xfrm>
        </p:grpSpPr>
        <p:sp>
          <p:nvSpPr>
            <p:cNvPr id="2229" name="Google Shape;2229;p109"/>
            <p:cNvSpPr txBox="1"/>
            <p:nvPr/>
          </p:nvSpPr>
          <p:spPr>
            <a:xfrm>
              <a:off x="3773450" y="3648950"/>
              <a:ext cx="5481000" cy="9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Key idea: compareTo calls are same for BST insert and Quicksort.</a:t>
              </a:r>
              <a:endParaRPr/>
            </a:p>
            <a:p>
              <a:pPr indent="-317500" lvl="0" marL="457200" rtl="0" algn="l">
                <a:spcBef>
                  <a:spcPts val="0"/>
                </a:spcBef>
                <a:spcAft>
                  <a:spcPts val="0"/>
                </a:spcAft>
                <a:buSzPts val="1400"/>
                <a:buChar char="●"/>
              </a:pPr>
              <a:r>
                <a:rPr lang="en"/>
                <a:t>Every number gets compared to 5 in both.</a:t>
              </a:r>
              <a:endParaRPr/>
            </a:p>
            <a:p>
              <a:pPr indent="-317500" lvl="0" marL="457200" rtl="0" algn="l">
                <a:spcBef>
                  <a:spcPts val="0"/>
                </a:spcBef>
                <a:spcAft>
                  <a:spcPts val="0"/>
                </a:spcAft>
                <a:buSzPts val="1400"/>
                <a:buChar char="●"/>
              </a:pPr>
              <a:r>
                <a:rPr lang="en"/>
                <a:t>3 gets compared to only 1, 2, 4, and 5 in both.</a:t>
              </a:r>
              <a:endParaRPr/>
            </a:p>
          </p:txBody>
        </p:sp>
        <p:sp>
          <p:nvSpPr>
            <p:cNvPr id="2230" name="Google Shape;2230;p109"/>
            <p:cNvSpPr txBox="1"/>
            <p:nvPr/>
          </p:nvSpPr>
          <p:spPr>
            <a:xfrm>
              <a:off x="3773648" y="4518150"/>
              <a:ext cx="5205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Reminder: Random insertion into a BST takes O(N log N) time.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6"/>
                                        </p:tgtEl>
                                        <p:attrNameLst>
                                          <p:attrName>style.visibility</p:attrName>
                                        </p:attrNameLst>
                                      </p:cBhvr>
                                      <p:to>
                                        <p:strVal val="visible"/>
                                      </p:to>
                                    </p:set>
                                    <p:animEffect filter="fade" transition="in">
                                      <p:cBhvr>
                                        <p:cTn dur="1000"/>
                                        <p:tgtEl>
                                          <p:spTgt spid="2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2"/>
                                        </p:tgtEl>
                                        <p:attrNameLst>
                                          <p:attrName>style.visibility</p:attrName>
                                        </p:attrNameLst>
                                      </p:cBhvr>
                                      <p:to>
                                        <p:strVal val="visible"/>
                                      </p:to>
                                    </p:set>
                                    <p:animEffect filter="fade" transition="in">
                                      <p:cBhvr>
                                        <p:cTn dur="1000"/>
                                        <p:tgtEl>
                                          <p:spTgt spid="2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4"/>
                                        </p:tgtEl>
                                        <p:attrNameLst>
                                          <p:attrName>style.visibility</p:attrName>
                                        </p:attrNameLst>
                                      </p:cBhvr>
                                      <p:to>
                                        <p:strVal val="visible"/>
                                      </p:to>
                                    </p:set>
                                    <p:animEffect filter="fade" transition="in">
                                      <p:cBhvr>
                                        <p:cTn dur="1000"/>
                                        <p:tgtEl>
                                          <p:spTgt spid="2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9"/>
                                        </p:tgtEl>
                                        <p:attrNameLst>
                                          <p:attrName>style.visibility</p:attrName>
                                        </p:attrNameLst>
                                      </p:cBhvr>
                                      <p:to>
                                        <p:strVal val="visible"/>
                                      </p:to>
                                    </p:set>
                                    <p:animEffect filter="fade" transition="in">
                                      <p:cBhvr>
                                        <p:cTn dur="1000"/>
                                        <p:tgtEl>
                                          <p:spTgt spid="2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1"/>
                                        </p:tgtEl>
                                        <p:attrNameLst>
                                          <p:attrName>style.visibility</p:attrName>
                                        </p:attrNameLst>
                                      </p:cBhvr>
                                      <p:to>
                                        <p:strVal val="visible"/>
                                      </p:to>
                                    </p:set>
                                    <p:animEffect filter="fade" transition="in">
                                      <p:cBhvr>
                                        <p:cTn dur="1000"/>
                                        <p:tgtEl>
                                          <p:spTgt spid="2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5"/>
                                        </p:tgtEl>
                                        <p:attrNameLst>
                                          <p:attrName>style.visibility</p:attrName>
                                        </p:attrNameLst>
                                      </p:cBhvr>
                                      <p:to>
                                        <p:strVal val="visible"/>
                                      </p:to>
                                    </p:set>
                                    <p:animEffect filter="fade" transition="in">
                                      <p:cBhvr>
                                        <p:cTn dur="1000"/>
                                        <p:tgtEl>
                                          <p:spTgt spid="2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8"/>
                                        </p:tgtEl>
                                        <p:attrNameLst>
                                          <p:attrName>style.visibility</p:attrName>
                                        </p:attrNameLst>
                                      </p:cBhvr>
                                      <p:to>
                                        <p:strVal val="visible"/>
                                      </p:to>
                                    </p:set>
                                    <p:animEffect filter="fade" transition="in">
                                      <p:cBhvr>
                                        <p:cTn dur="1000"/>
                                        <p:tgtEl>
                                          <p:spTgt spid="2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8"/>
                                        </p:tgtEl>
                                        <p:attrNameLst>
                                          <p:attrName>style.visibility</p:attrName>
                                        </p:attrNameLst>
                                      </p:cBhvr>
                                      <p:to>
                                        <p:strVal val="visible"/>
                                      </p:to>
                                    </p:set>
                                    <p:animEffect filter="fade" transition="in">
                                      <p:cBhvr>
                                        <p:cTn dur="1"/>
                                        <p:tgtEl>
                                          <p:spTgt spid="2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110"/>
          <p:cNvSpPr txBox="1"/>
          <p:nvPr>
            <p:ph type="title"/>
          </p:nvPr>
        </p:nvSpPr>
        <p:spPr>
          <a:xfrm>
            <a:off x="90600" y="16300"/>
            <a:ext cx="88059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Empirical Quicksort Runtimes</a:t>
            </a:r>
            <a:endParaRPr/>
          </a:p>
        </p:txBody>
      </p:sp>
      <p:sp>
        <p:nvSpPr>
          <p:cNvPr id="2236" name="Google Shape;2236;p110"/>
          <p:cNvSpPr txBox="1"/>
          <p:nvPr/>
        </p:nvSpPr>
        <p:spPr>
          <a:xfrm>
            <a:off x="242400" y="4307775"/>
            <a:ext cx="8730300" cy="75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For more, see: </a:t>
            </a:r>
            <a:r>
              <a:rPr lang="en" u="sng">
                <a:solidFill>
                  <a:schemeClr val="hlink"/>
                </a:solidFill>
                <a:hlinkClick r:id="rId3"/>
              </a:rPr>
              <a:t>http://www.informit.com/articles/article.aspx?p=2017754&amp;seqNum=7</a:t>
            </a:r>
            <a:endParaRPr/>
          </a:p>
        </p:txBody>
      </p:sp>
      <p:pic>
        <p:nvPicPr>
          <p:cNvPr id="2237" name="Google Shape;2237;p110"/>
          <p:cNvPicPr preferRelativeResize="0"/>
          <p:nvPr/>
        </p:nvPicPr>
        <p:blipFill>
          <a:blip r:embed="rId4">
            <a:alphaModFix/>
          </a:blip>
          <a:stretch>
            <a:fillRect/>
          </a:stretch>
        </p:blipFill>
        <p:spPr>
          <a:xfrm>
            <a:off x="1867725" y="2178175"/>
            <a:ext cx="5276850" cy="1695450"/>
          </a:xfrm>
          <a:prstGeom prst="rect">
            <a:avLst/>
          </a:prstGeom>
          <a:noFill/>
          <a:ln>
            <a:noFill/>
          </a:ln>
        </p:spPr>
      </p:pic>
      <p:sp>
        <p:nvSpPr>
          <p:cNvPr id="2238" name="Google Shape;2238;p110"/>
          <p:cNvSpPr txBox="1"/>
          <p:nvPr/>
        </p:nvSpPr>
        <p:spPr>
          <a:xfrm>
            <a:off x="1760650" y="3587150"/>
            <a:ext cx="6432900" cy="8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Empirical histogram for quicksort compare counts (10,000 trials with N = 1000)</a:t>
            </a:r>
            <a:endParaRPr/>
          </a:p>
        </p:txBody>
      </p:sp>
      <p:sp>
        <p:nvSpPr>
          <p:cNvPr id="2239" name="Google Shape;2239;p11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N items:</a:t>
            </a:r>
            <a:endParaRPr/>
          </a:p>
          <a:p>
            <a:pPr indent="-342900" lvl="0" marL="457200" rtl="0" algn="l">
              <a:spcBef>
                <a:spcPts val="600"/>
              </a:spcBef>
              <a:spcAft>
                <a:spcPts val="0"/>
              </a:spcAft>
              <a:buSzPts val="1800"/>
              <a:buChar char="●"/>
            </a:pPr>
            <a:r>
              <a:rPr lang="en"/>
              <a:t>Mean number of compares to complete Quicksort: ~2N ln N</a:t>
            </a:r>
            <a:endParaRPr/>
          </a:p>
          <a:p>
            <a:pPr indent="-342900" lvl="0" marL="457200" rtl="0" algn="l">
              <a:spcBef>
                <a:spcPts val="0"/>
              </a:spcBef>
              <a:spcAft>
                <a:spcPts val="0"/>
              </a:spcAft>
              <a:buSzPts val="1800"/>
              <a:buChar char="●"/>
            </a:pPr>
            <a:r>
              <a:rPr lang="en"/>
              <a:t>Standard deviation: </a:t>
            </a:r>
            <a:endParaRPr/>
          </a:p>
        </p:txBody>
      </p:sp>
      <p:grpSp>
        <p:nvGrpSpPr>
          <p:cNvPr id="2240" name="Google Shape;2240;p110"/>
          <p:cNvGrpSpPr/>
          <p:nvPr/>
        </p:nvGrpSpPr>
        <p:grpSpPr>
          <a:xfrm>
            <a:off x="3138775" y="1643125"/>
            <a:ext cx="5471125" cy="583300"/>
            <a:chOff x="3138775" y="1643125"/>
            <a:chExt cx="5471125" cy="583300"/>
          </a:xfrm>
        </p:grpSpPr>
        <p:cxnSp>
          <p:nvCxnSpPr>
            <p:cNvPr id="2241" name="Google Shape;2241;p110"/>
            <p:cNvCxnSpPr/>
            <p:nvPr/>
          </p:nvCxnSpPr>
          <p:spPr>
            <a:xfrm flipH="1">
              <a:off x="3138775" y="1973525"/>
              <a:ext cx="2220300" cy="252900"/>
            </a:xfrm>
            <a:prstGeom prst="straightConnector1">
              <a:avLst/>
            </a:prstGeom>
            <a:noFill/>
            <a:ln cap="flat" cmpd="sng" w="9525">
              <a:solidFill>
                <a:srgbClr val="BE0712"/>
              </a:solidFill>
              <a:prstDash val="solid"/>
              <a:round/>
              <a:headEnd len="med" w="med" type="none"/>
              <a:tailEnd len="med" w="med" type="triangle"/>
            </a:ln>
          </p:spPr>
        </p:cxnSp>
        <p:sp>
          <p:nvSpPr>
            <p:cNvPr id="2242" name="Google Shape;2242;p110"/>
            <p:cNvSpPr txBox="1"/>
            <p:nvPr/>
          </p:nvSpPr>
          <p:spPr>
            <a:xfrm>
              <a:off x="5321600" y="16431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Lots of </a:t>
              </a:r>
              <a:r>
                <a:rPr lang="en">
                  <a:solidFill>
                    <a:srgbClr val="BE0712"/>
                  </a:solidFill>
                </a:rPr>
                <a:t>arrays take 12,000ish compares to sort with Quicksort.</a:t>
              </a:r>
              <a:endParaRPr>
                <a:solidFill>
                  <a:srgbClr val="BE0712"/>
                </a:solidFill>
              </a:endParaRPr>
            </a:p>
          </p:txBody>
        </p:sp>
      </p:grpSp>
      <p:grpSp>
        <p:nvGrpSpPr>
          <p:cNvPr id="2243" name="Google Shape;2243;p110"/>
          <p:cNvGrpSpPr/>
          <p:nvPr/>
        </p:nvGrpSpPr>
        <p:grpSpPr>
          <a:xfrm>
            <a:off x="4553425" y="2401313"/>
            <a:ext cx="3288300" cy="1127638"/>
            <a:chOff x="4553425" y="2401313"/>
            <a:chExt cx="3288300" cy="1127638"/>
          </a:xfrm>
        </p:grpSpPr>
        <p:cxnSp>
          <p:nvCxnSpPr>
            <p:cNvPr id="2244" name="Google Shape;2244;p110"/>
            <p:cNvCxnSpPr/>
            <p:nvPr/>
          </p:nvCxnSpPr>
          <p:spPr>
            <a:xfrm>
              <a:off x="5396450" y="3022850"/>
              <a:ext cx="576600" cy="506100"/>
            </a:xfrm>
            <a:prstGeom prst="straightConnector1">
              <a:avLst/>
            </a:prstGeom>
            <a:noFill/>
            <a:ln cap="flat" cmpd="sng" w="9525">
              <a:solidFill>
                <a:srgbClr val="BE0712"/>
              </a:solidFill>
              <a:prstDash val="solid"/>
              <a:round/>
              <a:headEnd len="med" w="med" type="none"/>
              <a:tailEnd len="med" w="med" type="triangle"/>
            </a:ln>
          </p:spPr>
        </p:cxnSp>
        <p:sp>
          <p:nvSpPr>
            <p:cNvPr id="2245" name="Google Shape;2245;p110"/>
            <p:cNvSpPr txBox="1"/>
            <p:nvPr/>
          </p:nvSpPr>
          <p:spPr>
            <a:xfrm>
              <a:off x="4553425" y="2401313"/>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 very small number take</a:t>
              </a:r>
              <a:r>
                <a:rPr lang="en">
                  <a:solidFill>
                    <a:srgbClr val="BE0712"/>
                  </a:solidFill>
                </a:rPr>
                <a:t> 15,000ish compares to sort with Quicksort.</a:t>
              </a:r>
              <a:endParaRPr>
                <a:solidFill>
                  <a:srgbClr val="BE0712"/>
                </a:solidFill>
              </a:endParaRPr>
            </a:p>
          </p:txBody>
        </p:sp>
      </p:grpSp>
      <p:grpSp>
        <p:nvGrpSpPr>
          <p:cNvPr id="2246" name="Google Shape;2246;p110"/>
          <p:cNvGrpSpPr/>
          <p:nvPr/>
        </p:nvGrpSpPr>
        <p:grpSpPr>
          <a:xfrm>
            <a:off x="3550800" y="3625175"/>
            <a:ext cx="5421900" cy="1136525"/>
            <a:chOff x="3550800" y="3625175"/>
            <a:chExt cx="5421900" cy="1136525"/>
          </a:xfrm>
        </p:grpSpPr>
        <p:cxnSp>
          <p:nvCxnSpPr>
            <p:cNvPr id="2247" name="Google Shape;2247;p110"/>
            <p:cNvCxnSpPr/>
            <p:nvPr/>
          </p:nvCxnSpPr>
          <p:spPr>
            <a:xfrm flipH="1" rot="10800000">
              <a:off x="7972900" y="3625175"/>
              <a:ext cx="981900" cy="653100"/>
            </a:xfrm>
            <a:prstGeom prst="straightConnector1">
              <a:avLst/>
            </a:prstGeom>
            <a:noFill/>
            <a:ln cap="flat" cmpd="sng" w="9525">
              <a:solidFill>
                <a:srgbClr val="BE0712"/>
              </a:solidFill>
              <a:prstDash val="solid"/>
              <a:round/>
              <a:headEnd len="med" w="med" type="none"/>
              <a:tailEnd len="med" w="med" type="triangle"/>
            </a:ln>
          </p:spPr>
        </p:cxnSp>
        <p:sp>
          <p:nvSpPr>
            <p:cNvPr id="2248" name="Google Shape;2248;p110"/>
            <p:cNvSpPr txBox="1"/>
            <p:nvPr/>
          </p:nvSpPr>
          <p:spPr>
            <a:xfrm>
              <a:off x="3550800" y="4183900"/>
              <a:ext cx="54219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Chance of taking 1,000,000ish compares is effectively zero.</a:t>
              </a:r>
              <a:endParaRPr>
                <a:solidFill>
                  <a:srgbClr val="BE0712"/>
                </a:solidFill>
              </a:endParaRPr>
            </a:p>
          </p:txBody>
        </p:sp>
      </p:grpSp>
      <p:pic>
        <p:nvPicPr>
          <p:cNvPr id="2249" name="Google Shape;2249;p110"/>
          <p:cNvPicPr preferRelativeResize="0"/>
          <p:nvPr/>
        </p:nvPicPr>
        <p:blipFill>
          <a:blip r:embed="rId5">
            <a:alphaModFix/>
          </a:blip>
          <a:stretch>
            <a:fillRect/>
          </a:stretch>
        </p:blipFill>
        <p:spPr>
          <a:xfrm>
            <a:off x="2846200" y="1389936"/>
            <a:ext cx="2984851" cy="38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0"/>
                                        </p:tgtEl>
                                        <p:attrNameLst>
                                          <p:attrName>style.visibility</p:attrName>
                                        </p:attrNameLst>
                                      </p:cBhvr>
                                      <p:to>
                                        <p:strVal val="visible"/>
                                      </p:to>
                                    </p:set>
                                    <p:animEffect filter="fade" transition="in">
                                      <p:cBhvr>
                                        <p:cTn dur="1"/>
                                        <p:tgtEl>
                                          <p:spTgt spid="2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3"/>
                                        </p:tgtEl>
                                        <p:attrNameLst>
                                          <p:attrName>style.visibility</p:attrName>
                                        </p:attrNameLst>
                                      </p:cBhvr>
                                      <p:to>
                                        <p:strVal val="visible"/>
                                      </p:to>
                                    </p:set>
                                    <p:animEffect filter="fade" transition="in">
                                      <p:cBhvr>
                                        <p:cTn dur="1"/>
                                        <p:tgtEl>
                                          <p:spTgt spid="2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6"/>
                                        </p:tgtEl>
                                        <p:attrNameLst>
                                          <p:attrName>style.visibility</p:attrName>
                                        </p:attrNameLst>
                                      </p:cBhvr>
                                      <p:to>
                                        <p:strVal val="visible"/>
                                      </p:to>
                                    </p:set>
                                    <p:animEffect filter="fade" transition="in">
                                      <p:cBhvr>
                                        <p:cTn dur="1"/>
                                        <p:tgtEl>
                                          <p:spTgt spid="2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3" name="Shape 2253"/>
        <p:cNvGrpSpPr/>
        <p:nvPr/>
      </p:nvGrpSpPr>
      <p:grpSpPr>
        <a:xfrm>
          <a:off x="0" y="0"/>
          <a:ext cx="0" cy="0"/>
          <a:chOff x="0" y="0"/>
          <a:chExt cx="0" cy="0"/>
        </a:xfrm>
      </p:grpSpPr>
      <p:sp>
        <p:nvSpPr>
          <p:cNvPr id="2254" name="Google Shape;2254;p1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2255" name="Google Shape;2255;p11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Theoretical analysis:</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a:t>
            </a:r>
            <a:r>
              <a:rPr baseline="30000" lang="en"/>
              <a:t>2</a:t>
            </a:r>
            <a:r>
              <a:rPr lang="en"/>
              <a:t>)</a:t>
            </a:r>
            <a:endParaRPr/>
          </a:p>
          <a:p>
            <a:pPr indent="-342900" lvl="0" marL="457200" rtl="0" algn="l">
              <a:spcBef>
                <a:spcPts val="0"/>
              </a:spcBef>
              <a:spcAft>
                <a:spcPts val="0"/>
              </a:spcAft>
              <a:buSzPts val="1800"/>
              <a:buChar char="●"/>
            </a:pPr>
            <a:r>
              <a:rPr b="1" lang="en"/>
              <a:t>Randomly chosen array case: Θ(N log N) expected</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Compare this to Mergesort.</a:t>
            </a:r>
            <a:endParaRPr/>
          </a:p>
          <a:p>
            <a:pPr indent="-342900" lvl="0" marL="457200" rtl="0" algn="l">
              <a:spcBef>
                <a:spcPts val="600"/>
              </a:spcBef>
              <a:spcAft>
                <a:spcPts val="0"/>
              </a:spcAft>
              <a:buSzPts val="1800"/>
              <a:buChar char="●"/>
            </a:pPr>
            <a:r>
              <a:rPr lang="en"/>
              <a:t>Best case: Θ(N log N)</a:t>
            </a:r>
            <a:endParaRPr/>
          </a:p>
          <a:p>
            <a:pPr indent="-342900" lvl="0" marL="457200" rtl="0" algn="l">
              <a:spcBef>
                <a:spcPts val="0"/>
              </a:spcBef>
              <a:spcAft>
                <a:spcPts val="0"/>
              </a:spcAft>
              <a:buSzPts val="1800"/>
              <a:buChar char="●"/>
            </a:pPr>
            <a:r>
              <a:rPr lang="en"/>
              <a:t>Worst case: Θ(N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is it faster than mergesort?</a:t>
            </a:r>
            <a:endParaRPr/>
          </a:p>
          <a:p>
            <a:pPr indent="-342900" lvl="0" marL="457200" rtl="0" algn="l">
              <a:spcBef>
                <a:spcPts val="600"/>
              </a:spcBef>
              <a:spcAft>
                <a:spcPts val="0"/>
              </a:spcAft>
              <a:buSzPts val="1800"/>
              <a:buChar char="●"/>
            </a:pPr>
            <a:r>
              <a:rPr lang="en"/>
              <a:t>Requires empirical analysis. No obvious reason why.</a:t>
            </a:r>
            <a:endParaRPr/>
          </a:p>
        </p:txBody>
      </p:sp>
      <p:cxnSp>
        <p:nvCxnSpPr>
          <p:cNvPr id="2256" name="Google Shape;2256;p111"/>
          <p:cNvCxnSpPr/>
          <p:nvPr/>
        </p:nvCxnSpPr>
        <p:spPr>
          <a:xfrm flipH="1">
            <a:off x="5448475" y="1229650"/>
            <a:ext cx="369600" cy="290700"/>
          </a:xfrm>
          <a:prstGeom prst="straightConnector1">
            <a:avLst/>
          </a:prstGeom>
          <a:noFill/>
          <a:ln cap="flat" cmpd="sng" w="9525">
            <a:solidFill>
              <a:srgbClr val="BE0712"/>
            </a:solidFill>
            <a:prstDash val="solid"/>
            <a:round/>
            <a:headEnd len="med" w="med" type="none"/>
            <a:tailEnd len="med" w="med" type="triangle"/>
          </a:ln>
        </p:spPr>
      </p:cxnSp>
      <p:sp>
        <p:nvSpPr>
          <p:cNvPr id="2257" name="Google Shape;2257;p111"/>
          <p:cNvSpPr txBox="1"/>
          <p:nvPr/>
        </p:nvSpPr>
        <p:spPr>
          <a:xfrm>
            <a:off x="5740192" y="871125"/>
            <a:ext cx="328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With extremely high probability!!</a:t>
            </a:r>
            <a:endParaRPr>
              <a:solidFill>
                <a:srgbClr val="BE0712"/>
              </a:solidFill>
            </a:endParaRPr>
          </a:p>
        </p:txBody>
      </p:sp>
      <p:cxnSp>
        <p:nvCxnSpPr>
          <p:cNvPr id="2258" name="Google Shape;2258;p111"/>
          <p:cNvCxnSpPr/>
          <p:nvPr/>
        </p:nvCxnSpPr>
        <p:spPr>
          <a:xfrm flipH="1">
            <a:off x="2783650" y="1045775"/>
            <a:ext cx="897900" cy="498900"/>
          </a:xfrm>
          <a:prstGeom prst="straightConnector1">
            <a:avLst/>
          </a:prstGeom>
          <a:noFill/>
          <a:ln cap="flat" cmpd="sng" w="9525">
            <a:solidFill>
              <a:srgbClr val="BE0712"/>
            </a:solidFill>
            <a:prstDash val="solid"/>
            <a:round/>
            <a:headEnd len="med" w="med" type="none"/>
            <a:tailEnd len="med" w="med" type="triangle"/>
          </a:ln>
        </p:spPr>
      </p:cxnSp>
      <p:sp>
        <p:nvSpPr>
          <p:cNvPr id="2259" name="Google Shape;2259;p111"/>
          <p:cNvSpPr txBox="1"/>
          <p:nvPr/>
        </p:nvSpPr>
        <p:spPr>
          <a:xfrm>
            <a:off x="3647150" y="581725"/>
            <a:ext cx="50397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For our pivot/partitioning strategies: Sorted or close to sorted.</a:t>
            </a:r>
            <a:endParaRPr>
              <a:solidFill>
                <a:srgbClr val="BE0712"/>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1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Summary (so far)</a:t>
            </a:r>
            <a:endParaRPr/>
          </a:p>
        </p:txBody>
      </p:sp>
      <p:sp>
        <p:nvSpPr>
          <p:cNvPr id="2265" name="Google Shape;2265;p11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Listed by mechanism:</a:t>
            </a:r>
            <a:endParaRPr/>
          </a:p>
          <a:p>
            <a:pPr indent="-342900" lvl="0" marL="457200" rtl="0" algn="l">
              <a:spcBef>
                <a:spcPts val="600"/>
              </a:spcBef>
              <a:spcAft>
                <a:spcPts val="0"/>
              </a:spcAft>
              <a:buSzPts val="1800"/>
              <a:buChar char="●"/>
            </a:pPr>
            <a:r>
              <a:rPr lang="en"/>
              <a:t>Selection sort: Find the smallest item and put it at the front.</a:t>
            </a:r>
            <a:endParaRPr/>
          </a:p>
          <a:p>
            <a:pPr indent="-342900" lvl="0" marL="457200" rtl="0" algn="l">
              <a:spcBef>
                <a:spcPts val="600"/>
              </a:spcBef>
              <a:spcAft>
                <a:spcPts val="0"/>
              </a:spcAft>
              <a:buSzPts val="1800"/>
              <a:buChar char="●"/>
            </a:pPr>
            <a:r>
              <a:rPr lang="en"/>
              <a:t>Insertion sort: Figure out where to insert the current item.</a:t>
            </a:r>
            <a:endParaRPr/>
          </a:p>
          <a:p>
            <a:pPr indent="-342900" lvl="0" marL="457200" rtl="0" algn="l">
              <a:spcBef>
                <a:spcPts val="600"/>
              </a:spcBef>
              <a:spcAft>
                <a:spcPts val="0"/>
              </a:spcAft>
              <a:buSzPts val="1800"/>
              <a:buChar char="●"/>
            </a:pPr>
            <a:r>
              <a:rPr lang="en"/>
              <a:t>Merge sort: Merge two sorted halves into one sorted whole.</a:t>
            </a:r>
            <a:endParaRPr/>
          </a:p>
          <a:p>
            <a:pPr indent="-342900" lvl="0" marL="457200" rtl="0" algn="l">
              <a:spcBef>
                <a:spcPts val="600"/>
              </a:spcBef>
              <a:spcAft>
                <a:spcPts val="0"/>
              </a:spcAft>
              <a:buSzPts val="1800"/>
              <a:buChar char="●"/>
            </a:pPr>
            <a:r>
              <a:rPr lang="en"/>
              <a:t>Partition (quick) sort: Partition items around a pivot.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Listed by memory and runtime:</a:t>
            </a:r>
            <a:endParaRPr/>
          </a:p>
          <a:p>
            <a:pPr indent="0" lvl="0" marL="0" rtl="0" algn="l">
              <a:spcBef>
                <a:spcPts val="600"/>
              </a:spcBef>
              <a:spcAft>
                <a:spcPts val="0"/>
              </a:spcAft>
              <a:buNone/>
            </a:pPr>
            <a:r>
              <a:t/>
            </a:r>
            <a:endParaRPr/>
          </a:p>
        </p:txBody>
      </p:sp>
      <p:graphicFrame>
        <p:nvGraphicFramePr>
          <p:cNvPr id="2266" name="Google Shape;2266;p112"/>
          <p:cNvGraphicFramePr/>
          <p:nvPr/>
        </p:nvGraphicFramePr>
        <p:xfrm>
          <a:off x="826864" y="3081414"/>
          <a:ext cx="3000000" cy="3000000"/>
        </p:xfrm>
        <a:graphic>
          <a:graphicData uri="http://schemas.openxmlformats.org/drawingml/2006/table">
            <a:tbl>
              <a:tblPr>
                <a:noFill/>
                <a:tableStyleId>{6BD81C6C-F37C-415D-B755-17E6A76E3FAE}</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Memory</a:t>
                      </a:r>
                      <a:endParaRPr/>
                    </a:p>
                  </a:txBody>
                  <a:tcPr marT="91425" marB="91425" marR="91425" marL="91425"/>
                </a:tc>
                <a:tc>
                  <a:txBody>
                    <a:bodyPr/>
                    <a:lstStyle/>
                    <a:p>
                      <a:pPr indent="0" lvl="0" marL="0" rtl="0" algn="l">
                        <a:spcBef>
                          <a:spcPts val="0"/>
                        </a:spcBef>
                        <a:spcAft>
                          <a:spcPts val="0"/>
                        </a:spcAft>
                        <a:buNone/>
                      </a:pPr>
                      <a:r>
                        <a:rPr lang="en"/>
                        <a:t>Time</a:t>
                      </a:r>
                      <a:endParaRPr/>
                    </a:p>
                  </a:txBody>
                  <a:tcPr marT="91425" marB="91425" marR="91425" marL="91425"/>
                </a:tc>
                <a:tc>
                  <a:txBody>
                    <a:bodyPr/>
                    <a:lstStyle/>
                    <a:p>
                      <a:pPr indent="0" lvl="0" marL="0" rtl="0" algn="l">
                        <a:spcBef>
                          <a:spcPts val="0"/>
                        </a:spcBef>
                        <a:spcAft>
                          <a:spcPts val="0"/>
                        </a:spcAft>
                        <a:buNone/>
                      </a:pPr>
                      <a:r>
                        <a:rPr lang="en"/>
                        <a:t>Notes</a:t>
                      </a:r>
                      <a:endParaRPr/>
                    </a:p>
                  </a:txBody>
                  <a:tcPr marT="91425" marB="91425" marR="91425" marL="91425"/>
                </a:tc>
              </a:tr>
              <a:tr h="381000">
                <a:tc>
                  <a:txBody>
                    <a:bodyPr/>
                    <a:lstStyle/>
                    <a:p>
                      <a:pPr indent="0" lvl="0" marL="0" rtl="0" algn="l">
                        <a:spcBef>
                          <a:spcPts val="0"/>
                        </a:spcBef>
                        <a:spcAft>
                          <a:spcPts val="0"/>
                        </a:spcAft>
                        <a:buNone/>
                      </a:pPr>
                      <a:r>
                        <a:rPr lang="en"/>
                        <a:t>Heapsort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Bad caching (61C)</a:t>
                      </a:r>
                      <a:endParaRPr/>
                    </a:p>
                  </a:txBody>
                  <a:tcPr marT="91425" marB="91425" marR="91425" marL="91425"/>
                </a:tc>
              </a:tr>
              <a:tr h="381000">
                <a:tc>
                  <a:txBody>
                    <a:bodyPr/>
                    <a:lstStyle/>
                    <a:p>
                      <a:pPr indent="0" lvl="0" marL="0" rtl="0" algn="l">
                        <a:spcBef>
                          <a:spcPts val="0"/>
                        </a:spcBef>
                        <a:spcAft>
                          <a:spcPts val="0"/>
                        </a:spcAft>
                        <a:buNone/>
                      </a:pPr>
                      <a:r>
                        <a:rPr lang="en"/>
                        <a:t>Insertion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Θ(1)</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r>
                        <a:rPr baseline="30000" lang="en">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if almost sorted</a:t>
                      </a:r>
                      <a:endParaRPr/>
                    </a:p>
                  </a:txBody>
                  <a:tcPr marT="91425" marB="91425" marR="91425" marL="91425"/>
                </a:tc>
              </a:tr>
              <a:tr h="381000">
                <a:tc>
                  <a:txBody>
                    <a:bodyPr/>
                    <a:lstStyle/>
                    <a:p>
                      <a:pPr indent="0" lvl="0" marL="0" rtl="0" algn="l">
                        <a:spcBef>
                          <a:spcPts val="0"/>
                        </a:spcBef>
                        <a:spcAft>
                          <a:spcPts val="0"/>
                        </a:spcAft>
                        <a:buNone/>
                      </a:pPr>
                      <a:r>
                        <a:rPr lang="en"/>
                        <a:t>Mergesort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Quicksort</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Θ(log N) (call stack)</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Θ(N log N) expected</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Calibri"/>
                          <a:ea typeface="Calibri"/>
                          <a:cs typeface="Calibri"/>
                          <a:sym typeface="Calibri"/>
                        </a:rPr>
                        <a:t>Fastest sort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a:t>
            </a:r>
            <a:endParaRPr/>
          </a:p>
        </p:txBody>
      </p:sp>
      <p:sp>
        <p:nvSpPr>
          <p:cNvPr id="273" name="Google Shape;273;p32"/>
          <p:cNvSpPr/>
          <p:nvPr/>
        </p:nvSpPr>
        <p:spPr>
          <a:xfrm>
            <a:off x="283417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74" name="Google Shape;274;p32"/>
          <p:cNvSpPr/>
          <p:nvPr/>
        </p:nvSpPr>
        <p:spPr>
          <a:xfrm>
            <a:off x="331936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75" name="Google Shape;275;p32"/>
          <p:cNvSpPr/>
          <p:nvPr/>
        </p:nvSpPr>
        <p:spPr>
          <a:xfrm>
            <a:off x="3808705"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76" name="Google Shape;276;p32"/>
          <p:cNvSpPr/>
          <p:nvPr/>
        </p:nvSpPr>
        <p:spPr>
          <a:xfrm>
            <a:off x="4293894"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77" name="Google Shape;277;p32"/>
          <p:cNvSpPr/>
          <p:nvPr/>
        </p:nvSpPr>
        <p:spPr>
          <a:xfrm>
            <a:off x="4778636" y="2892875"/>
            <a:ext cx="495300" cy="4953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78" name="Google Shape;278;p32"/>
          <p:cNvSpPr/>
          <p:nvPr/>
        </p:nvSpPr>
        <p:spPr>
          <a:xfrm>
            <a:off x="5263825" y="2892875"/>
            <a:ext cx="495300" cy="4953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279" name="Google Shape;279;p32"/>
          <p:cNvSpPr/>
          <p:nvPr/>
        </p:nvSpPr>
        <p:spPr>
          <a:xfrm>
            <a:off x="5753166"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280" name="Google Shape;280;p32"/>
          <p:cNvSpPr/>
          <p:nvPr/>
        </p:nvSpPr>
        <p:spPr>
          <a:xfrm>
            <a:off x="6238355"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81" name="Google Shape;281;p32"/>
          <p:cNvSpPr/>
          <p:nvPr/>
        </p:nvSpPr>
        <p:spPr>
          <a:xfrm>
            <a:off x="6727730" y="289287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82" name="Google Shape;282;p32"/>
          <p:cNvSpPr/>
          <p:nvPr/>
        </p:nvSpPr>
        <p:spPr>
          <a:xfrm>
            <a:off x="4794818"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283" name="Google Shape;283;p32"/>
          <p:cNvSpPr/>
          <p:nvPr/>
        </p:nvSpPr>
        <p:spPr>
          <a:xfrm>
            <a:off x="3319364"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284" name="Google Shape;284;p32"/>
          <p:cNvSpPr/>
          <p:nvPr/>
        </p:nvSpPr>
        <p:spPr>
          <a:xfrm>
            <a:off x="2824080"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85" name="Google Shape;285;p32"/>
          <p:cNvSpPr/>
          <p:nvPr/>
        </p:nvSpPr>
        <p:spPr>
          <a:xfrm>
            <a:off x="3809462"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286" name="Google Shape;286;p32"/>
          <p:cNvSpPr/>
          <p:nvPr/>
        </p:nvSpPr>
        <p:spPr>
          <a:xfrm>
            <a:off x="4293911" y="3880925"/>
            <a:ext cx="495300" cy="495300"/>
          </a:xfrm>
          <a:prstGeom prst="rect">
            <a:avLst/>
          </a:prstGeom>
          <a:solidFill>
            <a:srgbClr val="B1DD8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287" name="Google Shape;287;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General strategy: </a:t>
            </a:r>
            <a:endParaRPr/>
          </a:p>
          <a:p>
            <a:pPr indent="-342900" lvl="0" marL="457200" rtl="0" algn="l">
              <a:spcBef>
                <a:spcPts val="600"/>
              </a:spcBef>
              <a:spcAft>
                <a:spcPts val="0"/>
              </a:spcAft>
              <a:buSzPts val="1800"/>
              <a:buChar char="●"/>
            </a:pPr>
            <a:r>
              <a:rPr lang="en"/>
              <a:t>Starting with an empty output sequence.</a:t>
            </a:r>
            <a:endParaRPr/>
          </a:p>
          <a:p>
            <a:pPr indent="-342900" lvl="0" marL="457200" rtl="0" algn="l">
              <a:spcBef>
                <a:spcPts val="0"/>
              </a:spcBef>
              <a:spcAft>
                <a:spcPts val="0"/>
              </a:spcAft>
              <a:buSzPts val="1800"/>
              <a:buChar char="●"/>
            </a:pPr>
            <a:r>
              <a:rPr lang="en"/>
              <a:t>Add each item from input, inserting into output at right point.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Naive approach, build entirely new output:</a:t>
            </a:r>
            <a:endParaRPr/>
          </a:p>
        </p:txBody>
      </p:sp>
      <p:sp>
        <p:nvSpPr>
          <p:cNvPr id="288" name="Google Shape;288;p32"/>
          <p:cNvSpPr txBox="1"/>
          <p:nvPr/>
        </p:nvSpPr>
        <p:spPr>
          <a:xfrm>
            <a:off x="1300800" y="2872650"/>
            <a:ext cx="9483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Input:</a:t>
            </a:r>
            <a:endParaRPr sz="2000">
              <a:latin typeface="Calibri"/>
              <a:ea typeface="Calibri"/>
              <a:cs typeface="Calibri"/>
              <a:sym typeface="Calibri"/>
            </a:endParaRPr>
          </a:p>
        </p:txBody>
      </p:sp>
      <p:sp>
        <p:nvSpPr>
          <p:cNvPr id="289" name="Google Shape;289;p32"/>
          <p:cNvSpPr txBox="1"/>
          <p:nvPr/>
        </p:nvSpPr>
        <p:spPr>
          <a:xfrm>
            <a:off x="1221525" y="3866612"/>
            <a:ext cx="1172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Output:</a:t>
            </a:r>
            <a:endParaRPr sz="2000">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1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30, CS61B, Fall 2023</a:t>
            </a:r>
            <a:endParaRPr/>
          </a:p>
        </p:txBody>
      </p:sp>
      <p:sp>
        <p:nvSpPr>
          <p:cNvPr id="2272" name="Google Shape;2272;p11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Avoiding Quicksort Worst Case</a:t>
            </a:r>
            <a:endParaRPr/>
          </a:p>
        </p:txBody>
      </p:sp>
      <p:sp>
        <p:nvSpPr>
          <p:cNvPr id="2273" name="Google Shape;2273;p11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Insertion Sort</a:t>
            </a:r>
            <a:endParaRPr/>
          </a:p>
          <a:p>
            <a:pPr indent="-342900" lvl="0" marL="457200" rtl="0" algn="l">
              <a:spcBef>
                <a:spcPts val="600"/>
              </a:spcBef>
              <a:spcAft>
                <a:spcPts val="0"/>
              </a:spcAft>
              <a:buSzPts val="1800"/>
              <a:buChar char="•"/>
            </a:pPr>
            <a:r>
              <a:rPr lang="en"/>
              <a:t>Naive Insertion Sort</a:t>
            </a:r>
            <a:endParaRPr/>
          </a:p>
          <a:p>
            <a:pPr indent="-342900" lvl="0" marL="457200" rtl="0" algn="l">
              <a:spcBef>
                <a:spcPts val="0"/>
              </a:spcBef>
              <a:spcAft>
                <a:spcPts val="0"/>
              </a:spcAft>
              <a:buSzPts val="1800"/>
              <a:buChar char="•"/>
            </a:pPr>
            <a:r>
              <a:rPr lang="en"/>
              <a:t>In-Place Insertion Sort</a:t>
            </a:r>
            <a:endParaRPr/>
          </a:p>
          <a:p>
            <a:pPr indent="-342900" lvl="0" marL="457200" rtl="0" algn="l">
              <a:spcBef>
                <a:spcPts val="0"/>
              </a:spcBef>
              <a:spcAft>
                <a:spcPts val="0"/>
              </a:spcAft>
              <a:buSzPts val="1800"/>
              <a:buChar char="•"/>
            </a:pPr>
            <a:r>
              <a:rPr lang="en"/>
              <a:t>Insertion Sort Runtime</a:t>
            </a:r>
            <a:endParaRPr/>
          </a:p>
          <a:p>
            <a:pPr indent="0" lvl="0" marL="0" rtl="0" algn="l">
              <a:spcBef>
                <a:spcPts val="600"/>
              </a:spcBef>
              <a:spcAft>
                <a:spcPts val="0"/>
              </a:spcAft>
              <a:buNone/>
            </a:pPr>
            <a:r>
              <a:rPr lang="en"/>
              <a:t>Quicksort</a:t>
            </a:r>
            <a:endParaRPr b="1">
              <a:solidFill>
                <a:schemeClr val="accent3"/>
              </a:solidFill>
              <a:latin typeface="Roboto"/>
              <a:ea typeface="Roboto"/>
              <a:cs typeface="Roboto"/>
              <a:sym typeface="Roboto"/>
            </a:endParaRPr>
          </a:p>
          <a:p>
            <a:pPr indent="-342900" lvl="0" marL="457200" rtl="0" algn="l">
              <a:spcBef>
                <a:spcPts val="600"/>
              </a:spcBef>
              <a:spcAft>
                <a:spcPts val="0"/>
              </a:spcAft>
              <a:buSzPts val="1800"/>
              <a:buChar char="•"/>
            </a:pPr>
            <a:r>
              <a:rPr lang="en"/>
              <a:t>Quicksort Backstory,</a:t>
            </a:r>
            <a:br>
              <a:rPr lang="en"/>
            </a:br>
            <a:r>
              <a:rPr lang="en"/>
              <a:t>Partitioning</a:t>
            </a:r>
            <a:endParaRPr/>
          </a:p>
          <a:p>
            <a:pPr indent="-342900" lvl="0" marL="457200" rtl="0" algn="l">
              <a:spcBef>
                <a:spcPts val="0"/>
              </a:spcBef>
              <a:spcAft>
                <a:spcPts val="0"/>
              </a:spcAft>
              <a:buSzPts val="1800"/>
              <a:buChar char="•"/>
            </a:pPr>
            <a:r>
              <a:rPr lang="en"/>
              <a:t>Quicksort</a:t>
            </a:r>
            <a:endParaRPr b="1">
              <a:solidFill>
                <a:schemeClr val="accent3"/>
              </a:solidFill>
              <a:latin typeface="Roboto"/>
              <a:ea typeface="Roboto"/>
              <a:cs typeface="Roboto"/>
              <a:sym typeface="Roboto"/>
            </a:endParaRPr>
          </a:p>
          <a:p>
            <a:pPr indent="0" lvl="0" marL="0" rtl="0" algn="l">
              <a:spcBef>
                <a:spcPts val="600"/>
              </a:spcBef>
              <a:spcAft>
                <a:spcPts val="0"/>
              </a:spcAft>
              <a:buNone/>
            </a:pPr>
            <a:r>
              <a:rPr b="1" lang="en">
                <a:solidFill>
                  <a:schemeClr val="accent3"/>
                </a:solidFill>
                <a:latin typeface="Roboto"/>
                <a:ea typeface="Roboto"/>
                <a:cs typeface="Roboto"/>
                <a:sym typeface="Roboto"/>
              </a:rPr>
              <a:t>Quicksort Runtime Analysis</a:t>
            </a:r>
            <a:endParaRPr/>
          </a:p>
          <a:p>
            <a:pPr indent="-342900" lvl="0" marL="457200" rtl="0" algn="l">
              <a:spcBef>
                <a:spcPts val="600"/>
              </a:spcBef>
              <a:spcAft>
                <a:spcPts val="0"/>
              </a:spcAft>
              <a:buSzPts val="1800"/>
              <a:buChar char="•"/>
            </a:pPr>
            <a:r>
              <a:rPr lang="en"/>
              <a:t>Quicksort Runtime Analysis</a:t>
            </a:r>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Avoiding Quicksort Worst Case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7" name="Shape 2277"/>
        <p:cNvGrpSpPr/>
        <p:nvPr/>
      </p:nvGrpSpPr>
      <p:grpSpPr>
        <a:xfrm>
          <a:off x="0" y="0"/>
          <a:ext cx="0" cy="0"/>
          <a:chOff x="0" y="0"/>
          <a:chExt cx="0" cy="0"/>
        </a:xfrm>
      </p:grpSpPr>
      <p:sp>
        <p:nvSpPr>
          <p:cNvPr id="2278" name="Google Shape;2278;p11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Performance</a:t>
            </a:r>
            <a:endParaRPr/>
          </a:p>
        </p:txBody>
      </p:sp>
      <p:sp>
        <p:nvSpPr>
          <p:cNvPr id="2279" name="Google Shape;2279;p11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performance of Quicksort (both order of growth and constant factors) depend critically on:</a:t>
            </a:r>
            <a:endParaRPr/>
          </a:p>
          <a:p>
            <a:pPr indent="-342900" lvl="0" marL="457200" rtl="0" algn="l">
              <a:spcBef>
                <a:spcPts val="600"/>
              </a:spcBef>
              <a:spcAft>
                <a:spcPts val="0"/>
              </a:spcAft>
              <a:buSzPts val="1800"/>
              <a:buChar char="●"/>
            </a:pPr>
            <a:r>
              <a:rPr lang="en"/>
              <a:t>How you select your pivot.</a:t>
            </a:r>
            <a:endParaRPr/>
          </a:p>
          <a:p>
            <a:pPr indent="-342900" lvl="0" marL="457200" rtl="0" algn="l">
              <a:spcBef>
                <a:spcPts val="0"/>
              </a:spcBef>
              <a:spcAft>
                <a:spcPts val="0"/>
              </a:spcAft>
              <a:buSzPts val="1800"/>
              <a:buChar char="●"/>
            </a:pPr>
            <a:r>
              <a:rPr lang="en"/>
              <a:t>How you partition around that pivot.</a:t>
            </a:r>
            <a:endParaRPr/>
          </a:p>
          <a:p>
            <a:pPr indent="-342900" lvl="0" marL="457200" rtl="0" algn="l">
              <a:spcBef>
                <a:spcPts val="0"/>
              </a:spcBef>
              <a:spcAft>
                <a:spcPts val="0"/>
              </a:spcAft>
              <a:buSzPts val="1800"/>
              <a:buChar char="●"/>
            </a:pPr>
            <a:r>
              <a:rPr lang="en"/>
              <a:t>Other optimizations you might add to speed things up.</a:t>
            </a:r>
            <a:br>
              <a:rPr lang="en"/>
            </a:br>
            <a:endParaRPr/>
          </a:p>
          <a:p>
            <a:pPr indent="0" lvl="0" marL="0" rtl="0" algn="l">
              <a:spcBef>
                <a:spcPts val="600"/>
              </a:spcBef>
              <a:spcAft>
                <a:spcPts val="0"/>
              </a:spcAft>
              <a:buNone/>
            </a:pPr>
            <a:r>
              <a:rPr lang="en"/>
              <a:t>Bad choices can be very bad indeed, resulting in Θ(N</a:t>
            </a:r>
            <a:r>
              <a:rPr baseline="30000" lang="en"/>
              <a:t>2</a:t>
            </a:r>
            <a:r>
              <a:rPr lang="en"/>
              <a:t>) runtimes.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283" name="Shape 2283"/>
        <p:cNvGrpSpPr/>
        <p:nvPr/>
      </p:nvGrpSpPr>
      <p:grpSpPr>
        <a:xfrm>
          <a:off x="0" y="0"/>
          <a:ext cx="0" cy="0"/>
          <a:chOff x="0" y="0"/>
          <a:chExt cx="0" cy="0"/>
        </a:xfrm>
      </p:grpSpPr>
      <p:sp>
        <p:nvSpPr>
          <p:cNvPr id="2284" name="Google Shape;2284;p11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Avoiding the Worst Case</a:t>
            </a:r>
            <a:endParaRPr/>
          </a:p>
        </p:txBody>
      </p:sp>
      <p:sp>
        <p:nvSpPr>
          <p:cNvPr id="2285" name="Google Shape;2285;p11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42900" lvl="0" marL="457200" rtl="0" algn="l">
              <a:spcBef>
                <a:spcPts val="600"/>
              </a:spcBef>
              <a:spcAft>
                <a:spcPts val="0"/>
              </a:spcAft>
              <a:buSzPts val="1800"/>
              <a:buChar char="●"/>
            </a:pPr>
            <a:r>
              <a:rPr lang="en"/>
              <a:t>Bad ordering: Array already in sorted order (or almost sorted order).</a:t>
            </a:r>
            <a:endParaRPr/>
          </a:p>
          <a:p>
            <a:pPr indent="-342900" lvl="0" marL="457200" rtl="0" algn="l">
              <a:spcBef>
                <a:spcPts val="600"/>
              </a:spcBef>
              <a:spcAft>
                <a:spcPts val="0"/>
              </a:spcAft>
              <a:buSzPts val="1800"/>
              <a:buChar char="●"/>
            </a:pPr>
            <a:r>
              <a:rPr lang="en"/>
              <a:t>Bad elements: Array with all duplicates.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can we do to avoid worst case behavior?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Recall, our version of Quicksort has the following properties:</a:t>
            </a:r>
            <a:endParaRPr/>
          </a:p>
          <a:p>
            <a:pPr indent="-342900" lvl="0" marL="457200" rtl="0" algn="l">
              <a:spcBef>
                <a:spcPts val="600"/>
              </a:spcBef>
              <a:spcAft>
                <a:spcPts val="0"/>
              </a:spcAft>
              <a:buSzPts val="1800"/>
              <a:buChar char="●"/>
            </a:pPr>
            <a:r>
              <a:rPr lang="en"/>
              <a:t>Leftmost item is always chosen as the pivot.</a:t>
            </a:r>
            <a:endParaRPr/>
          </a:p>
          <a:p>
            <a:pPr indent="-342900" lvl="0" marL="457200" rtl="0" algn="l">
              <a:spcBef>
                <a:spcPts val="600"/>
              </a:spcBef>
              <a:spcAft>
                <a:spcPts val="0"/>
              </a:spcAft>
              <a:buSzPts val="1800"/>
              <a:buChar char="●"/>
            </a:pPr>
            <a:r>
              <a:rPr lang="en"/>
              <a:t>Our partiti</a:t>
            </a:r>
            <a:r>
              <a:rPr lang="en"/>
              <a:t>o</a:t>
            </a:r>
            <a:r>
              <a:rPr lang="en"/>
              <a:t>ning algorithm preserves the relative order of &lt;= and &gt;= items.</a:t>
            </a:r>
            <a:endParaRPr/>
          </a:p>
          <a:p>
            <a:pPr indent="0" lvl="0" marL="0" rtl="0" algn="l">
              <a:spcBef>
                <a:spcPts val="600"/>
              </a:spcBef>
              <a:spcAft>
                <a:spcPts val="0"/>
              </a:spcAft>
              <a:buNone/>
            </a:pPr>
            <a:r>
              <a:t/>
            </a:r>
            <a:endParaRPr/>
          </a:p>
        </p:txBody>
      </p:sp>
      <p:sp>
        <p:nvSpPr>
          <p:cNvPr id="2286" name="Google Shape;2286;p115"/>
          <p:cNvSpPr/>
          <p:nvPr/>
        </p:nvSpPr>
        <p:spPr>
          <a:xfrm>
            <a:off x="905499"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287" name="Google Shape;2287;p115"/>
          <p:cNvSpPr/>
          <p:nvPr/>
        </p:nvSpPr>
        <p:spPr>
          <a:xfrm>
            <a:off x="1309513"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288" name="Google Shape;2288;p115"/>
          <p:cNvSpPr/>
          <p:nvPr/>
        </p:nvSpPr>
        <p:spPr>
          <a:xfrm>
            <a:off x="1716984"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289" name="Google Shape;2289;p115"/>
          <p:cNvSpPr/>
          <p:nvPr/>
        </p:nvSpPr>
        <p:spPr>
          <a:xfrm>
            <a:off x="2120999"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290" name="Google Shape;2290;p115"/>
          <p:cNvSpPr/>
          <p:nvPr/>
        </p:nvSpPr>
        <p:spPr>
          <a:xfrm>
            <a:off x="2524641"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291" name="Google Shape;2291;p115"/>
          <p:cNvSpPr/>
          <p:nvPr/>
        </p:nvSpPr>
        <p:spPr>
          <a:xfrm>
            <a:off x="2928655"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292" name="Google Shape;2292;p115"/>
          <p:cNvSpPr/>
          <p:nvPr/>
        </p:nvSpPr>
        <p:spPr>
          <a:xfrm>
            <a:off x="3336126"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293" name="Google Shape;2293;p115"/>
          <p:cNvSpPr/>
          <p:nvPr/>
        </p:nvSpPr>
        <p:spPr>
          <a:xfrm>
            <a:off x="4809085"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294" name="Google Shape;2294;p115"/>
          <p:cNvSpPr/>
          <p:nvPr/>
        </p:nvSpPr>
        <p:spPr>
          <a:xfrm>
            <a:off x="5213213"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295" name="Google Shape;2295;p115"/>
          <p:cNvSpPr/>
          <p:nvPr/>
        </p:nvSpPr>
        <p:spPr>
          <a:xfrm>
            <a:off x="5620800"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296" name="Google Shape;2296;p115"/>
          <p:cNvSpPr/>
          <p:nvPr/>
        </p:nvSpPr>
        <p:spPr>
          <a:xfrm>
            <a:off x="6024928" y="4521825"/>
            <a:ext cx="412500" cy="378300"/>
          </a:xfrm>
          <a:prstGeom prst="rect">
            <a:avLst/>
          </a:prstGeom>
          <a:solidFill>
            <a:srgbClr val="EA999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297" name="Google Shape;2297;p115"/>
          <p:cNvSpPr/>
          <p:nvPr/>
        </p:nvSpPr>
        <p:spPr>
          <a:xfrm>
            <a:off x="6428684" y="4521825"/>
            <a:ext cx="412500" cy="378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298" name="Google Shape;2298;p115"/>
          <p:cNvSpPr/>
          <p:nvPr/>
        </p:nvSpPr>
        <p:spPr>
          <a:xfrm>
            <a:off x="6832812"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299" name="Google Shape;2299;p115"/>
          <p:cNvSpPr/>
          <p:nvPr/>
        </p:nvSpPr>
        <p:spPr>
          <a:xfrm>
            <a:off x="7240398" y="4521825"/>
            <a:ext cx="412500" cy="378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3" name="Shape 2303"/>
        <p:cNvGrpSpPr/>
        <p:nvPr/>
      </p:nvGrpSpPr>
      <p:grpSpPr>
        <a:xfrm>
          <a:off x="0" y="0"/>
          <a:ext cx="0" cy="0"/>
          <a:chOff x="0" y="0"/>
          <a:chExt cx="0" cy="0"/>
        </a:xfrm>
      </p:grpSpPr>
      <p:sp>
        <p:nvSpPr>
          <p:cNvPr id="2304" name="Google Shape;2304;p11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Avoiding the Worst Case</a:t>
            </a:r>
            <a:endParaRPr/>
          </a:p>
        </p:txBody>
      </p:sp>
      <p:sp>
        <p:nvSpPr>
          <p:cNvPr id="2305" name="Google Shape;2305;p11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pivot always lands somewhere “good”, Quicksort is Θ(N log N). However, the very rare Θ(N</a:t>
            </a:r>
            <a:r>
              <a:rPr baseline="30000" lang="en"/>
              <a:t>2</a:t>
            </a:r>
            <a:r>
              <a:rPr lang="en"/>
              <a:t>) cases do happen in practice, e.g.</a:t>
            </a:r>
            <a:endParaRPr/>
          </a:p>
          <a:p>
            <a:pPr indent="-342900" lvl="0" marL="457200" rtl="0" algn="l">
              <a:spcBef>
                <a:spcPts val="600"/>
              </a:spcBef>
              <a:spcAft>
                <a:spcPts val="0"/>
              </a:spcAft>
              <a:buSzPts val="1800"/>
              <a:buChar char="●"/>
            </a:pPr>
            <a:r>
              <a:rPr lang="en"/>
              <a:t>Bad ordering: Array already in sorted order (or almost sorted order).</a:t>
            </a:r>
            <a:endParaRPr/>
          </a:p>
          <a:p>
            <a:pPr indent="-342900" lvl="0" marL="457200" rtl="0" algn="l">
              <a:spcBef>
                <a:spcPts val="600"/>
              </a:spcBef>
              <a:spcAft>
                <a:spcPts val="0"/>
              </a:spcAft>
              <a:buSzPts val="1800"/>
              <a:buChar char="●"/>
            </a:pPr>
            <a:r>
              <a:rPr lang="en"/>
              <a:t>Bad elements: Array with all duplicates.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What can we do to avoid worst case behavior?</a:t>
            </a:r>
            <a:endParaRPr/>
          </a:p>
          <a:p>
            <a:pPr indent="-342900" lvl="0" marL="457200" rtl="0" algn="l">
              <a:spcBef>
                <a:spcPts val="600"/>
              </a:spcBef>
              <a:spcAft>
                <a:spcPts val="0"/>
              </a:spcAft>
              <a:buSzPts val="1800"/>
              <a:buChar char="●"/>
            </a:pPr>
            <a:r>
              <a:rPr lang="en"/>
              <a:t>Shuffle before starting.</a:t>
            </a:r>
            <a:endParaRPr/>
          </a:p>
          <a:p>
            <a:pPr indent="-342900" lvl="0" marL="457200" rtl="0" algn="l">
              <a:spcBef>
                <a:spcPts val="600"/>
              </a:spcBef>
              <a:spcAft>
                <a:spcPts val="0"/>
              </a:spcAft>
              <a:buSzPts val="1800"/>
              <a:buChar char="●"/>
            </a:pPr>
            <a:r>
              <a:rPr lang="en"/>
              <a:t>Go through entire array, find the median, use that as the pivot.</a:t>
            </a:r>
            <a:endParaRPr/>
          </a:p>
          <a:p>
            <a:pPr indent="-342900" lvl="0" marL="457200" rtl="0" algn="l">
              <a:spcBef>
                <a:spcPts val="600"/>
              </a:spcBef>
              <a:spcAft>
                <a:spcPts val="0"/>
              </a:spcAft>
              <a:buSzPts val="1800"/>
              <a:buChar char="●"/>
            </a:pPr>
            <a:r>
              <a:rPr lang="en"/>
              <a:t>Scan through one tie and check if it’s already sorted, don’t sort.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Next Monday: We’ll continue discussing Quicksort! Friday is Software Eng. II.</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p11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Quicksort Origins</a:t>
            </a:r>
            <a:endParaRPr/>
          </a:p>
        </p:txBody>
      </p:sp>
      <p:sp>
        <p:nvSpPr>
          <p:cNvPr id="2311" name="Google Shape;2311;p11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Amusingly, Quicksort was the wrong tool for the job. Two issues:</a:t>
            </a:r>
            <a:endParaRPr/>
          </a:p>
          <a:p>
            <a:pPr indent="-342900" lvl="0" marL="457200" rtl="0" algn="l">
              <a:spcBef>
                <a:spcPts val="600"/>
              </a:spcBef>
              <a:spcAft>
                <a:spcPts val="0"/>
              </a:spcAft>
              <a:buSzPts val="1800"/>
              <a:buChar char="●"/>
            </a:pPr>
            <a:r>
              <a:rPr lang="en"/>
              <a:t>Language that Tony was using didn’t support recursion (so he couldn’t easily implement Quicksort).</a:t>
            </a:r>
            <a:endParaRPr/>
          </a:p>
          <a:p>
            <a:pPr indent="-342900" lvl="0" marL="457200" rtl="0" algn="l">
              <a:spcBef>
                <a:spcPts val="0"/>
              </a:spcBef>
              <a:spcAft>
                <a:spcPts val="0"/>
              </a:spcAft>
              <a:buSzPts val="1800"/>
              <a:buChar char="●"/>
            </a:pPr>
            <a:r>
              <a:rPr lang="en"/>
              <a:t>Sentences are usually shorter than 15 words.</a:t>
            </a:r>
            <a:endParaRPr/>
          </a:p>
          <a:p>
            <a:pPr indent="0" lvl="0" marL="0" rtl="0" algn="l">
              <a:spcBef>
                <a:spcPts val="600"/>
              </a:spcBef>
              <a:spcAft>
                <a:spcPts val="0"/>
              </a:spcAft>
              <a:buNone/>
            </a:pPr>
            <a:r>
              <a:t/>
            </a:r>
            <a:endParaRPr/>
          </a:p>
        </p:txBody>
      </p:sp>
      <p:pic>
        <p:nvPicPr>
          <p:cNvPr id="2312" name="Google Shape;2312;p117"/>
          <p:cNvPicPr preferRelativeResize="0"/>
          <p:nvPr/>
        </p:nvPicPr>
        <p:blipFill>
          <a:blip r:embed="rId3">
            <a:alphaModFix/>
          </a:blip>
          <a:stretch>
            <a:fillRect/>
          </a:stretch>
        </p:blipFill>
        <p:spPr>
          <a:xfrm>
            <a:off x="1631575" y="2485550"/>
            <a:ext cx="5880849" cy="242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1"/>
                                        </p:tgtEl>
                                        <p:attrNameLst>
                                          <p:attrName>style.visibility</p:attrName>
                                        </p:attrNameLst>
                                      </p:cBhvr>
                                      <p:to>
                                        <p:strVal val="visible"/>
                                      </p:to>
                                    </p:set>
                                    <p:animEffect filter="fade" transition="in">
                                      <p:cBhvr>
                                        <p:cTn dur="1000"/>
                                        <p:tgtEl>
                                          <p:spTgt spid="2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2"/>
                                        </p:tgtEl>
                                        <p:attrNameLst>
                                          <p:attrName>style.visibility</p:attrName>
                                        </p:attrNameLst>
                                      </p:cBhvr>
                                      <p:to>
                                        <p:strVal val="visible"/>
                                      </p:to>
                                    </p:set>
                                    <p:animEffect filter="fade" transition="in">
                                      <p:cBhvr>
                                        <p:cTn dur="1000"/>
                                        <p:tgtEl>
                                          <p:spTgt spid="2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