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 Medium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Roboto Light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CF14D1-3BD4-40B9-A7FB-504B875B157C}">
  <a:tblStyle styleId="{97CF14D1-3BD4-40B9-A7FB-504B875B1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.fntdata"/><Relationship Id="rId72" Type="http://schemas.openxmlformats.org/officeDocument/2006/relationships/font" Target="fonts/RobotoLight-regular.fntdata"/><Relationship Id="rId31" Type="http://schemas.openxmlformats.org/officeDocument/2006/relationships/slide" Target="slides/slide26.xml"/><Relationship Id="rId75" Type="http://schemas.openxmlformats.org/officeDocument/2006/relationships/font" Target="fonts/RobotoLight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Light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Medium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6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edium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ngelfire.com/blog/ronz/Articles/999SortingNetworksReferen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7OfRNg4Vj8G3h4tuA6VL30gnD8gjWbThyRjiDWmAR2B8f1g/viewfor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lker.com/cliparts/6/9/3/2/1197122947130754155jean_victor_balin_Cubes.svg.hi.png" TargetMode="External"/><Relationship Id="rId3" Type="http://schemas.openxmlformats.org/officeDocument/2006/relationships/hyperlink" Target="http://www.clipartbest.com/cliparts/94T/bAe/94TbAejig.png" TargetMode="External"/><Relationship Id="rId4" Type="http://schemas.openxmlformats.org/officeDocument/2006/relationships/hyperlink" Target="http://assets.nydailynews.com/polopoly_fs/1.1245686!/img/httpImage/image.jpg_gen/derivatives/article_970/afp-cute-puppy.jpg" TargetMode="External"/><Relationship Id="rId5" Type="http://schemas.openxmlformats.org/officeDocument/2006/relationships/hyperlink" Target="http://animalia-life.com/cat.html" TargetMode="External"/><Relationship Id="rId6" Type="http://schemas.openxmlformats.org/officeDocument/2006/relationships/hyperlink" Target="http://animalia-life.com/dogs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8TV2sUc2-SxIKTdhI3cgaPdcag1LUn4UTughkFNNaqsWAlg/viewform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wjP1UTp38YwotowMSNR169vrEFAPzckl_v83omPc2tf_9KQ/viewform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1171709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e1171709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http://www.angelfire.com/blog/ronz/Articles/999SortingNetworksReferen.html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7ce38570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7ce385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7ce38570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7ce385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ce38570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ce385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https://docs.google.com/forms/d/e/1FAIpQLSc7OfRNg4Vj8G3h4tuA6VL30gnD8gjWbThyRjiDWmAR2B8f1g/viewform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7ce38570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7ce385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7ce38570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7ce385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e11717095_0_1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e1171709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90bee63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90bee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5b5392c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5b5392c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5e07215_0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5e07215_0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7ce38570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7ce385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11717095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117170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e11717095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e1171709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818a7d3f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818a7d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c129f8d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c129f8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Cubes: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http://www.clker.com/cliparts/6/9/3/2/1197122947130754155jean_victor_balin_Cubes.svg.hi.png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http://www.clipartbest.com/cliparts/94T/bAe/94TbAejig.png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Puppy: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http://assets.nydailynews.com/polopoly_fs/1.1245686!/img/httpImage/image.jpg_gen/derivatives/article_970/afp-cute-puppy.jpg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http://animalia-life.com/cat.html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http://animalia-life.com/dogs.html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c129f8d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c129f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c129f8d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c129f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c129f8d_0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c129f8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c129f8d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c129f8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https://docs.google.com/forms/d/e/1FAIpQLSf8TV2sUc2-SxIKTdhI3cgaPdcag1LUn4UTughkFNNaqsWAlg/viewform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c129f8d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c129f8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c129f8d_0_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c129f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69a55e71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69a55e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7767647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77676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69a55e71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69a55e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https://docs.google.com/forms/d/e/1FAIpQLSfwjP1UTp38YwotowMSNR169vrEFAPzckl_v83omPc2tf_9KQ/viewform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69a55e71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69a55e7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e11717095_0_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e1171709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b7767647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2b776764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b7767647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b776764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69a55e71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69a55e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c129f8d_0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fc129f8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e11717095_0_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e1171709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b7767647_0_4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b776764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7767647_0_4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b776764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b7767647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b776764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b7767647_0_1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b776764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b7767647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b77676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c129f8d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fc129f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b7767647_0_3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2b776764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e11717095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e1171709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679cbc1d0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679cbc1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f6b67fe8e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f6b67fe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b7767647_0_2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b776764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b776764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b776764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b7767647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2b776764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11717095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1171709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b7767647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2b776764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b7767647_0_2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2b776764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b7767647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2b776764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b7767647_0_2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2b776764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b7767647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2b776764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b7767647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b776764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b7767647_0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2b776764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b7767647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b776764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b7767647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b776764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b7767647_0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b77676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b7767647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b776764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b7767647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b776764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b7767647_0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b776764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oeis.org/A036604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kPRA0W1kECg&amp;t=3m37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Relationship Id="rId5" Type="http://schemas.openxmlformats.org/officeDocument/2006/relationships/hyperlink" Target="https://www.youtube.com/watch?v=kPRA0W1kECg&amp;t=0m38s" TargetMode="External"/><Relationship Id="rId6" Type="http://schemas.openxmlformats.org/officeDocument/2006/relationships/hyperlink" Target="https://www.youtube.com/watch?v=kPRA0W1kECg&amp;t=1m05s" TargetMode="External"/><Relationship Id="rId7" Type="http://schemas.openxmlformats.org/officeDocument/2006/relationships/hyperlink" Target="https://www.youtube.com/watch?v=kPRA0W1kECg&amp;t=1m28s" TargetMode="External"/><Relationship Id="rId8" Type="http://schemas.openxmlformats.org/officeDocument/2006/relationships/hyperlink" Target="https://www.youtube.com/watch?v=kPRA0W1kECg&amp;t=1m54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Theoretical Bounds on Sorting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33 (Sorting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14" y="605500"/>
            <a:ext cx="5208361" cy="23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Math Problem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previous problem, we showed that log(N!) ∈ Ω(N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s</a:t>
            </a:r>
            <a:r>
              <a:rPr lang="en"/>
              <a:t>how that N log N ∈ Ω(log(N!)).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Math Problem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that N log N ∈ Ω(log(N!))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239589" y="1295400"/>
            <a:ext cx="853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log(N!) = log(N) + log(N-1) + log(N-2) + …. + log(1)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log N = log(N) + log(N) + log(N) + … log(N)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N log N ∈ Ω(log(N!))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and Theta: 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log N ∈ Ω(log(N!))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log(N!) ∈ Ω(N 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can we say?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 log N ∈ Θ(log N!)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N! ∈ Θ(N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Both A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Neither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and Theta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log N ∈ Ω(log(N!))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log(N!) ∈ Ω(N 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can we say?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 log N ∈ Θ(log N!)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N! ∈ Θ(N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Both A and 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Neither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6"/>
          <p:cNvCxnSpPr/>
          <p:nvPr/>
        </p:nvCxnSpPr>
        <p:spPr>
          <a:xfrm flipH="1">
            <a:off x="3043950" y="1008150"/>
            <a:ext cx="830400" cy="248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6"/>
          <p:cNvSpPr txBox="1"/>
          <p:nvPr/>
        </p:nvSpPr>
        <p:spPr>
          <a:xfrm>
            <a:off x="3874350" y="736150"/>
            <a:ext cx="2475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Informally: N log 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≥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log(N!)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36"/>
          <p:cNvCxnSpPr/>
          <p:nvPr/>
        </p:nvCxnSpPr>
        <p:spPr>
          <a:xfrm rot="10800000">
            <a:off x="2948175" y="1549325"/>
            <a:ext cx="840300" cy="165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6"/>
          <p:cNvSpPr txBox="1"/>
          <p:nvPr/>
        </p:nvSpPr>
        <p:spPr>
          <a:xfrm>
            <a:off x="3736300" y="2675850"/>
            <a:ext cx="2563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Informally: N log N = log(N!)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3830250" y="1549325"/>
            <a:ext cx="2563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Informally: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log(N!)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≥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N log N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36"/>
          <p:cNvCxnSpPr>
            <a:stCxn id="235" idx="1"/>
          </p:cNvCxnSpPr>
          <p:nvPr/>
        </p:nvCxnSpPr>
        <p:spPr>
          <a:xfrm rot="10800000">
            <a:off x="2948200" y="2675700"/>
            <a:ext cx="788100" cy="183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6"/>
          <p:cNvCxnSpPr>
            <a:stCxn id="235" idx="1"/>
          </p:cNvCxnSpPr>
          <p:nvPr/>
        </p:nvCxnSpPr>
        <p:spPr>
          <a:xfrm flipH="1">
            <a:off x="2967700" y="2859600"/>
            <a:ext cx="768600" cy="143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We’ve shown that </a:t>
            </a:r>
            <a:r>
              <a:rPr lang="en"/>
              <a:t>log(N!) ∈ Θ(N log 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these two functions grow at the same rate asymptotically.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for why we did this, w</a:t>
            </a:r>
            <a:r>
              <a:rPr lang="en"/>
              <a:t>e will see in a little while...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Theoretical Bounds on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Simple Bounds for TUCS (the ultimate comparison sort)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Bounds for TUCS (the ultimate comparison sort)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shown several sorts to require Θ(N log N) worst case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build a better sorting algorithm?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ultimate comparison sort (TUCS) be the asymptotically fastest possible comparison sorting algorithm, possibly yet to be discovered, and let R(N) be its worst case runtime.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best Ω and O bounds you can for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might seem strange to give Ω and O bounds for an algorithm whose details are completely unknown, but you can, I promise!</a:t>
            </a:r>
            <a:endParaRPr/>
          </a:p>
        </p:txBody>
      </p:sp>
      <p:grpSp>
        <p:nvGrpSpPr>
          <p:cNvPr id="258" name="Google Shape;258;p39"/>
          <p:cNvGrpSpPr/>
          <p:nvPr/>
        </p:nvGrpSpPr>
        <p:grpSpPr>
          <a:xfrm>
            <a:off x="3222200" y="910187"/>
            <a:ext cx="5778950" cy="1019088"/>
            <a:chOff x="3222200" y="1214987"/>
            <a:chExt cx="5778950" cy="1019088"/>
          </a:xfrm>
        </p:grpSpPr>
        <p:cxnSp>
          <p:nvCxnSpPr>
            <p:cNvPr id="259" name="Google Shape;259;p39"/>
            <p:cNvCxnSpPr/>
            <p:nvPr/>
          </p:nvCxnSpPr>
          <p:spPr>
            <a:xfrm flipH="1">
              <a:off x="3222200" y="1637675"/>
              <a:ext cx="1605900" cy="596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39"/>
            <p:cNvSpPr txBox="1"/>
            <p:nvPr/>
          </p:nvSpPr>
          <p:spPr>
            <a:xfrm>
              <a:off x="4888750" y="1214987"/>
              <a:ext cx="41124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By comparison sort, I mean that it uses e.g. the compareTo method in Java to make decisions.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shown several sorts to require Θ(N log N) worst case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build a better sorting algorithm?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ultimate comparison sort (TUCS) be the asymptotically fastest possible comparison sorting algorithm, possibly yet to be discovered, and let R(N) be its worst case runtime.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245150" y="3534075"/>
            <a:ext cx="69117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run-time of TUCS, R(N) is Ω(1).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Obvious: Problem doesn’t get easier with 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we make a stronger statement than Ω(1)?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8" name="Google Shape;268;p40"/>
          <p:cNvGrpSpPr/>
          <p:nvPr/>
        </p:nvGrpSpPr>
        <p:grpSpPr>
          <a:xfrm>
            <a:off x="7245425" y="2571975"/>
            <a:ext cx="1372500" cy="1693800"/>
            <a:chOff x="7245425" y="2571975"/>
            <a:chExt cx="1372500" cy="1693800"/>
          </a:xfrm>
        </p:grpSpPr>
        <p:sp>
          <p:nvSpPr>
            <p:cNvPr id="269" name="Google Shape;269;p40"/>
            <p:cNvSpPr/>
            <p:nvPr/>
          </p:nvSpPr>
          <p:spPr>
            <a:xfrm>
              <a:off x="7245425" y="2571975"/>
              <a:ext cx="1372500" cy="16938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40"/>
            <p:cNvCxnSpPr/>
            <p:nvPr/>
          </p:nvCxnSpPr>
          <p:spPr>
            <a:xfrm>
              <a:off x="7628697" y="3008743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40"/>
            <p:cNvCxnSpPr/>
            <p:nvPr/>
          </p:nvCxnSpPr>
          <p:spPr>
            <a:xfrm>
              <a:off x="7950150" y="3017075"/>
              <a:ext cx="0" cy="86580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40"/>
            <p:cNvCxnSpPr/>
            <p:nvPr/>
          </p:nvCxnSpPr>
          <p:spPr>
            <a:xfrm>
              <a:off x="7634797" y="3874218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40"/>
          <p:cNvSpPr txBox="1"/>
          <p:nvPr/>
        </p:nvSpPr>
        <p:spPr>
          <a:xfrm>
            <a:off x="7342313" y="25222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O(N log 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7671901" y="3773175"/>
            <a:ext cx="909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Ω(1)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7150400" y="42027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6" name="Google Shape;276;p40"/>
          <p:cNvGrpSpPr/>
          <p:nvPr/>
        </p:nvGrpSpPr>
        <p:grpSpPr>
          <a:xfrm>
            <a:off x="3222200" y="910187"/>
            <a:ext cx="5778950" cy="1019088"/>
            <a:chOff x="3222200" y="1214987"/>
            <a:chExt cx="5778950" cy="1019088"/>
          </a:xfrm>
        </p:grpSpPr>
        <p:cxnSp>
          <p:nvCxnSpPr>
            <p:cNvPr id="277" name="Google Shape;277;p40"/>
            <p:cNvCxnSpPr/>
            <p:nvPr/>
          </p:nvCxnSpPr>
          <p:spPr>
            <a:xfrm flipH="1">
              <a:off x="3222200" y="1637675"/>
              <a:ext cx="1605900" cy="596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8" name="Google Shape;278;p40"/>
            <p:cNvSpPr txBox="1"/>
            <p:nvPr/>
          </p:nvSpPr>
          <p:spPr>
            <a:xfrm>
              <a:off x="4888750" y="1214987"/>
              <a:ext cx="41124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By comparison sort, I mean that it uses e.g. the compareTo method in Java to make decisions.</a:t>
              </a:r>
              <a:endParaRPr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40"/>
          <p:cNvSpPr txBox="1"/>
          <p:nvPr/>
        </p:nvSpPr>
        <p:spPr>
          <a:xfrm>
            <a:off x="256276" y="2703393"/>
            <a:ext cx="71505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run-time of TUCS, R(N) is O(N log N).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Obvious: Mergesort is Θ(N log N) so R(N) can’t be worse!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TUCS be the asymptotically fastest possible comparison sorting algorithm, possibly yet to be discovered.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run-time of TUCS, R(N) is O(N log N).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run-time of TUCS, R(N) is also Ω(N).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Have to at least look at every item.</a:t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7245425" y="1505175"/>
            <a:ext cx="1372500" cy="16938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41"/>
          <p:cNvCxnSpPr/>
          <p:nvPr/>
        </p:nvCxnSpPr>
        <p:spPr>
          <a:xfrm>
            <a:off x="7628697" y="1941943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7950150" y="1950275"/>
            <a:ext cx="0" cy="8658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1"/>
          <p:cNvCxnSpPr/>
          <p:nvPr/>
        </p:nvCxnSpPr>
        <p:spPr>
          <a:xfrm>
            <a:off x="7634797" y="2807418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1"/>
          <p:cNvSpPr txBox="1"/>
          <p:nvPr/>
        </p:nvSpPr>
        <p:spPr>
          <a:xfrm>
            <a:off x="7342313" y="14554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O(N log 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7671901" y="2706375"/>
            <a:ext cx="724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Ω(N)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7150400" y="31359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know that TUCS “lives” between N and N log 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asymptotic runtime of TUCS is between Θ(N) and Θ(N log N).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7559768" y="1505175"/>
            <a:ext cx="1372500" cy="16938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42"/>
          <p:cNvCxnSpPr/>
          <p:nvPr/>
        </p:nvCxnSpPr>
        <p:spPr>
          <a:xfrm>
            <a:off x="7933497" y="1941943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2"/>
          <p:cNvCxnSpPr/>
          <p:nvPr/>
        </p:nvCxnSpPr>
        <p:spPr>
          <a:xfrm>
            <a:off x="8264493" y="1950275"/>
            <a:ext cx="0" cy="8658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2"/>
          <p:cNvCxnSpPr/>
          <p:nvPr/>
        </p:nvCxnSpPr>
        <p:spPr>
          <a:xfrm>
            <a:off x="7949140" y="2807418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2"/>
          <p:cNvSpPr txBox="1"/>
          <p:nvPr/>
        </p:nvSpPr>
        <p:spPr>
          <a:xfrm>
            <a:off x="7656655" y="14554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O(N log 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7986243" y="2706375"/>
            <a:ext cx="724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Ω(N)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7464743" y="31359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244903" y="999114"/>
            <a:ext cx="746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we make an even stronger statement on the lower bound?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clever argument, yes (as we’ll see soon see).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Spoiler alert: It will turn out to be Ω(N log N)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lower bound means that across the infinite space of all possible ideas that any human might ever have for sorting using sequential comparisons, NONE has a worst case runtime that is better than Θ(N log N).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How Hard is Sorting?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Bounds on Sorting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Theoretical Bounds on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Puppy Cat Dog (N = 3, N = 4)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313" name="Google Shape;313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Puppy Cat Dog    (N = 3, N = 4)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know that TUCS “lives” between N and N log 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asymptotic runtime of TUCS is between Θ(N) and Θ(N log N).</a:t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>
            <a:off x="7559768" y="1505175"/>
            <a:ext cx="1372500" cy="16938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44"/>
          <p:cNvCxnSpPr/>
          <p:nvPr/>
        </p:nvCxnSpPr>
        <p:spPr>
          <a:xfrm>
            <a:off x="7933497" y="1941943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4"/>
          <p:cNvCxnSpPr/>
          <p:nvPr/>
        </p:nvCxnSpPr>
        <p:spPr>
          <a:xfrm>
            <a:off x="8264493" y="1950275"/>
            <a:ext cx="0" cy="8658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4"/>
          <p:cNvCxnSpPr/>
          <p:nvPr/>
        </p:nvCxnSpPr>
        <p:spPr>
          <a:xfrm>
            <a:off x="7949140" y="2807418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4"/>
          <p:cNvSpPr txBox="1"/>
          <p:nvPr/>
        </p:nvSpPr>
        <p:spPr>
          <a:xfrm>
            <a:off x="7656655" y="14554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O(N log 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7986243" y="2706375"/>
            <a:ext cx="724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Ω(N)</a:t>
            </a:r>
            <a:endParaRPr sz="16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7464743" y="31359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244903" y="999114"/>
            <a:ext cx="746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we make an even stronger statement on the lower bound?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clever argument, yes (as we’ll see soon see).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Spoiler alert: It will turn out to be Ω(N log N)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lower bound means that across the infinite space of all possible ideas that any human might ever have for sorting using sequential comparisons, NONE has a worst case runtime that is better than Θ(N log N).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46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47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   (sorted order: abc)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p48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   (sorted order: abc)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puppy, b: cat, a: dog   (sorted order: cba)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a: puppy, c: cat, b: dog (sorted order: acb)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c: puppy, a: cat, b: dog (sorted order: cab)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381" name="Google Shape;381;p49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 How do we resolve the ambiguity?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a: puppy, c: cat, b: dog (sorted order: acb)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c: puppy, a: cat, b: dog (sorted order: cab)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388" name="Google Shape;388;p50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50"/>
          <p:cNvSpPr txBox="1"/>
          <p:nvPr/>
        </p:nvSpPr>
        <p:spPr>
          <a:xfrm>
            <a:off x="6371400" y="3923054"/>
            <a:ext cx="18201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a?       c?          b </a:t>
            </a:r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6379526" y="4279677"/>
            <a:ext cx="18201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?       a?          b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96" name="Google Shape;396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 How do we resolve the ambiguity? Ask if a &lt; 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a: puppy, c: cat, b: dog (sorted order: acb)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c: puppy, a: cat, b: dog (sorted order: cab)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397" name="Google Shape;397;p51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836575"/>
                <a:gridCol w="925825"/>
                <a:gridCol w="945525"/>
                <a:gridCol w="453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c?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c: cat, b: dog   (sorted order: acb)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Puppy, Cat, Dog - A Graphical Picture for N = 3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full decision tree for puppy, cat, dog:</a:t>
            </a:r>
            <a:endParaRPr/>
          </a:p>
        </p:txBody>
      </p:sp>
      <p:sp>
        <p:nvSpPr>
          <p:cNvPr id="404" name="Google Shape;404;p52"/>
          <p:cNvSpPr/>
          <p:nvPr/>
        </p:nvSpPr>
        <p:spPr>
          <a:xfrm>
            <a:off x="3718950" y="1325650"/>
            <a:ext cx="940200" cy="510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&lt; b?</a:t>
            </a:r>
            <a:endParaRPr/>
          </a:p>
        </p:txBody>
      </p:sp>
      <p:sp>
        <p:nvSpPr>
          <p:cNvPr id="405" name="Google Shape;405;p52"/>
          <p:cNvSpPr/>
          <p:nvPr/>
        </p:nvSpPr>
        <p:spPr>
          <a:xfrm>
            <a:off x="5527975" y="2332525"/>
            <a:ext cx="940200" cy="593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 &lt; c?</a:t>
            </a:r>
            <a:endParaRPr/>
          </a:p>
        </p:txBody>
      </p:sp>
      <p:grpSp>
        <p:nvGrpSpPr>
          <p:cNvPr id="406" name="Google Shape;406;p52"/>
          <p:cNvGrpSpPr/>
          <p:nvPr/>
        </p:nvGrpSpPr>
        <p:grpSpPr>
          <a:xfrm>
            <a:off x="2702550" y="1835950"/>
            <a:ext cx="3295500" cy="496500"/>
            <a:chOff x="2702550" y="1835950"/>
            <a:chExt cx="3295500" cy="496500"/>
          </a:xfrm>
        </p:grpSpPr>
        <p:cxnSp>
          <p:nvCxnSpPr>
            <p:cNvPr id="407" name="Google Shape;407;p52"/>
            <p:cNvCxnSpPr>
              <a:stCxn id="404" idx="2"/>
              <a:endCxn id="408" idx="0"/>
            </p:cNvCxnSpPr>
            <p:nvPr/>
          </p:nvCxnSpPr>
          <p:spPr>
            <a:xfrm flipH="1">
              <a:off x="2702550" y="1835950"/>
              <a:ext cx="1486500" cy="49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52"/>
            <p:cNvSpPr txBox="1"/>
            <p:nvPr/>
          </p:nvSpPr>
          <p:spPr>
            <a:xfrm>
              <a:off x="2951550" y="1835950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cxnSp>
          <p:nvCxnSpPr>
            <p:cNvPr id="410" name="Google Shape;410;p52"/>
            <p:cNvCxnSpPr>
              <a:stCxn id="404" idx="2"/>
              <a:endCxn id="405" idx="0"/>
            </p:cNvCxnSpPr>
            <p:nvPr/>
          </p:nvCxnSpPr>
          <p:spPr>
            <a:xfrm>
              <a:off x="4189050" y="1835950"/>
              <a:ext cx="1809000" cy="49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p52"/>
            <p:cNvSpPr txBox="1"/>
            <p:nvPr/>
          </p:nvSpPr>
          <p:spPr>
            <a:xfrm>
              <a:off x="5146975" y="1838500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412" name="Google Shape;412;p52"/>
          <p:cNvGrpSpPr/>
          <p:nvPr/>
        </p:nvGrpSpPr>
        <p:grpSpPr>
          <a:xfrm>
            <a:off x="5998075" y="2916250"/>
            <a:ext cx="1593450" cy="499575"/>
            <a:chOff x="5998075" y="2916250"/>
            <a:chExt cx="1593450" cy="499575"/>
          </a:xfrm>
        </p:grpSpPr>
        <p:cxnSp>
          <p:nvCxnSpPr>
            <p:cNvPr id="413" name="Google Shape;413;p52"/>
            <p:cNvCxnSpPr>
              <a:stCxn id="405" idx="2"/>
              <a:endCxn id="414" idx="0"/>
            </p:cNvCxnSpPr>
            <p:nvPr/>
          </p:nvCxnSpPr>
          <p:spPr>
            <a:xfrm>
              <a:off x="5998075" y="2926225"/>
              <a:ext cx="8190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52"/>
            <p:cNvSpPr txBox="1"/>
            <p:nvPr/>
          </p:nvSpPr>
          <p:spPr>
            <a:xfrm>
              <a:off x="6562225" y="2916250"/>
              <a:ext cx="1029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416" name="Google Shape;416;p52"/>
          <p:cNvGrpSpPr/>
          <p:nvPr/>
        </p:nvGrpSpPr>
        <p:grpSpPr>
          <a:xfrm>
            <a:off x="5026500" y="2926225"/>
            <a:ext cx="971575" cy="476700"/>
            <a:chOff x="5026500" y="2926225"/>
            <a:chExt cx="971575" cy="476700"/>
          </a:xfrm>
        </p:grpSpPr>
        <p:cxnSp>
          <p:nvCxnSpPr>
            <p:cNvPr id="417" name="Google Shape;417;p52"/>
            <p:cNvCxnSpPr>
              <a:stCxn id="405" idx="2"/>
            </p:cNvCxnSpPr>
            <p:nvPr/>
          </p:nvCxnSpPr>
          <p:spPr>
            <a:xfrm flipH="1">
              <a:off x="5211775" y="2926225"/>
              <a:ext cx="786300" cy="47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Google Shape;418;p52"/>
            <p:cNvSpPr txBox="1"/>
            <p:nvPr/>
          </p:nvSpPr>
          <p:spPr>
            <a:xfrm>
              <a:off x="5026500" y="2942724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</p:grpSp>
      <p:sp>
        <p:nvSpPr>
          <p:cNvPr id="419" name="Google Shape;419;p52"/>
          <p:cNvSpPr/>
          <p:nvPr/>
        </p:nvSpPr>
        <p:spPr>
          <a:xfrm>
            <a:off x="4701300" y="3415900"/>
            <a:ext cx="940200" cy="593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&lt; c?</a:t>
            </a:r>
            <a:endParaRPr/>
          </a:p>
        </p:txBody>
      </p:sp>
      <p:grpSp>
        <p:nvGrpSpPr>
          <p:cNvPr id="420" name="Google Shape;420;p52"/>
          <p:cNvGrpSpPr/>
          <p:nvPr/>
        </p:nvGrpSpPr>
        <p:grpSpPr>
          <a:xfrm>
            <a:off x="5171400" y="4009600"/>
            <a:ext cx="1019099" cy="999975"/>
            <a:chOff x="5171400" y="4009600"/>
            <a:chExt cx="1019099" cy="999975"/>
          </a:xfrm>
        </p:grpSpPr>
        <p:sp>
          <p:nvSpPr>
            <p:cNvPr id="421" name="Google Shape;421;p52"/>
            <p:cNvSpPr/>
            <p:nvPr/>
          </p:nvSpPr>
          <p:spPr>
            <a:xfrm>
              <a:off x="5265175" y="4499275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c b</a:t>
              </a:r>
              <a:endParaRPr/>
            </a:p>
          </p:txBody>
        </p:sp>
        <p:cxnSp>
          <p:nvCxnSpPr>
            <p:cNvPr id="422" name="Google Shape;422;p52"/>
            <p:cNvCxnSpPr>
              <a:stCxn id="419" idx="2"/>
              <a:endCxn id="421" idx="0"/>
            </p:cNvCxnSpPr>
            <p:nvPr/>
          </p:nvCxnSpPr>
          <p:spPr>
            <a:xfrm>
              <a:off x="5171400" y="4009600"/>
              <a:ext cx="4602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52"/>
            <p:cNvSpPr txBox="1"/>
            <p:nvPr/>
          </p:nvSpPr>
          <p:spPr>
            <a:xfrm>
              <a:off x="5457599" y="4057224"/>
              <a:ext cx="7329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424" name="Google Shape;424;p52"/>
          <p:cNvGrpSpPr/>
          <p:nvPr/>
        </p:nvGrpSpPr>
        <p:grpSpPr>
          <a:xfrm>
            <a:off x="4293600" y="4007200"/>
            <a:ext cx="877800" cy="1002375"/>
            <a:chOff x="4293600" y="4007200"/>
            <a:chExt cx="877800" cy="1002375"/>
          </a:xfrm>
        </p:grpSpPr>
        <p:sp>
          <p:nvSpPr>
            <p:cNvPr id="425" name="Google Shape;425;p52"/>
            <p:cNvSpPr/>
            <p:nvPr/>
          </p:nvSpPr>
          <p:spPr>
            <a:xfrm>
              <a:off x="4293600" y="4499275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a b</a:t>
              </a:r>
              <a:endParaRPr/>
            </a:p>
          </p:txBody>
        </p:sp>
        <p:cxnSp>
          <p:nvCxnSpPr>
            <p:cNvPr id="426" name="Google Shape;426;p52"/>
            <p:cNvCxnSpPr>
              <a:stCxn id="419" idx="2"/>
              <a:endCxn id="425" idx="0"/>
            </p:cNvCxnSpPr>
            <p:nvPr/>
          </p:nvCxnSpPr>
          <p:spPr>
            <a:xfrm flipH="1">
              <a:off x="4659900" y="4009600"/>
              <a:ext cx="5115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7" name="Google Shape;427;p52"/>
            <p:cNvSpPr txBox="1"/>
            <p:nvPr/>
          </p:nvSpPr>
          <p:spPr>
            <a:xfrm>
              <a:off x="4473700" y="4007200"/>
              <a:ext cx="6291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</p:grpSp>
      <p:grpSp>
        <p:nvGrpSpPr>
          <p:cNvPr id="428" name="Google Shape;428;p52"/>
          <p:cNvGrpSpPr/>
          <p:nvPr/>
        </p:nvGrpSpPr>
        <p:grpSpPr>
          <a:xfrm>
            <a:off x="1206975" y="2332525"/>
            <a:ext cx="2698600" cy="2677050"/>
            <a:chOff x="1206975" y="2332525"/>
            <a:chExt cx="2698600" cy="2677050"/>
          </a:xfrm>
        </p:grpSpPr>
        <p:sp>
          <p:nvSpPr>
            <p:cNvPr id="408" name="Google Shape;408;p52"/>
            <p:cNvSpPr/>
            <p:nvPr/>
          </p:nvSpPr>
          <p:spPr>
            <a:xfrm>
              <a:off x="2232475" y="2332525"/>
              <a:ext cx="940200" cy="5937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 &lt; c?</a:t>
              </a:r>
              <a:endParaRPr/>
            </a:p>
          </p:txBody>
        </p:sp>
        <p:cxnSp>
          <p:nvCxnSpPr>
            <p:cNvPr id="429" name="Google Shape;429;p52"/>
            <p:cNvCxnSpPr>
              <a:stCxn id="408" idx="2"/>
              <a:endCxn id="430" idx="0"/>
            </p:cNvCxnSpPr>
            <p:nvPr/>
          </p:nvCxnSpPr>
          <p:spPr>
            <a:xfrm>
              <a:off x="2702575" y="2926225"/>
              <a:ext cx="8364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52"/>
            <p:cNvSpPr/>
            <p:nvPr/>
          </p:nvSpPr>
          <p:spPr>
            <a:xfrm>
              <a:off x="1601700" y="3415900"/>
              <a:ext cx="940200" cy="5937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b &lt; c?</a:t>
              </a: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3172675" y="3457600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 a c</a:t>
              </a:r>
              <a:endParaRPr/>
            </a:p>
          </p:txBody>
        </p:sp>
        <p:cxnSp>
          <p:nvCxnSpPr>
            <p:cNvPr id="432" name="Google Shape;432;p52"/>
            <p:cNvCxnSpPr>
              <a:stCxn id="408" idx="2"/>
              <a:endCxn id="431" idx="0"/>
            </p:cNvCxnSpPr>
            <p:nvPr/>
          </p:nvCxnSpPr>
          <p:spPr>
            <a:xfrm flipH="1">
              <a:off x="2071675" y="2926225"/>
              <a:ext cx="6309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Google Shape;433;p52"/>
            <p:cNvSpPr/>
            <p:nvPr/>
          </p:nvSpPr>
          <p:spPr>
            <a:xfrm>
              <a:off x="2232475" y="4499275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 c a</a:t>
              </a: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1206975" y="4499275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b a</a:t>
              </a:r>
              <a:endParaRPr/>
            </a:p>
          </p:txBody>
        </p:sp>
        <p:cxnSp>
          <p:nvCxnSpPr>
            <p:cNvPr id="435" name="Google Shape;435;p52"/>
            <p:cNvCxnSpPr>
              <a:stCxn id="431" idx="2"/>
              <a:endCxn id="434" idx="0"/>
            </p:cNvCxnSpPr>
            <p:nvPr/>
          </p:nvCxnSpPr>
          <p:spPr>
            <a:xfrm flipH="1">
              <a:off x="1573500" y="4009600"/>
              <a:ext cx="4983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52"/>
            <p:cNvCxnSpPr>
              <a:stCxn id="431" idx="2"/>
              <a:endCxn id="433" idx="0"/>
            </p:cNvCxnSpPr>
            <p:nvPr/>
          </p:nvCxnSpPr>
          <p:spPr>
            <a:xfrm>
              <a:off x="2071800" y="4009600"/>
              <a:ext cx="52710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7" name="Google Shape;437;p52"/>
            <p:cNvSpPr txBox="1"/>
            <p:nvPr/>
          </p:nvSpPr>
          <p:spPr>
            <a:xfrm>
              <a:off x="3126400" y="2949800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  <p:sp>
          <p:nvSpPr>
            <p:cNvPr id="438" name="Google Shape;438;p52"/>
            <p:cNvSpPr txBox="1"/>
            <p:nvPr/>
          </p:nvSpPr>
          <p:spPr>
            <a:xfrm>
              <a:off x="1939875" y="2949800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439" name="Google Shape;439;p52"/>
            <p:cNvSpPr txBox="1"/>
            <p:nvPr/>
          </p:nvSpPr>
          <p:spPr>
            <a:xfrm>
              <a:off x="1381788" y="4040838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440" name="Google Shape;440;p52"/>
            <p:cNvSpPr txBox="1"/>
            <p:nvPr/>
          </p:nvSpPr>
          <p:spPr>
            <a:xfrm>
              <a:off x="2339713" y="4040838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441" name="Google Shape;441;p52"/>
          <p:cNvGrpSpPr/>
          <p:nvPr/>
        </p:nvGrpSpPr>
        <p:grpSpPr>
          <a:xfrm>
            <a:off x="6450525" y="3311200"/>
            <a:ext cx="2019075" cy="615000"/>
            <a:chOff x="6450525" y="3311200"/>
            <a:chExt cx="2019075" cy="615000"/>
          </a:xfrm>
        </p:grpSpPr>
        <p:sp>
          <p:nvSpPr>
            <p:cNvPr id="414" name="Google Shape;414;p52"/>
            <p:cNvSpPr/>
            <p:nvPr/>
          </p:nvSpPr>
          <p:spPr>
            <a:xfrm>
              <a:off x="6450525" y="3415900"/>
              <a:ext cx="732900" cy="5103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b c</a:t>
              </a:r>
              <a:endParaRPr/>
            </a:p>
          </p:txBody>
        </p:sp>
        <p:sp>
          <p:nvSpPr>
            <p:cNvPr id="442" name="Google Shape;442;p52"/>
            <p:cNvSpPr txBox="1"/>
            <p:nvPr/>
          </p:nvSpPr>
          <p:spPr>
            <a:xfrm>
              <a:off x="7591800" y="3311200"/>
              <a:ext cx="8778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a: puppy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b: cat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c: dog</a:t>
              </a:r>
              <a:endParaRPr/>
            </a:p>
          </p:txBody>
        </p:sp>
      </p:grpSp>
      <p:sp>
        <p:nvSpPr>
          <p:cNvPr id="443" name="Google Shape;443;p52"/>
          <p:cNvSpPr txBox="1"/>
          <p:nvPr/>
        </p:nvSpPr>
        <p:spPr>
          <a:xfrm>
            <a:off x="6190500" y="4346875"/>
            <a:ext cx="8778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puppy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dog</a:t>
            </a: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3415800" y="4346875"/>
            <a:ext cx="8778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puppy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dog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Summary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810464" y="80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1740050"/>
                <a:gridCol w="906625"/>
                <a:gridCol w="1813075"/>
                <a:gridCol w="1769800"/>
                <a:gridCol w="144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for almost sorted and N &lt; 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Quicksort LTHS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26"/>
          <p:cNvCxnSpPr/>
          <p:nvPr/>
        </p:nvCxnSpPr>
        <p:spPr>
          <a:xfrm flipH="1" rot="10800000">
            <a:off x="6651925" y="2936675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6"/>
          <p:cNvSpPr txBox="1"/>
          <p:nvPr/>
        </p:nvSpPr>
        <p:spPr>
          <a:xfrm>
            <a:off x="3842625" y="3400350"/>
            <a:ext cx="42804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create a stable Quicksort. However, using unstable partitioning schemes (like Hoare partitioning) and using randomness to avoid bad pivots</a:t>
            </a:r>
            <a:r>
              <a:rPr lang="en">
                <a:solidFill>
                  <a:srgbClr val="BE0712"/>
                </a:solidFill>
              </a:rPr>
              <a:t> tend to yield better runtimes. 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 flipH="1" rot="10800000">
            <a:off x="2340150" y="2960937"/>
            <a:ext cx="531600" cy="48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166800" y="3400350"/>
            <a:ext cx="27051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due to the cost of tracking recursive calls by the computer, and is also an “expected” amount. The difference between log N and constant memory is trivial.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Dog, 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“puppy, cat, dog, walrus” problem?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“puppy, cat, dog, walrus” problem?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N=4, how many permutations?  4! = 24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N=3: 3!=6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need a binary tree with 24 leaves.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many levels minimum? lg(24) = 4.58, so 5 is the minimum.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lg just means log</a:t>
            </a:r>
            <a:r>
              <a:rPr baseline="-25000" lang="en"/>
              <a:t>2</a:t>
            </a:r>
            <a:r>
              <a:rPr lang="en"/>
              <a:t>  (log base 2)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Theoretical Bounds on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Puppy Cat Dog for Any 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463" name="Google Shape;463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Puppy Cat Dog for Any 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Puppy, Cat, Dog</a:t>
            </a:r>
            <a:endParaRPr/>
          </a:p>
        </p:txBody>
      </p:sp>
      <p:sp>
        <p:nvSpPr>
          <p:cNvPr id="469" name="Google Shape;469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generalized “puppy, cat, dog” problem for N items?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your answer in big Omega 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For N=4, we said the answer was 5 based on the following argument: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needs 4! = 24 leaves.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need lg(24) rounded up levels or 5.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Puppy, Cat, Dog</a:t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generalized “puppy, cat, dog” problem for N items?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your answer in big Omega 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For N, we have the following argument: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needs N! leaves.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need lg(N!) rounded up levels, which is Ω(log(N!))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Ω(log(N!))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Puppy, Cat, Dog</a:t>
            </a:r>
            <a:endParaRPr/>
          </a:p>
        </p:txBody>
      </p:sp>
      <p:sp>
        <p:nvSpPr>
          <p:cNvPr id="481" name="Google Shape;481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Finding an optimal decision tree for the generalized version of puppy, cat, dog (e.g. N=6: puppy, cat, dog, monkey, walrus, elephant) is an open problem in mathematics.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(To my knowledge) Best known trees known for N=1 through 15 and N=22: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http://oeis.org/A036604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Deriving a sequence of yes/no questions to identify puppy, cat, dog is hard. An alternate approach to solving the puppy, cat, dog problem: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boxes using any generic sorting algorithm.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Leftmost box is puppy.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Middle box is cat.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Right box is dog.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Sorting, Puppies, Cats, and Dogs</a:t>
            </a:r>
            <a:endParaRPr/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we care about these (no doubt adorable) critters?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solution to the sorting problem also provides a solution to puppy, cat, dog.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puppy, cat, dog </a:t>
            </a:r>
            <a:r>
              <a:rPr b="1" lang="en"/>
              <a:t>reduces</a:t>
            </a:r>
            <a:r>
              <a:rPr lang="en"/>
              <a:t> to sorting.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any lower bound on difficulty of puppy, cat, dog must ALSO apply to sorting.</a:t>
            </a:r>
            <a:endParaRPr/>
          </a:p>
        </p:txBody>
      </p:sp>
      <p:sp>
        <p:nvSpPr>
          <p:cNvPr id="488" name="Google Shape;488;p59"/>
          <p:cNvSpPr txBox="1"/>
          <p:nvPr/>
        </p:nvSpPr>
        <p:spPr>
          <a:xfrm>
            <a:off x="244146" y="2712375"/>
            <a:ext cx="844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Physics analogy: Climbing a hill with your legs (CAHWYL) is one way to solve the problem of getting up a hill (GUAH).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lower bound on energy to GUAH must also apply to CAHWYL.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bound: Takes m*g*h energy to climb hill, so using legs to climb the hill takes at least m*g*h energy.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Theoretical Bounds on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Sorting Lower Bound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Sorting Lower Bound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Lower Bound</a:t>
            </a:r>
            <a:endParaRPr/>
          </a:p>
        </p:txBody>
      </p:sp>
      <p:sp>
        <p:nvSpPr>
          <p:cNvPr id="501" name="Google Shape;501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 lower bound on puppy, cat, dog, namely that it takes Ω(log(N!)) comparisons to solve such a puzzle in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sorting with comparisons can be used to solve puppy, cat, dog, then sorting also takes Ω(log(N!)) comparisons in the worst case.</a:t>
            </a:r>
            <a:endParaRPr/>
          </a:p>
        </p:txBody>
      </p:sp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266350" y="2606350"/>
            <a:ext cx="72840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in other words: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sorting algorithm using comparisons, no matter how clever, must use at least k = lg(N!) compares to find the correct permutation. So even TUCS takes at least lg(N!) comparisons.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lg(N!) is trivially Ω(log(N!)), so TUCS must take Ω(log(N!))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how does log(N!) compare to N log N?</a:t>
            </a:r>
            <a:endParaRPr/>
          </a:p>
        </p:txBody>
      </p:sp>
      <p:grpSp>
        <p:nvGrpSpPr>
          <p:cNvPr id="503" name="Google Shape;503;p61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504" name="Google Shape;504;p61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5" name="Google Shape;505;p61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61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61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61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O(N log N)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61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Ω(log(N!))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0" name="Google Shape;510;p61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Earlier, we showed that log(N!) ∈ Ω(N log N) using the proof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log(N!) grows at least as quickly as N log N.</a:t>
            </a:r>
            <a:endParaRPr/>
          </a:p>
        </p:txBody>
      </p:sp>
      <p:sp>
        <p:nvSpPr>
          <p:cNvPr id="517" name="Google Shape;517;p62"/>
          <p:cNvSpPr txBox="1"/>
          <p:nvPr/>
        </p:nvSpPr>
        <p:spPr>
          <a:xfrm>
            <a:off x="258275" y="2131975"/>
            <a:ext cx="82296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 from earlier that log(N!) ∈ Ω(N log N):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know that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 ≥ (N/2)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Taking the log of both sides, we have that log(N!) ≥ log((N/2)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Bringing down the exponent we have that log(N!) ≥ N/2 log(N/2).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Discarding unnecessary constants, we have log(N!) ∈ Ω(N log 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62"/>
          <p:cNvSpPr txBox="1"/>
          <p:nvPr/>
        </p:nvSpPr>
        <p:spPr>
          <a:xfrm>
            <a:off x="6885400" y="4019684"/>
            <a:ext cx="1989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Recall that changing base is just multiplying by a constant.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19" name="Google Shape;519;p62"/>
          <p:cNvCxnSpPr>
            <a:stCxn id="518" idx="1"/>
          </p:cNvCxnSpPr>
          <p:nvPr/>
        </p:nvCxnSpPr>
        <p:spPr>
          <a:xfrm rot="10800000">
            <a:off x="6183400" y="3967034"/>
            <a:ext cx="702000" cy="459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is a foundational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useful for putting things in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 also be used to solve other tasks, sometimes in non-trivial ways.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Sorting improves duplicate finding from a naive N</a:t>
            </a:r>
            <a:r>
              <a:rPr baseline="30000" lang="en"/>
              <a:t>2</a:t>
            </a:r>
            <a:r>
              <a:rPr lang="en"/>
              <a:t> to N log 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Sorting improves 3SUM from a naive N</a:t>
            </a:r>
            <a:r>
              <a:rPr baseline="30000" lang="en"/>
              <a:t>3</a:t>
            </a:r>
            <a:r>
              <a:rPr lang="en"/>
              <a:t> to N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ways to sort an array, each with its own interesting tradeoffs and algorithmic features.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 we’ll discuss the fundamental nature of the sorting problem itself: How hard is it to sort?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Sorting Lower Bound (Finally)</a:t>
            </a:r>
            <a:endParaRPr/>
          </a:p>
        </p:txBody>
      </p:sp>
      <p:sp>
        <p:nvSpPr>
          <p:cNvPr id="525" name="Google Shape;525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TUCS is Ω(lg N!) and lg N! is Ω(N log N), we have that </a:t>
            </a:r>
            <a:r>
              <a:rPr b="1" lang="en"/>
              <a:t>TUCS is Ω(N log N).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comparison based sort requires at least order N log N comparisons in its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63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527" name="Google Shape;527;p63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8" name="Google Shape;528;p63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63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63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63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O(N log N)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63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Ω(N log N)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3" name="Google Shape;533;p63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Sorting Lower Bound (Finally)</a:t>
            </a:r>
            <a:endParaRPr/>
          </a:p>
        </p:txBody>
      </p:sp>
      <p:sp>
        <p:nvSpPr>
          <p:cNvPr id="539" name="Google Shape;539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TUCS is Ω(lg N!) and lg N! is Ω(N log N), we have that </a:t>
            </a:r>
            <a:r>
              <a:rPr b="1" lang="en"/>
              <a:t>TUCS is Ω(N log N).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comparison based sort requires at least order N log N comparisons in its worst case.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 summary: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Puppy, cat, dog is Ω(lg N!), i.e. requires lg N! comparisons.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TUCS can solve puppy, cat, dog, and thus takes Ω(lg N!) compares.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lg(N!) is Ω(N log 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was because N! is Ω(N/2)</a:t>
            </a:r>
            <a:r>
              <a:rPr baseline="30000" lang="en"/>
              <a:t>N/2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Informally: TUCS ≥ puppy, cat, dog ≥ log N! ≥ N log N </a:t>
            </a:r>
            <a:endParaRPr/>
          </a:p>
        </p:txBody>
      </p:sp>
      <p:grpSp>
        <p:nvGrpSpPr>
          <p:cNvPr id="540" name="Google Shape;540;p64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541" name="Google Shape;541;p64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64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64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64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cap="flat" cmpd="sng" w="28575">
              <a:solidFill>
                <a:srgbClr val="BE071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5" name="Google Shape;545;p64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O(N log N)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64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  <a:latin typeface="Roboto"/>
                  <a:ea typeface="Roboto"/>
                  <a:cs typeface="Roboto"/>
                  <a:sym typeface="Roboto"/>
                </a:rPr>
                <a:t>Ω(N log N)</a:t>
              </a:r>
              <a:endParaRPr sz="16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7" name="Google Shape;547;p64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TUCS Worst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Case Θ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</a:t>
            </a:r>
            <a:endParaRPr/>
          </a:p>
        </p:txBody>
      </p:sp>
      <p:sp>
        <p:nvSpPr>
          <p:cNvPr id="553" name="Google Shape;553;p65"/>
          <p:cNvSpPr txBox="1"/>
          <p:nvPr/>
        </p:nvSpPr>
        <p:spPr>
          <a:xfrm>
            <a:off x="236475" y="2924500"/>
            <a:ext cx="84213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punchline: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Our best sorts have achieved absolute asymptotic optimality.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Mathematically impossible to sort using fewer comparisons.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Note: Randomized quicksort is only probabilistically optimal, but the probability is extremely high for even modest N. Are you worried about quantum teleportation? Then don’t worry about Quicksort.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4" name="Google Shape;554;p65"/>
          <p:cNvGraphicFramePr/>
          <p:nvPr/>
        </p:nvGraphicFramePr>
        <p:xfrm>
          <a:off x="810464" y="80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{97CF14D1-3BD4-40B9-A7FB-504B875B157C}</a:tableStyleId>
              </a:tblPr>
              <a:tblGrid>
                <a:gridCol w="1740050"/>
                <a:gridCol w="906625"/>
                <a:gridCol w="1813075"/>
                <a:gridCol w="1769800"/>
                <a:gridCol w="144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# Compares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for almost sorted and N &lt; 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Quicksort LTHS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 expected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sort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Time...</a:t>
            </a:r>
            <a:endParaRPr/>
          </a:p>
        </p:txBody>
      </p:sp>
      <p:sp>
        <p:nvSpPr>
          <p:cNvPr id="560" name="Google Shape;560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proved that any sort that uses comparisons has runtime Ω(N log N).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 we’ll discuss how we can sort in Θ(N)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impossible, just can’t compare anything while we sort!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Bounds on Sorting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Sounds of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6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 (of 125 items)</a:t>
            </a:r>
            <a:endParaRPr/>
          </a:p>
        </p:txBody>
      </p:sp>
      <p:sp>
        <p:nvSpPr>
          <p:cNvPr id="573" name="Google Shape;57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r>
              <a:rPr lang="en" sz="1400"/>
              <a:t> </a:t>
            </a:r>
            <a:r>
              <a:rPr lang="en" sz="1400"/>
              <a:t>[coming in a future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r>
              <a:rPr lang="en" sz="1400"/>
              <a:t> </a:t>
            </a:r>
            <a:r>
              <a:rPr lang="en" sz="1400"/>
              <a:t>[coming in a future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r>
              <a:rPr lang="en" sz="1400"/>
              <a:t> </a:t>
            </a:r>
            <a:r>
              <a:rPr lang="en" sz="1400"/>
              <a:t>[bonus from an earlier lecture]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for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to mergesort be a power of 2?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 (after we learn about it)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 (after we learn about it)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579" name="Google Shape;579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Bounds on Sorting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Sounds of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Extra: Sorting Implementations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Implementations</a:t>
            </a:r>
            <a:endParaRPr/>
          </a:p>
        </p:txBody>
      </p:sp>
      <p:sp>
        <p:nvSpPr>
          <p:cNvPr id="586" name="Google Shape;586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Concrete implementations are nice for solidifying understanding.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these yourself provides much deeper understanding than just reading my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not responsible for the details of these specific implementations.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enough time, you should be able to implement any of these sorts.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Methods For Sorting</a:t>
            </a:r>
            <a:endParaRPr/>
          </a:p>
        </p:txBody>
      </p:sp>
      <p:pic>
        <p:nvPicPr>
          <p:cNvPr id="592" name="Google Shape;5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991175"/>
            <a:ext cx="6629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63" y="2510500"/>
            <a:ext cx="60864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pic>
        <p:nvPicPr>
          <p:cNvPr id="599" name="Google Shape;59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778400"/>
            <a:ext cx="62960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2"/>
          <p:cNvSpPr txBox="1"/>
          <p:nvPr>
            <p:ph idx="1" type="body"/>
          </p:nvPr>
        </p:nvSpPr>
        <p:spPr>
          <a:xfrm>
            <a:off x="243000" y="427377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Among unfixed items, find minimum in Θ(N) time and swap to the front. Subproblem has size N-1. Total runtime is N + N-1 + … + 1 = Θ(N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34, CS61B, Fall 2023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How Hard is Sorting?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Math Problem Warmup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Bounds on Sorting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Bounds for TUCS (the ultimate comparison 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(N = 3, N =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Puppy Cat Dog for Any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Sorting Lower Bound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Sounds of Sorting</a:t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Problem Warmup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pic>
        <p:nvPicPr>
          <p:cNvPr id="606" name="Google Shape;60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700275"/>
            <a:ext cx="67151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3"/>
          <p:cNvSpPr txBox="1"/>
          <p:nvPr>
            <p:ph idx="1" type="body"/>
          </p:nvPr>
        </p:nvSpPr>
        <p:spPr>
          <a:xfrm>
            <a:off x="243000" y="427377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For each item (starting at leftmost), swap leftwards until in place. For item k, takes Θ(k) worst case time. Runtime is 1 + 2 + … + N = Θ(N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and Insertion Sort Runtimes (Code Analysis)</a:t>
            </a:r>
            <a:endParaRPr/>
          </a:p>
        </p:txBody>
      </p:sp>
      <p:sp>
        <p:nvSpPr>
          <p:cNvPr id="613" name="Google Shape;613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sort: Runtime is independent of input, always Θ(N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~N</a:t>
            </a:r>
            <a:r>
              <a:rPr baseline="30000" lang="en"/>
              <a:t>2</a:t>
            </a:r>
            <a:r>
              <a:rPr lang="en"/>
              <a:t>/2 compares and ~N</a:t>
            </a:r>
            <a:r>
              <a:rPr baseline="30000" lang="en"/>
              <a:t>2</a:t>
            </a:r>
            <a:r>
              <a:rPr lang="en"/>
              <a:t>/2 exchanges. Θ(N</a:t>
            </a:r>
            <a:r>
              <a:rPr baseline="30000" lang="en"/>
              <a:t>2</a:t>
            </a:r>
            <a:r>
              <a:rPr lang="en"/>
              <a:t>) runtime.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 sort: Runtime is strongly dependent on input. Ω(N),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case (sorted): ~N compares, 0 exchanges: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(reverse sorted): ~N</a:t>
            </a:r>
            <a:r>
              <a:rPr baseline="30000" lang="en"/>
              <a:t>2</a:t>
            </a:r>
            <a:r>
              <a:rPr lang="en"/>
              <a:t>/2 compares, ~N</a:t>
            </a:r>
            <a:r>
              <a:rPr baseline="30000" lang="en"/>
              <a:t>2</a:t>
            </a:r>
            <a:r>
              <a:rPr lang="en"/>
              <a:t>/2 exchanges: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pic>
        <p:nvPicPr>
          <p:cNvPr id="614" name="Google Shape;6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3048575"/>
            <a:ext cx="40195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75" y="3162875"/>
            <a:ext cx="38195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(Merge Method)</a:t>
            </a:r>
            <a:endParaRPr/>
          </a:p>
        </p:txBody>
      </p:sp>
      <p:pic>
        <p:nvPicPr>
          <p:cNvPr id="621" name="Google Shape;6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1123650"/>
            <a:ext cx="77247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pic>
        <p:nvPicPr>
          <p:cNvPr id="627" name="Google Shape;62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 txBox="1"/>
          <p:nvPr>
            <p:ph idx="1" type="body"/>
          </p:nvPr>
        </p:nvSpPr>
        <p:spPr>
          <a:xfrm>
            <a:off x="243000" y="381657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Each merge costs Θ(N) time and Θ(N) space, and generates two subproblems of size N/2. At level L of the sort, there are 2</a:t>
            </a:r>
            <a:r>
              <a:rPr baseline="30000" lang="en"/>
              <a:t>L</a:t>
            </a:r>
            <a:r>
              <a:rPr lang="en"/>
              <a:t> subproblems of size N/2</a:t>
            </a:r>
            <a:r>
              <a:rPr baseline="30000" lang="en"/>
              <a:t>L</a:t>
            </a:r>
            <a:r>
              <a:rPr lang="en"/>
              <a:t>. Since L = Θ(log N), runtime is Θ(N log N).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pic>
        <p:nvPicPr>
          <p:cNvPr id="634" name="Google Shape;63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7"/>
          <p:cNvSpPr txBox="1"/>
          <p:nvPr>
            <p:ph idx="1" type="body"/>
          </p:nvPr>
        </p:nvSpPr>
        <p:spPr>
          <a:xfrm>
            <a:off x="243000" y="3206975"/>
            <a:ext cx="8443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the above mergesort implementation be improved?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and avoid making copies a and b, by adding parameters to the merge routine. merge(input, 0, 5, 6, 10);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diferent for small N: Like maybe insertion sort. Industrial strength mergesorts, use insertion sort for N &lt; 15.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pic>
        <p:nvPicPr>
          <p:cNvPr id="641" name="Google Shape;64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8"/>
          <p:cNvSpPr txBox="1"/>
          <p:nvPr>
            <p:ph idx="1" type="body"/>
          </p:nvPr>
        </p:nvSpPr>
        <p:spPr>
          <a:xfrm>
            <a:off x="243000" y="320697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the above mergesort implementation be improved?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With Separate PQ</a:t>
            </a:r>
            <a:endParaRPr/>
          </a:p>
        </p:txBody>
      </p:sp>
      <p:sp>
        <p:nvSpPr>
          <p:cNvPr id="648" name="Google Shape;648;p79"/>
          <p:cNvSpPr txBox="1"/>
          <p:nvPr>
            <p:ph idx="1" type="body"/>
          </p:nvPr>
        </p:nvSpPr>
        <p:spPr>
          <a:xfrm>
            <a:off x="243000" y="4022400"/>
            <a:ext cx="84438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Create a max heap of all items [Θ(N log N)], then delete max N times [Θ(log N) per delete]. Requires Θ(N) space.</a:t>
            </a:r>
            <a:endParaRPr/>
          </a:p>
        </p:txBody>
      </p:sp>
      <p:pic>
        <p:nvPicPr>
          <p:cNvPr id="649" name="Google Shape;64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714425"/>
            <a:ext cx="71056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(with root in position 0).</a:t>
            </a:r>
            <a:endParaRPr/>
          </a:p>
        </p:txBody>
      </p:sp>
      <p:pic>
        <p:nvPicPr>
          <p:cNvPr id="655" name="Google Shape;65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00" y="662175"/>
            <a:ext cx="70104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0"/>
          <p:cNvSpPr txBox="1"/>
          <p:nvPr>
            <p:ph idx="1" type="body"/>
          </p:nvPr>
        </p:nvSpPr>
        <p:spPr>
          <a:xfrm>
            <a:off x="243000" y="4426175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Max-Heapfiy [Θ(N)], then delete max N times [Θ(log N) per delete]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Sink Operation (with root in position 0).</a:t>
            </a:r>
            <a:endParaRPr/>
          </a:p>
        </p:txBody>
      </p:sp>
      <p:pic>
        <p:nvPicPr>
          <p:cNvPr id="662" name="Google Shape;66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50" y="737975"/>
            <a:ext cx="6504099" cy="42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 Problem out of Nowhere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N! and (N/2)</a:t>
            </a:r>
            <a:r>
              <a:rPr baseline="30000" lang="en"/>
              <a:t>N/2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N! ∈ Ω((N/2)</a:t>
            </a:r>
            <a:r>
              <a:rPr baseline="30000" lang="en"/>
              <a:t>N/2</a:t>
            </a:r>
            <a:r>
              <a:rPr lang="en"/>
              <a:t>)? Prove your answer.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that ∈ Ω can be informally be interpreted to mean 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does factorial grow at least as quickly as </a:t>
            </a:r>
            <a:r>
              <a:rPr lang="en"/>
              <a:t>(N/2)</a:t>
            </a:r>
            <a:r>
              <a:rPr baseline="30000" lang="en"/>
              <a:t>N/2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 Problem out of Nowhere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N! and (N/2)</a:t>
            </a:r>
            <a:r>
              <a:rPr baseline="30000" lang="en"/>
              <a:t>N/2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N! ∈ Ω((N/2)</a:t>
            </a:r>
            <a:r>
              <a:rPr baseline="30000" lang="en"/>
              <a:t>N/2</a:t>
            </a:r>
            <a:r>
              <a:rPr lang="en"/>
              <a:t>)? Prove your answer.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10 * 9 * 8 * 7 * 6</a:t>
            </a:r>
            <a:r>
              <a:rPr lang="en"/>
              <a:t> * … *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baseline="30000" lang="en"/>
              <a:t>5</a:t>
            </a:r>
            <a:endParaRPr baseline="300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5 * 5 * 5 * 5 * 5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&gt; (N/2)</a:t>
            </a:r>
            <a:r>
              <a:rPr baseline="30000" lang="en"/>
              <a:t>N/2</a:t>
            </a:r>
            <a:r>
              <a:rPr lang="en"/>
              <a:t>, for large N, therefore N! ∈ Ω((N/2)</a:t>
            </a:r>
            <a:r>
              <a:rPr baseline="30000" lang="en"/>
              <a:t>N/2</a:t>
            </a:r>
            <a:r>
              <a:rPr lang="en"/>
              <a:t>)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N! &gt; (N/2)</a:t>
            </a:r>
            <a:r>
              <a:rPr baseline="30000" lang="en"/>
              <a:t>N/2</a:t>
            </a:r>
            <a:r>
              <a:rPr lang="en"/>
              <a:t>, which we used to prove our answer to the previous problem.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that </a:t>
            </a:r>
            <a:r>
              <a:rPr lang="en"/>
              <a:t>log(N!) ∈ Ω(N log N)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log means an unspecified base.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that N! &gt; (N/2)</a:t>
            </a:r>
            <a:r>
              <a:rPr baseline="30000" lang="en"/>
              <a:t>N/2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Show that log(N!) ∈ Ω(N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49925" y="2131975"/>
            <a:ext cx="82296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that N! &gt; (N/2)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N/2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Taking the log of both sides, we have that log(N!) &gt; log((N/2)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N/2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Bringing down the exponent we have that log(N!) &gt; N/2 log(N/2).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Discarding the unnecessary constant, we have log(N!) ∈ Ω(N log (N/2)).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there, we have that log(N!) ∈ Ω(N log N).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6580600" y="3791075"/>
            <a:ext cx="256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Since log(N/2) is the same thing asymptotically as log(N).</a:t>
            </a:r>
            <a:endParaRPr sz="12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rot="10800000">
            <a:off x="5704075" y="3893525"/>
            <a:ext cx="941700" cy="212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2"/>
          <p:cNvSpPr txBox="1"/>
          <p:nvPr/>
        </p:nvSpPr>
        <p:spPr>
          <a:xfrm>
            <a:off x="226374" y="4399975"/>
            <a:ext cx="8834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other words, log(N!) grows at least as quickly as N log 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