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y="5143500" cx="9144000"/>
  <p:notesSz cx="6858000" cy="9144000"/>
  <p:embeddedFontLst>
    <p:embeddedFont>
      <p:font typeface="Roboto Medium"/>
      <p:regular r:id="rId74"/>
      <p:bold r:id="rId75"/>
      <p:italic r:id="rId76"/>
      <p:boldItalic r:id="rId77"/>
    </p:embeddedFont>
    <p:embeddedFont>
      <p:font typeface="Roboto"/>
      <p:regular r:id="rId78"/>
      <p:bold r:id="rId79"/>
      <p:italic r:id="rId80"/>
      <p:boldItalic r:id="rId81"/>
    </p:embeddedFont>
    <p:embeddedFont>
      <p:font typeface="Roboto Light"/>
      <p:regular r:id="rId82"/>
      <p:bold r:id="rId83"/>
      <p:italic r:id="rId84"/>
      <p:boldItalic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154D5F-BA8F-41BE-9BDD-5041E7FA43E0}">
  <a:tblStyle styleId="{8F154D5F-BA8F-41BE-9BDD-5041E7FA43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91B746D-CBC5-42A2-B0DE-065207B6404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F08BFC7-B1C4-4035-9C8E-DFB34C3EEBC7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RobotoLight-italic.fntdata"/><Relationship Id="rId83" Type="http://schemas.openxmlformats.org/officeDocument/2006/relationships/font" Target="fonts/RobotoLight-bold.fntdata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85" Type="http://schemas.openxmlformats.org/officeDocument/2006/relationships/font" Target="fonts/RobotoLight-boldItalic.fntdata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Roboto-italic.fntdata"/><Relationship Id="rId82" Type="http://schemas.openxmlformats.org/officeDocument/2006/relationships/font" Target="fonts/RobotoLight-regular.fntdata"/><Relationship Id="rId81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RobotoMedium-bold.fntdata"/><Relationship Id="rId30" Type="http://schemas.openxmlformats.org/officeDocument/2006/relationships/slide" Target="slides/slide25.xml"/><Relationship Id="rId74" Type="http://schemas.openxmlformats.org/officeDocument/2006/relationships/font" Target="fonts/RobotoMedium-regular.fntdata"/><Relationship Id="rId33" Type="http://schemas.openxmlformats.org/officeDocument/2006/relationships/slide" Target="slides/slide28.xml"/><Relationship Id="rId77" Type="http://schemas.openxmlformats.org/officeDocument/2006/relationships/font" Target="fonts/RobotoMedium-boldItalic.fntdata"/><Relationship Id="rId32" Type="http://schemas.openxmlformats.org/officeDocument/2006/relationships/slide" Target="slides/slide27.xml"/><Relationship Id="rId76" Type="http://schemas.openxmlformats.org/officeDocument/2006/relationships/font" Target="fonts/RobotoMedium-italic.fntdata"/><Relationship Id="rId35" Type="http://schemas.openxmlformats.org/officeDocument/2006/relationships/slide" Target="slides/slide30.xml"/><Relationship Id="rId79" Type="http://schemas.openxmlformats.org/officeDocument/2006/relationships/font" Target="fonts/Roboto-bold.fntdata"/><Relationship Id="rId34" Type="http://schemas.openxmlformats.org/officeDocument/2006/relationships/slide" Target="slides/slide29.xml"/><Relationship Id="rId78" Type="http://schemas.openxmlformats.org/officeDocument/2006/relationships/font" Target="fonts/Roboto-regular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photos3.meetupstatic.com/photos/event/a/3/f/4/highres_335141972.jpeg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c5hHR8ODBsos4SJnMLHq75b-czdCrb7InhrTamcVV2XIPqew/viewform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eDDNm3bd4MZt--vYckTexAzadFe6GcSTApEzr2N1TWrSE5og/viewform" TargetMode="Externa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eM7PgCQaviApmMiuUBpnsG1_MKx15lkF2UYkVD2y0D6ctr2A/viewform" TargetMode="Externa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f2d78a185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f2d78a185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http://photos3.meetupstatic.com/photos/event/a/3/f/4/highres_335141972.jpeg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f2d78a185_0_4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f2d78a185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f2d78a185_0_5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f2d78a185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f2d78a185_0_5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2f2d78a185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f2d78a185_0_5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2f2d78a185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2f2d78a185_0_5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2f2d78a185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6a36da6d_0_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6a36da6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65e07215_01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65e07215_0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65e07215_01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65e07215_0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65e07215_01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65e07215_0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65fbc6ea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65fbc6ea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f2d78a185_0_3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f2d78a185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65fbc6ea_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65fbc6ea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65fbc6ea_1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65fbc6ea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65e07215_01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65e07215_0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65fbc6ea_1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65fbc6ea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https://docs.google.com/forms/d/e/1FAIpQLSc5hHR8ODBsos4SJnMLHq75b-czdCrb7InhrTamcVV2XIPqew/viewform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6a36da6d_0_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6a36da6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65fbc6ea_1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65fbc6ea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5f74823379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5f74823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5f74823379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5f748233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5f74823379_0_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5f7482337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5f74823379_0_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5f7482337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f2d78a185_0_3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f2d78a185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5f74823379_0_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5f7482337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5f74823379_0_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5f7482337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5f74823379_0_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5f7482337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5f74823379_0_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5f7482337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5f74823379_0_1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5f7482337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5f74823379_0_1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5f7482337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5f74823379_0_1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5f7482337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5f74823379_0_1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5f7482337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5f74823379_0_1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5f7482337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5f74823379_0_1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5f7482337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f2d78a185_0_3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f2d78a185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5f74823379_0_2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5f7482337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5f74823379_0_2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5f74823379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2f2d78a185_0_5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2f2d78a185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76adfa6c9_0_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76adfa6c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https://docs.google.com/forms/d/e/1FAIpQLSeDDNm3bd4MZt--vYckTexAzadFe6GcSTApEzr2N1TWrSE5og/viewform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2f2d78a185_0_1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2f2d78a18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569f7b3162_3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569f7b3162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2f2d78a185_0_1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2f2d78a18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6adfa6c9_0_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6adfa6c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2bf303a97_0_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2bf303a9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76adfa6c9_0_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76adfa6c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f2d78a185_0_3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f2d78a185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2f2d78a185_0_5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22f2d78a185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465fbc6ea_1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465fbc6ea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465fbc6ea_1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465fbc6ea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582db9d809_12_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582db9d809_1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22f2d78a185_0_6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22f2d78a185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582db9d809_12_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582db9d809_1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569f7b3162_3_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569f7b3162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76adfa6c9_0_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76adfa6c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76adfa6c9_0_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76adfa6c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76adfa6c9_0_1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76adfa6c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f2d78a185_0_4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f2d78a185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22f2d78a185_0_5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22f2d78a185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465fbc6ea_1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465fbc6ea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465fbc6ea_1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465fbc6ea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https://docs.google.com/forms/d/e/1FAIpQLSeM7PgCQaviApmMiuUBpnsG1_MKx15lkF2UYkVD2y0D6ctr2A/viewform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0841d522d_0_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0841d52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465fbc6ea_11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465fbc6ea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569f7b3162_3_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569f7b3162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76adfa6c9_0_1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76adfa6c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76adfa6c9_0_1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76adfa6c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4671a419d_0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4671a419d_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f2d78a185_0_4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f2d78a185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f2d78a185_0_4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f2d78a185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f2d78a185_0_4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2f2d78a185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datastructur.es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2" name="Google Shape;142;p24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43" name="Google Shape;14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212650" y="637950"/>
            <a:ext cx="86607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Alphabet: {</a:t>
            </a:r>
            <a:r>
              <a:rPr lang="en" sz="2000">
                <a:solidFill>
                  <a:schemeClr val="dk1"/>
                </a:solidFill>
              </a:rPr>
              <a:t>♣️,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♠, </a:t>
            </a:r>
            <a:r>
              <a:rPr lang="en" sz="2000">
                <a:solidFill>
                  <a:srgbClr val="FF0000"/>
                </a:solidFill>
              </a:rPr>
              <a:t>♥️</a:t>
            </a:r>
            <a:r>
              <a:rPr lang="en" sz="2000"/>
              <a:t>,</a:t>
            </a:r>
            <a:r>
              <a:rPr lang="en" sz="2000">
                <a:solidFill>
                  <a:srgbClr val="FF0000"/>
                </a:solidFill>
              </a:rPr>
              <a:t> ♦️</a:t>
            </a:r>
            <a:r>
              <a:rPr lang="en" sz="2000"/>
              <a:t>}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www.youtube.com/watch?v=kPRA0W1kECg" TargetMode="External"/><Relationship Id="rId4" Type="http://schemas.openxmlformats.org/officeDocument/2006/relationships/hyperlink" Target="https://www.youtube.com/watch?v=kPRA0W1kECg&amp;t=0m9s" TargetMode="External"/><Relationship Id="rId9" Type="http://schemas.openxmlformats.org/officeDocument/2006/relationships/hyperlink" Target="https://www.youtube.com/watch?v=kPRA0W1kECg&amp;t=2m10s" TargetMode="External"/><Relationship Id="rId5" Type="http://schemas.openxmlformats.org/officeDocument/2006/relationships/hyperlink" Target="https://www.youtube.com/watch?v=kPRA0W1kECg&amp;t=0m38s" TargetMode="External"/><Relationship Id="rId6" Type="http://schemas.openxmlformats.org/officeDocument/2006/relationships/hyperlink" Target="https://www.youtube.com/watch?v=kPRA0W1kECg&amp;t=1m05s" TargetMode="External"/><Relationship Id="rId7" Type="http://schemas.openxmlformats.org/officeDocument/2006/relationships/hyperlink" Target="https://www.youtube.com/watch?v=kPRA0W1kECg&amp;t=1m28s" TargetMode="External"/><Relationship Id="rId8" Type="http://schemas.openxmlformats.org/officeDocument/2006/relationships/hyperlink" Target="https://www.youtube.com/watch?v=kPRA0W1kECg&amp;t=1m54s" TargetMode="External"/><Relationship Id="rId10" Type="http://schemas.openxmlformats.org/officeDocument/2006/relationships/hyperlink" Target="https://www.youtube.com/watch?v=kPRA0W1kECg&amp;t=3m37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Radix Sorts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35 (Sorting 5)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Fall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202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</a:t>
            </a: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6400" y="518425"/>
            <a:ext cx="20574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a warmup to the later part of today’s lecture. Suppose we have a list of integers we want to sort.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suppose we sort by the </a:t>
            </a:r>
            <a:r>
              <a:rPr b="1" lang="en"/>
              <a:t>left digit</a:t>
            </a:r>
            <a:r>
              <a:rPr lang="en"/>
              <a:t> using a </a:t>
            </a:r>
            <a:r>
              <a:rPr b="1" lang="en"/>
              <a:t>stable sort</a:t>
            </a:r>
            <a:r>
              <a:rPr lang="en"/>
              <a:t>.</a:t>
            </a:r>
            <a:endParaRPr/>
          </a:p>
        </p:txBody>
      </p:sp>
      <p:sp>
        <p:nvSpPr>
          <p:cNvPr id="233" name="Google Shape;233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Digit-by-digit Sorting</a:t>
            </a:r>
            <a:endParaRPr/>
          </a:p>
        </p:txBody>
      </p:sp>
      <p:cxnSp>
        <p:nvCxnSpPr>
          <p:cNvPr id="234" name="Google Shape;234;p34"/>
          <p:cNvCxnSpPr/>
          <p:nvPr/>
        </p:nvCxnSpPr>
        <p:spPr>
          <a:xfrm>
            <a:off x="1300684" y="3162460"/>
            <a:ext cx="19779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35" name="Google Shape;235;p34"/>
          <p:cNvGraphicFramePr/>
          <p:nvPr/>
        </p:nvGraphicFramePr>
        <p:xfrm>
          <a:off x="3567775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6" name="Google Shape;236;p34"/>
          <p:cNvGraphicFramePr/>
          <p:nvPr/>
        </p:nvGraphicFramePr>
        <p:xfrm>
          <a:off x="395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7" name="Google Shape;237;p34"/>
          <p:cNvGraphicFramePr/>
          <p:nvPr/>
        </p:nvGraphicFramePr>
        <p:xfrm>
          <a:off x="6740150" y="1645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38" name="Google Shape;238;p34"/>
          <p:cNvCxnSpPr/>
          <p:nvPr/>
        </p:nvCxnSpPr>
        <p:spPr>
          <a:xfrm>
            <a:off x="4198075" y="2307200"/>
            <a:ext cx="2541900" cy="702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4"/>
          <p:cNvCxnSpPr/>
          <p:nvPr/>
        </p:nvCxnSpPr>
        <p:spPr>
          <a:xfrm flipH="1" rot="10800000">
            <a:off x="4206750" y="3516550"/>
            <a:ext cx="2533200" cy="7509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4"/>
          <p:cNvCxnSpPr/>
          <p:nvPr/>
        </p:nvCxnSpPr>
        <p:spPr>
          <a:xfrm flipH="1" rot="10800000">
            <a:off x="4206750" y="3770100"/>
            <a:ext cx="2533200" cy="783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4"/>
          <p:cNvCxnSpPr/>
          <p:nvPr/>
        </p:nvCxnSpPr>
        <p:spPr>
          <a:xfrm>
            <a:off x="4198075" y="2567425"/>
            <a:ext cx="2541900" cy="695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procedure does not work if the sort subroutine is unstable.</a:t>
            </a:r>
            <a:endParaRPr/>
          </a:p>
        </p:txBody>
      </p:sp>
      <p:sp>
        <p:nvSpPr>
          <p:cNvPr id="247" name="Google Shape;247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Digit-by-digit Sorting</a:t>
            </a:r>
            <a:endParaRPr/>
          </a:p>
        </p:txBody>
      </p:sp>
      <p:cxnSp>
        <p:nvCxnSpPr>
          <p:cNvPr id="248" name="Google Shape;248;p35"/>
          <p:cNvCxnSpPr/>
          <p:nvPr/>
        </p:nvCxnSpPr>
        <p:spPr>
          <a:xfrm>
            <a:off x="1300684" y="3162460"/>
            <a:ext cx="19779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9" name="Google Shape;249;p35"/>
          <p:cNvGraphicFramePr/>
          <p:nvPr/>
        </p:nvGraphicFramePr>
        <p:xfrm>
          <a:off x="3567775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0" name="Google Shape;250;p35"/>
          <p:cNvGraphicFramePr/>
          <p:nvPr/>
        </p:nvGraphicFramePr>
        <p:xfrm>
          <a:off x="395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1" name="Google Shape;251;p35"/>
          <p:cNvGraphicFramePr/>
          <p:nvPr/>
        </p:nvGraphicFramePr>
        <p:xfrm>
          <a:off x="6740150" y="1645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52" name="Google Shape;252;p35"/>
          <p:cNvCxnSpPr/>
          <p:nvPr/>
        </p:nvCxnSpPr>
        <p:spPr>
          <a:xfrm>
            <a:off x="4198075" y="2307200"/>
            <a:ext cx="2532600" cy="11622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35"/>
          <p:cNvCxnSpPr/>
          <p:nvPr/>
        </p:nvCxnSpPr>
        <p:spPr>
          <a:xfrm flipH="1" rot="10800000">
            <a:off x="4206750" y="2975050"/>
            <a:ext cx="2541300" cy="1292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35"/>
          <p:cNvCxnSpPr/>
          <p:nvPr/>
        </p:nvCxnSpPr>
        <p:spPr>
          <a:xfrm flipH="1" rot="10800000">
            <a:off x="4206750" y="3770100"/>
            <a:ext cx="2533200" cy="783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35"/>
          <p:cNvCxnSpPr/>
          <p:nvPr/>
        </p:nvCxnSpPr>
        <p:spPr>
          <a:xfrm>
            <a:off x="4198075" y="2567425"/>
            <a:ext cx="2541900" cy="695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 of a digit-by-digit sort: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stable sort on each digit, moving from least to most significant.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 is guaranteed to correct!</a:t>
            </a:r>
            <a:endParaRPr/>
          </a:p>
        </p:txBody>
      </p:sp>
      <p:sp>
        <p:nvSpPr>
          <p:cNvPr id="261" name="Google Shape;261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Digit-by-digit Sorting</a:t>
            </a:r>
            <a:endParaRPr/>
          </a:p>
        </p:txBody>
      </p:sp>
      <p:graphicFrame>
        <p:nvGraphicFramePr>
          <p:cNvPr id="262" name="Google Shape;262;p36"/>
          <p:cNvGraphicFramePr/>
          <p:nvPr/>
        </p:nvGraphicFramePr>
        <p:xfrm>
          <a:off x="395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4CC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CE5CD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CE5CD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4CC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3" name="Google Shape;263;p36"/>
          <p:cNvGraphicFramePr/>
          <p:nvPr/>
        </p:nvGraphicFramePr>
        <p:xfrm>
          <a:off x="2427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4CC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4CC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353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CE5CD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4" name="Google Shape;264;p36"/>
          <p:cNvGraphicFramePr/>
          <p:nvPr/>
        </p:nvGraphicFramePr>
        <p:xfrm>
          <a:off x="4459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4CC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CE5CD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CE5CD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4CC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353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5" name="Google Shape;265;p36"/>
          <p:cNvGraphicFramePr/>
          <p:nvPr/>
        </p:nvGraphicFramePr>
        <p:xfrm>
          <a:off x="6491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4CC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4CC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CE5CD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CE5CD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353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cxnSp>
        <p:nvCxnSpPr>
          <p:cNvPr id="266" name="Google Shape;266;p36"/>
          <p:cNvCxnSpPr/>
          <p:nvPr/>
        </p:nvCxnSpPr>
        <p:spPr>
          <a:xfrm>
            <a:off x="1023500" y="2758825"/>
            <a:ext cx="1405200" cy="1265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6"/>
          <p:cNvCxnSpPr/>
          <p:nvPr/>
        </p:nvCxnSpPr>
        <p:spPr>
          <a:xfrm>
            <a:off x="1023500" y="2558750"/>
            <a:ext cx="1396500" cy="1197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36"/>
          <p:cNvCxnSpPr/>
          <p:nvPr/>
        </p:nvCxnSpPr>
        <p:spPr>
          <a:xfrm>
            <a:off x="3049850" y="2758825"/>
            <a:ext cx="1399800" cy="285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36"/>
          <p:cNvCxnSpPr/>
          <p:nvPr/>
        </p:nvCxnSpPr>
        <p:spPr>
          <a:xfrm flipH="1" rot="10800000">
            <a:off x="3049850" y="3270025"/>
            <a:ext cx="1425900" cy="1012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36"/>
          <p:cNvCxnSpPr/>
          <p:nvPr/>
        </p:nvCxnSpPr>
        <p:spPr>
          <a:xfrm flipH="1" rot="10800000">
            <a:off x="3049850" y="3524646"/>
            <a:ext cx="1425900" cy="1012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36"/>
          <p:cNvCxnSpPr/>
          <p:nvPr/>
        </p:nvCxnSpPr>
        <p:spPr>
          <a:xfrm flipH="1" rot="10800000">
            <a:off x="5082775" y="3773100"/>
            <a:ext cx="1439700" cy="780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36"/>
          <p:cNvCxnSpPr/>
          <p:nvPr/>
        </p:nvCxnSpPr>
        <p:spPr>
          <a:xfrm flipH="1" rot="10800000">
            <a:off x="5082775" y="3530100"/>
            <a:ext cx="1431300" cy="718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36"/>
          <p:cNvCxnSpPr/>
          <p:nvPr/>
        </p:nvCxnSpPr>
        <p:spPr>
          <a:xfrm>
            <a:off x="5082775" y="2801100"/>
            <a:ext cx="1413900" cy="2781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36"/>
          <p:cNvCxnSpPr/>
          <p:nvPr/>
        </p:nvCxnSpPr>
        <p:spPr>
          <a:xfrm flipH="1" rot="10800000">
            <a:off x="5082775" y="3278700"/>
            <a:ext cx="1431300" cy="741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36"/>
          <p:cNvCxnSpPr/>
          <p:nvPr/>
        </p:nvCxnSpPr>
        <p:spPr>
          <a:xfrm>
            <a:off x="5091450" y="2298525"/>
            <a:ext cx="1413900" cy="5292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76" name="Google Shape;276;p36"/>
          <p:cNvSpPr txBox="1"/>
          <p:nvPr/>
        </p:nvSpPr>
        <p:spPr>
          <a:xfrm>
            <a:off x="1099700" y="3829450"/>
            <a:ext cx="14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Last digit is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6"/>
          <p:cNvSpPr txBox="1"/>
          <p:nvPr/>
        </p:nvSpPr>
        <p:spPr>
          <a:xfrm>
            <a:off x="3081638" y="3160638"/>
            <a:ext cx="14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digit is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36"/>
          <p:cNvSpPr txBox="1"/>
          <p:nvPr/>
        </p:nvSpPr>
        <p:spPr>
          <a:xfrm>
            <a:off x="5246338" y="2025738"/>
            <a:ext cx="14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Top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digit is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idx="1" type="body"/>
          </p:nvPr>
        </p:nvSpPr>
        <p:spPr>
          <a:xfrm>
            <a:off x="107050" y="402200"/>
            <a:ext cx="889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quick notes: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obvious reason why this procedure is useful (can just sort by entire integer)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digit-by-digit sort procedures work.</a:t>
            </a:r>
            <a:endParaRPr/>
          </a:p>
        </p:txBody>
      </p:sp>
      <p:sp>
        <p:nvSpPr>
          <p:cNvPr id="284" name="Google Shape;284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Digit-by-digit Sorting</a:t>
            </a:r>
            <a:endParaRPr/>
          </a:p>
        </p:txBody>
      </p:sp>
      <p:graphicFrame>
        <p:nvGraphicFramePr>
          <p:cNvPr id="285" name="Google Shape;285;p37"/>
          <p:cNvGraphicFramePr/>
          <p:nvPr/>
        </p:nvGraphicFramePr>
        <p:xfrm>
          <a:off x="395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4CC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353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CE5CD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CE5CD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4CC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6" name="Google Shape;286;p37"/>
          <p:cNvGraphicFramePr/>
          <p:nvPr/>
        </p:nvGraphicFramePr>
        <p:xfrm>
          <a:off x="2427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4CC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4CC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353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CE5CD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" name="Google Shape;287;p37"/>
          <p:cNvGraphicFramePr/>
          <p:nvPr/>
        </p:nvGraphicFramePr>
        <p:xfrm>
          <a:off x="4459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4CC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CE5CD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CE5CD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4CC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353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Google Shape;288;p37"/>
          <p:cNvGraphicFramePr/>
          <p:nvPr/>
        </p:nvGraphicFramePr>
        <p:xfrm>
          <a:off x="6491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4CC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4CC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CE5CD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CE5CD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353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cxnSp>
        <p:nvCxnSpPr>
          <p:cNvPr id="289" name="Google Shape;289;p37"/>
          <p:cNvCxnSpPr/>
          <p:nvPr/>
        </p:nvCxnSpPr>
        <p:spPr>
          <a:xfrm>
            <a:off x="1023500" y="2758825"/>
            <a:ext cx="1405200" cy="1265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37"/>
          <p:cNvCxnSpPr/>
          <p:nvPr/>
        </p:nvCxnSpPr>
        <p:spPr>
          <a:xfrm>
            <a:off x="1023500" y="2558750"/>
            <a:ext cx="1396500" cy="1197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37"/>
          <p:cNvCxnSpPr/>
          <p:nvPr/>
        </p:nvCxnSpPr>
        <p:spPr>
          <a:xfrm>
            <a:off x="3049850" y="2758825"/>
            <a:ext cx="1399800" cy="285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37"/>
          <p:cNvCxnSpPr/>
          <p:nvPr/>
        </p:nvCxnSpPr>
        <p:spPr>
          <a:xfrm flipH="1" rot="10800000">
            <a:off x="3049850" y="3270025"/>
            <a:ext cx="1425900" cy="1012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37"/>
          <p:cNvCxnSpPr/>
          <p:nvPr/>
        </p:nvCxnSpPr>
        <p:spPr>
          <a:xfrm flipH="1" rot="10800000">
            <a:off x="3049850" y="3524646"/>
            <a:ext cx="1425900" cy="1012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37"/>
          <p:cNvCxnSpPr/>
          <p:nvPr/>
        </p:nvCxnSpPr>
        <p:spPr>
          <a:xfrm flipH="1" rot="10800000">
            <a:off x="5082775" y="3773100"/>
            <a:ext cx="1439700" cy="780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37"/>
          <p:cNvCxnSpPr/>
          <p:nvPr/>
        </p:nvCxnSpPr>
        <p:spPr>
          <a:xfrm flipH="1" rot="10800000">
            <a:off x="5082775" y="3530100"/>
            <a:ext cx="1431300" cy="718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7"/>
          <p:cNvCxnSpPr/>
          <p:nvPr/>
        </p:nvCxnSpPr>
        <p:spPr>
          <a:xfrm>
            <a:off x="5082775" y="2801100"/>
            <a:ext cx="1413900" cy="2781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7"/>
          <p:cNvCxnSpPr/>
          <p:nvPr/>
        </p:nvCxnSpPr>
        <p:spPr>
          <a:xfrm flipH="1" rot="10800000">
            <a:off x="5082775" y="3278700"/>
            <a:ext cx="1431300" cy="741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7"/>
          <p:cNvCxnSpPr/>
          <p:nvPr/>
        </p:nvCxnSpPr>
        <p:spPr>
          <a:xfrm>
            <a:off x="5091450" y="2298525"/>
            <a:ext cx="1413900" cy="5292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99" name="Google Shape;299;p37"/>
          <p:cNvSpPr txBox="1"/>
          <p:nvPr/>
        </p:nvSpPr>
        <p:spPr>
          <a:xfrm>
            <a:off x="1099700" y="3829450"/>
            <a:ext cx="14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Last digit is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7"/>
          <p:cNvSpPr txBox="1"/>
          <p:nvPr/>
        </p:nvSpPr>
        <p:spPr>
          <a:xfrm>
            <a:off x="3081638" y="3160638"/>
            <a:ext cx="14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Mid digit is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7"/>
          <p:cNvSpPr txBox="1"/>
          <p:nvPr/>
        </p:nvSpPr>
        <p:spPr>
          <a:xfrm>
            <a:off x="5246338" y="2025738"/>
            <a:ext cx="14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Top digit is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37"/>
          <p:cNvSpPr txBox="1"/>
          <p:nvPr/>
        </p:nvSpPr>
        <p:spPr>
          <a:xfrm>
            <a:off x="7372650" y="3660300"/>
            <a:ext cx="163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We’ll come back to digit-by-digit sorting later!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35</a:t>
            </a:r>
            <a:r>
              <a:rPr lang="en"/>
              <a:t>, </a:t>
            </a:r>
            <a:r>
              <a:rPr lang="en"/>
              <a:t>CS61B, Fall 2023</a:t>
            </a:r>
            <a:endParaRPr/>
          </a:p>
        </p:txBody>
      </p:sp>
      <p:sp>
        <p:nvSpPr>
          <p:cNvPr id="308" name="Google Shape;308;p3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Warmup: Digit-by-digit Sorting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Counting Sort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Counting Sort Algorithm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Radix Sorts: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LSD Radix 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MSD Radix Sort</a:t>
            </a:r>
            <a:endParaRPr/>
          </a:p>
        </p:txBody>
      </p:sp>
      <p:sp>
        <p:nvSpPr>
          <p:cNvPr id="309" name="Google Shape;309;p3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Counting Sort Algorithm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Based Sorting</a:t>
            </a:r>
            <a:endParaRPr/>
          </a:p>
        </p:txBody>
      </p:sp>
      <p:sp>
        <p:nvSpPr>
          <p:cNvPr id="315" name="Google Shape;315;p3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key idea from our previous sorting lecture: Sorting requires Ω(N log N) compares in the worst case.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Thus, the ultimate comparison based sorting algorithm has a worst case runtime of Θ(N log 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From an asymptotic perspective, that means no matter how clever we are, we can never beat Merge Sort’s worst case runtime of Θ(N log N).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...but what if we don’t compare at all?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#1: Sleep Sort (for Sorting Integers) (not actually good)</a:t>
            </a:r>
            <a:endParaRPr/>
          </a:p>
        </p:txBody>
      </p:sp>
      <p:sp>
        <p:nvSpPr>
          <p:cNvPr id="321" name="Google Shape;321;p4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each integer x in array A, start a new program that: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Sleeps for x seconds.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Prints x.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start at the same time.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 + max(A)      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2" name="Google Shape;322;p40"/>
          <p:cNvGrpSpPr/>
          <p:nvPr/>
        </p:nvGrpSpPr>
        <p:grpSpPr>
          <a:xfrm>
            <a:off x="3832363" y="1273427"/>
            <a:ext cx="5058400" cy="3970016"/>
            <a:chOff x="4061388" y="1273400"/>
            <a:chExt cx="4676775" cy="3670503"/>
          </a:xfrm>
        </p:grpSpPr>
        <p:sp>
          <p:nvSpPr>
            <p:cNvPr id="323" name="Google Shape;323;p40"/>
            <p:cNvSpPr txBox="1"/>
            <p:nvPr/>
          </p:nvSpPr>
          <p:spPr>
            <a:xfrm>
              <a:off x="5107234" y="4247903"/>
              <a:ext cx="2717100" cy="6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Invented by 4chan (?).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4" name="Google Shape;324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61388" y="1273400"/>
              <a:ext cx="4676775" cy="3067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5" name="Google Shape;325;p40"/>
          <p:cNvGrpSpPr/>
          <p:nvPr/>
        </p:nvGrpSpPr>
        <p:grpSpPr>
          <a:xfrm>
            <a:off x="152175" y="3444675"/>
            <a:ext cx="3527700" cy="764825"/>
            <a:chOff x="152175" y="3444675"/>
            <a:chExt cx="3527700" cy="764825"/>
          </a:xfrm>
        </p:grpSpPr>
        <p:cxnSp>
          <p:nvCxnSpPr>
            <p:cNvPr id="326" name="Google Shape;326;p40"/>
            <p:cNvCxnSpPr/>
            <p:nvPr/>
          </p:nvCxnSpPr>
          <p:spPr>
            <a:xfrm flipH="1" rot="10800000">
              <a:off x="816175" y="3444675"/>
              <a:ext cx="180000" cy="318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7" name="Google Shape;327;p40"/>
            <p:cNvSpPr txBox="1"/>
            <p:nvPr/>
          </p:nvSpPr>
          <p:spPr>
            <a:xfrm>
              <a:off x="152175" y="3714200"/>
              <a:ext cx="35277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catch: On real machines, scheduling execution of programs must be done by an operating system. In practice requires list of running programs sorted by sleep time.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#2: Counting Sort: Exploiting Space Instead of Time</a:t>
            </a:r>
            <a:endParaRPr/>
          </a:p>
        </p:txBody>
      </p:sp>
      <p:sp>
        <p:nvSpPr>
          <p:cNvPr id="333" name="Google Shape;333;p41"/>
          <p:cNvSpPr txBox="1"/>
          <p:nvPr/>
        </p:nvSpPr>
        <p:spPr>
          <a:xfrm>
            <a:off x="4853100" y="719700"/>
            <a:ext cx="3811200" cy="31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Assuming keys are unique integers 0 to 11.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Idea: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Create a new array.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Copy item with key i into ith entry of new array.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34" name="Google Shape;334;p41"/>
          <p:cNvGraphicFramePr/>
          <p:nvPr/>
        </p:nvGraphicFramePr>
        <p:xfrm>
          <a:off x="251725" y="7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{A91B746D-CBC5-42A2-B0DE-065207B64040}</a:tableStyleId>
              </a:tblPr>
              <a:tblGrid>
                <a:gridCol w="452550"/>
                <a:gridCol w="896025"/>
                <a:gridCol w="1145050"/>
                <a:gridCol w="1741275"/>
              </a:tblGrid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Grimes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Mint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Jon Talabot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 Peter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Chocolate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Superpope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Fish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Filthy Reds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Rocky Road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Robots are Supreme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My Bloody Valentine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Chocolate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Sef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Strawberry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Ronald Jenkees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Cardamom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Rx Nightly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La(r)va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Butter Pecan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Extrobophile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#2: Counting Sort: Exploiting Space Instead of Time</a:t>
            </a:r>
            <a:endParaRPr/>
          </a:p>
        </p:txBody>
      </p:sp>
      <p:graphicFrame>
        <p:nvGraphicFramePr>
          <p:cNvPr id="340" name="Google Shape;340;p42"/>
          <p:cNvGraphicFramePr/>
          <p:nvPr/>
        </p:nvGraphicFramePr>
        <p:xfrm>
          <a:off x="251725" y="7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{A91B746D-CBC5-42A2-B0DE-065207B64040}</a:tableStyleId>
              </a:tblPr>
              <a:tblGrid>
                <a:gridCol w="452550"/>
                <a:gridCol w="896025"/>
                <a:gridCol w="1145050"/>
                <a:gridCol w="1741275"/>
              </a:tblGrid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Grimes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Mint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Jon Talabot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 Peter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Chocolate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Superpope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Fish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Filthy Reds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Rocky Road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Robots are Supreme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My Bloody Valentine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Chocolate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Sef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Strawberry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Ronald Jenkees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Cardamom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Rx Nightly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La(r)va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Butter Pecan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Extrobophile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1" name="Google Shape;341;p42"/>
          <p:cNvGraphicFramePr/>
          <p:nvPr/>
        </p:nvGraphicFramePr>
        <p:xfrm>
          <a:off x="4801625" y="7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{A91B746D-CBC5-42A2-B0DE-065207B64040}</a:tableStyleId>
              </a:tblPr>
              <a:tblGrid>
                <a:gridCol w="452550"/>
                <a:gridCol w="896025"/>
                <a:gridCol w="1145050"/>
                <a:gridCol w="1741275"/>
              </a:tblGrid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Grimes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#2: Counting Sort: Exploiting Space Instead of Time</a:t>
            </a:r>
            <a:endParaRPr/>
          </a:p>
        </p:txBody>
      </p:sp>
      <p:graphicFrame>
        <p:nvGraphicFramePr>
          <p:cNvPr id="347" name="Google Shape;347;p43"/>
          <p:cNvGraphicFramePr/>
          <p:nvPr/>
        </p:nvGraphicFramePr>
        <p:xfrm>
          <a:off x="251725" y="7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{A91B746D-CBC5-42A2-B0DE-065207B64040}</a:tableStyleId>
              </a:tblPr>
              <a:tblGrid>
                <a:gridCol w="452550"/>
                <a:gridCol w="896025"/>
                <a:gridCol w="1145050"/>
                <a:gridCol w="1741275"/>
              </a:tblGrid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Grimes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Mint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Jon Talabot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 Peter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Chocolate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Superpope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Fish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Filthy Reds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Rocky Road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Robots are Supreme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My Bloody Valentine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Chocolate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Sef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Strawberry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Ronald Jenkees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Cardamom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Rx Nightly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La(r)va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Butter Pecan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Extrobophile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" name="Google Shape;348;p43"/>
          <p:cNvGraphicFramePr/>
          <p:nvPr/>
        </p:nvGraphicFramePr>
        <p:xfrm>
          <a:off x="4801625" y="7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{A91B746D-CBC5-42A2-B0DE-065207B64040}</a:tableStyleId>
              </a:tblPr>
              <a:tblGrid>
                <a:gridCol w="452550"/>
                <a:gridCol w="896025"/>
                <a:gridCol w="1145050"/>
                <a:gridCol w="1741275"/>
              </a:tblGrid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Mint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Jon Talabot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Grimes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Two New Ideas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Today we’ll cover two new ideas: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Digit-by-Digit Sorting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procedure that uses a sort (e.g. Merge Sort, Quicksort, Counting Sort).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Using the word “sort” is arguably a misnomer.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Digit-by-digit sorting is a process that uses another sort as a subroutine.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Counting Sort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new type of sort that competes with Merge Sort, Quicksort, Heap Sort, Insertion Sort, Selection Sort, etc.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Unlike these other sorts, Counting Sort does not use compareTo.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#2: Counting Sort: Exploiting Space Instead of Time</a:t>
            </a:r>
            <a:endParaRPr/>
          </a:p>
        </p:txBody>
      </p:sp>
      <p:graphicFrame>
        <p:nvGraphicFramePr>
          <p:cNvPr id="354" name="Google Shape;354;p44"/>
          <p:cNvGraphicFramePr/>
          <p:nvPr/>
        </p:nvGraphicFramePr>
        <p:xfrm>
          <a:off x="251725" y="7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{A91B746D-CBC5-42A2-B0DE-065207B64040}</a:tableStyleId>
              </a:tblPr>
              <a:tblGrid>
                <a:gridCol w="452550"/>
                <a:gridCol w="896025"/>
                <a:gridCol w="1145050"/>
                <a:gridCol w="1741275"/>
              </a:tblGrid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Grimes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Mint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Jon Talabot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 Peter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Chocolate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Superpope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Fish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Filthy Reds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Rocky Road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Robots are Supreme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My Bloody Valentine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Chocolate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Sef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Strawberry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Ronald Jenkees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Cardamom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Rx Nightly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La(r)va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Butter Pecan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Extrobophile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5" name="Google Shape;355;p44"/>
          <p:cNvGraphicFramePr/>
          <p:nvPr/>
        </p:nvGraphicFramePr>
        <p:xfrm>
          <a:off x="4801625" y="7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{A91B746D-CBC5-42A2-B0DE-065207B64040}</a:tableStyleId>
              </a:tblPr>
              <a:tblGrid>
                <a:gridCol w="452550"/>
                <a:gridCol w="896025"/>
                <a:gridCol w="1145050"/>
                <a:gridCol w="1741275"/>
              </a:tblGrid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Mint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Jon Talabot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Grimes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 Peter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#2: Counting Sort: Exploiting Space Instead of Time</a:t>
            </a:r>
            <a:endParaRPr/>
          </a:p>
        </p:txBody>
      </p:sp>
      <p:graphicFrame>
        <p:nvGraphicFramePr>
          <p:cNvPr id="361" name="Google Shape;361;p45"/>
          <p:cNvGraphicFramePr/>
          <p:nvPr/>
        </p:nvGraphicFramePr>
        <p:xfrm>
          <a:off x="251725" y="7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{A91B746D-CBC5-42A2-B0DE-065207B64040}</a:tableStyleId>
              </a:tblPr>
              <a:tblGrid>
                <a:gridCol w="452550"/>
                <a:gridCol w="896025"/>
                <a:gridCol w="1145050"/>
                <a:gridCol w="1741275"/>
              </a:tblGrid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Grimes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Mint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Jon Talabot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 Peter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Chocolate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Superpope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Fish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Filthy Reds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Rocky Road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Robots are Supreme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My Bloody Valentine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Chocolate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Sef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Strawberry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Ronald Jenkees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Cardamom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Rx Nightly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La(r)va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Butter Pecan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Extrobophile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" name="Google Shape;362;p45"/>
          <p:cNvGraphicFramePr/>
          <p:nvPr/>
        </p:nvGraphicFramePr>
        <p:xfrm>
          <a:off x="4801625" y="7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{A91B746D-CBC5-42A2-B0DE-065207B64040}</a:tableStyleId>
              </a:tblPr>
              <a:tblGrid>
                <a:gridCol w="452550"/>
                <a:gridCol w="896025"/>
                <a:gridCol w="1145050"/>
                <a:gridCol w="1741275"/>
              </a:tblGrid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5E5E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Mint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Jon Talabot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Strawberry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Ronald Jenkees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Cardamom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Rx Nightly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My Bloody Valentine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Fish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Filthy Reds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Grimes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Chocolate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Sef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Rocky Road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Robots are Supreme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La(r)va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Chocolate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Superpope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Butter Pecan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Extrobophile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650"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Vanilla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 Peter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7EA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Generalizing Counting Sort</a:t>
            </a:r>
            <a:endParaRPr/>
          </a:p>
        </p:txBody>
      </p:sp>
      <p:sp>
        <p:nvSpPr>
          <p:cNvPr id="368" name="Google Shape;368;p4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just sorted N items in Θ(N) worst case time.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Avoiding yes/no questions lets us dodge our lower bound based on puppy, cat, dog!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Simplest case: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Keys are unique integers from 0 to N-1.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More complex cases: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Non-unique keys.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Non-consecutive keys.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Non-numerical keys.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Sort: http://yellkey.com</a:t>
            </a:r>
            <a:r>
              <a:rPr lang="en">
                <a:solidFill>
                  <a:srgbClr val="38761D"/>
                </a:solidFill>
              </a:rPr>
              <a:t>/TODO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74" name="Google Shape;374;p4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Alphabet case: Keys belong to a finite ordered alphabet.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 (in that order)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Question: What will be the index of the first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? </a:t>
            </a:r>
            <a:endParaRPr/>
          </a:p>
        </p:txBody>
      </p:sp>
      <p:graphicFrame>
        <p:nvGraphicFramePr>
          <p:cNvPr id="375" name="Google Shape;375;p47"/>
          <p:cNvGraphicFramePr/>
          <p:nvPr/>
        </p:nvGraphicFramePr>
        <p:xfrm>
          <a:off x="1489225" y="151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6" name="Google Shape;376;p47"/>
          <p:cNvGraphicFramePr/>
          <p:nvPr/>
        </p:nvGraphicFramePr>
        <p:xfrm>
          <a:off x="6580725" y="151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7" name="Google Shape;377;p47"/>
          <p:cNvSpPr txBox="1"/>
          <p:nvPr/>
        </p:nvSpPr>
        <p:spPr>
          <a:xfrm>
            <a:off x="6151053" y="1695514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4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5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6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8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9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11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78" name="Google Shape;378;p47"/>
          <p:cNvSpPr txBox="1"/>
          <p:nvPr/>
        </p:nvSpPr>
        <p:spPr>
          <a:xfrm>
            <a:off x="7152656" y="4459886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Sorted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sp>
        <p:nvSpPr>
          <p:cNvPr id="384" name="Google Shape;384;p4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Alphabet case: Keys belong to a finite ordered alphabet.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 (in that order)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Question: What will be the index of the first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?</a:t>
            </a:r>
            <a:endParaRPr/>
          </a:p>
        </p:txBody>
      </p:sp>
      <p:graphicFrame>
        <p:nvGraphicFramePr>
          <p:cNvPr id="385" name="Google Shape;385;p48"/>
          <p:cNvGraphicFramePr/>
          <p:nvPr/>
        </p:nvGraphicFramePr>
        <p:xfrm>
          <a:off x="1489225" y="151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6" name="Google Shape;386;p48"/>
          <p:cNvGraphicFramePr/>
          <p:nvPr/>
        </p:nvGraphicFramePr>
        <p:xfrm>
          <a:off x="6580725" y="151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87" name="Google Shape;387;p48"/>
          <p:cNvSpPr txBox="1"/>
          <p:nvPr/>
        </p:nvSpPr>
        <p:spPr>
          <a:xfrm>
            <a:off x="6151053" y="1695514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4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5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6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8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9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10</a:t>
            </a:r>
            <a:endParaRPr>
              <a:solidFill>
                <a:srgbClr val="BE0712"/>
              </a:solidFill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11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88" name="Google Shape;388;p48"/>
          <p:cNvSpPr txBox="1"/>
          <p:nvPr/>
        </p:nvSpPr>
        <p:spPr>
          <a:xfrm>
            <a:off x="7152656" y="4459886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Sorted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Counting Sort with Counting Arrays</a:t>
            </a:r>
            <a:endParaRPr/>
          </a:p>
        </p:txBody>
      </p:sp>
      <p:sp>
        <p:nvSpPr>
          <p:cNvPr id="394" name="Google Shape;394;p4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Counting sort: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 number of occurrences of each item.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Iterate through list, using count array to decide where to put everything.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Bottom line, we can use counting sort to sort N objects in Θ(N) time.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400" name="Google Shape;400;p50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</a:tbl>
          </a:graphicData>
        </a:graphic>
      </p:graphicFrame>
      <p:sp>
        <p:nvSpPr>
          <p:cNvPr id="401" name="Google Shape;401;p5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sp>
        <p:nvSpPr>
          <p:cNvPr id="407" name="Google Shape;407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408" name="Google Shape;408;p51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</a:tbl>
          </a:graphicData>
        </a:graphic>
      </p:graphicFrame>
      <p:graphicFrame>
        <p:nvGraphicFramePr>
          <p:cNvPr id="409" name="Google Shape;409;p51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</a:tbl>
          </a:graphicData>
        </a:graphic>
      </p:graphicFrame>
      <p:sp>
        <p:nvSpPr>
          <p:cNvPr id="410" name="Google Shape;410;p51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1" name="Google Shape;411;p51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2" name="Google Shape;412;p51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sp>
        <p:nvSpPr>
          <p:cNvPr id="418" name="Google Shape;418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419" name="Google Shape;419;p52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0" name="Google Shape;420;p52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1" name="Google Shape;421;p52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22" name="Google Shape;422;p52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52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4" name="Google Shape;424;p52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52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52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52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Starting Points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sp>
        <p:nvSpPr>
          <p:cNvPr id="433" name="Google Shape;433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434" name="Google Shape;434;p53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5" name="Google Shape;435;p53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6" name="Google Shape;436;p53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7" name="Google Shape;437;p53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53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9" name="Google Shape;439;p53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53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1" name="Google Shape;441;p53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53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Starting Points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43" name="Google Shape;443;p53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</a:tbl>
          </a:graphicData>
        </a:graphic>
      </p:graphicFrame>
      <p:sp>
        <p:nvSpPr>
          <p:cNvPr id="444" name="Google Shape;444;p53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5" name="Google Shape;445;p53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6" name="Google Shape;446;p53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Sorted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35</a:t>
            </a:r>
            <a:r>
              <a:rPr lang="en"/>
              <a:t>, </a:t>
            </a:r>
            <a:r>
              <a:rPr lang="en"/>
              <a:t>CS61B, Fall 2023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Warmup: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Digit-by-digit Sorting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Procedure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Radix Sorts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LSD Radix 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MSD Radix Sort</a:t>
            </a:r>
            <a:endParaRPr/>
          </a:p>
        </p:txBody>
      </p:sp>
      <p:sp>
        <p:nvSpPr>
          <p:cNvPr id="167" name="Google Shape;167;p2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Warmup: Digit-by-digit Sorting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sp>
        <p:nvSpPr>
          <p:cNvPr id="452" name="Google Shape;452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453" name="Google Shape;453;p54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4" name="Google Shape;454;p54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5" name="Google Shape;455;p54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6" name="Google Shape;456;p54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54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8" name="Google Shape;458;p54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54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54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54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Starting Points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62" name="Google Shape;462;p54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</a:tbl>
          </a:graphicData>
        </a:graphic>
      </p:graphicFrame>
      <p:sp>
        <p:nvSpPr>
          <p:cNvPr id="463" name="Google Shape;463;p54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4" name="Google Shape;464;p54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p54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Sorted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sp>
        <p:nvSpPr>
          <p:cNvPr id="471" name="Google Shape;471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472" name="Google Shape;472;p55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3" name="Google Shape;473;p55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4" name="Google Shape;474;p55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75" name="Google Shape;475;p55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55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7" name="Google Shape;477;p55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p55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9" name="Google Shape;479;p55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55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Starting Points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81" name="Google Shape;481;p55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</a:tbl>
          </a:graphicData>
        </a:graphic>
      </p:graphicFrame>
      <p:sp>
        <p:nvSpPr>
          <p:cNvPr id="482" name="Google Shape;482;p55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3" name="Google Shape;483;p55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4" name="Google Shape;484;p55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Sorted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sp>
        <p:nvSpPr>
          <p:cNvPr id="490" name="Google Shape;490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491" name="Google Shape;491;p56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" name="Google Shape;492;p56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3" name="Google Shape;493;p56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</a:tbl>
          </a:graphicData>
        </a:graphic>
      </p:graphicFrame>
      <p:sp>
        <p:nvSpPr>
          <p:cNvPr id="494" name="Google Shape;494;p56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56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6" name="Google Shape;496;p56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56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8" name="Google Shape;498;p56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56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Starting Points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00" name="Google Shape;500;p56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</a:tbl>
          </a:graphicData>
        </a:graphic>
      </p:graphicFrame>
      <p:sp>
        <p:nvSpPr>
          <p:cNvPr id="501" name="Google Shape;501;p56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2" name="Google Shape;502;p56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56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Sorted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sp>
        <p:nvSpPr>
          <p:cNvPr id="509" name="Google Shape;509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510" name="Google Shape;510;p57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" name="Google Shape;511;p57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2" name="Google Shape;512;p57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3" name="Google Shape;513;p57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57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5" name="Google Shape;515;p57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57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57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57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Starting Points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19" name="Google Shape;519;p57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</a:tbl>
          </a:graphicData>
        </a:graphic>
      </p:graphicFrame>
      <p:sp>
        <p:nvSpPr>
          <p:cNvPr id="520" name="Google Shape;520;p57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1" name="Google Shape;521;p57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2" name="Google Shape;522;p57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Sorted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sp>
        <p:nvSpPr>
          <p:cNvPr id="528" name="Google Shape;528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529" name="Google Shape;529;p58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0" name="Google Shape;530;p58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1" name="Google Shape;531;p58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2" name="Google Shape;532;p58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58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4" name="Google Shape;534;p58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p58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6" name="Google Shape;536;p58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58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Starting Points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38" name="Google Shape;538;p58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</a:tbl>
          </a:graphicData>
        </a:graphic>
      </p:graphicFrame>
      <p:sp>
        <p:nvSpPr>
          <p:cNvPr id="539" name="Google Shape;539;p58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0" name="Google Shape;540;p58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58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Sorted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sp>
        <p:nvSpPr>
          <p:cNvPr id="547" name="Google Shape;547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548" name="Google Shape;548;p59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9" name="Google Shape;549;p59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0" name="Google Shape;550;p59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</a:tbl>
          </a:graphicData>
        </a:graphic>
      </p:graphicFrame>
      <p:sp>
        <p:nvSpPr>
          <p:cNvPr id="551" name="Google Shape;551;p59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59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3" name="Google Shape;553;p59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59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5" name="Google Shape;555;p59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59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Starting Points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57" name="Google Shape;557;p59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58" name="Google Shape;558;p59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9" name="Google Shape;559;p59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59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Sorted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sp>
        <p:nvSpPr>
          <p:cNvPr id="566" name="Google Shape;566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567" name="Google Shape;567;p60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8" name="Google Shape;568;p60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9" name="Google Shape;569;p60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0" name="Google Shape;570;p60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60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2" name="Google Shape;572;p60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3" name="Google Shape;573;p60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4" name="Google Shape;574;p60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60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Starting Points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76" name="Google Shape;576;p60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77" name="Google Shape;577;p60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8" name="Google Shape;578;p60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9" name="Google Shape;579;p60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Sorted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sp>
        <p:nvSpPr>
          <p:cNvPr id="585" name="Google Shape;585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586" name="Google Shape;586;p61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7" name="Google Shape;587;p61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8" name="Google Shape;588;p61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9" name="Google Shape;589;p61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61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1" name="Google Shape;591;p61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61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3" name="Google Shape;593;p61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61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Starting Points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95" name="Google Shape;595;p61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96" name="Google Shape;596;p61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7" name="Google Shape;597;p61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8" name="Google Shape;598;p61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Sorted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sp>
        <p:nvSpPr>
          <p:cNvPr id="604" name="Google Shape;604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605" name="Google Shape;605;p62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6" name="Google Shape;606;p62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7" name="Google Shape;607;p62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08" name="Google Shape;608;p62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9" name="Google Shape;609;p62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0" name="Google Shape;610;p62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62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2" name="Google Shape;612;p62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62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Starting Points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14" name="Google Shape;614;p62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615" name="Google Shape;615;p62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6" name="Google Shape;616;p62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7" name="Google Shape;617;p62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Sorted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sp>
        <p:nvSpPr>
          <p:cNvPr id="623" name="Google Shape;623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624" name="Google Shape;624;p63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5" name="Google Shape;625;p63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6" name="Google Shape;626;p63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27" name="Google Shape;627;p63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8" name="Google Shape;628;p63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9" name="Google Shape;629;p63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p63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1" name="Google Shape;631;p63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Starting Points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33" name="Google Shape;633;p63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634" name="Google Shape;634;p63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5" name="Google Shape;635;p63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6" name="Google Shape;636;p63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Sorted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a warmup to the later part of today’s lecture. Suppose we have a list of integers we want to sort.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we first sort by </a:t>
            </a:r>
            <a:r>
              <a:rPr b="1" lang="en"/>
              <a:t>only the rightmost digit.</a:t>
            </a:r>
            <a:r>
              <a:rPr lang="en"/>
              <a:t> </a:t>
            </a:r>
            <a:endParaRPr/>
          </a:p>
        </p:txBody>
      </p:sp>
      <p:sp>
        <p:nvSpPr>
          <p:cNvPr id="173" name="Google Shape;173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Digit-by-digit Sorting</a:t>
            </a:r>
            <a:endParaRPr/>
          </a:p>
        </p:txBody>
      </p:sp>
      <p:graphicFrame>
        <p:nvGraphicFramePr>
          <p:cNvPr id="174" name="Google Shape;174;p28"/>
          <p:cNvGraphicFramePr/>
          <p:nvPr/>
        </p:nvGraphicFramePr>
        <p:xfrm>
          <a:off x="395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75" name="Google Shape;175;p28"/>
          <p:cNvCxnSpPr/>
          <p:nvPr/>
        </p:nvCxnSpPr>
        <p:spPr>
          <a:xfrm>
            <a:off x="1300684" y="3162460"/>
            <a:ext cx="19779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76" name="Google Shape;176;p28"/>
          <p:cNvGraphicFramePr/>
          <p:nvPr/>
        </p:nvGraphicFramePr>
        <p:xfrm>
          <a:off x="3567775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sp>
        <p:nvSpPr>
          <p:cNvPr id="642" name="Google Shape;642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643" name="Google Shape;643;p64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4" name="Google Shape;644;p64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5" name="Google Shape;645;p64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46" name="Google Shape;646;p64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64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8" name="Google Shape;648;p64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" name="Google Shape;649;p64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0" name="Google Shape;650;p64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1" name="Google Shape;651;p64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Starting Points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52" name="Google Shape;652;p64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653" name="Google Shape;653;p64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4" name="Google Shape;654;p64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5" name="Google Shape;655;p64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Sorted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6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Alphabet: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sp>
        <p:nvSpPr>
          <p:cNvPr id="661" name="Google Shape;661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graphicFrame>
        <p:nvGraphicFramePr>
          <p:cNvPr id="662" name="Google Shape;662;p65"/>
          <p:cNvGraphicFramePr/>
          <p:nvPr/>
        </p:nvGraphicFramePr>
        <p:xfrm>
          <a:off x="571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3" name="Google Shape;663;p65"/>
          <p:cNvGraphicFramePr/>
          <p:nvPr/>
        </p:nvGraphicFramePr>
        <p:xfrm>
          <a:off x="33360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4" name="Google Shape;664;p65"/>
          <p:cNvGraphicFramePr/>
          <p:nvPr/>
        </p:nvGraphicFramePr>
        <p:xfrm>
          <a:off x="5104375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50797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E392FE"/>
                    </a:solidFill>
                  </a:tcPr>
                </a:tc>
              </a:tr>
            </a:tbl>
          </a:graphicData>
        </a:graphic>
      </p:graphicFrame>
      <p:sp>
        <p:nvSpPr>
          <p:cNvPr id="665" name="Google Shape;665;p65"/>
          <p:cNvSpPr txBox="1"/>
          <p:nvPr/>
        </p:nvSpPr>
        <p:spPr>
          <a:xfrm>
            <a:off x="2979567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6" name="Google Shape;666;p65"/>
          <p:cNvSpPr txBox="1"/>
          <p:nvPr/>
        </p:nvSpPr>
        <p:spPr>
          <a:xfrm>
            <a:off x="4749421" y="1834189"/>
            <a:ext cx="3660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7" name="Google Shape;667;p65"/>
          <p:cNvCxnSpPr/>
          <p:nvPr/>
        </p:nvCxnSpPr>
        <p:spPr>
          <a:xfrm>
            <a:off x="2628063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8" name="Google Shape;668;p65"/>
          <p:cNvCxnSpPr/>
          <p:nvPr/>
        </p:nvCxnSpPr>
        <p:spPr>
          <a:xfrm>
            <a:off x="43906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9" name="Google Shape;669;p65"/>
          <p:cNvSpPr txBox="1"/>
          <p:nvPr/>
        </p:nvSpPr>
        <p:spPr>
          <a:xfrm>
            <a:off x="3381160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Counts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0" name="Google Shape;670;p65"/>
          <p:cNvSpPr txBox="1"/>
          <p:nvPr/>
        </p:nvSpPr>
        <p:spPr>
          <a:xfrm>
            <a:off x="4880687" y="27593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Starting Points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71" name="Google Shape;671;p65"/>
          <p:cNvGraphicFramePr/>
          <p:nvPr/>
        </p:nvGraphicFramePr>
        <p:xfrm>
          <a:off x="687275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72" name="Google Shape;672;p65"/>
          <p:cNvSpPr txBox="1"/>
          <p:nvPr/>
        </p:nvSpPr>
        <p:spPr>
          <a:xfrm>
            <a:off x="6443078" y="1834189"/>
            <a:ext cx="450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3" name="Google Shape;673;p65"/>
          <p:cNvCxnSpPr/>
          <p:nvPr/>
        </p:nvCxnSpPr>
        <p:spPr>
          <a:xfrm>
            <a:off x="6169971" y="23503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4" name="Google Shape;674;p65"/>
          <p:cNvSpPr txBox="1"/>
          <p:nvPr/>
        </p:nvSpPr>
        <p:spPr>
          <a:xfrm>
            <a:off x="7444681" y="4598561"/>
            <a:ext cx="74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Sorted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35</a:t>
            </a:r>
            <a:r>
              <a:rPr lang="en"/>
              <a:t>, </a:t>
            </a:r>
            <a:r>
              <a:rPr lang="en"/>
              <a:t>CS61B, Fall 2023</a:t>
            </a:r>
            <a:endParaRPr/>
          </a:p>
        </p:txBody>
      </p:sp>
      <p:sp>
        <p:nvSpPr>
          <p:cNvPr id="680" name="Google Shape;680;p6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Warmup: Digit-by-digit Sorting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Counting Sort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Procedure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Runtime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Radix Sorts: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LSD Radix 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MSD Radix Sort</a:t>
            </a:r>
            <a:endParaRPr/>
          </a:p>
        </p:txBody>
      </p:sp>
      <p:sp>
        <p:nvSpPr>
          <p:cNvPr id="681" name="Google Shape;681;p6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 Runtime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 vs. Quicksort: http://yellkey.com</a:t>
            </a:r>
            <a:r>
              <a:rPr lang="en">
                <a:solidFill>
                  <a:srgbClr val="38761D"/>
                </a:solidFill>
              </a:rPr>
              <a:t>/TODO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87" name="Google Shape;687;p6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sorting an array of the 100 largest cities by population, which sort do you think has a better expected worst case runtime in seconds?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Counting Sort (as described in our 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Quicksort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First question to ask yourself: What is the alphabet for counting sort here?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 vs. Quicksort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93" name="Google Shape;693;p6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sorting an array of the 100 largest cities by population, which sort do you think has a better expected worst case runtime in seconds?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Counting Sort (as described in our 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/>
              <a:t>Quicksort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Counting sort requires building an array of size 37,832,892 (population of Tokyo).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94" name="Google Shape;694;p68"/>
          <p:cNvGraphicFramePr/>
          <p:nvPr/>
        </p:nvGraphicFramePr>
        <p:xfrm>
          <a:off x="342900" y="310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1186375"/>
                <a:gridCol w="1530725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6352254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Ahmedabad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4778000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Alexandria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5346518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Ankara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6555956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Atlanta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8495928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Bandung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12517749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Bangalore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/>
                </a:tc>
              </a:tr>
            </a:tbl>
          </a:graphicData>
        </a:graphic>
      </p:graphicFrame>
      <p:graphicFrame>
        <p:nvGraphicFramePr>
          <p:cNvPr id="695" name="Google Shape;695;p68"/>
          <p:cNvGraphicFramePr/>
          <p:nvPr/>
        </p:nvGraphicFramePr>
        <p:xfrm>
          <a:off x="3911650" y="310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1016575"/>
                <a:gridCol w="10965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4777999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4778000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4778001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4778002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37832892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696" name="Google Shape;696;p68"/>
          <p:cNvCxnSpPr/>
          <p:nvPr/>
        </p:nvCxnSpPr>
        <p:spPr>
          <a:xfrm>
            <a:off x="3203713" y="37981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7" name="Google Shape;697;p68"/>
          <p:cNvSpPr txBox="1"/>
          <p:nvPr/>
        </p:nvSpPr>
        <p:spPr>
          <a:xfrm>
            <a:off x="4439435" y="4808832"/>
            <a:ext cx="1510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Counts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698" name="Google Shape;698;p68"/>
          <p:cNvCxnSpPr/>
          <p:nvPr/>
        </p:nvCxnSpPr>
        <p:spPr>
          <a:xfrm>
            <a:off x="6309563" y="37981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9" name="Google Shape;699;p68"/>
          <p:cNvSpPr txBox="1"/>
          <p:nvPr/>
        </p:nvSpPr>
        <p:spPr>
          <a:xfrm>
            <a:off x="6826317" y="3567722"/>
            <a:ext cx="1293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 Runtime Analysis</a:t>
            </a:r>
            <a:endParaRPr/>
          </a:p>
        </p:txBody>
      </p:sp>
      <p:sp>
        <p:nvSpPr>
          <p:cNvPr id="705" name="Google Shape;705;p6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runtime for counting sort on</a:t>
            </a:r>
            <a:r>
              <a:rPr lang="en"/>
              <a:t> N keys with alphabet of size R?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Treat R as a variable, not a constant.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 Runtime Analysis</a:t>
            </a:r>
            <a:endParaRPr/>
          </a:p>
        </p:txBody>
      </p:sp>
      <p:sp>
        <p:nvSpPr>
          <p:cNvPr id="711" name="Google Shape;711;p7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runtime on N keys with alphabet of size R: Θ(N+R)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and filling our count-related arrays: Θ(R)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</a:t>
            </a:r>
            <a:r>
              <a:rPr lang="en"/>
              <a:t>: R = 4 for four card suits.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Counting each item and copying into new array: Θ(N)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Memory usage: Θ(N+R)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Bottom line: If N is ≥ R, then we expect reasonable performance.</a:t>
            </a:r>
            <a:endParaRPr/>
          </a:p>
        </p:txBody>
      </p:sp>
      <p:grpSp>
        <p:nvGrpSpPr>
          <p:cNvPr id="712" name="Google Shape;712;p70"/>
          <p:cNvGrpSpPr/>
          <p:nvPr/>
        </p:nvGrpSpPr>
        <p:grpSpPr>
          <a:xfrm>
            <a:off x="5444275" y="3361240"/>
            <a:ext cx="3265350" cy="858125"/>
            <a:chOff x="5444275" y="3749050"/>
            <a:chExt cx="3265350" cy="858125"/>
          </a:xfrm>
        </p:grpSpPr>
        <p:sp>
          <p:nvSpPr>
            <p:cNvPr id="713" name="Google Shape;713;p70"/>
            <p:cNvSpPr txBox="1"/>
            <p:nvPr/>
          </p:nvSpPr>
          <p:spPr>
            <a:xfrm>
              <a:off x="5840725" y="3749050"/>
              <a:ext cx="2868900" cy="7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Empirical experiments needed to compare vs. Quicksort on practical inputs.</a:t>
              </a:r>
              <a:endParaRPr>
                <a:solidFill>
                  <a:srgbClr val="BE0712"/>
                </a:solidFill>
              </a:endParaRPr>
            </a:p>
          </p:txBody>
        </p:sp>
        <p:cxnSp>
          <p:nvCxnSpPr>
            <p:cNvPr id="714" name="Google Shape;714;p70"/>
            <p:cNvCxnSpPr/>
            <p:nvPr/>
          </p:nvCxnSpPr>
          <p:spPr>
            <a:xfrm flipH="1">
              <a:off x="5444275" y="4247775"/>
              <a:ext cx="359400" cy="3594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15" name="Google Shape;715;p70"/>
          <p:cNvGrpSpPr/>
          <p:nvPr/>
        </p:nvGrpSpPr>
        <p:grpSpPr>
          <a:xfrm>
            <a:off x="636175" y="3080017"/>
            <a:ext cx="4579650" cy="460575"/>
            <a:chOff x="864775" y="3485175"/>
            <a:chExt cx="4579650" cy="460575"/>
          </a:xfrm>
        </p:grpSpPr>
        <p:cxnSp>
          <p:nvCxnSpPr>
            <p:cNvPr id="716" name="Google Shape;716;p70"/>
            <p:cNvCxnSpPr/>
            <p:nvPr/>
          </p:nvCxnSpPr>
          <p:spPr>
            <a:xfrm>
              <a:off x="1998750" y="3829950"/>
              <a:ext cx="362100" cy="1158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7" name="Google Shape;717;p70"/>
            <p:cNvCxnSpPr/>
            <p:nvPr/>
          </p:nvCxnSpPr>
          <p:spPr>
            <a:xfrm flipH="1">
              <a:off x="2669013" y="3806013"/>
              <a:ext cx="454800" cy="1317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18" name="Google Shape;718;p70"/>
            <p:cNvSpPr txBox="1"/>
            <p:nvPr/>
          </p:nvSpPr>
          <p:spPr>
            <a:xfrm>
              <a:off x="864775" y="3497124"/>
              <a:ext cx="1696500" cy="38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For ordered array.</a:t>
              </a:r>
              <a:endParaRPr>
                <a:solidFill>
                  <a:srgbClr val="BE0712"/>
                </a:solidFill>
              </a:endParaRPr>
            </a:p>
          </p:txBody>
        </p:sp>
        <p:sp>
          <p:nvSpPr>
            <p:cNvPr id="719" name="Google Shape;719;p70"/>
            <p:cNvSpPr txBox="1"/>
            <p:nvPr/>
          </p:nvSpPr>
          <p:spPr>
            <a:xfrm>
              <a:off x="2788525" y="3485175"/>
              <a:ext cx="2655900" cy="38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For counts and starting points.</a:t>
              </a:r>
              <a:endParaRPr>
                <a:solidFill>
                  <a:srgbClr val="BE0712"/>
                </a:solidFill>
              </a:endParaRPr>
            </a:p>
          </p:txBody>
        </p:sp>
      </p:grpSp>
      <p:sp>
        <p:nvSpPr>
          <p:cNvPr id="720" name="Google Shape;720;p70"/>
          <p:cNvSpPr txBox="1"/>
          <p:nvPr/>
        </p:nvSpPr>
        <p:spPr>
          <a:xfrm>
            <a:off x="4377700" y="4805225"/>
            <a:ext cx="53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See hidden slide after this for a more verbose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explanation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 Runtime Analysis (More Verbose)</a:t>
            </a:r>
            <a:endParaRPr/>
          </a:p>
        </p:txBody>
      </p:sp>
      <p:sp>
        <p:nvSpPr>
          <p:cNvPr id="726" name="Google Shape;726;p7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runtime on N keys with alphabet of size R: Θ(N+R)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array of size R to store counts: Θ(R)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Counting number of each item: Θ(N)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target positions of each item: Θ(R)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 array of size N to store ordered data: Θ(N)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Copying items from original array to ordered array: Do N times: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Check target position: Θ(1)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Update target position: Θ(1)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Copying items from ordered array back to original array: Θ(N)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Memory usage: Θ(N+R)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Bottom line: If N is ≥ R, then we expect reasonable performance.</a:t>
            </a:r>
            <a:endParaRPr/>
          </a:p>
        </p:txBody>
      </p:sp>
      <p:grpSp>
        <p:nvGrpSpPr>
          <p:cNvPr id="727" name="Google Shape;727;p71"/>
          <p:cNvGrpSpPr/>
          <p:nvPr/>
        </p:nvGrpSpPr>
        <p:grpSpPr>
          <a:xfrm>
            <a:off x="5444275" y="3291850"/>
            <a:ext cx="3265350" cy="858125"/>
            <a:chOff x="5444275" y="3749050"/>
            <a:chExt cx="3265350" cy="858125"/>
          </a:xfrm>
        </p:grpSpPr>
        <p:sp>
          <p:nvSpPr>
            <p:cNvPr id="728" name="Google Shape;728;p71"/>
            <p:cNvSpPr txBox="1"/>
            <p:nvPr/>
          </p:nvSpPr>
          <p:spPr>
            <a:xfrm>
              <a:off x="5840725" y="3749050"/>
              <a:ext cx="2868900" cy="7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Empirical experiments needed to compare vs. Quicksort on practical inputs.</a:t>
              </a:r>
              <a:endParaRPr>
                <a:solidFill>
                  <a:srgbClr val="BE0712"/>
                </a:solidFill>
              </a:endParaRPr>
            </a:p>
          </p:txBody>
        </p:sp>
        <p:cxnSp>
          <p:nvCxnSpPr>
            <p:cNvPr id="729" name="Google Shape;729;p71"/>
            <p:cNvCxnSpPr/>
            <p:nvPr/>
          </p:nvCxnSpPr>
          <p:spPr>
            <a:xfrm flipH="1">
              <a:off x="5444275" y="4247775"/>
              <a:ext cx="359400" cy="3594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30" name="Google Shape;730;p71"/>
          <p:cNvGrpSpPr/>
          <p:nvPr/>
        </p:nvGrpSpPr>
        <p:grpSpPr>
          <a:xfrm>
            <a:off x="636175" y="3027975"/>
            <a:ext cx="4579650" cy="460575"/>
            <a:chOff x="864775" y="3485175"/>
            <a:chExt cx="4579650" cy="460575"/>
          </a:xfrm>
        </p:grpSpPr>
        <p:cxnSp>
          <p:nvCxnSpPr>
            <p:cNvPr id="731" name="Google Shape;731;p71"/>
            <p:cNvCxnSpPr/>
            <p:nvPr/>
          </p:nvCxnSpPr>
          <p:spPr>
            <a:xfrm>
              <a:off x="1998750" y="3829950"/>
              <a:ext cx="362100" cy="1158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2" name="Google Shape;732;p71"/>
            <p:cNvCxnSpPr/>
            <p:nvPr/>
          </p:nvCxnSpPr>
          <p:spPr>
            <a:xfrm flipH="1">
              <a:off x="2669013" y="3806013"/>
              <a:ext cx="454800" cy="1317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33" name="Google Shape;733;p71"/>
            <p:cNvSpPr txBox="1"/>
            <p:nvPr/>
          </p:nvSpPr>
          <p:spPr>
            <a:xfrm>
              <a:off x="864775" y="3497124"/>
              <a:ext cx="1696500" cy="38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For ordered array.</a:t>
              </a:r>
              <a:endParaRPr>
                <a:solidFill>
                  <a:srgbClr val="BE0712"/>
                </a:solidFill>
              </a:endParaRPr>
            </a:p>
          </p:txBody>
        </p:sp>
        <p:sp>
          <p:nvSpPr>
            <p:cNvPr id="734" name="Google Shape;734;p71"/>
            <p:cNvSpPr txBox="1"/>
            <p:nvPr/>
          </p:nvSpPr>
          <p:spPr>
            <a:xfrm>
              <a:off x="2788525" y="3485175"/>
              <a:ext cx="2655900" cy="38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For counts and starting points.</a:t>
              </a:r>
              <a:endParaRPr>
                <a:solidFill>
                  <a:srgbClr val="BE071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 vs. Quicksort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740" name="Google Shape;740;p7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an example of a specific situation where Counting Sort will be clearly faster than Quicksort.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Counting Sort: Θ(N+R)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Quicksort: Θ(N log 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Previous </a:t>
            </a:r>
            <a:r>
              <a:rPr lang="en"/>
              <a:t>example</a:t>
            </a:r>
            <a:r>
              <a:rPr lang="en"/>
              <a:t> was sorting N = 100 cities by population (R = 37,832,892).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Summary</a:t>
            </a:r>
            <a:endParaRPr/>
          </a:p>
        </p:txBody>
      </p:sp>
      <p:sp>
        <p:nvSpPr>
          <p:cNvPr id="746" name="Google Shape;746;p73"/>
          <p:cNvSpPr txBox="1"/>
          <p:nvPr>
            <p:ph idx="1" type="body"/>
          </p:nvPr>
        </p:nvSpPr>
        <p:spPr>
          <a:xfrm>
            <a:off x="243000" y="3833850"/>
            <a:ext cx="8443800" cy="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Counting sort is nice, but alphabetic restriction limits usefulness.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Let’s try digit-by-digit sorting.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set of possible digits will be a relatively small alphabet.</a:t>
            </a:r>
            <a:endParaRPr/>
          </a:p>
        </p:txBody>
      </p:sp>
      <p:graphicFrame>
        <p:nvGraphicFramePr>
          <p:cNvPr id="747" name="Google Shape;747;p73"/>
          <p:cNvGraphicFramePr/>
          <p:nvPr/>
        </p:nvGraphicFramePr>
        <p:xfrm>
          <a:off x="625939" y="9563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{0F08BFC7-B1C4-4035-9C8E-DFB34C3EEBC7}</a:tableStyleId>
              </a:tblPr>
              <a:tblGrid>
                <a:gridCol w="1740050"/>
                <a:gridCol w="906625"/>
                <a:gridCol w="1747375"/>
                <a:gridCol w="2071350"/>
                <a:gridCol w="1212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Stable?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Heapsort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 log 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Bad caching (61C)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Small N, almost sorted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Mergesort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 log 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Fastest stable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Quicksort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 log N) expected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Fastest compare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Counting 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Θ(N+R)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Θ(N+R)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Alphabet keys only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8" name="Google Shape;748;p73"/>
          <p:cNvSpPr txBox="1"/>
          <p:nvPr>
            <p:ph idx="1" type="body"/>
          </p:nvPr>
        </p:nvSpPr>
        <p:spPr>
          <a:xfrm>
            <a:off x="5078425" y="3236200"/>
            <a:ext cx="37329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N: Number of keys. R: Size of alphabet.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a warmup to the later part of today’s lecture. Suppose we have a list of integers we want to sort.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we first sort by </a:t>
            </a:r>
            <a:r>
              <a:rPr b="1" lang="en"/>
              <a:t>only the rightmost digit.</a:t>
            </a:r>
            <a:r>
              <a:rPr lang="en"/>
              <a:t> </a:t>
            </a:r>
            <a:endParaRPr/>
          </a:p>
        </p:txBody>
      </p:sp>
      <p:sp>
        <p:nvSpPr>
          <p:cNvPr id="182" name="Google Shape;182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Digit-by-digit Sorting</a:t>
            </a: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5964750" y="3774725"/>
            <a:ext cx="2498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What are the 4 integers at the end of the array?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4" name="Google Shape;184;p29"/>
          <p:cNvGraphicFramePr/>
          <p:nvPr/>
        </p:nvGraphicFramePr>
        <p:xfrm>
          <a:off x="395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2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2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cxnSp>
        <p:nvCxnSpPr>
          <p:cNvPr id="185" name="Google Shape;185;p29"/>
          <p:cNvCxnSpPr/>
          <p:nvPr/>
        </p:nvCxnSpPr>
        <p:spPr>
          <a:xfrm>
            <a:off x="1300684" y="3162460"/>
            <a:ext cx="19779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86" name="Google Shape;186;p29"/>
          <p:cNvGraphicFramePr/>
          <p:nvPr/>
        </p:nvGraphicFramePr>
        <p:xfrm>
          <a:off x="3567775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7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35</a:t>
            </a:r>
            <a:r>
              <a:rPr lang="en"/>
              <a:t>, </a:t>
            </a:r>
            <a:r>
              <a:rPr lang="en"/>
              <a:t>CS61B, Fall 2023</a:t>
            </a:r>
            <a:endParaRPr/>
          </a:p>
        </p:txBody>
      </p:sp>
      <p:sp>
        <p:nvSpPr>
          <p:cNvPr id="754" name="Google Shape;754;p74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Warmup: Digit-by-digit Sorting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Procedure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Radix Sorts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LSD Radix Sort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MSD Radix Sort</a:t>
            </a:r>
            <a:endParaRPr/>
          </a:p>
        </p:txBody>
      </p:sp>
      <p:sp>
        <p:nvSpPr>
          <p:cNvPr id="755" name="Google Shape;755;p7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LSD Radix Sort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 Sort</a:t>
            </a:r>
            <a:endParaRPr/>
          </a:p>
        </p:txBody>
      </p:sp>
      <p:sp>
        <p:nvSpPr>
          <p:cNvPr id="761" name="Google Shape;761;p7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Counting sort is slow when the alphabet is large.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decomposing input into a string of characters from a finite alphabet, we can force R to be small.</a:t>
            </a:r>
            <a:endParaRPr/>
          </a:p>
        </p:txBody>
      </p:sp>
      <p:graphicFrame>
        <p:nvGraphicFramePr>
          <p:cNvPr id="762" name="Google Shape;762;p75"/>
          <p:cNvGraphicFramePr/>
          <p:nvPr/>
        </p:nvGraphicFramePr>
        <p:xfrm>
          <a:off x="3705225" y="15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♥️♦️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3" name="Google Shape;763;p75"/>
          <p:cNvGraphicFramePr/>
          <p:nvPr/>
        </p:nvGraphicFramePr>
        <p:xfrm>
          <a:off x="542100" y="15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925100"/>
                <a:gridCol w="13206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horse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elf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cat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crab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monkey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rhino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raccoon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fish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tree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virus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human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4" name="Google Shape;764;p75"/>
          <p:cNvGraphicFramePr/>
          <p:nvPr/>
        </p:nvGraphicFramePr>
        <p:xfrm>
          <a:off x="6509600" y="159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925100"/>
                <a:gridCol w="1320600"/>
              </a:tblGrid>
              <a:tr h="22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4238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34163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123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43415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9918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767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634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724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2346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457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Digit-by-digit Counting Sort</a:t>
            </a:r>
            <a:endParaRPr/>
          </a:p>
        </p:txBody>
      </p:sp>
      <p:sp>
        <p:nvSpPr>
          <p:cNvPr id="770" name="Google Shape;770;p7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we’ve seen, we can sort each digit independently from rightmost digit towards left.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Over {♣, ♠, </a:t>
            </a:r>
            <a:r>
              <a:rPr lang="en">
                <a:solidFill>
                  <a:srgbClr val="FF0000"/>
                </a:solidFill>
              </a:rPr>
              <a:t>♥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♦</a:t>
            </a:r>
            <a:r>
              <a:rPr lang="en"/>
              <a:t>}</a:t>
            </a:r>
            <a:endParaRPr/>
          </a:p>
        </p:txBody>
      </p:sp>
      <p:graphicFrame>
        <p:nvGraphicFramePr>
          <p:cNvPr id="771" name="Google Shape;771;p76"/>
          <p:cNvGraphicFramePr/>
          <p:nvPr/>
        </p:nvGraphicFramePr>
        <p:xfrm>
          <a:off x="395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♠♠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♥️♦️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♥️♦️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72" name="Google Shape;772;p76"/>
          <p:cNvCxnSpPr/>
          <p:nvPr/>
        </p:nvCxnSpPr>
        <p:spPr>
          <a:xfrm>
            <a:off x="2729274" y="33997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73" name="Google Shape;773;p76"/>
          <p:cNvGraphicFramePr/>
          <p:nvPr/>
        </p:nvGraphicFramePr>
        <p:xfrm>
          <a:off x="3567775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♥️♦️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♥️♦️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4" name="Google Shape;774;p76"/>
          <p:cNvGraphicFramePr/>
          <p:nvPr/>
        </p:nvGraphicFramePr>
        <p:xfrm>
          <a:off x="6740150" y="1645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♣️♠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endParaRPr sz="16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♥️♦️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♥️♦️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♣️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♦️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♠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75" name="Google Shape;775;p76"/>
          <p:cNvSpPr txBox="1"/>
          <p:nvPr/>
        </p:nvSpPr>
        <p:spPr>
          <a:xfrm>
            <a:off x="5322875" y="2411150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76"/>
          <p:cNvSpPr txBox="1"/>
          <p:nvPr/>
        </p:nvSpPr>
        <p:spPr>
          <a:xfrm>
            <a:off x="5322875" y="2664779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76"/>
          <p:cNvSpPr txBox="1"/>
          <p:nvPr/>
        </p:nvSpPr>
        <p:spPr>
          <a:xfrm>
            <a:off x="5322875" y="4384007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76"/>
          <p:cNvSpPr txBox="1"/>
          <p:nvPr/>
        </p:nvSpPr>
        <p:spPr>
          <a:xfrm>
            <a:off x="5322875" y="4637636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76"/>
          <p:cNvSpPr txBox="1"/>
          <p:nvPr/>
        </p:nvSpPr>
        <p:spPr>
          <a:xfrm>
            <a:off x="6533750" y="3115082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76"/>
          <p:cNvSpPr txBox="1"/>
          <p:nvPr/>
        </p:nvSpPr>
        <p:spPr>
          <a:xfrm>
            <a:off x="6533750" y="3368711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76"/>
          <p:cNvSpPr txBox="1"/>
          <p:nvPr/>
        </p:nvSpPr>
        <p:spPr>
          <a:xfrm>
            <a:off x="6533750" y="3622332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76"/>
          <p:cNvSpPr txBox="1"/>
          <p:nvPr/>
        </p:nvSpPr>
        <p:spPr>
          <a:xfrm>
            <a:off x="6533750" y="3875961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3" name="Google Shape;783;p76"/>
          <p:cNvCxnSpPr/>
          <p:nvPr/>
        </p:nvCxnSpPr>
        <p:spPr>
          <a:xfrm>
            <a:off x="5529275" y="2534000"/>
            <a:ext cx="1210800" cy="703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84" name="Google Shape;784;p76"/>
          <p:cNvCxnSpPr/>
          <p:nvPr/>
        </p:nvCxnSpPr>
        <p:spPr>
          <a:xfrm flipH="1" rot="10800000">
            <a:off x="5529275" y="3745157"/>
            <a:ext cx="1210800" cy="761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85" name="Google Shape;785;p76"/>
          <p:cNvCxnSpPr/>
          <p:nvPr/>
        </p:nvCxnSpPr>
        <p:spPr>
          <a:xfrm flipH="1" rot="10800000">
            <a:off x="5529275" y="3998786"/>
            <a:ext cx="1210800" cy="761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76"/>
          <p:cNvCxnSpPr/>
          <p:nvPr/>
        </p:nvCxnSpPr>
        <p:spPr>
          <a:xfrm>
            <a:off x="5568650" y="3001361"/>
            <a:ext cx="1171500" cy="4902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Digit-by-digit Counting Sort</a:t>
            </a:r>
            <a:endParaRPr/>
          </a:p>
        </p:txBody>
      </p:sp>
      <p:sp>
        <p:nvSpPr>
          <p:cNvPr id="792" name="Google Shape;792;p7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Sort each digit independently from rightmost digit towards left.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Over </a:t>
            </a:r>
            <a:r>
              <a:rPr lang="en"/>
              <a:t>{1, 2, 3, 4}</a:t>
            </a:r>
            <a:endParaRPr/>
          </a:p>
        </p:txBody>
      </p:sp>
      <p:cxnSp>
        <p:nvCxnSpPr>
          <p:cNvPr id="793" name="Google Shape;793;p77"/>
          <p:cNvCxnSpPr>
            <a:stCxn id="794" idx="3"/>
            <a:endCxn id="795" idx="3"/>
          </p:cNvCxnSpPr>
          <p:nvPr/>
        </p:nvCxnSpPr>
        <p:spPr>
          <a:xfrm>
            <a:off x="5529275" y="2534000"/>
            <a:ext cx="1210800" cy="703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96" name="Google Shape;796;p77"/>
          <p:cNvCxnSpPr>
            <a:stCxn id="797" idx="3"/>
            <a:endCxn id="798" idx="3"/>
          </p:cNvCxnSpPr>
          <p:nvPr/>
        </p:nvCxnSpPr>
        <p:spPr>
          <a:xfrm flipH="1" rot="10800000">
            <a:off x="5529275" y="3745157"/>
            <a:ext cx="1210800" cy="761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99" name="Google Shape;799;p77"/>
          <p:cNvCxnSpPr>
            <a:stCxn id="800" idx="3"/>
            <a:endCxn id="801" idx="3"/>
          </p:cNvCxnSpPr>
          <p:nvPr/>
        </p:nvCxnSpPr>
        <p:spPr>
          <a:xfrm flipH="1" rot="10800000">
            <a:off x="5529275" y="3998786"/>
            <a:ext cx="1210800" cy="761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graphicFrame>
        <p:nvGraphicFramePr>
          <p:cNvPr id="802" name="Google Shape;802;p77"/>
          <p:cNvGraphicFramePr/>
          <p:nvPr/>
        </p:nvGraphicFramePr>
        <p:xfrm>
          <a:off x="395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803" name="Google Shape;803;p77"/>
          <p:cNvCxnSpPr/>
          <p:nvPr/>
        </p:nvCxnSpPr>
        <p:spPr>
          <a:xfrm>
            <a:off x="2729274" y="33997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04" name="Google Shape;804;p77"/>
          <p:cNvGraphicFramePr/>
          <p:nvPr/>
        </p:nvGraphicFramePr>
        <p:xfrm>
          <a:off x="3567775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5" name="Google Shape;805;p77"/>
          <p:cNvGraphicFramePr/>
          <p:nvPr/>
        </p:nvGraphicFramePr>
        <p:xfrm>
          <a:off x="6740150" y="1645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94" name="Google Shape;794;p77"/>
          <p:cNvSpPr txBox="1"/>
          <p:nvPr/>
        </p:nvSpPr>
        <p:spPr>
          <a:xfrm>
            <a:off x="5322875" y="2411150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77"/>
          <p:cNvSpPr txBox="1"/>
          <p:nvPr/>
        </p:nvSpPr>
        <p:spPr>
          <a:xfrm>
            <a:off x="5322875" y="2664779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77"/>
          <p:cNvSpPr txBox="1"/>
          <p:nvPr/>
        </p:nvSpPr>
        <p:spPr>
          <a:xfrm>
            <a:off x="5322875" y="4384007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77"/>
          <p:cNvSpPr txBox="1"/>
          <p:nvPr/>
        </p:nvSpPr>
        <p:spPr>
          <a:xfrm>
            <a:off x="5322875" y="4637636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77"/>
          <p:cNvSpPr txBox="1"/>
          <p:nvPr/>
        </p:nvSpPr>
        <p:spPr>
          <a:xfrm>
            <a:off x="6533750" y="3115082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77"/>
          <p:cNvSpPr txBox="1"/>
          <p:nvPr/>
        </p:nvSpPr>
        <p:spPr>
          <a:xfrm>
            <a:off x="6533750" y="3368711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77"/>
          <p:cNvSpPr txBox="1"/>
          <p:nvPr/>
        </p:nvSpPr>
        <p:spPr>
          <a:xfrm>
            <a:off x="6533750" y="3622332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77"/>
          <p:cNvSpPr txBox="1"/>
          <p:nvPr/>
        </p:nvSpPr>
        <p:spPr>
          <a:xfrm>
            <a:off x="6533750" y="3875961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8" name="Google Shape;808;p77"/>
          <p:cNvCxnSpPr>
            <a:endCxn id="807" idx="3"/>
          </p:cNvCxnSpPr>
          <p:nvPr/>
        </p:nvCxnSpPr>
        <p:spPr>
          <a:xfrm>
            <a:off x="5568650" y="3001361"/>
            <a:ext cx="1171500" cy="4902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LSD Radix Sort</a:t>
            </a:r>
            <a:endParaRPr/>
          </a:p>
        </p:txBody>
      </p:sp>
      <p:sp>
        <p:nvSpPr>
          <p:cNvPr id="814" name="Google Shape;814;p7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Non-comparison based sorting algorithms that proceed digit-by-digit are called “Radix Sorts”.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Via wikipedia: “In a positional numeral system, the </a:t>
            </a:r>
            <a:r>
              <a:rPr b="1" lang="en"/>
              <a:t>radix</a:t>
            </a:r>
            <a:r>
              <a:rPr lang="en"/>
              <a:t> or base is the number of unique digits, including the digit zero, used to represent numbers.”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sort we’ve just discussed is called “LSD Radix Sort”.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LSD: Least Significant Digit.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LSD Runtime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820" name="Google Shape;820;p7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runtime of LSD sort?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 appropriate letters to represent non-constant terms.</a:t>
            </a:r>
            <a:endParaRPr/>
          </a:p>
        </p:txBody>
      </p:sp>
      <p:cxnSp>
        <p:nvCxnSpPr>
          <p:cNvPr id="821" name="Google Shape;821;p79"/>
          <p:cNvCxnSpPr>
            <a:stCxn id="822" idx="3"/>
            <a:endCxn id="823" idx="3"/>
          </p:cNvCxnSpPr>
          <p:nvPr/>
        </p:nvCxnSpPr>
        <p:spPr>
          <a:xfrm>
            <a:off x="5681675" y="2686400"/>
            <a:ext cx="1210800" cy="703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24" name="Google Shape;824;p79"/>
          <p:cNvCxnSpPr>
            <a:stCxn id="825" idx="3"/>
            <a:endCxn id="826" idx="3"/>
          </p:cNvCxnSpPr>
          <p:nvPr/>
        </p:nvCxnSpPr>
        <p:spPr>
          <a:xfrm flipH="1" rot="10800000">
            <a:off x="5681675" y="3897557"/>
            <a:ext cx="1210800" cy="761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27" name="Google Shape;827;p79"/>
          <p:cNvCxnSpPr>
            <a:stCxn id="828" idx="3"/>
            <a:endCxn id="829" idx="3"/>
          </p:cNvCxnSpPr>
          <p:nvPr/>
        </p:nvCxnSpPr>
        <p:spPr>
          <a:xfrm flipH="1" rot="10800000">
            <a:off x="5681675" y="4151186"/>
            <a:ext cx="1210800" cy="761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graphicFrame>
        <p:nvGraphicFramePr>
          <p:cNvPr id="830" name="Google Shape;830;p79"/>
          <p:cNvGraphicFramePr/>
          <p:nvPr/>
        </p:nvGraphicFramePr>
        <p:xfrm>
          <a:off x="547800" y="1835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831" name="Google Shape;831;p79"/>
          <p:cNvCxnSpPr/>
          <p:nvPr/>
        </p:nvCxnSpPr>
        <p:spPr>
          <a:xfrm>
            <a:off x="2881674" y="35521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32" name="Google Shape;832;p79"/>
          <p:cNvGraphicFramePr/>
          <p:nvPr/>
        </p:nvGraphicFramePr>
        <p:xfrm>
          <a:off x="3720175" y="1835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3" name="Google Shape;833;p79"/>
          <p:cNvGraphicFramePr/>
          <p:nvPr/>
        </p:nvGraphicFramePr>
        <p:xfrm>
          <a:off x="6892550" y="1798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22" name="Google Shape;822;p79"/>
          <p:cNvSpPr txBox="1"/>
          <p:nvPr/>
        </p:nvSpPr>
        <p:spPr>
          <a:xfrm>
            <a:off x="5475275" y="2563550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79"/>
          <p:cNvSpPr txBox="1"/>
          <p:nvPr/>
        </p:nvSpPr>
        <p:spPr>
          <a:xfrm>
            <a:off x="5475275" y="2817179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79"/>
          <p:cNvSpPr txBox="1"/>
          <p:nvPr/>
        </p:nvSpPr>
        <p:spPr>
          <a:xfrm>
            <a:off x="5475275" y="4536407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79"/>
          <p:cNvSpPr txBox="1"/>
          <p:nvPr/>
        </p:nvSpPr>
        <p:spPr>
          <a:xfrm>
            <a:off x="5475275" y="4790036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79"/>
          <p:cNvSpPr txBox="1"/>
          <p:nvPr/>
        </p:nvSpPr>
        <p:spPr>
          <a:xfrm>
            <a:off x="6686150" y="3267482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79"/>
          <p:cNvSpPr txBox="1"/>
          <p:nvPr/>
        </p:nvSpPr>
        <p:spPr>
          <a:xfrm>
            <a:off x="6686150" y="3521111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79"/>
          <p:cNvSpPr txBox="1"/>
          <p:nvPr/>
        </p:nvSpPr>
        <p:spPr>
          <a:xfrm>
            <a:off x="6686150" y="3774732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79"/>
          <p:cNvSpPr txBox="1"/>
          <p:nvPr/>
        </p:nvSpPr>
        <p:spPr>
          <a:xfrm>
            <a:off x="6686150" y="4028361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6" name="Google Shape;836;p79"/>
          <p:cNvCxnSpPr/>
          <p:nvPr/>
        </p:nvCxnSpPr>
        <p:spPr>
          <a:xfrm>
            <a:off x="5698550" y="3166061"/>
            <a:ext cx="1194000" cy="4779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LSD Runtime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842" name="Google Shape;842;p8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runtime of LSD sort?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Θ(WN+WR)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N: Number of items, R: size of alphabet, W: Width of each item in # digits</a:t>
            </a:r>
            <a:endParaRPr/>
          </a:p>
        </p:txBody>
      </p:sp>
      <p:cxnSp>
        <p:nvCxnSpPr>
          <p:cNvPr id="843" name="Google Shape;843;p80"/>
          <p:cNvCxnSpPr>
            <a:stCxn id="844" idx="3"/>
            <a:endCxn id="845" idx="3"/>
          </p:cNvCxnSpPr>
          <p:nvPr/>
        </p:nvCxnSpPr>
        <p:spPr>
          <a:xfrm>
            <a:off x="5681675" y="2686400"/>
            <a:ext cx="1210800" cy="703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46" name="Google Shape;846;p80"/>
          <p:cNvCxnSpPr>
            <a:stCxn id="847" idx="3"/>
            <a:endCxn id="848" idx="3"/>
          </p:cNvCxnSpPr>
          <p:nvPr/>
        </p:nvCxnSpPr>
        <p:spPr>
          <a:xfrm flipH="1" rot="10800000">
            <a:off x="5681675" y="3897557"/>
            <a:ext cx="1210800" cy="761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49" name="Google Shape;849;p80"/>
          <p:cNvCxnSpPr>
            <a:stCxn id="850" idx="3"/>
            <a:endCxn id="851" idx="3"/>
          </p:cNvCxnSpPr>
          <p:nvPr/>
        </p:nvCxnSpPr>
        <p:spPr>
          <a:xfrm flipH="1" rot="10800000">
            <a:off x="5681675" y="4151186"/>
            <a:ext cx="1210800" cy="761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graphicFrame>
        <p:nvGraphicFramePr>
          <p:cNvPr id="852" name="Google Shape;852;p80"/>
          <p:cNvGraphicFramePr/>
          <p:nvPr/>
        </p:nvGraphicFramePr>
        <p:xfrm>
          <a:off x="547800" y="1835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853" name="Google Shape;853;p80"/>
          <p:cNvCxnSpPr/>
          <p:nvPr/>
        </p:nvCxnSpPr>
        <p:spPr>
          <a:xfrm>
            <a:off x="2881674" y="3552134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54" name="Google Shape;854;p80"/>
          <p:cNvGraphicFramePr/>
          <p:nvPr/>
        </p:nvGraphicFramePr>
        <p:xfrm>
          <a:off x="3720175" y="1835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5" name="Google Shape;855;p80"/>
          <p:cNvGraphicFramePr/>
          <p:nvPr/>
        </p:nvGraphicFramePr>
        <p:xfrm>
          <a:off x="6892550" y="1798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  <a:gridCol w="1268850"/>
              </a:tblGrid>
              <a:tr h="2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Bearman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Lauren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Dave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Swimp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Delbert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James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Glaser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Sandra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44" name="Google Shape;844;p80"/>
          <p:cNvSpPr txBox="1"/>
          <p:nvPr/>
        </p:nvSpPr>
        <p:spPr>
          <a:xfrm>
            <a:off x="5475275" y="2563550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80"/>
          <p:cNvSpPr txBox="1"/>
          <p:nvPr/>
        </p:nvSpPr>
        <p:spPr>
          <a:xfrm>
            <a:off x="5475275" y="2817179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80"/>
          <p:cNvSpPr txBox="1"/>
          <p:nvPr/>
        </p:nvSpPr>
        <p:spPr>
          <a:xfrm>
            <a:off x="5475275" y="4536407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80"/>
          <p:cNvSpPr txBox="1"/>
          <p:nvPr/>
        </p:nvSpPr>
        <p:spPr>
          <a:xfrm>
            <a:off x="5475275" y="4790036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80"/>
          <p:cNvSpPr txBox="1"/>
          <p:nvPr/>
        </p:nvSpPr>
        <p:spPr>
          <a:xfrm>
            <a:off x="6686150" y="3267482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80"/>
          <p:cNvSpPr txBox="1"/>
          <p:nvPr/>
        </p:nvSpPr>
        <p:spPr>
          <a:xfrm>
            <a:off x="6686150" y="3521111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80"/>
          <p:cNvSpPr txBox="1"/>
          <p:nvPr/>
        </p:nvSpPr>
        <p:spPr>
          <a:xfrm>
            <a:off x="6686150" y="3774732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80"/>
          <p:cNvSpPr txBox="1"/>
          <p:nvPr/>
        </p:nvSpPr>
        <p:spPr>
          <a:xfrm>
            <a:off x="6686150" y="4028361"/>
            <a:ext cx="2064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8" name="Google Shape;858;p80"/>
          <p:cNvCxnSpPr>
            <a:endCxn id="857" idx="3"/>
          </p:cNvCxnSpPr>
          <p:nvPr/>
        </p:nvCxnSpPr>
        <p:spPr>
          <a:xfrm>
            <a:off x="5698550" y="3166061"/>
            <a:ext cx="1194000" cy="4779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Non-equal Key Lengths</a:t>
            </a:r>
            <a:endParaRPr/>
          </a:p>
        </p:txBody>
      </p:sp>
      <p:sp>
        <p:nvSpPr>
          <p:cNvPr id="864" name="Google Shape;864;p8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processing least significant digit, we have array shown below. Now what?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5" name="Google Shape;865;p81"/>
          <p:cNvCxnSpPr/>
          <p:nvPr/>
        </p:nvCxnSpPr>
        <p:spPr>
          <a:xfrm>
            <a:off x="2184850" y="3032400"/>
            <a:ext cx="42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66" name="Google Shape;866;p81"/>
          <p:cNvGraphicFramePr/>
          <p:nvPr/>
        </p:nvGraphicFramePr>
        <p:xfrm>
          <a:off x="876300" y="165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{0F08BFC7-B1C4-4035-9C8E-DFB34C3EEBC7}</a:tableStyleId>
              </a:tblPr>
              <a:tblGrid>
                <a:gridCol w="1025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81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41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67" name="Google Shape;867;p81"/>
          <p:cNvGraphicFramePr/>
          <p:nvPr/>
        </p:nvGraphicFramePr>
        <p:xfrm>
          <a:off x="2998350" y="165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{0F08BFC7-B1C4-4035-9C8E-DFB34C3EEBC7}</a:tableStyleId>
              </a:tblPr>
              <a:tblGrid>
                <a:gridCol w="1025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412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817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Non-equal Key Lengths</a:t>
            </a:r>
            <a:endParaRPr/>
          </a:p>
        </p:txBody>
      </p:sp>
      <p:sp>
        <p:nvSpPr>
          <p:cNvPr id="873" name="Google Shape;873;p8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keys are of different lengths, can treat empty spaces as less than all other characters.</a:t>
            </a:r>
            <a:endParaRPr/>
          </a:p>
        </p:txBody>
      </p:sp>
      <p:graphicFrame>
        <p:nvGraphicFramePr>
          <p:cNvPr id="874" name="Google Shape;874;p82"/>
          <p:cNvGraphicFramePr/>
          <p:nvPr/>
        </p:nvGraphicFramePr>
        <p:xfrm>
          <a:off x="876300" y="165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{0F08BFC7-B1C4-4035-9C8E-DFB34C3EEBC7}</a:tableStyleId>
              </a:tblPr>
              <a:tblGrid>
                <a:gridCol w="1025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·4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··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81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41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·5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·3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·7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u="sng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75" name="Google Shape;875;p82"/>
          <p:cNvGraphicFramePr/>
          <p:nvPr/>
        </p:nvGraphicFramePr>
        <p:xfrm>
          <a:off x="2998350" y="165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{0F08BFC7-B1C4-4035-9C8E-DFB34C3EEBC7}</a:tableStyleId>
              </a:tblPr>
              <a:tblGrid>
                <a:gridCol w="1025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b="1" lang="en" u="sng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76" name="Google Shape;876;p82"/>
          <p:cNvCxnSpPr/>
          <p:nvPr/>
        </p:nvCxnSpPr>
        <p:spPr>
          <a:xfrm>
            <a:off x="2184850" y="3032400"/>
            <a:ext cx="42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77" name="Google Shape;877;p82"/>
          <p:cNvGraphicFramePr/>
          <p:nvPr/>
        </p:nvGraphicFramePr>
        <p:xfrm>
          <a:off x="5199050" y="165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{0F08BFC7-B1C4-4035-9C8E-DFB34C3EEBC7}</a:tableStyleId>
              </a:tblPr>
              <a:tblGrid>
                <a:gridCol w="1025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78" name="Google Shape;878;p82"/>
          <p:cNvCxnSpPr/>
          <p:nvPr/>
        </p:nvCxnSpPr>
        <p:spPr>
          <a:xfrm>
            <a:off x="4401025" y="3032400"/>
            <a:ext cx="42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9" name="Google Shape;879;p82"/>
          <p:cNvCxnSpPr/>
          <p:nvPr/>
        </p:nvCxnSpPr>
        <p:spPr>
          <a:xfrm>
            <a:off x="6631400" y="3032400"/>
            <a:ext cx="42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80" name="Google Shape;880;p82"/>
          <p:cNvGraphicFramePr/>
          <p:nvPr/>
        </p:nvGraphicFramePr>
        <p:xfrm>
          <a:off x="7479400" y="165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{0F08BFC7-B1C4-4035-9C8E-DFB34C3EEBC7}</a:tableStyleId>
              </a:tblPr>
              <a:tblGrid>
                <a:gridCol w="1025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··9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·33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·43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·51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·71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412</a:t>
                      </a:r>
                      <a:endParaRPr b="1" u="sng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817</a:t>
                      </a:r>
                      <a:endParaRPr b="1" u="sng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Summary</a:t>
            </a:r>
            <a:endParaRPr/>
          </a:p>
        </p:txBody>
      </p:sp>
      <p:sp>
        <p:nvSpPr>
          <p:cNvPr id="886" name="Google Shape;886;p8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 passes of counting sort: Θ(WN+WR) runtime.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Annoying feature: Runtime depends on length of longest key.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87" name="Google Shape;887;p83"/>
          <p:cNvGraphicFramePr/>
          <p:nvPr/>
        </p:nvGraphicFramePr>
        <p:xfrm>
          <a:off x="625939" y="1565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{0F08BFC7-B1C4-4035-9C8E-DFB34C3EEBC7}</a:tableStyleId>
              </a:tblPr>
              <a:tblGrid>
                <a:gridCol w="1740050"/>
                <a:gridCol w="854875"/>
                <a:gridCol w="1799125"/>
                <a:gridCol w="1879850"/>
                <a:gridCol w="1404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Memory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Runtime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Notes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Stable?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Heapsort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Bad caching (61C)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Insertion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</a:t>
                      </a:r>
                      <a:r>
                        <a:rPr baseline="30000"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Small N, almost sorted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Mergesort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Fastest stable 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Quicksort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Θ(log N)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expected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Fastest compare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Counting 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Θ(N+R)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Θ(N+R)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Alphabet keys only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LSD 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Θ(N+R)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Θ(WN+WR)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Strings of alphabetical keys only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88" name="Google Shape;888;p83"/>
          <p:cNvSpPr txBox="1"/>
          <p:nvPr>
            <p:ph idx="1" type="body"/>
          </p:nvPr>
        </p:nvSpPr>
        <p:spPr>
          <a:xfrm>
            <a:off x="3461375" y="4379200"/>
            <a:ext cx="56826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N: Number of keys. R: Size of alphabet. W: Width of longest key.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*: Assumes constant compareTo time.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a warmup to the later part of today’s lecture. Suppose we have a list of integers we want to sort.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we first sort by </a:t>
            </a:r>
            <a:r>
              <a:rPr b="1" lang="en"/>
              <a:t>only the rightmost digit.</a:t>
            </a:r>
            <a:r>
              <a:rPr lang="en"/>
              <a:t> </a:t>
            </a:r>
            <a:endParaRPr/>
          </a:p>
        </p:txBody>
      </p:sp>
      <p:sp>
        <p:nvSpPr>
          <p:cNvPr id="192" name="Google Shape;192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Digit-by-digit Sorting</a:t>
            </a:r>
            <a:endParaRPr/>
          </a:p>
        </p:txBody>
      </p:sp>
      <p:cxnSp>
        <p:nvCxnSpPr>
          <p:cNvPr id="193" name="Google Shape;193;p30"/>
          <p:cNvCxnSpPr/>
          <p:nvPr/>
        </p:nvCxnSpPr>
        <p:spPr>
          <a:xfrm>
            <a:off x="1300684" y="3162460"/>
            <a:ext cx="19779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94" name="Google Shape;194;p30"/>
          <p:cNvGraphicFramePr/>
          <p:nvPr/>
        </p:nvGraphicFramePr>
        <p:xfrm>
          <a:off x="3567775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2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2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" name="Google Shape;195;p30"/>
          <p:cNvGraphicFramePr/>
          <p:nvPr/>
        </p:nvGraphicFramePr>
        <p:xfrm>
          <a:off x="395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2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2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8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35</a:t>
            </a:r>
            <a:r>
              <a:rPr lang="en"/>
              <a:t>, </a:t>
            </a:r>
            <a:r>
              <a:rPr lang="en"/>
              <a:t>CS61B, Fall 2023</a:t>
            </a:r>
            <a:endParaRPr/>
          </a:p>
        </p:txBody>
      </p:sp>
      <p:sp>
        <p:nvSpPr>
          <p:cNvPr id="894" name="Google Shape;894;p84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Warmup: Digit-by-digit Sorting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Procedure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Radix Sorts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LSD Radix 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MSD Radix Sort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" name="Google Shape;895;p8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MSD Radix Sort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MSD (Most Significant Digit) Radix Sort</a:t>
            </a:r>
            <a:endParaRPr/>
          </a:p>
        </p:txBody>
      </p:sp>
      <p:sp>
        <p:nvSpPr>
          <p:cNvPr id="901" name="Google Shape;901;p8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Basic idea: Just like LSD, but sort from leftmost digit towards the right.</a:t>
            </a:r>
            <a:endParaRPr/>
          </a:p>
        </p:txBody>
      </p:sp>
      <p:graphicFrame>
        <p:nvGraphicFramePr>
          <p:cNvPr id="902" name="Google Shape;902;p85"/>
          <p:cNvGraphicFramePr/>
          <p:nvPr/>
        </p:nvGraphicFramePr>
        <p:xfrm>
          <a:off x="2110375" y="179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{0F08BFC7-B1C4-4035-9C8E-DFB34C3EEBC7}</a:tableStyleId>
              </a:tblPr>
              <a:tblGrid>
                <a:gridCol w="4325825"/>
              </a:tblGrid>
              <a:tr h="4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Pseudopseudohypoparathyroidism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Floccinaucinihilipilification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Antidisestablishmentarianism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Honorificabilitudinitatibus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5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Pneumonoultramicroscopicsilicovolcanoconiosis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MSD Sort Question: http://yellkey.com</a:t>
            </a:r>
            <a:r>
              <a:rPr lang="en">
                <a:solidFill>
                  <a:srgbClr val="38761D"/>
                </a:solidFill>
              </a:rPr>
              <a:t>/TODO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08" name="Google Shape;908;p8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sort by topmost digit, then middle digit, then rightmost digit. Will we arrive at the correct result?    A. Yes,   B. No</a:t>
            </a:r>
            <a:endParaRPr/>
          </a:p>
        </p:txBody>
      </p:sp>
      <p:cxnSp>
        <p:nvCxnSpPr>
          <p:cNvPr id="909" name="Google Shape;909;p86"/>
          <p:cNvCxnSpPr/>
          <p:nvPr/>
        </p:nvCxnSpPr>
        <p:spPr>
          <a:xfrm>
            <a:off x="6826655" y="3274688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10" name="Google Shape;910;p86"/>
          <p:cNvGraphicFramePr/>
          <p:nvPr/>
        </p:nvGraphicFramePr>
        <p:xfrm>
          <a:off x="1048750" y="149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1" name="Google Shape;911;p86"/>
          <p:cNvGraphicFramePr/>
          <p:nvPr/>
        </p:nvGraphicFramePr>
        <p:xfrm>
          <a:off x="3223200" y="149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2" name="Google Shape;912;p86"/>
          <p:cNvGraphicFramePr/>
          <p:nvPr/>
        </p:nvGraphicFramePr>
        <p:xfrm>
          <a:off x="5397650" y="149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3" name="Google Shape;913;p86"/>
          <p:cNvGraphicFramePr/>
          <p:nvPr/>
        </p:nvGraphicFramePr>
        <p:xfrm>
          <a:off x="7572100" y="147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cxnSp>
        <p:nvCxnSpPr>
          <p:cNvPr id="914" name="Google Shape;914;p86"/>
          <p:cNvCxnSpPr/>
          <p:nvPr/>
        </p:nvCxnSpPr>
        <p:spPr>
          <a:xfrm>
            <a:off x="4652205" y="3253838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5" name="Google Shape;915;p86"/>
          <p:cNvCxnSpPr/>
          <p:nvPr/>
        </p:nvCxnSpPr>
        <p:spPr>
          <a:xfrm>
            <a:off x="2477755" y="3253838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MSD Sort Question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21" name="Google Shape;921;p8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sort by topmost digit, then middle digit, then rightmost digit. Will we arrive at the correct result?    A. Yes,   </a:t>
            </a:r>
            <a:r>
              <a:rPr b="1" lang="en"/>
              <a:t>B. No.</a:t>
            </a:r>
            <a:r>
              <a:rPr lang="en"/>
              <a:t> How do we fix?</a:t>
            </a:r>
            <a:endParaRPr/>
          </a:p>
        </p:txBody>
      </p:sp>
      <p:cxnSp>
        <p:nvCxnSpPr>
          <p:cNvPr id="922" name="Google Shape;922;p87"/>
          <p:cNvCxnSpPr/>
          <p:nvPr/>
        </p:nvCxnSpPr>
        <p:spPr>
          <a:xfrm>
            <a:off x="6826655" y="3274688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23" name="Google Shape;923;p87"/>
          <p:cNvGraphicFramePr/>
          <p:nvPr/>
        </p:nvGraphicFramePr>
        <p:xfrm>
          <a:off x="1048750" y="149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4" name="Google Shape;924;p87"/>
          <p:cNvGraphicFramePr/>
          <p:nvPr/>
        </p:nvGraphicFramePr>
        <p:xfrm>
          <a:off x="3223200" y="149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5" name="Google Shape;925;p87"/>
          <p:cNvGraphicFramePr/>
          <p:nvPr/>
        </p:nvGraphicFramePr>
        <p:xfrm>
          <a:off x="5397650" y="149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6" name="Google Shape;926;p87"/>
          <p:cNvGraphicFramePr/>
          <p:nvPr/>
        </p:nvGraphicFramePr>
        <p:xfrm>
          <a:off x="7572100" y="147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cxnSp>
        <p:nvCxnSpPr>
          <p:cNvPr id="927" name="Google Shape;927;p87"/>
          <p:cNvCxnSpPr/>
          <p:nvPr/>
        </p:nvCxnSpPr>
        <p:spPr>
          <a:xfrm>
            <a:off x="4652205" y="3253838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8" name="Google Shape;928;p87"/>
          <p:cNvCxnSpPr/>
          <p:nvPr/>
        </p:nvCxnSpPr>
        <p:spPr>
          <a:xfrm>
            <a:off x="2477755" y="3253838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9" name="Google Shape;929;p87"/>
          <p:cNvCxnSpPr/>
          <p:nvPr/>
        </p:nvCxnSpPr>
        <p:spPr>
          <a:xfrm flipH="1" rot="10800000">
            <a:off x="4446350" y="1681425"/>
            <a:ext cx="875100" cy="7509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30" name="Google Shape;930;p87"/>
          <p:cNvCxnSpPr/>
          <p:nvPr/>
        </p:nvCxnSpPr>
        <p:spPr>
          <a:xfrm>
            <a:off x="4431325" y="1711200"/>
            <a:ext cx="975600" cy="18987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MSD Radix Sort (correct edition)</a:t>
            </a:r>
            <a:endParaRPr/>
          </a:p>
        </p:txBody>
      </p:sp>
      <p:sp>
        <p:nvSpPr>
          <p:cNvPr id="936" name="Google Shape;936;p8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idea: Sort each subproblem separately. </a:t>
            </a:r>
            <a:endParaRPr/>
          </a:p>
        </p:txBody>
      </p:sp>
      <p:cxnSp>
        <p:nvCxnSpPr>
          <p:cNvPr id="937" name="Google Shape;937;p88"/>
          <p:cNvCxnSpPr/>
          <p:nvPr/>
        </p:nvCxnSpPr>
        <p:spPr>
          <a:xfrm>
            <a:off x="1866687" y="2940475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8" name="Google Shape;938;p88"/>
          <p:cNvCxnSpPr/>
          <p:nvPr/>
        </p:nvCxnSpPr>
        <p:spPr>
          <a:xfrm>
            <a:off x="4071700" y="1329475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9" name="Google Shape;939;p88"/>
          <p:cNvCxnSpPr/>
          <p:nvPr/>
        </p:nvCxnSpPr>
        <p:spPr>
          <a:xfrm>
            <a:off x="4009800" y="2592313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" name="Google Shape;940;p88"/>
          <p:cNvCxnSpPr/>
          <p:nvPr/>
        </p:nvCxnSpPr>
        <p:spPr>
          <a:xfrm>
            <a:off x="4009800" y="4451738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41" name="Google Shape;941;p88"/>
          <p:cNvGraphicFramePr/>
          <p:nvPr/>
        </p:nvGraphicFramePr>
        <p:xfrm>
          <a:off x="614950" y="117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2" name="Google Shape;942;p88"/>
          <p:cNvGraphicFramePr/>
          <p:nvPr/>
        </p:nvGraphicFramePr>
        <p:xfrm>
          <a:off x="2509050" y="38631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3" name="Google Shape;943;p88"/>
          <p:cNvGraphicFramePr/>
          <p:nvPr/>
        </p:nvGraphicFramePr>
        <p:xfrm>
          <a:off x="2509050" y="1075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4" name="Google Shape;944;p88"/>
          <p:cNvGraphicFramePr/>
          <p:nvPr/>
        </p:nvGraphicFramePr>
        <p:xfrm>
          <a:off x="2509050" y="2003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5" name="Google Shape;945;p88"/>
          <p:cNvGraphicFramePr/>
          <p:nvPr/>
        </p:nvGraphicFramePr>
        <p:xfrm>
          <a:off x="2509050" y="3325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6" name="Google Shape;946;p88"/>
          <p:cNvGraphicFramePr/>
          <p:nvPr/>
        </p:nvGraphicFramePr>
        <p:xfrm>
          <a:off x="4979400" y="8608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7" name="Google Shape;947;p88"/>
          <p:cNvGraphicFramePr/>
          <p:nvPr/>
        </p:nvGraphicFramePr>
        <p:xfrm>
          <a:off x="4979400" y="20903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8" name="Google Shape;948;p88"/>
          <p:cNvGraphicFramePr/>
          <p:nvPr/>
        </p:nvGraphicFramePr>
        <p:xfrm>
          <a:off x="4979400" y="42441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9" name="Google Shape;949;p88"/>
          <p:cNvGraphicFramePr/>
          <p:nvPr/>
        </p:nvGraphicFramePr>
        <p:xfrm>
          <a:off x="4979400" y="1394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0" name="Google Shape;950;p88"/>
          <p:cNvGraphicFramePr/>
          <p:nvPr/>
        </p:nvGraphicFramePr>
        <p:xfrm>
          <a:off x="4979400" y="259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1" name="Google Shape;951;p88"/>
          <p:cNvGraphicFramePr/>
          <p:nvPr/>
        </p:nvGraphicFramePr>
        <p:xfrm>
          <a:off x="4979400" y="37572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952" name="Google Shape;952;p88"/>
          <p:cNvCxnSpPr/>
          <p:nvPr/>
        </p:nvCxnSpPr>
        <p:spPr>
          <a:xfrm>
            <a:off x="6567125" y="2985138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53" name="Google Shape;953;p88"/>
          <p:cNvGraphicFramePr/>
          <p:nvPr/>
        </p:nvGraphicFramePr>
        <p:xfrm>
          <a:off x="7374550" y="24827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4" name="Google Shape;954;p88"/>
          <p:cNvGraphicFramePr/>
          <p:nvPr/>
        </p:nvGraphicFramePr>
        <p:xfrm>
          <a:off x="7374550" y="3016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cxnSp>
        <p:nvCxnSpPr>
          <p:cNvPr id="955" name="Google Shape;955;p88"/>
          <p:cNvCxnSpPr/>
          <p:nvPr/>
        </p:nvCxnSpPr>
        <p:spPr>
          <a:xfrm>
            <a:off x="6567125" y="4643626"/>
            <a:ext cx="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56" name="Google Shape;956;p88"/>
          <p:cNvGraphicFramePr/>
          <p:nvPr/>
        </p:nvGraphicFramePr>
        <p:xfrm>
          <a:off x="7374550" y="41412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7" name="Google Shape;957;p88"/>
          <p:cNvGraphicFramePr/>
          <p:nvPr/>
        </p:nvGraphicFramePr>
        <p:xfrm>
          <a:off x="7374550" y="4674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8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of MSD</a:t>
            </a:r>
            <a:endParaRPr/>
          </a:p>
        </p:txBody>
      </p:sp>
      <p:sp>
        <p:nvSpPr>
          <p:cNvPr id="963" name="Google Shape;963;p8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</a:t>
            </a:r>
            <a:r>
              <a:rPr lang="en"/>
              <a:t>Best Case of MSD sort (in terms of N, W, R)?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</a:t>
            </a:r>
            <a:r>
              <a:rPr lang="en"/>
              <a:t>Worst Case of MSD sort (in terms of N, W, R)?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9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of MSD</a:t>
            </a:r>
            <a:endParaRPr/>
          </a:p>
        </p:txBody>
      </p:sp>
      <p:sp>
        <p:nvSpPr>
          <p:cNvPr id="969" name="Google Shape;969;p9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Best Case. 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finish in one counting sort pass, looking only at the top digit: Θ(N + R)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Worst Case.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to look at every character, degenerating to LSD sort: Θ(WN + WR)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9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Runtime Analysis</a:t>
            </a:r>
            <a:endParaRPr/>
          </a:p>
        </p:txBody>
      </p:sp>
      <p:sp>
        <p:nvSpPr>
          <p:cNvPr id="975" name="Google Shape;975;p91"/>
          <p:cNvSpPr txBox="1"/>
          <p:nvPr>
            <p:ph idx="1" type="body"/>
          </p:nvPr>
        </p:nvSpPr>
        <p:spPr>
          <a:xfrm>
            <a:off x="243000" y="556500"/>
            <a:ext cx="8443800" cy="43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76" name="Google Shape;976;p91"/>
          <p:cNvGraphicFramePr/>
          <p:nvPr/>
        </p:nvGraphicFramePr>
        <p:xfrm>
          <a:off x="625939" y="7277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{0F08BFC7-B1C4-4035-9C8E-DFB34C3EEBC7}</a:tableStyleId>
              </a:tblPr>
              <a:tblGrid>
                <a:gridCol w="1755875"/>
                <a:gridCol w="922100"/>
                <a:gridCol w="1856700"/>
                <a:gridCol w="1853575"/>
                <a:gridCol w="1535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Memory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Runtime (worst)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Notes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Stable?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Heapsort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N)*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Bad caching (61C)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Insertion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</a:t>
                      </a:r>
                      <a:r>
                        <a:rPr baseline="30000"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)*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Fastest for small N, almost sorted data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Mergesort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N)*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Fastest stable 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Quicksort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Θ(log N)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expected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Fastest compare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Counting 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Θ(N+R)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Θ(N+R)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Alphabet keys only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LSD 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Θ(N+R)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Θ(WN+WR)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Strings of alphabetical keys only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MSD Sort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Θ(N+WR)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Θ(N+R) (best)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Θ(WN+WR) (worst)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Bad caching (61C)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77" name="Google Shape;977;p91"/>
          <p:cNvSpPr txBox="1"/>
          <p:nvPr>
            <p:ph idx="1" type="body"/>
          </p:nvPr>
        </p:nvSpPr>
        <p:spPr>
          <a:xfrm>
            <a:off x="2879675" y="4400025"/>
            <a:ext cx="55167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N: Number of keys. R: Size of alphabet. W: Width of longest key.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*: Assumes constant compareTo time.</a:t>
            </a:r>
            <a:endParaRPr sz="1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9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Sounds of Sorting Algorithms</a:t>
            </a:r>
            <a:endParaRPr/>
          </a:p>
        </p:txBody>
      </p:sp>
      <p:sp>
        <p:nvSpPr>
          <p:cNvPr id="983" name="Google Shape;983;p9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Starts with selection sort: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https://www.youtube.com/watch?v=kPRA0W1kECg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Insertion sort: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https://www.youtube.com/watch?v=kPRA0W1kECg&amp;t=0m9s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Quicksort: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https://www.youtube.com/watch?v=kPRA0W1kECg&amp;t=0m38s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Mergesort: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https://www.youtube.com/watch?v=kPRA0W1kECg&amp;t=1m05s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Heapsort: 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https://www.youtube.com/watch?v=kPRA0W1kECg&amp;t=1m28s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LSD sort: </a:t>
            </a:r>
            <a:r>
              <a:rPr lang="en" sz="1400" u="sng">
                <a:solidFill>
                  <a:schemeClr val="hlink"/>
                </a:solidFill>
                <a:hlinkClick r:id="rId8"/>
              </a:rPr>
              <a:t>https://www.youtube.com/watch?v=kPRA0W1kECg&amp;t=1m54s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MSD sort: </a:t>
            </a:r>
            <a:r>
              <a:rPr lang="en" sz="1400" u="sng">
                <a:solidFill>
                  <a:schemeClr val="hlink"/>
                </a:solidFill>
                <a:hlinkClick r:id="rId9"/>
              </a:rPr>
              <a:t>https://www.youtube.com/watch?v=kPRA0W1kECg&amp;t=2m10s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Shell’s sort: </a:t>
            </a:r>
            <a:r>
              <a:rPr lang="en" sz="1400" u="sng">
                <a:solidFill>
                  <a:schemeClr val="hlink"/>
                </a:solidFill>
                <a:hlinkClick r:id="rId10"/>
              </a:rPr>
              <a:t>https://www.youtube.com/watch?v=kPRA0W1kECg&amp;t=3m37s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Questions to ponder (later… after class): 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many items are sorted in the video for selection sort?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Why does insertion sort take longer / more compares than selection sort?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 what time stamp does the first partition complete for Quicksort?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Could the size of the input used by mergesort in the video be a power of 2?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do the colors mean for heapsort?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many characters are in the alphabet used for the LSD sort problem?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many digits are in the keys used for the LSD sort problem?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a warmup to the later part of today’s lecture. Suppose we have a list of integers we want to sort.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we first sort by </a:t>
            </a:r>
            <a:r>
              <a:rPr b="1" lang="en"/>
              <a:t>only the rightmost digit.</a:t>
            </a:r>
            <a:r>
              <a:rPr lang="en"/>
              <a:t> </a:t>
            </a:r>
            <a:endParaRPr/>
          </a:p>
        </p:txBody>
      </p:sp>
      <p:sp>
        <p:nvSpPr>
          <p:cNvPr id="201" name="Google Shape;201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Digit-by-digit Sorting</a:t>
            </a:r>
            <a:endParaRPr/>
          </a:p>
        </p:txBody>
      </p:sp>
      <p:cxnSp>
        <p:nvCxnSpPr>
          <p:cNvPr id="202" name="Google Shape;202;p31"/>
          <p:cNvCxnSpPr/>
          <p:nvPr/>
        </p:nvCxnSpPr>
        <p:spPr>
          <a:xfrm>
            <a:off x="1300684" y="3162460"/>
            <a:ext cx="19779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3" name="Google Shape;203;p31"/>
          <p:cNvGraphicFramePr/>
          <p:nvPr/>
        </p:nvGraphicFramePr>
        <p:xfrm>
          <a:off x="3567775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2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2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" name="Google Shape;204;p31"/>
          <p:cNvGraphicFramePr/>
          <p:nvPr/>
        </p:nvGraphicFramePr>
        <p:xfrm>
          <a:off x="395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2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2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sp>
        <p:nvSpPr>
          <p:cNvPr id="205" name="Google Shape;205;p31"/>
          <p:cNvSpPr txBox="1"/>
          <p:nvPr/>
        </p:nvSpPr>
        <p:spPr>
          <a:xfrm>
            <a:off x="4822575" y="2596575"/>
            <a:ext cx="369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 put 53 and 23 in this order. Would they always be in this order?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a warmup to the later part of today’s lecture. Suppose we have a list of integers we want to sort.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we first sort by </a:t>
            </a:r>
            <a:r>
              <a:rPr b="1" lang="en"/>
              <a:t>only the rightmost digit.</a:t>
            </a:r>
            <a:r>
              <a:rPr lang="en"/>
              <a:t> </a:t>
            </a:r>
            <a:endParaRPr/>
          </a:p>
        </p:txBody>
      </p:sp>
      <p:sp>
        <p:nvSpPr>
          <p:cNvPr id="211" name="Google Shape;211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Digit-by-digit Sorting</a:t>
            </a:r>
            <a:endParaRPr/>
          </a:p>
        </p:txBody>
      </p:sp>
      <p:cxnSp>
        <p:nvCxnSpPr>
          <p:cNvPr id="212" name="Google Shape;212;p32"/>
          <p:cNvCxnSpPr/>
          <p:nvPr/>
        </p:nvCxnSpPr>
        <p:spPr>
          <a:xfrm>
            <a:off x="1300684" y="3162460"/>
            <a:ext cx="19779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13" name="Google Shape;213;p32"/>
          <p:cNvGraphicFramePr/>
          <p:nvPr/>
        </p:nvGraphicFramePr>
        <p:xfrm>
          <a:off x="3567775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2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2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4" name="Google Shape;214;p32"/>
          <p:cNvGraphicFramePr/>
          <p:nvPr/>
        </p:nvGraphicFramePr>
        <p:xfrm>
          <a:off x="395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2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2CC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EAD3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sp>
        <p:nvSpPr>
          <p:cNvPr id="215" name="Google Shape;215;p32"/>
          <p:cNvSpPr txBox="1"/>
          <p:nvPr/>
        </p:nvSpPr>
        <p:spPr>
          <a:xfrm>
            <a:off x="4822575" y="2596575"/>
            <a:ext cx="3698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 put 53 and 23 in this order. Would they always be in this order?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Not necessarily! Depends on if the sort I used is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stable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Stable sort yields 53 then 23.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Example: If I used Quicksort with shuffle, could have been 23 then 53.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a warmup to the later part of today’s lecture. Suppose we have a list of integers we want to sort.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suppose we sort by the </a:t>
            </a:r>
            <a:r>
              <a:rPr b="1" lang="en"/>
              <a:t>left digit</a:t>
            </a:r>
            <a:r>
              <a:rPr lang="en"/>
              <a:t> using a </a:t>
            </a:r>
            <a:r>
              <a:rPr b="1" lang="en"/>
              <a:t>stable sort</a:t>
            </a:r>
            <a:r>
              <a:rPr lang="en"/>
              <a:t>.</a:t>
            </a:r>
            <a:endParaRPr/>
          </a:p>
        </p:txBody>
      </p:sp>
      <p:sp>
        <p:nvSpPr>
          <p:cNvPr id="221" name="Google Shape;221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Digit-by-digit Sorting</a:t>
            </a:r>
            <a:endParaRPr/>
          </a:p>
        </p:txBody>
      </p:sp>
      <p:cxnSp>
        <p:nvCxnSpPr>
          <p:cNvPr id="222" name="Google Shape;222;p33"/>
          <p:cNvCxnSpPr/>
          <p:nvPr/>
        </p:nvCxnSpPr>
        <p:spPr>
          <a:xfrm>
            <a:off x="1300684" y="3162460"/>
            <a:ext cx="19779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23" name="Google Shape;223;p33"/>
          <p:cNvGraphicFramePr/>
          <p:nvPr/>
        </p:nvGraphicFramePr>
        <p:xfrm>
          <a:off x="3567775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4" name="Google Shape;224;p33"/>
          <p:cNvGraphicFramePr/>
          <p:nvPr/>
        </p:nvGraphicFramePr>
        <p:xfrm>
          <a:off x="395400" y="16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5" name="Google Shape;225;p33"/>
          <p:cNvGraphicFramePr/>
          <p:nvPr/>
        </p:nvGraphicFramePr>
        <p:xfrm>
          <a:off x="6740150" y="1645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{8F154D5F-BA8F-41BE-9BDD-5041E7FA43E0}</a:tableStyleId>
              </a:tblPr>
              <a:tblGrid>
                <a:gridCol w="618100"/>
              </a:tblGrid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??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??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??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??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D9D2E9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  <a:tr h="23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26" name="Google Shape;226;p33"/>
          <p:cNvCxnSpPr/>
          <p:nvPr/>
        </p:nvCxnSpPr>
        <p:spPr>
          <a:xfrm>
            <a:off x="4424884" y="3162460"/>
            <a:ext cx="19779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33"/>
          <p:cNvSpPr txBox="1"/>
          <p:nvPr/>
        </p:nvSpPr>
        <p:spPr>
          <a:xfrm>
            <a:off x="4484300" y="2561825"/>
            <a:ext cx="229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what order will </a:t>
            </a:r>
            <a:r>
              <a:rPr b="1"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31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34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34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appear?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