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Roboto Medium"/>
      <p:regular r:id="rId50"/>
      <p:bold r:id="rId51"/>
      <p:italic r:id="rId52"/>
      <p:boldItalic r:id="rId53"/>
    </p:embeddedFont>
    <p:embeddedFont>
      <p:font typeface="Roboto"/>
      <p:regular r:id="rId54"/>
      <p:bold r:id="rId55"/>
      <p:italic r:id="rId56"/>
      <p:boldItalic r:id="rId57"/>
    </p:embeddedFont>
    <p:embeddedFont>
      <p:font typeface="Roboto Light"/>
      <p:regular r:id="rId58"/>
      <p:bold r:id="rId59"/>
      <p:italic r:id="rId60"/>
      <p:boldItalic r:id="rId61"/>
    </p:embeddedFont>
    <p:embeddedFont>
      <p:font typeface="Ubuntu Mono"/>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C40A13-C3B1-4966-AC59-D9FB89E68F5A}">
  <a:tblStyle styleId="{37C40A13-C3B1-4966-AC59-D9FB89E68F5A}"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6F6A910-63EB-4473-AB4C-9A83D4C00325}"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UbuntuMono-regular.fntdata"/><Relationship Id="rId61" Type="http://schemas.openxmlformats.org/officeDocument/2006/relationships/font" Target="fonts/RobotoLight-boldItalic.fntdata"/><Relationship Id="rId20" Type="http://schemas.openxmlformats.org/officeDocument/2006/relationships/slide" Target="slides/slide15.xml"/><Relationship Id="rId64" Type="http://schemas.openxmlformats.org/officeDocument/2006/relationships/font" Target="fonts/UbuntuMono-italic.fntdata"/><Relationship Id="rId63" Type="http://schemas.openxmlformats.org/officeDocument/2006/relationships/font" Target="fonts/UbuntuMono-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UbuntuMono-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Light-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edium-bold.fntdata"/><Relationship Id="rId50" Type="http://schemas.openxmlformats.org/officeDocument/2006/relationships/font" Target="fonts/RobotoMedium-regular.fntdata"/><Relationship Id="rId53" Type="http://schemas.openxmlformats.org/officeDocument/2006/relationships/font" Target="fonts/RobotoMedium-boldItalic.fntdata"/><Relationship Id="rId52" Type="http://schemas.openxmlformats.org/officeDocument/2006/relationships/font" Target="fonts/RobotoMedium-italic.fntdata"/><Relationship Id="rId11" Type="http://schemas.openxmlformats.org/officeDocument/2006/relationships/slide" Target="slides/slide6.xml"/><Relationship Id="rId55" Type="http://schemas.openxmlformats.org/officeDocument/2006/relationships/font" Target="fonts/Roboto-bold.fntdata"/><Relationship Id="rId10" Type="http://schemas.openxmlformats.org/officeDocument/2006/relationships/slide" Target="slides/slide5.xml"/><Relationship Id="rId54" Type="http://schemas.openxmlformats.org/officeDocument/2006/relationships/font" Target="fonts/Roboto-regular.fntdata"/><Relationship Id="rId13" Type="http://schemas.openxmlformats.org/officeDocument/2006/relationships/slide" Target="slides/slide8.xml"/><Relationship Id="rId57" Type="http://schemas.openxmlformats.org/officeDocument/2006/relationships/font" Target="fonts/Roboto-boldItalic.fntdata"/><Relationship Id="rId12" Type="http://schemas.openxmlformats.org/officeDocument/2006/relationships/slide" Target="slides/slide7.xml"/><Relationship Id="rId56" Type="http://schemas.openxmlformats.org/officeDocument/2006/relationships/font" Target="fonts/Roboto-italic.fntdata"/><Relationship Id="rId15" Type="http://schemas.openxmlformats.org/officeDocument/2006/relationships/slide" Target="slides/slide10.xml"/><Relationship Id="rId59" Type="http://schemas.openxmlformats.org/officeDocument/2006/relationships/font" Target="fonts/RobotoLight-bold.fntdata"/><Relationship Id="rId14" Type="http://schemas.openxmlformats.org/officeDocument/2006/relationships/slide" Target="slides/slide9.xml"/><Relationship Id="rId58" Type="http://schemas.openxmlformats.org/officeDocument/2006/relationships/font" Target="fonts/RobotoLight-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2bd73c451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2bd73c451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58bb0ba030_0_25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8bb0ba030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58bb0ba030_0_2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8bb0ba030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58bb0ba030_0_2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8bb0ba030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58bb0ba030_0_3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8bb0ba030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58bb0ba030_0_3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8bb0ba030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58bb0ba030_0_3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8bb0ba030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58bb0ba030_0_3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8bb0ba030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58bb0ba030_0_39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8bb0ba030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58bb0ba030_0_4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8bb0ba030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32bd73c451_0_30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32bd73c451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2bd73c451_0_1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2bd73c45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58bb0ba030_0_4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8bb0ba030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58bb0ba030_0_4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8bb0ba030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58bb0ba030_0_7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8bb0ba030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58bb0ba030_0_4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8bb0ba030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58bb0ba030_0_49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8bb0ba030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58bb0ba030_0_4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58bb0ba030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32bd73c451_0_3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32bd73c451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58bb0ba030_0_7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58bb0ba030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58bb0ba030_0_45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58bb0ba030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58bb0ba030_0_52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58bb0ba030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58bb0ba030_0_6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8bb0ba030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58bb0ba030_0_5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58bb0ba030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58bb0ba030_0_5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58bb0ba030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32bd73c451_0_3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32bd73c451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58bb0ba030_0_7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58bb0ba030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58bb0ba030_0_7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58bb0ba030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58bb0ba030_0_7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58bb0ba030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58bb0ba030_0_78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58bb0ba030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58bb0ba030_0_7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58bb0ba030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58bb0ba030_0_7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58bb0ba030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58bb0ba030_0_8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58bb0ba030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58bb0ba030_0_6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8bb0ba030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32bd73c451_0_3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32bd73c451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58bb0ba030_0_8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58bb0ba030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58bb0ba030_0_8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58bb0ba030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46b429e30_01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46b429e30_0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58bb0ba030_0_90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58bb0ba030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58bb0ba030_0_8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8bb0ba03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58bb0ba030_0_6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8bb0ba030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8bb0ba030_0_63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8bb0ba030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2bd73c451_0_2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2bd73c451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58bb0ba030_0_6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8bb0ba030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2" name="Google Shape;12;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1"/>
          <p:cNvSpPr txBox="1"/>
          <p:nvPr>
            <p:ph idx="1"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8" name="Google Shape;7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1"/>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
        <p:nvSpPr>
          <p:cNvPr id="80" name="Google Shape;80;p11"/>
          <p:cNvSpPr txBox="1"/>
          <p:nvPr>
            <p:ph idx="2" type="body"/>
          </p:nvPr>
        </p:nvSpPr>
        <p:spPr>
          <a:xfrm>
            <a:off x="9543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84" name="Google Shape;84;p12"/>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1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_3">
  <p:cSld name="SECTION_TITLE_AND_DESCRIPTION_3">
    <p:spTree>
      <p:nvGrpSpPr>
        <p:cNvPr id="88" name="Shape 88"/>
        <p:cNvGrpSpPr/>
        <p:nvPr/>
      </p:nvGrpSpPr>
      <p:grpSpPr>
        <a:xfrm>
          <a:off x="0" y="0"/>
          <a:ext cx="0" cy="0"/>
          <a:chOff x="0" y="0"/>
          <a:chExt cx="0" cy="0"/>
        </a:xfrm>
      </p:grpSpPr>
      <p:sp>
        <p:nvSpPr>
          <p:cNvPr id="89" name="Google Shape;89;p14"/>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92" name="Google Shape;9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4"/>
          <p:cNvSpPr txBox="1"/>
          <p:nvPr>
            <p:ph idx="2"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5"/>
          <p:cNvSpPr txBox="1"/>
          <p:nvPr>
            <p:ph type="title"/>
          </p:nvPr>
        </p:nvSpPr>
        <p:spPr>
          <a:xfrm>
            <a:off x="95425" y="4382350"/>
            <a:ext cx="8425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97" name="Google Shape;97;p15"/>
          <p:cNvCxnSpPr/>
          <p:nvPr/>
        </p:nvCxnSpPr>
        <p:spPr>
          <a:xfrm>
            <a:off x="168250" y="4288400"/>
            <a:ext cx="87570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dk1"/>
        </a:solidFill>
      </p:bgPr>
    </p:bg>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lude">
  <p:cSld name="SECTION_TITLE_AND_DESCRIPTION_1_3">
    <p:spTree>
      <p:nvGrpSpPr>
        <p:cNvPr id="102" name="Shape 102"/>
        <p:cNvGrpSpPr/>
        <p:nvPr/>
      </p:nvGrpSpPr>
      <p:grpSpPr>
        <a:xfrm>
          <a:off x="0" y="0"/>
          <a:ext cx="0" cy="0"/>
          <a:chOff x="0" y="0"/>
          <a:chExt cx="0" cy="0"/>
        </a:xfrm>
      </p:grpSpPr>
      <p:sp>
        <p:nvSpPr>
          <p:cNvPr id="103" name="Google Shape;103;p18"/>
          <p:cNvSpPr/>
          <p:nvPr/>
        </p:nvSpPr>
        <p:spPr>
          <a:xfrm>
            <a:off x="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106" name="Google Shape;106;p1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107" name="Google Shape;107;p1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cxnSp>
        <p:nvCxnSpPr>
          <p:cNvPr id="108" name="Google Shape;108;p18"/>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109" name="Google Shape;109;p1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_1">
    <p:spTree>
      <p:nvGrpSpPr>
        <p:cNvPr id="110" name="Shape 110"/>
        <p:cNvGrpSpPr/>
        <p:nvPr/>
      </p:nvGrpSpPr>
      <p:grpSpPr>
        <a:xfrm>
          <a:off x="0" y="0"/>
          <a:ext cx="0" cy="0"/>
          <a:chOff x="0" y="0"/>
          <a:chExt cx="0" cy="0"/>
        </a:xfrm>
      </p:grpSpPr>
      <p:sp>
        <p:nvSpPr>
          <p:cNvPr id="111" name="Google Shape;111;p19"/>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3" name="Google Shape;113;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14" name="Google Shape;114;p1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left">
  <p:cSld name="SECTION_TITLE_AND_DESCRIPTION_1_1_1">
    <p:spTree>
      <p:nvGrpSpPr>
        <p:cNvPr id="116" name="Shape 116"/>
        <p:cNvGrpSpPr/>
        <p:nvPr/>
      </p:nvGrpSpPr>
      <p:grpSpPr>
        <a:xfrm>
          <a:off x="0" y="0"/>
          <a:ext cx="0" cy="0"/>
          <a:chOff x="0" y="0"/>
          <a:chExt cx="0" cy="0"/>
        </a:xfrm>
      </p:grpSpPr>
      <p:sp>
        <p:nvSpPr>
          <p:cNvPr id="117" name="Google Shape;117;p20"/>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0" name="Google Shape;120;p20"/>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1" name="Google Shape;121;p20"/>
          <p:cNvSpPr txBox="1"/>
          <p:nvPr>
            <p:ph type="title"/>
          </p:nvPr>
        </p:nvSpPr>
        <p:spPr>
          <a:xfrm>
            <a:off x="48829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2" name="Google Shape;122;p20"/>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left, Heading">
  <p:cSld name="SECTION_TITLE_AND_DESCRIPTION_1_1_1_1">
    <p:spTree>
      <p:nvGrpSpPr>
        <p:cNvPr id="123" name="Shape 123"/>
        <p:cNvGrpSpPr/>
        <p:nvPr/>
      </p:nvGrpSpPr>
      <p:grpSpPr>
        <a:xfrm>
          <a:off x="0" y="0"/>
          <a:ext cx="0" cy="0"/>
          <a:chOff x="0" y="0"/>
          <a:chExt cx="0" cy="0"/>
        </a:xfrm>
      </p:grpSpPr>
      <p:sp>
        <p:nvSpPr>
          <p:cNvPr id="124" name="Google Shape;124;p21"/>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1"/>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7" name="Google Shape;127;p21"/>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8" name="Google Shape;128;p21"/>
          <p:cNvSpPr txBox="1"/>
          <p:nvPr>
            <p:ph idx="3"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29" name="Google Shape;129;p21"/>
          <p:cNvSpPr txBox="1"/>
          <p:nvPr>
            <p:ph type="title"/>
          </p:nvPr>
        </p:nvSpPr>
        <p:spPr>
          <a:xfrm>
            <a:off x="208450" y="3418425"/>
            <a:ext cx="3950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pic>
        <p:nvPicPr>
          <p:cNvPr id="130" name="Google Shape;130;p21"/>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right">
  <p:cSld name="SECTION_TITLE_AND_DESCRIPTION_1_2">
    <p:spTree>
      <p:nvGrpSpPr>
        <p:cNvPr id="134"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3"/>
          <p:cNvSpPr txBox="1"/>
          <p:nvPr>
            <p:ph idx="1" type="body"/>
          </p:nvPr>
        </p:nvSpPr>
        <p:spPr>
          <a:xfrm>
            <a:off x="3117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8" name="Google Shape;138;p23"/>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9" name="Google Shape;139;p23"/>
          <p:cNvSpPr txBox="1"/>
          <p:nvPr>
            <p:ph type="title"/>
          </p:nvPr>
        </p:nvSpPr>
        <p:spPr>
          <a:xfrm>
            <a:off x="3117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2" name="Google Shape;22;p4"/>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SECTION_TITLE_AND_DESCRIPTION_1">
    <p:spTree>
      <p:nvGrpSpPr>
        <p:cNvPr id="23" name="Shape 23"/>
        <p:cNvGrpSpPr/>
        <p:nvPr/>
      </p:nvGrpSpPr>
      <p:grpSpPr>
        <a:xfrm>
          <a:off x="0" y="0"/>
          <a:ext cx="0" cy="0"/>
          <a:chOff x="0" y="0"/>
          <a:chExt cx="0" cy="0"/>
        </a:xfrm>
      </p:grpSpPr>
      <p:sp>
        <p:nvSpPr>
          <p:cNvPr id="24" name="Google Shape;24;p5"/>
          <p:cNvSpPr/>
          <p:nvPr/>
        </p:nvSpPr>
        <p:spPr>
          <a:xfrm>
            <a:off x="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1pPr>
            <a:lvl2pPr indent="-342900" lvl="1" marL="914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2pPr>
            <a:lvl3pPr indent="-342900" lvl="2" marL="1371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3pPr>
            <a:lvl4pPr indent="-342900" lvl="3" marL="1828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4pPr>
            <a:lvl5pPr indent="-342900" lvl="4" marL="22860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5pPr>
            <a:lvl6pPr indent="-342900" lvl="5" marL="2743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6pPr>
            <a:lvl7pPr indent="-342900" lvl="6" marL="3200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7pPr>
            <a:lvl8pPr indent="-342900" lvl="7" marL="3657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8pPr>
            <a:lvl9pPr indent="-342900" lvl="8" marL="4114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9pPr>
          </a:lstStyle>
          <a:p/>
        </p:txBody>
      </p:sp>
      <p:pic>
        <p:nvPicPr>
          <p:cNvPr id="27" name="Google Shape;27;p5"/>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28" name="Google Shape;28;p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29" name="Google Shape;29;p5"/>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30" name="Google Shape;30;p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right">
  <p:cSld name="SECTION_TITLE_AND_DESCRIPTION_2">
    <p:spTree>
      <p:nvGrpSpPr>
        <p:cNvPr id="31" name="Shape 31"/>
        <p:cNvGrpSpPr/>
        <p:nvPr/>
      </p:nvGrpSpPr>
      <p:grpSpPr>
        <a:xfrm>
          <a:off x="0" y="0"/>
          <a:ext cx="0" cy="0"/>
          <a:chOff x="0" y="0"/>
          <a:chExt cx="0" cy="0"/>
        </a:xfrm>
      </p:grpSpPr>
      <p:sp>
        <p:nvSpPr>
          <p:cNvPr id="32" name="Google Shape;32;p6"/>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idx="1" type="subTitle"/>
          </p:nvPr>
        </p:nvSpPr>
        <p:spPr>
          <a:xfrm>
            <a:off x="4835400" y="4198275"/>
            <a:ext cx="4045200" cy="465000"/>
          </a:xfrm>
          <a:prstGeom prst="rect">
            <a:avLst/>
          </a:prstGeom>
        </p:spPr>
        <p:txBody>
          <a:bodyPr anchorCtr="0" anchor="t" bIns="91425" lIns="91425" spcFirstLastPara="1" rIns="91425" wrap="square" tIns="91425">
            <a:noAutofit/>
          </a:bodyPr>
          <a:lstStyle>
            <a:lvl1pPr lvl="0" rtl="0" algn="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txBox="1"/>
          <p:nvPr/>
        </p:nvSpPr>
        <p:spPr>
          <a:xfrm>
            <a:off x="6365900" y="3724875"/>
            <a:ext cx="25911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36" name="Google Shape;36;p6"/>
          <p:cNvSpPr txBox="1"/>
          <p:nvPr>
            <p:ph idx="2" type="body"/>
          </p:nvPr>
        </p:nvSpPr>
        <p:spPr>
          <a:xfrm>
            <a:off x="95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37" name="Google Shape;37;p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8" name="Google Shape;38;p6"/>
          <p:cNvCxnSpPr/>
          <p:nvPr/>
        </p:nvCxnSpPr>
        <p:spPr>
          <a:xfrm>
            <a:off x="95431" y="402210"/>
            <a:ext cx="43521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left">
  <p:cSld name="SECTION_TITLE_AND_DESCRIPTION_2_1">
    <p:spTree>
      <p:nvGrpSpPr>
        <p:cNvPr id="39" name="Shape 39"/>
        <p:cNvGrpSpPr/>
        <p:nvPr/>
      </p:nvGrpSpPr>
      <p:grpSpPr>
        <a:xfrm>
          <a:off x="0" y="0"/>
          <a:ext cx="0" cy="0"/>
          <a:chOff x="0" y="0"/>
          <a:chExt cx="0" cy="0"/>
        </a:xfrm>
      </p:grpSpPr>
      <p:sp>
        <p:nvSpPr>
          <p:cNvPr id="40" name="Google Shape;40;p7"/>
          <p:cNvSpPr/>
          <p:nvPr/>
        </p:nvSpPr>
        <p:spPr>
          <a:xfrm>
            <a:off x="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idx="1"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42" name="Google Shape;42;p7"/>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43" name="Google Shape;43;p7"/>
          <p:cNvSpPr txBox="1"/>
          <p:nvPr>
            <p:ph idx="2" type="body"/>
          </p:nvPr>
        </p:nvSpPr>
        <p:spPr>
          <a:xfrm>
            <a:off x="4667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44" name="Google Shape;44;p7"/>
          <p:cNvSpPr txBox="1"/>
          <p:nvPr>
            <p:ph type="title"/>
          </p:nvPr>
        </p:nvSpPr>
        <p:spPr>
          <a:xfrm>
            <a:off x="4572000" y="0"/>
            <a:ext cx="45720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5" name="Google Shape;45;p7"/>
          <p:cNvCxnSpPr/>
          <p:nvPr/>
        </p:nvCxnSpPr>
        <p:spPr>
          <a:xfrm>
            <a:off x="4667431" y="402210"/>
            <a:ext cx="4352100" cy="0"/>
          </a:xfrm>
          <a:prstGeom prst="straightConnector1">
            <a:avLst/>
          </a:prstGeom>
          <a:noFill/>
          <a:ln cap="flat" cmpd="sng" w="19050">
            <a:solidFill>
              <a:srgbClr val="BF9000"/>
            </a:solidFill>
            <a:prstDash val="solid"/>
            <a:round/>
            <a:headEnd len="med" w="med" type="none"/>
            <a:tailEnd len="med" w="med" type="none"/>
          </a:ln>
        </p:spPr>
      </p:cxnSp>
      <p:pic>
        <p:nvPicPr>
          <p:cNvPr id="46" name="Google Shape;46;p7"/>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47" name="Google Shape;4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p:cSld name="SECTION_TITLE_AND_DESCRIPTION_2_1_1">
    <p:spTree>
      <p:nvGrpSpPr>
        <p:cNvPr id="48" name="Shape 48"/>
        <p:cNvGrpSpPr/>
        <p:nvPr/>
      </p:nvGrpSpPr>
      <p:grpSpPr>
        <a:xfrm>
          <a:off x="0" y="0"/>
          <a:ext cx="0" cy="0"/>
          <a:chOff x="0" y="0"/>
          <a:chExt cx="0" cy="0"/>
        </a:xfrm>
      </p:grpSpPr>
      <p:sp>
        <p:nvSpPr>
          <p:cNvPr id="49" name="Google Shape;49;p8"/>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51" name="Google Shape;51;p8"/>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52" name="Google Shape;52;p8"/>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3" name="Google Shape;53;p8"/>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54" name="Google Shape;54;p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8"/>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a:t>
            </a:r>
            <a:endParaRPr b="1" sz="2500">
              <a:solidFill>
                <a:schemeClr val="accent3"/>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1">
  <p:cSld name="SECTION_TITLE_AND_DESCRIPTION_2_1_1_2">
    <p:spTree>
      <p:nvGrpSpPr>
        <p:cNvPr id="57" name="Shape 57"/>
        <p:cNvGrpSpPr/>
        <p:nvPr/>
      </p:nvGrpSpPr>
      <p:grpSpPr>
        <a:xfrm>
          <a:off x="0" y="0"/>
          <a:ext cx="0" cy="0"/>
          <a:chOff x="0" y="0"/>
          <a:chExt cx="0" cy="0"/>
        </a:xfrm>
      </p:grpSpPr>
      <p:sp>
        <p:nvSpPr>
          <p:cNvPr id="58" name="Google Shape;58;p9"/>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0" name="Google Shape;60;p9"/>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Compare</a:t>
            </a:r>
            <a:endParaRPr b="1" sz="2500">
              <a:solidFill>
                <a:schemeClr val="accent3"/>
              </a:solidFill>
              <a:latin typeface="Roboto"/>
              <a:ea typeface="Roboto"/>
              <a:cs typeface="Roboto"/>
              <a:sym typeface="Roboto"/>
            </a:endParaRPr>
          </a:p>
        </p:txBody>
      </p:sp>
      <p:sp>
        <p:nvSpPr>
          <p:cNvPr id="61" name="Google Shape;61;p9"/>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62" name="Google Shape;62;p9"/>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3" name="Google Shape;63;p9"/>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64" name="Google Shape;64;p9"/>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65" name="Google Shape;6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Solution">
  <p:cSld name="SECTION_TITLE_AND_DESCRIPTION_2_1_1_1">
    <p:spTree>
      <p:nvGrpSpPr>
        <p:cNvPr id="66" name="Shape 66"/>
        <p:cNvGrpSpPr/>
        <p:nvPr/>
      </p:nvGrpSpPr>
      <p:grpSpPr>
        <a:xfrm>
          <a:off x="0" y="0"/>
          <a:ext cx="0" cy="0"/>
          <a:chOff x="0" y="0"/>
          <a:chExt cx="0" cy="0"/>
        </a:xfrm>
      </p:grpSpPr>
      <p:sp>
        <p:nvSpPr>
          <p:cNvPr id="67" name="Google Shape;67;p10"/>
          <p:cNvSpPr/>
          <p:nvPr/>
        </p:nvSpPr>
        <p:spPr>
          <a:xfrm>
            <a:off x="0" y="-125"/>
            <a:ext cx="27765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9" name="Google Shape;69;p10"/>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Solution</a:t>
            </a:r>
            <a:endParaRPr b="1" sz="2500">
              <a:solidFill>
                <a:schemeClr val="accent3"/>
              </a:solidFill>
              <a:latin typeface="Roboto"/>
              <a:ea typeface="Roboto"/>
              <a:cs typeface="Roboto"/>
              <a:sym typeface="Roboto"/>
            </a:endParaRPr>
          </a:p>
        </p:txBody>
      </p:sp>
      <p:sp>
        <p:nvSpPr>
          <p:cNvPr id="70" name="Google Shape;70;p10"/>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1" name="Google Shape;71;p10"/>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2" name="Google Shape;72;p10"/>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73" name="Google Shape;73;p10"/>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74" name="Google Shape;7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1.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520600" cy="39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B5394"/>
              </a:buClr>
              <a:buSzPts val="1600"/>
              <a:buFont typeface="Roboto Medium"/>
              <a:buNone/>
              <a:defRPr sz="1600">
                <a:solidFill>
                  <a:srgbClr val="0B5394"/>
                </a:solidFill>
                <a:latin typeface="Roboto Medium"/>
                <a:ea typeface="Roboto Medium"/>
                <a:cs typeface="Roboto Medium"/>
                <a:sym typeface="Roboto Medium"/>
              </a:defRPr>
            </a:lvl1pPr>
            <a:lvl2pPr lvl="1"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2pPr>
            <a:lvl3pPr lvl="2"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3pPr>
            <a:lvl4pPr lvl="3"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4pPr>
            <a:lvl5pPr lvl="4"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5pPr>
            <a:lvl6pPr lvl="5"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6pPr>
            <a:lvl7pPr lvl="6"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7pPr>
            <a:lvl8pPr lvl="7"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8pPr>
            <a:lvl9pPr lvl="8"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9pPr>
          </a:lstStyle>
          <a:p/>
        </p:txBody>
      </p:sp>
      <p:sp>
        <p:nvSpPr>
          <p:cNvPr id="7" name="Google Shape;7;p1"/>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42900" lvl="1" marL="914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2pPr>
            <a:lvl3pPr indent="-342900" lvl="2" marL="1371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3pPr>
            <a:lvl4pPr indent="-342900" lvl="3" marL="1828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4pPr>
            <a:lvl5pPr indent="-342900" lvl="4" marL="22860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indent="-342900" lvl="5" marL="2743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indent="-342900" lvl="6" marL="3200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indent="-342900" lvl="7" marL="3657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indent="-342900" lvl="8" marL="4114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4983478"/>
            <a:ext cx="457200" cy="1600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algs4.cs.princeton.edu/51radix/MSD.java.html" TargetMode="External"/><Relationship Id="rId4" Type="http://schemas.openxmlformats.org/officeDocument/2006/relationships/hyperlink" Target="https://algs4.cs.princeton.edu/22mergesort/MergeX.java.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algs4.cs.princeton.edu/51radix/MSD.java.html" TargetMode="External"/><Relationship Id="rId4" Type="http://schemas.openxmlformats.org/officeDocument/2006/relationships/hyperlink" Target="https://algs4.cs.princeton.edu/22mergesort/MergeX.java.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algs4.cs.princeton.edu/51radix/MSD.java.html" TargetMode="External"/><Relationship Id="rId4" Type="http://schemas.openxmlformats.org/officeDocument/2006/relationships/hyperlink" Target="https://algs4.cs.princeton.edu/22mergesort/MergeX.java.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youtube.com/watch?v=oH4_unx8eJQ"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infoq.com/articles/Graal-Java-JIT-Compil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www.youtube.com/watch?v=k4RRi_ntQc8" TargetMode="External"/><Relationship Id="rId4" Type="http://schemas.openxmlformats.org/officeDocument/2006/relationships/image" Target="../media/image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ctrTitle"/>
          </p:nvPr>
        </p:nvSpPr>
        <p:spPr>
          <a:xfrm>
            <a:off x="311700" y="1658975"/>
            <a:ext cx="8709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accent3"/>
                </a:solidFill>
              </a:rPr>
              <a:t>Radix vs. Comparison Sorting</a:t>
            </a:r>
            <a:endParaRPr sz="3600">
              <a:solidFill>
                <a:schemeClr val="accent3"/>
              </a:solidFill>
            </a:endParaRPr>
          </a:p>
        </p:txBody>
      </p:sp>
      <p:sp>
        <p:nvSpPr>
          <p:cNvPr id="145" name="Google Shape;145;p24"/>
          <p:cNvSpPr txBox="1"/>
          <p:nvPr/>
        </p:nvSpPr>
        <p:spPr>
          <a:xfrm>
            <a:off x="345775" y="2740300"/>
            <a:ext cx="2762700" cy="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F9000"/>
                </a:solidFill>
                <a:latin typeface="Roboto Medium"/>
                <a:ea typeface="Roboto Medium"/>
                <a:cs typeface="Roboto Medium"/>
                <a:sym typeface="Roboto Medium"/>
              </a:rPr>
              <a:t>Lecture 36 (Sorting 6)</a:t>
            </a:r>
            <a:endParaRPr sz="1200">
              <a:solidFill>
                <a:srgbClr val="BF9000"/>
              </a:solidFill>
              <a:latin typeface="Roboto Medium"/>
              <a:ea typeface="Roboto Medium"/>
              <a:cs typeface="Roboto Medium"/>
              <a:sym typeface="Roboto Medium"/>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4"/>
          <p:cNvSpPr txBox="1"/>
          <p:nvPr/>
        </p:nvSpPr>
        <p:spPr>
          <a:xfrm>
            <a:off x="311700" y="3854350"/>
            <a:ext cx="8520600" cy="65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Roboto Medium"/>
                <a:ea typeface="Roboto Medium"/>
                <a:cs typeface="Roboto Medium"/>
                <a:sym typeface="Roboto Medium"/>
              </a:rPr>
              <a:t>CS61B, Fall</a:t>
            </a:r>
            <a:r>
              <a:rPr lang="en" sz="1600">
                <a:solidFill>
                  <a:srgbClr val="000000"/>
                </a:solidFill>
                <a:latin typeface="Roboto Medium"/>
                <a:ea typeface="Roboto Medium"/>
                <a:cs typeface="Roboto Medium"/>
                <a:sym typeface="Roboto Medium"/>
              </a:rPr>
              <a:t> 202</a:t>
            </a:r>
            <a:r>
              <a:rPr lang="en" sz="1600">
                <a:latin typeface="Roboto Medium"/>
                <a:ea typeface="Roboto Medium"/>
                <a:cs typeface="Roboto Medium"/>
                <a:sym typeface="Roboto Medium"/>
              </a:rPr>
              <a:t>3</a:t>
            </a:r>
            <a:r>
              <a:rPr lang="en" sz="1600">
                <a:solidFill>
                  <a:srgbClr val="000000"/>
                </a:solidFill>
                <a:latin typeface="Roboto Medium"/>
                <a:ea typeface="Roboto Medium"/>
                <a:cs typeface="Roboto Medium"/>
                <a:sym typeface="Roboto Medium"/>
              </a:rPr>
              <a:t> @ UC Berkeley</a:t>
            </a:r>
            <a:endParaRPr sz="1600">
              <a:solidFill>
                <a:srgbClr val="000000"/>
              </a:solidFill>
              <a:latin typeface="Roboto Medium"/>
              <a:ea typeface="Roboto Medium"/>
              <a:cs typeface="Roboto Medium"/>
              <a:sym typeface="Roboto Medium"/>
            </a:endParaRPr>
          </a:p>
          <a:p>
            <a:pPr indent="0" lvl="0" marL="0" rtl="0" algn="l">
              <a:spcBef>
                <a:spcPts val="600"/>
              </a:spcBef>
              <a:spcAft>
                <a:spcPts val="0"/>
              </a:spcAft>
              <a:buNone/>
            </a:pPr>
            <a:r>
              <a:rPr lang="en" sz="1600">
                <a:latin typeface="Roboto Light"/>
                <a:ea typeface="Roboto Light"/>
                <a:cs typeface="Roboto Light"/>
                <a:sym typeface="Roboto Light"/>
              </a:rPr>
              <a:t>Slides credit: </a:t>
            </a:r>
            <a:r>
              <a:rPr lang="en" sz="1600">
                <a:solidFill>
                  <a:srgbClr val="000000"/>
                </a:solidFill>
                <a:latin typeface="Roboto Light"/>
                <a:ea typeface="Roboto Light"/>
                <a:cs typeface="Roboto Light"/>
                <a:sym typeface="Roboto Light"/>
              </a:rPr>
              <a:t>Josh Hug</a:t>
            </a:r>
            <a:endParaRPr sz="1600">
              <a:solidFill>
                <a:srgbClr val="000000"/>
              </a:solidFill>
              <a:latin typeface="Roboto Light"/>
              <a:ea typeface="Roboto Light"/>
              <a:cs typeface="Roboto Light"/>
              <a:sym typeface="Roboto Light"/>
            </a:endParaRPr>
          </a:p>
        </p:txBody>
      </p:sp>
      <p:pic>
        <p:nvPicPr>
          <p:cNvPr id="148" name="Google Shape;148;p24"/>
          <p:cNvPicPr preferRelativeResize="0"/>
          <p:nvPr/>
        </p:nvPicPr>
        <p:blipFill>
          <a:blip r:embed="rId3">
            <a:alphaModFix/>
          </a:blip>
          <a:stretch>
            <a:fillRect/>
          </a:stretch>
        </p:blipFill>
        <p:spPr>
          <a:xfrm>
            <a:off x="5477900" y="577100"/>
            <a:ext cx="2542275" cy="1896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06" name="Shape 206"/>
        <p:cNvGrpSpPr/>
        <p:nvPr/>
      </p:nvGrpSpPr>
      <p:grpSpPr>
        <a:xfrm>
          <a:off x="0" y="0"/>
          <a:ext cx="0" cy="0"/>
          <a:chOff x="0" y="0"/>
          <a:chExt cx="0" cy="0"/>
        </a:xfrm>
      </p:grpSpPr>
      <p:sp>
        <p:nvSpPr>
          <p:cNvPr id="207" name="Google Shape;207;p3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MSD vs. Mergesort</a:t>
            </a:r>
            <a:endParaRPr/>
          </a:p>
        </p:txBody>
      </p:sp>
      <p:sp>
        <p:nvSpPr>
          <p:cNvPr id="208" name="Google Shape;208;p3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100 strings of 1000 characters each.</a:t>
            </a:r>
            <a:endParaRPr/>
          </a:p>
          <a:p>
            <a:pPr indent="-342900" lvl="0" marL="457200" rtl="0" algn="l">
              <a:spcBef>
                <a:spcPts val="600"/>
              </a:spcBef>
              <a:spcAft>
                <a:spcPts val="0"/>
              </a:spcAft>
              <a:buSzPts val="1800"/>
              <a:buChar char="●"/>
            </a:pPr>
            <a:r>
              <a:rPr lang="en"/>
              <a:t>Estimate the total number of characters examined by </a:t>
            </a:r>
            <a:r>
              <a:rPr lang="en" u="sng"/>
              <a:t>MSD Radix Sort</a:t>
            </a:r>
            <a:r>
              <a:rPr lang="en"/>
              <a:t> </a:t>
            </a:r>
            <a:r>
              <a:rPr b="1" lang="en"/>
              <a:t>if all strings are equal</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2" name="Shape 212"/>
        <p:cNvGrpSpPr/>
        <p:nvPr/>
      </p:nvGrpSpPr>
      <p:grpSpPr>
        <a:xfrm>
          <a:off x="0" y="0"/>
          <a:ext cx="0" cy="0"/>
          <a:chOff x="0" y="0"/>
          <a:chExt cx="0" cy="0"/>
        </a:xfrm>
      </p:grpSpPr>
      <p:sp>
        <p:nvSpPr>
          <p:cNvPr id="213" name="Google Shape;213;p3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MSD vs. Mergesort</a:t>
            </a:r>
            <a:endParaRPr/>
          </a:p>
        </p:txBody>
      </p:sp>
      <p:sp>
        <p:nvSpPr>
          <p:cNvPr id="214" name="Google Shape;214;p3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100 strings of 1000 characters each.</a:t>
            </a:r>
            <a:endParaRPr/>
          </a:p>
          <a:p>
            <a:pPr indent="-342900" lvl="0" marL="457200" rtl="0" algn="l">
              <a:spcBef>
                <a:spcPts val="600"/>
              </a:spcBef>
              <a:spcAft>
                <a:spcPts val="0"/>
              </a:spcAft>
              <a:buSzPts val="1800"/>
              <a:buChar char="●"/>
            </a:pPr>
            <a:r>
              <a:rPr lang="en"/>
              <a:t>Estimate the total number of characters examined by </a:t>
            </a:r>
            <a:r>
              <a:rPr lang="en" u="sng"/>
              <a:t>MSD Radix Sort</a:t>
            </a:r>
            <a:r>
              <a:rPr lang="en"/>
              <a:t> </a:t>
            </a:r>
            <a:r>
              <a:rPr b="1" lang="en"/>
              <a:t>if all strings are equal</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For MSD Radix Sort, in the worst case (all strings equal), every character is examined exactly once. Thus, we have exactly 100,000 total character examinations.</a:t>
            </a:r>
            <a:endParaRPr/>
          </a:p>
          <a:p>
            <a:pPr indent="0" lvl="0" marL="0" rtl="0" algn="l">
              <a:spcBef>
                <a:spcPts val="600"/>
              </a:spcBef>
              <a:spcAft>
                <a:spcPts val="0"/>
              </a:spcAft>
              <a:buNone/>
            </a:pPr>
            <a:r>
              <a:t/>
            </a:r>
            <a:endParaRPr/>
          </a:p>
          <a:p>
            <a:pPr indent="-342900" lvl="0" marL="457200" rtl="0" algn="l">
              <a:spcBef>
                <a:spcPts val="600"/>
              </a:spcBef>
              <a:spcAft>
                <a:spcPts val="0"/>
              </a:spcAft>
              <a:buSzPts val="1800"/>
              <a:buChar char="●"/>
            </a:pPr>
            <a:r>
              <a:rPr b="1" lang="en"/>
              <a:t>AAA</a:t>
            </a:r>
            <a:r>
              <a:rPr lang="en"/>
              <a:t>AAA</a:t>
            </a:r>
            <a:endParaRPr/>
          </a:p>
          <a:p>
            <a:pPr indent="-342900" lvl="0" marL="457200" rtl="0" algn="l">
              <a:spcBef>
                <a:spcPts val="600"/>
              </a:spcBef>
              <a:spcAft>
                <a:spcPts val="0"/>
              </a:spcAft>
              <a:buSzPts val="1800"/>
              <a:buChar char="●"/>
            </a:pPr>
            <a:r>
              <a:rPr b="1" lang="en"/>
              <a:t>AAA</a:t>
            </a:r>
            <a:r>
              <a:rPr lang="en"/>
              <a:t>AAA</a:t>
            </a:r>
            <a:endParaRPr/>
          </a:p>
          <a:p>
            <a:pPr indent="-342900" lvl="0" marL="457200" rtl="0" algn="l">
              <a:spcBef>
                <a:spcPts val="600"/>
              </a:spcBef>
              <a:spcAft>
                <a:spcPts val="0"/>
              </a:spcAft>
              <a:buSzPts val="1800"/>
              <a:buChar char="●"/>
            </a:pPr>
            <a:r>
              <a:rPr b="1" lang="en"/>
              <a:t>A</a:t>
            </a:r>
            <a:r>
              <a:rPr b="1" lang="en"/>
              <a:t>AA</a:t>
            </a:r>
            <a:r>
              <a:rPr lang="en"/>
              <a:t>AAA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18" name="Shape 218"/>
        <p:cNvGrpSpPr/>
        <p:nvPr/>
      </p:nvGrpSpPr>
      <p:grpSpPr>
        <a:xfrm>
          <a:off x="0" y="0"/>
          <a:ext cx="0" cy="0"/>
          <a:chOff x="0" y="0"/>
          <a:chExt cx="0" cy="0"/>
        </a:xfrm>
      </p:grpSpPr>
      <p:sp>
        <p:nvSpPr>
          <p:cNvPr id="219" name="Google Shape;219;p3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MSD vs. Mergesort</a:t>
            </a:r>
            <a:endParaRPr/>
          </a:p>
        </p:txBody>
      </p:sp>
      <p:sp>
        <p:nvSpPr>
          <p:cNvPr id="220" name="Google Shape;220;p3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want to perform a merge of two arrays of size 50, where each entry is a length 1000 string.</a:t>
            </a:r>
            <a:endParaRPr/>
          </a:p>
          <a:p>
            <a:pPr indent="-342900" lvl="0" marL="457200" rtl="0" algn="l">
              <a:spcBef>
                <a:spcPts val="600"/>
              </a:spcBef>
              <a:spcAft>
                <a:spcPts val="0"/>
              </a:spcAft>
              <a:buSzPts val="1800"/>
              <a:buChar char="●"/>
            </a:pPr>
            <a:r>
              <a:rPr lang="en"/>
              <a:t>How many character examinations are needed to complete the merge operation </a:t>
            </a:r>
            <a:r>
              <a:rPr b="1" lang="en"/>
              <a:t>if all strings are equal</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If that is too daunting:</a:t>
            </a:r>
            <a:endParaRPr/>
          </a:p>
          <a:p>
            <a:pPr indent="-342900" lvl="0" marL="457200" rtl="0" algn="l">
              <a:spcBef>
                <a:spcPts val="600"/>
              </a:spcBef>
              <a:spcAft>
                <a:spcPts val="0"/>
              </a:spcAft>
              <a:buSzPts val="1800"/>
              <a:buChar char="●"/>
            </a:pPr>
            <a:r>
              <a:rPr lang="en"/>
              <a:t>How many character examinations are needed to decide which of two 1000 character strings are “smaller”? (i.e. how many examinations per compareTo)</a:t>
            </a:r>
            <a:endParaRPr/>
          </a:p>
        </p:txBody>
      </p:sp>
      <p:graphicFrame>
        <p:nvGraphicFramePr>
          <p:cNvPr id="221" name="Google Shape;221;p35"/>
          <p:cNvGraphicFramePr/>
          <p:nvPr/>
        </p:nvGraphicFramePr>
        <p:xfrm>
          <a:off x="952500" y="2609850"/>
          <a:ext cx="3000000" cy="3000000"/>
        </p:xfrm>
        <a:graphic>
          <a:graphicData uri="http://schemas.openxmlformats.org/drawingml/2006/table">
            <a:tbl>
              <a:tblPr>
                <a:noFill/>
                <a:tableStyleId>{46F6A910-63EB-4473-AB4C-9A83D4C00325}</a:tableStyleId>
              </a:tblPr>
              <a:tblGrid>
                <a:gridCol w="1034150"/>
                <a:gridCol w="1034150"/>
                <a:gridCol w="1034150"/>
                <a:gridCol w="1034150"/>
                <a:gridCol w="1034150"/>
                <a:gridCol w="1034150"/>
                <a:gridCol w="1034150"/>
              </a:tblGrid>
              <a:tr h="285275">
                <a:tc>
                  <a:txBody>
                    <a:bodyPr/>
                    <a:lstStyle/>
                    <a:p>
                      <a:pPr indent="0" lvl="0" marL="0" rtl="0" algn="ctr">
                        <a:spcBef>
                          <a:spcPts val="0"/>
                        </a:spcBef>
                        <a:spcAft>
                          <a:spcPts val="0"/>
                        </a:spcAft>
                        <a:buNone/>
                      </a:pPr>
                      <a:r>
                        <a:rPr lang="en"/>
                        <a:t>AAA...AA</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
                          <a:solidFill>
                            <a:schemeClr val="dk1"/>
                          </a:solidFill>
                        </a:rPr>
                        <a:t>AAA...AA</a:t>
                      </a:r>
                      <a:endParaRPr>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solidFill>
                      <a:schemeClr val="lt1"/>
                    </a:solidFill>
                  </a:tcPr>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solidFill>
                      <a:schemeClr val="lt1"/>
                    </a:solidFill>
                  </a:tcPr>
                </a:tc>
              </a:tr>
            </a:tbl>
          </a:graphicData>
        </a:graphic>
      </p:graphicFrame>
      <p:sp>
        <p:nvSpPr>
          <p:cNvPr id="222" name="Google Shape;222;p35"/>
          <p:cNvSpPr/>
          <p:nvPr/>
        </p:nvSpPr>
        <p:spPr>
          <a:xfrm rot="-5400000">
            <a:off x="2658873" y="551925"/>
            <a:ext cx="260700" cy="36957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5"/>
          <p:cNvSpPr txBox="1"/>
          <p:nvPr/>
        </p:nvSpPr>
        <p:spPr>
          <a:xfrm>
            <a:off x="2399096" y="1943554"/>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Left half</a:t>
            </a:r>
            <a:endParaRPr/>
          </a:p>
        </p:txBody>
      </p:sp>
      <p:sp>
        <p:nvSpPr>
          <p:cNvPr id="224" name="Google Shape;224;p35"/>
          <p:cNvSpPr/>
          <p:nvPr/>
        </p:nvSpPr>
        <p:spPr>
          <a:xfrm rot="-5400000">
            <a:off x="6300200" y="630075"/>
            <a:ext cx="260700" cy="35394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5"/>
          <p:cNvSpPr txBox="1"/>
          <p:nvPr/>
        </p:nvSpPr>
        <p:spPr>
          <a:xfrm>
            <a:off x="5969291" y="1966213"/>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Right half</a:t>
            </a:r>
            <a:endParaRPr/>
          </a:p>
        </p:txBody>
      </p:sp>
      <p:sp>
        <p:nvSpPr>
          <p:cNvPr id="226" name="Google Shape;226;p35"/>
          <p:cNvSpPr txBox="1"/>
          <p:nvPr/>
        </p:nvSpPr>
        <p:spPr>
          <a:xfrm>
            <a:off x="1305975" y="2316450"/>
            <a:ext cx="69795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0                   1                   2                                       97                98                  99</a:t>
            </a:r>
            <a:endParaRPr/>
          </a:p>
        </p:txBody>
      </p:sp>
      <p:sp>
        <p:nvSpPr>
          <p:cNvPr id="227" name="Google Shape;227;p35"/>
          <p:cNvSpPr txBox="1"/>
          <p:nvPr/>
        </p:nvSpPr>
        <p:spPr>
          <a:xfrm>
            <a:off x="1311425" y="2907600"/>
            <a:ext cx="728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i=0</a:t>
            </a:r>
            <a:endParaRPr sz="1600">
              <a:latin typeface="Consolas"/>
              <a:ea typeface="Consolas"/>
              <a:cs typeface="Consolas"/>
              <a:sym typeface="Consolas"/>
            </a:endParaRPr>
          </a:p>
        </p:txBody>
      </p:sp>
      <p:sp>
        <p:nvSpPr>
          <p:cNvPr id="228" name="Google Shape;228;p35"/>
          <p:cNvSpPr txBox="1"/>
          <p:nvPr/>
        </p:nvSpPr>
        <p:spPr>
          <a:xfrm>
            <a:off x="4503950" y="2907600"/>
            <a:ext cx="8145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j=50</a:t>
            </a:r>
            <a:endParaRPr sz="1600">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2" name="Shape 232"/>
        <p:cNvGrpSpPr/>
        <p:nvPr/>
      </p:nvGrpSpPr>
      <p:grpSpPr>
        <a:xfrm>
          <a:off x="0" y="0"/>
          <a:ext cx="0" cy="0"/>
          <a:chOff x="0" y="0"/>
          <a:chExt cx="0" cy="0"/>
        </a:xfrm>
      </p:grpSpPr>
      <p:sp>
        <p:nvSpPr>
          <p:cNvPr id="233" name="Google Shape;233;p3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MSD vs. Mergesort</a:t>
            </a:r>
            <a:endParaRPr/>
          </a:p>
        </p:txBody>
      </p:sp>
      <p:sp>
        <p:nvSpPr>
          <p:cNvPr id="234" name="Google Shape;234;p3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Merging 100 items, assuming equal items results in always picking left:</a:t>
            </a:r>
            <a:endParaRPr/>
          </a:p>
          <a:p>
            <a:pPr indent="-342900" lvl="0" marL="457200" rtl="0" algn="l">
              <a:spcBef>
                <a:spcPts val="600"/>
              </a:spcBef>
              <a:spcAft>
                <a:spcPts val="0"/>
              </a:spcAft>
              <a:buSzPts val="1800"/>
              <a:buChar char="●"/>
            </a:pPr>
            <a:r>
              <a:rPr lang="en"/>
              <a:t>Comparing A[0] to A[50]: 2000 character examinations.</a:t>
            </a:r>
            <a:br>
              <a:rPr lang="en"/>
            </a:br>
            <a:endParaRPr/>
          </a:p>
        </p:txBody>
      </p:sp>
      <p:graphicFrame>
        <p:nvGraphicFramePr>
          <p:cNvPr id="235" name="Google Shape;235;p36"/>
          <p:cNvGraphicFramePr/>
          <p:nvPr/>
        </p:nvGraphicFramePr>
        <p:xfrm>
          <a:off x="952500" y="4438650"/>
          <a:ext cx="3000000" cy="3000000"/>
        </p:xfrm>
        <a:graphic>
          <a:graphicData uri="http://schemas.openxmlformats.org/drawingml/2006/table">
            <a:tbl>
              <a:tblPr>
                <a:noFill/>
                <a:tableStyleId>{46F6A910-63EB-4473-AB4C-9A83D4C00325}</a:tableStyleId>
              </a:tblPr>
              <a:tblGrid>
                <a:gridCol w="1034150"/>
                <a:gridCol w="1034150"/>
                <a:gridCol w="1034150"/>
                <a:gridCol w="1034150"/>
                <a:gridCol w="1034150"/>
                <a:gridCol w="1034150"/>
                <a:gridCol w="1034150"/>
              </a:tblGrid>
              <a:tr h="285275">
                <a:tc>
                  <a:txBody>
                    <a:bodyPr/>
                    <a:lstStyle/>
                    <a:p>
                      <a:pPr indent="0" lvl="0" marL="0" rtl="0" algn="ctr">
                        <a:spcBef>
                          <a:spcPts val="0"/>
                        </a:spcBef>
                        <a:spcAft>
                          <a:spcPts val="0"/>
                        </a:spcAft>
                        <a:buNone/>
                      </a:pPr>
                      <a:r>
                        <a:rPr lang="en"/>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t>
                      </a:r>
                      <a:r>
                        <a:rPr lang="en">
                          <a:solidFill>
                            <a:schemeClr val="dk1"/>
                          </a:solidFill>
                        </a:rPr>
                        <a:t>A</a:t>
                      </a:r>
                      <a:r>
                        <a:rPr lang="en">
                          <a:solidFill>
                            <a:schemeClr val="dk1"/>
                          </a:solidFill>
                        </a:rPr>
                        <a:t>...AA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r>
            </a:tbl>
          </a:graphicData>
        </a:graphic>
      </p:graphicFrame>
      <p:sp>
        <p:nvSpPr>
          <p:cNvPr id="236" name="Google Shape;236;p36"/>
          <p:cNvSpPr/>
          <p:nvPr/>
        </p:nvSpPr>
        <p:spPr>
          <a:xfrm rot="-5400000">
            <a:off x="2658873" y="2380725"/>
            <a:ext cx="260700" cy="36957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6"/>
          <p:cNvSpPr txBox="1"/>
          <p:nvPr/>
        </p:nvSpPr>
        <p:spPr>
          <a:xfrm>
            <a:off x="2399096" y="3772354"/>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Left half</a:t>
            </a:r>
            <a:endParaRPr/>
          </a:p>
        </p:txBody>
      </p:sp>
      <p:sp>
        <p:nvSpPr>
          <p:cNvPr id="238" name="Google Shape;238;p36"/>
          <p:cNvSpPr/>
          <p:nvPr/>
        </p:nvSpPr>
        <p:spPr>
          <a:xfrm rot="-5400000">
            <a:off x="6300200" y="2458875"/>
            <a:ext cx="260700" cy="35394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6"/>
          <p:cNvSpPr txBox="1"/>
          <p:nvPr/>
        </p:nvSpPr>
        <p:spPr>
          <a:xfrm>
            <a:off x="5969291" y="3795013"/>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Right half</a:t>
            </a:r>
            <a:endParaRPr/>
          </a:p>
        </p:txBody>
      </p:sp>
      <p:sp>
        <p:nvSpPr>
          <p:cNvPr id="240" name="Google Shape;240;p36"/>
          <p:cNvSpPr txBox="1"/>
          <p:nvPr/>
        </p:nvSpPr>
        <p:spPr>
          <a:xfrm>
            <a:off x="1305975" y="4145250"/>
            <a:ext cx="69795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0                   1                   </a:t>
            </a:r>
            <a:r>
              <a:rPr lang="en"/>
              <a:t>2                                       97                98                  99</a:t>
            </a:r>
            <a:endParaRPr/>
          </a:p>
        </p:txBody>
      </p:sp>
      <p:sp>
        <p:nvSpPr>
          <p:cNvPr id="241" name="Google Shape;241;p36"/>
          <p:cNvSpPr txBox="1"/>
          <p:nvPr/>
        </p:nvSpPr>
        <p:spPr>
          <a:xfrm>
            <a:off x="1235225" y="4736400"/>
            <a:ext cx="728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i=0</a:t>
            </a:r>
            <a:endParaRPr sz="1600">
              <a:latin typeface="Consolas"/>
              <a:ea typeface="Consolas"/>
              <a:cs typeface="Consolas"/>
              <a:sym typeface="Consolas"/>
            </a:endParaRPr>
          </a:p>
        </p:txBody>
      </p:sp>
      <p:sp>
        <p:nvSpPr>
          <p:cNvPr id="242" name="Google Shape;242;p36"/>
          <p:cNvSpPr txBox="1"/>
          <p:nvPr/>
        </p:nvSpPr>
        <p:spPr>
          <a:xfrm>
            <a:off x="4503950" y="4736400"/>
            <a:ext cx="8145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j=50</a:t>
            </a:r>
            <a:endParaRPr sz="16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6" name="Shape 246"/>
        <p:cNvGrpSpPr/>
        <p:nvPr/>
      </p:nvGrpSpPr>
      <p:grpSpPr>
        <a:xfrm>
          <a:off x="0" y="0"/>
          <a:ext cx="0" cy="0"/>
          <a:chOff x="0" y="0"/>
          <a:chExt cx="0" cy="0"/>
        </a:xfrm>
      </p:grpSpPr>
      <p:sp>
        <p:nvSpPr>
          <p:cNvPr id="247" name="Google Shape;247;p3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MSD vs. Mergesort</a:t>
            </a:r>
            <a:endParaRPr/>
          </a:p>
        </p:txBody>
      </p:sp>
      <p:sp>
        <p:nvSpPr>
          <p:cNvPr id="248" name="Google Shape;248;p3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Merging 100 items, assuming equal items results in always picking left:</a:t>
            </a:r>
            <a:endParaRPr/>
          </a:p>
          <a:p>
            <a:pPr indent="-342900" lvl="0" marL="457200" rtl="0" algn="l">
              <a:spcBef>
                <a:spcPts val="600"/>
              </a:spcBef>
              <a:spcAft>
                <a:spcPts val="0"/>
              </a:spcAft>
              <a:buSzPts val="1800"/>
              <a:buChar char="●"/>
            </a:pPr>
            <a:r>
              <a:rPr lang="en"/>
              <a:t>Comparing A[0] to A[50]: 2000 character </a:t>
            </a:r>
            <a:r>
              <a:rPr lang="en"/>
              <a:t>examinations</a:t>
            </a:r>
            <a:r>
              <a:rPr lang="en"/>
              <a:t>.</a:t>
            </a:r>
            <a:endParaRPr/>
          </a:p>
          <a:p>
            <a:pPr indent="-342900" lvl="0" marL="457200" rtl="0" algn="l">
              <a:spcBef>
                <a:spcPts val="600"/>
              </a:spcBef>
              <a:spcAft>
                <a:spcPts val="0"/>
              </a:spcAft>
              <a:buSzPts val="1800"/>
              <a:buChar char="●"/>
            </a:pPr>
            <a:r>
              <a:rPr lang="en"/>
              <a:t>Comparing A[1] to A[50]: 2000 character examinations.</a:t>
            </a:r>
            <a:br>
              <a:rPr lang="en"/>
            </a:br>
            <a:endParaRPr/>
          </a:p>
        </p:txBody>
      </p:sp>
      <p:graphicFrame>
        <p:nvGraphicFramePr>
          <p:cNvPr id="249" name="Google Shape;249;p37"/>
          <p:cNvGraphicFramePr/>
          <p:nvPr/>
        </p:nvGraphicFramePr>
        <p:xfrm>
          <a:off x="952500" y="4438650"/>
          <a:ext cx="3000000" cy="3000000"/>
        </p:xfrm>
        <a:graphic>
          <a:graphicData uri="http://schemas.openxmlformats.org/drawingml/2006/table">
            <a:tbl>
              <a:tblPr>
                <a:noFill/>
                <a:tableStyleId>{46F6A910-63EB-4473-AB4C-9A83D4C00325}</a:tableStyleId>
              </a:tblPr>
              <a:tblGrid>
                <a:gridCol w="1034150"/>
                <a:gridCol w="1034150"/>
                <a:gridCol w="1034150"/>
                <a:gridCol w="1034150"/>
                <a:gridCol w="1034150"/>
                <a:gridCol w="1034150"/>
                <a:gridCol w="1034150"/>
              </a:tblGrid>
              <a:tr h="285275">
                <a:tc>
                  <a:txBody>
                    <a:bodyPr/>
                    <a:lstStyle/>
                    <a:p>
                      <a:pPr indent="0" lvl="0" marL="0" rtl="0" algn="ctr">
                        <a:spcBef>
                          <a:spcPts val="0"/>
                        </a:spcBef>
                        <a:spcAft>
                          <a:spcPts val="0"/>
                        </a:spcAft>
                        <a:buNone/>
                      </a:pPr>
                      <a:r>
                        <a:rPr lang="en"/>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r>
            </a:tbl>
          </a:graphicData>
        </a:graphic>
      </p:graphicFrame>
      <p:sp>
        <p:nvSpPr>
          <p:cNvPr id="250" name="Google Shape;250;p37"/>
          <p:cNvSpPr/>
          <p:nvPr/>
        </p:nvSpPr>
        <p:spPr>
          <a:xfrm rot="-5400000">
            <a:off x="2658873" y="2380725"/>
            <a:ext cx="260700" cy="36957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7"/>
          <p:cNvSpPr txBox="1"/>
          <p:nvPr/>
        </p:nvSpPr>
        <p:spPr>
          <a:xfrm>
            <a:off x="2399096" y="3772354"/>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Left half</a:t>
            </a:r>
            <a:endParaRPr/>
          </a:p>
        </p:txBody>
      </p:sp>
      <p:sp>
        <p:nvSpPr>
          <p:cNvPr id="252" name="Google Shape;252;p37"/>
          <p:cNvSpPr/>
          <p:nvPr/>
        </p:nvSpPr>
        <p:spPr>
          <a:xfrm rot="-5400000">
            <a:off x="6300200" y="2458875"/>
            <a:ext cx="260700" cy="35394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7"/>
          <p:cNvSpPr txBox="1"/>
          <p:nvPr/>
        </p:nvSpPr>
        <p:spPr>
          <a:xfrm>
            <a:off x="5969291" y="3795013"/>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Right half</a:t>
            </a:r>
            <a:endParaRPr/>
          </a:p>
        </p:txBody>
      </p:sp>
      <p:sp>
        <p:nvSpPr>
          <p:cNvPr id="254" name="Google Shape;254;p37"/>
          <p:cNvSpPr txBox="1"/>
          <p:nvPr/>
        </p:nvSpPr>
        <p:spPr>
          <a:xfrm>
            <a:off x="1305975" y="4145250"/>
            <a:ext cx="69795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0                   1                   2                                       97                98                  99</a:t>
            </a:r>
            <a:endParaRPr/>
          </a:p>
        </p:txBody>
      </p:sp>
      <p:sp>
        <p:nvSpPr>
          <p:cNvPr id="255" name="Google Shape;255;p37"/>
          <p:cNvSpPr txBox="1"/>
          <p:nvPr/>
        </p:nvSpPr>
        <p:spPr>
          <a:xfrm>
            <a:off x="2302025" y="4736400"/>
            <a:ext cx="728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i=1</a:t>
            </a:r>
            <a:endParaRPr sz="1600">
              <a:latin typeface="Consolas"/>
              <a:ea typeface="Consolas"/>
              <a:cs typeface="Consolas"/>
              <a:sym typeface="Consolas"/>
            </a:endParaRPr>
          </a:p>
        </p:txBody>
      </p:sp>
      <p:sp>
        <p:nvSpPr>
          <p:cNvPr id="256" name="Google Shape;256;p37"/>
          <p:cNvSpPr txBox="1"/>
          <p:nvPr/>
        </p:nvSpPr>
        <p:spPr>
          <a:xfrm>
            <a:off x="4503950" y="4736400"/>
            <a:ext cx="8145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j=50</a:t>
            </a:r>
            <a:endParaRPr sz="16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0" name="Shape 260"/>
        <p:cNvGrpSpPr/>
        <p:nvPr/>
      </p:nvGrpSpPr>
      <p:grpSpPr>
        <a:xfrm>
          <a:off x="0" y="0"/>
          <a:ext cx="0" cy="0"/>
          <a:chOff x="0" y="0"/>
          <a:chExt cx="0" cy="0"/>
        </a:xfrm>
      </p:grpSpPr>
      <p:sp>
        <p:nvSpPr>
          <p:cNvPr id="261" name="Google Shape;261;p3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MSD vs. Mergesort</a:t>
            </a:r>
            <a:endParaRPr/>
          </a:p>
        </p:txBody>
      </p:sp>
      <p:sp>
        <p:nvSpPr>
          <p:cNvPr id="262" name="Google Shape;262;p3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Merging 100 items, assuming equal items results in always picking left:</a:t>
            </a:r>
            <a:endParaRPr/>
          </a:p>
          <a:p>
            <a:pPr indent="-342900" lvl="0" marL="457200" rtl="0" algn="l">
              <a:spcBef>
                <a:spcPts val="600"/>
              </a:spcBef>
              <a:spcAft>
                <a:spcPts val="0"/>
              </a:spcAft>
              <a:buSzPts val="1800"/>
              <a:buChar char="●"/>
            </a:pPr>
            <a:r>
              <a:rPr lang="en"/>
              <a:t>Comparing A[0] to A[50]: 2000 character </a:t>
            </a:r>
            <a:r>
              <a:rPr lang="en"/>
              <a:t>examinations</a:t>
            </a:r>
            <a:r>
              <a:rPr lang="en"/>
              <a:t>.</a:t>
            </a:r>
            <a:endParaRPr/>
          </a:p>
          <a:p>
            <a:pPr indent="-342900" lvl="0" marL="457200" rtl="0" algn="l">
              <a:spcBef>
                <a:spcPts val="600"/>
              </a:spcBef>
              <a:spcAft>
                <a:spcPts val="0"/>
              </a:spcAft>
              <a:buSzPts val="1800"/>
              <a:buChar char="●"/>
            </a:pPr>
            <a:r>
              <a:rPr lang="en"/>
              <a:t>Comparing A[1] to A[50]: 2000 character </a:t>
            </a:r>
            <a:r>
              <a:rPr lang="en"/>
              <a:t>examinations</a:t>
            </a:r>
            <a:r>
              <a:rPr lang="en"/>
              <a:t>.</a:t>
            </a:r>
            <a:endParaRPr/>
          </a:p>
          <a:p>
            <a:pPr indent="-342900" lvl="0" marL="457200" rtl="0" algn="l">
              <a:spcBef>
                <a:spcPts val="600"/>
              </a:spcBef>
              <a:spcAft>
                <a:spcPts val="0"/>
              </a:spcAft>
              <a:buSzPts val="1800"/>
              <a:buChar char="●"/>
            </a:pPr>
            <a:r>
              <a:rPr lang="en"/>
              <a:t>… Comparing A[49] to A[50]: 2000 character </a:t>
            </a:r>
            <a:r>
              <a:rPr lang="en"/>
              <a:t>examinations</a:t>
            </a:r>
            <a:r>
              <a:rPr lang="en"/>
              <a:t>.</a:t>
            </a:r>
            <a:endParaRPr/>
          </a:p>
          <a:p>
            <a:pPr indent="-342900" lvl="0" marL="457200" rtl="0" algn="l">
              <a:spcBef>
                <a:spcPts val="600"/>
              </a:spcBef>
              <a:spcAft>
                <a:spcPts val="0"/>
              </a:spcAft>
              <a:buSzPts val="1800"/>
              <a:buChar char="●"/>
            </a:pPr>
            <a:r>
              <a:rPr lang="en"/>
              <a:t>Total characters </a:t>
            </a:r>
            <a:r>
              <a:rPr lang="en"/>
              <a:t>examined</a:t>
            </a:r>
            <a:r>
              <a:rPr lang="en"/>
              <a:t>: 50 * 2000 = 100000.</a:t>
            </a:r>
            <a:br>
              <a:rPr lang="en"/>
            </a:br>
            <a:endParaRPr/>
          </a:p>
        </p:txBody>
      </p:sp>
      <p:graphicFrame>
        <p:nvGraphicFramePr>
          <p:cNvPr id="263" name="Google Shape;263;p38"/>
          <p:cNvGraphicFramePr/>
          <p:nvPr/>
        </p:nvGraphicFramePr>
        <p:xfrm>
          <a:off x="952500" y="4438650"/>
          <a:ext cx="3000000" cy="3000000"/>
        </p:xfrm>
        <a:graphic>
          <a:graphicData uri="http://schemas.openxmlformats.org/drawingml/2006/table">
            <a:tbl>
              <a:tblPr>
                <a:noFill/>
                <a:tableStyleId>{46F6A910-63EB-4473-AB4C-9A83D4C00325}</a:tableStyleId>
              </a:tblPr>
              <a:tblGrid>
                <a:gridCol w="1034150"/>
                <a:gridCol w="1034150"/>
                <a:gridCol w="1034150"/>
                <a:gridCol w="1034150"/>
                <a:gridCol w="1034150"/>
                <a:gridCol w="1034150"/>
                <a:gridCol w="1034150"/>
              </a:tblGrid>
              <a:tr h="285275">
                <a:tc>
                  <a:txBody>
                    <a:bodyPr/>
                    <a:lstStyle/>
                    <a:p>
                      <a:pPr indent="0" lvl="0" marL="0" rtl="0" algn="ctr">
                        <a:spcBef>
                          <a:spcPts val="0"/>
                        </a:spcBef>
                        <a:spcAft>
                          <a:spcPts val="0"/>
                        </a:spcAft>
                        <a:buNone/>
                      </a:pPr>
                      <a:r>
                        <a:rPr lang="en"/>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AAA...AA</a:t>
                      </a:r>
                      <a:endParaRPr/>
                    </a:p>
                  </a:txBody>
                  <a:tcPr marT="91425" marB="91425" marR="91425" marL="91425"/>
                </a:tc>
              </a:tr>
            </a:tbl>
          </a:graphicData>
        </a:graphic>
      </p:graphicFrame>
      <p:sp>
        <p:nvSpPr>
          <p:cNvPr id="264" name="Google Shape;264;p38"/>
          <p:cNvSpPr/>
          <p:nvPr/>
        </p:nvSpPr>
        <p:spPr>
          <a:xfrm rot="-5400000">
            <a:off x="2658873" y="2380725"/>
            <a:ext cx="260700" cy="36957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8"/>
          <p:cNvSpPr txBox="1"/>
          <p:nvPr/>
        </p:nvSpPr>
        <p:spPr>
          <a:xfrm>
            <a:off x="2399096" y="3772354"/>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Left half</a:t>
            </a:r>
            <a:endParaRPr/>
          </a:p>
        </p:txBody>
      </p:sp>
      <p:sp>
        <p:nvSpPr>
          <p:cNvPr id="266" name="Google Shape;266;p38"/>
          <p:cNvSpPr/>
          <p:nvPr/>
        </p:nvSpPr>
        <p:spPr>
          <a:xfrm rot="-5400000">
            <a:off x="6300200" y="2458875"/>
            <a:ext cx="260700" cy="3539400"/>
          </a:xfrm>
          <a:prstGeom prst="rightBrace">
            <a:avLst>
              <a:gd fmla="val 8333"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8"/>
          <p:cNvSpPr txBox="1"/>
          <p:nvPr/>
        </p:nvSpPr>
        <p:spPr>
          <a:xfrm>
            <a:off x="5969291" y="3795013"/>
            <a:ext cx="948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Right half</a:t>
            </a:r>
            <a:endParaRPr/>
          </a:p>
        </p:txBody>
      </p:sp>
      <p:sp>
        <p:nvSpPr>
          <p:cNvPr id="268" name="Google Shape;268;p38"/>
          <p:cNvSpPr txBox="1"/>
          <p:nvPr/>
        </p:nvSpPr>
        <p:spPr>
          <a:xfrm>
            <a:off x="1305975" y="4145250"/>
            <a:ext cx="69795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0                   1                   2                                       97                98                  99</a:t>
            </a:r>
            <a:endParaRPr/>
          </a:p>
        </p:txBody>
      </p:sp>
      <p:sp>
        <p:nvSpPr>
          <p:cNvPr id="269" name="Google Shape;269;p38"/>
          <p:cNvSpPr txBox="1"/>
          <p:nvPr/>
        </p:nvSpPr>
        <p:spPr>
          <a:xfrm>
            <a:off x="3978425" y="4736400"/>
            <a:ext cx="728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i=49</a:t>
            </a:r>
            <a:endParaRPr sz="1600">
              <a:latin typeface="Consolas"/>
              <a:ea typeface="Consolas"/>
              <a:cs typeface="Consolas"/>
              <a:sym typeface="Consolas"/>
            </a:endParaRPr>
          </a:p>
        </p:txBody>
      </p:sp>
      <p:sp>
        <p:nvSpPr>
          <p:cNvPr id="270" name="Google Shape;270;p38"/>
          <p:cNvSpPr txBox="1"/>
          <p:nvPr/>
        </p:nvSpPr>
        <p:spPr>
          <a:xfrm>
            <a:off x="4503950" y="4736400"/>
            <a:ext cx="8145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j=50</a:t>
            </a:r>
            <a:endParaRPr sz="1600">
              <a:latin typeface="Consolas"/>
              <a:ea typeface="Consolas"/>
              <a:cs typeface="Consolas"/>
              <a:sym typeface="Consolas"/>
            </a:endParaRPr>
          </a:p>
        </p:txBody>
      </p:sp>
      <p:cxnSp>
        <p:nvCxnSpPr>
          <p:cNvPr id="271" name="Google Shape;271;p38"/>
          <p:cNvCxnSpPr/>
          <p:nvPr/>
        </p:nvCxnSpPr>
        <p:spPr>
          <a:xfrm rot="10800000">
            <a:off x="5425650" y="2341650"/>
            <a:ext cx="1097100" cy="127500"/>
          </a:xfrm>
          <a:prstGeom prst="straightConnector1">
            <a:avLst/>
          </a:prstGeom>
          <a:noFill/>
          <a:ln cap="flat" cmpd="sng" w="9525">
            <a:solidFill>
              <a:srgbClr val="BE0712"/>
            </a:solidFill>
            <a:prstDash val="solid"/>
            <a:round/>
            <a:headEnd len="med" w="med" type="none"/>
            <a:tailEnd len="med" w="med" type="triangle"/>
          </a:ln>
        </p:spPr>
      </p:cxnSp>
      <p:sp>
        <p:nvSpPr>
          <p:cNvPr id="272" name="Google Shape;272;p38"/>
          <p:cNvSpPr txBox="1"/>
          <p:nvPr/>
        </p:nvSpPr>
        <p:spPr>
          <a:xfrm>
            <a:off x="6565325" y="2374500"/>
            <a:ext cx="1968600" cy="4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N/2 * 2000 = 1000N</a:t>
            </a:r>
            <a:endParaRPr>
              <a:solidFill>
                <a:srgbClr val="BE071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76" name="Shape 276"/>
        <p:cNvGrpSpPr/>
        <p:nvPr/>
      </p:nvGrpSpPr>
      <p:grpSpPr>
        <a:xfrm>
          <a:off x="0" y="0"/>
          <a:ext cx="0" cy="0"/>
          <a:chOff x="0" y="0"/>
          <a:chExt cx="0" cy="0"/>
        </a:xfrm>
      </p:grpSpPr>
      <p:sp>
        <p:nvSpPr>
          <p:cNvPr id="277" name="Google Shape;277;p3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MSD vs. Mergesort</a:t>
            </a:r>
            <a:endParaRPr/>
          </a:p>
        </p:txBody>
      </p:sp>
      <p:sp>
        <p:nvSpPr>
          <p:cNvPr id="278" name="Google Shape;278;p3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100 strings of 1000 characters each.</a:t>
            </a:r>
            <a:endParaRPr/>
          </a:p>
          <a:p>
            <a:pPr indent="-342900" lvl="0" marL="457200" rtl="0" algn="l">
              <a:spcBef>
                <a:spcPts val="600"/>
              </a:spcBef>
              <a:spcAft>
                <a:spcPts val="0"/>
              </a:spcAft>
              <a:buSzPts val="1800"/>
              <a:buChar char="●"/>
            </a:pPr>
            <a:r>
              <a:rPr lang="en"/>
              <a:t>Estimate the total number of characters examined by </a:t>
            </a:r>
            <a:r>
              <a:rPr lang="en" u="sng"/>
              <a:t>Merge Sort</a:t>
            </a:r>
            <a:r>
              <a:rPr lang="en"/>
              <a:t> </a:t>
            </a:r>
            <a:r>
              <a:rPr b="1" lang="en"/>
              <a:t>if all strings are equal.</a:t>
            </a:r>
            <a:endParaRPr/>
          </a:p>
          <a:p>
            <a:pPr indent="-342900" lvl="0" marL="457200" rtl="0" algn="l">
              <a:spcBef>
                <a:spcPts val="600"/>
              </a:spcBef>
              <a:spcAft>
                <a:spcPts val="0"/>
              </a:spcAft>
              <a:buSzPts val="1800"/>
              <a:buChar char="●"/>
            </a:pPr>
            <a:r>
              <a:rPr lang="en"/>
              <a:t>From previous slide: Merging </a:t>
            </a:r>
            <a:r>
              <a:rPr lang="en"/>
              <a:t>N strings of 1000 characters requires                     N/2 * 2000 = 1000N </a:t>
            </a:r>
            <a:r>
              <a:rPr lang="en"/>
              <a:t>examinations</a:t>
            </a:r>
            <a:r>
              <a:rPr lang="en"/>
              <a:t>.</a:t>
            </a:r>
            <a:endParaRPr/>
          </a:p>
          <a:p>
            <a:pPr indent="-342900" lvl="1" marL="914400" rtl="0" algn="l">
              <a:spcBef>
                <a:spcPts val="600"/>
              </a:spcBef>
              <a:spcAft>
                <a:spcPts val="0"/>
              </a:spcAft>
              <a:buSzPts val="1800"/>
              <a:buChar char="○"/>
            </a:pPr>
            <a:r>
              <a:rPr lang="en"/>
              <a:t>That is, final merge requires 100,000 examinations.</a:t>
            </a:r>
            <a:endParaRPr/>
          </a:p>
          <a:p>
            <a:pPr indent="-342900" lvl="1" marL="914400" rtl="0" algn="l">
              <a:spcBef>
                <a:spcPts val="600"/>
              </a:spcBef>
              <a:spcAft>
                <a:spcPts val="0"/>
              </a:spcAft>
              <a:buSzPts val="1800"/>
              <a:buChar char="○"/>
            </a:pPr>
            <a:r>
              <a:rPr lang="en"/>
              <a:t>Two merges below that require 50,000 examinations each.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2" name="Shape 282"/>
        <p:cNvGrpSpPr/>
        <p:nvPr/>
      </p:nvGrpSpPr>
      <p:grpSpPr>
        <a:xfrm>
          <a:off x="0" y="0"/>
          <a:ext cx="0" cy="0"/>
          <a:chOff x="0" y="0"/>
          <a:chExt cx="0" cy="0"/>
        </a:xfrm>
      </p:grpSpPr>
      <p:sp>
        <p:nvSpPr>
          <p:cNvPr id="283" name="Google Shape;283;p4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MSD vs. Mergesort</a:t>
            </a:r>
            <a:endParaRPr/>
          </a:p>
        </p:txBody>
      </p:sp>
      <p:sp>
        <p:nvSpPr>
          <p:cNvPr id="284" name="Google Shape;284;p4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100 strings of 1000 characters each.</a:t>
            </a:r>
            <a:endParaRPr/>
          </a:p>
          <a:p>
            <a:pPr indent="-342900" lvl="0" marL="457200" rtl="0" algn="l">
              <a:spcBef>
                <a:spcPts val="600"/>
              </a:spcBef>
              <a:spcAft>
                <a:spcPts val="0"/>
              </a:spcAft>
              <a:buSzPts val="1800"/>
              <a:buChar char="●"/>
            </a:pPr>
            <a:r>
              <a:rPr lang="en"/>
              <a:t>Estimate the total number of characters examined by </a:t>
            </a:r>
            <a:r>
              <a:rPr lang="en" u="sng"/>
              <a:t>Merge Sort</a:t>
            </a:r>
            <a:r>
              <a:rPr lang="en"/>
              <a:t> </a:t>
            </a:r>
            <a:r>
              <a:rPr b="1" lang="en"/>
              <a:t>if all strings are equal.</a:t>
            </a:r>
            <a:endParaRPr/>
          </a:p>
          <a:p>
            <a:pPr indent="-342900" lvl="0" marL="457200" rtl="0" algn="l">
              <a:spcBef>
                <a:spcPts val="600"/>
              </a:spcBef>
              <a:spcAft>
                <a:spcPts val="0"/>
              </a:spcAft>
              <a:buSzPts val="1800"/>
              <a:buChar char="●"/>
            </a:pPr>
            <a:r>
              <a:rPr lang="en"/>
              <a:t>From previous slide: Merging N strings of 1000 characters requires                     N/2 * 2000 = 1000N </a:t>
            </a:r>
            <a:r>
              <a:rPr lang="en"/>
              <a:t>examinations</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In total, we must examine approximately 1000N log</a:t>
            </a:r>
            <a:r>
              <a:rPr baseline="-25000" lang="en"/>
              <a:t>2</a:t>
            </a:r>
            <a:r>
              <a:rPr lang="en"/>
              <a:t> N total characters.</a:t>
            </a:r>
            <a:endParaRPr/>
          </a:p>
          <a:p>
            <a:pPr indent="-342900" lvl="0" marL="457200" rtl="0" algn="l">
              <a:spcBef>
                <a:spcPts val="600"/>
              </a:spcBef>
              <a:spcAft>
                <a:spcPts val="0"/>
              </a:spcAft>
              <a:buSzPts val="1800"/>
              <a:buChar char="●"/>
            </a:pPr>
            <a:r>
              <a:rPr lang="en"/>
              <a:t>100000 + 50000*2 + 25000 * 4 + … = ~660,000 characters.</a:t>
            </a:r>
            <a:endParaRPr/>
          </a:p>
        </p:txBody>
      </p:sp>
      <p:sp>
        <p:nvSpPr>
          <p:cNvPr id="285" name="Google Shape;285;p40"/>
          <p:cNvSpPr txBox="1"/>
          <p:nvPr/>
        </p:nvSpPr>
        <p:spPr>
          <a:xfrm>
            <a:off x="3540289" y="3459975"/>
            <a:ext cx="1944000" cy="3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merge(100): 100000</a:t>
            </a:r>
            <a:endParaRPr/>
          </a:p>
        </p:txBody>
      </p:sp>
      <p:sp>
        <p:nvSpPr>
          <p:cNvPr id="286" name="Google Shape;286;p40"/>
          <p:cNvSpPr txBox="1"/>
          <p:nvPr/>
        </p:nvSpPr>
        <p:spPr>
          <a:xfrm>
            <a:off x="1527687" y="4038225"/>
            <a:ext cx="1944000" cy="3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merge(50): 50000</a:t>
            </a:r>
            <a:endParaRPr/>
          </a:p>
        </p:txBody>
      </p:sp>
      <p:sp>
        <p:nvSpPr>
          <p:cNvPr id="287" name="Google Shape;287;p40"/>
          <p:cNvSpPr txBox="1"/>
          <p:nvPr/>
        </p:nvSpPr>
        <p:spPr>
          <a:xfrm>
            <a:off x="5672183" y="4038225"/>
            <a:ext cx="1944000" cy="3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merge(50): 50000</a:t>
            </a:r>
            <a:endParaRPr/>
          </a:p>
        </p:txBody>
      </p:sp>
      <p:sp>
        <p:nvSpPr>
          <p:cNvPr id="288" name="Google Shape;288;p40"/>
          <p:cNvSpPr txBox="1"/>
          <p:nvPr/>
        </p:nvSpPr>
        <p:spPr>
          <a:xfrm>
            <a:off x="243850" y="4616475"/>
            <a:ext cx="1944000" cy="3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merge(25): 250</a:t>
            </a:r>
            <a:r>
              <a:rPr lang="en"/>
              <a:t>0</a:t>
            </a:r>
            <a:r>
              <a:rPr lang="en"/>
              <a:t>0</a:t>
            </a:r>
            <a:endParaRPr/>
          </a:p>
        </p:txBody>
      </p:sp>
      <p:sp>
        <p:nvSpPr>
          <p:cNvPr id="289" name="Google Shape;289;p40"/>
          <p:cNvSpPr txBox="1"/>
          <p:nvPr/>
        </p:nvSpPr>
        <p:spPr>
          <a:xfrm>
            <a:off x="2548479" y="4616475"/>
            <a:ext cx="1944000" cy="3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merge(25): 25000</a:t>
            </a:r>
            <a:endParaRPr/>
          </a:p>
        </p:txBody>
      </p:sp>
      <p:sp>
        <p:nvSpPr>
          <p:cNvPr id="290" name="Google Shape;290;p40"/>
          <p:cNvSpPr txBox="1"/>
          <p:nvPr/>
        </p:nvSpPr>
        <p:spPr>
          <a:xfrm>
            <a:off x="4538362" y="4616475"/>
            <a:ext cx="1944000" cy="3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merge(25): 25000</a:t>
            </a:r>
            <a:endParaRPr/>
          </a:p>
        </p:txBody>
      </p:sp>
      <p:sp>
        <p:nvSpPr>
          <p:cNvPr id="291" name="Google Shape;291;p40"/>
          <p:cNvSpPr txBox="1"/>
          <p:nvPr/>
        </p:nvSpPr>
        <p:spPr>
          <a:xfrm>
            <a:off x="6842991" y="4616475"/>
            <a:ext cx="1944000" cy="39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merge(25): 25000</a:t>
            </a:r>
            <a:endParaRPr/>
          </a:p>
        </p:txBody>
      </p:sp>
      <p:cxnSp>
        <p:nvCxnSpPr>
          <p:cNvPr id="292" name="Google Shape;292;p40"/>
          <p:cNvCxnSpPr/>
          <p:nvPr/>
        </p:nvCxnSpPr>
        <p:spPr>
          <a:xfrm flipH="1">
            <a:off x="3328050" y="3821325"/>
            <a:ext cx="471600" cy="27240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40"/>
          <p:cNvCxnSpPr/>
          <p:nvPr/>
        </p:nvCxnSpPr>
        <p:spPr>
          <a:xfrm>
            <a:off x="5272250" y="3821325"/>
            <a:ext cx="483600" cy="27930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40"/>
          <p:cNvCxnSpPr/>
          <p:nvPr/>
        </p:nvCxnSpPr>
        <p:spPr>
          <a:xfrm flipH="1">
            <a:off x="1527675" y="4394875"/>
            <a:ext cx="471600" cy="272400"/>
          </a:xfrm>
          <a:prstGeom prst="straightConnector1">
            <a:avLst/>
          </a:prstGeom>
          <a:noFill/>
          <a:ln cap="flat" cmpd="sng" w="9525">
            <a:solidFill>
              <a:schemeClr val="dk2"/>
            </a:solidFill>
            <a:prstDash val="solid"/>
            <a:round/>
            <a:headEnd len="med" w="med" type="none"/>
            <a:tailEnd len="med" w="med" type="none"/>
          </a:ln>
        </p:spPr>
      </p:cxnSp>
      <p:cxnSp>
        <p:nvCxnSpPr>
          <p:cNvPr id="295" name="Google Shape;295;p40"/>
          <p:cNvCxnSpPr/>
          <p:nvPr/>
        </p:nvCxnSpPr>
        <p:spPr>
          <a:xfrm>
            <a:off x="3091850" y="4361750"/>
            <a:ext cx="483600" cy="279300"/>
          </a:xfrm>
          <a:prstGeom prst="straightConnector1">
            <a:avLst/>
          </a:prstGeom>
          <a:noFill/>
          <a:ln cap="flat" cmpd="sng" w="9525">
            <a:solidFill>
              <a:schemeClr val="dk2"/>
            </a:solidFill>
            <a:prstDash val="solid"/>
            <a:round/>
            <a:headEnd len="med" w="med" type="none"/>
            <a:tailEnd len="med" w="med" type="none"/>
          </a:ln>
        </p:spPr>
      </p:cxnSp>
      <p:cxnSp>
        <p:nvCxnSpPr>
          <p:cNvPr id="296" name="Google Shape;296;p40"/>
          <p:cNvCxnSpPr/>
          <p:nvPr/>
        </p:nvCxnSpPr>
        <p:spPr>
          <a:xfrm flipH="1">
            <a:off x="5622200" y="4411438"/>
            <a:ext cx="471600" cy="27240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40"/>
          <p:cNvCxnSpPr/>
          <p:nvPr/>
        </p:nvCxnSpPr>
        <p:spPr>
          <a:xfrm>
            <a:off x="7186375" y="4378313"/>
            <a:ext cx="483600" cy="279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MSD vs. Mergesort Character Examinations</a:t>
            </a:r>
            <a:endParaRPr/>
          </a:p>
        </p:txBody>
      </p:sp>
      <p:sp>
        <p:nvSpPr>
          <p:cNvPr id="303" name="Google Shape;303;p4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N equal strings of length 1000, we found that:</a:t>
            </a:r>
            <a:endParaRPr/>
          </a:p>
          <a:p>
            <a:pPr indent="-342900" lvl="0" marL="457200" rtl="0" algn="l">
              <a:spcBef>
                <a:spcPts val="600"/>
              </a:spcBef>
              <a:spcAft>
                <a:spcPts val="0"/>
              </a:spcAft>
              <a:buSzPts val="1800"/>
              <a:buChar char="●"/>
            </a:pPr>
            <a:r>
              <a:rPr lang="en"/>
              <a:t>MSD radix sort will examine ~1000N characters (For N= 100: 100,000).</a:t>
            </a:r>
            <a:endParaRPr/>
          </a:p>
          <a:p>
            <a:pPr indent="-342900" lvl="0" marL="457200" rtl="0" algn="l">
              <a:spcBef>
                <a:spcPts val="600"/>
              </a:spcBef>
              <a:spcAft>
                <a:spcPts val="0"/>
              </a:spcAft>
              <a:buSzPts val="1800"/>
              <a:buChar char="●"/>
            </a:pPr>
            <a:r>
              <a:rPr lang="en"/>
              <a:t>Merge sort will examine ~1000Nlog</a:t>
            </a:r>
            <a:r>
              <a:rPr baseline="-25000" lang="en"/>
              <a:t>2</a:t>
            </a:r>
            <a:r>
              <a:rPr lang="en"/>
              <a:t>(N) characters (For N=100: 660,000).</a:t>
            </a:r>
            <a:br>
              <a:rPr lang="en"/>
            </a:br>
            <a:endParaRPr/>
          </a:p>
          <a:p>
            <a:pPr indent="0" lvl="0" marL="0" rtl="0" algn="l">
              <a:spcBef>
                <a:spcPts val="600"/>
              </a:spcBef>
              <a:spcAft>
                <a:spcPts val="0"/>
              </a:spcAft>
              <a:buNone/>
            </a:pPr>
            <a:r>
              <a:rPr lang="en"/>
              <a:t>If character examination are an appropriate cost model, we’d expect Merge Sort to be slower by a factor of log</a:t>
            </a:r>
            <a:r>
              <a:rPr baseline="-25000" lang="en"/>
              <a:t>2</a:t>
            </a:r>
            <a:r>
              <a:rPr lang="en"/>
              <a:t>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To see if we’re right, we’ll need to do a computational experiment.</a:t>
            </a:r>
            <a:endParaRPr/>
          </a:p>
          <a:p>
            <a:pPr indent="-342900" lvl="0" marL="457200" rtl="0" algn="l">
              <a:spcBef>
                <a:spcPts val="600"/>
              </a:spcBef>
              <a:spcAft>
                <a:spcPts val="0"/>
              </a:spcAft>
              <a:buSzPts val="1800"/>
              <a:buChar char="●"/>
            </a:pPr>
            <a:r>
              <a:rPr lang="en"/>
              <a:t>Let’s pop into IntelliJ.</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36, CS61B, Fall 2023</a:t>
            </a:r>
            <a:endParaRPr/>
          </a:p>
        </p:txBody>
      </p:sp>
      <p:sp>
        <p:nvSpPr>
          <p:cNvPr id="309" name="Google Shape;309;p42"/>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Roboto"/>
                <a:ea typeface="Roboto"/>
                <a:cs typeface="Roboto"/>
                <a:sym typeface="Roboto"/>
              </a:rPr>
              <a:t>Radix Sort vs. Comparison Sort</a:t>
            </a:r>
            <a:endParaRPr b="1">
              <a:solidFill>
                <a:schemeClr val="accent3"/>
              </a:solidFill>
              <a:latin typeface="Roboto"/>
              <a:ea typeface="Roboto"/>
              <a:cs typeface="Roboto"/>
              <a:sym typeface="Roboto"/>
            </a:endParaRPr>
          </a:p>
          <a:p>
            <a:pPr indent="-342900" lvl="0" marL="457200" rtl="0" algn="l">
              <a:spcBef>
                <a:spcPts val="600"/>
              </a:spcBef>
              <a:spcAft>
                <a:spcPts val="0"/>
              </a:spcAft>
              <a:buClr>
                <a:srgbClr val="CCCCCC"/>
              </a:buClr>
              <a:buSzPts val="1800"/>
              <a:buChar char="•"/>
            </a:pPr>
            <a:r>
              <a:rPr lang="en">
                <a:solidFill>
                  <a:srgbClr val="CCCCCC"/>
                </a:solidFill>
              </a:rPr>
              <a:t>Intuitive Analysis</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Cost Model Analysis</a:t>
            </a:r>
            <a:endParaRPr>
              <a:solidFill>
                <a:srgbClr val="CCCCCC"/>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Empirical Study</a:t>
            </a:r>
            <a:endParaRPr b="1">
              <a:solidFill>
                <a:schemeClr val="accent3"/>
              </a:solidFill>
              <a:latin typeface="Roboto"/>
              <a:ea typeface="Roboto"/>
              <a:cs typeface="Roboto"/>
              <a:sym typeface="Roboto"/>
            </a:endParaRPr>
          </a:p>
          <a:p>
            <a:pPr indent="-342900" lvl="0" marL="457200" rtl="0" algn="l">
              <a:spcBef>
                <a:spcPts val="0"/>
              </a:spcBef>
              <a:spcAft>
                <a:spcPts val="0"/>
              </a:spcAft>
              <a:buClr>
                <a:srgbClr val="CCCCCC"/>
              </a:buClr>
              <a:buSzPts val="1800"/>
              <a:buChar char="•"/>
            </a:pPr>
            <a:r>
              <a:rPr lang="en">
                <a:solidFill>
                  <a:srgbClr val="CCCCCC"/>
                </a:solidFill>
              </a:rPr>
              <a:t>Rerunning Empirical Study without JIT Compiler</a:t>
            </a:r>
            <a:endParaRPr>
              <a:solidFill>
                <a:srgbClr val="CCCCCC"/>
              </a:solidFill>
            </a:endParaRPr>
          </a:p>
          <a:p>
            <a:pPr indent="0" lvl="0" marL="0" rtl="0" algn="l">
              <a:spcBef>
                <a:spcPts val="600"/>
              </a:spcBef>
              <a:spcAft>
                <a:spcPts val="0"/>
              </a:spcAft>
              <a:buNone/>
            </a:pPr>
            <a:r>
              <a:rPr lang="en">
                <a:solidFill>
                  <a:srgbClr val="CCCCCC"/>
                </a:solidFill>
              </a:rPr>
              <a:t>Radix Sorting Integers</a:t>
            </a:r>
            <a:endParaRPr>
              <a:solidFill>
                <a:srgbClr val="CCCCCC"/>
              </a:solidFill>
            </a:endParaRPr>
          </a:p>
          <a:p>
            <a:pPr indent="0" lvl="0" marL="0" rtl="0" algn="l">
              <a:spcBef>
                <a:spcPts val="600"/>
              </a:spcBef>
              <a:spcAft>
                <a:spcPts val="0"/>
              </a:spcAft>
              <a:buNone/>
            </a:pPr>
            <a:r>
              <a:rPr lang="en">
                <a:solidFill>
                  <a:srgbClr val="CCCCCC"/>
                </a:solidFill>
              </a:rPr>
              <a:t>Sorting Summary</a:t>
            </a:r>
            <a:endParaRPr>
              <a:solidFill>
                <a:srgbClr val="CCCCCC"/>
              </a:solidFill>
            </a:endParaRPr>
          </a:p>
        </p:txBody>
      </p:sp>
      <p:sp>
        <p:nvSpPr>
          <p:cNvPr id="310" name="Google Shape;310;p42"/>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Empirical Study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36, CS61B, Fall 2023</a:t>
            </a:r>
            <a:endParaRPr/>
          </a:p>
        </p:txBody>
      </p:sp>
      <p:sp>
        <p:nvSpPr>
          <p:cNvPr id="154" name="Google Shape;154;p2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Roboto"/>
                <a:ea typeface="Roboto"/>
                <a:cs typeface="Roboto"/>
                <a:sym typeface="Roboto"/>
              </a:rPr>
              <a:t>Radix Sort </a:t>
            </a:r>
            <a:r>
              <a:rPr b="1" lang="en">
                <a:solidFill>
                  <a:schemeClr val="accent3"/>
                </a:solidFill>
                <a:latin typeface="Roboto"/>
                <a:ea typeface="Roboto"/>
                <a:cs typeface="Roboto"/>
                <a:sym typeface="Roboto"/>
              </a:rPr>
              <a:t>vs. Comparison Sort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Intuitive Analysis</a:t>
            </a:r>
            <a:endParaRPr b="1">
              <a:solidFill>
                <a:srgbClr val="CCCCCC"/>
              </a:solidFill>
              <a:latin typeface="Roboto"/>
              <a:ea typeface="Roboto"/>
              <a:cs typeface="Roboto"/>
              <a:sym typeface="Roboto"/>
            </a:endParaRPr>
          </a:p>
          <a:p>
            <a:pPr indent="-342900" lvl="0" marL="457200" rtl="0" algn="l">
              <a:spcBef>
                <a:spcPts val="0"/>
              </a:spcBef>
              <a:spcAft>
                <a:spcPts val="0"/>
              </a:spcAft>
              <a:buClr>
                <a:srgbClr val="CCCCCC"/>
              </a:buClr>
              <a:buSzPts val="1800"/>
              <a:buChar char="•"/>
            </a:pPr>
            <a:r>
              <a:rPr lang="en">
                <a:solidFill>
                  <a:srgbClr val="CCCCCC"/>
                </a:solidFill>
              </a:rPr>
              <a:t>Cost Model Analysis</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Empirical Study</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Rerunning Empirical Study without JIT Compiler</a:t>
            </a:r>
            <a:endParaRPr>
              <a:solidFill>
                <a:srgbClr val="CCCCCC"/>
              </a:solidFill>
            </a:endParaRPr>
          </a:p>
          <a:p>
            <a:pPr indent="0" lvl="0" marL="0" rtl="0" algn="l">
              <a:spcBef>
                <a:spcPts val="600"/>
              </a:spcBef>
              <a:spcAft>
                <a:spcPts val="0"/>
              </a:spcAft>
              <a:buNone/>
            </a:pPr>
            <a:r>
              <a:rPr lang="en">
                <a:solidFill>
                  <a:srgbClr val="CCCCCC"/>
                </a:solidFill>
              </a:rPr>
              <a:t>Radix Sorting Integers</a:t>
            </a:r>
            <a:endParaRPr>
              <a:solidFill>
                <a:srgbClr val="CCCCCC"/>
              </a:solidFill>
            </a:endParaRPr>
          </a:p>
          <a:p>
            <a:pPr indent="0" lvl="0" marL="0" rtl="0" algn="l">
              <a:spcBef>
                <a:spcPts val="600"/>
              </a:spcBef>
              <a:spcAft>
                <a:spcPts val="0"/>
              </a:spcAft>
              <a:buNone/>
            </a:pPr>
            <a:r>
              <a:rPr lang="en">
                <a:solidFill>
                  <a:srgbClr val="CCCCCC"/>
                </a:solidFill>
              </a:rPr>
              <a:t>Sorting Summary</a:t>
            </a:r>
            <a:endParaRPr>
              <a:solidFill>
                <a:srgbClr val="CCCCCC"/>
              </a:solidFill>
            </a:endParaRPr>
          </a:p>
        </p:txBody>
      </p:sp>
      <p:sp>
        <p:nvSpPr>
          <p:cNvPr id="155" name="Google Shape;155;p2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Radix Sort </a:t>
            </a:r>
            <a:r>
              <a:rPr lang="en"/>
              <a:t>vs. Comparison Sort:</a:t>
            </a:r>
            <a:endParaRPr/>
          </a:p>
          <a:p>
            <a:pPr indent="0" lvl="0" marL="0" rtl="0" algn="l">
              <a:spcBef>
                <a:spcPts val="0"/>
              </a:spcBef>
              <a:spcAft>
                <a:spcPts val="0"/>
              </a:spcAft>
              <a:buNone/>
            </a:pPr>
            <a:r>
              <a:rPr lang="en"/>
              <a:t>Intuitive Analysis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14" name="Shape 314"/>
        <p:cNvGrpSpPr/>
        <p:nvPr/>
      </p:nvGrpSpPr>
      <p:grpSpPr>
        <a:xfrm>
          <a:off x="0" y="0"/>
          <a:ext cx="0" cy="0"/>
          <a:chOff x="0" y="0"/>
          <a:chExt cx="0" cy="0"/>
        </a:xfrm>
      </p:grpSpPr>
      <p:sp>
        <p:nvSpPr>
          <p:cNvPr id="315" name="Google Shape;315;p4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Computational Experiment Results</a:t>
            </a:r>
            <a:endParaRPr/>
          </a:p>
        </p:txBody>
      </p:sp>
      <p:sp>
        <p:nvSpPr>
          <p:cNvPr id="316" name="Google Shape;316;p4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a:t>
            </a:r>
            <a:r>
              <a:rPr lang="en"/>
              <a:t>omputational experiment for W = 100.</a:t>
            </a:r>
            <a:endParaRPr/>
          </a:p>
          <a:p>
            <a:pPr indent="-342900" lvl="0" marL="457200" rtl="0" algn="l">
              <a:spcBef>
                <a:spcPts val="600"/>
              </a:spcBef>
              <a:spcAft>
                <a:spcPts val="0"/>
              </a:spcAft>
              <a:buSzPts val="1800"/>
              <a:buChar char="●"/>
            </a:pPr>
            <a:r>
              <a:rPr lang="en" u="sng">
                <a:solidFill>
                  <a:schemeClr val="hlink"/>
                </a:solidFill>
                <a:hlinkClick r:id="rId3"/>
              </a:rPr>
              <a:t>MSD</a:t>
            </a:r>
            <a:r>
              <a:rPr lang="en"/>
              <a:t> and </a:t>
            </a:r>
            <a:r>
              <a:rPr lang="en" u="sng">
                <a:solidFill>
                  <a:schemeClr val="hlink"/>
                </a:solidFill>
                <a:hlinkClick r:id="rId4"/>
              </a:rPr>
              <a:t>merge sort</a:t>
            </a:r>
            <a:r>
              <a:rPr lang="en"/>
              <a:t> implementations are highly optimized versions taken from our optional algorithms textbook.</a:t>
            </a:r>
            <a:endParaRPr/>
          </a:p>
          <a:p>
            <a:pPr indent="-342900" lvl="0" marL="457200" rtl="0" algn="l">
              <a:spcBef>
                <a:spcPts val="600"/>
              </a:spcBef>
              <a:spcAft>
                <a:spcPts val="0"/>
              </a:spcAft>
              <a:buSzPts val="1800"/>
              <a:buChar char="●"/>
            </a:pPr>
            <a:r>
              <a:rPr lang="en"/>
              <a:t>Does our data match our runtime hypothesis?</a:t>
            </a:r>
            <a:endParaRPr/>
          </a:p>
        </p:txBody>
      </p:sp>
      <p:graphicFrame>
        <p:nvGraphicFramePr>
          <p:cNvPr id="317" name="Google Shape;317;p43"/>
          <p:cNvGraphicFramePr/>
          <p:nvPr/>
        </p:nvGraphicFramePr>
        <p:xfrm>
          <a:off x="263338" y="2943625"/>
          <a:ext cx="3000000" cy="3000000"/>
        </p:xfrm>
        <a:graphic>
          <a:graphicData uri="http://schemas.openxmlformats.org/drawingml/2006/table">
            <a:tbl>
              <a:tblPr>
                <a:noFill/>
                <a:tableStyleId>{46F6A910-63EB-4473-AB4C-9A83D4C00325}</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0.05</a:t>
                      </a:r>
                      <a:endParaRPr/>
                    </a:p>
                  </a:txBody>
                  <a:tcPr marT="91425" marB="91425" marR="91425" marL="91425">
                    <a:solidFill>
                      <a:srgbClr val="FFFFF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13,801,600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0.26</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170,780,800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1,000,000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1.1</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2,013,286,400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10,000,000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15.32</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23,757,632,000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graphicFrame>
        <p:nvGraphicFramePr>
          <p:cNvPr id="318" name="Google Shape;318;p43"/>
          <p:cNvGraphicFramePr/>
          <p:nvPr/>
        </p:nvGraphicFramePr>
        <p:xfrm>
          <a:off x="5415513" y="2943625"/>
          <a:ext cx="3000000" cy="3000000"/>
        </p:xfrm>
        <a:graphic>
          <a:graphicData uri="http://schemas.openxmlformats.org/drawingml/2006/table">
            <a:tbl>
              <a:tblPr>
                <a:noFill/>
                <a:tableStyleId>{46F6A910-63EB-4473-AB4C-9A83D4C00325}</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0.04</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0.25</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8.68</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53.39</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a:t>
                      </a:r>
                      <a:r>
                        <a:rPr lang="en">
                          <a:solidFill>
                            <a:schemeClr val="dk1"/>
                          </a:solidFill>
                        </a:rPr>
                        <a:t>,000,000,000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319" name="Google Shape;319;p43"/>
          <p:cNvSpPr txBox="1"/>
          <p:nvPr/>
        </p:nvSpPr>
        <p:spPr>
          <a:xfrm>
            <a:off x="217771" y="2613923"/>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Merge</a:t>
            </a:r>
            <a:endParaRPr/>
          </a:p>
        </p:txBody>
      </p:sp>
      <p:sp>
        <p:nvSpPr>
          <p:cNvPr id="320" name="Google Shape;320;p43"/>
          <p:cNvSpPr txBox="1"/>
          <p:nvPr/>
        </p:nvSpPr>
        <p:spPr>
          <a:xfrm>
            <a:off x="5386271" y="2609048"/>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MSD</a:t>
            </a:r>
            <a:endParaRPr/>
          </a:p>
        </p:txBody>
      </p:sp>
      <p:sp>
        <p:nvSpPr>
          <p:cNvPr id="321" name="Google Shape;321;p43"/>
          <p:cNvSpPr txBox="1"/>
          <p:nvPr/>
        </p:nvSpPr>
        <p:spPr>
          <a:xfrm>
            <a:off x="2438400" y="1907100"/>
            <a:ext cx="4384200" cy="5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As we expected, Merge sort considers log</a:t>
            </a:r>
            <a:r>
              <a:rPr baseline="-25000" lang="en"/>
              <a:t>2</a:t>
            </a:r>
            <a:r>
              <a:rPr lang="en"/>
              <a:t>N times as many characters, e.g. log</a:t>
            </a:r>
            <a:r>
              <a:rPr baseline="-25000" lang="en"/>
              <a:t>2</a:t>
            </a:r>
            <a:r>
              <a:rPr lang="en"/>
              <a:t>(10,000,000) = 23.25</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25" name="Shape 325"/>
        <p:cNvGrpSpPr/>
        <p:nvPr/>
      </p:nvGrpSpPr>
      <p:grpSpPr>
        <a:xfrm>
          <a:off x="0" y="0"/>
          <a:ext cx="0" cy="0"/>
          <a:chOff x="0" y="0"/>
          <a:chExt cx="0" cy="0"/>
        </a:xfrm>
      </p:grpSpPr>
      <p:sp>
        <p:nvSpPr>
          <p:cNvPr id="326" name="Google Shape;326;p4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Computational Experiment Results</a:t>
            </a:r>
            <a:endParaRPr/>
          </a:p>
        </p:txBody>
      </p:sp>
      <p:sp>
        <p:nvSpPr>
          <p:cNvPr id="327" name="Google Shape;327;p4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Computational experiment for W = 100.</a:t>
            </a:r>
            <a:endParaRPr/>
          </a:p>
          <a:p>
            <a:pPr indent="-342900" lvl="0" marL="457200" rtl="0" algn="l">
              <a:spcBef>
                <a:spcPts val="600"/>
              </a:spcBef>
              <a:spcAft>
                <a:spcPts val="0"/>
              </a:spcAft>
              <a:buSzPts val="1800"/>
              <a:buChar char="●"/>
            </a:pPr>
            <a:r>
              <a:rPr lang="en" u="sng">
                <a:solidFill>
                  <a:schemeClr val="hlink"/>
                </a:solidFill>
                <a:hlinkClick r:id="rId3"/>
              </a:rPr>
              <a:t>MSD</a:t>
            </a:r>
            <a:r>
              <a:rPr lang="en"/>
              <a:t> and </a:t>
            </a:r>
            <a:r>
              <a:rPr lang="en" u="sng">
                <a:solidFill>
                  <a:schemeClr val="hlink"/>
                </a:solidFill>
                <a:hlinkClick r:id="rId4"/>
              </a:rPr>
              <a:t>merge sort</a:t>
            </a:r>
            <a:r>
              <a:rPr lang="en"/>
              <a:t> implementations are highly optimized versions taken from our optional algorithms textbook.</a:t>
            </a:r>
            <a:endParaRPr/>
          </a:p>
          <a:p>
            <a:pPr indent="-342900" lvl="0" marL="457200" rtl="0" algn="l">
              <a:spcBef>
                <a:spcPts val="600"/>
              </a:spcBef>
              <a:spcAft>
                <a:spcPts val="0"/>
              </a:spcAft>
              <a:buSzPts val="1800"/>
              <a:buChar char="●"/>
            </a:pPr>
            <a:r>
              <a:rPr lang="en"/>
              <a:t>Does our data match our runtime hypothesis? No!</a:t>
            </a:r>
            <a:endParaRPr/>
          </a:p>
          <a:p>
            <a:pPr indent="-342900" lvl="1" marL="914400" rtl="0" algn="l">
              <a:spcBef>
                <a:spcPts val="600"/>
              </a:spcBef>
              <a:spcAft>
                <a:spcPts val="0"/>
              </a:spcAft>
              <a:buSzPts val="1800"/>
              <a:buChar char="○"/>
            </a:pPr>
            <a:r>
              <a:rPr lang="en"/>
              <a:t>Any guesses as to why not?</a:t>
            </a:r>
            <a:endParaRPr/>
          </a:p>
        </p:txBody>
      </p:sp>
      <p:graphicFrame>
        <p:nvGraphicFramePr>
          <p:cNvPr id="328" name="Google Shape;328;p44"/>
          <p:cNvGraphicFramePr/>
          <p:nvPr/>
        </p:nvGraphicFramePr>
        <p:xfrm>
          <a:off x="263338" y="2943625"/>
          <a:ext cx="3000000" cy="3000000"/>
        </p:xfrm>
        <a:graphic>
          <a:graphicData uri="http://schemas.openxmlformats.org/drawingml/2006/table">
            <a:tbl>
              <a:tblPr>
                <a:noFill/>
                <a:tableStyleId>{46F6A910-63EB-4473-AB4C-9A83D4C00325}</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0.05</a:t>
                      </a:r>
                      <a:endParaRPr/>
                    </a:p>
                  </a:txBody>
                  <a:tcPr marT="91425" marB="91425" marR="91425" marL="91425">
                    <a:solidFill>
                      <a:srgbClr val="FFFFF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13,801,600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0.26</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170,780,800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1,000,000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1.1</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2,013,286,400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10,000,000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15.32</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23,757,632,000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graphicFrame>
        <p:nvGraphicFramePr>
          <p:cNvPr id="329" name="Google Shape;329;p44"/>
          <p:cNvGraphicFramePr/>
          <p:nvPr/>
        </p:nvGraphicFramePr>
        <p:xfrm>
          <a:off x="5415513" y="2943625"/>
          <a:ext cx="3000000" cy="3000000"/>
        </p:xfrm>
        <a:graphic>
          <a:graphicData uri="http://schemas.openxmlformats.org/drawingml/2006/table">
            <a:tbl>
              <a:tblPr>
                <a:noFill/>
                <a:tableStyleId>{46F6A910-63EB-4473-AB4C-9A83D4C00325}</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0.04</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0.25</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8.68</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53.39</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330" name="Google Shape;330;p44"/>
          <p:cNvSpPr txBox="1"/>
          <p:nvPr/>
        </p:nvSpPr>
        <p:spPr>
          <a:xfrm>
            <a:off x="217771" y="2613923"/>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Merge</a:t>
            </a:r>
            <a:endParaRPr/>
          </a:p>
        </p:txBody>
      </p:sp>
      <p:sp>
        <p:nvSpPr>
          <p:cNvPr id="331" name="Google Shape;331;p44"/>
          <p:cNvSpPr txBox="1"/>
          <p:nvPr/>
        </p:nvSpPr>
        <p:spPr>
          <a:xfrm>
            <a:off x="5386271" y="2609048"/>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MSD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5" name="Shape 335"/>
        <p:cNvGrpSpPr/>
        <p:nvPr/>
      </p:nvGrpSpPr>
      <p:grpSpPr>
        <a:xfrm>
          <a:off x="0" y="0"/>
          <a:ext cx="0" cy="0"/>
          <a:chOff x="0" y="0"/>
          <a:chExt cx="0" cy="0"/>
        </a:xfrm>
      </p:grpSpPr>
      <p:sp>
        <p:nvSpPr>
          <p:cNvPr id="336" name="Google Shape;336;p4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Computational Experiment Results (My Answers)</a:t>
            </a:r>
            <a:endParaRPr/>
          </a:p>
        </p:txBody>
      </p:sp>
      <p:sp>
        <p:nvSpPr>
          <p:cNvPr id="337" name="Google Shape;337;p4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Computational experiment for W = 100.</a:t>
            </a:r>
            <a:endParaRPr/>
          </a:p>
          <a:p>
            <a:pPr indent="-342900" lvl="0" marL="457200" rtl="0" algn="l">
              <a:spcBef>
                <a:spcPts val="600"/>
              </a:spcBef>
              <a:spcAft>
                <a:spcPts val="0"/>
              </a:spcAft>
              <a:buSzPts val="1800"/>
              <a:buChar char="●"/>
            </a:pPr>
            <a:r>
              <a:rPr lang="en" u="sng">
                <a:solidFill>
                  <a:schemeClr val="hlink"/>
                </a:solidFill>
                <a:hlinkClick r:id="rId3"/>
              </a:rPr>
              <a:t>MSD</a:t>
            </a:r>
            <a:r>
              <a:rPr lang="en"/>
              <a:t> and </a:t>
            </a:r>
            <a:r>
              <a:rPr lang="en" u="sng">
                <a:solidFill>
                  <a:schemeClr val="hlink"/>
                </a:solidFill>
                <a:hlinkClick r:id="rId4"/>
              </a:rPr>
              <a:t>merge sort</a:t>
            </a:r>
            <a:r>
              <a:rPr lang="en"/>
              <a:t> implementations are highly optimized versions taken from our optional algorithms textbook.</a:t>
            </a:r>
            <a:endParaRPr/>
          </a:p>
          <a:p>
            <a:pPr indent="-342900" lvl="0" marL="457200" rtl="0" algn="l">
              <a:spcBef>
                <a:spcPts val="600"/>
              </a:spcBef>
              <a:spcAft>
                <a:spcPts val="0"/>
              </a:spcAft>
              <a:buSzPts val="1800"/>
              <a:buChar char="●"/>
            </a:pPr>
            <a:r>
              <a:rPr lang="en"/>
              <a:t>Does our data match our runtime hypothesis? No! Why not?</a:t>
            </a:r>
            <a:endParaRPr/>
          </a:p>
          <a:p>
            <a:pPr indent="-342900" lvl="1" marL="914400" rtl="0" algn="l">
              <a:spcBef>
                <a:spcPts val="600"/>
              </a:spcBef>
              <a:spcAft>
                <a:spcPts val="0"/>
              </a:spcAft>
              <a:buSzPts val="1800"/>
              <a:buChar char="○"/>
            </a:pPr>
            <a:r>
              <a:rPr lang="en"/>
              <a:t>Our cost model isn’t representative of everything that is happening.</a:t>
            </a:r>
            <a:endParaRPr/>
          </a:p>
          <a:p>
            <a:pPr indent="-342900" lvl="1" marL="914400" rtl="0" algn="l">
              <a:spcBef>
                <a:spcPts val="600"/>
              </a:spcBef>
              <a:spcAft>
                <a:spcPts val="0"/>
              </a:spcAft>
              <a:buSzPts val="1800"/>
              <a:buChar char="○"/>
            </a:pPr>
            <a:r>
              <a:rPr lang="en"/>
              <a:t>One particularly thorny issue: The “Just In Time” Compiler.</a:t>
            </a:r>
            <a:endParaRPr/>
          </a:p>
        </p:txBody>
      </p:sp>
      <p:graphicFrame>
        <p:nvGraphicFramePr>
          <p:cNvPr id="338" name="Google Shape;338;p45"/>
          <p:cNvGraphicFramePr/>
          <p:nvPr/>
        </p:nvGraphicFramePr>
        <p:xfrm>
          <a:off x="263338" y="2943625"/>
          <a:ext cx="3000000" cy="3000000"/>
        </p:xfrm>
        <a:graphic>
          <a:graphicData uri="http://schemas.openxmlformats.org/drawingml/2006/table">
            <a:tbl>
              <a:tblPr>
                <a:noFill/>
                <a:tableStyleId>{46F6A910-63EB-4473-AB4C-9A83D4C00325}</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0.05</a:t>
                      </a:r>
                      <a:endParaRPr/>
                    </a:p>
                  </a:txBody>
                  <a:tcPr marT="91425" marB="91425" marR="91425" marL="91425">
                    <a:solidFill>
                      <a:srgbClr val="FFFFF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13,801,600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0.26</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170,780,800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1,000,000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1.1</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2,013,286,400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10,000,000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15.32</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23,757,632,000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graphicFrame>
        <p:nvGraphicFramePr>
          <p:cNvPr id="339" name="Google Shape;339;p45"/>
          <p:cNvGraphicFramePr/>
          <p:nvPr/>
        </p:nvGraphicFramePr>
        <p:xfrm>
          <a:off x="5415513" y="2943625"/>
          <a:ext cx="3000000" cy="3000000"/>
        </p:xfrm>
        <a:graphic>
          <a:graphicData uri="http://schemas.openxmlformats.org/drawingml/2006/table">
            <a:tbl>
              <a:tblPr>
                <a:noFill/>
                <a:tableStyleId>{46F6A910-63EB-4473-AB4C-9A83D4C00325}</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0.04</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0.25</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8.68</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t>53.39</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1,000,000,000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340" name="Google Shape;340;p45"/>
          <p:cNvSpPr txBox="1"/>
          <p:nvPr/>
        </p:nvSpPr>
        <p:spPr>
          <a:xfrm>
            <a:off x="217771" y="2613923"/>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Merge</a:t>
            </a:r>
            <a:endParaRPr/>
          </a:p>
        </p:txBody>
      </p:sp>
      <p:sp>
        <p:nvSpPr>
          <p:cNvPr id="341" name="Google Shape;341;p45"/>
          <p:cNvSpPr txBox="1"/>
          <p:nvPr/>
        </p:nvSpPr>
        <p:spPr>
          <a:xfrm>
            <a:off x="5386271" y="2609048"/>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MSD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Unexpected Factor: The Just-In-Time Compiler</a:t>
            </a:r>
            <a:endParaRPr/>
          </a:p>
        </p:txBody>
      </p:sp>
      <p:sp>
        <p:nvSpPr>
          <p:cNvPr id="347" name="Google Shape;347;p4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Java’s Just-In-Time Compiler secretly optimizes your code when it runs.</a:t>
            </a:r>
            <a:endParaRPr/>
          </a:p>
          <a:p>
            <a:pPr indent="-342900" lvl="0" marL="457200" rtl="0" algn="l">
              <a:spcBef>
                <a:spcPts val="600"/>
              </a:spcBef>
              <a:spcAft>
                <a:spcPts val="0"/>
              </a:spcAft>
              <a:buSzPts val="1800"/>
              <a:buChar char="●"/>
            </a:pPr>
            <a:r>
              <a:rPr lang="en"/>
              <a:t>The code you write is not necessarily the code that executes!</a:t>
            </a:r>
            <a:endParaRPr/>
          </a:p>
          <a:p>
            <a:pPr indent="-342900" lvl="0" marL="457200" rtl="0" algn="l">
              <a:spcBef>
                <a:spcPts val="600"/>
              </a:spcBef>
              <a:spcAft>
                <a:spcPts val="0"/>
              </a:spcAft>
              <a:buSzPts val="1800"/>
              <a:buChar char="●"/>
            </a:pPr>
            <a:r>
              <a:rPr lang="en"/>
              <a:t>As your code runs, the “interpreter” is watching everything that happens.</a:t>
            </a:r>
            <a:endParaRPr/>
          </a:p>
          <a:p>
            <a:pPr indent="-342900" lvl="1" marL="914400" rtl="0" algn="l">
              <a:spcBef>
                <a:spcPts val="600"/>
              </a:spcBef>
              <a:spcAft>
                <a:spcPts val="0"/>
              </a:spcAft>
              <a:buSzPts val="1800"/>
              <a:buChar char="○"/>
            </a:pPr>
            <a:r>
              <a:rPr lang="en"/>
              <a:t>If some segment of code is called many times, the interpreter actually studies and re-implements your code based on what it learned by watching WHILE ITS RUNNING (!!).</a:t>
            </a:r>
            <a:endParaRPr/>
          </a:p>
          <a:p>
            <a:pPr indent="-342900" lvl="2" marL="1371600" rtl="0" algn="l">
              <a:spcBef>
                <a:spcPts val="600"/>
              </a:spcBef>
              <a:spcAft>
                <a:spcPts val="0"/>
              </a:spcAft>
              <a:buSzPts val="1800"/>
              <a:buChar char="■"/>
            </a:pPr>
            <a:r>
              <a:rPr lang="en"/>
              <a:t>Example: Performing calculations whose results are unused.</a:t>
            </a:r>
            <a:endParaRPr/>
          </a:p>
          <a:p>
            <a:pPr indent="-342900" lvl="2" marL="1371600" rtl="0" algn="l">
              <a:spcBef>
                <a:spcPts val="600"/>
              </a:spcBef>
              <a:spcAft>
                <a:spcPts val="0"/>
              </a:spcAft>
              <a:buSzPts val="1800"/>
              <a:buChar char="■"/>
            </a:pPr>
            <a:r>
              <a:rPr lang="en"/>
              <a:t>See </a:t>
            </a:r>
            <a:r>
              <a:rPr lang="en" u="sng">
                <a:solidFill>
                  <a:schemeClr val="hlink"/>
                </a:solidFill>
                <a:hlinkClick r:id="rId3"/>
              </a:rPr>
              <a:t>this video</a:t>
            </a:r>
            <a:r>
              <a:rPr lang="en"/>
              <a:t> if you’re curious.</a:t>
            </a:r>
            <a:endParaRPr/>
          </a:p>
        </p:txBody>
      </p:sp>
      <p:sp>
        <p:nvSpPr>
          <p:cNvPr id="348" name="Google Shape;348;p46"/>
          <p:cNvSpPr/>
          <p:nvPr/>
        </p:nvSpPr>
        <p:spPr>
          <a:xfrm>
            <a:off x="83406" y="3649850"/>
            <a:ext cx="1650300" cy="344700"/>
          </a:xfrm>
          <a:prstGeom prst="roundRect">
            <a:avLst>
              <a:gd fmla="val 16667" name="adj"/>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Hello.java</a:t>
            </a:r>
            <a:endParaRPr sz="1800">
              <a:latin typeface="Ubuntu Mono"/>
              <a:ea typeface="Ubuntu Mono"/>
              <a:cs typeface="Ubuntu Mono"/>
              <a:sym typeface="Ubuntu Mono"/>
            </a:endParaRPr>
          </a:p>
        </p:txBody>
      </p:sp>
      <p:sp>
        <p:nvSpPr>
          <p:cNvPr id="349" name="Google Shape;349;p46"/>
          <p:cNvSpPr/>
          <p:nvPr/>
        </p:nvSpPr>
        <p:spPr>
          <a:xfrm>
            <a:off x="3890578" y="3649850"/>
            <a:ext cx="1650300" cy="344700"/>
          </a:xfrm>
          <a:prstGeom prst="roundRect">
            <a:avLst>
              <a:gd fmla="val 16667" name="adj"/>
            </a:avLst>
          </a:prstGeom>
          <a:solidFill>
            <a:srgbClr val="CCCCC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Hello.class</a:t>
            </a:r>
            <a:endParaRPr sz="1800">
              <a:latin typeface="Ubuntu Mono"/>
              <a:ea typeface="Ubuntu Mono"/>
              <a:cs typeface="Ubuntu Mono"/>
              <a:sym typeface="Ubuntu Mono"/>
            </a:endParaRPr>
          </a:p>
        </p:txBody>
      </p:sp>
      <p:cxnSp>
        <p:nvCxnSpPr>
          <p:cNvPr id="350" name="Google Shape;350;p46"/>
          <p:cNvCxnSpPr/>
          <p:nvPr/>
        </p:nvCxnSpPr>
        <p:spPr>
          <a:xfrm>
            <a:off x="1876624" y="3822200"/>
            <a:ext cx="462600" cy="0"/>
          </a:xfrm>
          <a:prstGeom prst="straightConnector1">
            <a:avLst/>
          </a:prstGeom>
          <a:noFill/>
          <a:ln cap="flat" cmpd="sng" w="19050">
            <a:solidFill>
              <a:srgbClr val="666666"/>
            </a:solidFill>
            <a:prstDash val="solid"/>
            <a:round/>
            <a:headEnd len="med" w="med" type="none"/>
            <a:tailEnd len="med" w="med" type="triangle"/>
          </a:ln>
        </p:spPr>
      </p:cxnSp>
      <p:sp>
        <p:nvSpPr>
          <p:cNvPr id="351" name="Google Shape;351;p46"/>
          <p:cNvSpPr/>
          <p:nvPr/>
        </p:nvSpPr>
        <p:spPr>
          <a:xfrm>
            <a:off x="2482142" y="3668450"/>
            <a:ext cx="660000" cy="307500"/>
          </a:xfrm>
          <a:prstGeom prst="rect">
            <a:avLst/>
          </a:prstGeom>
          <a:solidFill>
            <a:srgbClr val="F1C232"/>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javac</a:t>
            </a:r>
            <a:endParaRPr>
              <a:latin typeface="Ubuntu Mono"/>
              <a:ea typeface="Ubuntu Mono"/>
              <a:cs typeface="Ubuntu Mono"/>
              <a:sym typeface="Ubuntu Mono"/>
            </a:endParaRPr>
          </a:p>
        </p:txBody>
      </p:sp>
      <p:cxnSp>
        <p:nvCxnSpPr>
          <p:cNvPr id="352" name="Google Shape;352;p46"/>
          <p:cNvCxnSpPr/>
          <p:nvPr/>
        </p:nvCxnSpPr>
        <p:spPr>
          <a:xfrm>
            <a:off x="3285060" y="3822200"/>
            <a:ext cx="462600" cy="0"/>
          </a:xfrm>
          <a:prstGeom prst="straightConnector1">
            <a:avLst/>
          </a:prstGeom>
          <a:noFill/>
          <a:ln cap="flat" cmpd="sng" w="19050">
            <a:solidFill>
              <a:srgbClr val="666666"/>
            </a:solidFill>
            <a:prstDash val="solid"/>
            <a:round/>
            <a:headEnd len="med" w="med" type="none"/>
            <a:tailEnd len="med" w="med" type="triangle"/>
          </a:ln>
        </p:spPr>
      </p:cxnSp>
      <p:cxnSp>
        <p:nvCxnSpPr>
          <p:cNvPr id="353" name="Google Shape;353;p46"/>
          <p:cNvCxnSpPr/>
          <p:nvPr/>
        </p:nvCxnSpPr>
        <p:spPr>
          <a:xfrm>
            <a:off x="5683796" y="3822200"/>
            <a:ext cx="462600" cy="0"/>
          </a:xfrm>
          <a:prstGeom prst="straightConnector1">
            <a:avLst/>
          </a:prstGeom>
          <a:noFill/>
          <a:ln cap="flat" cmpd="sng" w="19050">
            <a:solidFill>
              <a:srgbClr val="666666"/>
            </a:solidFill>
            <a:prstDash val="solid"/>
            <a:round/>
            <a:headEnd len="med" w="med" type="none"/>
            <a:tailEnd len="med" w="med" type="triangle"/>
          </a:ln>
        </p:spPr>
      </p:cxnSp>
      <p:sp>
        <p:nvSpPr>
          <p:cNvPr id="354" name="Google Shape;354;p46"/>
          <p:cNvSpPr/>
          <p:nvPr/>
        </p:nvSpPr>
        <p:spPr>
          <a:xfrm>
            <a:off x="6289314" y="3668450"/>
            <a:ext cx="660000" cy="307500"/>
          </a:xfrm>
          <a:prstGeom prst="rect">
            <a:avLst/>
          </a:prstGeom>
          <a:solidFill>
            <a:srgbClr val="F1C232"/>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java</a:t>
            </a:r>
            <a:endParaRPr>
              <a:latin typeface="Ubuntu Mono"/>
              <a:ea typeface="Ubuntu Mono"/>
              <a:cs typeface="Ubuntu Mono"/>
              <a:sym typeface="Ubuntu Mono"/>
            </a:endParaRPr>
          </a:p>
        </p:txBody>
      </p:sp>
      <p:cxnSp>
        <p:nvCxnSpPr>
          <p:cNvPr id="355" name="Google Shape;355;p46"/>
          <p:cNvCxnSpPr/>
          <p:nvPr/>
        </p:nvCxnSpPr>
        <p:spPr>
          <a:xfrm>
            <a:off x="7092232" y="3822200"/>
            <a:ext cx="462600" cy="0"/>
          </a:xfrm>
          <a:prstGeom prst="straightConnector1">
            <a:avLst/>
          </a:prstGeom>
          <a:noFill/>
          <a:ln cap="flat" cmpd="sng" w="19050">
            <a:solidFill>
              <a:srgbClr val="666666"/>
            </a:solidFill>
            <a:prstDash val="solid"/>
            <a:round/>
            <a:headEnd len="med" w="med" type="none"/>
            <a:tailEnd len="med" w="med" type="triangle"/>
          </a:ln>
        </p:spPr>
      </p:cxnSp>
      <p:sp>
        <p:nvSpPr>
          <p:cNvPr id="356" name="Google Shape;356;p46"/>
          <p:cNvSpPr/>
          <p:nvPr/>
        </p:nvSpPr>
        <p:spPr>
          <a:xfrm>
            <a:off x="7697750" y="3364988"/>
            <a:ext cx="1362852" cy="914436"/>
          </a:xfrm>
          <a:prstGeom prst="cloud">
            <a:avLst/>
          </a:prstGeom>
          <a:solidFill>
            <a:srgbClr val="EAD1DC"/>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stuff</a:t>
            </a:r>
            <a:endParaRPr/>
          </a:p>
          <a:p>
            <a:pPr indent="0" lvl="0" marL="0" rtl="0" algn="l">
              <a:spcBef>
                <a:spcPts val="0"/>
              </a:spcBef>
              <a:spcAft>
                <a:spcPts val="0"/>
              </a:spcAft>
              <a:buNone/>
            </a:pPr>
            <a:r>
              <a:rPr lang="en"/>
              <a:t>happens</a:t>
            </a:r>
            <a:endParaRPr/>
          </a:p>
        </p:txBody>
      </p:sp>
      <p:sp>
        <p:nvSpPr>
          <p:cNvPr id="357" name="Google Shape;357;p46"/>
          <p:cNvSpPr txBox="1"/>
          <p:nvPr/>
        </p:nvSpPr>
        <p:spPr>
          <a:xfrm>
            <a:off x="2356946" y="3329514"/>
            <a:ext cx="9114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Compiler</a:t>
            </a:r>
            <a:endParaRPr/>
          </a:p>
        </p:txBody>
      </p:sp>
      <p:sp>
        <p:nvSpPr>
          <p:cNvPr id="358" name="Google Shape;358;p46"/>
          <p:cNvSpPr txBox="1"/>
          <p:nvPr/>
        </p:nvSpPr>
        <p:spPr>
          <a:xfrm>
            <a:off x="6118717" y="3329525"/>
            <a:ext cx="11241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Interpreter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JIT Example</a:t>
            </a:r>
            <a:endParaRPr/>
          </a:p>
        </p:txBody>
      </p:sp>
      <p:sp>
        <p:nvSpPr>
          <p:cNvPr id="364" name="Google Shape;364;p4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code below creates Linked Lists, 1000 at a time.</a:t>
            </a:r>
            <a:endParaRPr/>
          </a:p>
          <a:p>
            <a:pPr indent="-342900" lvl="0" marL="457200" rtl="0" algn="l">
              <a:spcBef>
                <a:spcPts val="600"/>
              </a:spcBef>
              <a:spcAft>
                <a:spcPts val="0"/>
              </a:spcAft>
              <a:buSzPts val="1800"/>
              <a:buChar char="●"/>
            </a:pPr>
            <a:r>
              <a:rPr lang="en"/>
              <a:t>Repeating this 500 times yields an interesting result.</a:t>
            </a:r>
            <a:endParaRPr/>
          </a:p>
        </p:txBody>
      </p:sp>
      <p:sp>
        <p:nvSpPr>
          <p:cNvPr id="365" name="Google Shape;365;p47"/>
          <p:cNvSpPr txBox="1"/>
          <p:nvPr/>
        </p:nvSpPr>
        <p:spPr>
          <a:xfrm>
            <a:off x="492425" y="1460550"/>
            <a:ext cx="8419800" cy="3588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600">
                <a:solidFill>
                  <a:srgbClr val="661111"/>
                </a:solidFill>
                <a:highlight>
                  <a:srgbClr val="EFEFEF"/>
                </a:highlight>
                <a:latin typeface="Consolas"/>
                <a:ea typeface="Consolas"/>
                <a:cs typeface="Consolas"/>
                <a:sym typeface="Consolas"/>
              </a:rPr>
              <a:t>public class</a:t>
            </a:r>
            <a:r>
              <a:rPr lang="en" sz="1600">
                <a:solidFill>
                  <a:schemeClr val="dk1"/>
                </a:solidFill>
                <a:highlight>
                  <a:srgbClr val="EFEFEF"/>
                </a:highlight>
                <a:latin typeface="Consolas"/>
                <a:ea typeface="Consolas"/>
                <a:cs typeface="Consolas"/>
                <a:sym typeface="Consolas"/>
              </a:rPr>
              <a:t> JITDemo1 </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static final</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NUM_LISTS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880022"/>
                </a:solidFill>
                <a:highlight>
                  <a:srgbClr val="EFEFEF"/>
                </a:highlight>
                <a:latin typeface="Consolas"/>
                <a:ea typeface="Consolas"/>
                <a:cs typeface="Consolas"/>
                <a:sym typeface="Consolas"/>
              </a:rPr>
              <a:t>1000</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public static</a:t>
            </a: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a:t>
            </a:r>
            <a:r>
              <a:rPr lang="en" sz="1600">
                <a:solidFill>
                  <a:srgbClr val="004466"/>
                </a:solidFill>
                <a:highlight>
                  <a:srgbClr val="EFEFEF"/>
                </a:highlight>
                <a:latin typeface="Consolas"/>
                <a:ea typeface="Consolas"/>
                <a:cs typeface="Consolas"/>
                <a:sym typeface="Consolas"/>
              </a:rPr>
              <a:t>main</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String</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args</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for</a:t>
            </a:r>
            <a:r>
              <a:rPr lang="en" sz="1600">
                <a:solidFill>
                  <a:schemeClr val="dk1"/>
                </a:solidFill>
                <a:highlight>
                  <a:srgbClr val="EFEFEF"/>
                </a:highlight>
                <a:latin typeface="Consolas"/>
                <a:ea typeface="Consolas"/>
                <a:cs typeface="Consolas"/>
                <a:sym typeface="Consolas"/>
              </a:rPr>
              <a:t> </a:t>
            </a:r>
            <a:r>
              <a:rPr b="1" lang="en" sz="1600">
                <a:solidFill>
                  <a:schemeClr val="dk1"/>
                </a:solidFill>
                <a:highlight>
                  <a:srgbClr val="EFEFEF"/>
                </a:highlight>
                <a:latin typeface="Consolas"/>
                <a:ea typeface="Consolas"/>
                <a:cs typeface="Consolas"/>
                <a:sym typeface="Consolas"/>
              </a:rPr>
              <a:t>(</a:t>
            </a:r>
            <a:r>
              <a:rPr b="1" lang="en" sz="1600">
                <a:solidFill>
                  <a:srgbClr val="000066"/>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i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880022"/>
                </a:solidFill>
                <a:highlight>
                  <a:srgbClr val="EFEFEF"/>
                </a:highlight>
                <a:latin typeface="Consolas"/>
                <a:ea typeface="Consolas"/>
                <a:cs typeface="Consolas"/>
                <a:sym typeface="Consolas"/>
              </a:rPr>
              <a:t>0</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i </a:t>
            </a:r>
            <a:r>
              <a:rPr b="1" lang="en" sz="1600">
                <a:solidFill>
                  <a:schemeClr val="dk1"/>
                </a:solidFill>
                <a:highlight>
                  <a:srgbClr val="EFEFEF"/>
                </a:highlight>
                <a:latin typeface="Consolas"/>
                <a:ea typeface="Consolas"/>
                <a:cs typeface="Consolas"/>
                <a:sym typeface="Consolas"/>
              </a:rPr>
              <a:t>&lt;</a:t>
            </a:r>
            <a:r>
              <a:rPr lang="en" sz="1600">
                <a:solidFill>
                  <a:schemeClr val="dk1"/>
                </a:solidFill>
                <a:highlight>
                  <a:srgbClr val="EFEFEF"/>
                </a:highlight>
                <a:latin typeface="Consolas"/>
                <a:ea typeface="Consolas"/>
                <a:cs typeface="Consolas"/>
                <a:sym typeface="Consolas"/>
              </a:rPr>
              <a:t> </a:t>
            </a:r>
            <a:r>
              <a:rPr lang="en" sz="1600">
                <a:solidFill>
                  <a:srgbClr val="880022"/>
                </a:solidFill>
                <a:highlight>
                  <a:srgbClr val="EFEFEF"/>
                </a:highlight>
                <a:latin typeface="Consolas"/>
                <a:ea typeface="Consolas"/>
                <a:cs typeface="Consolas"/>
                <a:sym typeface="Consolas"/>
              </a:rPr>
              <a:t>500</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i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880022"/>
                </a:solidFill>
                <a:highlight>
                  <a:srgbClr val="EFEFEF"/>
                </a:highlight>
                <a:latin typeface="Consolas"/>
                <a:ea typeface="Consolas"/>
                <a:cs typeface="Consolas"/>
                <a:sym typeface="Consolas"/>
              </a:rPr>
              <a:t>1</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long</a:t>
            </a:r>
            <a:r>
              <a:rPr lang="en" sz="1600">
                <a:solidFill>
                  <a:schemeClr val="dk1"/>
                </a:solidFill>
                <a:highlight>
                  <a:srgbClr val="EFEFEF"/>
                </a:highlight>
                <a:latin typeface="Consolas"/>
                <a:ea typeface="Consolas"/>
                <a:cs typeface="Consolas"/>
                <a:sym typeface="Consolas"/>
              </a:rPr>
              <a:t> startTime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System</a:t>
            </a:r>
            <a:r>
              <a:rPr b="1" lang="en" sz="1600">
                <a:solidFill>
                  <a:schemeClr val="dk1"/>
                </a:solidFill>
                <a:highlight>
                  <a:srgbClr val="EFEFEF"/>
                </a:highlight>
                <a:latin typeface="Consolas"/>
                <a:ea typeface="Consolas"/>
                <a:cs typeface="Consolas"/>
                <a:sym typeface="Consolas"/>
              </a:rPr>
              <a:t>.</a:t>
            </a:r>
            <a:r>
              <a:rPr lang="en" sz="1600">
                <a:solidFill>
                  <a:srgbClr val="004466"/>
                </a:solidFill>
                <a:highlight>
                  <a:srgbClr val="EFEFEF"/>
                </a:highlight>
                <a:latin typeface="Consolas"/>
                <a:ea typeface="Consolas"/>
                <a:cs typeface="Consolas"/>
                <a:sym typeface="Consolas"/>
              </a:rPr>
              <a:t>nanoTime</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for</a:t>
            </a:r>
            <a:r>
              <a:rPr lang="en" sz="1600">
                <a:solidFill>
                  <a:schemeClr val="dk1"/>
                </a:solidFill>
                <a:highlight>
                  <a:srgbClr val="EFEFEF"/>
                </a:highlight>
                <a:latin typeface="Consolas"/>
                <a:ea typeface="Consolas"/>
                <a:cs typeface="Consolas"/>
                <a:sym typeface="Consolas"/>
              </a:rPr>
              <a:t> </a:t>
            </a:r>
            <a:r>
              <a:rPr b="1" lang="en" sz="1600">
                <a:solidFill>
                  <a:schemeClr val="dk1"/>
                </a:solidFill>
                <a:highlight>
                  <a:srgbClr val="EFEFEF"/>
                </a:highlight>
                <a:latin typeface="Consolas"/>
                <a:ea typeface="Consolas"/>
                <a:cs typeface="Consolas"/>
                <a:sym typeface="Consolas"/>
              </a:rPr>
              <a:t>(</a:t>
            </a:r>
            <a:r>
              <a:rPr b="1" lang="en" sz="1600">
                <a:solidFill>
                  <a:srgbClr val="000066"/>
                </a:solidFill>
                <a:highlight>
                  <a:srgbClr val="EFEFEF"/>
                </a:highlight>
                <a:latin typeface="Consolas"/>
                <a:ea typeface="Consolas"/>
                <a:cs typeface="Consolas"/>
                <a:sym typeface="Consolas"/>
              </a:rPr>
              <a:t>int</a:t>
            </a:r>
            <a:r>
              <a:rPr lang="en" sz="1600">
                <a:solidFill>
                  <a:schemeClr val="dk1"/>
                </a:solidFill>
                <a:highlight>
                  <a:srgbClr val="EFEFEF"/>
                </a:highlight>
                <a:latin typeface="Consolas"/>
                <a:ea typeface="Consolas"/>
                <a:cs typeface="Consolas"/>
                <a:sym typeface="Consolas"/>
              </a:rPr>
              <a:t> j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880022"/>
                </a:solidFill>
                <a:highlight>
                  <a:srgbClr val="EFEFEF"/>
                </a:highlight>
                <a:latin typeface="Consolas"/>
                <a:ea typeface="Consolas"/>
                <a:cs typeface="Consolas"/>
                <a:sym typeface="Consolas"/>
              </a:rPr>
              <a:t>0</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j </a:t>
            </a:r>
            <a:r>
              <a:rPr b="1" lang="en" sz="1600">
                <a:solidFill>
                  <a:schemeClr val="dk1"/>
                </a:solidFill>
                <a:highlight>
                  <a:srgbClr val="EFEFEF"/>
                </a:highlight>
                <a:latin typeface="Consolas"/>
                <a:ea typeface="Consolas"/>
                <a:cs typeface="Consolas"/>
                <a:sym typeface="Consolas"/>
              </a:rPr>
              <a:t>&lt;</a:t>
            </a:r>
            <a:r>
              <a:rPr lang="en" sz="1600">
                <a:solidFill>
                  <a:schemeClr val="dk1"/>
                </a:solidFill>
                <a:highlight>
                  <a:srgbClr val="EFEFEF"/>
                </a:highlight>
                <a:latin typeface="Consolas"/>
                <a:ea typeface="Consolas"/>
                <a:cs typeface="Consolas"/>
                <a:sym typeface="Consolas"/>
              </a:rPr>
              <a:t> NUM_LISTS</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j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lang="en" sz="1600">
                <a:solidFill>
                  <a:srgbClr val="880022"/>
                </a:solidFill>
                <a:highlight>
                  <a:srgbClr val="EFEFEF"/>
                </a:highlight>
                <a:latin typeface="Consolas"/>
                <a:ea typeface="Consolas"/>
                <a:cs typeface="Consolas"/>
                <a:sym typeface="Consolas"/>
              </a:rPr>
              <a:t>1</a:t>
            </a: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LinkedList</a:t>
            </a:r>
            <a:r>
              <a:rPr b="1" lang="en" sz="1600">
                <a:solidFill>
                  <a:schemeClr val="dk1"/>
                </a:solidFill>
                <a:highlight>
                  <a:srgbClr val="EFEFEF"/>
                </a:highlight>
                <a:latin typeface="Consolas"/>
                <a:ea typeface="Consolas"/>
                <a:cs typeface="Consolas"/>
                <a:sym typeface="Consolas"/>
              </a:rPr>
              <a:t>&lt;</a:t>
            </a:r>
            <a:r>
              <a:rPr lang="en" sz="1600">
                <a:solidFill>
                  <a:schemeClr val="dk1"/>
                </a:solidFill>
                <a:highlight>
                  <a:srgbClr val="EFEFEF"/>
                </a:highlight>
                <a:latin typeface="Consolas"/>
                <a:ea typeface="Consolas"/>
                <a:cs typeface="Consolas"/>
                <a:sym typeface="Consolas"/>
              </a:rPr>
              <a:t>Integer</a:t>
            </a:r>
            <a:r>
              <a:rPr b="1" lang="en" sz="1600">
                <a:solidFill>
                  <a:schemeClr val="dk1"/>
                </a:solidFill>
                <a:highlight>
                  <a:srgbClr val="EFEFEF"/>
                </a:highlight>
                <a:latin typeface="Consolas"/>
                <a:ea typeface="Consolas"/>
                <a:cs typeface="Consolas"/>
                <a:sym typeface="Consolas"/>
              </a:rPr>
              <a:t>&gt;</a:t>
            </a:r>
            <a:r>
              <a:rPr lang="en" sz="1600">
                <a:solidFill>
                  <a:schemeClr val="dk1"/>
                </a:solidFill>
                <a:highlight>
                  <a:srgbClr val="EFEFEF"/>
                </a:highlight>
                <a:latin typeface="Consolas"/>
                <a:ea typeface="Consolas"/>
                <a:cs typeface="Consolas"/>
                <a:sym typeface="Consolas"/>
              </a:rPr>
              <a:t> L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a:t>
            </a:r>
            <a:r>
              <a:rPr b="1" lang="en" sz="1600">
                <a:solidFill>
                  <a:srgbClr val="661111"/>
                </a:solidFill>
                <a:highlight>
                  <a:srgbClr val="EFEFEF"/>
                </a:highlight>
                <a:latin typeface="Consolas"/>
                <a:ea typeface="Consolas"/>
                <a:cs typeface="Consolas"/>
                <a:sym typeface="Consolas"/>
              </a:rPr>
              <a:t>new</a:t>
            </a:r>
            <a:r>
              <a:rPr lang="en" sz="1600">
                <a:solidFill>
                  <a:schemeClr val="dk1"/>
                </a:solidFill>
                <a:highlight>
                  <a:srgbClr val="EFEFEF"/>
                </a:highlight>
                <a:latin typeface="Consolas"/>
                <a:ea typeface="Consolas"/>
                <a:cs typeface="Consolas"/>
                <a:sym typeface="Consolas"/>
              </a:rPr>
              <a:t> LinkedList</a:t>
            </a:r>
            <a:r>
              <a:rPr b="1" lang="en" sz="1600">
                <a:solidFill>
                  <a:schemeClr val="dk1"/>
                </a:solidFill>
                <a:highlight>
                  <a:srgbClr val="EFEFEF"/>
                </a:highlight>
                <a:latin typeface="Consolas"/>
                <a:ea typeface="Consolas"/>
                <a:cs typeface="Consolas"/>
                <a:sym typeface="Consolas"/>
              </a:rPr>
              <a:t>&lt;&gt;();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a:t>
            </a:r>
            <a:r>
              <a:rPr b="1" lang="en" sz="1600">
                <a:solidFill>
                  <a:srgbClr val="000066"/>
                </a:solidFill>
                <a:highlight>
                  <a:srgbClr val="EFEFEF"/>
                </a:highlight>
                <a:latin typeface="Consolas"/>
                <a:ea typeface="Consolas"/>
                <a:cs typeface="Consolas"/>
                <a:sym typeface="Consolas"/>
              </a:rPr>
              <a:t>long</a:t>
            </a:r>
            <a:r>
              <a:rPr lang="en" sz="1600">
                <a:solidFill>
                  <a:schemeClr val="dk1"/>
                </a:solidFill>
                <a:highlight>
                  <a:srgbClr val="EFEFEF"/>
                </a:highlight>
                <a:latin typeface="Consolas"/>
                <a:ea typeface="Consolas"/>
                <a:cs typeface="Consolas"/>
                <a:sym typeface="Consolas"/>
              </a:rPr>
              <a:t> endTime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System</a:t>
            </a:r>
            <a:r>
              <a:rPr b="1" lang="en" sz="1600">
                <a:solidFill>
                  <a:schemeClr val="dk1"/>
                </a:solidFill>
                <a:highlight>
                  <a:srgbClr val="EFEFEF"/>
                </a:highlight>
                <a:latin typeface="Consolas"/>
                <a:ea typeface="Consolas"/>
                <a:cs typeface="Consolas"/>
                <a:sym typeface="Consolas"/>
              </a:rPr>
              <a:t>.</a:t>
            </a:r>
            <a:r>
              <a:rPr lang="en" sz="1600">
                <a:solidFill>
                  <a:srgbClr val="004466"/>
                </a:solidFill>
                <a:highlight>
                  <a:srgbClr val="EFEFEF"/>
                </a:highlight>
                <a:latin typeface="Consolas"/>
                <a:ea typeface="Consolas"/>
                <a:cs typeface="Consolas"/>
                <a:sym typeface="Consolas"/>
              </a:rPr>
              <a:t>nanoTime</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highlight>
                  <a:srgbClr val="EFEFEF"/>
                </a:highlight>
                <a:latin typeface="Consolas"/>
                <a:ea typeface="Consolas"/>
                <a:cs typeface="Consolas"/>
                <a:sym typeface="Consolas"/>
              </a:rPr>
              <a:t>      System</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out</a:t>
            </a:r>
            <a:r>
              <a:rPr b="1" lang="en" sz="1600">
                <a:solidFill>
                  <a:schemeClr val="dk1"/>
                </a:solidFill>
                <a:highlight>
                  <a:srgbClr val="EFEFEF"/>
                </a:highlight>
                <a:latin typeface="Consolas"/>
                <a:ea typeface="Consolas"/>
                <a:cs typeface="Consolas"/>
                <a:sym typeface="Consolas"/>
              </a:rPr>
              <a:t>.</a:t>
            </a:r>
            <a:r>
              <a:rPr lang="en" sz="1600">
                <a:solidFill>
                  <a:srgbClr val="004466"/>
                </a:solidFill>
                <a:highlight>
                  <a:srgbClr val="EFEFEF"/>
                </a:highlight>
                <a:latin typeface="Consolas"/>
                <a:ea typeface="Consolas"/>
                <a:cs typeface="Consolas"/>
                <a:sym typeface="Consolas"/>
              </a:rPr>
              <a:t>println</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i + “: “ + endTime </a:t>
            </a:r>
            <a:r>
              <a:rPr b="1" lang="en" sz="1600">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startTime</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b="1" lang="en" sz="1600">
                <a:solidFill>
                  <a:schemeClr val="dk1"/>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b="1" lang="en" sz="1600">
                <a:solidFill>
                  <a:schemeClr val="dk1"/>
                </a:solidFill>
                <a:highlight>
                  <a:srgbClr val="EFEFEF"/>
                </a:highlight>
                <a:latin typeface="Consolas"/>
                <a:ea typeface="Consolas"/>
                <a:cs typeface="Consolas"/>
                <a:sym typeface="Consolas"/>
              </a:rPr>
              <a:t>}</a:t>
            </a:r>
            <a:endParaRPr sz="1600">
              <a:highlight>
                <a:srgbClr val="EFEFEF"/>
              </a:highlight>
            </a:endParaRPr>
          </a:p>
        </p:txBody>
      </p:sp>
      <p:sp>
        <p:nvSpPr>
          <p:cNvPr id="366" name="Google Shape;366;p47"/>
          <p:cNvSpPr/>
          <p:nvPr/>
        </p:nvSpPr>
        <p:spPr>
          <a:xfrm>
            <a:off x="6960550" y="2815900"/>
            <a:ext cx="351000" cy="1472400"/>
          </a:xfrm>
          <a:prstGeom prst="rightBrace">
            <a:avLst>
              <a:gd fmla="val 8333" name="adj1"/>
              <a:gd fmla="val 50000" name="adj2"/>
            </a:avLst>
          </a:prstGeom>
          <a:noFill/>
          <a:ln cap="flat" cmpd="sng" w="9525">
            <a:solidFill>
              <a:srgbClr val="BE071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7"/>
          <p:cNvSpPr txBox="1"/>
          <p:nvPr/>
        </p:nvSpPr>
        <p:spPr>
          <a:xfrm>
            <a:off x="7374600" y="3137125"/>
            <a:ext cx="1444800" cy="9414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Create 1000 linked lists and print total time it takes.</a:t>
            </a:r>
            <a:endParaRPr>
              <a:solidFill>
                <a:srgbClr val="BE0712"/>
              </a:solidFill>
            </a:endParaRPr>
          </a:p>
        </p:txBody>
      </p:sp>
      <p:cxnSp>
        <p:nvCxnSpPr>
          <p:cNvPr id="368" name="Google Shape;368;p47"/>
          <p:cNvCxnSpPr>
            <a:stCxn id="366" idx="0"/>
          </p:cNvCxnSpPr>
          <p:nvPr/>
        </p:nvCxnSpPr>
        <p:spPr>
          <a:xfrm rot="10800000">
            <a:off x="1097050" y="2815900"/>
            <a:ext cx="5863500" cy="0"/>
          </a:xfrm>
          <a:prstGeom prst="straightConnector1">
            <a:avLst/>
          </a:prstGeom>
          <a:noFill/>
          <a:ln cap="flat" cmpd="sng" w="9525">
            <a:solidFill>
              <a:srgbClr val="BE0712"/>
            </a:solidFill>
            <a:prstDash val="solid"/>
            <a:round/>
            <a:headEnd len="med" w="med" type="none"/>
            <a:tailEnd len="med" w="med" type="none"/>
          </a:ln>
        </p:spPr>
      </p:cxnSp>
      <p:cxnSp>
        <p:nvCxnSpPr>
          <p:cNvPr id="369" name="Google Shape;369;p47"/>
          <p:cNvCxnSpPr>
            <a:stCxn id="366" idx="2"/>
          </p:cNvCxnSpPr>
          <p:nvPr/>
        </p:nvCxnSpPr>
        <p:spPr>
          <a:xfrm rot="10800000">
            <a:off x="1048150" y="4288300"/>
            <a:ext cx="5912400" cy="0"/>
          </a:xfrm>
          <a:prstGeom prst="straightConnector1">
            <a:avLst/>
          </a:prstGeom>
          <a:noFill/>
          <a:ln cap="flat" cmpd="sng" w="9525">
            <a:solidFill>
              <a:srgbClr val="BE0712"/>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JIT Example</a:t>
            </a:r>
            <a:endParaRPr/>
          </a:p>
        </p:txBody>
      </p:sp>
      <p:sp>
        <p:nvSpPr>
          <p:cNvPr id="375" name="Google Shape;375;p4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The code below creates Linked Lists, 1000 at a time.</a:t>
            </a:r>
            <a:endParaRPr/>
          </a:p>
          <a:p>
            <a:pPr indent="-342900" lvl="0" marL="457200" rtl="0" algn="l">
              <a:spcBef>
                <a:spcPts val="600"/>
              </a:spcBef>
              <a:spcAft>
                <a:spcPts val="0"/>
              </a:spcAft>
              <a:buSzPts val="1800"/>
              <a:buChar char="●"/>
            </a:pPr>
            <a:r>
              <a:rPr lang="en"/>
              <a:t>Repeating this 500 times yields an interesting result.</a:t>
            </a:r>
            <a:endParaRPr/>
          </a:p>
          <a:p>
            <a:pPr indent="-342900" lvl="0" marL="457200" rtl="0" algn="l">
              <a:spcBef>
                <a:spcPts val="600"/>
              </a:spcBef>
              <a:spcAft>
                <a:spcPts val="0"/>
              </a:spcAft>
              <a:buSzPts val="1800"/>
              <a:buChar char="●"/>
            </a:pPr>
            <a:r>
              <a:rPr lang="en"/>
              <a:t>First optimization: Not sure what it does.</a:t>
            </a:r>
            <a:endParaRPr/>
          </a:p>
          <a:p>
            <a:pPr indent="-342900" lvl="0" marL="457200" rtl="0" algn="l">
              <a:spcBef>
                <a:spcPts val="600"/>
              </a:spcBef>
              <a:spcAft>
                <a:spcPts val="0"/>
              </a:spcAft>
              <a:buSzPts val="1800"/>
              <a:buChar char="●"/>
            </a:pPr>
            <a:r>
              <a:rPr lang="en"/>
              <a:t>Second optimization: Stops creating linked lists since we’re not actually using them.</a:t>
            </a:r>
            <a:endParaRPr/>
          </a:p>
        </p:txBody>
      </p:sp>
      <p:pic>
        <p:nvPicPr>
          <p:cNvPr id="376" name="Google Shape;376;p48" title="Chart"/>
          <p:cNvPicPr preferRelativeResize="0"/>
          <p:nvPr/>
        </p:nvPicPr>
        <p:blipFill>
          <a:blip r:embed="rId3">
            <a:alphaModFix/>
          </a:blip>
          <a:stretch>
            <a:fillRect/>
          </a:stretch>
        </p:blipFill>
        <p:spPr>
          <a:xfrm>
            <a:off x="1867250" y="2673577"/>
            <a:ext cx="5950675" cy="2296100"/>
          </a:xfrm>
          <a:prstGeom prst="rect">
            <a:avLst/>
          </a:prstGeom>
          <a:noFill/>
          <a:ln>
            <a:noFill/>
          </a:ln>
        </p:spPr>
      </p:pic>
      <p:cxnSp>
        <p:nvCxnSpPr>
          <p:cNvPr id="377" name="Google Shape;377;p48"/>
          <p:cNvCxnSpPr/>
          <p:nvPr/>
        </p:nvCxnSpPr>
        <p:spPr>
          <a:xfrm>
            <a:off x="1730750" y="2930100"/>
            <a:ext cx="502200" cy="121800"/>
          </a:xfrm>
          <a:prstGeom prst="straightConnector1">
            <a:avLst/>
          </a:prstGeom>
          <a:noFill/>
          <a:ln cap="flat" cmpd="sng" w="9525">
            <a:solidFill>
              <a:srgbClr val="BE0712"/>
            </a:solidFill>
            <a:prstDash val="solid"/>
            <a:round/>
            <a:headEnd len="med" w="med" type="none"/>
            <a:tailEnd len="med" w="med" type="triangle"/>
          </a:ln>
        </p:spPr>
      </p:cxnSp>
      <p:sp>
        <p:nvSpPr>
          <p:cNvPr id="378" name="Google Shape;378;p48"/>
          <p:cNvSpPr txBox="1"/>
          <p:nvPr/>
        </p:nvSpPr>
        <p:spPr>
          <a:xfrm>
            <a:off x="897075" y="2647325"/>
            <a:ext cx="8628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Warmup</a:t>
            </a:r>
            <a:endParaRPr>
              <a:solidFill>
                <a:srgbClr val="BE0712"/>
              </a:solidFill>
            </a:endParaRPr>
          </a:p>
        </p:txBody>
      </p:sp>
      <p:cxnSp>
        <p:nvCxnSpPr>
          <p:cNvPr id="379" name="Google Shape;379;p48"/>
          <p:cNvCxnSpPr/>
          <p:nvPr/>
        </p:nvCxnSpPr>
        <p:spPr>
          <a:xfrm>
            <a:off x="1628375" y="4173300"/>
            <a:ext cx="1415100" cy="376500"/>
          </a:xfrm>
          <a:prstGeom prst="straightConnector1">
            <a:avLst/>
          </a:prstGeom>
          <a:noFill/>
          <a:ln cap="flat" cmpd="sng" w="9525">
            <a:solidFill>
              <a:srgbClr val="BE0712"/>
            </a:solidFill>
            <a:prstDash val="solid"/>
            <a:round/>
            <a:headEnd len="med" w="med" type="none"/>
            <a:tailEnd len="med" w="med" type="triangle"/>
          </a:ln>
        </p:spPr>
      </p:cxnSp>
      <p:sp>
        <p:nvSpPr>
          <p:cNvPr id="380" name="Google Shape;380;p48"/>
          <p:cNvSpPr txBox="1"/>
          <p:nvPr/>
        </p:nvSpPr>
        <p:spPr>
          <a:xfrm>
            <a:off x="319200" y="3864350"/>
            <a:ext cx="15168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Optimization 1</a:t>
            </a:r>
            <a:endParaRPr>
              <a:solidFill>
                <a:srgbClr val="BE0712"/>
              </a:solidFill>
            </a:endParaRPr>
          </a:p>
        </p:txBody>
      </p:sp>
      <p:sp>
        <p:nvSpPr>
          <p:cNvPr id="381" name="Google Shape;381;p48"/>
          <p:cNvSpPr txBox="1"/>
          <p:nvPr/>
        </p:nvSpPr>
        <p:spPr>
          <a:xfrm>
            <a:off x="6620675" y="3498150"/>
            <a:ext cx="15168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Optimization 2</a:t>
            </a:r>
            <a:endParaRPr>
              <a:solidFill>
                <a:srgbClr val="BE0712"/>
              </a:solidFill>
            </a:endParaRPr>
          </a:p>
        </p:txBody>
      </p:sp>
      <p:cxnSp>
        <p:nvCxnSpPr>
          <p:cNvPr id="382" name="Google Shape;382;p48"/>
          <p:cNvCxnSpPr/>
          <p:nvPr/>
        </p:nvCxnSpPr>
        <p:spPr>
          <a:xfrm flipH="1">
            <a:off x="4424575" y="3783275"/>
            <a:ext cx="2244900" cy="8652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9"/>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36, CS61B, Fall 2023</a:t>
            </a:r>
            <a:endParaRPr/>
          </a:p>
        </p:txBody>
      </p:sp>
      <p:sp>
        <p:nvSpPr>
          <p:cNvPr id="388" name="Google Shape;388;p49"/>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Roboto"/>
                <a:ea typeface="Roboto"/>
                <a:cs typeface="Roboto"/>
                <a:sym typeface="Roboto"/>
              </a:rPr>
              <a:t>Radix Sort vs. Comparison Sort</a:t>
            </a:r>
            <a:endParaRPr b="1">
              <a:solidFill>
                <a:schemeClr val="accent3"/>
              </a:solidFill>
              <a:latin typeface="Roboto"/>
              <a:ea typeface="Roboto"/>
              <a:cs typeface="Roboto"/>
              <a:sym typeface="Roboto"/>
            </a:endParaRPr>
          </a:p>
          <a:p>
            <a:pPr indent="-342900" lvl="0" marL="457200" rtl="0" algn="l">
              <a:spcBef>
                <a:spcPts val="600"/>
              </a:spcBef>
              <a:spcAft>
                <a:spcPts val="0"/>
              </a:spcAft>
              <a:buClr>
                <a:srgbClr val="CCCCCC"/>
              </a:buClr>
              <a:buSzPts val="1800"/>
              <a:buChar char="•"/>
            </a:pPr>
            <a:r>
              <a:rPr lang="en">
                <a:solidFill>
                  <a:srgbClr val="CCCCCC"/>
                </a:solidFill>
              </a:rPr>
              <a:t>Intuitive Analysis</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Cost Model Analysis</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Empirical Study</a:t>
            </a:r>
            <a:endParaRPr>
              <a:solidFill>
                <a:srgbClr val="CCCCCC"/>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Rerunning Empirical Study without JIT Compiler</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rgbClr val="CCCCCC"/>
                </a:solidFill>
              </a:rPr>
              <a:t>Radix Sorting Integers</a:t>
            </a:r>
            <a:endParaRPr>
              <a:solidFill>
                <a:srgbClr val="CCCCCC"/>
              </a:solidFill>
            </a:endParaRPr>
          </a:p>
          <a:p>
            <a:pPr indent="0" lvl="0" marL="0" rtl="0" algn="l">
              <a:spcBef>
                <a:spcPts val="600"/>
              </a:spcBef>
              <a:spcAft>
                <a:spcPts val="0"/>
              </a:spcAft>
              <a:buNone/>
            </a:pPr>
            <a:r>
              <a:rPr lang="en">
                <a:solidFill>
                  <a:srgbClr val="CCCCCC"/>
                </a:solidFill>
              </a:rPr>
              <a:t>Sorting Summary</a:t>
            </a:r>
            <a:endParaRPr>
              <a:solidFill>
                <a:srgbClr val="CCCCCC"/>
              </a:solidFill>
            </a:endParaRPr>
          </a:p>
        </p:txBody>
      </p:sp>
      <p:sp>
        <p:nvSpPr>
          <p:cNvPr id="389" name="Google Shape;389;p49"/>
          <p:cNvSpPr txBox="1"/>
          <p:nvPr>
            <p:ph type="title"/>
          </p:nvPr>
        </p:nvSpPr>
        <p:spPr>
          <a:xfrm>
            <a:off x="177925" y="1604400"/>
            <a:ext cx="4038000" cy="243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Rerunning Empirical Study without JIT Compiler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3" name="Shape 393"/>
        <p:cNvGrpSpPr/>
        <p:nvPr/>
      </p:nvGrpSpPr>
      <p:grpSpPr>
        <a:xfrm>
          <a:off x="0" y="0"/>
          <a:ext cx="0" cy="0"/>
          <a:chOff x="0" y="0"/>
          <a:chExt cx="0" cy="0"/>
        </a:xfrm>
      </p:grpSpPr>
      <p:sp>
        <p:nvSpPr>
          <p:cNvPr id="394" name="Google Shape;394;p5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Computational Experiments Results</a:t>
            </a:r>
            <a:endParaRPr/>
          </a:p>
        </p:txBody>
      </p:sp>
      <p:sp>
        <p:nvSpPr>
          <p:cNvPr id="395" name="Google Shape;395;p5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Results with JIT disabled (using the -Xint option).</a:t>
            </a:r>
            <a:endParaRPr/>
          </a:p>
          <a:p>
            <a:pPr indent="0" lvl="0" marL="0" marR="0" rtl="0" algn="l">
              <a:lnSpc>
                <a:spcPct val="100000"/>
              </a:lnSpc>
              <a:spcBef>
                <a:spcPts val="600"/>
              </a:spcBef>
              <a:spcAft>
                <a:spcPts val="0"/>
              </a:spcAft>
              <a:buNone/>
            </a:pPr>
            <a:r>
              <a:t/>
            </a:r>
            <a:endParaRPr/>
          </a:p>
        </p:txBody>
      </p:sp>
      <p:graphicFrame>
        <p:nvGraphicFramePr>
          <p:cNvPr id="396" name="Google Shape;396;p50"/>
          <p:cNvGraphicFramePr/>
          <p:nvPr/>
        </p:nvGraphicFramePr>
        <p:xfrm>
          <a:off x="263338" y="3019825"/>
          <a:ext cx="3000000" cy="3000000"/>
        </p:xfrm>
        <a:graphic>
          <a:graphicData uri="http://schemas.openxmlformats.org/drawingml/2006/table">
            <a:tbl>
              <a:tblPr>
                <a:noFill/>
                <a:tableStyleId>{46F6A910-63EB-4473-AB4C-9A83D4C00325}</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1,000</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graphicFrame>
        <p:nvGraphicFramePr>
          <p:cNvPr id="397" name="Google Shape;397;p50"/>
          <p:cNvGraphicFramePr/>
          <p:nvPr/>
        </p:nvGraphicFramePr>
        <p:xfrm>
          <a:off x="5415513" y="3019825"/>
          <a:ext cx="3000000" cy="3000000"/>
        </p:xfrm>
        <a:graphic>
          <a:graphicData uri="http://schemas.openxmlformats.org/drawingml/2006/table">
            <a:tbl>
              <a:tblPr>
                <a:noFill/>
                <a:tableStyleId>{46F6A910-63EB-4473-AB4C-9A83D4C00325}</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1,000</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a:t>
                      </a:r>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398" name="Google Shape;398;p50"/>
          <p:cNvSpPr txBox="1"/>
          <p:nvPr/>
        </p:nvSpPr>
        <p:spPr>
          <a:xfrm>
            <a:off x="217771" y="4580497"/>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Merge</a:t>
            </a:r>
            <a:endParaRPr/>
          </a:p>
        </p:txBody>
      </p:sp>
      <p:sp>
        <p:nvSpPr>
          <p:cNvPr id="399" name="Google Shape;399;p50"/>
          <p:cNvSpPr txBox="1"/>
          <p:nvPr/>
        </p:nvSpPr>
        <p:spPr>
          <a:xfrm>
            <a:off x="5386271" y="4575621"/>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MSD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3" name="Shape 403"/>
        <p:cNvGrpSpPr/>
        <p:nvPr/>
      </p:nvGrpSpPr>
      <p:grpSpPr>
        <a:xfrm>
          <a:off x="0" y="0"/>
          <a:ext cx="0" cy="0"/>
          <a:chOff x="0" y="0"/>
          <a:chExt cx="0" cy="0"/>
        </a:xfrm>
      </p:grpSpPr>
      <p:sp>
        <p:nvSpPr>
          <p:cNvPr id="404" name="Google Shape;404;p5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Computational Experiments</a:t>
            </a:r>
            <a:r>
              <a:rPr lang="en"/>
              <a:t> Results</a:t>
            </a:r>
            <a:endParaRPr/>
          </a:p>
        </p:txBody>
      </p:sp>
      <p:sp>
        <p:nvSpPr>
          <p:cNvPr id="405" name="Google Shape;405;p5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Results with JIT disabled (using the -Xint option).</a:t>
            </a:r>
            <a:endParaRPr/>
          </a:p>
          <a:p>
            <a:pPr indent="-342900" lvl="0" marL="457200" rtl="0" algn="l">
              <a:spcBef>
                <a:spcPts val="600"/>
              </a:spcBef>
              <a:spcAft>
                <a:spcPts val="0"/>
              </a:spcAft>
              <a:buSzPts val="1800"/>
              <a:buChar char="●"/>
            </a:pPr>
            <a:r>
              <a:rPr lang="en"/>
              <a:t>Both sorts are MUCH MUCH slower than before.</a:t>
            </a:r>
            <a:endParaRPr/>
          </a:p>
          <a:p>
            <a:pPr indent="-342900" lvl="0" marL="457200" rtl="0" algn="l">
              <a:spcBef>
                <a:spcPts val="600"/>
              </a:spcBef>
              <a:spcAft>
                <a:spcPts val="0"/>
              </a:spcAft>
              <a:buSzPts val="1800"/>
              <a:buChar char="●"/>
            </a:pPr>
            <a:r>
              <a:rPr lang="en"/>
              <a:t>Merge sort is slower than MSD (though not by as much as we predicted).</a:t>
            </a:r>
            <a:endParaRPr/>
          </a:p>
          <a:p>
            <a:pPr indent="-342900" lvl="0" marL="457200" rtl="0" algn="l">
              <a:spcBef>
                <a:spcPts val="600"/>
              </a:spcBef>
              <a:spcAft>
                <a:spcPts val="0"/>
              </a:spcAft>
              <a:buSzPts val="1800"/>
              <a:buChar char="●"/>
            </a:pPr>
            <a:r>
              <a:rPr lang="en"/>
              <a:t>What this tells us: The JIT was somehow able to massively optimize the compareTo calls. </a:t>
            </a:r>
            <a:endParaRPr/>
          </a:p>
          <a:p>
            <a:pPr indent="-342900" lvl="1" marL="914400" rtl="0" algn="l">
              <a:spcBef>
                <a:spcPts val="600"/>
              </a:spcBef>
              <a:spcAft>
                <a:spcPts val="0"/>
              </a:spcAft>
              <a:buSzPts val="1800"/>
              <a:buChar char="○"/>
            </a:pPr>
            <a:r>
              <a:rPr lang="en"/>
              <a:t>Makes some intuitive sense: Comparing “AAA...A” to “AAA...A” over and over is redundant. I have no idea what it did specifically. </a:t>
            </a:r>
            <a:endParaRPr/>
          </a:p>
        </p:txBody>
      </p:sp>
      <p:graphicFrame>
        <p:nvGraphicFramePr>
          <p:cNvPr id="406" name="Google Shape;406;p51"/>
          <p:cNvGraphicFramePr/>
          <p:nvPr/>
        </p:nvGraphicFramePr>
        <p:xfrm>
          <a:off x="263338" y="3019825"/>
          <a:ext cx="3000000" cy="3000000"/>
        </p:xfrm>
        <a:graphic>
          <a:graphicData uri="http://schemas.openxmlformats.org/drawingml/2006/table">
            <a:tbl>
              <a:tblPr>
                <a:noFill/>
                <a:tableStyleId>{46F6A910-63EB-4473-AB4C-9A83D4C00325}</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1,000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0.11</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1,000,800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1.51</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13,801,600</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20.76</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170,780,800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graphicFrame>
        <p:nvGraphicFramePr>
          <p:cNvPr id="407" name="Google Shape;407;p51"/>
          <p:cNvGraphicFramePr/>
          <p:nvPr/>
        </p:nvGraphicFramePr>
        <p:xfrm>
          <a:off x="5415513" y="3019825"/>
          <a:ext cx="3000000" cy="3000000"/>
        </p:xfrm>
        <a:graphic>
          <a:graphicData uri="http://schemas.openxmlformats.org/drawingml/2006/table">
            <a:tbl>
              <a:tblPr>
                <a:noFill/>
                <a:tableStyleId>{46F6A910-63EB-4473-AB4C-9A83D4C00325}</a:tableStyleId>
              </a:tblPr>
              <a:tblGrid>
                <a:gridCol w="1076425"/>
                <a:gridCol w="864050"/>
                <a:gridCol w="1472125"/>
              </a:tblGrid>
              <a:tr h="381000">
                <a:tc>
                  <a:txBody>
                    <a:bodyPr/>
                    <a:lstStyle/>
                    <a:p>
                      <a:pPr indent="0" lvl="0" marL="0" rtl="0" algn="l">
                        <a:spcBef>
                          <a:spcPts val="0"/>
                        </a:spcBef>
                        <a:spcAft>
                          <a:spcPts val="0"/>
                        </a:spcAft>
                        <a:buNone/>
                      </a:pPr>
                      <a:r>
                        <a:rPr lang="en"/>
                        <a:t>N</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Runtime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 chars</a:t>
                      </a:r>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1,000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0.05</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solidFill>
                            <a:schemeClr val="dk1"/>
                          </a:solidFill>
                        </a:rPr>
                        <a:t>100,000</a:t>
                      </a:r>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t>10,000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0.48</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a:t>
                      </a:r>
                      <a:r>
                        <a:rPr lang="en">
                          <a:solidFill>
                            <a:schemeClr val="dk1"/>
                          </a:solidFill>
                        </a:rPr>
                        <a:t>,000,000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solidFill>
                            <a:schemeClr val="dk1"/>
                          </a:solidFill>
                        </a:rPr>
                        <a:t>100,000</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7.28</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solidFill>
                            <a:schemeClr val="dk1"/>
                          </a:solidFill>
                        </a:rPr>
                        <a:t>1</a:t>
                      </a:r>
                      <a:r>
                        <a:rPr lang="en">
                          <a:solidFill>
                            <a:schemeClr val="dk1"/>
                          </a:solidFill>
                        </a:rPr>
                        <a:t>0,000,000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408" name="Google Shape;408;p51"/>
          <p:cNvSpPr txBox="1"/>
          <p:nvPr/>
        </p:nvSpPr>
        <p:spPr>
          <a:xfrm>
            <a:off x="217771" y="4580497"/>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Merge</a:t>
            </a:r>
            <a:endParaRPr/>
          </a:p>
        </p:txBody>
      </p:sp>
      <p:sp>
        <p:nvSpPr>
          <p:cNvPr id="409" name="Google Shape;409;p51"/>
          <p:cNvSpPr txBox="1"/>
          <p:nvPr/>
        </p:nvSpPr>
        <p:spPr>
          <a:xfrm>
            <a:off x="5386271" y="4575621"/>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MSD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So Which is Better? MSD or MergeSort?</a:t>
            </a:r>
            <a:endParaRPr/>
          </a:p>
        </p:txBody>
      </p:sp>
      <p:sp>
        <p:nvSpPr>
          <p:cNvPr id="415" name="Google Shape;415;p5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showed that if the JIT is enabled, merge sort is much faster for the case of equal strings, and slower if JIT is disabled. </a:t>
            </a:r>
            <a:endParaRPr/>
          </a:p>
          <a:p>
            <a:pPr indent="-342900" lvl="0" marL="457200" rtl="0" algn="l">
              <a:spcBef>
                <a:spcPts val="600"/>
              </a:spcBef>
              <a:spcAft>
                <a:spcPts val="0"/>
              </a:spcAft>
              <a:buSzPts val="1800"/>
              <a:buChar char="●"/>
            </a:pPr>
            <a:r>
              <a:rPr lang="en"/>
              <a:t>Since JIT is usually on, I’d say merge sort is better for this case.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Many other possible cases to consider:</a:t>
            </a:r>
            <a:endParaRPr/>
          </a:p>
          <a:p>
            <a:pPr indent="-342900" lvl="0" marL="457200" rtl="0" algn="l">
              <a:spcBef>
                <a:spcPts val="600"/>
              </a:spcBef>
              <a:spcAft>
                <a:spcPts val="0"/>
              </a:spcAft>
              <a:buSzPts val="1800"/>
              <a:buChar char="●"/>
            </a:pPr>
            <a:r>
              <a:rPr lang="en"/>
              <a:t>Almost equal strings (maybe the trick used by the JIT won’t work?).</a:t>
            </a:r>
            <a:endParaRPr/>
          </a:p>
          <a:p>
            <a:pPr indent="-342900" lvl="0" marL="457200" rtl="0" algn="l">
              <a:spcBef>
                <a:spcPts val="600"/>
              </a:spcBef>
              <a:spcAft>
                <a:spcPts val="0"/>
              </a:spcAft>
              <a:buSzPts val="1800"/>
              <a:buChar char="●"/>
            </a:pPr>
            <a:r>
              <a:rPr lang="en"/>
              <a:t>Randomized strings.</a:t>
            </a:r>
            <a:endParaRPr/>
          </a:p>
          <a:p>
            <a:pPr indent="-342900" lvl="0" marL="457200" rtl="0" algn="l">
              <a:spcBef>
                <a:spcPts val="600"/>
              </a:spcBef>
              <a:spcAft>
                <a:spcPts val="0"/>
              </a:spcAft>
              <a:buSzPts val="1800"/>
              <a:buChar char="●"/>
            </a:pPr>
            <a:r>
              <a:rPr lang="en"/>
              <a:t>Real world data from some dataset of interest.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See code in lectureCode repo if you want to try running experiments yourself.</a:t>
            </a:r>
            <a:endParaRPr/>
          </a:p>
          <a:p>
            <a:pPr indent="-342900" lvl="0" marL="457200" rtl="0" algn="l">
              <a:spcBef>
                <a:spcPts val="600"/>
              </a:spcBef>
              <a:spcAft>
                <a:spcPts val="0"/>
              </a:spcAft>
              <a:buSzPts val="1800"/>
              <a:buChar char="●"/>
            </a:pPr>
            <a:r>
              <a:rPr lang="en"/>
              <a:t>In real world applications, you’d profile different implementations on real data and pick the best one.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59" name="Shape 159"/>
        <p:cNvGrpSpPr/>
        <p:nvPr/>
      </p:nvGrpSpPr>
      <p:grpSpPr>
        <a:xfrm>
          <a:off x="0" y="0"/>
          <a:ext cx="0" cy="0"/>
          <a:chOff x="0" y="0"/>
          <a:chExt cx="0" cy="0"/>
        </a:xfrm>
      </p:grpSpPr>
      <p:sp>
        <p:nvSpPr>
          <p:cNvPr id="160" name="Google Shape;160;p2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 Runtime </a:t>
            </a:r>
            <a:endParaRPr/>
          </a:p>
        </p:txBody>
      </p:sp>
      <p:sp>
        <p:nvSpPr>
          <p:cNvPr id="161" name="Google Shape;161;p2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Merge Sort requires Θ(N log N) compares.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is Merge Sort’s runtime on strings of length W?</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Bottom Line: Algorithms Can Be Hard to Compare</a:t>
            </a:r>
            <a:endParaRPr/>
          </a:p>
        </p:txBody>
      </p:sp>
      <p:sp>
        <p:nvSpPr>
          <p:cNvPr id="421" name="Google Shape;421;p5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Comparing algorithms that have the same order of growth is challenging.</a:t>
            </a:r>
            <a:endParaRPr/>
          </a:p>
          <a:p>
            <a:pPr indent="-342900" lvl="0" marL="457200" rtl="0" algn="l">
              <a:spcBef>
                <a:spcPts val="600"/>
              </a:spcBef>
              <a:spcAft>
                <a:spcPts val="0"/>
              </a:spcAft>
              <a:buSzPts val="1800"/>
              <a:buChar char="●"/>
            </a:pPr>
            <a:r>
              <a:rPr lang="en"/>
              <a:t>Have to perform computational experiments.</a:t>
            </a:r>
            <a:endParaRPr/>
          </a:p>
          <a:p>
            <a:pPr indent="-342900" lvl="0" marL="457200" rtl="0" algn="l">
              <a:spcBef>
                <a:spcPts val="600"/>
              </a:spcBef>
              <a:spcAft>
                <a:spcPts val="0"/>
              </a:spcAft>
              <a:buSzPts val="1800"/>
              <a:buChar char="●"/>
            </a:pPr>
            <a:r>
              <a:rPr lang="en"/>
              <a:t>In modern programming environments, experiments can be tricky due to optimizations like the JIT in Java.</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Note: </a:t>
            </a:r>
            <a:r>
              <a:rPr lang="en"/>
              <a:t>There’s always the chance that some small optimization to an algorithm can make it significantly faster.</a:t>
            </a:r>
            <a:endParaRPr/>
          </a:p>
          <a:p>
            <a:pPr indent="-342900" lvl="0" marL="457200" rtl="0" algn="l">
              <a:spcBef>
                <a:spcPts val="600"/>
              </a:spcBef>
              <a:spcAft>
                <a:spcPts val="0"/>
              </a:spcAft>
              <a:buSzPts val="1800"/>
              <a:buChar char="●"/>
            </a:pPr>
            <a:r>
              <a:rPr lang="en"/>
              <a:t>Example: Change to Quicksort suggested by Vladimir Yaroslavskiy that we mentioned briefly in the quicksort lecture.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JIT Compilers Are Always Evolving</a:t>
            </a:r>
            <a:endParaRPr/>
          </a:p>
        </p:txBody>
      </p:sp>
      <p:sp>
        <p:nvSpPr>
          <p:cNvPr id="427" name="Google Shape;427;p5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JIT is a fantastically complex and important piece of code.</a:t>
            </a:r>
            <a:endParaRPr/>
          </a:p>
          <a:p>
            <a:pPr indent="-342900" lvl="0" marL="457200" rtl="0" algn="l">
              <a:spcBef>
                <a:spcPts val="600"/>
              </a:spcBef>
              <a:spcAft>
                <a:spcPts val="0"/>
              </a:spcAft>
              <a:buSzPts val="1800"/>
              <a:buChar char="●"/>
            </a:pPr>
            <a:r>
              <a:rPr lang="en"/>
              <a:t>Active area of research and development in the field of compilers.</a:t>
            </a:r>
            <a:endParaRPr/>
          </a:p>
          <a:p>
            <a:pPr indent="-342900" lvl="0" marL="457200" rtl="0" algn="l">
              <a:spcBef>
                <a:spcPts val="600"/>
              </a:spcBef>
              <a:spcAft>
                <a:spcPts val="0"/>
              </a:spcAft>
              <a:buSzPts val="1800"/>
              <a:buChar char="●"/>
            </a:pPr>
            <a:r>
              <a:rPr lang="en"/>
              <a:t>The old JIT compiler called C2 is so complicated that its code base is AFAIK being abandoned: “However, C2 has been delivering diminishing returns in recent years and no major improvements have been implemented in the compiler in the last several years. Not only that, but the code in C2 has become very hard to maintain and extend, and it is very hard for any new engineer to get up to speed with the codebase, which is written in a specific dialect of C++.” (from </a:t>
            </a:r>
            <a:r>
              <a:rPr lang="en" u="sng">
                <a:solidFill>
                  <a:schemeClr val="hlink"/>
                </a:solidFill>
                <a:hlinkClick r:id="rId3"/>
              </a:rPr>
              <a:t>this site</a:t>
            </a:r>
            <a:r>
              <a:rPr lang="en"/>
              <a:t>)</a:t>
            </a:r>
            <a:endParaRPr/>
          </a:p>
          <a:p>
            <a:pPr indent="-342900" lvl="0" marL="457200" rtl="0" algn="l">
              <a:spcBef>
                <a:spcPts val="600"/>
              </a:spcBef>
              <a:spcAft>
                <a:spcPts val="0"/>
              </a:spcAft>
              <a:buSzPts val="1800"/>
              <a:buChar char="●"/>
            </a:pPr>
            <a:r>
              <a:rPr lang="en"/>
              <a:t>If you like this stuff, try taking CS164 and maybe even try to get involved in compiler research.</a:t>
            </a:r>
            <a:endParaRPr/>
          </a:p>
          <a:p>
            <a:pPr indent="-342900" lvl="0" marL="457200" rtl="0" algn="l">
              <a:spcBef>
                <a:spcPts val="600"/>
              </a:spcBef>
              <a:spcAft>
                <a:spcPts val="0"/>
              </a:spcAft>
              <a:buSzPts val="1800"/>
              <a:buChar char="●"/>
            </a:pPr>
            <a:r>
              <a:rPr lang="en"/>
              <a:t>P.S. If anyone can figure out exactly what’s going on that makes merge sort so much faster with the JIT, I’d love to know.</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36, CS61B, Fall 2023</a:t>
            </a:r>
            <a:endParaRPr/>
          </a:p>
        </p:txBody>
      </p:sp>
      <p:sp>
        <p:nvSpPr>
          <p:cNvPr id="433" name="Google Shape;433;p5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CCCCCC"/>
                </a:solidFill>
              </a:rPr>
              <a:t>Radix Sort vs. Comparison Sort</a:t>
            </a:r>
            <a:endParaRPr>
              <a:solidFill>
                <a:srgbClr val="CCCCCC"/>
              </a:solidFill>
            </a:endParaRPr>
          </a:p>
          <a:p>
            <a:pPr indent="-342900" lvl="0" marL="457200" rtl="0" algn="l">
              <a:spcBef>
                <a:spcPts val="600"/>
              </a:spcBef>
              <a:spcAft>
                <a:spcPts val="0"/>
              </a:spcAft>
              <a:buClr>
                <a:srgbClr val="CCCCCC"/>
              </a:buClr>
              <a:buSzPts val="1800"/>
              <a:buChar char="•"/>
            </a:pPr>
            <a:r>
              <a:rPr lang="en">
                <a:solidFill>
                  <a:srgbClr val="CCCCCC"/>
                </a:solidFill>
              </a:rPr>
              <a:t>Intuitive Analysis</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Cost Model Analysis</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Empirical Study</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Rerunning Empirical Study without JIT Compiler</a:t>
            </a:r>
            <a:endParaRPr>
              <a:solidFill>
                <a:srgbClr val="CCCCCC"/>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Radix Sorting Integers</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rgbClr val="CCCCCC"/>
                </a:solidFill>
              </a:rPr>
              <a:t>Sorting Summary</a:t>
            </a:r>
            <a:endParaRPr>
              <a:solidFill>
                <a:srgbClr val="CCCCCC"/>
              </a:solidFill>
            </a:endParaRPr>
          </a:p>
        </p:txBody>
      </p:sp>
      <p:sp>
        <p:nvSpPr>
          <p:cNvPr id="434" name="Google Shape;434;p5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Radix Sorting Integers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 Integers</a:t>
            </a:r>
            <a:endParaRPr/>
          </a:p>
        </p:txBody>
      </p:sp>
      <p:pic>
        <p:nvPicPr>
          <p:cNvPr descr="Barack Obama gets asked a computer science question by Google CEO Eric Schmidt.&#10;&#10;Full interview: http://www.youtube.com/watch?v=m4yVlPqeZwo&amp;t=23m" id="440" name="Google Shape;440;p56" title="Barack Obama - Computer Science Question">
            <a:hlinkClick r:id="rId3"/>
          </p:cNvPr>
          <p:cNvPicPr preferRelativeResize="0"/>
          <p:nvPr/>
        </p:nvPicPr>
        <p:blipFill>
          <a:blip r:embed="rId4">
            <a:alphaModFix/>
          </a:blip>
          <a:stretch>
            <a:fillRect/>
          </a:stretch>
        </p:blipFill>
        <p:spPr>
          <a:xfrm>
            <a:off x="2286000" y="1189726"/>
            <a:ext cx="4572000" cy="3429000"/>
          </a:xfrm>
          <a:prstGeom prst="rect">
            <a:avLst/>
          </a:prstGeom>
          <a:noFill/>
          <a:ln>
            <a:noFill/>
          </a:ln>
        </p:spPr>
      </p:pic>
      <p:sp>
        <p:nvSpPr>
          <p:cNvPr id="441" name="Google Shape;441;p56"/>
          <p:cNvSpPr txBox="1"/>
          <p:nvPr/>
        </p:nvSpPr>
        <p:spPr>
          <a:xfrm>
            <a:off x="2286000" y="4637100"/>
            <a:ext cx="4182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Wow videos looked like trash in 2007.</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Time Sorting</a:t>
            </a:r>
            <a:endParaRPr/>
          </a:p>
        </p:txBody>
      </p:sp>
      <p:sp>
        <p:nvSpPr>
          <p:cNvPr id="447" name="Google Shape;447;p5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we’ve seen, estimating radix sort vs. comparison sort performance is very hard.</a:t>
            </a:r>
            <a:endParaRPr/>
          </a:p>
          <a:p>
            <a:pPr indent="-342900" lvl="0" marL="457200" rtl="0" algn="l">
              <a:spcBef>
                <a:spcPts val="600"/>
              </a:spcBef>
              <a:spcAft>
                <a:spcPts val="0"/>
              </a:spcAft>
              <a:buSzPts val="1800"/>
              <a:buChar char="●"/>
            </a:pPr>
            <a:r>
              <a:rPr lang="en"/>
              <a:t>But in the very large N limit, it’s easy. Radix sort is simply faster!</a:t>
            </a:r>
            <a:endParaRPr/>
          </a:p>
          <a:p>
            <a:pPr indent="-342900" lvl="1" marL="914400" rtl="0" algn="l">
              <a:spcBef>
                <a:spcPts val="600"/>
              </a:spcBef>
              <a:spcAft>
                <a:spcPts val="0"/>
              </a:spcAft>
              <a:buSzPts val="1800"/>
              <a:buChar char="○"/>
            </a:pPr>
            <a:r>
              <a:rPr lang="en"/>
              <a:t>Treating alphabet size as constant, LSD Sort has runtime Θ(WN). </a:t>
            </a:r>
            <a:endParaRPr/>
          </a:p>
          <a:p>
            <a:pPr indent="-342900" lvl="1" marL="914400" rtl="0" algn="l">
              <a:spcBef>
                <a:spcPts val="600"/>
              </a:spcBef>
              <a:spcAft>
                <a:spcPts val="0"/>
              </a:spcAft>
              <a:buSzPts val="1800"/>
              <a:buChar char="○"/>
            </a:pPr>
            <a:r>
              <a:rPr lang="en"/>
              <a:t>Comparison sorts have runtime Θ(N log N) in the worst case.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451" name="Shape 451"/>
        <p:cNvGrpSpPr/>
        <p:nvPr/>
      </p:nvGrpSpPr>
      <p:grpSpPr>
        <a:xfrm>
          <a:off x="0" y="0"/>
          <a:ext cx="0" cy="0"/>
          <a:chOff x="0" y="0"/>
          <a:chExt cx="0" cy="0"/>
        </a:xfrm>
      </p:grpSpPr>
      <p:sp>
        <p:nvSpPr>
          <p:cNvPr id="452" name="Google Shape;452;p5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Time Sorting</a:t>
            </a:r>
            <a:endParaRPr/>
          </a:p>
        </p:txBody>
      </p:sp>
      <p:sp>
        <p:nvSpPr>
          <p:cNvPr id="453" name="Google Shape;453;p5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we’ve seen, estimating radix sort vs. comparison sort performance is very hard.</a:t>
            </a:r>
            <a:endParaRPr/>
          </a:p>
          <a:p>
            <a:pPr indent="-342900" lvl="0" marL="457200" rtl="0" algn="l">
              <a:spcBef>
                <a:spcPts val="600"/>
              </a:spcBef>
              <a:spcAft>
                <a:spcPts val="0"/>
              </a:spcAft>
              <a:buSzPts val="1800"/>
              <a:buChar char="●"/>
            </a:pPr>
            <a:r>
              <a:rPr lang="en"/>
              <a:t>But in the very large N limit, it’s easy. Radix sort is simply faster!</a:t>
            </a:r>
            <a:endParaRPr/>
          </a:p>
          <a:p>
            <a:pPr indent="-342900" lvl="1" marL="914400" rtl="0" algn="l">
              <a:spcBef>
                <a:spcPts val="600"/>
              </a:spcBef>
              <a:spcAft>
                <a:spcPts val="0"/>
              </a:spcAft>
              <a:buSzPts val="1800"/>
              <a:buChar char="○"/>
            </a:pPr>
            <a:r>
              <a:rPr lang="en"/>
              <a:t>Treating alphabet size as constant, LSD Sort has runtime Θ(WN). </a:t>
            </a:r>
            <a:endParaRPr/>
          </a:p>
          <a:p>
            <a:pPr indent="-342900" lvl="1" marL="914400" rtl="0" algn="l">
              <a:spcBef>
                <a:spcPts val="600"/>
              </a:spcBef>
              <a:spcAft>
                <a:spcPts val="0"/>
              </a:spcAft>
              <a:buSzPts val="1800"/>
              <a:buChar char="○"/>
            </a:pPr>
            <a:r>
              <a:rPr lang="en"/>
              <a:t>Comparison sorts have runtime Θ(N log N) in the worst case.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Issue: We don’t have a charAt method for integers.</a:t>
            </a:r>
            <a:endParaRPr/>
          </a:p>
          <a:p>
            <a:pPr indent="-342900" lvl="0" marL="457200" rtl="0" algn="l">
              <a:spcBef>
                <a:spcPts val="600"/>
              </a:spcBef>
              <a:spcAft>
                <a:spcPts val="0"/>
              </a:spcAft>
              <a:buSzPts val="1800"/>
              <a:buChar char="●"/>
            </a:pPr>
            <a:r>
              <a:rPr lang="en"/>
              <a:t>How would you LSD radix sort an array of integers?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7" name="Shape 457"/>
        <p:cNvGrpSpPr/>
        <p:nvPr/>
      </p:nvGrpSpPr>
      <p:grpSpPr>
        <a:xfrm>
          <a:off x="0" y="0"/>
          <a:ext cx="0" cy="0"/>
          <a:chOff x="0" y="0"/>
          <a:chExt cx="0" cy="0"/>
        </a:xfrm>
      </p:grpSpPr>
      <p:sp>
        <p:nvSpPr>
          <p:cNvPr id="458" name="Google Shape;458;p5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Time Sorting (My Answer)</a:t>
            </a:r>
            <a:endParaRPr/>
          </a:p>
        </p:txBody>
      </p:sp>
      <p:sp>
        <p:nvSpPr>
          <p:cNvPr id="459" name="Google Shape;459;p5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we’ve seen, estimating radix sort vs. comparison sort performance is very hard.</a:t>
            </a:r>
            <a:endParaRPr/>
          </a:p>
          <a:p>
            <a:pPr indent="-342900" lvl="0" marL="457200" rtl="0" algn="l">
              <a:spcBef>
                <a:spcPts val="600"/>
              </a:spcBef>
              <a:spcAft>
                <a:spcPts val="0"/>
              </a:spcAft>
              <a:buSzPts val="1800"/>
              <a:buChar char="●"/>
            </a:pPr>
            <a:r>
              <a:rPr lang="en"/>
              <a:t>But in the very large N limit, it’s easy. Radix sort is simply faster!</a:t>
            </a:r>
            <a:endParaRPr/>
          </a:p>
          <a:p>
            <a:pPr indent="-342900" lvl="1" marL="914400" rtl="0" algn="l">
              <a:spcBef>
                <a:spcPts val="600"/>
              </a:spcBef>
              <a:spcAft>
                <a:spcPts val="0"/>
              </a:spcAft>
              <a:buSzPts val="1800"/>
              <a:buChar char="○"/>
            </a:pPr>
            <a:r>
              <a:rPr lang="en"/>
              <a:t>Treating alphabet size as constant, LSD Sort has runtime Θ(WN). </a:t>
            </a:r>
            <a:endParaRPr/>
          </a:p>
          <a:p>
            <a:pPr indent="-342900" lvl="1" marL="914400" rtl="0" algn="l">
              <a:spcBef>
                <a:spcPts val="600"/>
              </a:spcBef>
              <a:spcAft>
                <a:spcPts val="0"/>
              </a:spcAft>
              <a:buSzPts val="1800"/>
              <a:buChar char="○"/>
            </a:pPr>
            <a:r>
              <a:rPr lang="en"/>
              <a:t>Comparison sorts have runtime Θ(N log N) in the worst case.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Issue: We don’t have a charAt method for integers.</a:t>
            </a:r>
            <a:endParaRPr/>
          </a:p>
          <a:p>
            <a:pPr indent="-342900" lvl="0" marL="457200" rtl="0" algn="l">
              <a:spcBef>
                <a:spcPts val="600"/>
              </a:spcBef>
              <a:spcAft>
                <a:spcPts val="0"/>
              </a:spcAft>
              <a:buSzPts val="1800"/>
              <a:buChar char="●"/>
            </a:pPr>
            <a:r>
              <a:rPr lang="en"/>
              <a:t>How would you LSD radix sort an array of integers?</a:t>
            </a:r>
            <a:endParaRPr/>
          </a:p>
          <a:p>
            <a:pPr indent="-342900" lvl="1" marL="914400" rtl="0" algn="l">
              <a:spcBef>
                <a:spcPts val="600"/>
              </a:spcBef>
              <a:spcAft>
                <a:spcPts val="0"/>
              </a:spcAft>
              <a:buSzPts val="1800"/>
              <a:buChar char="○"/>
            </a:pPr>
            <a:r>
              <a:rPr lang="en"/>
              <a:t>Could convert into a String and treat as a base 10 number. Since maximum Java int is 2,000,000,000, W is also 10.</a:t>
            </a:r>
            <a:endParaRPr/>
          </a:p>
          <a:p>
            <a:pPr indent="-342900" lvl="1" marL="914400" rtl="0" algn="l">
              <a:spcBef>
                <a:spcPts val="600"/>
              </a:spcBef>
              <a:spcAft>
                <a:spcPts val="0"/>
              </a:spcAft>
              <a:buSzPts val="1800"/>
              <a:buChar char="○"/>
            </a:pPr>
            <a:r>
              <a:rPr lang="en"/>
              <a:t>Could modify LSD radix sort to work natively on integers.</a:t>
            </a:r>
            <a:endParaRPr/>
          </a:p>
          <a:p>
            <a:pPr indent="-342900" lvl="2" marL="1371600" rtl="0" algn="l">
              <a:spcBef>
                <a:spcPts val="600"/>
              </a:spcBef>
              <a:spcAft>
                <a:spcPts val="0"/>
              </a:spcAft>
              <a:buSzPts val="1800"/>
              <a:buChar char="■"/>
            </a:pPr>
            <a:r>
              <a:rPr lang="en"/>
              <a:t>Instead of using charAt, maybe write a helper method like                         getDthDigit(int N, int d). Example: getDthDigit(15009, 2) = 5.</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LSD Radix Sort on Integers</a:t>
            </a:r>
            <a:endParaRPr/>
          </a:p>
        </p:txBody>
      </p:sp>
      <p:sp>
        <p:nvSpPr>
          <p:cNvPr id="465" name="Google Shape;465;p6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Note: There’s no reason to stick with base 10!</a:t>
            </a:r>
            <a:endParaRPr/>
          </a:p>
          <a:p>
            <a:pPr indent="-342900" lvl="0" marL="457200" rtl="0" algn="l">
              <a:spcBef>
                <a:spcPts val="600"/>
              </a:spcBef>
              <a:spcAft>
                <a:spcPts val="0"/>
              </a:spcAft>
              <a:buSzPts val="1800"/>
              <a:buChar char="●"/>
            </a:pPr>
            <a:r>
              <a:rPr lang="en"/>
              <a:t>Could instead treat as a base 16, base 256, base 65536 number.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Example: 512,312 in base 16 is a 5 digit number:</a:t>
            </a:r>
            <a:endParaRPr/>
          </a:p>
          <a:p>
            <a:pPr indent="-381000" lvl="0" marL="457200" rtl="0" algn="l">
              <a:spcBef>
                <a:spcPts val="600"/>
              </a:spcBef>
              <a:spcAft>
                <a:spcPts val="0"/>
              </a:spcAft>
              <a:buSzPts val="2400"/>
              <a:buChar char="●"/>
            </a:pPr>
            <a:r>
              <a:rPr lang="en" sz="2400">
                <a:solidFill>
                  <a:srgbClr val="8E7CC3"/>
                </a:solidFill>
              </a:rPr>
              <a:t>512312</a:t>
            </a:r>
            <a:r>
              <a:rPr baseline="-25000" lang="en" sz="2400"/>
              <a:t>10 </a:t>
            </a:r>
            <a:r>
              <a:rPr lang="en" sz="2400"/>
              <a:t>= (</a:t>
            </a:r>
            <a:r>
              <a:rPr lang="en" sz="2400">
                <a:solidFill>
                  <a:srgbClr val="8E7CC3"/>
                </a:solidFill>
              </a:rPr>
              <a:t>7</a:t>
            </a:r>
            <a:r>
              <a:rPr lang="en" sz="2400"/>
              <a:t> x 16</a:t>
            </a:r>
            <a:r>
              <a:rPr b="1" baseline="30000" lang="en" sz="2400">
                <a:solidFill>
                  <a:srgbClr val="CC0000"/>
                </a:solidFill>
              </a:rPr>
              <a:t>4</a:t>
            </a:r>
            <a:r>
              <a:rPr lang="en" sz="2400"/>
              <a:t>) + (</a:t>
            </a:r>
            <a:r>
              <a:rPr lang="en" sz="2400">
                <a:solidFill>
                  <a:srgbClr val="8E7CC3"/>
                </a:solidFill>
              </a:rPr>
              <a:t>13</a:t>
            </a:r>
            <a:r>
              <a:rPr lang="en" sz="2400"/>
              <a:t> x 16</a:t>
            </a:r>
            <a:r>
              <a:rPr b="1" baseline="30000" lang="en" sz="2400">
                <a:solidFill>
                  <a:srgbClr val="CC0000"/>
                </a:solidFill>
              </a:rPr>
              <a:t>3</a:t>
            </a:r>
            <a:r>
              <a:rPr lang="en" sz="2400"/>
              <a:t>) + (</a:t>
            </a:r>
            <a:r>
              <a:rPr lang="en" sz="2400">
                <a:solidFill>
                  <a:srgbClr val="8E7CC3"/>
                </a:solidFill>
              </a:rPr>
              <a:t>1</a:t>
            </a:r>
            <a:r>
              <a:rPr lang="en" sz="2400"/>
              <a:t> x 16</a:t>
            </a:r>
            <a:r>
              <a:rPr b="1" baseline="30000" lang="en" sz="2400">
                <a:solidFill>
                  <a:srgbClr val="CC0000"/>
                </a:solidFill>
              </a:rPr>
              <a:t>2</a:t>
            </a:r>
            <a:r>
              <a:rPr lang="en" sz="2400"/>
              <a:t>) + (</a:t>
            </a:r>
            <a:r>
              <a:rPr lang="en" sz="2400">
                <a:solidFill>
                  <a:srgbClr val="8E7CC3"/>
                </a:solidFill>
              </a:rPr>
              <a:t>3</a:t>
            </a:r>
            <a:r>
              <a:rPr lang="en" sz="2400"/>
              <a:t> x 16</a:t>
            </a:r>
            <a:r>
              <a:rPr b="1" baseline="30000" lang="en" sz="2400">
                <a:solidFill>
                  <a:srgbClr val="CC0000"/>
                </a:solidFill>
              </a:rPr>
              <a:t>1</a:t>
            </a:r>
            <a:r>
              <a:rPr lang="en" sz="2400"/>
              <a:t>) + </a:t>
            </a:r>
            <a:r>
              <a:rPr lang="en" sz="2400"/>
              <a:t>(</a:t>
            </a:r>
            <a:r>
              <a:rPr lang="en" sz="2400">
                <a:solidFill>
                  <a:srgbClr val="8E7CC3"/>
                </a:solidFill>
              </a:rPr>
              <a:t>8</a:t>
            </a:r>
            <a:r>
              <a:rPr lang="en" sz="2400"/>
              <a:t> x 16</a:t>
            </a:r>
            <a:r>
              <a:rPr b="1" baseline="30000" lang="en" sz="2400">
                <a:solidFill>
                  <a:srgbClr val="CC0000"/>
                </a:solidFill>
              </a:rPr>
              <a:t>0</a:t>
            </a:r>
            <a:r>
              <a:rPr lang="en" sz="2400"/>
              <a:t>)</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lang="en"/>
              <a:t>Example: 512,312 in base 256 is a 3 digit number:</a:t>
            </a:r>
            <a:endParaRPr/>
          </a:p>
          <a:p>
            <a:pPr indent="-342900" lvl="0" marL="457200" rtl="0" algn="l">
              <a:spcBef>
                <a:spcPts val="600"/>
              </a:spcBef>
              <a:spcAft>
                <a:spcPts val="0"/>
              </a:spcAft>
              <a:buSzPts val="1800"/>
              <a:buChar char="●"/>
            </a:pPr>
            <a:r>
              <a:rPr lang="en" sz="2400">
                <a:solidFill>
                  <a:srgbClr val="8E7CC3"/>
                </a:solidFill>
              </a:rPr>
              <a:t>512312</a:t>
            </a:r>
            <a:r>
              <a:rPr baseline="-25000" lang="en" sz="2400"/>
              <a:t>10 </a:t>
            </a:r>
            <a:r>
              <a:rPr lang="en" sz="2400"/>
              <a:t>= (</a:t>
            </a:r>
            <a:r>
              <a:rPr lang="en" sz="2400">
                <a:solidFill>
                  <a:srgbClr val="8E7CC3"/>
                </a:solidFill>
              </a:rPr>
              <a:t>7</a:t>
            </a:r>
            <a:r>
              <a:rPr lang="en" sz="2400"/>
              <a:t> x 256</a:t>
            </a:r>
            <a:r>
              <a:rPr b="1" baseline="30000" lang="en" sz="2400">
                <a:solidFill>
                  <a:srgbClr val="CC0000"/>
                </a:solidFill>
              </a:rPr>
              <a:t>2</a:t>
            </a:r>
            <a:r>
              <a:rPr lang="en" sz="2400"/>
              <a:t>) + (</a:t>
            </a:r>
            <a:r>
              <a:rPr lang="en" sz="2400">
                <a:solidFill>
                  <a:srgbClr val="8E7CC3"/>
                </a:solidFill>
              </a:rPr>
              <a:t>209</a:t>
            </a:r>
            <a:r>
              <a:rPr lang="en" sz="2400"/>
              <a:t> x 256</a:t>
            </a:r>
            <a:r>
              <a:rPr b="1" baseline="30000" lang="en" sz="2400">
                <a:solidFill>
                  <a:srgbClr val="CC0000"/>
                </a:solidFill>
              </a:rPr>
              <a:t>1</a:t>
            </a:r>
            <a:r>
              <a:rPr lang="en" sz="2400"/>
              <a:t>) + (</a:t>
            </a:r>
            <a:r>
              <a:rPr lang="en" sz="2400">
                <a:solidFill>
                  <a:srgbClr val="8E7CC3"/>
                </a:solidFill>
              </a:rPr>
              <a:t>56</a:t>
            </a:r>
            <a:r>
              <a:rPr lang="en" sz="2400"/>
              <a:t> x 256</a:t>
            </a:r>
            <a:r>
              <a:rPr b="1" baseline="30000" lang="en" sz="2400">
                <a:solidFill>
                  <a:srgbClr val="CC0000"/>
                </a:solidFill>
              </a:rPr>
              <a:t>0</a:t>
            </a:r>
            <a:r>
              <a:rPr lang="en" sz="2400"/>
              <a:t>)</a:t>
            </a:r>
            <a:endParaRPr/>
          </a:p>
        </p:txBody>
      </p:sp>
      <p:cxnSp>
        <p:nvCxnSpPr>
          <p:cNvPr id="466" name="Google Shape;466;p60"/>
          <p:cNvCxnSpPr/>
          <p:nvPr/>
        </p:nvCxnSpPr>
        <p:spPr>
          <a:xfrm rot="10800000">
            <a:off x="4130775" y="2659300"/>
            <a:ext cx="1173600" cy="312300"/>
          </a:xfrm>
          <a:prstGeom prst="straightConnector1">
            <a:avLst/>
          </a:prstGeom>
          <a:noFill/>
          <a:ln cap="flat" cmpd="sng" w="9525">
            <a:solidFill>
              <a:schemeClr val="dk2"/>
            </a:solidFill>
            <a:prstDash val="solid"/>
            <a:round/>
            <a:headEnd len="med" w="med" type="none"/>
            <a:tailEnd len="med" w="med" type="triangle"/>
          </a:ln>
        </p:spPr>
      </p:cxnSp>
      <p:sp>
        <p:nvSpPr>
          <p:cNvPr id="467" name="Google Shape;467;p60"/>
          <p:cNvSpPr txBox="1"/>
          <p:nvPr/>
        </p:nvSpPr>
        <p:spPr>
          <a:xfrm>
            <a:off x="5322325" y="2924275"/>
            <a:ext cx="3463800" cy="6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this digit is greater than 9! That’s OK, because we’re in base 16.</a:t>
            </a:r>
            <a:endParaRPr/>
          </a:p>
        </p:txBody>
      </p:sp>
      <p:cxnSp>
        <p:nvCxnSpPr>
          <p:cNvPr id="468" name="Google Shape;468;p60"/>
          <p:cNvCxnSpPr/>
          <p:nvPr/>
        </p:nvCxnSpPr>
        <p:spPr>
          <a:xfrm rot="10800000">
            <a:off x="3902175" y="4335700"/>
            <a:ext cx="1173600" cy="312300"/>
          </a:xfrm>
          <a:prstGeom prst="straightConnector1">
            <a:avLst/>
          </a:prstGeom>
          <a:noFill/>
          <a:ln cap="flat" cmpd="sng" w="9525">
            <a:solidFill>
              <a:schemeClr val="dk2"/>
            </a:solidFill>
            <a:prstDash val="solid"/>
            <a:round/>
            <a:headEnd len="med" w="med" type="none"/>
            <a:tailEnd len="med" w="med" type="triangle"/>
          </a:ln>
        </p:spPr>
      </p:cxnSp>
      <p:sp>
        <p:nvSpPr>
          <p:cNvPr id="469" name="Google Shape;469;p60"/>
          <p:cNvSpPr txBox="1"/>
          <p:nvPr/>
        </p:nvSpPr>
        <p:spPr>
          <a:xfrm>
            <a:off x="5079530" y="4577016"/>
            <a:ext cx="3463800" cy="6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these digit are greater than 9! That’s OK, because we’re in base 256.</a:t>
            </a:r>
            <a:endParaRPr/>
          </a:p>
        </p:txBody>
      </p:sp>
      <p:cxnSp>
        <p:nvCxnSpPr>
          <p:cNvPr id="470" name="Google Shape;470;p60"/>
          <p:cNvCxnSpPr/>
          <p:nvPr/>
        </p:nvCxnSpPr>
        <p:spPr>
          <a:xfrm flipH="1" rot="10800000">
            <a:off x="5465275" y="4308350"/>
            <a:ext cx="221700" cy="352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Java integers:</a:t>
            </a:r>
            <a:endParaRPr/>
          </a:p>
          <a:p>
            <a:pPr indent="-342900" lvl="0" marL="457200" rtl="0" algn="l">
              <a:spcBef>
                <a:spcPts val="0"/>
              </a:spcBef>
              <a:spcAft>
                <a:spcPts val="0"/>
              </a:spcAft>
              <a:buSzPts val="1800"/>
              <a:buChar char="●"/>
            </a:pPr>
            <a:r>
              <a:rPr lang="en"/>
              <a:t>R=10, t</a:t>
            </a:r>
            <a:r>
              <a:rPr lang="en"/>
              <a:t>reat as a base 10 number. Up to 10 digits.</a:t>
            </a:r>
            <a:endParaRPr/>
          </a:p>
          <a:p>
            <a:pPr indent="-342900" lvl="0" marL="457200" rtl="0" algn="l">
              <a:spcBef>
                <a:spcPts val="0"/>
              </a:spcBef>
              <a:spcAft>
                <a:spcPts val="0"/>
              </a:spcAft>
              <a:buSzPts val="1800"/>
              <a:buChar char="●"/>
            </a:pPr>
            <a:r>
              <a:rPr lang="en"/>
              <a:t>R=16, treat as a base 16 number. Up to 8 digits.</a:t>
            </a:r>
            <a:endParaRPr/>
          </a:p>
          <a:p>
            <a:pPr indent="-342900" lvl="0" marL="457200" rtl="0" algn="l">
              <a:spcBef>
                <a:spcPts val="0"/>
              </a:spcBef>
              <a:spcAft>
                <a:spcPts val="0"/>
              </a:spcAft>
              <a:buSzPts val="1800"/>
              <a:buChar char="●"/>
            </a:pPr>
            <a:r>
              <a:rPr lang="en"/>
              <a:t>R=256, treat as a base 256 number. Up to 4 digits.</a:t>
            </a:r>
            <a:endParaRPr/>
          </a:p>
          <a:p>
            <a:pPr indent="-342900" lvl="0" marL="457200" rtl="0" algn="l">
              <a:spcBef>
                <a:spcPts val="0"/>
              </a:spcBef>
              <a:spcAft>
                <a:spcPts val="0"/>
              </a:spcAft>
              <a:buSzPts val="1800"/>
              <a:buChar char="●"/>
            </a:pPr>
            <a:r>
              <a:rPr lang="en"/>
              <a:t>R=65336, treat as a base 65536 number. Up to 2 digits.</a:t>
            </a:r>
            <a:endParaRPr/>
          </a:p>
          <a:p>
            <a:pPr indent="-342900" lvl="0" marL="457200" rtl="0" algn="l">
              <a:spcBef>
                <a:spcPts val="0"/>
              </a:spcBef>
              <a:spcAft>
                <a:spcPts val="0"/>
              </a:spcAft>
              <a:buSzPts val="1800"/>
              <a:buChar char="●"/>
            </a:pPr>
            <a:r>
              <a:rPr lang="en"/>
              <a:t>R=2147483647, treat as a base 2147483647 number (this is equivalent to counting sort). Has exactly 1 digit.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Interesting fact: Runtime depends on the alphabet size.</a:t>
            </a:r>
            <a:endParaRPr/>
          </a:p>
          <a:p>
            <a:pPr indent="-342900" lvl="0" marL="457200" rtl="0" algn="l">
              <a:spcBef>
                <a:spcPts val="0"/>
              </a:spcBef>
              <a:spcAft>
                <a:spcPts val="0"/>
              </a:spcAft>
              <a:buSzPts val="1800"/>
              <a:buChar char="●"/>
            </a:pPr>
            <a:r>
              <a:rPr lang="en"/>
              <a:t>As we saw with city sorting last time, R = 2147483647 will result in a very slow radix sort (since it’s just counting sort).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76" name="Google Shape;476;p6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Base and Max # Digits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Computational Experiment</a:t>
            </a:r>
            <a:endParaRPr/>
          </a:p>
        </p:txBody>
      </p:sp>
      <p:sp>
        <p:nvSpPr>
          <p:cNvPr id="482" name="Google Shape;482;p6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Results of a computational experiment:</a:t>
            </a:r>
            <a:endParaRPr/>
          </a:p>
          <a:p>
            <a:pPr indent="-342900" lvl="0" marL="457200" rtl="0" algn="l">
              <a:spcBef>
                <a:spcPts val="600"/>
              </a:spcBef>
              <a:spcAft>
                <a:spcPts val="0"/>
              </a:spcAft>
              <a:buSzPts val="1800"/>
              <a:buChar char="●"/>
            </a:pPr>
            <a:r>
              <a:rPr lang="en"/>
              <a:t>Treating as a base 256 number (4 digits), LSD radix sorting integers easily defeats Quicksort.</a:t>
            </a:r>
            <a:endParaRPr/>
          </a:p>
        </p:txBody>
      </p:sp>
      <p:graphicFrame>
        <p:nvGraphicFramePr>
          <p:cNvPr id="483" name="Google Shape;483;p62"/>
          <p:cNvGraphicFramePr/>
          <p:nvPr/>
        </p:nvGraphicFramePr>
        <p:xfrm>
          <a:off x="263338" y="2181625"/>
          <a:ext cx="3000000" cy="3000000"/>
        </p:xfrm>
        <a:graphic>
          <a:graphicData uri="http://schemas.openxmlformats.org/drawingml/2006/table">
            <a:tbl>
              <a:tblPr>
                <a:noFill/>
                <a:tableStyleId>{46F6A910-63EB-4473-AB4C-9A83D4C00325}</a:tableStyleId>
              </a:tblPr>
              <a:tblGrid>
                <a:gridCol w="2347200"/>
                <a:gridCol w="1884100"/>
                <a:gridCol w="1884100"/>
                <a:gridCol w="1884100"/>
              </a:tblGrid>
              <a:tr h="396200">
                <a:tc>
                  <a:txBody>
                    <a:bodyPr/>
                    <a:lstStyle/>
                    <a:p>
                      <a:pPr indent="0" lvl="0" marL="0" rtl="0" algn="l">
                        <a:spcBef>
                          <a:spcPts val="0"/>
                        </a:spcBef>
                        <a:spcAft>
                          <a:spcPts val="0"/>
                        </a:spcAft>
                        <a:buNone/>
                      </a:pPr>
                      <a:r>
                        <a:rPr lang="en"/>
                        <a:t>Sort</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t>Base</a:t>
                      </a:r>
                      <a:endParaRPr/>
                    </a:p>
                  </a:txBody>
                  <a:tcPr marT="91425" marB="91425" marR="91425" marL="91425">
                    <a:solidFill>
                      <a:srgbClr val="EFEFEF"/>
                    </a:solidFill>
                  </a:tcPr>
                </a:tc>
                <a:tc>
                  <a:txBody>
                    <a:bodyPr/>
                    <a:lstStyle/>
                    <a:p>
                      <a:pPr indent="0" lvl="0" marL="0" rtl="0" algn="l">
                        <a:spcBef>
                          <a:spcPts val="0"/>
                        </a:spcBef>
                        <a:spcAft>
                          <a:spcPts val="0"/>
                        </a:spcAft>
                        <a:buNone/>
                      </a:pPr>
                      <a:r>
                        <a:rPr lang="en">
                          <a:solidFill>
                            <a:schemeClr val="dk1"/>
                          </a:solidFill>
                        </a:rPr>
                        <a:t># of Digits</a:t>
                      </a:r>
                      <a:endParaRPr/>
                    </a:p>
                  </a:txBody>
                  <a:tcPr marT="91425" marB="91425" marR="91425" marL="91425">
                    <a:lnR cap="flat" cmpd="sng" w="9525">
                      <a:solidFill>
                        <a:srgbClr val="9E9E9E"/>
                      </a:solidFill>
                      <a:prstDash val="solid"/>
                      <a:round/>
                      <a:headEnd len="sm" w="sm" type="none"/>
                      <a:tailEnd len="sm" w="sm" type="none"/>
                    </a:lnR>
                    <a:solidFill>
                      <a:srgbClr val="EFEFEF"/>
                    </a:solidFill>
                  </a:tcPr>
                </a:tc>
                <a:tc>
                  <a:txBody>
                    <a:bodyPr/>
                    <a:lstStyle/>
                    <a:p>
                      <a:pPr indent="0" lvl="0" marL="0" rtl="0" algn="l">
                        <a:spcBef>
                          <a:spcPts val="0"/>
                        </a:spcBef>
                        <a:spcAft>
                          <a:spcPts val="0"/>
                        </a:spcAft>
                        <a:buNone/>
                      </a:pPr>
                      <a:r>
                        <a:rPr lang="en">
                          <a:solidFill>
                            <a:schemeClr val="dk1"/>
                          </a:solidFill>
                        </a:rPr>
                        <a:t>Runtime</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r>
              <a:tr h="396200">
                <a:tc>
                  <a:txBody>
                    <a:bodyPr/>
                    <a:lstStyle/>
                    <a:p>
                      <a:pPr indent="0" lvl="0" marL="0" rtl="0" algn="l">
                        <a:spcBef>
                          <a:spcPts val="0"/>
                        </a:spcBef>
                        <a:spcAft>
                          <a:spcPts val="0"/>
                        </a:spcAft>
                        <a:buNone/>
                      </a:pPr>
                      <a:r>
                        <a:rPr lang="en"/>
                        <a:t>Java QuickSort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N/A</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N/A</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10.9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96200">
                <a:tc>
                  <a:txBody>
                    <a:bodyPr/>
                    <a:lstStyle/>
                    <a:p>
                      <a:pPr indent="0" lvl="0" marL="0" rtl="0" algn="l">
                        <a:spcBef>
                          <a:spcPts val="0"/>
                        </a:spcBef>
                        <a:spcAft>
                          <a:spcPts val="0"/>
                        </a:spcAft>
                        <a:buNone/>
                      </a:pPr>
                      <a:r>
                        <a:rPr lang="en"/>
                        <a:t>LSD Radix Sort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2^4 = 16</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8</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3.6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96200">
                <a:tc>
                  <a:txBody>
                    <a:bodyPr/>
                    <a:lstStyle/>
                    <a:p>
                      <a:pPr indent="0" lvl="0" marL="0" rtl="0" algn="l">
                        <a:spcBef>
                          <a:spcPts val="0"/>
                        </a:spcBef>
                        <a:spcAft>
                          <a:spcPts val="0"/>
                        </a:spcAft>
                        <a:buClr>
                          <a:schemeClr val="dk1"/>
                        </a:buClr>
                        <a:buSzPts val="1100"/>
                        <a:buFont typeface="Arial"/>
                        <a:buNone/>
                      </a:pPr>
                      <a:r>
                        <a:rPr lang="en">
                          <a:solidFill>
                            <a:schemeClr val="dk1"/>
                          </a:solidFill>
                        </a:rPr>
                        <a:t>LSD Radix Sort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2^8 = 256</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4</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2.28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96200">
                <a:tc>
                  <a:txBody>
                    <a:bodyPr/>
                    <a:lstStyle/>
                    <a:p>
                      <a:pPr indent="0" lvl="0" marL="0" rtl="0" algn="l">
                        <a:spcBef>
                          <a:spcPts val="0"/>
                        </a:spcBef>
                        <a:spcAft>
                          <a:spcPts val="0"/>
                        </a:spcAft>
                        <a:buNone/>
                      </a:pPr>
                      <a:r>
                        <a:rPr lang="en">
                          <a:solidFill>
                            <a:schemeClr val="dk1"/>
                          </a:solidFill>
                        </a:rPr>
                        <a:t>LSD Radix Sort</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2^16 = 65536</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2</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3.66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96200">
                <a:tc>
                  <a:txBody>
                    <a:bodyPr/>
                    <a:lstStyle/>
                    <a:p>
                      <a:pPr indent="0" lvl="0" marL="0" rtl="0" algn="l">
                        <a:spcBef>
                          <a:spcPts val="0"/>
                        </a:spcBef>
                        <a:spcAft>
                          <a:spcPts val="0"/>
                        </a:spcAft>
                        <a:buClr>
                          <a:schemeClr val="dk1"/>
                        </a:buClr>
                        <a:buSzPts val="1100"/>
                        <a:buFont typeface="Arial"/>
                        <a:buNone/>
                      </a:pPr>
                      <a:r>
                        <a:rPr lang="en">
                          <a:solidFill>
                            <a:schemeClr val="dk1"/>
                          </a:solidFill>
                        </a:rPr>
                        <a:t>LSD Radix Sort</a:t>
                      </a:r>
                      <a:endParaRPr>
                        <a:solidFill>
                          <a:schemeClr val="dk1"/>
                        </a:solidFill>
                      </a:endParaRPr>
                    </a:p>
                  </a:txBody>
                  <a:tcPr marT="91425" marB="91425" marR="91425" marL="91425">
                    <a:solidFill>
                      <a:srgbClr val="FFFFFF"/>
                    </a:solidFill>
                  </a:tcPr>
                </a:tc>
                <a:tc>
                  <a:txBody>
                    <a:bodyPr/>
                    <a:lstStyle/>
                    <a:p>
                      <a:pPr indent="0" lvl="0" marL="0" rtl="0" algn="l">
                        <a:spcBef>
                          <a:spcPts val="0"/>
                        </a:spcBef>
                        <a:spcAft>
                          <a:spcPts val="0"/>
                        </a:spcAft>
                        <a:buNone/>
                      </a:pPr>
                      <a:r>
                        <a:rPr lang="en"/>
                        <a:t>2^30 = 1073741824</a:t>
                      </a:r>
                      <a:endParaRPr/>
                    </a:p>
                  </a:txBody>
                  <a:tcPr marT="91425" marB="91425" marR="91425" marL="91425">
                    <a:solidFill>
                      <a:srgbClr val="FFFFFF"/>
                    </a:solidFill>
                  </a:tcPr>
                </a:tc>
                <a:tc>
                  <a:txBody>
                    <a:bodyPr/>
                    <a:lstStyle/>
                    <a:p>
                      <a:pPr indent="0" lvl="0" marL="0" rtl="0" algn="l">
                        <a:spcBef>
                          <a:spcPts val="0"/>
                        </a:spcBef>
                        <a:spcAft>
                          <a:spcPts val="0"/>
                        </a:spcAft>
                        <a:buNone/>
                      </a:pPr>
                      <a:r>
                        <a:rPr lang="en"/>
                        <a:t>2</a:t>
                      </a:r>
                      <a:endParaRPr/>
                    </a:p>
                  </a:txBody>
                  <a:tcPr marT="91425" marB="91425" marR="91425" marL="91425">
                    <a:lnR cap="flat" cmpd="sng" w="9525">
                      <a:solidFill>
                        <a:srgbClr val="9E9E9E"/>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en"/>
                        <a:t>20 seconds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484" name="Google Shape;484;p62"/>
          <p:cNvSpPr txBox="1"/>
          <p:nvPr/>
        </p:nvSpPr>
        <p:spPr>
          <a:xfrm>
            <a:off x="217771" y="4580497"/>
            <a:ext cx="29544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Sorting 100,000,000 integers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5" name="Shape 165"/>
        <p:cNvGrpSpPr/>
        <p:nvPr/>
      </p:nvGrpSpPr>
      <p:grpSpPr>
        <a:xfrm>
          <a:off x="0" y="0"/>
          <a:ext cx="0" cy="0"/>
          <a:chOff x="0" y="0"/>
          <a:chExt cx="0" cy="0"/>
        </a:xfrm>
      </p:grpSpPr>
      <p:sp>
        <p:nvSpPr>
          <p:cNvPr id="166" name="Google Shape;166;p2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 Runtime</a:t>
            </a:r>
            <a:endParaRPr/>
          </a:p>
        </p:txBody>
      </p:sp>
      <p:sp>
        <p:nvSpPr>
          <p:cNvPr id="167" name="Google Shape;167;p2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Merge Sort requires Θ(N log N) compares.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is Merge Sort’s runtime on strings of length W?</a:t>
            </a:r>
            <a:endParaRPr/>
          </a:p>
          <a:p>
            <a:pPr indent="-342900" lvl="0" marL="457200" rtl="0" algn="l">
              <a:spcBef>
                <a:spcPts val="600"/>
              </a:spcBef>
              <a:spcAft>
                <a:spcPts val="0"/>
              </a:spcAft>
              <a:buSzPts val="1800"/>
              <a:buChar char="●"/>
            </a:pPr>
            <a:r>
              <a:rPr lang="en"/>
              <a:t>It depends!</a:t>
            </a:r>
            <a:endParaRPr/>
          </a:p>
          <a:p>
            <a:pPr indent="-342900" lvl="1" marL="914400" rtl="0" algn="l">
              <a:spcBef>
                <a:spcPts val="600"/>
              </a:spcBef>
              <a:spcAft>
                <a:spcPts val="0"/>
              </a:spcAft>
              <a:buSzPts val="1800"/>
              <a:buChar char="○"/>
            </a:pPr>
            <a:r>
              <a:rPr lang="en"/>
              <a:t>Θ(N log N) if each comparison takes constant time.</a:t>
            </a:r>
            <a:endParaRPr/>
          </a:p>
          <a:p>
            <a:pPr indent="-342900" lvl="2" marL="1371600" rtl="0" algn="l">
              <a:spcBef>
                <a:spcPts val="600"/>
              </a:spcBef>
              <a:spcAft>
                <a:spcPts val="0"/>
              </a:spcAft>
              <a:buSzPts val="1800"/>
              <a:buChar char="■"/>
            </a:pPr>
            <a:r>
              <a:rPr lang="en"/>
              <a:t>Example: Strings are all different in top character.</a:t>
            </a:r>
            <a:endParaRPr/>
          </a:p>
          <a:p>
            <a:pPr indent="-342900" lvl="1" marL="914400" rtl="0" algn="l">
              <a:spcBef>
                <a:spcPts val="600"/>
              </a:spcBef>
              <a:spcAft>
                <a:spcPts val="0"/>
              </a:spcAft>
              <a:buSzPts val="1800"/>
              <a:buChar char="○"/>
            </a:pPr>
            <a:r>
              <a:rPr lang="en"/>
              <a:t>Θ(WN log N) if each comparison takes Θ(W) time.</a:t>
            </a:r>
            <a:endParaRPr/>
          </a:p>
          <a:p>
            <a:pPr indent="-342900" lvl="2" marL="1371600" rtl="0" algn="l">
              <a:spcBef>
                <a:spcPts val="600"/>
              </a:spcBef>
              <a:spcAft>
                <a:spcPts val="0"/>
              </a:spcAft>
              <a:buSzPts val="1800"/>
              <a:buChar char="■"/>
            </a:pPr>
            <a:r>
              <a:rPr lang="en"/>
              <a:t>Example: Strings are all equal.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3"/>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36, CS61B, Fall 2023</a:t>
            </a:r>
            <a:endParaRPr/>
          </a:p>
        </p:txBody>
      </p:sp>
      <p:sp>
        <p:nvSpPr>
          <p:cNvPr id="490" name="Google Shape;490;p63"/>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CCCCCC"/>
                </a:solidFill>
              </a:rPr>
              <a:t>Radix Sort vs. Comparison Sort</a:t>
            </a:r>
            <a:endParaRPr>
              <a:solidFill>
                <a:srgbClr val="CCCCCC"/>
              </a:solidFill>
            </a:endParaRPr>
          </a:p>
          <a:p>
            <a:pPr indent="-342900" lvl="0" marL="457200" rtl="0" algn="l">
              <a:spcBef>
                <a:spcPts val="600"/>
              </a:spcBef>
              <a:spcAft>
                <a:spcPts val="0"/>
              </a:spcAft>
              <a:buClr>
                <a:srgbClr val="CCCCCC"/>
              </a:buClr>
              <a:buSzPts val="1800"/>
              <a:buChar char="•"/>
            </a:pPr>
            <a:r>
              <a:rPr lang="en">
                <a:solidFill>
                  <a:srgbClr val="CCCCCC"/>
                </a:solidFill>
              </a:rPr>
              <a:t>Intuitive Analysis</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Cost Model Analysis</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Empirical Study</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Rerunning Empirical Study without JIT Compiler</a:t>
            </a:r>
            <a:endParaRPr>
              <a:solidFill>
                <a:srgbClr val="CCCCCC"/>
              </a:solidFill>
            </a:endParaRPr>
          </a:p>
          <a:p>
            <a:pPr indent="0" lvl="0" marL="0" rtl="0" algn="l">
              <a:spcBef>
                <a:spcPts val="600"/>
              </a:spcBef>
              <a:spcAft>
                <a:spcPts val="0"/>
              </a:spcAft>
              <a:buNone/>
            </a:pPr>
            <a:r>
              <a:rPr lang="en">
                <a:solidFill>
                  <a:srgbClr val="CCCCCC"/>
                </a:solidFill>
              </a:rPr>
              <a:t>Radix Sorting Integers</a:t>
            </a:r>
            <a:endParaRPr>
              <a:solidFill>
                <a:srgbClr val="CCCCCC"/>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Sorting Summary</a:t>
            </a:r>
            <a:endParaRPr b="1">
              <a:solidFill>
                <a:schemeClr val="accent3"/>
              </a:solidFill>
              <a:latin typeface="Roboto"/>
              <a:ea typeface="Roboto"/>
              <a:cs typeface="Roboto"/>
              <a:sym typeface="Roboto"/>
            </a:endParaRPr>
          </a:p>
        </p:txBody>
      </p:sp>
      <p:sp>
        <p:nvSpPr>
          <p:cNvPr id="491" name="Google Shape;491;p63"/>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Sorting Summary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grpSp>
        <p:nvGrpSpPr>
          <p:cNvPr id="496" name="Google Shape;496;p64"/>
          <p:cNvGrpSpPr/>
          <p:nvPr/>
        </p:nvGrpSpPr>
        <p:grpSpPr>
          <a:xfrm>
            <a:off x="51875" y="4323450"/>
            <a:ext cx="4248600" cy="664100"/>
            <a:chOff x="51875" y="4323450"/>
            <a:chExt cx="4248600" cy="664100"/>
          </a:xfrm>
        </p:grpSpPr>
        <p:sp>
          <p:nvSpPr>
            <p:cNvPr id="497" name="Google Shape;497;p64"/>
            <p:cNvSpPr/>
            <p:nvPr/>
          </p:nvSpPr>
          <p:spPr>
            <a:xfrm>
              <a:off x="1352050" y="4682150"/>
              <a:ext cx="10203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Counting</a:t>
              </a:r>
              <a:endParaRPr/>
            </a:p>
          </p:txBody>
        </p:sp>
        <p:sp>
          <p:nvSpPr>
            <p:cNvPr id="498" name="Google Shape;498;p64"/>
            <p:cNvSpPr txBox="1"/>
            <p:nvPr/>
          </p:nvSpPr>
          <p:spPr>
            <a:xfrm>
              <a:off x="51875" y="4323450"/>
              <a:ext cx="424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Small-Alphabet </a:t>
              </a:r>
              <a:r>
                <a:rPr b="1" lang="en"/>
                <a:t>(e.g. Integer) Sorting Algorithms</a:t>
              </a:r>
              <a:r>
                <a:rPr lang="en"/>
                <a:t>:</a:t>
              </a:r>
              <a:endParaRPr/>
            </a:p>
          </p:txBody>
        </p:sp>
      </p:grpSp>
      <p:grpSp>
        <p:nvGrpSpPr>
          <p:cNvPr id="499" name="Google Shape;499;p64"/>
          <p:cNvGrpSpPr/>
          <p:nvPr/>
        </p:nvGrpSpPr>
        <p:grpSpPr>
          <a:xfrm>
            <a:off x="-12225" y="2492325"/>
            <a:ext cx="9162900" cy="2663400"/>
            <a:chOff x="-12225" y="2492325"/>
            <a:chExt cx="9162900" cy="2663400"/>
          </a:xfrm>
        </p:grpSpPr>
        <p:cxnSp>
          <p:nvCxnSpPr>
            <p:cNvPr id="500" name="Google Shape;500;p64"/>
            <p:cNvCxnSpPr/>
            <p:nvPr/>
          </p:nvCxnSpPr>
          <p:spPr>
            <a:xfrm>
              <a:off x="5321975" y="2492325"/>
              <a:ext cx="0" cy="2663400"/>
            </a:xfrm>
            <a:prstGeom prst="straightConnector1">
              <a:avLst/>
            </a:prstGeom>
            <a:noFill/>
            <a:ln cap="flat" cmpd="sng" w="19050">
              <a:solidFill>
                <a:schemeClr val="dk2"/>
              </a:solidFill>
              <a:prstDash val="solid"/>
              <a:round/>
              <a:headEnd len="med" w="med" type="none"/>
              <a:tailEnd len="med" w="med" type="none"/>
            </a:ln>
          </p:spPr>
        </p:cxnSp>
        <p:cxnSp>
          <p:nvCxnSpPr>
            <p:cNvPr id="501" name="Google Shape;501;p64"/>
            <p:cNvCxnSpPr/>
            <p:nvPr/>
          </p:nvCxnSpPr>
          <p:spPr>
            <a:xfrm rot="10800000">
              <a:off x="-12175" y="4392450"/>
              <a:ext cx="5337300" cy="0"/>
            </a:xfrm>
            <a:prstGeom prst="straightConnector1">
              <a:avLst/>
            </a:prstGeom>
            <a:noFill/>
            <a:ln cap="flat" cmpd="sng" w="19050">
              <a:solidFill>
                <a:schemeClr val="dk2"/>
              </a:solidFill>
              <a:prstDash val="solid"/>
              <a:round/>
              <a:headEnd len="med" w="med" type="none"/>
              <a:tailEnd len="med" w="med" type="none"/>
            </a:ln>
          </p:spPr>
        </p:cxnSp>
        <p:cxnSp>
          <p:nvCxnSpPr>
            <p:cNvPr id="502" name="Google Shape;502;p64"/>
            <p:cNvCxnSpPr/>
            <p:nvPr/>
          </p:nvCxnSpPr>
          <p:spPr>
            <a:xfrm>
              <a:off x="-12225" y="2492325"/>
              <a:ext cx="9162900" cy="0"/>
            </a:xfrm>
            <a:prstGeom prst="straightConnector1">
              <a:avLst/>
            </a:prstGeom>
            <a:noFill/>
            <a:ln cap="flat" cmpd="sng" w="19050">
              <a:solidFill>
                <a:schemeClr val="dk2"/>
              </a:solidFill>
              <a:prstDash val="solid"/>
              <a:round/>
              <a:headEnd len="med" w="med" type="none"/>
              <a:tailEnd len="med" w="med" type="none"/>
            </a:ln>
          </p:spPr>
        </p:cxnSp>
      </p:grpSp>
      <p:grpSp>
        <p:nvGrpSpPr>
          <p:cNvPr id="503" name="Google Shape;503;p64"/>
          <p:cNvGrpSpPr/>
          <p:nvPr/>
        </p:nvGrpSpPr>
        <p:grpSpPr>
          <a:xfrm>
            <a:off x="-39550" y="2483025"/>
            <a:ext cx="4755475" cy="1849175"/>
            <a:chOff x="-39550" y="2483025"/>
            <a:chExt cx="4755475" cy="1849175"/>
          </a:xfrm>
        </p:grpSpPr>
        <p:sp>
          <p:nvSpPr>
            <p:cNvPr id="504" name="Google Shape;504;p64"/>
            <p:cNvSpPr txBox="1"/>
            <p:nvPr/>
          </p:nvSpPr>
          <p:spPr>
            <a:xfrm>
              <a:off x="-39550" y="2483025"/>
              <a:ext cx="34605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Comparison Based </a:t>
              </a:r>
              <a:r>
                <a:rPr lang="en"/>
                <a:t>Sorting Algorithms:</a:t>
              </a:r>
              <a:endParaRPr/>
            </a:p>
          </p:txBody>
        </p:sp>
        <p:sp>
          <p:nvSpPr>
            <p:cNvPr id="505" name="Google Shape;505;p64"/>
            <p:cNvSpPr/>
            <p:nvPr/>
          </p:nvSpPr>
          <p:spPr>
            <a:xfrm>
              <a:off x="513850" y="2886800"/>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Selection</a:t>
              </a:r>
              <a:endParaRPr/>
            </a:p>
          </p:txBody>
        </p:sp>
        <p:sp>
          <p:nvSpPr>
            <p:cNvPr id="506" name="Google Shape;506;p64"/>
            <p:cNvSpPr/>
            <p:nvPr/>
          </p:nvSpPr>
          <p:spPr>
            <a:xfrm>
              <a:off x="513850" y="4026800"/>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Insertion</a:t>
              </a:r>
              <a:endParaRPr/>
            </a:p>
          </p:txBody>
        </p:sp>
        <p:sp>
          <p:nvSpPr>
            <p:cNvPr id="507" name="Google Shape;507;p64"/>
            <p:cNvSpPr/>
            <p:nvPr/>
          </p:nvSpPr>
          <p:spPr>
            <a:xfrm>
              <a:off x="513850" y="3266600"/>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Merge</a:t>
              </a:r>
              <a:endParaRPr/>
            </a:p>
          </p:txBody>
        </p:sp>
        <p:sp>
          <p:nvSpPr>
            <p:cNvPr id="508" name="Google Shape;508;p64"/>
            <p:cNvSpPr/>
            <p:nvPr/>
          </p:nvSpPr>
          <p:spPr>
            <a:xfrm>
              <a:off x="513850" y="3647000"/>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Partition</a:t>
              </a:r>
              <a:endParaRPr/>
            </a:p>
          </p:txBody>
        </p:sp>
        <p:sp>
          <p:nvSpPr>
            <p:cNvPr id="509" name="Google Shape;509;p64"/>
            <p:cNvSpPr/>
            <p:nvPr/>
          </p:nvSpPr>
          <p:spPr>
            <a:xfrm>
              <a:off x="2214225" y="4042200"/>
              <a:ext cx="2501700" cy="25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insert into BST, equiv. to </a:t>
              </a:r>
              <a:endParaRPr/>
            </a:p>
          </p:txBody>
        </p:sp>
        <p:cxnSp>
          <p:nvCxnSpPr>
            <p:cNvPr id="510" name="Google Shape;510;p64"/>
            <p:cNvCxnSpPr>
              <a:stCxn id="506" idx="3"/>
              <a:endCxn id="509" idx="1"/>
            </p:cNvCxnSpPr>
            <p:nvPr/>
          </p:nvCxnSpPr>
          <p:spPr>
            <a:xfrm flipH="1" rot="10800000">
              <a:off x="1607650" y="4168700"/>
              <a:ext cx="606600" cy="10800"/>
            </a:xfrm>
            <a:prstGeom prst="straightConnector1">
              <a:avLst/>
            </a:prstGeom>
            <a:noFill/>
            <a:ln cap="flat" cmpd="sng" w="19050">
              <a:solidFill>
                <a:schemeClr val="dk2"/>
              </a:solidFill>
              <a:prstDash val="solid"/>
              <a:round/>
              <a:headEnd len="med" w="med" type="none"/>
              <a:tailEnd len="med" w="med" type="triangle"/>
            </a:ln>
          </p:spPr>
        </p:cxnSp>
        <p:cxnSp>
          <p:nvCxnSpPr>
            <p:cNvPr id="511" name="Google Shape;511;p64"/>
            <p:cNvCxnSpPr>
              <a:stCxn id="509" idx="3"/>
              <a:endCxn id="508" idx="3"/>
            </p:cNvCxnSpPr>
            <p:nvPr/>
          </p:nvCxnSpPr>
          <p:spPr>
            <a:xfrm rot="10800000">
              <a:off x="1607625" y="3799800"/>
              <a:ext cx="3108300" cy="369000"/>
            </a:xfrm>
            <a:prstGeom prst="curvedConnector3">
              <a:avLst>
                <a:gd fmla="val -7661" name="adj1"/>
              </a:avLst>
            </a:prstGeom>
            <a:noFill/>
            <a:ln cap="flat" cmpd="sng" w="19050">
              <a:solidFill>
                <a:schemeClr val="dk2"/>
              </a:solidFill>
              <a:prstDash val="solid"/>
              <a:round/>
              <a:headEnd len="med" w="med" type="none"/>
              <a:tailEnd len="med" w="med" type="triangle"/>
            </a:ln>
          </p:spPr>
        </p:cxnSp>
        <p:sp>
          <p:nvSpPr>
            <p:cNvPr id="512" name="Google Shape;512;p64"/>
            <p:cNvSpPr/>
            <p:nvPr/>
          </p:nvSpPr>
          <p:spPr>
            <a:xfrm>
              <a:off x="1877925" y="2910767"/>
              <a:ext cx="1323000" cy="25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heapify first</a:t>
              </a:r>
              <a:endParaRPr/>
            </a:p>
          </p:txBody>
        </p:sp>
        <p:cxnSp>
          <p:nvCxnSpPr>
            <p:cNvPr id="513" name="Google Shape;513;p64"/>
            <p:cNvCxnSpPr>
              <a:stCxn id="505" idx="3"/>
              <a:endCxn id="512" idx="1"/>
            </p:cNvCxnSpPr>
            <p:nvPr/>
          </p:nvCxnSpPr>
          <p:spPr>
            <a:xfrm flipH="1" rot="10800000">
              <a:off x="1607650" y="3037400"/>
              <a:ext cx="270300" cy="2100"/>
            </a:xfrm>
            <a:prstGeom prst="straightConnector1">
              <a:avLst/>
            </a:prstGeom>
            <a:noFill/>
            <a:ln cap="flat" cmpd="sng" w="19050">
              <a:solidFill>
                <a:schemeClr val="dk2"/>
              </a:solidFill>
              <a:prstDash val="solid"/>
              <a:round/>
              <a:headEnd len="med" w="med" type="none"/>
              <a:tailEnd len="med" w="med" type="triangle"/>
            </a:ln>
          </p:spPr>
        </p:cxnSp>
        <p:sp>
          <p:nvSpPr>
            <p:cNvPr id="514" name="Google Shape;514;p64"/>
            <p:cNvSpPr/>
            <p:nvPr/>
          </p:nvSpPr>
          <p:spPr>
            <a:xfrm>
              <a:off x="3471200" y="2884655"/>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Heapsort</a:t>
              </a:r>
              <a:endParaRPr/>
            </a:p>
          </p:txBody>
        </p:sp>
        <p:cxnSp>
          <p:nvCxnSpPr>
            <p:cNvPr id="515" name="Google Shape;515;p64"/>
            <p:cNvCxnSpPr>
              <a:stCxn id="512" idx="3"/>
              <a:endCxn id="514" idx="1"/>
            </p:cNvCxnSpPr>
            <p:nvPr/>
          </p:nvCxnSpPr>
          <p:spPr>
            <a:xfrm>
              <a:off x="3200925" y="3037367"/>
              <a:ext cx="270300" cy="0"/>
            </a:xfrm>
            <a:prstGeom prst="straightConnector1">
              <a:avLst/>
            </a:prstGeom>
            <a:noFill/>
            <a:ln cap="flat" cmpd="sng" w="19050">
              <a:solidFill>
                <a:schemeClr val="dk2"/>
              </a:solidFill>
              <a:prstDash val="solid"/>
              <a:round/>
              <a:headEnd len="med" w="med" type="none"/>
              <a:tailEnd len="med" w="med" type="triangle"/>
            </a:ln>
          </p:spPr>
        </p:cxnSp>
      </p:grpSp>
      <p:grpSp>
        <p:nvGrpSpPr>
          <p:cNvPr id="516" name="Google Shape;516;p64"/>
          <p:cNvGrpSpPr/>
          <p:nvPr/>
        </p:nvGrpSpPr>
        <p:grpSpPr>
          <a:xfrm>
            <a:off x="5751750" y="2465800"/>
            <a:ext cx="3333000" cy="1771650"/>
            <a:chOff x="5751750" y="2465800"/>
            <a:chExt cx="3333000" cy="1771650"/>
          </a:xfrm>
        </p:grpSpPr>
        <p:sp>
          <p:nvSpPr>
            <p:cNvPr id="517" name="Google Shape;517;p64"/>
            <p:cNvSpPr/>
            <p:nvPr/>
          </p:nvSpPr>
          <p:spPr>
            <a:xfrm>
              <a:off x="5906133" y="3487750"/>
              <a:ext cx="757500" cy="749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4"/>
            <p:cNvSpPr/>
            <p:nvPr/>
          </p:nvSpPr>
          <p:spPr>
            <a:xfrm>
              <a:off x="5967490" y="3533700"/>
              <a:ext cx="6333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LSD</a:t>
              </a:r>
              <a:endParaRPr/>
            </a:p>
          </p:txBody>
        </p:sp>
        <p:sp>
          <p:nvSpPr>
            <p:cNvPr id="519" name="Google Shape;519;p64"/>
            <p:cNvSpPr/>
            <p:nvPr/>
          </p:nvSpPr>
          <p:spPr>
            <a:xfrm>
              <a:off x="5967490" y="3900650"/>
              <a:ext cx="6333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MSD</a:t>
              </a:r>
              <a:endParaRPr/>
            </a:p>
          </p:txBody>
        </p:sp>
        <p:sp>
          <p:nvSpPr>
            <p:cNvPr id="520" name="Google Shape;520;p64"/>
            <p:cNvSpPr/>
            <p:nvPr/>
          </p:nvSpPr>
          <p:spPr>
            <a:xfrm>
              <a:off x="6946325" y="3686125"/>
              <a:ext cx="1093800" cy="3054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Counting</a:t>
              </a:r>
              <a:endParaRPr/>
            </a:p>
          </p:txBody>
        </p:sp>
        <p:cxnSp>
          <p:nvCxnSpPr>
            <p:cNvPr id="521" name="Google Shape;521;p64"/>
            <p:cNvCxnSpPr>
              <a:stCxn id="519" idx="3"/>
              <a:endCxn id="520" idx="1"/>
            </p:cNvCxnSpPr>
            <p:nvPr/>
          </p:nvCxnSpPr>
          <p:spPr>
            <a:xfrm flipH="1" rot="10800000">
              <a:off x="6600790" y="3838850"/>
              <a:ext cx="345600" cy="214500"/>
            </a:xfrm>
            <a:prstGeom prst="straightConnector1">
              <a:avLst/>
            </a:prstGeom>
            <a:noFill/>
            <a:ln cap="flat" cmpd="sng" w="19050">
              <a:solidFill>
                <a:schemeClr val="dk2"/>
              </a:solidFill>
              <a:prstDash val="solid"/>
              <a:round/>
              <a:headEnd len="med" w="med" type="none"/>
              <a:tailEnd len="med" w="med" type="none"/>
            </a:ln>
          </p:spPr>
        </p:cxnSp>
        <p:cxnSp>
          <p:nvCxnSpPr>
            <p:cNvPr id="522" name="Google Shape;522;p64"/>
            <p:cNvCxnSpPr>
              <a:stCxn id="520" idx="1"/>
              <a:endCxn id="518" idx="3"/>
            </p:cNvCxnSpPr>
            <p:nvPr/>
          </p:nvCxnSpPr>
          <p:spPr>
            <a:xfrm rot="10800000">
              <a:off x="6600725" y="3686425"/>
              <a:ext cx="345600" cy="152400"/>
            </a:xfrm>
            <a:prstGeom prst="straightConnector1">
              <a:avLst/>
            </a:prstGeom>
            <a:noFill/>
            <a:ln cap="flat" cmpd="sng" w="19050">
              <a:solidFill>
                <a:schemeClr val="dk2"/>
              </a:solidFill>
              <a:prstDash val="solid"/>
              <a:round/>
              <a:headEnd len="med" w="med" type="none"/>
              <a:tailEnd len="med" w="med" type="none"/>
            </a:ln>
          </p:spPr>
        </p:cxnSp>
        <p:sp>
          <p:nvSpPr>
            <p:cNvPr id="523" name="Google Shape;523;p64"/>
            <p:cNvSpPr txBox="1"/>
            <p:nvPr/>
          </p:nvSpPr>
          <p:spPr>
            <a:xfrm>
              <a:off x="5751750" y="2465800"/>
              <a:ext cx="33330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Radix Sorting Algorithms:</a:t>
              </a:r>
              <a:endParaRPr/>
            </a:p>
          </p:txBody>
        </p:sp>
        <p:sp>
          <p:nvSpPr>
            <p:cNvPr id="524" name="Google Shape;524;p64"/>
            <p:cNvSpPr txBox="1"/>
            <p:nvPr/>
          </p:nvSpPr>
          <p:spPr>
            <a:xfrm>
              <a:off x="5763963" y="2735776"/>
              <a:ext cx="2558700" cy="2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(require a sorting subroutine) </a:t>
              </a:r>
              <a:endParaRPr/>
            </a:p>
          </p:txBody>
        </p:sp>
      </p:grpSp>
      <p:sp>
        <p:nvSpPr>
          <p:cNvPr id="525" name="Google Shape;525;p6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 Landscape</a:t>
            </a:r>
            <a:endParaRPr/>
          </a:p>
        </p:txBody>
      </p:sp>
      <p:sp>
        <p:nvSpPr>
          <p:cNvPr id="526" name="Google Shape;526;p6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Below, we see the landscape of the sorting algorithms we’ve studied.</a:t>
            </a:r>
            <a:endParaRPr/>
          </a:p>
          <a:p>
            <a:pPr indent="-342900" lvl="0" marL="457200" rtl="0" algn="l">
              <a:spcBef>
                <a:spcPts val="600"/>
              </a:spcBef>
              <a:spcAft>
                <a:spcPts val="0"/>
              </a:spcAft>
              <a:buSzPts val="1800"/>
              <a:buChar char="●"/>
            </a:pPr>
            <a:r>
              <a:rPr lang="en"/>
              <a:t>Three basic flavors: Comparison, Alphabet, and Radix based.</a:t>
            </a:r>
            <a:endParaRPr/>
          </a:p>
          <a:p>
            <a:pPr indent="-342900" lvl="0" marL="457200" rtl="0" algn="l">
              <a:spcBef>
                <a:spcPts val="600"/>
              </a:spcBef>
              <a:spcAft>
                <a:spcPts val="0"/>
              </a:spcAft>
              <a:buSzPts val="1800"/>
              <a:buChar char="●"/>
            </a:pPr>
            <a:r>
              <a:rPr lang="en"/>
              <a:t>Each can be useful in different circumstances, but the important part was the analysis and the deep thought!</a:t>
            </a:r>
            <a:endParaRPr/>
          </a:p>
          <a:p>
            <a:pPr indent="-342900" lvl="1" marL="914400" rtl="0" algn="l">
              <a:spcBef>
                <a:spcPts val="600"/>
              </a:spcBef>
              <a:spcAft>
                <a:spcPts val="0"/>
              </a:spcAft>
              <a:buSzPts val="1800"/>
              <a:buChar char="○"/>
            </a:pPr>
            <a:r>
              <a:rPr lang="en"/>
              <a:t>Hoping to teach you how to approach problems in general.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
                                        <p:tgtEl>
                                          <p:spTgt spid="4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
                                        <p:tgtEl>
                                          <p:spTgt spid="5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
                                        <p:tgtEl>
                                          <p:spTgt spid="4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
                                        <p:tgtEl>
                                          <p:spTgt spid="5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 vs. Searching</a:t>
            </a:r>
            <a:endParaRPr/>
          </a:p>
        </p:txBody>
      </p:sp>
      <p:sp>
        <p:nvSpPr>
          <p:cNvPr id="532" name="Google Shape;532;p6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We’ve now concluded our study of the “sort problem.”</a:t>
            </a:r>
            <a:endParaRPr/>
          </a:p>
          <a:p>
            <a:pPr indent="-342900" lvl="0" marL="457200" rtl="0" algn="l">
              <a:spcBef>
                <a:spcPts val="600"/>
              </a:spcBef>
              <a:spcAft>
                <a:spcPts val="0"/>
              </a:spcAft>
              <a:buSzPts val="1800"/>
              <a:buChar char="●"/>
            </a:pPr>
            <a:r>
              <a:rPr lang="en"/>
              <a:t>During the data structures part of the class, we studied what we called the “search problem”: Retrieve data of interest.</a:t>
            </a:r>
            <a:endParaRPr/>
          </a:p>
          <a:p>
            <a:pPr indent="-342900" lvl="0" marL="457200" rtl="0" algn="l">
              <a:spcBef>
                <a:spcPts val="600"/>
              </a:spcBef>
              <a:spcAft>
                <a:spcPts val="0"/>
              </a:spcAft>
              <a:buSzPts val="1800"/>
              <a:buChar char="●"/>
            </a:pPr>
            <a:r>
              <a:rPr lang="en"/>
              <a:t>There are some interesting connections between the two.</a:t>
            </a:r>
            <a:endParaRPr/>
          </a:p>
        </p:txBody>
      </p:sp>
      <p:graphicFrame>
        <p:nvGraphicFramePr>
          <p:cNvPr id="533" name="Google Shape;533;p65"/>
          <p:cNvGraphicFramePr/>
          <p:nvPr/>
        </p:nvGraphicFramePr>
        <p:xfrm>
          <a:off x="594475" y="2176300"/>
          <a:ext cx="3000000" cy="3000000"/>
        </p:xfrm>
        <a:graphic>
          <a:graphicData uri="http://schemas.openxmlformats.org/drawingml/2006/table">
            <a:tbl>
              <a:tblPr>
                <a:noFill/>
                <a:tableStyleId>{37C40A13-C3B1-4966-AC59-D9FB89E68F5A}</a:tableStyleId>
              </a:tblPr>
              <a:tblGrid>
                <a:gridCol w="1196250"/>
                <a:gridCol w="2099550"/>
                <a:gridCol w="2533075"/>
                <a:gridCol w="2289925"/>
              </a:tblGrid>
              <a:tr h="396200">
                <a:tc>
                  <a:txBody>
                    <a:bodyPr/>
                    <a:lstStyle/>
                    <a:p>
                      <a:pPr indent="0" lvl="0" marL="0" rtl="0" algn="l">
                        <a:spcBef>
                          <a:spcPts val="0"/>
                        </a:spcBef>
                        <a:spcAft>
                          <a:spcPts val="0"/>
                        </a:spcAft>
                        <a:buNone/>
                      </a:pPr>
                      <a:r>
                        <a:rPr lang="en"/>
                        <a:t>Name</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Storage Operation(s)</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Primary Retrieval Operation</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Retrieve By:</a:t>
                      </a:r>
                      <a:endParaRPr/>
                    </a:p>
                  </a:txBody>
                  <a:tcPr marT="91425" marB="91425" marR="91425" marL="91425">
                    <a:solidFill>
                      <a:srgbClr val="D9D9D9"/>
                    </a:solidFill>
                  </a:tcPr>
                </a:tc>
              </a:tr>
              <a:tr h="396200">
                <a:tc>
                  <a:txBody>
                    <a:bodyPr/>
                    <a:lstStyle/>
                    <a:p>
                      <a:pPr indent="0" lvl="0" marL="0" rtl="0" algn="ctr">
                        <a:spcBef>
                          <a:spcPts val="0"/>
                        </a:spcBef>
                        <a:spcAft>
                          <a:spcPts val="0"/>
                        </a:spcAft>
                        <a:buNone/>
                      </a:pPr>
                      <a:r>
                        <a:rPr lang="en"/>
                        <a:t>List</a:t>
                      </a:r>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add(key)</a:t>
                      </a:r>
                      <a:endParaRPr>
                        <a:latin typeface="Consolas"/>
                        <a:ea typeface="Consolas"/>
                        <a:cs typeface="Consolas"/>
                        <a:sym typeface="Consolas"/>
                      </a:endParaRPr>
                    </a:p>
                    <a:p>
                      <a:pPr indent="0" lvl="0" marL="0" rtl="0" algn="ctr">
                        <a:spcBef>
                          <a:spcPts val="0"/>
                        </a:spcBef>
                        <a:spcAft>
                          <a:spcPts val="0"/>
                        </a:spcAft>
                        <a:buNone/>
                      </a:pPr>
                      <a:r>
                        <a:rPr lang="en">
                          <a:latin typeface="Consolas"/>
                          <a:ea typeface="Consolas"/>
                          <a:cs typeface="Consolas"/>
                          <a:sym typeface="Consolas"/>
                        </a:rPr>
                        <a:t>insert(key, index)</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get(index)</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t>index</a:t>
                      </a:r>
                      <a:endParaRPr/>
                    </a:p>
                  </a:txBody>
                  <a:tcPr marT="91425" marB="91425" marR="91425" marL="91425"/>
                </a:tc>
              </a:tr>
              <a:tr h="396200">
                <a:tc>
                  <a:txBody>
                    <a:bodyPr/>
                    <a:lstStyle/>
                    <a:p>
                      <a:pPr indent="0" lvl="0" marL="0" rtl="0" algn="ctr">
                        <a:spcBef>
                          <a:spcPts val="0"/>
                        </a:spcBef>
                        <a:spcAft>
                          <a:spcPts val="0"/>
                        </a:spcAft>
                        <a:buNone/>
                      </a:pPr>
                      <a:r>
                        <a:rPr lang="en"/>
                        <a:t>Map</a:t>
                      </a:r>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put(key, value)</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get(key)</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t>key identity</a:t>
                      </a:r>
                      <a:endParaRPr/>
                    </a:p>
                  </a:txBody>
                  <a:tcPr marT="91425" marB="91425" marR="91425" marL="91425"/>
                </a:tc>
              </a:tr>
              <a:tr h="396200">
                <a:tc>
                  <a:txBody>
                    <a:bodyPr/>
                    <a:lstStyle/>
                    <a:p>
                      <a:pPr indent="0" lvl="0" marL="0" rtl="0" algn="ctr">
                        <a:spcBef>
                          <a:spcPts val="0"/>
                        </a:spcBef>
                        <a:spcAft>
                          <a:spcPts val="0"/>
                        </a:spcAft>
                        <a:buNone/>
                      </a:pPr>
                      <a:r>
                        <a:rPr lang="en"/>
                        <a:t>Set</a:t>
                      </a:r>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add(key)</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containsKey(key)</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t>key identity</a:t>
                      </a:r>
                      <a:endParaRPr/>
                    </a:p>
                  </a:txBody>
                  <a:tcPr marT="91425" marB="91425" marR="91425" marL="91425"/>
                </a:tc>
              </a:tr>
              <a:tr h="396200">
                <a:tc>
                  <a:txBody>
                    <a:bodyPr/>
                    <a:lstStyle/>
                    <a:p>
                      <a:pPr indent="0" lvl="0" marL="0" rtl="0" algn="ctr">
                        <a:spcBef>
                          <a:spcPts val="0"/>
                        </a:spcBef>
                        <a:spcAft>
                          <a:spcPts val="0"/>
                        </a:spcAft>
                        <a:buNone/>
                      </a:pPr>
                      <a:r>
                        <a:rPr lang="en"/>
                        <a:t>PQ</a:t>
                      </a:r>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add(key)</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getSmallest()</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t>key order (a.k.a. key size)</a:t>
                      </a:r>
                      <a:endParaRPr/>
                    </a:p>
                  </a:txBody>
                  <a:tcPr marT="91425" marB="91425" marR="91425" marL="91425"/>
                </a:tc>
              </a:tr>
              <a:tr h="396200">
                <a:tc>
                  <a:txBody>
                    <a:bodyPr/>
                    <a:lstStyle/>
                    <a:p>
                      <a:pPr indent="0" lvl="0" marL="0" rtl="0" algn="ctr">
                        <a:spcBef>
                          <a:spcPts val="0"/>
                        </a:spcBef>
                        <a:spcAft>
                          <a:spcPts val="0"/>
                        </a:spcAft>
                        <a:buNone/>
                      </a:pPr>
                      <a:r>
                        <a:rPr lang="en"/>
                        <a:t>Disjoint Sets</a:t>
                      </a:r>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connect(int1, int2)</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latin typeface="Consolas"/>
                          <a:ea typeface="Consolas"/>
                          <a:cs typeface="Consolas"/>
                          <a:sym typeface="Consolas"/>
                        </a:rPr>
                        <a:t>isConnected(int1, int2)</a:t>
                      </a:r>
                      <a:endParaRPr>
                        <a:latin typeface="Consolas"/>
                        <a:ea typeface="Consolas"/>
                        <a:cs typeface="Consolas"/>
                        <a:sym typeface="Consolas"/>
                      </a:endParaRPr>
                    </a:p>
                  </a:txBody>
                  <a:tcPr marT="91425" marB="91425" marR="91425" marL="91425"/>
                </a:tc>
                <a:tc>
                  <a:txBody>
                    <a:bodyPr/>
                    <a:lstStyle/>
                    <a:p>
                      <a:pPr indent="0" lvl="0" marL="0" rtl="0" algn="ctr">
                        <a:spcBef>
                          <a:spcPts val="0"/>
                        </a:spcBef>
                        <a:spcAft>
                          <a:spcPts val="0"/>
                        </a:spcAft>
                        <a:buNone/>
                      </a:pPr>
                      <a:r>
                        <a:rPr lang="en"/>
                        <a:t>two int values</a:t>
                      </a:r>
                      <a:endParaRPr/>
                    </a:p>
                  </a:txBody>
                  <a:tcPr marT="91425" marB="91425" marR="91425" marL="91425"/>
                </a:tc>
              </a:tr>
            </a:tbl>
          </a:graphicData>
        </a:graphic>
      </p:graphicFrame>
      <p:sp>
        <p:nvSpPr>
          <p:cNvPr id="534" name="Google Shape;534;p65"/>
          <p:cNvSpPr txBox="1"/>
          <p:nvPr/>
        </p:nvSpPr>
        <p:spPr>
          <a:xfrm>
            <a:off x="547900" y="4745525"/>
            <a:ext cx="4107300" cy="1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Partial list of search problem data structures.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6"/>
          <p:cNvSpPr/>
          <p:nvPr/>
        </p:nvSpPr>
        <p:spPr>
          <a:xfrm>
            <a:off x="3405725" y="1081550"/>
            <a:ext cx="1761000" cy="419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6"/>
          <p:cNvSpPr/>
          <p:nvPr/>
        </p:nvSpPr>
        <p:spPr>
          <a:xfrm>
            <a:off x="3420850" y="116324"/>
            <a:ext cx="1185000" cy="860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6"/>
          <p:cNvSpPr txBox="1"/>
          <p:nvPr/>
        </p:nvSpPr>
        <p:spPr>
          <a:xfrm>
            <a:off x="9325" y="-2900"/>
            <a:ext cx="39369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Search-By-Key-Identity Data Structures:</a:t>
            </a:r>
            <a:endParaRPr/>
          </a:p>
        </p:txBody>
      </p:sp>
      <p:sp>
        <p:nvSpPr>
          <p:cNvPr id="542" name="Google Shape;542;p66"/>
          <p:cNvSpPr/>
          <p:nvPr/>
        </p:nvSpPr>
        <p:spPr>
          <a:xfrm>
            <a:off x="1026325" y="525340"/>
            <a:ext cx="696300" cy="3054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Set</a:t>
            </a:r>
            <a:endParaRPr/>
          </a:p>
        </p:txBody>
      </p:sp>
      <p:sp>
        <p:nvSpPr>
          <p:cNvPr id="543" name="Google Shape;543;p66"/>
          <p:cNvSpPr/>
          <p:nvPr/>
        </p:nvSpPr>
        <p:spPr>
          <a:xfrm>
            <a:off x="3512250" y="219940"/>
            <a:ext cx="1020300" cy="3054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2-3 Tree</a:t>
            </a:r>
            <a:endParaRPr/>
          </a:p>
        </p:txBody>
      </p:sp>
      <p:sp>
        <p:nvSpPr>
          <p:cNvPr id="544" name="Google Shape;544;p66"/>
          <p:cNvSpPr/>
          <p:nvPr/>
        </p:nvSpPr>
        <p:spPr>
          <a:xfrm>
            <a:off x="3512250" y="600940"/>
            <a:ext cx="1020300" cy="3054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RedBlack</a:t>
            </a:r>
            <a:endParaRPr/>
          </a:p>
        </p:txBody>
      </p:sp>
      <p:sp>
        <p:nvSpPr>
          <p:cNvPr id="545" name="Google Shape;545;p66"/>
          <p:cNvSpPr/>
          <p:nvPr/>
        </p:nvSpPr>
        <p:spPr>
          <a:xfrm>
            <a:off x="3459834" y="1140052"/>
            <a:ext cx="1659600" cy="3054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Separate </a:t>
            </a:r>
            <a:r>
              <a:rPr lang="en"/>
              <a:t>Chaining</a:t>
            </a:r>
            <a:endParaRPr/>
          </a:p>
        </p:txBody>
      </p:sp>
      <p:sp>
        <p:nvSpPr>
          <p:cNvPr id="546" name="Google Shape;546;p66"/>
          <p:cNvSpPr/>
          <p:nvPr/>
        </p:nvSpPr>
        <p:spPr>
          <a:xfrm>
            <a:off x="1026200" y="1159015"/>
            <a:ext cx="696300" cy="3054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Map</a:t>
            </a:r>
            <a:endParaRPr/>
          </a:p>
        </p:txBody>
      </p:sp>
      <p:cxnSp>
        <p:nvCxnSpPr>
          <p:cNvPr id="547" name="Google Shape;547;p66"/>
          <p:cNvCxnSpPr>
            <a:stCxn id="542" idx="3"/>
            <a:endCxn id="543" idx="1"/>
          </p:cNvCxnSpPr>
          <p:nvPr/>
        </p:nvCxnSpPr>
        <p:spPr>
          <a:xfrm flipH="1" rot="10800000">
            <a:off x="1722625" y="372640"/>
            <a:ext cx="1789500" cy="305400"/>
          </a:xfrm>
          <a:prstGeom prst="straightConnector1">
            <a:avLst/>
          </a:prstGeom>
          <a:noFill/>
          <a:ln cap="flat" cmpd="sng" w="19050">
            <a:solidFill>
              <a:schemeClr val="dk2"/>
            </a:solidFill>
            <a:prstDash val="solid"/>
            <a:round/>
            <a:headEnd len="med" w="med" type="none"/>
            <a:tailEnd len="med" w="med" type="none"/>
          </a:ln>
        </p:spPr>
      </p:cxnSp>
      <p:cxnSp>
        <p:nvCxnSpPr>
          <p:cNvPr id="548" name="Google Shape;548;p66"/>
          <p:cNvCxnSpPr>
            <a:stCxn id="542" idx="3"/>
            <a:endCxn id="544" idx="1"/>
          </p:cNvCxnSpPr>
          <p:nvPr/>
        </p:nvCxnSpPr>
        <p:spPr>
          <a:xfrm>
            <a:off x="1722625" y="678040"/>
            <a:ext cx="1789500" cy="75600"/>
          </a:xfrm>
          <a:prstGeom prst="straightConnector1">
            <a:avLst/>
          </a:prstGeom>
          <a:noFill/>
          <a:ln cap="flat" cmpd="sng" w="19050">
            <a:solidFill>
              <a:schemeClr val="dk2"/>
            </a:solidFill>
            <a:prstDash val="solid"/>
            <a:round/>
            <a:headEnd len="med" w="med" type="none"/>
            <a:tailEnd len="med" w="med" type="none"/>
          </a:ln>
        </p:spPr>
      </p:cxnSp>
      <p:cxnSp>
        <p:nvCxnSpPr>
          <p:cNvPr id="549" name="Google Shape;549;p66"/>
          <p:cNvCxnSpPr>
            <a:stCxn id="546" idx="3"/>
            <a:endCxn id="545" idx="1"/>
          </p:cNvCxnSpPr>
          <p:nvPr/>
        </p:nvCxnSpPr>
        <p:spPr>
          <a:xfrm flipH="1" rot="10800000">
            <a:off x="1722500" y="1292815"/>
            <a:ext cx="1737300" cy="18900"/>
          </a:xfrm>
          <a:prstGeom prst="straightConnector1">
            <a:avLst/>
          </a:prstGeom>
          <a:noFill/>
          <a:ln cap="flat" cmpd="sng" w="19050">
            <a:solidFill>
              <a:schemeClr val="dk2"/>
            </a:solidFill>
            <a:prstDash val="solid"/>
            <a:round/>
            <a:headEnd len="med" w="med" type="none"/>
            <a:tailEnd len="med" w="med" type="none"/>
          </a:ln>
        </p:spPr>
      </p:cxnSp>
      <p:cxnSp>
        <p:nvCxnSpPr>
          <p:cNvPr id="550" name="Google Shape;550;p66"/>
          <p:cNvCxnSpPr>
            <a:stCxn id="542" idx="3"/>
            <a:endCxn id="545" idx="1"/>
          </p:cNvCxnSpPr>
          <p:nvPr/>
        </p:nvCxnSpPr>
        <p:spPr>
          <a:xfrm>
            <a:off x="1722625" y="678040"/>
            <a:ext cx="1737300" cy="614700"/>
          </a:xfrm>
          <a:prstGeom prst="straightConnector1">
            <a:avLst/>
          </a:prstGeom>
          <a:noFill/>
          <a:ln cap="flat" cmpd="sng" w="19050">
            <a:solidFill>
              <a:schemeClr val="dk2"/>
            </a:solidFill>
            <a:prstDash val="solid"/>
            <a:round/>
            <a:headEnd len="med" w="med" type="none"/>
            <a:tailEnd len="med" w="med" type="none"/>
          </a:ln>
        </p:spPr>
      </p:cxnSp>
      <p:cxnSp>
        <p:nvCxnSpPr>
          <p:cNvPr id="551" name="Google Shape;551;p66"/>
          <p:cNvCxnSpPr>
            <a:stCxn id="546" idx="3"/>
            <a:endCxn id="544" idx="1"/>
          </p:cNvCxnSpPr>
          <p:nvPr/>
        </p:nvCxnSpPr>
        <p:spPr>
          <a:xfrm flipH="1" rot="10800000">
            <a:off x="1722500" y="753715"/>
            <a:ext cx="1789800" cy="558000"/>
          </a:xfrm>
          <a:prstGeom prst="straightConnector1">
            <a:avLst/>
          </a:prstGeom>
          <a:noFill/>
          <a:ln cap="flat" cmpd="sng" w="19050">
            <a:solidFill>
              <a:schemeClr val="dk2"/>
            </a:solidFill>
            <a:prstDash val="solid"/>
            <a:round/>
            <a:headEnd len="med" w="med" type="none"/>
            <a:tailEnd len="med" w="med" type="none"/>
          </a:ln>
        </p:spPr>
      </p:cxnSp>
      <p:cxnSp>
        <p:nvCxnSpPr>
          <p:cNvPr id="552" name="Google Shape;552;p66"/>
          <p:cNvCxnSpPr>
            <a:stCxn id="546" idx="3"/>
            <a:endCxn id="543" idx="1"/>
          </p:cNvCxnSpPr>
          <p:nvPr/>
        </p:nvCxnSpPr>
        <p:spPr>
          <a:xfrm flipH="1" rot="10800000">
            <a:off x="1722500" y="372715"/>
            <a:ext cx="1789800" cy="939000"/>
          </a:xfrm>
          <a:prstGeom prst="straightConnector1">
            <a:avLst/>
          </a:prstGeom>
          <a:noFill/>
          <a:ln cap="flat" cmpd="sng" w="19050">
            <a:solidFill>
              <a:schemeClr val="dk2"/>
            </a:solidFill>
            <a:prstDash val="solid"/>
            <a:round/>
            <a:headEnd len="med" w="med" type="none"/>
            <a:tailEnd len="med" w="med" type="none"/>
          </a:ln>
        </p:spPr>
      </p:cxnSp>
      <p:sp>
        <p:nvSpPr>
          <p:cNvPr id="553" name="Google Shape;553;p66"/>
          <p:cNvSpPr txBox="1"/>
          <p:nvPr/>
        </p:nvSpPr>
        <p:spPr>
          <a:xfrm>
            <a:off x="5009100" y="392215"/>
            <a:ext cx="3015300" cy="3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Searches using compareTo()</a:t>
            </a:r>
            <a:endParaRPr/>
          </a:p>
          <a:p>
            <a:pPr indent="0" lvl="0" marL="0" rtl="0" algn="l">
              <a:spcBef>
                <a:spcPts val="0"/>
              </a:spcBef>
              <a:spcAft>
                <a:spcPts val="0"/>
              </a:spcAft>
              <a:buNone/>
            </a:pPr>
            <a:r>
              <a:rPr lang="en"/>
              <a:t>Analogous to </a:t>
            </a:r>
            <a:r>
              <a:rPr b="1" lang="en"/>
              <a:t>Comparison-Based</a:t>
            </a:r>
            <a:endParaRPr b="1"/>
          </a:p>
        </p:txBody>
      </p:sp>
      <p:sp>
        <p:nvSpPr>
          <p:cNvPr id="554" name="Google Shape;554;p66"/>
          <p:cNvSpPr txBox="1"/>
          <p:nvPr/>
        </p:nvSpPr>
        <p:spPr>
          <a:xfrm>
            <a:off x="5241225" y="960790"/>
            <a:ext cx="3598200" cy="3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Searches using hashCode() and equals()</a:t>
            </a:r>
            <a:endParaRPr/>
          </a:p>
          <a:p>
            <a:pPr indent="0" lvl="0" marL="0" rtl="0" algn="l">
              <a:spcBef>
                <a:spcPts val="0"/>
              </a:spcBef>
              <a:spcAft>
                <a:spcPts val="0"/>
              </a:spcAft>
              <a:buNone/>
            </a:pPr>
            <a:r>
              <a:rPr lang="en"/>
              <a:t>Roughly Analogous to </a:t>
            </a:r>
            <a:r>
              <a:rPr b="1" lang="en"/>
              <a:t>Integer </a:t>
            </a:r>
            <a:r>
              <a:rPr b="1" lang="en"/>
              <a:t>Sor</a:t>
            </a:r>
            <a:r>
              <a:rPr b="1" lang="en"/>
              <a:t>ting</a:t>
            </a:r>
            <a:endParaRPr b="1"/>
          </a:p>
        </p:txBody>
      </p:sp>
      <p:grpSp>
        <p:nvGrpSpPr>
          <p:cNvPr id="555" name="Google Shape;555;p66"/>
          <p:cNvGrpSpPr/>
          <p:nvPr/>
        </p:nvGrpSpPr>
        <p:grpSpPr>
          <a:xfrm>
            <a:off x="51875" y="4323450"/>
            <a:ext cx="4248600" cy="664100"/>
            <a:chOff x="51875" y="4323450"/>
            <a:chExt cx="4248600" cy="664100"/>
          </a:xfrm>
        </p:grpSpPr>
        <p:sp>
          <p:nvSpPr>
            <p:cNvPr id="556" name="Google Shape;556;p66"/>
            <p:cNvSpPr/>
            <p:nvPr/>
          </p:nvSpPr>
          <p:spPr>
            <a:xfrm>
              <a:off x="1352050" y="4682150"/>
              <a:ext cx="10203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Counting</a:t>
              </a:r>
              <a:endParaRPr/>
            </a:p>
          </p:txBody>
        </p:sp>
        <p:sp>
          <p:nvSpPr>
            <p:cNvPr id="557" name="Google Shape;557;p66"/>
            <p:cNvSpPr txBox="1"/>
            <p:nvPr/>
          </p:nvSpPr>
          <p:spPr>
            <a:xfrm>
              <a:off x="51875" y="4323450"/>
              <a:ext cx="42486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Small-Alphabet </a:t>
              </a:r>
              <a:r>
                <a:rPr b="1" lang="en"/>
                <a:t>(e.g. Integer) Sorting Algorithms</a:t>
              </a:r>
              <a:r>
                <a:rPr lang="en"/>
                <a:t>:</a:t>
              </a:r>
              <a:endParaRPr/>
            </a:p>
          </p:txBody>
        </p:sp>
      </p:grpSp>
      <p:grpSp>
        <p:nvGrpSpPr>
          <p:cNvPr id="558" name="Google Shape;558;p66"/>
          <p:cNvGrpSpPr/>
          <p:nvPr/>
        </p:nvGrpSpPr>
        <p:grpSpPr>
          <a:xfrm>
            <a:off x="-12225" y="2492325"/>
            <a:ext cx="9162900" cy="2663400"/>
            <a:chOff x="-12225" y="2492325"/>
            <a:chExt cx="9162900" cy="2663400"/>
          </a:xfrm>
        </p:grpSpPr>
        <p:cxnSp>
          <p:nvCxnSpPr>
            <p:cNvPr id="559" name="Google Shape;559;p66"/>
            <p:cNvCxnSpPr/>
            <p:nvPr/>
          </p:nvCxnSpPr>
          <p:spPr>
            <a:xfrm>
              <a:off x="5321975" y="2492325"/>
              <a:ext cx="0" cy="2663400"/>
            </a:xfrm>
            <a:prstGeom prst="straightConnector1">
              <a:avLst/>
            </a:prstGeom>
            <a:noFill/>
            <a:ln cap="flat" cmpd="sng" w="19050">
              <a:solidFill>
                <a:schemeClr val="dk2"/>
              </a:solidFill>
              <a:prstDash val="solid"/>
              <a:round/>
              <a:headEnd len="med" w="med" type="none"/>
              <a:tailEnd len="med" w="med" type="none"/>
            </a:ln>
          </p:spPr>
        </p:cxnSp>
        <p:cxnSp>
          <p:nvCxnSpPr>
            <p:cNvPr id="560" name="Google Shape;560;p66"/>
            <p:cNvCxnSpPr/>
            <p:nvPr/>
          </p:nvCxnSpPr>
          <p:spPr>
            <a:xfrm rot="10800000">
              <a:off x="-12175" y="4392450"/>
              <a:ext cx="5337300" cy="0"/>
            </a:xfrm>
            <a:prstGeom prst="straightConnector1">
              <a:avLst/>
            </a:prstGeom>
            <a:noFill/>
            <a:ln cap="flat" cmpd="sng" w="19050">
              <a:solidFill>
                <a:schemeClr val="dk2"/>
              </a:solidFill>
              <a:prstDash val="solid"/>
              <a:round/>
              <a:headEnd len="med" w="med" type="none"/>
              <a:tailEnd len="med" w="med" type="none"/>
            </a:ln>
          </p:spPr>
        </p:cxnSp>
        <p:cxnSp>
          <p:nvCxnSpPr>
            <p:cNvPr id="561" name="Google Shape;561;p66"/>
            <p:cNvCxnSpPr/>
            <p:nvPr/>
          </p:nvCxnSpPr>
          <p:spPr>
            <a:xfrm>
              <a:off x="-12225" y="2492325"/>
              <a:ext cx="9162900" cy="0"/>
            </a:xfrm>
            <a:prstGeom prst="straightConnector1">
              <a:avLst/>
            </a:prstGeom>
            <a:noFill/>
            <a:ln cap="flat" cmpd="sng" w="19050">
              <a:solidFill>
                <a:schemeClr val="dk2"/>
              </a:solidFill>
              <a:prstDash val="solid"/>
              <a:round/>
              <a:headEnd len="med" w="med" type="none"/>
              <a:tailEnd len="med" w="med" type="none"/>
            </a:ln>
          </p:spPr>
        </p:cxnSp>
      </p:grpSp>
      <p:grpSp>
        <p:nvGrpSpPr>
          <p:cNvPr id="562" name="Google Shape;562;p66"/>
          <p:cNvGrpSpPr/>
          <p:nvPr/>
        </p:nvGrpSpPr>
        <p:grpSpPr>
          <a:xfrm>
            <a:off x="-39550" y="2483025"/>
            <a:ext cx="4755475" cy="1849175"/>
            <a:chOff x="-39550" y="2483025"/>
            <a:chExt cx="4755475" cy="1849175"/>
          </a:xfrm>
        </p:grpSpPr>
        <p:sp>
          <p:nvSpPr>
            <p:cNvPr id="563" name="Google Shape;563;p66"/>
            <p:cNvSpPr txBox="1"/>
            <p:nvPr/>
          </p:nvSpPr>
          <p:spPr>
            <a:xfrm>
              <a:off x="-39550" y="2483025"/>
              <a:ext cx="34605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Comparison Based </a:t>
              </a:r>
              <a:r>
                <a:rPr lang="en"/>
                <a:t>Sorting Algorithms:</a:t>
              </a:r>
              <a:endParaRPr/>
            </a:p>
          </p:txBody>
        </p:sp>
        <p:sp>
          <p:nvSpPr>
            <p:cNvPr id="564" name="Google Shape;564;p66"/>
            <p:cNvSpPr/>
            <p:nvPr/>
          </p:nvSpPr>
          <p:spPr>
            <a:xfrm>
              <a:off x="513850" y="2886800"/>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Selection</a:t>
              </a:r>
              <a:endParaRPr/>
            </a:p>
          </p:txBody>
        </p:sp>
        <p:sp>
          <p:nvSpPr>
            <p:cNvPr id="565" name="Google Shape;565;p66"/>
            <p:cNvSpPr/>
            <p:nvPr/>
          </p:nvSpPr>
          <p:spPr>
            <a:xfrm>
              <a:off x="513850" y="4026800"/>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Insertion</a:t>
              </a:r>
              <a:endParaRPr/>
            </a:p>
          </p:txBody>
        </p:sp>
        <p:sp>
          <p:nvSpPr>
            <p:cNvPr id="566" name="Google Shape;566;p66"/>
            <p:cNvSpPr/>
            <p:nvPr/>
          </p:nvSpPr>
          <p:spPr>
            <a:xfrm>
              <a:off x="513850" y="3266600"/>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Merge</a:t>
              </a:r>
              <a:endParaRPr/>
            </a:p>
          </p:txBody>
        </p:sp>
        <p:sp>
          <p:nvSpPr>
            <p:cNvPr id="567" name="Google Shape;567;p66"/>
            <p:cNvSpPr/>
            <p:nvPr/>
          </p:nvSpPr>
          <p:spPr>
            <a:xfrm>
              <a:off x="513850" y="3647000"/>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Partition</a:t>
              </a:r>
              <a:endParaRPr/>
            </a:p>
          </p:txBody>
        </p:sp>
        <p:sp>
          <p:nvSpPr>
            <p:cNvPr id="568" name="Google Shape;568;p66"/>
            <p:cNvSpPr/>
            <p:nvPr/>
          </p:nvSpPr>
          <p:spPr>
            <a:xfrm>
              <a:off x="2214225" y="4042200"/>
              <a:ext cx="2501700" cy="25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insert into BST, equiv. to </a:t>
              </a:r>
              <a:endParaRPr/>
            </a:p>
          </p:txBody>
        </p:sp>
        <p:cxnSp>
          <p:nvCxnSpPr>
            <p:cNvPr id="569" name="Google Shape;569;p66"/>
            <p:cNvCxnSpPr>
              <a:stCxn id="565" idx="3"/>
              <a:endCxn id="568" idx="1"/>
            </p:cNvCxnSpPr>
            <p:nvPr/>
          </p:nvCxnSpPr>
          <p:spPr>
            <a:xfrm flipH="1" rot="10800000">
              <a:off x="1607650" y="4168700"/>
              <a:ext cx="606600" cy="10800"/>
            </a:xfrm>
            <a:prstGeom prst="straightConnector1">
              <a:avLst/>
            </a:prstGeom>
            <a:noFill/>
            <a:ln cap="flat" cmpd="sng" w="19050">
              <a:solidFill>
                <a:schemeClr val="dk2"/>
              </a:solidFill>
              <a:prstDash val="solid"/>
              <a:round/>
              <a:headEnd len="med" w="med" type="none"/>
              <a:tailEnd len="med" w="med" type="triangle"/>
            </a:ln>
          </p:spPr>
        </p:cxnSp>
        <p:cxnSp>
          <p:nvCxnSpPr>
            <p:cNvPr id="570" name="Google Shape;570;p66"/>
            <p:cNvCxnSpPr>
              <a:stCxn id="568" idx="3"/>
              <a:endCxn id="567" idx="3"/>
            </p:cNvCxnSpPr>
            <p:nvPr/>
          </p:nvCxnSpPr>
          <p:spPr>
            <a:xfrm rot="10800000">
              <a:off x="1607625" y="3799800"/>
              <a:ext cx="3108300" cy="369000"/>
            </a:xfrm>
            <a:prstGeom prst="curvedConnector3">
              <a:avLst>
                <a:gd fmla="val -7661" name="adj1"/>
              </a:avLst>
            </a:prstGeom>
            <a:noFill/>
            <a:ln cap="flat" cmpd="sng" w="19050">
              <a:solidFill>
                <a:schemeClr val="dk2"/>
              </a:solidFill>
              <a:prstDash val="solid"/>
              <a:round/>
              <a:headEnd len="med" w="med" type="none"/>
              <a:tailEnd len="med" w="med" type="triangle"/>
            </a:ln>
          </p:spPr>
        </p:cxnSp>
        <p:sp>
          <p:nvSpPr>
            <p:cNvPr id="571" name="Google Shape;571;p66"/>
            <p:cNvSpPr/>
            <p:nvPr/>
          </p:nvSpPr>
          <p:spPr>
            <a:xfrm>
              <a:off x="1877925" y="2910767"/>
              <a:ext cx="1323000" cy="25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heapify first</a:t>
              </a:r>
              <a:endParaRPr/>
            </a:p>
          </p:txBody>
        </p:sp>
        <p:cxnSp>
          <p:nvCxnSpPr>
            <p:cNvPr id="572" name="Google Shape;572;p66"/>
            <p:cNvCxnSpPr>
              <a:stCxn id="564" idx="3"/>
              <a:endCxn id="571" idx="1"/>
            </p:cNvCxnSpPr>
            <p:nvPr/>
          </p:nvCxnSpPr>
          <p:spPr>
            <a:xfrm flipH="1" rot="10800000">
              <a:off x="1607650" y="3037400"/>
              <a:ext cx="270300" cy="2100"/>
            </a:xfrm>
            <a:prstGeom prst="straightConnector1">
              <a:avLst/>
            </a:prstGeom>
            <a:noFill/>
            <a:ln cap="flat" cmpd="sng" w="19050">
              <a:solidFill>
                <a:schemeClr val="dk2"/>
              </a:solidFill>
              <a:prstDash val="solid"/>
              <a:round/>
              <a:headEnd len="med" w="med" type="none"/>
              <a:tailEnd len="med" w="med" type="triangle"/>
            </a:ln>
          </p:spPr>
        </p:cxnSp>
        <p:sp>
          <p:nvSpPr>
            <p:cNvPr id="573" name="Google Shape;573;p66"/>
            <p:cNvSpPr/>
            <p:nvPr/>
          </p:nvSpPr>
          <p:spPr>
            <a:xfrm>
              <a:off x="3471200" y="2884655"/>
              <a:ext cx="10938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Heapsort</a:t>
              </a:r>
              <a:endParaRPr/>
            </a:p>
          </p:txBody>
        </p:sp>
        <p:cxnSp>
          <p:nvCxnSpPr>
            <p:cNvPr id="574" name="Google Shape;574;p66"/>
            <p:cNvCxnSpPr>
              <a:stCxn id="571" idx="3"/>
              <a:endCxn id="573" idx="1"/>
            </p:cNvCxnSpPr>
            <p:nvPr/>
          </p:nvCxnSpPr>
          <p:spPr>
            <a:xfrm>
              <a:off x="3200925" y="3037367"/>
              <a:ext cx="270300" cy="0"/>
            </a:xfrm>
            <a:prstGeom prst="straightConnector1">
              <a:avLst/>
            </a:prstGeom>
            <a:noFill/>
            <a:ln cap="flat" cmpd="sng" w="19050">
              <a:solidFill>
                <a:schemeClr val="dk2"/>
              </a:solidFill>
              <a:prstDash val="solid"/>
              <a:round/>
              <a:headEnd len="med" w="med" type="none"/>
              <a:tailEnd len="med" w="med" type="triangle"/>
            </a:ln>
          </p:spPr>
        </p:cxnSp>
      </p:grpSp>
      <p:grpSp>
        <p:nvGrpSpPr>
          <p:cNvPr id="575" name="Google Shape;575;p66"/>
          <p:cNvGrpSpPr/>
          <p:nvPr/>
        </p:nvGrpSpPr>
        <p:grpSpPr>
          <a:xfrm>
            <a:off x="5751750" y="2465800"/>
            <a:ext cx="3333000" cy="1771650"/>
            <a:chOff x="5751750" y="2465800"/>
            <a:chExt cx="3333000" cy="1771650"/>
          </a:xfrm>
        </p:grpSpPr>
        <p:sp>
          <p:nvSpPr>
            <p:cNvPr id="576" name="Google Shape;576;p66"/>
            <p:cNvSpPr/>
            <p:nvPr/>
          </p:nvSpPr>
          <p:spPr>
            <a:xfrm>
              <a:off x="5906133" y="3487750"/>
              <a:ext cx="757500" cy="749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6"/>
            <p:cNvSpPr/>
            <p:nvPr/>
          </p:nvSpPr>
          <p:spPr>
            <a:xfrm>
              <a:off x="5967490" y="3533700"/>
              <a:ext cx="6333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LSD</a:t>
              </a:r>
              <a:endParaRPr/>
            </a:p>
          </p:txBody>
        </p:sp>
        <p:sp>
          <p:nvSpPr>
            <p:cNvPr id="578" name="Google Shape;578;p66"/>
            <p:cNvSpPr/>
            <p:nvPr/>
          </p:nvSpPr>
          <p:spPr>
            <a:xfrm>
              <a:off x="5967490" y="3900650"/>
              <a:ext cx="633300" cy="3054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MSD</a:t>
              </a:r>
              <a:endParaRPr/>
            </a:p>
          </p:txBody>
        </p:sp>
        <p:sp>
          <p:nvSpPr>
            <p:cNvPr id="579" name="Google Shape;579;p66"/>
            <p:cNvSpPr/>
            <p:nvPr/>
          </p:nvSpPr>
          <p:spPr>
            <a:xfrm>
              <a:off x="6946325" y="3686125"/>
              <a:ext cx="1093800" cy="3054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Counting</a:t>
              </a:r>
              <a:endParaRPr/>
            </a:p>
          </p:txBody>
        </p:sp>
        <p:cxnSp>
          <p:nvCxnSpPr>
            <p:cNvPr id="580" name="Google Shape;580;p66"/>
            <p:cNvCxnSpPr>
              <a:stCxn id="578" idx="3"/>
              <a:endCxn id="579" idx="1"/>
            </p:cNvCxnSpPr>
            <p:nvPr/>
          </p:nvCxnSpPr>
          <p:spPr>
            <a:xfrm flipH="1" rot="10800000">
              <a:off x="6600790" y="3838850"/>
              <a:ext cx="345600" cy="214500"/>
            </a:xfrm>
            <a:prstGeom prst="straightConnector1">
              <a:avLst/>
            </a:prstGeom>
            <a:noFill/>
            <a:ln cap="flat" cmpd="sng" w="19050">
              <a:solidFill>
                <a:schemeClr val="dk2"/>
              </a:solidFill>
              <a:prstDash val="solid"/>
              <a:round/>
              <a:headEnd len="med" w="med" type="none"/>
              <a:tailEnd len="med" w="med" type="none"/>
            </a:ln>
          </p:spPr>
        </p:cxnSp>
        <p:cxnSp>
          <p:nvCxnSpPr>
            <p:cNvPr id="581" name="Google Shape;581;p66"/>
            <p:cNvCxnSpPr>
              <a:stCxn id="579" idx="1"/>
              <a:endCxn id="577" idx="3"/>
            </p:cNvCxnSpPr>
            <p:nvPr/>
          </p:nvCxnSpPr>
          <p:spPr>
            <a:xfrm rot="10800000">
              <a:off x="6600725" y="3686425"/>
              <a:ext cx="345600" cy="152400"/>
            </a:xfrm>
            <a:prstGeom prst="straightConnector1">
              <a:avLst/>
            </a:prstGeom>
            <a:noFill/>
            <a:ln cap="flat" cmpd="sng" w="19050">
              <a:solidFill>
                <a:schemeClr val="dk2"/>
              </a:solidFill>
              <a:prstDash val="solid"/>
              <a:round/>
              <a:headEnd len="med" w="med" type="none"/>
              <a:tailEnd len="med" w="med" type="none"/>
            </a:ln>
          </p:spPr>
        </p:cxnSp>
        <p:sp>
          <p:nvSpPr>
            <p:cNvPr id="582" name="Google Shape;582;p66"/>
            <p:cNvSpPr txBox="1"/>
            <p:nvPr/>
          </p:nvSpPr>
          <p:spPr>
            <a:xfrm>
              <a:off x="5751750" y="2465800"/>
              <a:ext cx="3333000" cy="3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Radix</a:t>
              </a:r>
              <a:r>
                <a:rPr lang="en"/>
                <a:t> Sorting Algorithms:</a:t>
              </a:r>
              <a:endParaRPr/>
            </a:p>
          </p:txBody>
        </p:sp>
        <p:sp>
          <p:nvSpPr>
            <p:cNvPr id="583" name="Google Shape;583;p66"/>
            <p:cNvSpPr txBox="1"/>
            <p:nvPr/>
          </p:nvSpPr>
          <p:spPr>
            <a:xfrm>
              <a:off x="5763963" y="2735776"/>
              <a:ext cx="2558700" cy="2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(require a sorting subroutine) </a:t>
              </a:r>
              <a:endParaRPr/>
            </a:p>
          </p:txBody>
        </p:sp>
      </p:grpSp>
      <p:sp>
        <p:nvSpPr>
          <p:cNvPr id="584" name="Google Shape;584;p66"/>
          <p:cNvSpPr/>
          <p:nvPr/>
        </p:nvSpPr>
        <p:spPr>
          <a:xfrm>
            <a:off x="3553750" y="1707125"/>
            <a:ext cx="919200" cy="419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6"/>
          <p:cNvSpPr/>
          <p:nvPr/>
        </p:nvSpPr>
        <p:spPr>
          <a:xfrm>
            <a:off x="3581994" y="1765627"/>
            <a:ext cx="866100" cy="305400"/>
          </a:xfrm>
          <a:prstGeom prst="rect">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Tries</a:t>
            </a:r>
            <a:endParaRPr/>
          </a:p>
        </p:txBody>
      </p:sp>
      <p:cxnSp>
        <p:nvCxnSpPr>
          <p:cNvPr id="586" name="Google Shape;586;p66"/>
          <p:cNvCxnSpPr>
            <a:stCxn id="546" idx="3"/>
            <a:endCxn id="585" idx="1"/>
          </p:cNvCxnSpPr>
          <p:nvPr/>
        </p:nvCxnSpPr>
        <p:spPr>
          <a:xfrm>
            <a:off x="1722500" y="1311715"/>
            <a:ext cx="1859400" cy="606600"/>
          </a:xfrm>
          <a:prstGeom prst="straightConnector1">
            <a:avLst/>
          </a:prstGeom>
          <a:noFill/>
          <a:ln cap="flat" cmpd="sng" w="19050">
            <a:solidFill>
              <a:schemeClr val="dk2"/>
            </a:solidFill>
            <a:prstDash val="solid"/>
            <a:round/>
            <a:headEnd len="med" w="med" type="none"/>
            <a:tailEnd len="med" w="med" type="none"/>
          </a:ln>
        </p:spPr>
      </p:cxnSp>
      <p:cxnSp>
        <p:nvCxnSpPr>
          <p:cNvPr id="587" name="Google Shape;587;p66"/>
          <p:cNvCxnSpPr>
            <a:stCxn id="542" idx="3"/>
            <a:endCxn id="584" idx="1"/>
          </p:cNvCxnSpPr>
          <p:nvPr/>
        </p:nvCxnSpPr>
        <p:spPr>
          <a:xfrm>
            <a:off x="1722625" y="678040"/>
            <a:ext cx="1831200" cy="1238700"/>
          </a:xfrm>
          <a:prstGeom prst="straightConnector1">
            <a:avLst/>
          </a:prstGeom>
          <a:noFill/>
          <a:ln cap="flat" cmpd="sng" w="19050">
            <a:solidFill>
              <a:schemeClr val="dk2"/>
            </a:solidFill>
            <a:prstDash val="solid"/>
            <a:round/>
            <a:headEnd len="med" w="med" type="none"/>
            <a:tailEnd len="med" w="med" type="none"/>
          </a:ln>
        </p:spPr>
      </p:cxnSp>
      <p:sp>
        <p:nvSpPr>
          <p:cNvPr id="588" name="Google Shape;588;p66"/>
          <p:cNvSpPr txBox="1"/>
          <p:nvPr/>
        </p:nvSpPr>
        <p:spPr>
          <a:xfrm>
            <a:off x="4575025" y="1651315"/>
            <a:ext cx="3598200" cy="3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Searches digit-by-digit</a:t>
            </a:r>
            <a:endParaRPr/>
          </a:p>
          <a:p>
            <a:pPr indent="0" lvl="0" marL="0" rtl="0" algn="l">
              <a:spcBef>
                <a:spcPts val="0"/>
              </a:spcBef>
              <a:spcAft>
                <a:spcPts val="0"/>
              </a:spcAft>
              <a:buNone/>
            </a:pPr>
            <a:r>
              <a:rPr lang="en"/>
              <a:t>Roughly Analogous to </a:t>
            </a:r>
            <a:r>
              <a:rPr b="1" lang="en"/>
              <a:t>Radix Sorting</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
                                        <p:tgtEl>
                                          <p:spTgt spid="5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
                                        <p:tgtEl>
                                          <p:spTgt spid="5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
                                        <p:tgtEl>
                                          <p:spTgt spid="5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1"/>
                                        <p:tgtEl>
                                          <p:spTgt spid="5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
                                        <p:tgtEl>
                                          <p:spTgt spid="5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
                                        <p:tgtEl>
                                          <p:spTgt spid="5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1000"/>
                                        <p:tgtEl>
                                          <p:spTgt spid="5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1"/>
                                        <p:tgtEl>
                                          <p:spTgt spid="5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Going Even Further</a:t>
            </a:r>
            <a:endParaRPr/>
          </a:p>
        </p:txBody>
      </p:sp>
      <p:sp>
        <p:nvSpPr>
          <p:cNvPr id="594" name="Google Shape;594;p6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There’s plenty more to explore!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Many of these ideas can be mixed and matched with others. Examples: </a:t>
            </a:r>
            <a:endParaRPr/>
          </a:p>
          <a:p>
            <a:pPr indent="-342900" lvl="0" marL="457200" rtl="0" algn="l">
              <a:spcBef>
                <a:spcPts val="600"/>
              </a:spcBef>
              <a:spcAft>
                <a:spcPts val="0"/>
              </a:spcAft>
              <a:buSzPts val="1800"/>
              <a:buChar char="●"/>
            </a:pPr>
            <a:r>
              <a:rPr lang="en"/>
              <a:t>What if we use quicksort as a subroutine for MSD radix sort instead of counting sort?</a:t>
            </a:r>
            <a:endParaRPr/>
          </a:p>
          <a:p>
            <a:pPr indent="-342900" lvl="0" marL="457200" rtl="0" algn="l">
              <a:spcBef>
                <a:spcPts val="600"/>
              </a:spcBef>
              <a:spcAft>
                <a:spcPts val="0"/>
              </a:spcAft>
              <a:buSzPts val="1800"/>
              <a:buChar char="●"/>
            </a:pPr>
            <a:r>
              <a:rPr lang="en"/>
              <a:t>Implementing the </a:t>
            </a:r>
            <a:r>
              <a:rPr lang="en">
                <a:latin typeface="Consolas"/>
                <a:ea typeface="Consolas"/>
                <a:cs typeface="Consolas"/>
                <a:sym typeface="Consolas"/>
              </a:rPr>
              <a:t>comparable</a:t>
            </a:r>
            <a:r>
              <a:rPr lang="en"/>
              <a:t> interface means an object can be stored in our compareTo-based data structures (e.g. TreeSet), or sorted with our comparison based sorts. Is there a single equivalent interface that would allow storage in a trie AND radix sorting? What would that interface look like?</a:t>
            </a:r>
            <a:endParaRPr/>
          </a:p>
          <a:p>
            <a:pPr indent="-342900" lvl="0" marL="457200" rtl="0" algn="l">
              <a:spcBef>
                <a:spcPts val="600"/>
              </a:spcBef>
              <a:spcAft>
                <a:spcPts val="0"/>
              </a:spcAft>
              <a:buSzPts val="1800"/>
              <a:buChar char="●"/>
            </a:pPr>
            <a:r>
              <a:rPr lang="en"/>
              <a:t>If an object has both digits AND is comparable, could we somehow use an LLRB to improve radix sort in some way?</a:t>
            </a:r>
            <a:endParaRPr/>
          </a:p>
          <a:p>
            <a:pPr indent="0" lvl="0" marL="0" rtl="0" algn="l">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71" name="Shape 171"/>
        <p:cNvGrpSpPr/>
        <p:nvPr/>
      </p:nvGrpSpPr>
      <p:grpSpPr>
        <a:xfrm>
          <a:off x="0" y="0"/>
          <a:ext cx="0" cy="0"/>
          <a:chOff x="0" y="0"/>
          <a:chExt cx="0" cy="0"/>
        </a:xfrm>
      </p:grpSpPr>
      <p:sp>
        <p:nvSpPr>
          <p:cNvPr id="172" name="Google Shape;172;p2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LSD vs. Merge Sort</a:t>
            </a:r>
            <a:endParaRPr/>
          </a:p>
        </p:txBody>
      </p:sp>
      <p:sp>
        <p:nvSpPr>
          <p:cNvPr id="173" name="Google Shape;173;p2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facts. </a:t>
            </a:r>
            <a:endParaRPr/>
          </a:p>
          <a:p>
            <a:pPr indent="-342900" lvl="0" marL="457200" rtl="0" algn="l">
              <a:spcBef>
                <a:spcPts val="600"/>
              </a:spcBef>
              <a:spcAft>
                <a:spcPts val="0"/>
              </a:spcAft>
              <a:buSzPts val="1800"/>
              <a:buChar char="●"/>
            </a:pPr>
            <a:r>
              <a:rPr lang="en"/>
              <a:t>Treating alphabet size as constant, LSD Sort has runtime Θ(WN). </a:t>
            </a:r>
            <a:endParaRPr/>
          </a:p>
          <a:p>
            <a:pPr indent="-342900" lvl="0" marL="457200" rtl="0" algn="l">
              <a:spcBef>
                <a:spcPts val="0"/>
              </a:spcBef>
              <a:spcAft>
                <a:spcPts val="0"/>
              </a:spcAft>
              <a:buSzPts val="1800"/>
              <a:buChar char="●"/>
            </a:pPr>
            <a:r>
              <a:rPr lang="en"/>
              <a:t>Merge Sort has runtime between Θ(N log N) and Θ(WN log 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is better? It depends.</a:t>
            </a:r>
            <a:endParaRPr/>
          </a:p>
          <a:p>
            <a:pPr indent="-342900" lvl="0" marL="457200" rtl="0" algn="l">
              <a:spcBef>
                <a:spcPts val="600"/>
              </a:spcBef>
              <a:spcAft>
                <a:spcPts val="0"/>
              </a:spcAft>
              <a:buSzPts val="1800"/>
              <a:buChar char="●"/>
            </a:pPr>
            <a:r>
              <a:rPr lang="en"/>
              <a:t>When might LSD sort be faster?</a:t>
            </a:r>
            <a:endParaRPr/>
          </a:p>
          <a:p>
            <a:pPr indent="-342900" lvl="0" marL="457200" rtl="0" algn="l">
              <a:spcBef>
                <a:spcPts val="600"/>
              </a:spcBef>
              <a:spcAft>
                <a:spcPts val="0"/>
              </a:spcAft>
              <a:buSzPts val="1800"/>
              <a:buChar char="●"/>
            </a:pPr>
            <a:r>
              <a:rPr lang="en"/>
              <a:t>When might Merge Sort be faster?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7" name="Shape 177"/>
        <p:cNvGrpSpPr/>
        <p:nvPr/>
      </p:nvGrpSpPr>
      <p:grpSpPr>
        <a:xfrm>
          <a:off x="0" y="0"/>
          <a:ext cx="0" cy="0"/>
          <a:chOff x="0" y="0"/>
          <a:chExt cx="0" cy="0"/>
        </a:xfrm>
      </p:grpSpPr>
      <p:sp>
        <p:nvSpPr>
          <p:cNvPr id="178" name="Google Shape;178;p2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LSD vs. Merge Sort (Your Answer)</a:t>
            </a:r>
            <a:endParaRPr/>
          </a:p>
        </p:txBody>
      </p:sp>
      <p:sp>
        <p:nvSpPr>
          <p:cNvPr id="179" name="Google Shape;179;p2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facts:</a:t>
            </a:r>
            <a:endParaRPr/>
          </a:p>
          <a:p>
            <a:pPr indent="-342900" lvl="0" marL="457200" rtl="0" algn="l">
              <a:spcBef>
                <a:spcPts val="600"/>
              </a:spcBef>
              <a:spcAft>
                <a:spcPts val="0"/>
              </a:spcAft>
              <a:buSzPts val="1800"/>
              <a:buChar char="●"/>
            </a:pPr>
            <a:r>
              <a:rPr lang="en"/>
              <a:t>Treating alphabet size as constant, LSD Sort has runtime Θ(WN). </a:t>
            </a:r>
            <a:endParaRPr/>
          </a:p>
          <a:p>
            <a:pPr indent="-342900" lvl="0" marL="457200" rtl="0" algn="l">
              <a:spcBef>
                <a:spcPts val="0"/>
              </a:spcBef>
              <a:spcAft>
                <a:spcPts val="0"/>
              </a:spcAft>
              <a:buSzPts val="1800"/>
              <a:buChar char="●"/>
            </a:pPr>
            <a:r>
              <a:rPr lang="en"/>
              <a:t>Merge Sort has runtime between Θ(N log N) and Θ(WN log 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is better? It depends.</a:t>
            </a:r>
            <a:endParaRPr/>
          </a:p>
          <a:p>
            <a:pPr indent="-342900" lvl="0" marL="457200" rtl="0" algn="l">
              <a:spcBef>
                <a:spcPts val="600"/>
              </a:spcBef>
              <a:spcAft>
                <a:spcPts val="0"/>
              </a:spcAft>
              <a:buSzPts val="1800"/>
              <a:buChar char="●"/>
            </a:pPr>
            <a:r>
              <a:rPr lang="en"/>
              <a:t>When might LSD sort be faster?</a:t>
            </a:r>
            <a:endParaRPr/>
          </a:p>
          <a:p>
            <a:pPr indent="-342900" lvl="0" marL="457200" rtl="0" algn="l">
              <a:spcBef>
                <a:spcPts val="600"/>
              </a:spcBef>
              <a:spcAft>
                <a:spcPts val="0"/>
              </a:spcAft>
              <a:buSzPts val="1800"/>
              <a:buChar char="●"/>
            </a:pPr>
            <a:r>
              <a:rPr lang="en"/>
              <a:t>When might Merge Sort be faster?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3" name="Shape 183"/>
        <p:cNvGrpSpPr/>
        <p:nvPr/>
      </p:nvGrpSpPr>
      <p:grpSpPr>
        <a:xfrm>
          <a:off x="0" y="0"/>
          <a:ext cx="0" cy="0"/>
          <a:chOff x="0" y="0"/>
          <a:chExt cx="0" cy="0"/>
        </a:xfrm>
      </p:grpSpPr>
      <p:sp>
        <p:nvSpPr>
          <p:cNvPr id="184" name="Google Shape;184;p3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LSD vs. Merge Sort (My Answer)</a:t>
            </a:r>
            <a:endParaRPr/>
          </a:p>
        </p:txBody>
      </p:sp>
      <p:sp>
        <p:nvSpPr>
          <p:cNvPr id="185" name="Google Shape;185;p3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facts:</a:t>
            </a:r>
            <a:endParaRPr/>
          </a:p>
          <a:p>
            <a:pPr indent="-342900" lvl="0" marL="457200" rtl="0" algn="l">
              <a:spcBef>
                <a:spcPts val="600"/>
              </a:spcBef>
              <a:spcAft>
                <a:spcPts val="0"/>
              </a:spcAft>
              <a:buSzPts val="1800"/>
              <a:buChar char="●"/>
            </a:pPr>
            <a:r>
              <a:rPr lang="en"/>
              <a:t>Treating alphabet size as constant, LSD Sort has runtime Θ(WN). </a:t>
            </a:r>
            <a:endParaRPr/>
          </a:p>
          <a:p>
            <a:pPr indent="-342900" lvl="0" marL="457200" rtl="0" algn="l">
              <a:spcBef>
                <a:spcPts val="0"/>
              </a:spcBef>
              <a:spcAft>
                <a:spcPts val="0"/>
              </a:spcAft>
              <a:buSzPts val="1800"/>
              <a:buChar char="●"/>
            </a:pPr>
            <a:r>
              <a:rPr lang="en"/>
              <a:t>Merge Sort is between Θ(N log N) and Θ(WN log 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is better? It depends.</a:t>
            </a:r>
            <a:endParaRPr/>
          </a:p>
          <a:p>
            <a:pPr indent="-342900" lvl="0" marL="457200" rtl="0" algn="l">
              <a:spcBef>
                <a:spcPts val="600"/>
              </a:spcBef>
              <a:spcAft>
                <a:spcPts val="0"/>
              </a:spcAft>
              <a:buSzPts val="1800"/>
              <a:buChar char="●"/>
            </a:pPr>
            <a:r>
              <a:rPr lang="en"/>
              <a:t>When might LSD sort be faster?</a:t>
            </a:r>
            <a:endParaRPr/>
          </a:p>
          <a:p>
            <a:pPr indent="-342900" lvl="1" marL="914400" rtl="0" algn="l">
              <a:spcBef>
                <a:spcPts val="600"/>
              </a:spcBef>
              <a:spcAft>
                <a:spcPts val="0"/>
              </a:spcAft>
              <a:buSzPts val="1800"/>
              <a:buChar char="○"/>
            </a:pPr>
            <a:r>
              <a:rPr lang="en"/>
              <a:t>Sufficiently large N.</a:t>
            </a:r>
            <a:endParaRPr/>
          </a:p>
          <a:p>
            <a:pPr indent="-342900" lvl="1" marL="914400" rtl="0" algn="l">
              <a:spcBef>
                <a:spcPts val="600"/>
              </a:spcBef>
              <a:spcAft>
                <a:spcPts val="0"/>
              </a:spcAft>
              <a:buSzPts val="1800"/>
              <a:buChar char="○"/>
            </a:pPr>
            <a:r>
              <a:rPr lang="en"/>
              <a:t>If strings are very similar to each other.</a:t>
            </a:r>
            <a:endParaRPr/>
          </a:p>
          <a:p>
            <a:pPr indent="-342900" lvl="2" marL="1371600" rtl="0" algn="l">
              <a:spcBef>
                <a:spcPts val="600"/>
              </a:spcBef>
              <a:spcAft>
                <a:spcPts val="0"/>
              </a:spcAft>
              <a:buSzPts val="1800"/>
              <a:buChar char="■"/>
            </a:pPr>
            <a:r>
              <a:rPr lang="en"/>
              <a:t> Each Merge Sort comparison costs Θ(W) time.</a:t>
            </a:r>
            <a:endParaRPr/>
          </a:p>
          <a:p>
            <a:pPr indent="-342900" lvl="0" marL="457200" rtl="0" algn="l">
              <a:spcBef>
                <a:spcPts val="600"/>
              </a:spcBef>
              <a:spcAft>
                <a:spcPts val="0"/>
              </a:spcAft>
              <a:buSzPts val="1800"/>
              <a:buChar char="●"/>
            </a:pPr>
            <a:r>
              <a:rPr lang="en"/>
              <a:t>When might Merge Sort be faster?</a:t>
            </a:r>
            <a:endParaRPr/>
          </a:p>
          <a:p>
            <a:pPr indent="-342900" lvl="1" marL="914400" rtl="0" algn="l">
              <a:spcBef>
                <a:spcPts val="600"/>
              </a:spcBef>
              <a:spcAft>
                <a:spcPts val="0"/>
              </a:spcAft>
              <a:buSzPts val="1800"/>
              <a:buChar char="○"/>
            </a:pPr>
            <a:r>
              <a:rPr lang="en"/>
              <a:t>If strings are highly dissimilar from each other. </a:t>
            </a:r>
            <a:endParaRPr/>
          </a:p>
          <a:p>
            <a:pPr indent="-342900" lvl="2" marL="1371600" rtl="0" algn="l">
              <a:spcBef>
                <a:spcPts val="600"/>
              </a:spcBef>
              <a:spcAft>
                <a:spcPts val="0"/>
              </a:spcAft>
              <a:buSzPts val="1800"/>
              <a:buChar char="■"/>
            </a:pPr>
            <a:r>
              <a:rPr lang="en"/>
              <a:t>Each Merge Sort comparison is very fast.</a:t>
            </a:r>
            <a:endParaRPr/>
          </a:p>
        </p:txBody>
      </p:sp>
      <p:graphicFrame>
        <p:nvGraphicFramePr>
          <p:cNvPr id="186" name="Google Shape;186;p30"/>
          <p:cNvGraphicFramePr/>
          <p:nvPr/>
        </p:nvGraphicFramePr>
        <p:xfrm>
          <a:off x="6379475" y="3175824"/>
          <a:ext cx="3000000" cy="3000000"/>
        </p:xfrm>
        <a:graphic>
          <a:graphicData uri="http://schemas.openxmlformats.org/drawingml/2006/table">
            <a:tbl>
              <a:tblPr>
                <a:noFill/>
                <a:tableStyleId>{37C40A13-C3B1-4966-AC59-D9FB89E68F5A}</a:tableStyleId>
              </a:tblPr>
              <a:tblGrid>
                <a:gridCol w="2557350"/>
              </a:tblGrid>
              <a:tr h="340600">
                <a:tc>
                  <a:txBody>
                    <a:bodyPr/>
                    <a:lstStyle/>
                    <a:p>
                      <a:pPr indent="0" lvl="0" marL="0" rtl="0" algn="l">
                        <a:spcBef>
                          <a:spcPts val="0"/>
                        </a:spcBef>
                        <a:spcAft>
                          <a:spcPts val="0"/>
                        </a:spcAft>
                        <a:buNone/>
                      </a:pPr>
                      <a:r>
                        <a:rPr lang="en"/>
                        <a:t>IUYQWLKJASHLEIUHAD...</a:t>
                      </a:r>
                      <a:endParaRPr/>
                    </a:p>
                  </a:txBody>
                  <a:tcPr marT="91425" marB="91425" marR="91425" marL="91425">
                    <a:solidFill>
                      <a:srgbClr val="FFFFFF"/>
                    </a:solidFill>
                  </a:tcPr>
                </a:tc>
              </a:tr>
              <a:tr h="340600">
                <a:tc>
                  <a:txBody>
                    <a:bodyPr/>
                    <a:lstStyle/>
                    <a:p>
                      <a:pPr indent="0" lvl="0" marL="0" rtl="0" algn="l">
                        <a:spcBef>
                          <a:spcPts val="0"/>
                        </a:spcBef>
                        <a:spcAft>
                          <a:spcPts val="0"/>
                        </a:spcAft>
                        <a:buNone/>
                      </a:pPr>
                      <a:r>
                        <a:rPr lang="en">
                          <a:solidFill>
                            <a:schemeClr val="dk1"/>
                          </a:solidFill>
                        </a:rPr>
                        <a:t>LIUHLIUHRGLIUEHWEF...</a:t>
                      </a:r>
                      <a:endParaRPr>
                        <a:solidFill>
                          <a:schemeClr val="dk1"/>
                        </a:solidFill>
                      </a:endParaRPr>
                    </a:p>
                  </a:txBody>
                  <a:tcPr marT="91425" marB="91425" marR="91425" marL="91425">
                    <a:solidFill>
                      <a:srgbClr val="FFFFFF"/>
                    </a:solidFill>
                  </a:tcPr>
                </a:tc>
              </a:tr>
              <a:tr h="441000">
                <a:tc>
                  <a:txBody>
                    <a:bodyPr/>
                    <a:lstStyle/>
                    <a:p>
                      <a:pPr indent="0" lvl="0" marL="0" rtl="0" algn="l">
                        <a:spcBef>
                          <a:spcPts val="0"/>
                        </a:spcBef>
                        <a:spcAft>
                          <a:spcPts val="0"/>
                        </a:spcAft>
                        <a:buNone/>
                      </a:pPr>
                      <a:r>
                        <a:rPr lang="en">
                          <a:solidFill>
                            <a:schemeClr val="dk1"/>
                          </a:solidFill>
                        </a:rPr>
                        <a:t>OZIUHIOHLHLZIEIUHF...</a:t>
                      </a:r>
                      <a:endParaRPr/>
                    </a:p>
                  </a:txBody>
                  <a:tcPr marT="91425" marB="91425" marR="91425" marL="91425">
                    <a:solidFill>
                      <a:srgbClr val="FFFFFF"/>
                    </a:solidFill>
                  </a:tcPr>
                </a:tc>
              </a:tr>
              <a:tr h="441000">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solidFill>
                      <a:srgbClr val="FFFFFF"/>
                    </a:solidFill>
                  </a:tcPr>
                </a:tc>
              </a:tr>
            </a:tbl>
          </a:graphicData>
        </a:graphic>
      </p:graphicFrame>
      <p:graphicFrame>
        <p:nvGraphicFramePr>
          <p:cNvPr id="187" name="Google Shape;187;p30"/>
          <p:cNvGraphicFramePr/>
          <p:nvPr/>
        </p:nvGraphicFramePr>
        <p:xfrm>
          <a:off x="6379475" y="1446324"/>
          <a:ext cx="3000000" cy="3000000"/>
        </p:xfrm>
        <a:graphic>
          <a:graphicData uri="http://schemas.openxmlformats.org/drawingml/2006/table">
            <a:tbl>
              <a:tblPr>
                <a:noFill/>
                <a:tableStyleId>{37C40A13-C3B1-4966-AC59-D9FB89E68F5A}</a:tableStyleId>
              </a:tblPr>
              <a:tblGrid>
                <a:gridCol w="2557350"/>
              </a:tblGrid>
              <a:tr h="340600">
                <a:tc>
                  <a:txBody>
                    <a:bodyPr/>
                    <a:lstStyle/>
                    <a:p>
                      <a:pPr indent="0" lvl="0" marL="0" rtl="0" algn="l">
                        <a:spcBef>
                          <a:spcPts val="0"/>
                        </a:spcBef>
                        <a:spcAft>
                          <a:spcPts val="0"/>
                        </a:spcAft>
                        <a:buNone/>
                      </a:pPr>
                      <a:r>
                        <a:rPr lang="en"/>
                        <a:t>AAAAAAAAAAAAA……</a:t>
                      </a:r>
                      <a:r>
                        <a:rPr lang="en"/>
                        <a:t>.AB</a:t>
                      </a:r>
                      <a:endParaRPr/>
                    </a:p>
                  </a:txBody>
                  <a:tcPr marT="91425" marB="91425" marR="91425" marL="91425">
                    <a:solidFill>
                      <a:srgbClr val="FFFFFF"/>
                    </a:solidFill>
                  </a:tcPr>
                </a:tc>
              </a:tr>
              <a:tr h="340600">
                <a:tc>
                  <a:txBody>
                    <a:bodyPr/>
                    <a:lstStyle/>
                    <a:p>
                      <a:pPr indent="0" lvl="0" marL="0" rtl="0" algn="l">
                        <a:spcBef>
                          <a:spcPts val="0"/>
                        </a:spcBef>
                        <a:spcAft>
                          <a:spcPts val="0"/>
                        </a:spcAft>
                        <a:buClr>
                          <a:schemeClr val="dk1"/>
                        </a:buClr>
                        <a:buSzPts val="1100"/>
                        <a:buFont typeface="Arial"/>
                        <a:buNone/>
                      </a:pPr>
                      <a:r>
                        <a:rPr lang="en">
                          <a:solidFill>
                            <a:schemeClr val="dk1"/>
                          </a:solidFill>
                        </a:rPr>
                        <a:t>AAAAAAAAAAAAA…….AA</a:t>
                      </a:r>
                      <a:endParaRPr>
                        <a:solidFill>
                          <a:schemeClr val="dk1"/>
                        </a:solidFill>
                      </a:endParaRPr>
                    </a:p>
                  </a:txBody>
                  <a:tcPr marT="91425" marB="91425" marR="91425" marL="91425">
                    <a:solidFill>
                      <a:srgbClr val="FFFFFF"/>
                    </a:solidFill>
                  </a:tcPr>
                </a:tc>
              </a:tr>
              <a:tr h="441000">
                <a:tc>
                  <a:txBody>
                    <a:bodyPr/>
                    <a:lstStyle/>
                    <a:p>
                      <a:pPr indent="0" lvl="0" marL="0" rtl="0" algn="l">
                        <a:spcBef>
                          <a:spcPts val="0"/>
                        </a:spcBef>
                        <a:spcAft>
                          <a:spcPts val="0"/>
                        </a:spcAft>
                        <a:buClr>
                          <a:schemeClr val="dk1"/>
                        </a:buClr>
                        <a:buSzPts val="1100"/>
                        <a:buFont typeface="Arial"/>
                        <a:buNone/>
                      </a:pPr>
                      <a:r>
                        <a:rPr lang="en">
                          <a:solidFill>
                            <a:schemeClr val="dk1"/>
                          </a:solidFill>
                        </a:rPr>
                        <a:t>AAAAAAAAAAAAA…….AQ</a:t>
                      </a:r>
                      <a:endParaRPr/>
                    </a:p>
                  </a:txBody>
                  <a:tcPr marT="91425" marB="91425" marR="91425" marL="91425">
                    <a:solidFill>
                      <a:srgbClr val="FFFFFF"/>
                    </a:solidFill>
                  </a:tcPr>
                </a:tc>
              </a:tr>
              <a:tr h="441000">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91425" marB="91425" marR="91425" marL="91425">
                    <a:solidFill>
                      <a:srgbClr val="FFFFFF"/>
                    </a:solidFill>
                  </a:tcPr>
                </a:tc>
              </a:tr>
            </a:tbl>
          </a:graphicData>
        </a:graphic>
      </p:graphicFrame>
      <p:cxnSp>
        <p:nvCxnSpPr>
          <p:cNvPr id="188" name="Google Shape;188;p30"/>
          <p:cNvCxnSpPr/>
          <p:nvPr/>
        </p:nvCxnSpPr>
        <p:spPr>
          <a:xfrm flipH="1" rot="10800000">
            <a:off x="5275125" y="2530350"/>
            <a:ext cx="979800" cy="70200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30"/>
          <p:cNvCxnSpPr/>
          <p:nvPr/>
        </p:nvCxnSpPr>
        <p:spPr>
          <a:xfrm flipH="1" rot="10800000">
            <a:off x="6079575" y="4207425"/>
            <a:ext cx="248700" cy="19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36, CS61B, Fall 2023</a:t>
            </a:r>
            <a:endParaRPr/>
          </a:p>
        </p:txBody>
      </p:sp>
      <p:sp>
        <p:nvSpPr>
          <p:cNvPr id="195" name="Google Shape;195;p31"/>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Roboto"/>
                <a:ea typeface="Roboto"/>
                <a:cs typeface="Roboto"/>
                <a:sym typeface="Roboto"/>
              </a:rPr>
              <a:t>Radix Sort vs. Comparison Sort</a:t>
            </a:r>
            <a:endParaRPr b="1">
              <a:solidFill>
                <a:schemeClr val="accent3"/>
              </a:solidFill>
              <a:latin typeface="Roboto"/>
              <a:ea typeface="Roboto"/>
              <a:cs typeface="Roboto"/>
              <a:sym typeface="Roboto"/>
            </a:endParaRPr>
          </a:p>
          <a:p>
            <a:pPr indent="-342900" lvl="0" marL="457200" rtl="0" algn="l">
              <a:spcBef>
                <a:spcPts val="600"/>
              </a:spcBef>
              <a:spcAft>
                <a:spcPts val="0"/>
              </a:spcAft>
              <a:buClr>
                <a:srgbClr val="CCCCCC"/>
              </a:buClr>
              <a:buSzPts val="1800"/>
              <a:buChar char="•"/>
            </a:pPr>
            <a:r>
              <a:rPr lang="en">
                <a:solidFill>
                  <a:srgbClr val="CCCCCC"/>
                </a:solidFill>
              </a:rPr>
              <a:t>Intuitive Analysis</a:t>
            </a:r>
            <a:endParaRPr>
              <a:solidFill>
                <a:srgbClr val="CCCCCC"/>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Cost Model Analysis</a:t>
            </a:r>
            <a:endParaRPr b="1">
              <a:solidFill>
                <a:schemeClr val="accent3"/>
              </a:solidFill>
              <a:latin typeface="Roboto"/>
              <a:ea typeface="Roboto"/>
              <a:cs typeface="Roboto"/>
              <a:sym typeface="Roboto"/>
            </a:endParaRPr>
          </a:p>
          <a:p>
            <a:pPr indent="-342900" lvl="0" marL="457200" rtl="0" algn="l">
              <a:spcBef>
                <a:spcPts val="0"/>
              </a:spcBef>
              <a:spcAft>
                <a:spcPts val="0"/>
              </a:spcAft>
              <a:buClr>
                <a:srgbClr val="CCCCCC"/>
              </a:buClr>
              <a:buSzPts val="1800"/>
              <a:buChar char="•"/>
            </a:pPr>
            <a:r>
              <a:rPr lang="en">
                <a:solidFill>
                  <a:srgbClr val="CCCCCC"/>
                </a:solidFill>
              </a:rPr>
              <a:t>Empirical Study</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Rerunning Empirical Study without JIT Compiler</a:t>
            </a:r>
            <a:endParaRPr>
              <a:solidFill>
                <a:srgbClr val="CCCCCC"/>
              </a:solidFill>
            </a:endParaRPr>
          </a:p>
          <a:p>
            <a:pPr indent="0" lvl="0" marL="0" rtl="0" algn="l">
              <a:spcBef>
                <a:spcPts val="600"/>
              </a:spcBef>
              <a:spcAft>
                <a:spcPts val="0"/>
              </a:spcAft>
              <a:buNone/>
            </a:pPr>
            <a:r>
              <a:rPr lang="en">
                <a:solidFill>
                  <a:srgbClr val="CCCCCC"/>
                </a:solidFill>
              </a:rPr>
              <a:t>Radix Sorting Integers</a:t>
            </a:r>
            <a:endParaRPr>
              <a:solidFill>
                <a:srgbClr val="CCCCCC"/>
              </a:solidFill>
            </a:endParaRPr>
          </a:p>
          <a:p>
            <a:pPr indent="0" lvl="0" marL="0" rtl="0" algn="l">
              <a:spcBef>
                <a:spcPts val="600"/>
              </a:spcBef>
              <a:spcAft>
                <a:spcPts val="0"/>
              </a:spcAft>
              <a:buNone/>
            </a:pPr>
            <a:r>
              <a:rPr lang="en">
                <a:solidFill>
                  <a:srgbClr val="CCCCCC"/>
                </a:solidFill>
              </a:rPr>
              <a:t>Sorting Summary</a:t>
            </a:r>
            <a:endParaRPr>
              <a:solidFill>
                <a:srgbClr val="CCCCCC"/>
              </a:solidFill>
            </a:endParaRPr>
          </a:p>
        </p:txBody>
      </p:sp>
      <p:sp>
        <p:nvSpPr>
          <p:cNvPr id="196" name="Google Shape;196;p31"/>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Cost Model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0" name="Shape 200"/>
        <p:cNvGrpSpPr/>
        <p:nvPr/>
      </p:nvGrpSpPr>
      <p:grpSpPr>
        <a:xfrm>
          <a:off x="0" y="0"/>
          <a:ext cx="0" cy="0"/>
          <a:chOff x="0" y="0"/>
          <a:chExt cx="0" cy="0"/>
        </a:xfrm>
      </p:grpSpPr>
      <p:sp>
        <p:nvSpPr>
          <p:cNvPr id="201" name="Google Shape;201;p3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Alternate Approach: Picking a Cost Model</a:t>
            </a:r>
            <a:endParaRPr/>
          </a:p>
        </p:txBody>
      </p:sp>
      <p:sp>
        <p:nvSpPr>
          <p:cNvPr id="202" name="Google Shape;202;p3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 alternate approach is to pick a cost model.</a:t>
            </a:r>
            <a:endParaRPr/>
          </a:p>
          <a:p>
            <a:pPr indent="-342900" lvl="0" marL="457200" rtl="0" algn="l">
              <a:spcBef>
                <a:spcPts val="600"/>
              </a:spcBef>
              <a:spcAft>
                <a:spcPts val="0"/>
              </a:spcAft>
              <a:buSzPts val="1800"/>
              <a:buChar char="●"/>
            </a:pPr>
            <a:r>
              <a:rPr lang="en"/>
              <a:t>We’ll use number of characters examined.</a:t>
            </a:r>
            <a:endParaRPr/>
          </a:p>
          <a:p>
            <a:pPr indent="-342900" lvl="0" marL="457200" rtl="0" algn="l">
              <a:spcBef>
                <a:spcPts val="600"/>
              </a:spcBef>
              <a:spcAft>
                <a:spcPts val="0"/>
              </a:spcAft>
              <a:buSzPts val="1800"/>
              <a:buChar char="●"/>
            </a:pPr>
            <a:r>
              <a:rPr lang="en"/>
              <a:t>By “examined”, we mean:</a:t>
            </a:r>
            <a:endParaRPr/>
          </a:p>
          <a:p>
            <a:pPr indent="-342900" lvl="1" marL="914400" rtl="0" algn="l">
              <a:spcBef>
                <a:spcPts val="600"/>
              </a:spcBef>
              <a:spcAft>
                <a:spcPts val="0"/>
              </a:spcAft>
              <a:buSzPts val="1800"/>
              <a:buChar char="○"/>
            </a:pPr>
            <a:r>
              <a:rPr lang="en"/>
              <a:t>Radix Sort: Calling charAt in order to count occurrences of each character.</a:t>
            </a:r>
            <a:endParaRPr/>
          </a:p>
          <a:p>
            <a:pPr indent="-342900" lvl="1" marL="914400" rtl="0" algn="l">
              <a:spcBef>
                <a:spcPts val="600"/>
              </a:spcBef>
              <a:spcAft>
                <a:spcPts val="0"/>
              </a:spcAft>
              <a:buSzPts val="1800"/>
              <a:buChar char="○"/>
            </a:pPr>
            <a:r>
              <a:rPr lang="en"/>
              <a:t>Merge Sort: Calling charAt in order to compare two Strings.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666666"/>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