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 Medium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Roboto Light"/>
      <p:regular r:id="rId62"/>
      <p:bold r:id="rId63"/>
      <p:italic r:id="rId64"/>
      <p:boldItalic r:id="rId65"/>
    </p:embeddedFont>
    <p:embeddedFont>
      <p:font typeface="Ubuntu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F5FF0F-80CB-4F04-BF58-2A27B8CAD39C}">
  <a:tblStyle styleId="{F7F5FF0F-80CB-4F04-BF58-2A27B8CAD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Light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Light-italic.fntdata"/><Relationship Id="rId63" Type="http://schemas.openxmlformats.org/officeDocument/2006/relationships/font" Target="fonts/RobotoLight-bold.fntdata"/><Relationship Id="rId22" Type="http://schemas.openxmlformats.org/officeDocument/2006/relationships/slide" Target="slides/slide17.xml"/><Relationship Id="rId66" Type="http://schemas.openxmlformats.org/officeDocument/2006/relationships/font" Target="fonts/UbuntuMon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Light-boldItalic.fntdata"/><Relationship Id="rId24" Type="http://schemas.openxmlformats.org/officeDocument/2006/relationships/slide" Target="slides/slide19.xml"/><Relationship Id="rId68" Type="http://schemas.openxmlformats.org/officeDocument/2006/relationships/font" Target="fonts/UbuntuMono-italic.fntdata"/><Relationship Id="rId23" Type="http://schemas.openxmlformats.org/officeDocument/2006/relationships/slide" Target="slides/slide18.xml"/><Relationship Id="rId67" Type="http://schemas.openxmlformats.org/officeDocument/2006/relationships/font" Target="fonts/UbuntuMono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edium-bold.fntdata"/><Relationship Id="rId10" Type="http://schemas.openxmlformats.org/officeDocument/2006/relationships/slide" Target="slides/slide5.xml"/><Relationship Id="rId54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57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f7kWBC39qmNqOwDiOtE-OBHuBQiadhvjxQAYEdIMG18-s0g/viewfor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0bef8cf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0bef8cf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29fe3f43_0_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29fe3f4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010e82e6ee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010e82e6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29fe3f43_0_5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29fe3f4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29fe3f43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29fe3f4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29fe3f43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29fe3f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29fe3f43_0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29fe3f4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29fe3f43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29fe3f4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29fe3f43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29fe3f4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29fe3f43_0_4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29fe3f4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010e82e6ee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010e82e6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0d6ca5de1_6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0d6ca5de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29fe3f43_0_7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29fe3f4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5c2e5bdf95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5c2e5bdf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c2e5bdf95_0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c2e5bdf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c2e5bdf95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c2e5bdf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5c2e5bdf95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5c2e5bdf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5c2e5bdf95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5c2e5bdf9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5c2e5bdf95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5c2e5bdf9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5c2e5bdf95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5c2e5bdf9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829fe3f43_0_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829fe3f4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29fe3f43_0_7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29fe3f4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9fe3f43_0_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9fe3f4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010e82e6e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010e82e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c378be34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c378be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c378be34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c378be3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6240fb3ba_0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6240fb3ba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Mention of things getting garbage collected weakens the narrative a bit, but I think it’s a good reinforcement of a tricky idea.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010e82e6ee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010e82e6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6240fb3ba_0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6240fb3ba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240fb3ba_0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240fb3ba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240fb3ba_0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240fb3ba_0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240fb3ba_0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240fb3ba_0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010e82e6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010e82e6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9fe3f4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29fe3f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240fb3ba_0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240fb3ba_0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6240fb3ba_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6240fb3ba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6240fb3ba_0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6240fb3ba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question is a little boring.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010e82e6ee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010e82e6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88234679_27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88234679_2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c378be347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c378be3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088234679_27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088234679_2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c378be347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c378be3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88234679_27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088234679_2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9fe3f4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9fe3f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10e82e6e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10e82e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29fe3f4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29fe3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https://docs.google.com/forms/d/e/1FAIpQLSff7kWBC39qmNqOwDiOtE-OBHuBQiadhvjxQAYEdIMG18-s0g/viewform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answered by 3:24 during Spring 2017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9fe3f43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9fe3f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9b77faee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9b77fa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goo.gl/tFyMEJ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.gl/gzAuBa" TargetMode="External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o.gl/VS4cOK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o.gl/CqrZ7Y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hyperlink" Target="https://goo.gl/JxpyLq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oo.gl/JxpyLq" TargetMode="External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DLLists and Arrays</a:t>
            </a:r>
            <a:endParaRPr sz="3600"/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5 (Lists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87" y="170600"/>
            <a:ext cx="4313839" cy="2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.last and ???      Goal:  Fast operations on last.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added .last. What other changes might we make so that remove is also fast?</a:t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3"/>
          <p:cNvCxnSpPr>
            <a:stCxn id="401" idx="3"/>
            <a:endCxn id="403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3"/>
          <p:cNvCxnSpPr>
            <a:stCxn id="401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3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3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3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411" name="Google Shape;411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413" name="Google Shape;413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416" name="Google Shape;416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33"/>
          <p:cNvCxnSpPr>
            <a:endCxn id="413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3"/>
          <p:cNvCxnSpPr>
            <a:endCxn id="416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" name="Google Shape;423;p33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424" name="Google Shape;424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5" name="Google Shape;425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6" name="Google Shape;426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7" name="Google Shape;427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428" name="Google Shape;428;p33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3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1" name="Google Shape;431;p33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3"/>
          <p:cNvCxnSpPr>
            <a:stCxn id="429" idx="3"/>
            <a:endCxn id="433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3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433" name="Google Shape;433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33"/>
          <p:cNvCxnSpPr>
            <a:endCxn id="433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3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Doubly Linked Lists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Doubly Linked Lists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45" name="Google Shape;445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.last and .prev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added .last. What other changes might we make so that remove is also fast?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backwards links from every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yields a “</a:t>
            </a:r>
            <a:r>
              <a:rPr b="1" lang="en"/>
              <a:t>doubly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, as opposed to our earlier “</a:t>
            </a:r>
            <a:r>
              <a:rPr b="1" lang="en"/>
              <a:t>singly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5"/>
          <p:cNvCxnSpPr>
            <a:stCxn id="454" idx="3"/>
            <a:endCxn id="456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5"/>
          <p:cNvCxnSpPr>
            <a:stCxn id="454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5"/>
          <p:cNvCxnSpPr/>
          <p:nvPr/>
        </p:nvCxnSpPr>
        <p:spPr>
          <a:xfrm rot="10800000">
            <a:off x="714036" y="369427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5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63" name="Google Shape;463;p35"/>
          <p:cNvGrpSpPr/>
          <p:nvPr/>
        </p:nvGrpSpPr>
        <p:grpSpPr>
          <a:xfrm>
            <a:off x="1339437" y="4487589"/>
            <a:ext cx="1031828" cy="429276"/>
            <a:chOff x="809625" y="3638550"/>
            <a:chExt cx="1190525" cy="495300"/>
          </a:xfrm>
        </p:grpSpPr>
        <p:sp>
          <p:nvSpPr>
            <p:cNvPr id="464" name="Google Shape;464;p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3457933" y="4487589"/>
            <a:ext cx="1031828" cy="429276"/>
            <a:chOff x="809625" y="3638550"/>
            <a:chExt cx="1190525" cy="495300"/>
          </a:xfrm>
        </p:grpSpPr>
        <p:sp>
          <p:nvSpPr>
            <p:cNvPr id="466" name="Google Shape;466;p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8" name="Google Shape;468;p35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5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1" name="Google Shape;471;p35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5"/>
          <p:cNvCxnSpPr/>
          <p:nvPr/>
        </p:nvCxnSpPr>
        <p:spPr>
          <a:xfrm rot="10800000">
            <a:off x="714036" y="39177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5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5" name="Google Shape;475;p35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5"/>
          <p:cNvCxnSpPr>
            <a:stCxn id="473" idx="3"/>
            <a:endCxn id="477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5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35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5"/>
          <p:cNvSpPr txBox="1"/>
          <p:nvPr/>
        </p:nvSpPr>
        <p:spPr>
          <a:xfrm>
            <a:off x="737944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484" name="Google Shape;484;p3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5" name="Google Shape;485;p3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88" name="Google Shape;488;p35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489" name="Google Shape;489;p35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35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5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5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5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0" name="Google Shape;500;p35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35"/>
          <p:cNvSpPr txBox="1"/>
          <p:nvPr/>
        </p:nvSpPr>
        <p:spPr>
          <a:xfrm>
            <a:off x="5403700" y="2148025"/>
            <a:ext cx="37488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Note: Arrows point at entire nodes, not fields! 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holds the address of the last node, not the 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item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field of the sentinel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5720700" y="3117825"/>
            <a:ext cx="1168175" cy="918425"/>
          </a:xfrm>
          <a:custGeom>
            <a:rect b="b" l="l" r="r" t="t"/>
            <a:pathLst>
              <a:path extrusionOk="0" h="36737" w="46727">
                <a:moveTo>
                  <a:pt x="46727" y="0"/>
                </a:moveTo>
                <a:cubicBezTo>
                  <a:pt x="34692" y="15739"/>
                  <a:pt x="19813" y="36737"/>
                  <a:pt x="0" y="36737"/>
                </a:cubicBezTo>
              </a:path>
            </a:pathLst>
          </a:cu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(Naive)</a:t>
            </a:r>
            <a:endParaRPr/>
          </a:p>
        </p:txBody>
      </p:sp>
      <p:sp>
        <p:nvSpPr>
          <p:cNvPr id="509" name="Google Shape;509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Reverse pointers allow all operations (add, get, remove) to be fast.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such a list a “doubly linked list”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36"/>
          <p:cNvCxnSpPr>
            <a:stCxn id="512" idx="3"/>
            <a:endCxn id="514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6"/>
          <p:cNvCxnSpPr>
            <a:stCxn id="512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6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6"/>
          <p:cNvCxnSpPr/>
          <p:nvPr/>
        </p:nvCxnSpPr>
        <p:spPr>
          <a:xfrm rot="10800000">
            <a:off x="714036" y="37016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6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21" name="Google Shape;521;p36"/>
          <p:cNvGrpSpPr/>
          <p:nvPr/>
        </p:nvGrpSpPr>
        <p:grpSpPr>
          <a:xfrm>
            <a:off x="1339437" y="4487589"/>
            <a:ext cx="1031828" cy="429276"/>
            <a:chOff x="809625" y="3638550"/>
            <a:chExt cx="1190525" cy="495300"/>
          </a:xfrm>
        </p:grpSpPr>
        <p:sp>
          <p:nvSpPr>
            <p:cNvPr id="522" name="Google Shape;522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3457933" y="4487589"/>
            <a:ext cx="1031828" cy="429276"/>
            <a:chOff x="809625" y="3638550"/>
            <a:chExt cx="1190525" cy="495300"/>
          </a:xfrm>
        </p:grpSpPr>
        <p:sp>
          <p:nvSpPr>
            <p:cNvPr id="524" name="Google Shape;524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6" name="Google Shape;526;p36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6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29" name="Google Shape;529;p36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6"/>
          <p:cNvCxnSpPr/>
          <p:nvPr/>
        </p:nvCxnSpPr>
        <p:spPr>
          <a:xfrm rot="10800000">
            <a:off x="714036" y="39062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6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3" name="Google Shape;533;p36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6"/>
          <p:cNvCxnSpPr>
            <a:stCxn id="531" idx="3"/>
            <a:endCxn id="535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6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6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6"/>
          <p:cNvSpPr txBox="1"/>
          <p:nvPr/>
        </p:nvSpPr>
        <p:spPr>
          <a:xfrm>
            <a:off x="737944" y="48341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542" name="Google Shape;542;p3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3" name="Google Shape;543;p3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4" name="Google Shape;544;p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5" name="Google Shape;545;p3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547" name="Google Shape;547;p36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535" name="Google Shape;535;p3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36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0" name="Google Shape;550;p36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6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6"/>
          <p:cNvSpPr/>
          <p:nvPr/>
        </p:nvSpPr>
        <p:spPr>
          <a:xfrm>
            <a:off x="1459680" y="150937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2924085" y="173593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2810172" y="17521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2815413" y="17462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458263" y="1752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7" name="Google Shape;557;p36"/>
          <p:cNvCxnSpPr>
            <a:stCxn id="556" idx="3"/>
            <a:endCxn id="558" idx="0"/>
          </p:cNvCxnSpPr>
          <p:nvPr/>
        </p:nvCxnSpPr>
        <p:spPr>
          <a:xfrm flipH="1">
            <a:off x="2410963" y="193967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6"/>
          <p:cNvCxnSpPr>
            <a:stCxn id="556" idx="3"/>
          </p:cNvCxnSpPr>
          <p:nvPr/>
        </p:nvCxnSpPr>
        <p:spPr>
          <a:xfrm rot="10800000">
            <a:off x="3671563" y="193517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6"/>
          <p:cNvCxnSpPr/>
          <p:nvPr/>
        </p:nvCxnSpPr>
        <p:spPr>
          <a:xfrm rot="10800000">
            <a:off x="1011711" y="1654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6"/>
          <p:cNvCxnSpPr/>
          <p:nvPr/>
        </p:nvCxnSpPr>
        <p:spPr>
          <a:xfrm rot="10800000">
            <a:off x="1011711" y="18677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6"/>
          <p:cNvSpPr txBox="1"/>
          <p:nvPr/>
        </p:nvSpPr>
        <p:spPr>
          <a:xfrm>
            <a:off x="3419400" y="144690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3" name="Google Shape;563;p36"/>
          <p:cNvGrpSpPr/>
          <p:nvPr/>
        </p:nvGrpSpPr>
        <p:grpSpPr>
          <a:xfrm>
            <a:off x="1637112" y="2653739"/>
            <a:ext cx="1031828" cy="429276"/>
            <a:chOff x="809625" y="3638550"/>
            <a:chExt cx="1190525" cy="495300"/>
          </a:xfrm>
        </p:grpSpPr>
        <p:sp>
          <p:nvSpPr>
            <p:cNvPr id="564" name="Google Shape;564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6"/>
          <p:cNvSpPr txBox="1"/>
          <p:nvPr/>
        </p:nvSpPr>
        <p:spPr>
          <a:xfrm>
            <a:off x="2809791" y="144690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6" name="Google Shape;566;p36"/>
          <p:cNvCxnSpPr/>
          <p:nvPr/>
        </p:nvCxnSpPr>
        <p:spPr>
          <a:xfrm rot="10800000">
            <a:off x="1011711" y="2288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6"/>
          <p:cNvCxnSpPr/>
          <p:nvPr/>
        </p:nvCxnSpPr>
        <p:spPr>
          <a:xfrm rot="10800000">
            <a:off x="1011711" y="208386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6"/>
          <p:cNvSpPr/>
          <p:nvPr/>
        </p:nvSpPr>
        <p:spPr>
          <a:xfrm>
            <a:off x="4607888" y="17521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 txBox="1"/>
          <p:nvPr/>
        </p:nvSpPr>
        <p:spPr>
          <a:xfrm>
            <a:off x="4547489" y="144118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0" name="Google Shape;570;p36"/>
          <p:cNvCxnSpPr>
            <a:stCxn id="568" idx="3"/>
          </p:cNvCxnSpPr>
          <p:nvPr/>
        </p:nvCxnSpPr>
        <p:spPr>
          <a:xfrm rot="10800000">
            <a:off x="4943588" y="1937077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>
            <a:stCxn id="568" idx="3"/>
            <a:endCxn id="558" idx="3"/>
          </p:cNvCxnSpPr>
          <p:nvPr/>
        </p:nvCxnSpPr>
        <p:spPr>
          <a:xfrm flipH="1">
            <a:off x="2668988" y="1939477"/>
            <a:ext cx="2441400" cy="928800"/>
          </a:xfrm>
          <a:prstGeom prst="curvedConnector3">
            <a:avLst>
              <a:gd fmla="val -9754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6"/>
          <p:cNvSpPr/>
          <p:nvPr/>
        </p:nvSpPr>
        <p:spPr>
          <a:xfrm>
            <a:off x="1121101" y="265371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1438038" y="1446575"/>
            <a:ext cx="1582372" cy="961571"/>
            <a:chOff x="1114701" y="3234112"/>
            <a:chExt cx="1582372" cy="961571"/>
          </a:xfrm>
        </p:grpSpPr>
        <p:sp>
          <p:nvSpPr>
            <p:cNvPr id="574" name="Google Shape;574;p3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5" name="Google Shape;575;p3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6" name="Google Shape;576;p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7" name="Google Shape;577;p3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78" name="Google Shape;578;p36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3" name="Google Shape;583;p36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84" name="Google Shape;584;p36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6"/>
          <p:cNvCxnSpPr/>
          <p:nvPr/>
        </p:nvCxnSpPr>
        <p:spPr>
          <a:xfrm>
            <a:off x="1119447" y="266153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6"/>
          <p:cNvCxnSpPr/>
          <p:nvPr/>
        </p:nvCxnSpPr>
        <p:spPr>
          <a:xfrm>
            <a:off x="2149697" y="266154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(Naive)</a:t>
            </a:r>
            <a:endParaRPr/>
          </a:p>
        </p:txBody>
      </p:sp>
      <p:sp>
        <p:nvSpPr>
          <p:cNvPr id="593" name="Google Shape;593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Non-obvious fact: This approach has an annoying special case: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sometimes points at the sentinel, and sometimes points at a ‘real’ node. </a:t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37"/>
          <p:cNvCxnSpPr>
            <a:stCxn id="596" idx="3"/>
            <a:endCxn id="598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7"/>
          <p:cNvCxnSpPr>
            <a:stCxn id="596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7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7"/>
          <p:cNvCxnSpPr/>
          <p:nvPr/>
        </p:nvCxnSpPr>
        <p:spPr>
          <a:xfrm rot="10800000">
            <a:off x="714036" y="37016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37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3" name="Google Shape;603;p37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05" name="Google Shape;605;p37"/>
          <p:cNvGrpSpPr/>
          <p:nvPr/>
        </p:nvGrpSpPr>
        <p:grpSpPr>
          <a:xfrm>
            <a:off x="1339437" y="4487589"/>
            <a:ext cx="1031828" cy="429277"/>
            <a:chOff x="809625" y="3638550"/>
            <a:chExt cx="1190525" cy="495300"/>
          </a:xfrm>
        </p:grpSpPr>
        <p:sp>
          <p:nvSpPr>
            <p:cNvPr id="606" name="Google Shape;606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3457933" y="4487589"/>
            <a:ext cx="1031828" cy="429277"/>
            <a:chOff x="809625" y="3638550"/>
            <a:chExt cx="1190525" cy="495300"/>
          </a:xfrm>
        </p:grpSpPr>
        <p:sp>
          <p:nvSpPr>
            <p:cNvPr id="608" name="Google Shape;608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0" name="Google Shape;610;p37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7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2" name="Google Shape;612;p37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3" name="Google Shape;613;p37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7"/>
          <p:cNvCxnSpPr/>
          <p:nvPr/>
        </p:nvCxnSpPr>
        <p:spPr>
          <a:xfrm rot="10800000">
            <a:off x="714036" y="39062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7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7" name="Google Shape;617;p37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7"/>
          <p:cNvCxnSpPr>
            <a:stCxn id="615" idx="3"/>
            <a:endCxn id="619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7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37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7"/>
          <p:cNvSpPr txBox="1"/>
          <p:nvPr/>
        </p:nvSpPr>
        <p:spPr>
          <a:xfrm>
            <a:off x="737944" y="48341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25" name="Google Shape;625;p37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626" name="Google Shape;626;p3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7" name="Google Shape;627;p3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8" name="Google Shape;628;p3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9" name="Google Shape;629;p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30" name="Google Shape;630;p37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631" name="Google Shape;631;p37"/>
            <p:cNvGrpSpPr/>
            <p:nvPr/>
          </p:nvGrpSpPr>
          <p:grpSpPr>
            <a:xfrm>
              <a:off x="5576433" y="4487602"/>
              <a:ext cx="1031828" cy="429277"/>
              <a:chOff x="809625" y="3638550"/>
              <a:chExt cx="1190525" cy="495300"/>
            </a:xfrm>
          </p:grpSpPr>
          <p:sp>
            <p:nvSpPr>
              <p:cNvPr id="619" name="Google Shape;619;p3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37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4" name="Google Shape;634;p37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7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37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9" name="Google Shape;639;p37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Google Shape;640;p37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1" name="Google Shape;641;p37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2" name="Google Shape;642;p37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7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7"/>
          <p:cNvSpPr/>
          <p:nvPr/>
        </p:nvSpPr>
        <p:spPr>
          <a:xfrm>
            <a:off x="1459680" y="150937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 txBox="1"/>
          <p:nvPr/>
        </p:nvSpPr>
        <p:spPr>
          <a:xfrm>
            <a:off x="2924085" y="173593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810172" y="17521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815413" y="17462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458263" y="1752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37"/>
          <p:cNvCxnSpPr>
            <a:stCxn id="648" idx="3"/>
            <a:endCxn id="650" idx="0"/>
          </p:cNvCxnSpPr>
          <p:nvPr/>
        </p:nvCxnSpPr>
        <p:spPr>
          <a:xfrm flipH="1">
            <a:off x="2410963" y="193967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7"/>
          <p:cNvCxnSpPr>
            <a:stCxn id="648" idx="3"/>
          </p:cNvCxnSpPr>
          <p:nvPr/>
        </p:nvCxnSpPr>
        <p:spPr>
          <a:xfrm rot="10800000">
            <a:off x="3671563" y="193517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7"/>
          <p:cNvCxnSpPr/>
          <p:nvPr/>
        </p:nvCxnSpPr>
        <p:spPr>
          <a:xfrm rot="10800000">
            <a:off x="1011711" y="1654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7"/>
          <p:cNvCxnSpPr/>
          <p:nvPr/>
        </p:nvCxnSpPr>
        <p:spPr>
          <a:xfrm rot="10800000">
            <a:off x="1011711" y="18677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7"/>
          <p:cNvSpPr txBox="1"/>
          <p:nvPr/>
        </p:nvSpPr>
        <p:spPr>
          <a:xfrm>
            <a:off x="3419400" y="144690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55" name="Google Shape;655;p37"/>
          <p:cNvGrpSpPr/>
          <p:nvPr/>
        </p:nvGrpSpPr>
        <p:grpSpPr>
          <a:xfrm>
            <a:off x="1637112" y="2653739"/>
            <a:ext cx="1031828" cy="429277"/>
            <a:chOff x="809625" y="3638550"/>
            <a:chExt cx="1190525" cy="495300"/>
          </a:xfrm>
        </p:grpSpPr>
        <p:sp>
          <p:nvSpPr>
            <p:cNvPr id="656" name="Google Shape;656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7"/>
          <p:cNvSpPr txBox="1"/>
          <p:nvPr/>
        </p:nvSpPr>
        <p:spPr>
          <a:xfrm>
            <a:off x="2809791" y="144690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58" name="Google Shape;658;p37"/>
          <p:cNvCxnSpPr/>
          <p:nvPr/>
        </p:nvCxnSpPr>
        <p:spPr>
          <a:xfrm rot="10800000">
            <a:off x="1011711" y="2288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7"/>
          <p:cNvCxnSpPr/>
          <p:nvPr/>
        </p:nvCxnSpPr>
        <p:spPr>
          <a:xfrm rot="10800000">
            <a:off x="1011711" y="208386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7"/>
          <p:cNvSpPr/>
          <p:nvPr/>
        </p:nvSpPr>
        <p:spPr>
          <a:xfrm>
            <a:off x="4607888" y="17521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4547489" y="144118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62" name="Google Shape;662;p37"/>
          <p:cNvCxnSpPr>
            <a:stCxn id="660" idx="3"/>
          </p:cNvCxnSpPr>
          <p:nvPr/>
        </p:nvCxnSpPr>
        <p:spPr>
          <a:xfrm rot="10800000">
            <a:off x="4943588" y="1937077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>
            <a:stCxn id="660" idx="3"/>
            <a:endCxn id="650" idx="3"/>
          </p:cNvCxnSpPr>
          <p:nvPr/>
        </p:nvCxnSpPr>
        <p:spPr>
          <a:xfrm flipH="1">
            <a:off x="2668988" y="1939477"/>
            <a:ext cx="2441400" cy="928800"/>
          </a:xfrm>
          <a:prstGeom prst="curvedConnector3">
            <a:avLst>
              <a:gd fmla="val -975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37"/>
          <p:cNvSpPr/>
          <p:nvPr/>
        </p:nvSpPr>
        <p:spPr>
          <a:xfrm>
            <a:off x="1121101" y="265371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1438038" y="1446575"/>
            <a:ext cx="1582372" cy="961571"/>
            <a:chOff x="1114701" y="3234112"/>
            <a:chExt cx="1582372" cy="961571"/>
          </a:xfrm>
        </p:grpSpPr>
        <p:sp>
          <p:nvSpPr>
            <p:cNvPr id="666" name="Google Shape;666;p3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7" name="Google Shape;667;p3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8" name="Google Shape;668;p3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9" name="Google Shape;669;p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670" name="Google Shape;670;p37"/>
          <p:cNvCxnSpPr/>
          <p:nvPr/>
        </p:nvCxnSpPr>
        <p:spPr>
          <a:xfrm>
            <a:off x="1119447" y="266153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/>
          <p:nvPr/>
        </p:nvCxnSpPr>
        <p:spPr>
          <a:xfrm>
            <a:off x="2149697" y="266154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(Double Sentinel)</a:t>
            </a:r>
            <a:endParaRPr/>
          </a:p>
        </p:txBody>
      </p:sp>
      <p:sp>
        <p:nvSpPr>
          <p:cNvPr id="677" name="Google Shape;677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solution: Have two sentinels.</a:t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38"/>
          <p:cNvCxnSpPr>
            <a:stCxn id="680" idx="3"/>
            <a:endCxn id="682" idx="0"/>
          </p:cNvCxnSpPr>
          <p:nvPr/>
        </p:nvCxnSpPr>
        <p:spPr>
          <a:xfrm flipH="1">
            <a:off x="2113288" y="36973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8"/>
          <p:cNvCxnSpPr>
            <a:stCxn id="680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8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8"/>
          <p:cNvCxnSpPr/>
          <p:nvPr/>
        </p:nvCxnSpPr>
        <p:spPr>
          <a:xfrm rot="10800000">
            <a:off x="714036" y="3625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8"/>
          <p:cNvSpPr txBox="1"/>
          <p:nvPr/>
        </p:nvSpPr>
        <p:spPr>
          <a:xfrm>
            <a:off x="3121725" y="32045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1284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18180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89" name="Google Shape;689;p38"/>
          <p:cNvGrpSpPr/>
          <p:nvPr/>
        </p:nvGrpSpPr>
        <p:grpSpPr>
          <a:xfrm>
            <a:off x="1339437" y="4411389"/>
            <a:ext cx="1031828" cy="429276"/>
            <a:chOff x="809625" y="3638550"/>
            <a:chExt cx="1190525" cy="495300"/>
          </a:xfrm>
        </p:grpSpPr>
        <p:sp>
          <p:nvSpPr>
            <p:cNvPr id="690" name="Google Shape;690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>
            <a:off x="3457933" y="4411389"/>
            <a:ext cx="1031828" cy="429276"/>
            <a:chOff x="809625" y="3638550"/>
            <a:chExt cx="1190525" cy="495300"/>
          </a:xfrm>
        </p:grpSpPr>
        <p:sp>
          <p:nvSpPr>
            <p:cNvPr id="692" name="Google Shape;692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38"/>
          <p:cNvCxnSpPr/>
          <p:nvPr/>
        </p:nvCxnSpPr>
        <p:spPr>
          <a:xfrm>
            <a:off x="2132450" y="4720625"/>
            <a:ext cx="864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38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97" name="Google Shape;697;p38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8"/>
          <p:cNvCxnSpPr/>
          <p:nvPr/>
        </p:nvCxnSpPr>
        <p:spPr>
          <a:xfrm rot="10800000">
            <a:off x="714036" y="38415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38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"/>
          <p:cNvSpPr txBox="1"/>
          <p:nvPr/>
        </p:nvSpPr>
        <p:spPr>
          <a:xfrm>
            <a:off x="4249826" y="3198825"/>
            <a:ext cx="9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01" name="Google Shape;701;p38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8"/>
          <p:cNvCxnSpPr>
            <a:stCxn id="699" idx="3"/>
            <a:endCxn id="703" idx="0"/>
          </p:cNvCxnSpPr>
          <p:nvPr/>
        </p:nvCxnSpPr>
        <p:spPr>
          <a:xfrm>
            <a:off x="4812713" y="3697127"/>
            <a:ext cx="3140100" cy="714300"/>
          </a:xfrm>
          <a:prstGeom prst="curvedConnector2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38"/>
          <p:cNvSpPr/>
          <p:nvPr/>
        </p:nvSpPr>
        <p:spPr>
          <a:xfrm>
            <a:off x="2512497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2984151" y="44113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823426" y="44113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38"/>
          <p:cNvCxnSpPr/>
          <p:nvPr/>
        </p:nvCxnSpPr>
        <p:spPr>
          <a:xfrm rot="10800000">
            <a:off x="2371200" y="4495950"/>
            <a:ext cx="81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38"/>
          <p:cNvSpPr txBox="1"/>
          <p:nvPr/>
        </p:nvSpPr>
        <p:spPr>
          <a:xfrm>
            <a:off x="737944" y="47579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576433" y="4411401"/>
            <a:ext cx="1031828" cy="429276"/>
            <a:chOff x="809625" y="3638550"/>
            <a:chExt cx="1190525" cy="495300"/>
          </a:xfrm>
        </p:grpSpPr>
        <p:sp>
          <p:nvSpPr>
            <p:cNvPr id="710" name="Google Shape;710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2" name="Google Shape;712;p38"/>
          <p:cNvCxnSpPr/>
          <p:nvPr/>
        </p:nvCxnSpPr>
        <p:spPr>
          <a:xfrm>
            <a:off x="4293575" y="4720625"/>
            <a:ext cx="821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8"/>
          <p:cNvSpPr/>
          <p:nvPr/>
        </p:nvSpPr>
        <p:spPr>
          <a:xfrm>
            <a:off x="5102651" y="44113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38"/>
          <p:cNvCxnSpPr/>
          <p:nvPr/>
        </p:nvCxnSpPr>
        <p:spPr>
          <a:xfrm rot="10800000">
            <a:off x="4489725" y="4495950"/>
            <a:ext cx="85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5" name="Google Shape;715;p38"/>
          <p:cNvGrpSpPr/>
          <p:nvPr/>
        </p:nvGrpSpPr>
        <p:grpSpPr>
          <a:xfrm>
            <a:off x="7694958" y="4411389"/>
            <a:ext cx="1031828" cy="429276"/>
            <a:chOff x="809625" y="3638550"/>
            <a:chExt cx="1190525" cy="495300"/>
          </a:xfrm>
        </p:grpSpPr>
        <p:sp>
          <p:nvSpPr>
            <p:cNvPr id="703" name="Google Shape;703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7" name="Google Shape;717;p38"/>
          <p:cNvCxnSpPr/>
          <p:nvPr/>
        </p:nvCxnSpPr>
        <p:spPr>
          <a:xfrm>
            <a:off x="6382675" y="4720625"/>
            <a:ext cx="851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8"/>
          <p:cNvSpPr/>
          <p:nvPr/>
        </p:nvSpPr>
        <p:spPr>
          <a:xfrm>
            <a:off x="7221176" y="44113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38"/>
          <p:cNvCxnSpPr/>
          <p:nvPr/>
        </p:nvCxnSpPr>
        <p:spPr>
          <a:xfrm rot="10800000">
            <a:off x="6608250" y="4495950"/>
            <a:ext cx="85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38"/>
          <p:cNvSpPr/>
          <p:nvPr/>
        </p:nvSpPr>
        <p:spPr>
          <a:xfrm>
            <a:off x="2675142" y="1366463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 txBox="1"/>
          <p:nvPr/>
        </p:nvSpPr>
        <p:spPr>
          <a:xfrm>
            <a:off x="4139547" y="1593019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4025635" y="1609202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4030875" y="1603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4673725" y="1609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38"/>
          <p:cNvCxnSpPr>
            <a:stCxn id="724" idx="3"/>
            <a:endCxn id="726" idx="0"/>
          </p:cNvCxnSpPr>
          <p:nvPr/>
        </p:nvCxnSpPr>
        <p:spPr>
          <a:xfrm flipH="1">
            <a:off x="3626425" y="1796762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8"/>
          <p:cNvCxnSpPr>
            <a:stCxn id="724" idx="3"/>
          </p:cNvCxnSpPr>
          <p:nvPr/>
        </p:nvCxnSpPr>
        <p:spPr>
          <a:xfrm rot="10800000">
            <a:off x="4887025" y="1792262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8"/>
          <p:cNvCxnSpPr/>
          <p:nvPr/>
        </p:nvCxnSpPr>
        <p:spPr>
          <a:xfrm rot="10800000">
            <a:off x="2227173" y="151204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8"/>
          <p:cNvCxnSpPr/>
          <p:nvPr/>
        </p:nvCxnSpPr>
        <p:spPr>
          <a:xfrm rot="10800000">
            <a:off x="2227173" y="171340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8"/>
          <p:cNvSpPr txBox="1"/>
          <p:nvPr/>
        </p:nvSpPr>
        <p:spPr>
          <a:xfrm>
            <a:off x="4634863" y="1303988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31" name="Google Shape;731;p38"/>
          <p:cNvGrpSpPr/>
          <p:nvPr/>
        </p:nvGrpSpPr>
        <p:grpSpPr>
          <a:xfrm>
            <a:off x="2852574" y="2510826"/>
            <a:ext cx="1031828" cy="429276"/>
            <a:chOff x="809625" y="3638550"/>
            <a:chExt cx="1190525" cy="495300"/>
          </a:xfrm>
        </p:grpSpPr>
        <p:sp>
          <p:nvSpPr>
            <p:cNvPr id="732" name="Google Shape;732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38"/>
          <p:cNvSpPr txBox="1"/>
          <p:nvPr/>
        </p:nvSpPr>
        <p:spPr>
          <a:xfrm>
            <a:off x="4025254" y="1303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4" name="Google Shape;734;p38"/>
          <p:cNvCxnSpPr/>
          <p:nvPr/>
        </p:nvCxnSpPr>
        <p:spPr>
          <a:xfrm rot="10800000">
            <a:off x="2227173" y="214555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8"/>
          <p:cNvSpPr/>
          <p:nvPr/>
        </p:nvSpPr>
        <p:spPr>
          <a:xfrm>
            <a:off x="5823350" y="16092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38"/>
          <p:cNvCxnSpPr/>
          <p:nvPr/>
        </p:nvCxnSpPr>
        <p:spPr>
          <a:xfrm rot="10800000">
            <a:off x="2227173" y="192947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8"/>
          <p:cNvSpPr txBox="1"/>
          <p:nvPr/>
        </p:nvSpPr>
        <p:spPr>
          <a:xfrm>
            <a:off x="5762950" y="1298275"/>
            <a:ext cx="9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8" name="Google Shape;738;p38"/>
          <p:cNvCxnSpPr>
            <a:stCxn id="735" idx="3"/>
          </p:cNvCxnSpPr>
          <p:nvPr/>
        </p:nvCxnSpPr>
        <p:spPr>
          <a:xfrm rot="10800000">
            <a:off x="6159050" y="1794164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38"/>
          <p:cNvSpPr/>
          <p:nvPr/>
        </p:nvSpPr>
        <p:spPr>
          <a:xfrm>
            <a:off x="2336563" y="2510802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38"/>
          <p:cNvCxnSpPr>
            <a:stCxn id="735" idx="3"/>
            <a:endCxn id="741" idx="0"/>
          </p:cNvCxnSpPr>
          <p:nvPr/>
        </p:nvCxnSpPr>
        <p:spPr>
          <a:xfrm flipH="1">
            <a:off x="5881550" y="1796564"/>
            <a:ext cx="444300" cy="729900"/>
          </a:xfrm>
          <a:prstGeom prst="curvedConnector4">
            <a:avLst>
              <a:gd fmla="val -53596" name="adj1"/>
              <a:gd fmla="val 62837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2" name="Google Shape;742;p38"/>
          <p:cNvGrpSpPr/>
          <p:nvPr/>
        </p:nvGrpSpPr>
        <p:grpSpPr>
          <a:xfrm>
            <a:off x="5623474" y="2526501"/>
            <a:ext cx="1031828" cy="429276"/>
            <a:chOff x="809625" y="3638550"/>
            <a:chExt cx="1190525" cy="495300"/>
          </a:xfrm>
        </p:grpSpPr>
        <p:sp>
          <p:nvSpPr>
            <p:cNvPr id="741" name="Google Shape;741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5107464" y="25264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38"/>
          <p:cNvCxnSpPr/>
          <p:nvPr/>
        </p:nvCxnSpPr>
        <p:spPr>
          <a:xfrm rot="10800000">
            <a:off x="3899350" y="2587375"/>
            <a:ext cx="147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38"/>
          <p:cNvCxnSpPr/>
          <p:nvPr/>
        </p:nvCxnSpPr>
        <p:spPr>
          <a:xfrm>
            <a:off x="3630825" y="2832150"/>
            <a:ext cx="144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7" name="Google Shape;747;p38"/>
          <p:cNvGrpSpPr/>
          <p:nvPr/>
        </p:nvGrpSpPr>
        <p:grpSpPr>
          <a:xfrm>
            <a:off x="2644063" y="1305400"/>
            <a:ext cx="1582372" cy="961571"/>
            <a:chOff x="1114701" y="3234112"/>
            <a:chExt cx="1582372" cy="961571"/>
          </a:xfrm>
        </p:grpSpPr>
        <p:sp>
          <p:nvSpPr>
            <p:cNvPr id="748" name="Google Shape;748;p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49" name="Google Shape;749;p3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0" name="Google Shape;750;p3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1" name="Google Shape;751;p3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1102876" y="3210464"/>
            <a:ext cx="1582372" cy="961571"/>
            <a:chOff x="1114701" y="3234112"/>
            <a:chExt cx="1582372" cy="961571"/>
          </a:xfrm>
        </p:grpSpPr>
        <p:sp>
          <p:nvSpPr>
            <p:cNvPr id="753" name="Google Shape;753;p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4" name="Google Shape;754;p3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5" name="Google Shape;755;p3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6" name="Google Shape;756;p3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57" name="Google Shape;757;p38"/>
          <p:cNvSpPr txBox="1"/>
          <p:nvPr/>
        </p:nvSpPr>
        <p:spPr>
          <a:xfrm>
            <a:off x="4788985" y="4819862"/>
            <a:ext cx="411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one reasonable approach for Project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38"/>
          <p:cNvCxnSpPr/>
          <p:nvPr/>
        </p:nvCxnSpPr>
        <p:spPr>
          <a:xfrm>
            <a:off x="6146659" y="253281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8"/>
          <p:cNvCxnSpPr/>
          <p:nvPr/>
        </p:nvCxnSpPr>
        <p:spPr>
          <a:xfrm>
            <a:off x="2334922" y="250932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8"/>
          <p:cNvCxnSpPr/>
          <p:nvPr/>
        </p:nvCxnSpPr>
        <p:spPr>
          <a:xfrm>
            <a:off x="818085" y="44119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8"/>
          <p:cNvCxnSpPr/>
          <p:nvPr/>
        </p:nvCxnSpPr>
        <p:spPr>
          <a:xfrm>
            <a:off x="8205453" y="441198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(Circular Sentinel)</a:t>
            </a:r>
            <a:endParaRPr/>
          </a:p>
        </p:txBody>
      </p:sp>
      <p:sp>
        <p:nvSpPr>
          <p:cNvPr id="767" name="Google Shape;767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better topology (IMO):</a:t>
            </a: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2737130" y="1187088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9"/>
          <p:cNvSpPr txBox="1"/>
          <p:nvPr/>
        </p:nvSpPr>
        <p:spPr>
          <a:xfrm>
            <a:off x="4201535" y="1413644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0" name="Google Shape;770;p39"/>
          <p:cNvSpPr/>
          <p:nvPr/>
        </p:nvSpPr>
        <p:spPr>
          <a:xfrm>
            <a:off x="4087622" y="14298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9"/>
          <p:cNvSpPr/>
          <p:nvPr/>
        </p:nvSpPr>
        <p:spPr>
          <a:xfrm>
            <a:off x="4092863" y="142395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9"/>
          <p:cNvSpPr/>
          <p:nvPr/>
        </p:nvSpPr>
        <p:spPr>
          <a:xfrm>
            <a:off x="4735713" y="14300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" name="Google Shape;773;p39"/>
          <p:cNvCxnSpPr>
            <a:stCxn id="772" idx="3"/>
            <a:endCxn id="774" idx="0"/>
          </p:cNvCxnSpPr>
          <p:nvPr/>
        </p:nvCxnSpPr>
        <p:spPr>
          <a:xfrm flipH="1">
            <a:off x="3688413" y="1617387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39"/>
          <p:cNvCxnSpPr>
            <a:stCxn id="772" idx="3"/>
          </p:cNvCxnSpPr>
          <p:nvPr/>
        </p:nvCxnSpPr>
        <p:spPr>
          <a:xfrm rot="10800000">
            <a:off x="4949013" y="161288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9"/>
          <p:cNvCxnSpPr/>
          <p:nvPr/>
        </p:nvCxnSpPr>
        <p:spPr>
          <a:xfrm rot="10800000">
            <a:off x="2289161" y="1332671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9"/>
          <p:cNvCxnSpPr/>
          <p:nvPr/>
        </p:nvCxnSpPr>
        <p:spPr>
          <a:xfrm rot="10800000">
            <a:off x="2289161" y="153402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9"/>
          <p:cNvSpPr txBox="1"/>
          <p:nvPr/>
        </p:nvSpPr>
        <p:spPr>
          <a:xfrm>
            <a:off x="4696850" y="1124613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79" name="Google Shape;779;p39"/>
          <p:cNvGrpSpPr/>
          <p:nvPr/>
        </p:nvGrpSpPr>
        <p:grpSpPr>
          <a:xfrm>
            <a:off x="2914562" y="2331451"/>
            <a:ext cx="1031828" cy="429276"/>
            <a:chOff x="809625" y="3638550"/>
            <a:chExt cx="1190525" cy="495300"/>
          </a:xfrm>
        </p:grpSpPr>
        <p:sp>
          <p:nvSpPr>
            <p:cNvPr id="780" name="Google Shape;780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39"/>
          <p:cNvSpPr txBox="1"/>
          <p:nvPr/>
        </p:nvSpPr>
        <p:spPr>
          <a:xfrm>
            <a:off x="4087241" y="11246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2" name="Google Shape;782;p39"/>
          <p:cNvCxnSpPr/>
          <p:nvPr/>
        </p:nvCxnSpPr>
        <p:spPr>
          <a:xfrm rot="10800000">
            <a:off x="2289161" y="196617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9"/>
          <p:cNvCxnSpPr/>
          <p:nvPr/>
        </p:nvCxnSpPr>
        <p:spPr>
          <a:xfrm rot="10800000">
            <a:off x="2289161" y="176157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39"/>
          <p:cNvSpPr/>
          <p:nvPr/>
        </p:nvSpPr>
        <p:spPr>
          <a:xfrm>
            <a:off x="2398551" y="233142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9"/>
          <p:cNvSpPr/>
          <p:nvPr/>
        </p:nvSpPr>
        <p:spPr>
          <a:xfrm>
            <a:off x="2974938" y="34276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1619201" y="31908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3617788" y="34337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39"/>
          <p:cNvCxnSpPr>
            <a:stCxn id="787" idx="3"/>
            <a:endCxn id="789" idx="0"/>
          </p:cNvCxnSpPr>
          <p:nvPr/>
        </p:nvCxnSpPr>
        <p:spPr>
          <a:xfrm flipH="1">
            <a:off x="2570488" y="36211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39"/>
          <p:cNvCxnSpPr>
            <a:stCxn id="787" idx="3"/>
          </p:cNvCxnSpPr>
          <p:nvPr/>
        </p:nvCxnSpPr>
        <p:spPr>
          <a:xfrm rot="10800000">
            <a:off x="3831088" y="36166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9"/>
          <p:cNvCxnSpPr/>
          <p:nvPr/>
        </p:nvCxnSpPr>
        <p:spPr>
          <a:xfrm rot="10800000">
            <a:off x="1171236" y="33364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9"/>
          <p:cNvCxnSpPr/>
          <p:nvPr/>
        </p:nvCxnSpPr>
        <p:spPr>
          <a:xfrm rot="10800000">
            <a:off x="1171236" y="353776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39"/>
          <p:cNvSpPr txBox="1"/>
          <p:nvPr/>
        </p:nvSpPr>
        <p:spPr>
          <a:xfrm>
            <a:off x="3578928" y="31283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94" name="Google Shape;794;p39"/>
          <p:cNvGrpSpPr/>
          <p:nvPr/>
        </p:nvGrpSpPr>
        <p:grpSpPr>
          <a:xfrm>
            <a:off x="3915133" y="4335189"/>
            <a:ext cx="1031828" cy="429276"/>
            <a:chOff x="809625" y="3638550"/>
            <a:chExt cx="1190525" cy="495300"/>
          </a:xfrm>
        </p:grpSpPr>
        <p:sp>
          <p:nvSpPr>
            <p:cNvPr id="795" name="Google Shape;795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9"/>
          <p:cNvSpPr txBox="1"/>
          <p:nvPr/>
        </p:nvSpPr>
        <p:spPr>
          <a:xfrm>
            <a:off x="3083610" y="34173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8" name="Google Shape;798;p39"/>
          <p:cNvSpPr txBox="1"/>
          <p:nvPr/>
        </p:nvSpPr>
        <p:spPr>
          <a:xfrm>
            <a:off x="2969316" y="31283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99" name="Google Shape;799;p39"/>
          <p:cNvCxnSpPr/>
          <p:nvPr/>
        </p:nvCxnSpPr>
        <p:spPr>
          <a:xfrm rot="10800000">
            <a:off x="1171236" y="39699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9"/>
          <p:cNvCxnSpPr/>
          <p:nvPr/>
        </p:nvCxnSpPr>
        <p:spPr>
          <a:xfrm rot="10800000">
            <a:off x="1171236" y="37538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39"/>
          <p:cNvSpPr/>
          <p:nvPr/>
        </p:nvSpPr>
        <p:spPr>
          <a:xfrm>
            <a:off x="2969697" y="34335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9"/>
          <p:cNvSpPr/>
          <p:nvPr/>
        </p:nvSpPr>
        <p:spPr>
          <a:xfrm>
            <a:off x="3441351" y="43351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1280626" y="43351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39"/>
          <p:cNvCxnSpPr/>
          <p:nvPr/>
        </p:nvCxnSpPr>
        <p:spPr>
          <a:xfrm rot="10800000">
            <a:off x="2828350" y="4419750"/>
            <a:ext cx="84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5" name="Google Shape;805;p39"/>
          <p:cNvGrpSpPr/>
          <p:nvPr/>
        </p:nvGrpSpPr>
        <p:grpSpPr>
          <a:xfrm>
            <a:off x="6033633" y="4335201"/>
            <a:ext cx="1031828" cy="429276"/>
            <a:chOff x="809625" y="3638550"/>
            <a:chExt cx="1190525" cy="495300"/>
          </a:xfrm>
        </p:grpSpPr>
        <p:sp>
          <p:nvSpPr>
            <p:cNvPr id="806" name="Google Shape;806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8" name="Google Shape;808;p39"/>
          <p:cNvCxnSpPr/>
          <p:nvPr/>
        </p:nvCxnSpPr>
        <p:spPr>
          <a:xfrm>
            <a:off x="4711400" y="4644425"/>
            <a:ext cx="861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9"/>
          <p:cNvSpPr/>
          <p:nvPr/>
        </p:nvSpPr>
        <p:spPr>
          <a:xfrm>
            <a:off x="5559851" y="43351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39"/>
          <p:cNvCxnSpPr/>
          <p:nvPr/>
        </p:nvCxnSpPr>
        <p:spPr>
          <a:xfrm rot="10800000">
            <a:off x="4946875" y="4419750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39"/>
          <p:cNvCxnSpPr>
            <a:stCxn id="807" idx="2"/>
            <a:endCxn id="789" idx="2"/>
          </p:cNvCxnSpPr>
          <p:nvPr/>
        </p:nvCxnSpPr>
        <p:spPr>
          <a:xfrm rot="5400000">
            <a:off x="4688781" y="2646328"/>
            <a:ext cx="600" cy="42369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39"/>
          <p:cNvCxnSpPr>
            <a:stCxn id="807" idx="3"/>
            <a:endCxn id="803" idx="1"/>
          </p:cNvCxnSpPr>
          <p:nvPr/>
        </p:nvCxnSpPr>
        <p:spPr>
          <a:xfrm flipH="1">
            <a:off x="1280561" y="4549840"/>
            <a:ext cx="5784900" cy="600"/>
          </a:xfrm>
          <a:prstGeom prst="curvedConnector5">
            <a:avLst>
              <a:gd fmla="val -4116" name="adj1"/>
              <a:gd fmla="val 91093374" name="adj2"/>
              <a:gd fmla="val 104115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813" name="Google Shape;813;p39"/>
          <p:cNvGrpSpPr/>
          <p:nvPr/>
        </p:nvGrpSpPr>
        <p:grpSpPr>
          <a:xfrm>
            <a:off x="1796637" y="4335189"/>
            <a:ext cx="1031828" cy="429276"/>
            <a:chOff x="809625" y="3638550"/>
            <a:chExt cx="1190525" cy="495300"/>
          </a:xfrm>
        </p:grpSpPr>
        <p:sp>
          <p:nvSpPr>
            <p:cNvPr id="814" name="Google Shape;814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39"/>
          <p:cNvSpPr txBox="1"/>
          <p:nvPr/>
        </p:nvSpPr>
        <p:spPr>
          <a:xfrm>
            <a:off x="4398348" y="46687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3917561" y="46665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3369044" y="46647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18" name="Google Shape;818;p39"/>
          <p:cNvCxnSpPr>
            <a:stCxn id="774" idx="3"/>
            <a:endCxn id="784" idx="2"/>
          </p:cNvCxnSpPr>
          <p:nvPr/>
        </p:nvCxnSpPr>
        <p:spPr>
          <a:xfrm flipH="1">
            <a:off x="2656690" y="2546090"/>
            <a:ext cx="1289700" cy="214500"/>
          </a:xfrm>
          <a:prstGeom prst="curvedConnector4">
            <a:avLst>
              <a:gd fmla="val -18464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9"/>
          <p:cNvCxnSpPr>
            <a:stCxn id="784" idx="0"/>
            <a:endCxn id="780" idx="0"/>
          </p:cNvCxnSpPr>
          <p:nvPr/>
        </p:nvCxnSpPr>
        <p:spPr>
          <a:xfrm flipH="1" rot="-5400000">
            <a:off x="2914251" y="2073727"/>
            <a:ext cx="600" cy="516000"/>
          </a:xfrm>
          <a:prstGeom prst="curvedConnector3">
            <a:avLst>
              <a:gd fmla="val -2286692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0" name="Google Shape;820;p39"/>
          <p:cNvGrpSpPr/>
          <p:nvPr/>
        </p:nvGrpSpPr>
        <p:grpSpPr>
          <a:xfrm>
            <a:off x="2683764" y="1139189"/>
            <a:ext cx="1582372" cy="961571"/>
            <a:chOff x="1114701" y="3234112"/>
            <a:chExt cx="1582372" cy="961571"/>
          </a:xfrm>
        </p:grpSpPr>
        <p:sp>
          <p:nvSpPr>
            <p:cNvPr id="821" name="Google Shape;821;p3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825" name="Google Shape;825;p39"/>
          <p:cNvGrpSpPr/>
          <p:nvPr/>
        </p:nvGrpSpPr>
        <p:grpSpPr>
          <a:xfrm>
            <a:off x="1560076" y="3134264"/>
            <a:ext cx="1582372" cy="961571"/>
            <a:chOff x="1114701" y="3234112"/>
            <a:chExt cx="1582372" cy="961571"/>
          </a:xfrm>
        </p:grpSpPr>
        <p:sp>
          <p:nvSpPr>
            <p:cNvPr id="826" name="Google Shape;826;p3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7" name="Google Shape;827;p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8" name="Google Shape;828;p3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9" name="Google Shape;829;p3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830" name="Google Shape;830;p39"/>
          <p:cNvSpPr txBox="1"/>
          <p:nvPr/>
        </p:nvSpPr>
        <p:spPr>
          <a:xfrm>
            <a:off x="7769650" y="4107275"/>
            <a:ext cx="12285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my preferred approach for Project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39"/>
          <p:cNvCxnSpPr>
            <a:stCxn id="803" idx="1"/>
          </p:cNvCxnSpPr>
          <p:nvPr/>
        </p:nvCxnSpPr>
        <p:spPr>
          <a:xfrm>
            <a:off x="1280626" y="4549814"/>
            <a:ext cx="16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9"/>
          <p:cNvCxnSpPr>
            <a:stCxn id="807" idx="2"/>
          </p:cNvCxnSpPr>
          <p:nvPr/>
        </p:nvCxnSpPr>
        <p:spPr>
          <a:xfrm rot="10800000">
            <a:off x="6807531" y="4579078"/>
            <a:ext cx="0" cy="185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9"/>
          <p:cNvCxnSpPr>
            <a:stCxn id="774" idx="3"/>
          </p:cNvCxnSpPr>
          <p:nvPr/>
        </p:nvCxnSpPr>
        <p:spPr>
          <a:xfrm rot="10800000">
            <a:off x="3717190" y="2546090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9"/>
          <p:cNvCxnSpPr>
            <a:stCxn id="784" idx="0"/>
          </p:cNvCxnSpPr>
          <p:nvPr/>
        </p:nvCxnSpPr>
        <p:spPr>
          <a:xfrm>
            <a:off x="2656551" y="2331427"/>
            <a:ext cx="0" cy="21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9"/>
          <p:cNvCxnSpPr/>
          <p:nvPr/>
        </p:nvCxnSpPr>
        <p:spPr>
          <a:xfrm>
            <a:off x="2535850" y="4644425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39"/>
          <p:cNvSpPr txBox="1"/>
          <p:nvPr/>
        </p:nvSpPr>
        <p:spPr>
          <a:xfrm>
            <a:off x="5936050" y="2397175"/>
            <a:ext cx="29097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sentinel.next.next is the node with item=9.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sentinel.next.next.next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 at the sentinel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arrow in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magenta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sentinel.next.next.next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7276750" y="801975"/>
            <a:ext cx="17214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Note: arrows are pointing at entire nodes, not specific fields of nodes.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#8: Fancier Sentinel Node(s)</a:t>
            </a:r>
            <a:endParaRPr/>
          </a:p>
        </p:txBody>
      </p:sp>
      <p:sp>
        <p:nvSpPr>
          <p:cNvPr id="843" name="Google Shape;843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fast, adding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.prev</a:t>
            </a:r>
            <a:r>
              <a:rPr lang="en"/>
              <a:t> introduces lots of special cases.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avoid these, either: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additional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sentBack</a:t>
            </a:r>
            <a:r>
              <a:rPr lang="en"/>
              <a:t> sentinel at the end of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your linked list circular (highly </a:t>
            </a:r>
            <a:r>
              <a:rPr lang="en"/>
              <a:t>recommended</a:t>
            </a:r>
            <a:r>
              <a:rPr lang="en"/>
              <a:t> for project 1), with a single sentinel in the middle.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DLList Summary</a:t>
            </a:r>
            <a:endParaRPr/>
          </a:p>
        </p:txBody>
      </p:sp>
      <p:sp>
        <p:nvSpPr>
          <p:cNvPr id="849" name="Google Shape;849;p41"/>
          <p:cNvSpPr txBox="1"/>
          <p:nvPr>
            <p:ph idx="1" type="body"/>
          </p:nvPr>
        </p:nvSpPr>
        <p:spPr>
          <a:xfrm>
            <a:off x="243000" y="4278587"/>
            <a:ext cx="84438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Still many steps before we have an industrial strength data structure. Will discuss over coming weeks.</a:t>
            </a:r>
            <a:br>
              <a:rPr lang="en"/>
            </a:br>
            <a:endParaRPr/>
          </a:p>
        </p:txBody>
      </p:sp>
      <p:graphicFrame>
        <p:nvGraphicFramePr>
          <p:cNvPr id="850" name="Google Shape;850;p41"/>
          <p:cNvGraphicFramePr/>
          <p:nvPr/>
        </p:nvGraphicFramePr>
        <p:xfrm>
          <a:off x="521200" y="664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{F7F5FF0F-80CB-4F04-BF58-2A27B8CAD39C}</a:tableStyleId>
              </a:tblPr>
              <a:tblGrid>
                <a:gridCol w="1851925"/>
                <a:gridCol w="609225"/>
                <a:gridCol w="587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Non-Obvious Improvements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Rebranding: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Bureaucracy: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Caching: Saving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an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Generalizing: Adding a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to allow representation of the empty list.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Looking back: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.last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.prev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fast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Sentinel upgrade: Avoiding special cases with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sentBack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 circular list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Generic Lists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Generic Lists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7" name="Google Shape;857;p4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Summary of SLLists So Far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SLLists So Far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Only Lists</a:t>
            </a:r>
            <a:endParaRPr/>
          </a:p>
        </p:txBody>
      </p:sp>
      <p:sp>
        <p:nvSpPr>
          <p:cNvPr id="863" name="Google Shape;863;p43"/>
          <p:cNvSpPr txBox="1"/>
          <p:nvPr>
            <p:ph idx="1" type="body"/>
          </p:nvPr>
        </p:nvSpPr>
        <p:spPr>
          <a:xfrm>
            <a:off x="243000" y="556500"/>
            <a:ext cx="84438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issue with our list classes: They only support integers.</a:t>
            </a:r>
            <a:endParaRPr/>
          </a:p>
        </p:txBody>
      </p:sp>
      <p:sp>
        <p:nvSpPr>
          <p:cNvPr id="864" name="Google Shape;864;p43"/>
          <p:cNvSpPr txBox="1"/>
          <p:nvPr/>
        </p:nvSpPr>
        <p:spPr>
          <a:xfrm>
            <a:off x="5049400" y="3543575"/>
            <a:ext cx="3916500" cy="140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SLListLauncher.java:6: error: incompatible types: String cannot be converted to int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 s2 = new SLList("hi");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5" name="Google Shape;865;p43"/>
          <p:cNvSpPr txBox="1"/>
          <p:nvPr/>
        </p:nvSpPr>
        <p:spPr>
          <a:xfrm>
            <a:off x="7822700" y="1994775"/>
            <a:ext cx="1098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 fine!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43"/>
          <p:cNvSpPr txBox="1"/>
          <p:nvPr/>
        </p:nvSpPr>
        <p:spPr>
          <a:xfrm>
            <a:off x="243000" y="1229550"/>
            <a:ext cx="4142400" cy="35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5360200" y="1229550"/>
            <a:ext cx="3605700" cy="7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Google Shape;868;p43"/>
          <p:cNvSpPr txBox="1"/>
          <p:nvPr/>
        </p:nvSpPr>
        <p:spPr>
          <a:xfrm>
            <a:off x="5049325" y="2668450"/>
            <a:ext cx="3916500" cy="7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74" name="Google Shape;874;p44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7075575" y="647250"/>
            <a:ext cx="1758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 this demo, we'll modify our SLList to support lists of any data type, not just lists of integers.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82" name="Google Shape;882;p45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5"/>
          <p:cNvSpPr txBox="1"/>
          <p:nvPr/>
        </p:nvSpPr>
        <p:spPr>
          <a:xfrm>
            <a:off x="7075575" y="647250"/>
            <a:ext cx="1661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 placeholder name, which will get replaced by the true data type each time  a new SLList is created.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45"/>
          <p:cNvCxnSpPr/>
          <p:nvPr/>
        </p:nvCxnSpPr>
        <p:spPr>
          <a:xfrm rot="10800000">
            <a:off x="3933475" y="892925"/>
            <a:ext cx="31308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91" name="Google Shape;891;p46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4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3" name="Google Shape;893;p46"/>
          <p:cNvCxnSpPr/>
          <p:nvPr/>
        </p:nvCxnSpPr>
        <p:spPr>
          <a:xfrm rot="10800000">
            <a:off x="3469875" y="2113625"/>
            <a:ext cx="36057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46"/>
          <p:cNvSpPr txBox="1"/>
          <p:nvPr/>
        </p:nvSpPr>
        <p:spPr>
          <a:xfrm>
            <a:off x="7075575" y="1714050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Items are no longer integers, but the LochNess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46"/>
          <p:cNvSpPr/>
          <p:nvPr/>
        </p:nvSpPr>
        <p:spPr>
          <a:xfrm>
            <a:off x="3436075" y="2509225"/>
            <a:ext cx="3650800" cy="248675"/>
          </a:xfrm>
          <a:custGeom>
            <a:rect b="b" l="l" r="r" t="t"/>
            <a:pathLst>
              <a:path extrusionOk="0" h="9947" w="146032">
                <a:moveTo>
                  <a:pt x="146032" y="0"/>
                </a:moveTo>
                <a:lnTo>
                  <a:pt x="0" y="0"/>
                </a:lnTo>
                <a:lnTo>
                  <a:pt x="0" y="9947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01" name="Google Shape;901;p47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4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7075575" y="1714050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Renaming IntNode to StuffNode to be more descriptive.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09" name="Google Shape;909;p48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8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48"/>
          <p:cNvCxnSpPr/>
          <p:nvPr/>
        </p:nvCxnSpPr>
        <p:spPr>
          <a:xfrm rot="10800000">
            <a:off x="3763975" y="1883525"/>
            <a:ext cx="330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18" name="Google Shape;918;p49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Google Shape;919;p4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49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1" name="Google Shape;921;p49"/>
          <p:cNvCxnSpPr/>
          <p:nvPr/>
        </p:nvCxnSpPr>
        <p:spPr>
          <a:xfrm rot="10800000">
            <a:off x="4588975" y="1883525"/>
            <a:ext cx="24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9"/>
          <p:cNvSpPr txBox="1"/>
          <p:nvPr/>
        </p:nvSpPr>
        <p:spPr>
          <a:xfrm>
            <a:off x="7075575" y="2899341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Return type is LochNess, not int.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3" name="Google Shape;923;p49"/>
          <p:cNvCxnSpPr/>
          <p:nvPr/>
        </p:nvCxnSpPr>
        <p:spPr>
          <a:xfrm rot="10800000">
            <a:off x="3842875" y="3114028"/>
            <a:ext cx="32214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29" name="Google Shape;929;p50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/** Move p until it reaches the end of the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5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50"/>
          <p:cNvCxnSpPr/>
          <p:nvPr/>
        </p:nvCxnSpPr>
        <p:spPr>
          <a:xfrm rot="10800000">
            <a:off x="4588975" y="1883525"/>
            <a:ext cx="24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SLists</a:t>
            </a:r>
            <a:endParaRPr/>
          </a:p>
        </p:txBody>
      </p:sp>
      <p:sp>
        <p:nvSpPr>
          <p:cNvPr id="938" name="Google Shape;938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defer type selection until declaration.</a:t>
            </a:r>
            <a:endParaRPr/>
          </a:p>
        </p:txBody>
      </p:sp>
      <p:sp>
        <p:nvSpPr>
          <p:cNvPr id="939" name="Google Shape;939;p51"/>
          <p:cNvSpPr txBox="1"/>
          <p:nvPr/>
        </p:nvSpPr>
        <p:spPr>
          <a:xfrm>
            <a:off x="243000" y="1478200"/>
            <a:ext cx="3905100" cy="32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BleepBlorp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BleepBlorp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4283775" y="2373850"/>
            <a:ext cx="4600200" cy="144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946" name="Google Shape;946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spend a lot more time with generics later, but here are the rules of thumb you’ll need for project 1: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.java file </a:t>
            </a:r>
            <a:r>
              <a:rPr b="1" lang="en"/>
              <a:t>implementing </a:t>
            </a:r>
            <a:r>
              <a:rPr lang="en"/>
              <a:t>your data structure, specify your “generic type” </a:t>
            </a:r>
            <a:r>
              <a:rPr b="1" lang="en"/>
              <a:t>only once</a:t>
            </a:r>
            <a:r>
              <a:rPr lang="en"/>
              <a:t> at the very top of the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.java files that </a:t>
            </a:r>
            <a:r>
              <a:rPr b="1" lang="en"/>
              <a:t>use </a:t>
            </a:r>
            <a:r>
              <a:rPr lang="en"/>
              <a:t>your data structure, specify desired type </a:t>
            </a:r>
            <a:r>
              <a:rPr b="1" lang="en"/>
              <a:t>once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out desired type during </a:t>
            </a:r>
            <a:r>
              <a:rPr b="1" lang="en"/>
              <a:t>declaration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the empty diamond operator &lt;&gt; during </a:t>
            </a:r>
            <a:r>
              <a:rPr b="1" lang="en"/>
              <a:t>instantiation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declaring or instantiating your data structure, use the reference type.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int: Integer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double: Double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char: Character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boolean: Boolean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long: Long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br>
              <a:rPr lang="en"/>
            </a:br>
            <a:endParaRPr/>
          </a:p>
        </p:txBody>
      </p:sp>
      <p:sp>
        <p:nvSpPr>
          <p:cNvPr id="947" name="Google Shape;947;p52"/>
          <p:cNvSpPr txBox="1"/>
          <p:nvPr/>
        </p:nvSpPr>
        <p:spPr>
          <a:xfrm>
            <a:off x="3467425" y="3424700"/>
            <a:ext cx="4478400" cy="122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9.3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15.2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Last Time (From IntList to SLList)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2762275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{F7F5FF0F-80CB-4F04-BF58-2A27B8CAD39C}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Non-Obvious Improvements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Rebranding: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Bureaucracy: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Nested Class: Bringing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Caching: Saving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an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to allow representation of the empty list.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Google Shape;162;p26"/>
          <p:cNvCxnSpPr/>
          <p:nvPr/>
        </p:nvCxnSpPr>
        <p:spPr>
          <a:xfrm>
            <a:off x="75883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/>
          <p:nvPr/>
        </p:nvSpPr>
        <p:spPr>
          <a:xfrm>
            <a:off x="2590331" y="2624319"/>
            <a:ext cx="1908600" cy="154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6"/>
          <p:cNvGrpSpPr/>
          <p:nvPr/>
        </p:nvGrpSpPr>
        <p:grpSpPr>
          <a:xfrm>
            <a:off x="256836" y="3280750"/>
            <a:ext cx="7860318" cy="1697623"/>
            <a:chOff x="714023" y="3321475"/>
            <a:chExt cx="7860318" cy="1697623"/>
          </a:xfrm>
        </p:grpSpPr>
        <p:sp>
          <p:nvSpPr>
            <p:cNvPr id="165" name="Google Shape;165;p26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6"/>
            <p:cNvCxnSpPr>
              <a:stCxn id="167" idx="3"/>
              <a:endCxn id="169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6"/>
            <p:cNvCxnSpPr>
              <a:stCxn id="167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26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72" name="Google Shape;172;p26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6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26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178" name="Google Shape;178;p26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63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26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181" name="Google Shape;181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6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184" name="Google Shape;184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26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187" name="Google Shape;187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9" name="Google Shape;189;p26"/>
            <p:cNvCxnSpPr>
              <a:endCxn id="181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>
              <a:endCxn id="187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6"/>
            <p:cNvCxnSpPr>
              <a:endCxn id="184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" name="Google Shape;192;p26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94" name="Google Shape;194;p26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6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97" name="Google Shape;197;p26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8" name="Google Shape;198;p26"/>
          <p:cNvCxnSpPr/>
          <p:nvPr/>
        </p:nvCxnSpPr>
        <p:spPr>
          <a:xfrm>
            <a:off x="75883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 Overview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Array Overview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54" name="Google Shape;954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Long Term Goal (next two lectures): The AList</a:t>
            </a:r>
            <a:endParaRPr/>
          </a:p>
        </p:txBody>
      </p:sp>
      <p:sp>
        <p:nvSpPr>
          <p:cNvPr id="960" name="Google Shape;960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last few lectures, we’ve seen how we can harness a recursive class definition to build an expandable list, ie.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,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, and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next two, we’ll see how we can harness arrays to build such a list.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Memory Boxes</a:t>
            </a:r>
            <a:endParaRPr/>
          </a:p>
        </p:txBody>
      </p:sp>
      <p:sp>
        <p:nvSpPr>
          <p:cNvPr id="966" name="Google Shape;966;p55"/>
          <p:cNvSpPr txBox="1"/>
          <p:nvPr>
            <p:ph idx="1" type="body"/>
          </p:nvPr>
        </p:nvSpPr>
        <p:spPr>
          <a:xfrm>
            <a:off x="243000" y="556500"/>
            <a:ext cx="84438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store information, we need memory boxes, which we can get in Java by declaring variables or instantiating objects. Examples: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Walrus w1;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Walrus w2 =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Walrus(30, 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Arrays </a:t>
            </a:r>
            <a:r>
              <a:rPr lang="en"/>
              <a:t>are a special kind of object which consists of a </a:t>
            </a:r>
            <a:r>
              <a:rPr b="1" lang="en"/>
              <a:t>numbered</a:t>
            </a:r>
            <a:r>
              <a:rPr lang="en"/>
              <a:t> sequence of memory boxes.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ith item of array A, use A[i].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</a:t>
            </a:r>
            <a:r>
              <a:rPr b="1" lang="en"/>
              <a:t>class </a:t>
            </a:r>
            <a:r>
              <a:rPr lang="en"/>
              <a:t>instances</a:t>
            </a:r>
            <a:r>
              <a:rPr b="1" lang="en"/>
              <a:t> </a:t>
            </a:r>
            <a:r>
              <a:rPr lang="en"/>
              <a:t>which have have </a:t>
            </a:r>
            <a:r>
              <a:rPr b="1" lang="en"/>
              <a:t>named </a:t>
            </a:r>
            <a:r>
              <a:rPr lang="en"/>
              <a:t>memory boxes.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7" name="Google Shape;967;p55"/>
          <p:cNvCxnSpPr/>
          <p:nvPr/>
        </p:nvCxnSpPr>
        <p:spPr>
          <a:xfrm rot="10800000">
            <a:off x="1732025" y="1419565"/>
            <a:ext cx="11280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55"/>
          <p:cNvSpPr txBox="1"/>
          <p:nvPr/>
        </p:nvSpPr>
        <p:spPr>
          <a:xfrm>
            <a:off x="2940575" y="1209422"/>
            <a:ext cx="538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32 bits that stores ints.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9" name="Google Shape;969;p55"/>
          <p:cNvCxnSpPr/>
          <p:nvPr/>
        </p:nvCxnSpPr>
        <p:spPr>
          <a:xfrm rot="10800000">
            <a:off x="2327600" y="1820074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55"/>
          <p:cNvSpPr txBox="1"/>
          <p:nvPr/>
        </p:nvSpPr>
        <p:spPr>
          <a:xfrm>
            <a:off x="2940575" y="1599549"/>
            <a:ext cx="5309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64 bits that stores Walrus references.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3447450" y="2587150"/>
            <a:ext cx="5309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64 bits that stores Walrus references, and also gives us 96 bits for storing the int size (32 bits) and double tuskSize (64 bits) of our Walrus.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2" name="Google Shape;972;p55"/>
          <p:cNvCxnSpPr/>
          <p:nvPr/>
        </p:nvCxnSpPr>
        <p:spPr>
          <a:xfrm rot="10800000">
            <a:off x="5244650" y="2118775"/>
            <a:ext cx="6204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55"/>
          <p:cNvCxnSpPr/>
          <p:nvPr/>
        </p:nvCxnSpPr>
        <p:spPr>
          <a:xfrm>
            <a:off x="5856988" y="2126875"/>
            <a:ext cx="0" cy="418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79" name="Google Shape;979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consist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fixed integer </a:t>
            </a:r>
            <a:r>
              <a:rPr b="1" lang="en"/>
              <a:t>length </a:t>
            </a:r>
            <a:r>
              <a:rPr lang="en"/>
              <a:t>(cannot change!)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N</a:t>
            </a:r>
            <a:r>
              <a:rPr b="1" lang="en"/>
              <a:t> </a:t>
            </a:r>
            <a:r>
              <a:rPr lang="en"/>
              <a:t>memory boxes where </a:t>
            </a:r>
            <a:r>
              <a:rPr b="1" lang="en"/>
              <a:t>N=length</a:t>
            </a:r>
            <a:r>
              <a:rPr lang="en"/>
              <a:t>, such that: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of the boxes hold the same type of value (and have same # of bits).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boxes are numbered 0 through length-1.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instances of classes: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get one reference when its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reassign all variables containing that reference, you can never get the array 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classes, arrays do not have methods.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Array Syntax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Basic Array Syntax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6" name="Google Shape;986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8"/>
          <p:cNvSpPr txBox="1"/>
          <p:nvPr>
            <p:ph idx="1" type="body"/>
          </p:nvPr>
        </p:nvSpPr>
        <p:spPr>
          <a:xfrm>
            <a:off x="107050" y="402200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classes, arrays are (almost always) instantiated with new.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valid notations: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three notations create an array, which we saw on the last slide comprises: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length</a:t>
            </a:r>
            <a:r>
              <a:rPr lang="en"/>
              <a:t>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</a:t>
            </a:r>
            <a:r>
              <a:rPr b="1" lang="en"/>
              <a:t>N boxes</a:t>
            </a:r>
            <a:r>
              <a:rPr lang="en"/>
              <a:t>, where </a:t>
            </a:r>
            <a:r>
              <a:rPr b="1" lang="en"/>
              <a:t>N</a:t>
            </a:r>
            <a:r>
              <a:rPr lang="en"/>
              <a:t> = </a:t>
            </a:r>
            <a:r>
              <a:rPr b="1" lang="en"/>
              <a:t>length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992" name="Google Shape;992;p58"/>
          <p:cNvSpPr txBox="1"/>
          <p:nvPr/>
        </p:nvSpPr>
        <p:spPr>
          <a:xfrm>
            <a:off x="568650" y="1727300"/>
            <a:ext cx="4060200" cy="107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4B9CE9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3" name="Google Shape;99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cxnSp>
        <p:nvCxnSpPr>
          <p:cNvPr id="994" name="Google Shape;994;p58"/>
          <p:cNvCxnSpPr>
            <a:stCxn id="995" idx="1"/>
          </p:cNvCxnSpPr>
          <p:nvPr/>
        </p:nvCxnSpPr>
        <p:spPr>
          <a:xfrm flipH="1">
            <a:off x="4450894" y="2255695"/>
            <a:ext cx="10947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58"/>
          <p:cNvSpPr txBox="1"/>
          <p:nvPr/>
        </p:nvSpPr>
        <p:spPr>
          <a:xfrm>
            <a:off x="5545594" y="1979545"/>
            <a:ext cx="274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 omit the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if you are also declaring a variable.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58"/>
          <p:cNvSpPr txBox="1"/>
          <p:nvPr/>
        </p:nvSpPr>
        <p:spPr>
          <a:xfrm>
            <a:off x="3802100" y="1033281"/>
            <a:ext cx="5073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Creates array containing 3 int boxes (32 x 3 = 96 bits total). Each container gets a default value.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7" name="Google Shape;997;p58"/>
          <p:cNvCxnSpPr>
            <a:stCxn id="996" idx="1"/>
          </p:cNvCxnSpPr>
          <p:nvPr/>
        </p:nvCxnSpPr>
        <p:spPr>
          <a:xfrm flipH="1">
            <a:off x="2599700" y="1341831"/>
            <a:ext cx="1202400" cy="624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8"/>
          <p:cNvSpPr txBox="1"/>
          <p:nvPr/>
        </p:nvSpPr>
        <p:spPr>
          <a:xfrm>
            <a:off x="4710925" y="4495800"/>
            <a:ext cx="411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 an aside: In Oracle’s implementation of Java, all Java objects also have some overhead. Total size of an array=192 + KN bits, where K is the number of bits per item (Sedgewick/Wayne pg. 201 for more)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9"/>
          <p:cNvSpPr txBox="1"/>
          <p:nvPr/>
        </p:nvSpPr>
        <p:spPr>
          <a:xfrm>
            <a:off x="331300" y="550125"/>
            <a:ext cx="4507200" cy="438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xL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http://goo.gl/tFyMEJ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https://goo.gl/gzAuBa</a:t>
            </a:r>
            <a:endParaRPr/>
          </a:p>
        </p:txBody>
      </p:sp>
      <p:pic>
        <p:nvPicPr>
          <p:cNvPr id="1010" name="Google Shape;101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75" y="677450"/>
            <a:ext cx="3912625" cy="4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60"/>
          <p:cNvSpPr txBox="1"/>
          <p:nvPr/>
        </p:nvSpPr>
        <p:spPr>
          <a:xfrm>
            <a:off x="331300" y="550125"/>
            <a:ext cx="4507200" cy="438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xL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Arraycopy</a:t>
            </a:r>
            <a:endParaRPr/>
          </a:p>
        </p:txBody>
      </p:sp>
      <p:sp>
        <p:nvSpPr>
          <p:cNvPr id="1017" name="Google Shape;1017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copy arrays: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by item using a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arraycopy. Takes 5 parameters: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Source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position in source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Target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position in target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Number to copy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arraycopy is (likely to be) faster, particularly for large arrays. More compact 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(arguably) harder to read.</a:t>
            </a:r>
            <a:br>
              <a:rPr lang="en"/>
            </a:br>
            <a:endParaRPr/>
          </a:p>
        </p:txBody>
      </p:sp>
      <p:sp>
        <p:nvSpPr>
          <p:cNvPr id="1018" name="Google Shape;1018;p61"/>
          <p:cNvSpPr txBox="1"/>
          <p:nvPr/>
        </p:nvSpPr>
        <p:spPr>
          <a:xfrm>
            <a:off x="4137300" y="1785850"/>
            <a:ext cx="4849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(In Python): x[3:5] = b[0:2]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2D 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2D Arrays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25" name="Google Shape;1025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Inserting at the back of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slower than the front.</a:t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Downside of SLLists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160050" y="918916"/>
            <a:ext cx="6414600" cy="10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IntNode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160050" y="2032050"/>
            <a:ext cx="6414600" cy="294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IntNode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3"/>
          <p:cNvSpPr txBox="1"/>
          <p:nvPr/>
        </p:nvSpPr>
        <p:spPr>
          <a:xfrm>
            <a:off x="369225" y="661000"/>
            <a:ext cx="5986200" cy="37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rowZero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pascalAgain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[][]{{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 Addresses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http://goo.gl/VS4cOK</a:t>
            </a:r>
            <a:r>
              <a:rPr lang="en"/>
              <a:t>)</a:t>
            </a:r>
            <a:endParaRPr/>
          </a:p>
        </p:txBody>
      </p:sp>
      <p:sp>
        <p:nvSpPr>
          <p:cNvPr id="1032" name="Google Shape;1032;p63"/>
          <p:cNvSpPr txBox="1"/>
          <p:nvPr/>
        </p:nvSpPr>
        <p:spPr>
          <a:xfrm>
            <a:off x="176075" y="4312075"/>
            <a:ext cx="76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Syntax for arrays of arrays can be a bit confounding. You’ll learn through practice (much later).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3" name="Google Shape;10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00" y="750050"/>
            <a:ext cx="2180600" cy="2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63"/>
          <p:cNvSpPr txBox="1"/>
          <p:nvPr/>
        </p:nvSpPr>
        <p:spPr>
          <a:xfrm>
            <a:off x="3626100" y="3626175"/>
            <a:ext cx="2484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63"/>
          <p:cNvSpPr txBox="1"/>
          <p:nvPr/>
        </p:nvSpPr>
        <p:spPr>
          <a:xfrm>
            <a:off x="6842975" y="868925"/>
            <a:ext cx="2484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63"/>
          <p:cNvCxnSpPr>
            <a:endCxn id="1035" idx="1"/>
          </p:cNvCxnSpPr>
          <p:nvPr/>
        </p:nvCxnSpPr>
        <p:spPr>
          <a:xfrm flipH="1" rot="10800000">
            <a:off x="2825075" y="922175"/>
            <a:ext cx="4017900" cy="267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4"/>
          <p:cNvSpPr txBox="1"/>
          <p:nvPr/>
        </p:nvSpPr>
        <p:spPr>
          <a:xfrm>
            <a:off x="369225" y="661000"/>
            <a:ext cx="5986200" cy="37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rowZero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pascalAgain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[][]{{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9F9F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Boxes Can Contain References to Arrays!</a:t>
            </a:r>
            <a:endParaRPr/>
          </a:p>
        </p:txBody>
      </p:sp>
      <p:sp>
        <p:nvSpPr>
          <p:cNvPr id="1043" name="Google Shape;1043;p64"/>
          <p:cNvSpPr txBox="1"/>
          <p:nvPr/>
        </p:nvSpPr>
        <p:spPr>
          <a:xfrm>
            <a:off x="176075" y="4312075"/>
            <a:ext cx="768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 for arrays of arrays can be a bit confounding. You’ll learn through practice (much later).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4" name="Google Shape;1044;p64"/>
          <p:cNvCxnSpPr/>
          <p:nvPr/>
        </p:nvCxnSpPr>
        <p:spPr>
          <a:xfrm rot="10800000">
            <a:off x="2902400" y="865803"/>
            <a:ext cx="35418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64"/>
          <p:cNvSpPr txBox="1"/>
          <p:nvPr/>
        </p:nvSpPr>
        <p:spPr>
          <a:xfrm>
            <a:off x="6496750" y="621025"/>
            <a:ext cx="2631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Array of int array references.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64"/>
          <p:cNvCxnSpPr/>
          <p:nvPr/>
        </p:nvCxnSpPr>
        <p:spPr>
          <a:xfrm rot="10800000">
            <a:off x="3604025" y="1066175"/>
            <a:ext cx="28275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64"/>
          <p:cNvSpPr txBox="1"/>
          <p:nvPr/>
        </p:nvSpPr>
        <p:spPr>
          <a:xfrm>
            <a:off x="6507250" y="857464"/>
            <a:ext cx="2267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Create four boxes, each can store an int array reference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64"/>
          <p:cNvCxnSpPr/>
          <p:nvPr/>
        </p:nvCxnSpPr>
        <p:spPr>
          <a:xfrm rot="10800000">
            <a:off x="4592325" y="2128350"/>
            <a:ext cx="18390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 txBox="1"/>
          <p:nvPr/>
        </p:nvSpPr>
        <p:spPr>
          <a:xfrm>
            <a:off x="6431075" y="1903256"/>
            <a:ext cx="263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Create a new array with three boxes, storing integers 1, 2, 1, respectively. Store a reference to this array in pascalsTriangle box #2.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0" name="Google Shape;1050;p64"/>
          <p:cNvCxnSpPr/>
          <p:nvPr/>
        </p:nvCxnSpPr>
        <p:spPr>
          <a:xfrm rot="10800000">
            <a:off x="2780361" y="3608347"/>
            <a:ext cx="36891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64"/>
          <p:cNvSpPr txBox="1"/>
          <p:nvPr/>
        </p:nvSpPr>
        <p:spPr>
          <a:xfrm>
            <a:off x="6498613" y="3421425"/>
            <a:ext cx="240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Creates 5 total arrays.</a:t>
            </a:r>
            <a:endParaRPr>
              <a:solidFill>
                <a:srgbClr val="BB4444"/>
              </a:solidFill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6496750" y="3162499"/>
            <a:ext cx="240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Creates 1 total array.</a:t>
            </a:r>
            <a:endParaRPr>
              <a:solidFill>
                <a:srgbClr val="BB4444"/>
              </a:solidFill>
            </a:endParaRPr>
          </a:p>
        </p:txBody>
      </p:sp>
      <p:cxnSp>
        <p:nvCxnSpPr>
          <p:cNvPr id="1053" name="Google Shape;1053;p64"/>
          <p:cNvCxnSpPr/>
          <p:nvPr/>
        </p:nvCxnSpPr>
        <p:spPr>
          <a:xfrm rot="10800000">
            <a:off x="2746739" y="3376214"/>
            <a:ext cx="37227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Code Do</a:t>
            </a:r>
            <a:r>
              <a:rPr lang="en"/>
              <a:t>? (Bonus Slides Only Exercise)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059" name="Google Shape;1059;p65"/>
          <p:cNvSpPr txBox="1"/>
          <p:nvPr>
            <p:ph idx="1" type="body"/>
          </p:nvPr>
        </p:nvSpPr>
        <p:spPr>
          <a:xfrm>
            <a:off x="243000" y="556500"/>
            <a:ext cx="8557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will be the value of x[0][0] and w[0][0] when the code shown completes?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5"/>
          <p:cNvSpPr txBox="1"/>
          <p:nvPr/>
        </p:nvSpPr>
        <p:spPr>
          <a:xfrm>
            <a:off x="136650" y="2949450"/>
            <a:ext cx="31134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arraycopy parameters are: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Source array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Start position in source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Target array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Start position in target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Number to copy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5"/>
          <p:cNvSpPr txBox="1"/>
          <p:nvPr/>
        </p:nvSpPr>
        <p:spPr>
          <a:xfrm>
            <a:off x="3447600" y="4747250"/>
            <a:ext cx="4931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https://goo.gl/CqrZ7Y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5"/>
          <p:cNvSpPr txBox="1"/>
          <p:nvPr/>
        </p:nvSpPr>
        <p:spPr>
          <a:xfrm>
            <a:off x="3250050" y="1148275"/>
            <a:ext cx="5690400" cy="25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 vs. Classes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Arrays vs. Classes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69" name="Google Shape;1069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/>
          <p:cNvSpPr txBox="1"/>
          <p:nvPr>
            <p:ph idx="1" type="body"/>
          </p:nvPr>
        </p:nvSpPr>
        <p:spPr>
          <a:xfrm>
            <a:off x="107050" y="402200"/>
            <a:ext cx="85206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and Classes can both be used to organize a bunch of memory boxes.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boxes are accessed using []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boxes are accessed using dot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boxes must all be of the same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boxes may be of different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have a fixed number of boxes.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7"/>
          <p:cNvSpPr txBox="1"/>
          <p:nvPr/>
        </p:nvSpPr>
        <p:spPr>
          <a:xfrm>
            <a:off x="5616300" y="1099325"/>
            <a:ext cx="2918100" cy="15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67"/>
          <p:cNvSpPr txBox="1"/>
          <p:nvPr/>
        </p:nvSpPr>
        <p:spPr>
          <a:xfrm>
            <a:off x="126825" y="3030425"/>
            <a:ext cx="4966200" cy="70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pic>
        <p:nvPicPr>
          <p:cNvPr id="1078" name="Google Shape;10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25" y="3776850"/>
            <a:ext cx="4191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75" y="2977950"/>
            <a:ext cx="3362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8"/>
          <p:cNvSpPr txBox="1"/>
          <p:nvPr/>
        </p:nvSpPr>
        <p:spPr>
          <a:xfrm>
            <a:off x="364650" y="2751825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ArrayDemo.java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What index do you want? 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086" name="Google Shape;108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indices can be computed at runtime.</a:t>
            </a:r>
            <a:endParaRPr/>
          </a:p>
        </p:txBody>
      </p:sp>
      <p:pic>
        <p:nvPicPr>
          <p:cNvPr id="1087" name="Google Shape;10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00" y="3237600"/>
            <a:ext cx="3406975" cy="7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8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askUser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9"/>
          <p:cNvSpPr txBox="1"/>
          <p:nvPr/>
        </p:nvSpPr>
        <p:spPr>
          <a:xfrm>
            <a:off x="364650" y="2751825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array required,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but Planet found.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earth[fieldOfInterest];		                   ^</a:t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095" name="Google Shape;1095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Google Shape;10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50" y="2899400"/>
            <a:ext cx="3362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69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8" name="Google Shape;1098;p69"/>
          <p:cNvSpPr txBox="1"/>
          <p:nvPr/>
        </p:nvSpPr>
        <p:spPr>
          <a:xfrm>
            <a:off x="456675" y="4760575"/>
            <a:ext cx="5212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if you reallllly want to do this, you can: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https://goo.gl/JxpyLq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0"/>
          <p:cNvSpPr txBox="1"/>
          <p:nvPr/>
        </p:nvSpPr>
        <p:spPr>
          <a:xfrm>
            <a:off x="364675" y="2756850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cannot find Symbol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earth.fieldOfInterest;		                   ^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symbol:   variable fieldOfInterest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location: variable earth of type Planet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105" name="Google Shape;110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notation doesn’t work either.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0"/>
          <p:cNvSpPr txBox="1"/>
          <p:nvPr/>
        </p:nvSpPr>
        <p:spPr>
          <a:xfrm>
            <a:off x="456675" y="4760575"/>
            <a:ext cx="5212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if you reallllly want to do this, you can: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https://goo.gl/JxpyLq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450" y="2899400"/>
            <a:ext cx="3362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70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view</a:t>
            </a:r>
            <a:endParaRPr/>
          </a:p>
        </p:txBody>
      </p:sp>
      <p:sp>
        <p:nvSpPr>
          <p:cNvPr id="1114" name="Google Shape;1114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(easy) way to access a member of a class is with hard-coded dot 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compiler does not treat text on either side of a dot as an expression, and thus it is not evaluated.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a compilers or programming languages class for more!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1"/>
          <p:cNvSpPr txBox="1"/>
          <p:nvPr/>
        </p:nvSpPr>
        <p:spPr>
          <a:xfrm>
            <a:off x="1336325" y="1185450"/>
            <a:ext cx="6560400" cy="201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no problem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won't work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/* won't work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No (sane) way to use field of interest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/* works fine */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(???)      Goal:  Fast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43000" y="556500"/>
            <a:ext cx="8763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could we modify our list data structure so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also fast?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161988" y="3267025"/>
            <a:ext cx="3075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8"/>
          <p:cNvCxnSpPr>
            <a:stCxn id="215" idx="3"/>
            <a:endCxn id="217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15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 txBox="1"/>
          <p:nvPr/>
        </p:nvSpPr>
        <p:spPr>
          <a:xfrm>
            <a:off x="1114701" y="3234112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8"/>
          <p:cNvSpPr txBox="1"/>
          <p:nvPr/>
        </p:nvSpPr>
        <p:spPr>
          <a:xfrm>
            <a:off x="3121727" y="3204550"/>
            <a:ext cx="945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1122672" y="34442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227" name="Google Shape;227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8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229" name="Google Shape;229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232" name="Google Shape;232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235" name="Google Shape;235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28"/>
          <p:cNvCxnSpPr>
            <a:endCxn id="229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endCxn id="235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endCxn id="232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1122672" y="3859383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122672" y="366625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8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8055053" y="4411981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a Last Pointer Isn’t Enough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Why a Last Pointer Isn’t Enough</a:t>
            </a:r>
            <a:endParaRPr/>
          </a:p>
        </p:txBody>
      </p:sp>
      <p:sp>
        <p:nvSpPr>
          <p:cNvPr id="254" name="Google Shape;254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.last enough?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/camera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support </a:t>
            </a:r>
            <a:r>
              <a:rPr b="1" lang="en"/>
              <a:t>add</a:t>
            </a:r>
            <a:r>
              <a:rPr lang="en"/>
              <a:t>, </a:t>
            </a:r>
            <a:r>
              <a:rPr b="1" lang="en"/>
              <a:t>get</a:t>
            </a:r>
            <a:r>
              <a:rPr lang="en"/>
              <a:t>, and </a:t>
            </a:r>
            <a:r>
              <a:rPr b="1" lang="en"/>
              <a:t>remove</a:t>
            </a:r>
            <a:r>
              <a:rPr lang="en"/>
              <a:t> operations for both ends,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add </a:t>
            </a:r>
            <a:r>
              <a:rPr lang="en"/>
              <a:t>would</a:t>
            </a:r>
            <a:r>
              <a:rPr lang="en"/>
              <a:t>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get would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remove would be slow.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0"/>
          <p:cNvCxnSpPr>
            <a:stCxn id="263" idx="3"/>
            <a:endCxn id="265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0"/>
          <p:cNvCxnSpPr>
            <a:stCxn id="263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1114701" y="3234112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68" name="Google Shape;268;p30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0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122672" y="34442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74" name="Google Shape;274;p30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275" name="Google Shape;275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277" name="Google Shape;277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280" name="Google Shape;280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30"/>
          <p:cNvCxnSpPr>
            <a:endCxn id="277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3" name="Google Shape;283;p30"/>
          <p:cNvGrpSpPr/>
          <p:nvPr/>
        </p:nvGrpSpPr>
        <p:grpSpPr>
          <a:xfrm>
            <a:off x="7542525" y="4411389"/>
            <a:ext cx="1031828" cy="429277"/>
            <a:chOff x="809625" y="3638550"/>
            <a:chExt cx="1190525" cy="495300"/>
          </a:xfrm>
        </p:grpSpPr>
        <p:sp>
          <p:nvSpPr>
            <p:cNvPr id="284" name="Google Shape;284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30"/>
          <p:cNvCxnSpPr>
            <a:endCxn id="280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endCxn id="284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0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0" name="Google Shape;290;p30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0"/>
          <p:cNvSpPr txBox="1"/>
          <p:nvPr/>
        </p:nvSpPr>
        <p:spPr>
          <a:xfrm>
            <a:off x="1122672" y="3859383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122672" y="366625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removeLast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0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0"/>
          <p:cNvCxnSpPr>
            <a:stCxn id="294" idx="3"/>
            <a:endCxn id="284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0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0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243000" y="556500"/>
            <a:ext cx="884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support add, get, and remove operations,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No, remove would be slow.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RemoveLast requires s</a:t>
            </a:r>
            <a:r>
              <a:rPr lang="en"/>
              <a:t>etting 9’s next pointer to null, and point last at the 9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search through list to find the 9 node (second to last).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1"/>
          <p:cNvCxnSpPr>
            <a:stCxn id="308" idx="3"/>
            <a:endCxn id="310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1"/>
          <p:cNvCxnSpPr>
            <a:stCxn id="308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1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7" name="Google Shape;317;p31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318" name="Google Shape;318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320" name="Google Shape;320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323" name="Google Shape;323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5" name="Google Shape;325;p31"/>
          <p:cNvCxnSpPr>
            <a:endCxn id="320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1"/>
          <p:cNvCxnSpPr>
            <a:endCxn id="323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331" name="Google Shape;331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2" name="Google Shape;332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35" name="Google Shape;335;p31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1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38" name="Google Shape;338;p31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1"/>
          <p:cNvCxnSpPr>
            <a:stCxn id="336" idx="3"/>
            <a:endCxn id="340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1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31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340" name="Google Shape;340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" name="Google Shape;344;p31"/>
          <p:cNvCxnSpPr>
            <a:endCxn id="340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1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1"/>
          <p:cNvSpPr txBox="1"/>
          <p:nvPr/>
        </p:nvSpPr>
        <p:spPr>
          <a:xfrm>
            <a:off x="3746225" y="4805975"/>
            <a:ext cx="420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i.e. slow because we have to find the “9”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243000" y="556500"/>
            <a:ext cx="884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support add, get, and remove operations,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No, remove would be slow.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RemoveLast requires setting 9’s next pointer to null, and point last at the 9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search through list to find the 9 node (second to last).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32"/>
          <p:cNvCxnSpPr>
            <a:stCxn id="355" idx="3"/>
            <a:endCxn id="357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2"/>
          <p:cNvCxnSpPr>
            <a:stCxn id="355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2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2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2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2330037" y="4411389"/>
            <a:ext cx="1031828" cy="429277"/>
            <a:chOff x="809625" y="3638550"/>
            <a:chExt cx="1190525" cy="495300"/>
          </a:xfrm>
        </p:grpSpPr>
        <p:sp>
          <p:nvSpPr>
            <p:cNvPr id="365" name="Google Shape;365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2"/>
          <p:cNvGrpSpPr/>
          <p:nvPr/>
        </p:nvGrpSpPr>
        <p:grpSpPr>
          <a:xfrm>
            <a:off x="4067533" y="4411389"/>
            <a:ext cx="1031828" cy="429277"/>
            <a:chOff x="809625" y="3638550"/>
            <a:chExt cx="1190525" cy="495300"/>
          </a:xfrm>
        </p:grpSpPr>
        <p:sp>
          <p:nvSpPr>
            <p:cNvPr id="367" name="Google Shape;367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2"/>
          <p:cNvGrpSpPr/>
          <p:nvPr/>
        </p:nvGrpSpPr>
        <p:grpSpPr>
          <a:xfrm>
            <a:off x="5805029" y="4411389"/>
            <a:ext cx="1031828" cy="429277"/>
            <a:chOff x="809625" y="3638550"/>
            <a:chExt cx="1190525" cy="495300"/>
          </a:xfrm>
        </p:grpSpPr>
        <p:sp>
          <p:nvSpPr>
            <p:cNvPr id="370" name="Google Shape;370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2" name="Google Shape;372;p32"/>
          <p:cNvCxnSpPr>
            <a:endCxn id="367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2"/>
          <p:cNvCxnSpPr>
            <a:endCxn id="370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2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76" name="Google Shape;376;p32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" name="Google Shape;377;p32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378" name="Google Shape;378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82" name="Google Shape;382;p32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2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85" name="Google Shape;385;p32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3" idx="3"/>
            <a:endCxn id="371" idx="0"/>
          </p:cNvCxnSpPr>
          <p:nvPr/>
        </p:nvCxnSpPr>
        <p:spPr>
          <a:xfrm>
            <a:off x="4812713" y="3697127"/>
            <a:ext cx="17661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2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7542525" y="4411389"/>
            <a:ext cx="1031828" cy="429277"/>
            <a:chOff x="809625" y="3638550"/>
            <a:chExt cx="1190525" cy="495300"/>
          </a:xfrm>
        </p:grpSpPr>
        <p:sp>
          <p:nvSpPr>
            <p:cNvPr id="389" name="Google Shape;389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" name="Google Shape;391;p32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2"/>
          <p:cNvSpPr txBox="1"/>
          <p:nvPr/>
        </p:nvSpPr>
        <p:spPr>
          <a:xfrm>
            <a:off x="3746225" y="4805975"/>
            <a:ext cx="420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i.e. slow because we have to find the “9”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