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Lst>
  <p:sldSz cy="5143500" cx="9144000"/>
  <p:notesSz cx="6858000" cy="9144000"/>
  <p:embeddedFontLst>
    <p:embeddedFont>
      <p:font typeface="Roboto Medium"/>
      <p:regular r:id="rId126"/>
      <p:bold r:id="rId127"/>
      <p:italic r:id="rId128"/>
      <p:boldItalic r:id="rId129"/>
    </p:embeddedFont>
    <p:embeddedFont>
      <p:font typeface="Roboto"/>
      <p:regular r:id="rId130"/>
      <p:bold r:id="rId131"/>
      <p:italic r:id="rId132"/>
      <p:boldItalic r:id="rId133"/>
    </p:embeddedFont>
    <p:embeddedFont>
      <p:font typeface="Roboto Light"/>
      <p:regular r:id="rId134"/>
      <p:bold r:id="rId135"/>
      <p:italic r:id="rId136"/>
      <p:boldItalic r:id="rId137"/>
    </p:embeddedFont>
    <p:embeddedFont>
      <p:font typeface="Ubuntu Mono"/>
      <p:regular r:id="rId138"/>
      <p:bold r:id="rId139"/>
      <p:italic r:id="rId140"/>
      <p:boldItalic r:id="rId1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font" Target="fonts/RobotoMedium-boldItalic.fntdata"/><Relationship Id="rId128" Type="http://schemas.openxmlformats.org/officeDocument/2006/relationships/font" Target="fonts/RobotoMedium-italic.fntdata"/><Relationship Id="rId127" Type="http://schemas.openxmlformats.org/officeDocument/2006/relationships/font" Target="fonts/RobotoMedium-bold.fntdata"/><Relationship Id="rId126" Type="http://schemas.openxmlformats.org/officeDocument/2006/relationships/font" Target="fonts/RobotoMedium-regular.fntdata"/><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1" Type="http://schemas.openxmlformats.org/officeDocument/2006/relationships/font" Target="fonts/UbuntuMono-boldItalic.fntdata"/><Relationship Id="rId140" Type="http://schemas.openxmlformats.org/officeDocument/2006/relationships/font" Target="fonts/Ubuntu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font" Target="fonts/UbuntuMono-bold.fntdata"/><Relationship Id="rId138" Type="http://schemas.openxmlformats.org/officeDocument/2006/relationships/font" Target="fonts/UbuntuMono-regular.fntdata"/><Relationship Id="rId137" Type="http://schemas.openxmlformats.org/officeDocument/2006/relationships/font" Target="fonts/RobotoLight-boldItalic.fntdata"/><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6" Type="http://schemas.openxmlformats.org/officeDocument/2006/relationships/font" Target="fonts/RobotoLight-italic.fntdata"/><Relationship Id="rId135" Type="http://schemas.openxmlformats.org/officeDocument/2006/relationships/font" Target="fonts/RobotoLight-bold.fntdata"/><Relationship Id="rId134" Type="http://schemas.openxmlformats.org/officeDocument/2006/relationships/font" Target="fonts/RobotoLight-regular.fntdata"/><Relationship Id="rId133" Type="http://schemas.openxmlformats.org/officeDocument/2006/relationships/font" Target="fonts/Roboto-boldItalic.fntdata"/><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dde61037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dde61037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ddfcf9e38_0_1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eddfcf9e3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25a26ad5818_1_4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25a26ad5818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5a26ad5818_1_4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25a26ad5818_1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5a26ad5818_1_4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25a26ad5818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5a26ad5818_1_4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25a26ad5818_1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25a26ad5818_1_4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25a26ad5818_1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5a26ad5818_1_4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5a26ad5818_1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25a26ad5818_1_4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25a26ad5818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5d44fe4ae6_0_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5d44fe4ae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25d44fe4ae6_0_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25d44fe4ae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eddfcf9e38_0_2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eddfcf9e3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edf68bc350_1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edf68bc35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48c70e9182_1_3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48c70e9182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023ce2e461_0_1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023ce2e46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148c70e9182_1_3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148c70e9182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48c70e9182_1_3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48c70e9182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148c70e9182_1_3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148c70e9182_1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minutes showing good way to test, not including this slide.</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48c70e9182_1_3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48c70e9182_1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48c70e9182_1_3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148c70e9182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http://ryantablada.com/post/red-green-refactor---a-tdd-fairytale</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148c70e9182_1_3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148c70e9182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https://thumbs.dreamstime.com/x/business-person-eating-pizza-computer-8427611.jpg</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1edf68bc350_1_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1edf68bc350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148c70e9182_1_4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148c70e9182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df68bc350_1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edf68bc35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148c70e9182_1_4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148c70e9182_1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148c70e9182_1_4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148c70e9182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https://www.fluffybooru.org/post/view/40111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df68bc350_1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df68bc35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8c70e9182_1_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48c70e918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Minecraft dog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23ce2e461_0_1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23ce2e46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ddfcf9e38_0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ddfcf9e3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a26ad5818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5a26ad58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a26ad5818_1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a26ad581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a26ad5818_1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a26ad581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23ce2e461_0_1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23ce2e46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a26ad5818_1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a26ad581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a26ad5818_1_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a26ad581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a26ad5818_1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a26ad581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48c70e9182_1_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48c70e918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Minecraft dog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a26ad5818_1_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a26ad581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a26ad5818_1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a26ad581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a26ad5818_1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a26ad581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a26ad5818_1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a26ad581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eddfcf9e38_0_1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ddfcf9e3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eddfcf9e38_0_1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eddfcf9e3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8c70e9182_1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8c70e918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023ce2e461_0_1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023ce2e46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48c70e9182_1_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48c70e9182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48c70e9182_1_1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48c70e9182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023ce2e461_0_1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023ce2e46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023ce2e461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023ce2e4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edf68bc350_1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edf68bc35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5a26ad5818_1_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5a26ad581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5a26ad5818_1_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5a26ad5818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5a26ad5818_1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5a26ad581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5a26ad5818_1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5a26ad581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8c70e9182_1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8c70e918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source</a:t>
            </a:r>
            <a:r>
              <a:rPr lang="en"/>
              <a:t>: Wet Hot American Summer</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5a26ad5818_1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5a26ad581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5a26ad5818_1_1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5a26ad5818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5a26ad5818_1_1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5a26ad5818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5a26ad5818_1_1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5a26ad5818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5a26ad5818_1_1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5a26ad5818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5a26ad5818_1_1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5a26ad5818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5a26ad5818_1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5a26ad5818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5a26ad5818_1_1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5a26ad5818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5a26ad5818_1_1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5a26ad5818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5a26ad5818_1_1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5a26ad5818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8c70e9182_1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8c70e918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4150!</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5a26ad5818_1_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5a26ad5818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eddfcf9e38_0_3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eddfcf9e3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023ce2e461_0_1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023ce2e46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023ce2e461_0_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023ce2e46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eddfcf9e38_0_2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eddfcf9e3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5a26ad5818_1_1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5a26ad5818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5a26ad5818_1_1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5a26ad5818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5a26ad5818_1_2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5a26ad5818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5a26ad5818_1_2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5a26ad5818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5a26ad5818_1_2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5a26ad5818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8c70e9182_1_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8c70e918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Minecraft dog</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5a26ad5818_1_2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25a26ad5818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023ce2e461_0_1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023ce2e46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eddfcf9e38_0_2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eddfcf9e3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5a26ad5818_1_2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5a26ad5818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5a26ad5818_1_2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5a26ad5818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5a26ad5818_1_2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5a26ad5818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5a26ad5818_1_2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5a26ad5818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5a26ad5818_1_2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5a26ad5818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5a26ad5818_1_2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5a26ad5818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5a26ad5818_1_2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5a26ad5818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8c70e9182_1_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8c70e918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Minecraft dog</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5a26ad5818_1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5a26ad5818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5a26ad5818_1_2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5a26ad5818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5a26ad5818_1_2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5a26ad5818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5a26ad5818_1_2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5a26ad5818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eddfcf9e38_0_2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eddfcf9e3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023ce2e461_0_1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023ce2e46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edf68bc350_1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edf68bc35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48c70e9182_1_2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48c70e9182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023ce2e461_0_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023ce2e46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48c70e9182_1_2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48c70e9182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a26ad5818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a26ad58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5a26ad5818_1_3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5a26ad5818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5a26ad5818_1_3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5a26ad5818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5a26ad5818_1_3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5a26ad5818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5a26ad5818_1_3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5a26ad5818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5a26ad5818_1_3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5a26ad5818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5a26ad5818_1_3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5a26ad5818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25a26ad5818_1_3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25a26ad5818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5a26ad5818_1_3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5a26ad5818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5a26ad5818_1_3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5a26ad5818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023ce2e461_0_1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2023ce2e46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23ce2e461_0_1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23ce2e46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41ace02e135166d9_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41ace02e135166d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023ce2e461_0_1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023ce2e46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5a26ad5818_1_3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5a26ad5818_1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5a26ad5818_1_3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5a26ad5818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5a26ad5818_1_3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25a26ad5818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5a26ad5818_1_3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5a26ad5818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5a26ad5818_1_3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5a26ad5818_1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48c70e9182_1_2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48c70e9182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eddfcf9e38_0_2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eddfcf9e3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5a26ad5818_1_3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25a26ad5818_1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www.youtube.com/playlist?list=PLnp31xXvnfRqRR4OQx_I3YPkA87bO0whh" TargetMode="External"/><Relationship Id="rId5" Type="http://schemas.openxmlformats.org/officeDocument/2006/relationships/hyperlink" Target="https://github.com/peyrin/cs61b-sp24-lec0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hyperlink" Target="http://ryantablada.com/post/red-green-refactor---a-tdd-fairytale"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2.png"/><Relationship Id="rId4" Type="http://schemas.openxmlformats.org/officeDocument/2006/relationships/hyperlink" Target="https://thumbs.dreamstime.com/x/business-person-eating-pizza-computer-8427611.jpg"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Berkeley-CS61B/lectureCode-sp23/tree/main/lec6_test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Sd9H5akiY5M" TargetMode="Externa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Testing</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6</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Clr>
                <a:schemeClr val="dk1"/>
              </a:buClr>
              <a:buSzPts val="1100"/>
              <a:buFont typeface="Arial"/>
              <a:buNone/>
            </a:pPr>
            <a:r>
              <a:rPr lang="en" sz="1600">
                <a:solidFill>
                  <a:schemeClr val="dk1"/>
                </a:solidFill>
                <a:latin typeface="Roboto Light"/>
                <a:ea typeface="Roboto Light"/>
                <a:cs typeface="Roboto Light"/>
                <a:sym typeface="Roboto Light"/>
              </a:rPr>
              <a:t>Slides credit: Josh Hug</a:t>
            </a:r>
            <a:endParaRPr sz="1600">
              <a:solidFill>
                <a:srgbClr val="000000"/>
              </a:solidFill>
              <a:latin typeface="Roboto Light"/>
              <a:ea typeface="Roboto Light"/>
              <a:cs typeface="Roboto Light"/>
              <a:sym typeface="Roboto Light"/>
            </a:endParaRPr>
          </a:p>
        </p:txBody>
      </p:sp>
      <p:pic>
        <p:nvPicPr>
          <p:cNvPr id="148" name="Google Shape;148;p24"/>
          <p:cNvPicPr preferRelativeResize="0"/>
          <p:nvPr/>
        </p:nvPicPr>
        <p:blipFill>
          <a:blip r:embed="rId3">
            <a:alphaModFix/>
          </a:blip>
          <a:stretch>
            <a:fillRect/>
          </a:stretch>
        </p:blipFill>
        <p:spPr>
          <a:xfrm>
            <a:off x="4736675" y="118778"/>
            <a:ext cx="4207875" cy="2362175"/>
          </a:xfrm>
          <a:prstGeom prst="rect">
            <a:avLst/>
          </a:prstGeom>
          <a:noFill/>
          <a:ln>
            <a:noFill/>
          </a:ln>
        </p:spPr>
      </p:pic>
      <p:sp>
        <p:nvSpPr>
          <p:cNvPr id="149" name="Google Shape;149;p24"/>
          <p:cNvSpPr txBox="1"/>
          <p:nvPr/>
        </p:nvSpPr>
        <p:spPr>
          <a:xfrm>
            <a:off x="304850" y="132875"/>
            <a:ext cx="4096200" cy="23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Note: The SP24 live lecture will be different from what these slides show. Any differences will not be in scope for exams, and serve as examples on how to apply the concepts covered in this lecture.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Here are the </a:t>
            </a:r>
            <a:r>
              <a:rPr lang="en" u="sng">
                <a:solidFill>
                  <a:schemeClr val="hlink"/>
                </a:solidFill>
                <a:latin typeface="Roboto"/>
                <a:ea typeface="Roboto"/>
                <a:cs typeface="Roboto"/>
                <a:sym typeface="Roboto"/>
                <a:hlinkClick r:id="rId4"/>
              </a:rPr>
              <a:t>videos</a:t>
            </a:r>
            <a:r>
              <a:rPr lang="en">
                <a:latin typeface="Roboto"/>
                <a:ea typeface="Roboto"/>
                <a:cs typeface="Roboto"/>
                <a:sym typeface="Roboto"/>
              </a:rPr>
              <a:t> corresponding to these slides.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5"/>
              </a:rPr>
              <a:t>Here is the repo corresponding to today's new lecture.</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tried to write a test, the most natural approach would be to start with an input and </a:t>
            </a:r>
            <a:r>
              <a:rPr lang="en"/>
              <a:t>expected result</a:t>
            </a:r>
            <a:r>
              <a:rPr lang="en"/>
              <a:t>.</a:t>
            </a:r>
            <a:endParaRPr/>
          </a:p>
        </p:txBody>
      </p:sp>
      <p:sp>
        <p:nvSpPr>
          <p:cNvPr id="222" name="Google Shape;222;p33"/>
          <p:cNvSpPr txBox="1"/>
          <p:nvPr/>
        </p:nvSpPr>
        <p:spPr>
          <a:xfrm>
            <a:off x="301950" y="1461350"/>
            <a:ext cx="8540100" cy="3416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
        <p:nvSpPr>
          <p:cNvPr id="223" name="Google Shape;223;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a Test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2" name="Shape 1122"/>
        <p:cNvGrpSpPr/>
        <p:nvPr/>
      </p:nvGrpSpPr>
      <p:grpSpPr>
        <a:xfrm>
          <a:off x="0" y="0"/>
          <a:ext cx="0" cy="0"/>
          <a:chOff x="0" y="0"/>
          <a:chExt cx="0" cy="0"/>
        </a:xfrm>
      </p:grpSpPr>
      <p:sp>
        <p:nvSpPr>
          <p:cNvPr id="1123" name="Google Shape;1123;p12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24" name="Google Shape;1124;p12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25" name="Google Shape;1125;p12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9" name="Shape 1129"/>
        <p:cNvGrpSpPr/>
        <p:nvPr/>
      </p:nvGrpSpPr>
      <p:grpSpPr>
        <a:xfrm>
          <a:off x="0" y="0"/>
          <a:ext cx="0" cy="0"/>
          <a:chOff x="0" y="0"/>
          <a:chExt cx="0" cy="0"/>
        </a:xfrm>
      </p:grpSpPr>
      <p:sp>
        <p:nvSpPr>
          <p:cNvPr id="1130" name="Google Shape;1130;p12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31" name="Google Shape;1131;p124"/>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32" name="Google Shape;1132;p124"/>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6" name="Shape 1136"/>
        <p:cNvGrpSpPr/>
        <p:nvPr/>
      </p:nvGrpSpPr>
      <p:grpSpPr>
        <a:xfrm>
          <a:off x="0" y="0"/>
          <a:ext cx="0" cy="0"/>
          <a:chOff x="0" y="0"/>
          <a:chExt cx="0" cy="0"/>
        </a:xfrm>
      </p:grpSpPr>
      <p:sp>
        <p:nvSpPr>
          <p:cNvPr id="1137" name="Google Shape;1137;p12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38" name="Google Shape;1138;p12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3</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2</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39" name="Google Shape;1139;p12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3" name="Shape 1143"/>
        <p:cNvGrpSpPr/>
        <p:nvPr/>
      </p:nvGrpSpPr>
      <p:grpSpPr>
        <a:xfrm>
          <a:off x="0" y="0"/>
          <a:ext cx="0" cy="0"/>
          <a:chOff x="0" y="0"/>
          <a:chExt cx="0" cy="0"/>
        </a:xfrm>
      </p:grpSpPr>
      <p:sp>
        <p:nvSpPr>
          <p:cNvPr id="1144" name="Google Shape;1144;p1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45" name="Google Shape;1145;p12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a:t>
            </a:r>
            <a:r>
              <a:rPr lang="en" sz="1600">
                <a:solidFill>
                  <a:srgbClr val="EA5F65"/>
                </a:solidFill>
                <a:highlight>
                  <a:schemeClr val="dk1"/>
                </a:highlight>
                <a:latin typeface="Consolas"/>
                <a:ea typeface="Consolas"/>
                <a:cs typeface="Consolas"/>
                <a:sym typeface="Consolas"/>
              </a:rPr>
              <a:t>@source </a:t>
            </a:r>
            <a:r>
              <a:rPr lang="en" sz="1600">
                <a:solidFill>
                  <a:srgbClr val="A5ABB8"/>
                </a:solidFill>
                <a:highlight>
                  <a:schemeClr val="dk1"/>
                </a:highlight>
                <a:latin typeface="Consolas"/>
                <a:ea typeface="Consolas"/>
                <a:cs typeface="Consolas"/>
                <a:sym typeface="Consolas"/>
              </a:rPr>
              <a:t>https://stackoverflow.com/questions/5153496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int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46" name="Google Shape;1146;p12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0" name="Shape 1150"/>
        <p:cNvGrpSpPr/>
        <p:nvPr/>
      </p:nvGrpSpPr>
      <p:grpSpPr>
        <a:xfrm>
          <a:off x="0" y="0"/>
          <a:ext cx="0" cy="0"/>
          <a:chOff x="0" y="0"/>
          <a:chExt cx="0" cy="0"/>
        </a:xfrm>
      </p:grpSpPr>
      <p:sp>
        <p:nvSpPr>
          <p:cNvPr id="1151" name="Google Shape;1151;p1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52" name="Google Shape;1152;p12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a:t>
            </a:r>
            <a:r>
              <a:rPr lang="en" sz="1600">
                <a:solidFill>
                  <a:srgbClr val="EA5F65"/>
                </a:solidFill>
                <a:highlight>
                  <a:schemeClr val="dk1"/>
                </a:highlight>
                <a:latin typeface="Consolas"/>
                <a:ea typeface="Consolas"/>
                <a:cs typeface="Consolas"/>
                <a:sym typeface="Consolas"/>
              </a:rPr>
              <a:t>@source </a:t>
            </a:r>
            <a:r>
              <a:rPr lang="en" sz="1600">
                <a:solidFill>
                  <a:srgbClr val="A5ABB8"/>
                </a:solidFill>
                <a:highlight>
                  <a:schemeClr val="dk1"/>
                </a:highlight>
                <a:latin typeface="Consolas"/>
                <a:ea typeface="Consolas"/>
                <a:cs typeface="Consolas"/>
                <a:sym typeface="Consolas"/>
              </a:rPr>
              <a:t>https://stackoverflow.com/questions/5153496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int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53" name="Google Shape;1153;p12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7" name="Shape 1157"/>
        <p:cNvGrpSpPr/>
        <p:nvPr/>
      </p:nvGrpSpPr>
      <p:grpSpPr>
        <a:xfrm>
          <a:off x="0" y="0"/>
          <a:ext cx="0" cy="0"/>
          <a:chOff x="0" y="0"/>
          <a:chExt cx="0" cy="0"/>
        </a:xfrm>
      </p:grpSpPr>
      <p:sp>
        <p:nvSpPr>
          <p:cNvPr id="1158" name="Google Shape;1158;p1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59" name="Google Shape;1159;p12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a:t>
            </a:r>
            <a:r>
              <a:rPr lang="en" sz="1600">
                <a:solidFill>
                  <a:srgbClr val="EA5F65"/>
                </a:solidFill>
                <a:highlight>
                  <a:schemeClr val="dk1"/>
                </a:highlight>
                <a:latin typeface="Consolas"/>
                <a:ea typeface="Consolas"/>
                <a:cs typeface="Consolas"/>
                <a:sym typeface="Consolas"/>
              </a:rPr>
              <a:t>@source </a:t>
            </a:r>
            <a:r>
              <a:rPr lang="en" sz="1600">
                <a:solidFill>
                  <a:srgbClr val="A5ABB8"/>
                </a:solidFill>
                <a:highlight>
                  <a:schemeClr val="dk1"/>
                </a:highlight>
                <a:latin typeface="Consolas"/>
                <a:ea typeface="Consolas"/>
                <a:cs typeface="Consolas"/>
                <a:sym typeface="Consolas"/>
              </a:rPr>
              <a:t>https://stackoverflow.com/questions/5153496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int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p:txBody>
      </p:sp>
      <p:sp>
        <p:nvSpPr>
          <p:cNvPr id="1160" name="Google Shape;1160;p12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4" name="Shape 1164"/>
        <p:cNvGrpSpPr/>
        <p:nvPr/>
      </p:nvGrpSpPr>
      <p:grpSpPr>
        <a:xfrm>
          <a:off x="0" y="0"/>
          <a:ext cx="0" cy="0"/>
          <a:chOff x="0" y="0"/>
          <a:chExt cx="0" cy="0"/>
        </a:xfrm>
      </p:grpSpPr>
      <p:sp>
        <p:nvSpPr>
          <p:cNvPr id="1165" name="Google Shape;1165;p1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66" name="Google Shape;1166;p12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a:t>
            </a:r>
            <a:r>
              <a:rPr lang="en" sz="1600">
                <a:solidFill>
                  <a:srgbClr val="EA5F65"/>
                </a:solidFill>
                <a:highlight>
                  <a:schemeClr val="dk1"/>
                </a:highlight>
                <a:latin typeface="Consolas"/>
                <a:ea typeface="Consolas"/>
                <a:cs typeface="Consolas"/>
                <a:sym typeface="Consolas"/>
              </a:rPr>
              <a:t>@source </a:t>
            </a:r>
            <a:r>
              <a:rPr lang="en" sz="1600">
                <a:solidFill>
                  <a:srgbClr val="A5ABB8"/>
                </a:solidFill>
                <a:highlight>
                  <a:schemeClr val="dk1"/>
                </a:highlight>
                <a:latin typeface="Consolas"/>
                <a:ea typeface="Consolas"/>
                <a:cs typeface="Consolas"/>
                <a:sym typeface="Consolas"/>
              </a:rPr>
              <a:t>https://stackoverflow.com/questions/5153496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int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67" name="Google Shape;1167;p12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1" name="Shape 1171"/>
        <p:cNvGrpSpPr/>
        <p:nvPr/>
      </p:nvGrpSpPr>
      <p:grpSpPr>
        <a:xfrm>
          <a:off x="0" y="0"/>
          <a:ext cx="0" cy="0"/>
          <a:chOff x="0" y="0"/>
          <a:chExt cx="0" cy="0"/>
        </a:xfrm>
      </p:grpSpPr>
      <p:sp>
        <p:nvSpPr>
          <p:cNvPr id="1172" name="Google Shape;1172;p1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73" name="Google Shape;1173;p13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74" name="Google Shape;1174;p13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8" name="Shape 1178"/>
        <p:cNvGrpSpPr/>
        <p:nvPr/>
      </p:nvGrpSpPr>
      <p:grpSpPr>
        <a:xfrm>
          <a:off x="0" y="0"/>
          <a:ext cx="0" cy="0"/>
          <a:chOff x="0" y="0"/>
          <a:chExt cx="0" cy="0"/>
        </a:xfrm>
      </p:grpSpPr>
      <p:sp>
        <p:nvSpPr>
          <p:cNvPr id="1179" name="Google Shape;1179;p1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80" name="Google Shape;1180;p13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81" name="Google Shape;1181;p13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1187" name="Google Shape;1187;p132"/>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swap</a:t>
            </a:r>
            <a:r>
              <a:rPr lang="en"/>
              <a:t>:</a:t>
            </a:r>
            <a:endParaRPr/>
          </a:p>
          <a:p>
            <a:pPr indent="0" lvl="0" marL="0" rtl="0" algn="l">
              <a:lnSpc>
                <a:spcPct val="135000"/>
              </a:lnSpc>
              <a:spcBef>
                <a:spcPts val="600"/>
              </a:spcBef>
              <a:spcAft>
                <a:spcPts val="0"/>
              </a:spcAft>
              <a:buNone/>
            </a:pPr>
            <a:r>
              <a:rPr lang="en"/>
              <a:t>Changed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Added helper method:</a:t>
            </a:r>
            <a:endParaRPr/>
          </a:p>
          <a:p>
            <a:pPr indent="0" lvl="0" marL="0" rtl="0" algn="l">
              <a:lnSpc>
                <a:spcPct val="135000"/>
              </a:lnSpc>
              <a:spcBef>
                <a:spcPts val="600"/>
              </a:spcBef>
              <a:spcAft>
                <a:spcPts val="0"/>
              </a:spcAft>
              <a:buNone/>
            </a:pPr>
            <a:r>
              <a:rPr lang="en"/>
              <a:t>Used debugger to identify another fundamental design flaw in </a:t>
            </a:r>
            <a:r>
              <a:rPr b="1" lang="en">
                <a:solidFill>
                  <a:schemeClr val="accent3"/>
                </a:solidFill>
                <a:latin typeface="Consolas"/>
                <a:ea typeface="Consolas"/>
                <a:cs typeface="Consolas"/>
                <a:sym typeface="Consolas"/>
              </a:rPr>
              <a:t>findSmallest</a:t>
            </a:r>
            <a:r>
              <a:rPr lang="en"/>
              <a:t>. </a:t>
            </a:r>
            <a:endParaRPr/>
          </a:p>
          <a:p>
            <a:pPr indent="0" lvl="0" marL="0" rtl="0" algn="l">
              <a:lnSpc>
                <a:spcPct val="135000"/>
              </a:lnSpc>
              <a:spcBef>
                <a:spcPts val="600"/>
              </a:spcBef>
              <a:spcAft>
                <a:spcPts val="0"/>
              </a:spcAft>
              <a:buNone/>
            </a:pPr>
            <a:r>
              <a:rPr lang="en"/>
              <a:t>Modified </a:t>
            </a:r>
            <a:r>
              <a:rPr b="1" lang="en">
                <a:solidFill>
                  <a:schemeClr val="accent3"/>
                </a:solidFill>
                <a:latin typeface="Consolas"/>
                <a:ea typeface="Consolas"/>
                <a:cs typeface="Consolas"/>
                <a:sym typeface="Consolas"/>
              </a:rPr>
              <a:t>findSmallest</a:t>
            </a:r>
            <a:r>
              <a:rPr lang="en"/>
              <a:t>:</a:t>
            </a:r>
            <a:endParaRPr/>
          </a:p>
        </p:txBody>
      </p:sp>
      <p:sp>
        <p:nvSpPr>
          <p:cNvPr id="1188" name="Google Shape;1188;p132"/>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1189" name="Google Shape;1189;p132"/>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1190" name="Google Shape;1190;p132"/>
          <p:cNvSpPr/>
          <p:nvPr/>
        </p:nvSpPr>
        <p:spPr>
          <a:xfrm>
            <a:off x="3272015" y="2438604"/>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1191" name="Google Shape;1191;p132"/>
          <p:cNvSpPr/>
          <p:nvPr/>
        </p:nvSpPr>
        <p:spPr>
          <a:xfrm>
            <a:off x="3272015" y="2891519"/>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1192" name="Google Shape;1192;p132"/>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1193" name="Google Shape;1193;p132"/>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sp>
        <p:nvSpPr>
          <p:cNvPr id="1194" name="Google Shape;1194;p132"/>
          <p:cNvSpPr/>
          <p:nvPr/>
        </p:nvSpPr>
        <p:spPr>
          <a:xfrm>
            <a:off x="3272015" y="3344435"/>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int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cxnSp>
        <p:nvCxnSpPr>
          <p:cNvPr id="1195" name="Google Shape;1195;p132"/>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1196" name="Google Shape;1196;p132"/>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1197" name="Google Shape;1197;p132"/>
          <p:cNvSpPr/>
          <p:nvPr/>
        </p:nvSpPr>
        <p:spPr>
          <a:xfrm>
            <a:off x="3272015" y="3797350"/>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 int k)</a:t>
            </a:r>
            <a:endParaRPr sz="1800">
              <a:latin typeface="Ubuntu Mono"/>
              <a:ea typeface="Ubuntu Mono"/>
              <a:cs typeface="Ubuntu Mono"/>
              <a:sym typeface="Ubuntu Mono"/>
            </a:endParaRPr>
          </a:p>
        </p:txBody>
      </p:sp>
      <p:sp>
        <p:nvSpPr>
          <p:cNvPr id="1198" name="Google Shape;1198;p132"/>
          <p:cNvSpPr txBox="1"/>
          <p:nvPr/>
        </p:nvSpPr>
        <p:spPr>
          <a:xfrm>
            <a:off x="7213200" y="2406475"/>
            <a:ext cx="193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debugger to fix.</a:t>
            </a:r>
            <a:endParaRPr>
              <a:solidFill>
                <a:srgbClr val="AC2020"/>
              </a:solidFill>
            </a:endParaRPr>
          </a:p>
        </p:txBody>
      </p:sp>
      <p:cxnSp>
        <p:nvCxnSpPr>
          <p:cNvPr id="1199" name="Google Shape;1199;p132"/>
          <p:cNvCxnSpPr/>
          <p:nvPr/>
        </p:nvCxnSpPr>
        <p:spPr>
          <a:xfrm>
            <a:off x="8442314" y="2806800"/>
            <a:ext cx="0" cy="252300"/>
          </a:xfrm>
          <a:prstGeom prst="straightConnector1">
            <a:avLst/>
          </a:prstGeom>
          <a:noFill/>
          <a:ln cap="flat" cmpd="sng" w="19050">
            <a:solidFill>
              <a:srgbClr val="AC2020"/>
            </a:solidFill>
            <a:prstDash val="solid"/>
            <a:round/>
            <a:headEnd len="med" w="med" type="none"/>
            <a:tailEnd len="med" w="med" type="none"/>
          </a:ln>
        </p:spPr>
      </p:cxnSp>
      <p:cxnSp>
        <p:nvCxnSpPr>
          <p:cNvPr id="1200" name="Google Shape;1200;p132"/>
          <p:cNvCxnSpPr/>
          <p:nvPr/>
        </p:nvCxnSpPr>
        <p:spPr>
          <a:xfrm rot="10800000">
            <a:off x="8179200" y="3058975"/>
            <a:ext cx="263100" cy="0"/>
          </a:xfrm>
          <a:prstGeom prst="straightConnector1">
            <a:avLst/>
          </a:prstGeom>
          <a:noFill/>
          <a:ln cap="flat" cmpd="sng" w="19050">
            <a:solidFill>
              <a:srgbClr val="AC2020"/>
            </a:solidFill>
            <a:prstDash val="solid"/>
            <a:round/>
            <a:headEnd len="med" w="med" type="none"/>
            <a:tailEnd len="med" w="med" type="triangle"/>
          </a:ln>
        </p:spPr>
      </p:cxnSp>
      <p:sp>
        <p:nvSpPr>
          <p:cNvPr id="1201" name="Google Shape;1201;p132"/>
          <p:cNvSpPr/>
          <p:nvPr/>
        </p:nvSpPr>
        <p:spPr>
          <a:xfrm>
            <a:off x="3272015" y="4662307"/>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int findSmallest(String[] input,</a:t>
            </a:r>
            <a:r>
              <a:rPr b="1" lang="en" sz="1800">
                <a:latin typeface="Ubuntu Mono"/>
                <a:ea typeface="Ubuntu Mono"/>
                <a:cs typeface="Ubuntu Mono"/>
                <a:sym typeface="Ubuntu Mono"/>
              </a:rPr>
              <a:t> int k</a:t>
            </a:r>
            <a:r>
              <a:rPr lang="en" sz="1800">
                <a:latin typeface="Ubuntu Mono"/>
                <a:ea typeface="Ubuntu Mono"/>
                <a:cs typeface="Ubuntu Mono"/>
                <a:sym typeface="Ubuntu Mono"/>
              </a:rPr>
              <a:t>)</a:t>
            </a:r>
            <a:endParaRPr sz="1800">
              <a:latin typeface="Ubuntu Mono"/>
              <a:ea typeface="Ubuntu Mono"/>
              <a:cs typeface="Ubuntu Mono"/>
              <a:sym typeface="Ubuntu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tried to write a test, the most natural approach would be to start with an input and expected result. Then call sort.</a:t>
            </a:r>
            <a:endParaRPr/>
          </a:p>
        </p:txBody>
      </p:sp>
      <p:sp>
        <p:nvSpPr>
          <p:cNvPr id="229" name="Google Shape;229;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a Test</a:t>
            </a:r>
            <a:endParaRPr/>
          </a:p>
        </p:txBody>
      </p:sp>
      <p:sp>
        <p:nvSpPr>
          <p:cNvPr id="230" name="Google Shape;230;p34"/>
          <p:cNvSpPr txBox="1"/>
          <p:nvPr/>
        </p:nvSpPr>
        <p:spPr>
          <a:xfrm>
            <a:off x="301950" y="1461350"/>
            <a:ext cx="8540100" cy="3416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AD56"/>
                </a:solidFill>
                <a:highlight>
                  <a:schemeClr val="dk1"/>
                </a:highlight>
                <a:latin typeface="Consolas"/>
                <a:ea typeface="Consolas"/>
                <a:cs typeface="Consolas"/>
                <a:sym typeface="Consolas"/>
              </a:rPr>
              <a:t>       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We’re Done!</a:t>
            </a:r>
            <a:endParaRPr/>
          </a:p>
        </p:txBody>
      </p:sp>
      <p:sp>
        <p:nvSpPr>
          <p:cNvPr id="1207" name="Google Shape;1207;p1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Often, development is an incremental process that involves lots of task switching and on the fly design modification.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solidFill>
                  <a:srgbClr val="208920"/>
                </a:solidFill>
              </a:rPr>
              <a:t>Tests</a:t>
            </a:r>
            <a:r>
              <a:rPr lang="en"/>
              <a:t> provide stability and scaffolding.</a:t>
            </a:r>
            <a:endParaRPr/>
          </a:p>
          <a:p>
            <a:pPr indent="-342900" lvl="0" marL="457200" rtl="0" algn="l">
              <a:spcBef>
                <a:spcPts val="600"/>
              </a:spcBef>
              <a:spcAft>
                <a:spcPts val="0"/>
              </a:spcAft>
              <a:buSzPts val="1800"/>
              <a:buChar char="●"/>
            </a:pPr>
            <a:r>
              <a:rPr lang="en"/>
              <a:t>Provide confidence in </a:t>
            </a:r>
            <a:r>
              <a:rPr b="1" lang="en">
                <a:solidFill>
                  <a:schemeClr val="accent3"/>
                </a:solidFill>
              </a:rPr>
              <a:t>basic units</a:t>
            </a:r>
            <a:r>
              <a:rPr lang="en"/>
              <a:t>.</a:t>
            </a:r>
            <a:endParaRPr/>
          </a:p>
          <a:p>
            <a:pPr indent="-342900" lvl="0" marL="457200" rtl="0" algn="l">
              <a:spcBef>
                <a:spcPts val="0"/>
              </a:spcBef>
              <a:spcAft>
                <a:spcPts val="0"/>
              </a:spcAft>
              <a:buSzPts val="1800"/>
              <a:buChar char="●"/>
            </a:pPr>
            <a:r>
              <a:rPr lang="en"/>
              <a:t>Ensure that later changes to </a:t>
            </a:r>
            <a:r>
              <a:rPr b="1" lang="en">
                <a:solidFill>
                  <a:schemeClr val="accent3"/>
                </a:solidFill>
              </a:rPr>
              <a:t>basic units</a:t>
            </a:r>
            <a:r>
              <a:rPr lang="en"/>
              <a:t> don’t break them.</a:t>
            </a:r>
            <a:endParaRPr/>
          </a:p>
          <a:p>
            <a:pPr indent="-342900" lvl="1" marL="914400" rtl="0" algn="l">
              <a:spcBef>
                <a:spcPts val="0"/>
              </a:spcBef>
              <a:spcAft>
                <a:spcPts val="0"/>
              </a:spcAft>
              <a:buSzPts val="1800"/>
              <a:buChar char="○"/>
            </a:pPr>
            <a:r>
              <a:rPr lang="en"/>
              <a:t>All individual pieces of your code are under constant inspection, not just the overall program.</a:t>
            </a:r>
            <a:endParaRPr/>
          </a:p>
          <a:p>
            <a:pPr indent="-342900" lvl="0" marL="457200" rtl="0" algn="l">
              <a:spcBef>
                <a:spcPts val="0"/>
              </a:spcBef>
              <a:spcAft>
                <a:spcPts val="0"/>
              </a:spcAft>
              <a:buSzPts val="1800"/>
              <a:buChar char="●"/>
            </a:pPr>
            <a:r>
              <a:rPr lang="en"/>
              <a:t>Help you focus on one task at a time.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larger projects, tests also allow you to safely </a:t>
            </a:r>
            <a:r>
              <a:rPr b="1" lang="en">
                <a:solidFill>
                  <a:schemeClr val="accent3"/>
                </a:solidFill>
              </a:rPr>
              <a:t>refactor</a:t>
            </a:r>
            <a:r>
              <a:rPr lang="en"/>
              <a:t>! Sometimes code gets ugly, necessitating redesign and rewrites (see projects 2B and 3).</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3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lang="en">
                <a:solidFill>
                  <a:schemeClr val="dk2"/>
                </a:solidFill>
              </a:rPr>
              <a:t>Building Selection Sort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Testing Philosophy</a:t>
            </a:r>
            <a:endParaRPr b="1">
              <a:solidFill>
                <a:schemeClr val="accent3"/>
              </a:solidFill>
              <a:latin typeface="Roboto"/>
              <a:ea typeface="Roboto"/>
              <a:cs typeface="Roboto"/>
              <a:sym typeface="Roboto"/>
            </a:endParaRPr>
          </a:p>
        </p:txBody>
      </p:sp>
      <p:sp>
        <p:nvSpPr>
          <p:cNvPr id="1213" name="Google Shape;1213;p13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Philosophy</a:t>
            </a:r>
            <a:endParaRPr/>
          </a:p>
        </p:txBody>
      </p:sp>
      <p:sp>
        <p:nvSpPr>
          <p:cNvPr id="1214" name="Google Shape;1214;p13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Idea: Magic autograder tells you code works.</a:t>
            </a:r>
            <a:endParaRPr/>
          </a:p>
          <a:p>
            <a:pPr indent="-342900" lvl="0" marL="457200" rtl="0" algn="l">
              <a:spcBef>
                <a:spcPts val="600"/>
              </a:spcBef>
              <a:spcAft>
                <a:spcPts val="0"/>
              </a:spcAft>
              <a:buSzPts val="1800"/>
              <a:buChar char="●"/>
            </a:pPr>
            <a:r>
              <a:rPr lang="en"/>
              <a:t>Behind the scenes, we use Truth + JUnit + jh61b libraries.</a:t>
            </a:r>
            <a:endParaRPr/>
          </a:p>
        </p:txBody>
      </p:sp>
      <p:sp>
        <p:nvSpPr>
          <p:cNvPr id="1220" name="Google Shape;1220;p1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 Tool #1: Autograder</a:t>
            </a:r>
            <a:endParaRPr/>
          </a:p>
        </p:txBody>
      </p:sp>
      <p:sp>
        <p:nvSpPr>
          <p:cNvPr id="1221" name="Google Shape;1221;p135"/>
          <p:cNvSpPr/>
          <p:nvPr/>
        </p:nvSpPr>
        <p:spPr>
          <a:xfrm>
            <a:off x="7348795" y="3449770"/>
            <a:ext cx="11238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sort</a:t>
            </a:r>
            <a:endParaRPr sz="1800">
              <a:latin typeface="Ubuntu Mono"/>
              <a:ea typeface="Ubuntu Mono"/>
              <a:cs typeface="Ubuntu Mono"/>
              <a:sym typeface="Ubuntu Mono"/>
            </a:endParaRPr>
          </a:p>
        </p:txBody>
      </p:sp>
      <p:sp>
        <p:nvSpPr>
          <p:cNvPr id="1222" name="Google Shape;1222;p135"/>
          <p:cNvSpPr txBox="1"/>
          <p:nvPr/>
        </p:nvSpPr>
        <p:spPr>
          <a:xfrm>
            <a:off x="90600" y="1542025"/>
            <a:ext cx="4952400" cy="11922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Downsides: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Don’t exist in the real world.</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Very slow workflow.</a:t>
            </a:r>
            <a:endParaRPr sz="2000">
              <a:solidFill>
                <a:schemeClr val="dk1"/>
              </a:solidFill>
              <a:latin typeface="Calibri"/>
              <a:ea typeface="Calibri"/>
              <a:cs typeface="Calibri"/>
              <a:sym typeface="Calibri"/>
            </a:endParaRPr>
          </a:p>
        </p:txBody>
      </p:sp>
      <p:pic>
        <p:nvPicPr>
          <p:cNvPr id="1223" name="Google Shape;1223;p135"/>
          <p:cNvPicPr preferRelativeResize="0"/>
          <p:nvPr/>
        </p:nvPicPr>
        <p:blipFill>
          <a:blip r:embed="rId3">
            <a:alphaModFix/>
          </a:blip>
          <a:stretch>
            <a:fillRect/>
          </a:stretch>
        </p:blipFill>
        <p:spPr>
          <a:xfrm flipH="1">
            <a:off x="5253108" y="1494975"/>
            <a:ext cx="1677469" cy="1621800"/>
          </a:xfrm>
          <a:prstGeom prst="rect">
            <a:avLst/>
          </a:prstGeom>
          <a:noFill/>
          <a:ln>
            <a:noFill/>
          </a:ln>
        </p:spPr>
      </p:pic>
      <p:sp>
        <p:nvSpPr>
          <p:cNvPr id="1224" name="Google Shape;1224;p135"/>
          <p:cNvSpPr txBox="1"/>
          <p:nvPr/>
        </p:nvSpPr>
        <p:spPr>
          <a:xfrm>
            <a:off x="5758684" y="3042100"/>
            <a:ext cx="1145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Autograder</a:t>
            </a:r>
            <a:endParaRPr/>
          </a:p>
        </p:txBody>
      </p:sp>
      <p:cxnSp>
        <p:nvCxnSpPr>
          <p:cNvPr id="1225" name="Google Shape;1225;p135"/>
          <p:cNvCxnSpPr>
            <a:stCxn id="1223" idx="1"/>
            <a:endCxn id="1221" idx="0"/>
          </p:cNvCxnSpPr>
          <p:nvPr/>
        </p:nvCxnSpPr>
        <p:spPr>
          <a:xfrm>
            <a:off x="6930577" y="2305875"/>
            <a:ext cx="980100" cy="11439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1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Autograder Driven Development (ADD)</a:t>
            </a:r>
            <a:endParaRPr/>
          </a:p>
        </p:txBody>
      </p:sp>
      <p:sp>
        <p:nvSpPr>
          <p:cNvPr id="1231" name="Google Shape;1231;p1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worst way to approach programming in 61B:</a:t>
            </a:r>
            <a:endParaRPr/>
          </a:p>
          <a:p>
            <a:pPr indent="-342900" lvl="0" marL="457200" rtl="0" algn="l">
              <a:spcBef>
                <a:spcPts val="600"/>
              </a:spcBef>
              <a:spcAft>
                <a:spcPts val="0"/>
              </a:spcAft>
              <a:buSzPts val="1800"/>
              <a:buChar char="●"/>
            </a:pPr>
            <a:r>
              <a:rPr lang="en"/>
              <a:t>Write entire program.</a:t>
            </a:r>
            <a:endParaRPr/>
          </a:p>
          <a:p>
            <a:pPr indent="-342900" lvl="0" marL="457200" rtl="0" algn="l">
              <a:spcBef>
                <a:spcPts val="0"/>
              </a:spcBef>
              <a:spcAft>
                <a:spcPts val="0"/>
              </a:spcAft>
              <a:buSzPts val="1800"/>
              <a:buChar char="●"/>
            </a:pPr>
            <a:r>
              <a:rPr lang="en"/>
              <a:t>Send to autograder. Get many errors.</a:t>
            </a:r>
            <a:endParaRPr/>
          </a:p>
          <a:p>
            <a:pPr indent="-342900" lvl="0" marL="457200" rtl="0" algn="l">
              <a:spcBef>
                <a:spcPts val="0"/>
              </a:spcBef>
              <a:spcAft>
                <a:spcPts val="0"/>
              </a:spcAft>
              <a:buSzPts val="1800"/>
              <a:buChar char="●"/>
            </a:pPr>
            <a:r>
              <a:rPr lang="en"/>
              <a:t>Until correct, repeat:</a:t>
            </a:r>
            <a:endParaRPr/>
          </a:p>
          <a:p>
            <a:pPr indent="-342900" lvl="1" marL="914400" rtl="0" algn="l">
              <a:spcBef>
                <a:spcPts val="0"/>
              </a:spcBef>
              <a:spcAft>
                <a:spcPts val="0"/>
              </a:spcAft>
              <a:buSzPts val="1800"/>
              <a:buChar char="○"/>
            </a:pPr>
            <a:r>
              <a:rPr lang="en"/>
              <a:t>Run autograder.</a:t>
            </a:r>
            <a:endParaRPr/>
          </a:p>
          <a:p>
            <a:pPr indent="-342900" lvl="1" marL="914400" rtl="0" algn="l">
              <a:spcBef>
                <a:spcPts val="0"/>
              </a:spcBef>
              <a:spcAft>
                <a:spcPts val="0"/>
              </a:spcAft>
              <a:buSzPts val="1800"/>
              <a:buChar char="○"/>
            </a:pPr>
            <a:r>
              <a:rPr lang="en"/>
              <a:t>Add print statements to find bug.</a:t>
            </a:r>
            <a:endParaRPr/>
          </a:p>
        </p:txBody>
      </p:sp>
      <p:sp>
        <p:nvSpPr>
          <p:cNvPr id="1232" name="Google Shape;1232;p136"/>
          <p:cNvSpPr txBox="1"/>
          <p:nvPr/>
        </p:nvSpPr>
        <p:spPr>
          <a:xfrm>
            <a:off x="231325" y="4660300"/>
            <a:ext cx="80175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Print statements are not inherently evil. While they are a weak tool, they are very easy to use.</a:t>
            </a:r>
            <a:endParaRPr/>
          </a:p>
        </p:txBody>
      </p:sp>
      <p:sp>
        <p:nvSpPr>
          <p:cNvPr id="1233" name="Google Shape;1233;p136"/>
          <p:cNvSpPr txBox="1"/>
          <p:nvPr/>
        </p:nvSpPr>
        <p:spPr>
          <a:xfrm>
            <a:off x="5795675" y="936025"/>
            <a:ext cx="3234300" cy="2609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[63, 12, 91, 5, 0]</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to this spot, lt is: 1</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to this spot, lt is: 2</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here!</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[63, 12, 0, 5, 91]</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to this spot, lt is: 3</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to this spot, lt is: 4</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here!</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[5, 12, 0, 63, 91]</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Test Failed. Expected: ...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FFFFFF"/>
              </a:solidFill>
              <a:highlight>
                <a:srgbClr val="000000"/>
              </a:highlight>
              <a:latin typeface="Consolas"/>
              <a:ea typeface="Consolas"/>
              <a:cs typeface="Consolas"/>
              <a:sym typeface="Consolas"/>
            </a:endParaRPr>
          </a:p>
        </p:txBody>
      </p:sp>
      <p:sp>
        <p:nvSpPr>
          <p:cNvPr id="1234" name="Google Shape;1234;p136"/>
          <p:cNvSpPr txBox="1"/>
          <p:nvPr>
            <p:ph idx="1" type="body"/>
          </p:nvPr>
        </p:nvSpPr>
        <p:spPr>
          <a:xfrm>
            <a:off x="100842" y="2166633"/>
            <a:ext cx="8822700" cy="1255500"/>
          </a:xfrm>
          <a:prstGeom prst="rect">
            <a:avLst/>
          </a:prstGeom>
        </p:spPr>
        <p:txBody>
          <a:bodyPr anchorCtr="0" anchor="t" bIns="91425" lIns="91425" spcFirstLastPara="1" rIns="91425" wrap="square" tIns="91425">
            <a:noAutofit/>
          </a:bodyPr>
          <a:lstStyle/>
          <a:p>
            <a:pPr indent="-342900" lvl="1" marL="914400" rtl="0" algn="l">
              <a:spcBef>
                <a:spcPts val="600"/>
              </a:spcBef>
              <a:spcAft>
                <a:spcPts val="0"/>
              </a:spcAft>
              <a:buSzPts val="1800"/>
              <a:buChar char="○"/>
            </a:pPr>
            <a:r>
              <a:rPr lang="en"/>
              <a:t>Make changes to code to try to fix bug.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workflow is slow and unsafe!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500"/>
                                        <p:tgtEl>
                                          <p:spTgt spid="1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1000"/>
                                        <p:tgtEl>
                                          <p:spTgt spid="1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1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Idea: Write tests for every “unit”.</a:t>
            </a:r>
            <a:endParaRPr/>
          </a:p>
          <a:p>
            <a:pPr indent="-342900" lvl="0" marL="457200" rtl="0" algn="l">
              <a:spcBef>
                <a:spcPts val="600"/>
              </a:spcBef>
              <a:spcAft>
                <a:spcPts val="0"/>
              </a:spcAft>
              <a:buSzPts val="1800"/>
              <a:buChar char="●"/>
            </a:pPr>
            <a:r>
              <a:rPr lang="en"/>
              <a:t>Truth (and assertJ and JUnit) make this easy!</a:t>
            </a:r>
            <a:endParaRPr/>
          </a:p>
        </p:txBody>
      </p:sp>
      <p:sp>
        <p:nvSpPr>
          <p:cNvPr id="1240" name="Google Shape;1240;p1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 Tool #2: Unit Tests</a:t>
            </a:r>
            <a:endParaRPr/>
          </a:p>
        </p:txBody>
      </p:sp>
      <p:sp>
        <p:nvSpPr>
          <p:cNvPr id="1241" name="Google Shape;1241;p137"/>
          <p:cNvSpPr/>
          <p:nvPr/>
        </p:nvSpPr>
        <p:spPr>
          <a:xfrm>
            <a:off x="6396100" y="1872900"/>
            <a:ext cx="11238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sort</a:t>
            </a:r>
            <a:endParaRPr sz="1800">
              <a:latin typeface="Ubuntu Mono"/>
              <a:ea typeface="Ubuntu Mono"/>
              <a:cs typeface="Ubuntu Mono"/>
              <a:sym typeface="Ubuntu Mono"/>
            </a:endParaRPr>
          </a:p>
        </p:txBody>
      </p:sp>
      <p:sp>
        <p:nvSpPr>
          <p:cNvPr id="1242" name="Google Shape;1242;p137"/>
          <p:cNvSpPr/>
          <p:nvPr/>
        </p:nvSpPr>
        <p:spPr>
          <a:xfrm>
            <a:off x="4762521" y="1442763"/>
            <a:ext cx="13476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1243" name="Google Shape;1243;p137"/>
          <p:cNvSpPr txBox="1"/>
          <p:nvPr/>
        </p:nvSpPr>
        <p:spPr>
          <a:xfrm>
            <a:off x="90600" y="1532600"/>
            <a:ext cx="6455700" cy="9729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More up front investment.</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Saves you time in the long run!</a:t>
            </a:r>
            <a:endParaRPr sz="2000">
              <a:solidFill>
                <a:schemeClr val="dk1"/>
              </a:solidFill>
              <a:latin typeface="Calibri"/>
              <a:ea typeface="Calibri"/>
              <a:cs typeface="Calibri"/>
              <a:sym typeface="Calibri"/>
            </a:endParaRPr>
          </a:p>
        </p:txBody>
      </p:sp>
      <p:sp>
        <p:nvSpPr>
          <p:cNvPr id="1244" name="Google Shape;1244;p137"/>
          <p:cNvSpPr/>
          <p:nvPr/>
        </p:nvSpPr>
        <p:spPr>
          <a:xfrm>
            <a:off x="5481800" y="2829750"/>
            <a:ext cx="11238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swap</a:t>
            </a:r>
            <a:endParaRPr sz="1800">
              <a:latin typeface="Ubuntu Mono"/>
              <a:ea typeface="Ubuntu Mono"/>
              <a:cs typeface="Ubuntu Mono"/>
              <a:sym typeface="Ubuntu Mono"/>
            </a:endParaRPr>
          </a:p>
        </p:txBody>
      </p:sp>
      <p:sp>
        <p:nvSpPr>
          <p:cNvPr id="1245" name="Google Shape;1245;p137"/>
          <p:cNvSpPr/>
          <p:nvPr/>
        </p:nvSpPr>
        <p:spPr>
          <a:xfrm>
            <a:off x="7199800" y="2829750"/>
            <a:ext cx="17610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findSmallest</a:t>
            </a:r>
            <a:endParaRPr sz="1800">
              <a:latin typeface="Ubuntu Mono"/>
              <a:ea typeface="Ubuntu Mono"/>
              <a:cs typeface="Ubuntu Mono"/>
              <a:sym typeface="Ubuntu Mono"/>
            </a:endParaRPr>
          </a:p>
        </p:txBody>
      </p:sp>
      <p:cxnSp>
        <p:nvCxnSpPr>
          <p:cNvPr id="1246" name="Google Shape;1246;p137"/>
          <p:cNvCxnSpPr>
            <a:stCxn id="1241" idx="2"/>
            <a:endCxn id="1244" idx="0"/>
          </p:cNvCxnSpPr>
          <p:nvPr/>
        </p:nvCxnSpPr>
        <p:spPr>
          <a:xfrm flipH="1">
            <a:off x="6043600" y="2251200"/>
            <a:ext cx="914400" cy="578700"/>
          </a:xfrm>
          <a:prstGeom prst="straightConnector1">
            <a:avLst/>
          </a:prstGeom>
          <a:noFill/>
          <a:ln cap="flat" cmpd="sng" w="19050">
            <a:solidFill>
              <a:schemeClr val="dk1"/>
            </a:solidFill>
            <a:prstDash val="solid"/>
            <a:round/>
            <a:headEnd len="med" w="med" type="none"/>
            <a:tailEnd len="med" w="med" type="triangle"/>
          </a:ln>
        </p:spPr>
      </p:cxnSp>
      <p:cxnSp>
        <p:nvCxnSpPr>
          <p:cNvPr id="1247" name="Google Shape;1247;p137"/>
          <p:cNvCxnSpPr>
            <a:stCxn id="1241" idx="2"/>
            <a:endCxn id="1245" idx="0"/>
          </p:cNvCxnSpPr>
          <p:nvPr/>
        </p:nvCxnSpPr>
        <p:spPr>
          <a:xfrm>
            <a:off x="6958000" y="2251200"/>
            <a:ext cx="1122300" cy="578700"/>
          </a:xfrm>
          <a:prstGeom prst="straightConnector1">
            <a:avLst/>
          </a:prstGeom>
          <a:noFill/>
          <a:ln cap="flat" cmpd="sng" w="19050">
            <a:solidFill>
              <a:schemeClr val="dk1"/>
            </a:solidFill>
            <a:prstDash val="solid"/>
            <a:round/>
            <a:headEnd len="med" w="med" type="none"/>
            <a:tailEnd len="med" w="med" type="triangle"/>
          </a:ln>
        </p:spPr>
      </p:cxnSp>
      <p:sp>
        <p:nvSpPr>
          <p:cNvPr id="1248" name="Google Shape;1248;p137"/>
          <p:cNvSpPr/>
          <p:nvPr/>
        </p:nvSpPr>
        <p:spPr>
          <a:xfrm>
            <a:off x="4456371" y="3525088"/>
            <a:ext cx="13476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1249" name="Google Shape;1249;p137"/>
          <p:cNvSpPr/>
          <p:nvPr/>
        </p:nvSpPr>
        <p:spPr>
          <a:xfrm>
            <a:off x="6603203" y="3806800"/>
            <a:ext cx="22140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cxnSp>
        <p:nvCxnSpPr>
          <p:cNvPr id="1250" name="Google Shape;1250;p137"/>
          <p:cNvCxnSpPr>
            <a:stCxn id="1242" idx="2"/>
            <a:endCxn id="1241" idx="1"/>
          </p:cNvCxnSpPr>
          <p:nvPr/>
        </p:nvCxnSpPr>
        <p:spPr>
          <a:xfrm flipH="1" rot="-5400000">
            <a:off x="5795721" y="1461663"/>
            <a:ext cx="240900" cy="959700"/>
          </a:xfrm>
          <a:prstGeom prst="bentConnector2">
            <a:avLst/>
          </a:prstGeom>
          <a:noFill/>
          <a:ln cap="flat" cmpd="sng" w="19050">
            <a:solidFill>
              <a:schemeClr val="dk1"/>
            </a:solidFill>
            <a:prstDash val="solid"/>
            <a:round/>
            <a:headEnd len="med" w="med" type="none"/>
            <a:tailEnd len="med" w="med" type="triangle"/>
          </a:ln>
        </p:spPr>
      </p:cxnSp>
      <p:cxnSp>
        <p:nvCxnSpPr>
          <p:cNvPr id="1251" name="Google Shape;1251;p137"/>
          <p:cNvCxnSpPr>
            <a:stCxn id="1248" idx="0"/>
            <a:endCxn id="1244" idx="1"/>
          </p:cNvCxnSpPr>
          <p:nvPr/>
        </p:nvCxnSpPr>
        <p:spPr>
          <a:xfrm rot="-5400000">
            <a:off x="5052921" y="3096238"/>
            <a:ext cx="506100" cy="351600"/>
          </a:xfrm>
          <a:prstGeom prst="bentConnector2">
            <a:avLst/>
          </a:prstGeom>
          <a:noFill/>
          <a:ln cap="flat" cmpd="sng" w="19050">
            <a:solidFill>
              <a:schemeClr val="dk1"/>
            </a:solidFill>
            <a:prstDash val="solid"/>
            <a:round/>
            <a:headEnd len="med" w="med" type="none"/>
            <a:tailEnd len="med" w="med" type="triangle"/>
          </a:ln>
        </p:spPr>
      </p:cxnSp>
      <p:sp>
        <p:nvSpPr>
          <p:cNvPr id="1252" name="Google Shape;1252;p137"/>
          <p:cNvSpPr txBox="1"/>
          <p:nvPr/>
        </p:nvSpPr>
        <p:spPr>
          <a:xfrm>
            <a:off x="6765025" y="3815068"/>
            <a:ext cx="279000" cy="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253" name="Google Shape;1253;p137"/>
          <p:cNvCxnSpPr>
            <a:stCxn id="1252" idx="0"/>
            <a:endCxn id="1245" idx="1"/>
          </p:cNvCxnSpPr>
          <p:nvPr/>
        </p:nvCxnSpPr>
        <p:spPr>
          <a:xfrm rot="-5400000">
            <a:off x="6654025" y="3269368"/>
            <a:ext cx="796200" cy="295200"/>
          </a:xfrm>
          <a:prstGeom prst="bentConnector2">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1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Test-Driven Development (TDD)</a:t>
            </a:r>
            <a:endParaRPr/>
          </a:p>
        </p:txBody>
      </p:sp>
      <p:sp>
        <p:nvSpPr>
          <p:cNvPr id="1259" name="Google Shape;1259;p1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Steps to developing according to TDD:</a:t>
            </a:r>
            <a:endParaRPr/>
          </a:p>
          <a:p>
            <a:pPr indent="-342900" lvl="0" marL="457200" rtl="0" algn="l">
              <a:spcBef>
                <a:spcPts val="600"/>
              </a:spcBef>
              <a:spcAft>
                <a:spcPts val="0"/>
              </a:spcAft>
              <a:buSzPts val="1800"/>
              <a:buChar char="●"/>
            </a:pPr>
            <a:r>
              <a:rPr lang="en"/>
              <a:t>Identify a new feature.</a:t>
            </a:r>
            <a:endParaRPr/>
          </a:p>
          <a:p>
            <a:pPr indent="-342900" lvl="0" marL="457200" rtl="0" algn="l">
              <a:spcBef>
                <a:spcPts val="0"/>
              </a:spcBef>
              <a:spcAft>
                <a:spcPts val="0"/>
              </a:spcAft>
              <a:buSzPts val="1800"/>
              <a:buChar char="●"/>
            </a:pPr>
            <a:r>
              <a:rPr lang="en"/>
              <a:t>Write a unit test for that feature.</a:t>
            </a:r>
            <a:endParaRPr/>
          </a:p>
          <a:p>
            <a:pPr indent="-342900" lvl="0" marL="457200" rtl="0" algn="l">
              <a:spcBef>
                <a:spcPts val="0"/>
              </a:spcBef>
              <a:spcAft>
                <a:spcPts val="0"/>
              </a:spcAft>
              <a:buSzPts val="1800"/>
              <a:buChar char="●"/>
            </a:pPr>
            <a:r>
              <a:rPr lang="en"/>
              <a:t>Run the test. It should fail. </a:t>
            </a:r>
            <a:r>
              <a:rPr lang="en">
                <a:solidFill>
                  <a:srgbClr val="FF0000"/>
                </a:solidFill>
              </a:rPr>
              <a:t>(RED)</a:t>
            </a:r>
            <a:endParaRPr>
              <a:solidFill>
                <a:srgbClr val="FF0000"/>
              </a:solidFill>
            </a:endParaRPr>
          </a:p>
          <a:p>
            <a:pPr indent="-342900" lvl="0" marL="457200" rtl="0" algn="l">
              <a:spcBef>
                <a:spcPts val="0"/>
              </a:spcBef>
              <a:spcAft>
                <a:spcPts val="0"/>
              </a:spcAft>
              <a:buSzPts val="1800"/>
              <a:buChar char="●"/>
            </a:pPr>
            <a:r>
              <a:rPr lang="en"/>
              <a:t>Write code that passes test. </a:t>
            </a:r>
            <a:r>
              <a:rPr lang="en">
                <a:solidFill>
                  <a:srgbClr val="6AA84F"/>
                </a:solidFill>
              </a:rPr>
              <a:t>(GREEN)</a:t>
            </a:r>
            <a:endParaRPr>
              <a:solidFill>
                <a:srgbClr val="6AA84F"/>
              </a:solidFill>
            </a:endParaRPr>
          </a:p>
          <a:p>
            <a:pPr indent="0" lvl="0" marL="0" rtl="0" algn="l">
              <a:spcBef>
                <a:spcPts val="600"/>
              </a:spcBef>
              <a:spcAft>
                <a:spcPts val="0"/>
              </a:spcAft>
              <a:buNone/>
            </a:pPr>
            <a:br>
              <a:rPr lang="en"/>
            </a:br>
            <a:endParaRPr/>
          </a:p>
        </p:txBody>
      </p:sp>
      <p:pic>
        <p:nvPicPr>
          <p:cNvPr id="1260" name="Google Shape;1260;p138"/>
          <p:cNvPicPr preferRelativeResize="0"/>
          <p:nvPr/>
        </p:nvPicPr>
        <p:blipFill>
          <a:blip r:embed="rId3">
            <a:alphaModFix/>
          </a:blip>
          <a:stretch>
            <a:fillRect/>
          </a:stretch>
        </p:blipFill>
        <p:spPr>
          <a:xfrm>
            <a:off x="6414200" y="0"/>
            <a:ext cx="2729800" cy="2689575"/>
          </a:xfrm>
          <a:prstGeom prst="rect">
            <a:avLst/>
          </a:prstGeom>
          <a:noFill/>
          <a:ln>
            <a:noFill/>
          </a:ln>
        </p:spPr>
      </p:pic>
      <p:pic>
        <p:nvPicPr>
          <p:cNvPr id="1261" name="Google Shape;1261;p138"/>
          <p:cNvPicPr preferRelativeResize="0"/>
          <p:nvPr/>
        </p:nvPicPr>
        <p:blipFill>
          <a:blip r:embed="rId4">
            <a:alphaModFix/>
          </a:blip>
          <a:stretch>
            <a:fillRect/>
          </a:stretch>
        </p:blipFill>
        <p:spPr>
          <a:xfrm>
            <a:off x="6682777" y="2613375"/>
            <a:ext cx="2399546" cy="2453925"/>
          </a:xfrm>
          <a:prstGeom prst="rect">
            <a:avLst/>
          </a:prstGeom>
          <a:noFill/>
          <a:ln>
            <a:noFill/>
          </a:ln>
        </p:spPr>
      </p:pic>
      <p:sp>
        <p:nvSpPr>
          <p:cNvPr id="1262" name="Google Shape;1262;p138"/>
          <p:cNvSpPr txBox="1"/>
          <p:nvPr/>
        </p:nvSpPr>
        <p:spPr>
          <a:xfrm>
            <a:off x="90943" y="1819345"/>
            <a:ext cx="6783900" cy="3000000"/>
          </a:xfrm>
          <a:prstGeom prst="rect">
            <a:avLst/>
          </a:prstGeom>
          <a:noFill/>
          <a:ln>
            <a:noFill/>
          </a:ln>
        </p:spPr>
        <p:txBody>
          <a:bodyPr anchorCtr="0" anchor="ctr" bIns="91425" lIns="91425" spcFirstLastPara="1" rIns="91425" wrap="square" tIns="91425">
            <a:noAutofit/>
          </a:bodyPr>
          <a:lstStyle/>
          <a:p>
            <a:pPr indent="-355600" lvl="1" marL="914400" rtl="0" algn="l">
              <a:spcBef>
                <a:spcPts val="48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Implementation is certifiably good!</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Optional: Refactor code to make it faster, cleaner, etc.</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Not required in 61B. You might hate this!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Even if you don’t use TDD, testing is a good idea.</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Interesting perspective: </a:t>
            </a:r>
            <a:r>
              <a:rPr lang="en" sz="2000" u="sng">
                <a:solidFill>
                  <a:schemeClr val="hlink"/>
                </a:solidFill>
                <a:latin typeface="Calibri"/>
                <a:ea typeface="Calibri"/>
                <a:cs typeface="Calibri"/>
                <a:sym typeface="Calibri"/>
                <a:hlinkClick r:id="rId5"/>
              </a:rPr>
              <a:t>Red-Shirt, Red, Green, Refactor</a:t>
            </a:r>
            <a:r>
              <a:rPr lang="en" sz="2000">
                <a:solidFill>
                  <a:schemeClr val="dk1"/>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0" st="0"/>
                                            </p:txEl>
                                          </p:spTgt>
                                        </p:tgtEl>
                                        <p:attrNameLst>
                                          <p:attrName>style.visibility</p:attrName>
                                        </p:attrNameLst>
                                      </p:cBhvr>
                                      <p:to>
                                        <p:strVal val="visible"/>
                                      </p:to>
                                    </p:set>
                                    <p:animEffect filter="fade" transition="in">
                                      <p:cBhvr>
                                        <p:cTn dur="1"/>
                                        <p:tgtEl>
                                          <p:spTgt spid="1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1" st="1"/>
                                            </p:txEl>
                                          </p:spTgt>
                                        </p:tgtEl>
                                        <p:attrNameLst>
                                          <p:attrName>style.visibility</p:attrName>
                                        </p:attrNameLst>
                                      </p:cBhvr>
                                      <p:to>
                                        <p:strVal val="visible"/>
                                      </p:to>
                                    </p:set>
                                    <p:animEffect filter="fade" transition="in">
                                      <p:cBhvr>
                                        <p:cTn dur="1"/>
                                        <p:tgtEl>
                                          <p:spTgt spid="1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2" st="2"/>
                                            </p:txEl>
                                          </p:spTgt>
                                        </p:tgtEl>
                                        <p:attrNameLst>
                                          <p:attrName>style.visibility</p:attrName>
                                        </p:attrNameLst>
                                      </p:cBhvr>
                                      <p:to>
                                        <p:strVal val="visible"/>
                                      </p:to>
                                    </p:set>
                                    <p:animEffect filter="fade" transition="in">
                                      <p:cBhvr>
                                        <p:cTn dur="1"/>
                                        <p:tgtEl>
                                          <p:spTgt spid="1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3" st="3"/>
                                            </p:txEl>
                                          </p:spTgt>
                                        </p:tgtEl>
                                        <p:attrNameLst>
                                          <p:attrName>style.visibility</p:attrName>
                                        </p:attrNameLst>
                                      </p:cBhvr>
                                      <p:to>
                                        <p:strVal val="visible"/>
                                      </p:to>
                                    </p:set>
                                    <p:animEffect filter="fade" transition="in">
                                      <p:cBhvr>
                                        <p:cTn dur="1"/>
                                        <p:tgtEl>
                                          <p:spTgt spid="1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4" st="4"/>
                                            </p:txEl>
                                          </p:spTgt>
                                        </p:tgtEl>
                                        <p:attrNameLst>
                                          <p:attrName>style.visibility</p:attrName>
                                        </p:attrNameLst>
                                      </p:cBhvr>
                                      <p:to>
                                        <p:strVal val="visible"/>
                                      </p:to>
                                    </p:set>
                                    <p:animEffect filter="fade" transition="in">
                                      <p:cBhvr>
                                        <p:cTn dur="1"/>
                                        <p:tgtEl>
                                          <p:spTgt spid="1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5" st="5"/>
                                            </p:txEl>
                                          </p:spTgt>
                                        </p:tgtEl>
                                        <p:attrNameLst>
                                          <p:attrName>style.visibility</p:attrName>
                                        </p:attrNameLst>
                                      </p:cBhvr>
                                      <p:to>
                                        <p:strVal val="visible"/>
                                      </p:to>
                                    </p:set>
                                    <p:animEffect filter="fade" transition="in">
                                      <p:cBhvr>
                                        <p:cTn dur="1"/>
                                        <p:tgtEl>
                                          <p:spTgt spid="1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gtEl>
                                        <p:attrNameLst>
                                          <p:attrName>style.visibility</p:attrName>
                                        </p:attrNameLst>
                                      </p:cBhvr>
                                      <p:to>
                                        <p:strVal val="visible"/>
                                      </p:to>
                                    </p:set>
                                    <p:animEffect filter="fade" transition="in">
                                      <p:cBhvr>
                                        <p:cTn dur="1"/>
                                        <p:tgtEl>
                                          <p:spTgt spid="1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0" st="0"/>
                                            </p:txEl>
                                          </p:spTgt>
                                        </p:tgtEl>
                                        <p:attrNameLst>
                                          <p:attrName>style.visibility</p:attrName>
                                        </p:attrNameLst>
                                      </p:cBhvr>
                                      <p:to>
                                        <p:strVal val="visible"/>
                                      </p:to>
                                    </p:set>
                                    <p:animEffect filter="fade" transition="in">
                                      <p:cBhvr>
                                        <p:cTn dur="1"/>
                                        <p:tgtEl>
                                          <p:spTgt spid="1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1" st="1"/>
                                            </p:txEl>
                                          </p:spTgt>
                                        </p:tgtEl>
                                        <p:attrNameLst>
                                          <p:attrName>style.visibility</p:attrName>
                                        </p:attrNameLst>
                                      </p:cBhvr>
                                      <p:to>
                                        <p:strVal val="visible"/>
                                      </p:to>
                                    </p:set>
                                    <p:animEffect filter="fade" transition="in">
                                      <p:cBhvr>
                                        <p:cTn dur="1"/>
                                        <p:tgtEl>
                                          <p:spTgt spid="1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2" st="2"/>
                                            </p:txEl>
                                          </p:spTgt>
                                        </p:tgtEl>
                                        <p:attrNameLst>
                                          <p:attrName>style.visibility</p:attrName>
                                        </p:attrNameLst>
                                      </p:cBhvr>
                                      <p:to>
                                        <p:strVal val="visible"/>
                                      </p:to>
                                    </p:set>
                                    <p:animEffect filter="fade" transition="in">
                                      <p:cBhvr>
                                        <p:cTn dur="1"/>
                                        <p:tgtEl>
                                          <p:spTgt spid="1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3" st="3"/>
                                            </p:txEl>
                                          </p:spTgt>
                                        </p:tgtEl>
                                        <p:attrNameLst>
                                          <p:attrName>style.visibility</p:attrName>
                                        </p:attrNameLst>
                                      </p:cBhvr>
                                      <p:to>
                                        <p:strVal val="visible"/>
                                      </p:to>
                                    </p:set>
                                    <p:animEffect filter="fade" transition="in">
                                      <p:cBhvr>
                                        <p:cTn dur="1"/>
                                        <p:tgtEl>
                                          <p:spTgt spid="1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4" st="4"/>
                                            </p:txEl>
                                          </p:spTgt>
                                        </p:tgtEl>
                                        <p:attrNameLst>
                                          <p:attrName>style.visibility</p:attrName>
                                        </p:attrNameLst>
                                      </p:cBhvr>
                                      <p:to>
                                        <p:strVal val="visible"/>
                                      </p:to>
                                    </p:set>
                                    <p:animEffect filter="fade" transition="in">
                                      <p:cBhvr>
                                        <p:cTn dur="1"/>
                                        <p:tgtEl>
                                          <p:spTgt spid="12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5" st="5"/>
                                            </p:txEl>
                                          </p:spTgt>
                                        </p:tgtEl>
                                        <p:attrNameLst>
                                          <p:attrName>style.visibility</p:attrName>
                                        </p:attrNameLst>
                                      </p:cBhvr>
                                      <p:to>
                                        <p:strVal val="visible"/>
                                      </p:to>
                                    </p:set>
                                    <p:animEffect filter="fade" transition="in">
                                      <p:cBhvr>
                                        <p:cTn dur="1"/>
                                        <p:tgtEl>
                                          <p:spTgt spid="12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6" st="6"/>
                                            </p:txEl>
                                          </p:spTgt>
                                        </p:tgtEl>
                                        <p:attrNameLst>
                                          <p:attrName>style.visibility</p:attrName>
                                        </p:attrNameLst>
                                      </p:cBhvr>
                                      <p:to>
                                        <p:strVal val="visible"/>
                                      </p:to>
                                    </p:set>
                                    <p:animEffect filter="fade" transition="in">
                                      <p:cBhvr>
                                        <p:cTn dur="1"/>
                                        <p:tgtEl>
                                          <p:spTgt spid="12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1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Tale of Two Workflows</a:t>
            </a:r>
            <a:endParaRPr/>
          </a:p>
        </p:txBody>
      </p:sp>
      <p:pic>
        <p:nvPicPr>
          <p:cNvPr id="1268" name="Google Shape;1268;p139"/>
          <p:cNvPicPr preferRelativeResize="0"/>
          <p:nvPr/>
        </p:nvPicPr>
        <p:blipFill>
          <a:blip r:embed="rId3">
            <a:alphaModFix/>
          </a:blip>
          <a:stretch>
            <a:fillRect/>
          </a:stretch>
        </p:blipFill>
        <p:spPr>
          <a:xfrm>
            <a:off x="5464425" y="1727800"/>
            <a:ext cx="2981850" cy="2937900"/>
          </a:xfrm>
          <a:prstGeom prst="rect">
            <a:avLst/>
          </a:prstGeom>
          <a:noFill/>
          <a:ln>
            <a:noFill/>
          </a:ln>
        </p:spPr>
      </p:pic>
      <p:sp>
        <p:nvSpPr>
          <p:cNvPr id="1269" name="Google Shape;1269;p1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TDD is the opposite of the autograder-with-print-statements workflow.</a:t>
            </a:r>
            <a:endParaRPr/>
          </a:p>
          <a:p>
            <a:pPr indent="-342900" lvl="0" marL="457200" rtl="0" algn="l">
              <a:spcBef>
                <a:spcPts val="600"/>
              </a:spcBef>
              <a:spcAft>
                <a:spcPts val="0"/>
              </a:spcAft>
              <a:buSzPts val="1800"/>
              <a:buChar char="●"/>
            </a:pPr>
            <a:r>
              <a:rPr lang="en"/>
              <a:t>What’s best for you is probably in the middle.</a:t>
            </a:r>
            <a:endParaRPr/>
          </a:p>
          <a:p>
            <a:pPr indent="0" lvl="0" marL="0" rtl="0" algn="l">
              <a:spcBef>
                <a:spcPts val="600"/>
              </a:spcBef>
              <a:spcAft>
                <a:spcPts val="0"/>
              </a:spcAft>
              <a:buNone/>
            </a:pPr>
            <a:r>
              <a:t/>
            </a:r>
            <a:endParaRPr/>
          </a:p>
        </p:txBody>
      </p:sp>
      <p:sp>
        <p:nvSpPr>
          <p:cNvPr id="1270" name="Google Shape;1270;p139"/>
          <p:cNvSpPr txBox="1"/>
          <p:nvPr/>
        </p:nvSpPr>
        <p:spPr>
          <a:xfrm>
            <a:off x="243000" y="1892050"/>
            <a:ext cx="3234300" cy="2609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python sort.py</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[63, 12, 91, 5, 0]</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to this spot, lt is: 1</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to this spot, lt is: 2</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here!</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[63, 12, 0, 5, 91]</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to this spot, lt is: 3</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to this spot, lt is: 4</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here!</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[5, 12, 0, 63, 91]</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FFFFFF"/>
              </a:solidFill>
              <a:highlight>
                <a:srgbClr val="000000"/>
              </a:highlight>
              <a:latin typeface="Consolas"/>
              <a:ea typeface="Consolas"/>
              <a:cs typeface="Consolas"/>
              <a:sym typeface="Consolas"/>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140"/>
          <p:cNvSpPr/>
          <p:nvPr/>
        </p:nvSpPr>
        <p:spPr>
          <a:xfrm>
            <a:off x="5217800" y="960588"/>
            <a:ext cx="3390900" cy="16218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Idea: Tests cover interaction of all units at once.</a:t>
            </a:r>
            <a:endParaRPr/>
          </a:p>
          <a:p>
            <a:pPr indent="-342900" lvl="0" marL="457200" rtl="0" algn="l">
              <a:spcBef>
                <a:spcPts val="600"/>
              </a:spcBef>
              <a:spcAft>
                <a:spcPts val="0"/>
              </a:spcAft>
              <a:buSzPts val="1800"/>
              <a:buChar char="●"/>
            </a:pPr>
            <a:r>
              <a:rPr lang="en"/>
              <a:t>As seen in project 0.</a:t>
            </a:r>
            <a:endParaRPr/>
          </a:p>
        </p:txBody>
      </p:sp>
      <p:sp>
        <p:nvSpPr>
          <p:cNvPr id="1277" name="Google Shape;1277;p1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 Tool #3: Integration Testing</a:t>
            </a:r>
            <a:endParaRPr/>
          </a:p>
        </p:txBody>
      </p:sp>
      <p:sp>
        <p:nvSpPr>
          <p:cNvPr id="1278" name="Google Shape;1278;p140"/>
          <p:cNvSpPr/>
          <p:nvPr/>
        </p:nvSpPr>
        <p:spPr>
          <a:xfrm>
            <a:off x="4824175" y="3139425"/>
            <a:ext cx="2020800" cy="14217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0"/>
          <p:cNvSpPr/>
          <p:nvPr/>
        </p:nvSpPr>
        <p:spPr>
          <a:xfrm>
            <a:off x="5443575" y="1057450"/>
            <a:ext cx="12396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addFirst</a:t>
            </a:r>
            <a:endParaRPr sz="1800">
              <a:latin typeface="Consolas"/>
              <a:ea typeface="Consolas"/>
              <a:cs typeface="Consolas"/>
              <a:sym typeface="Consolas"/>
            </a:endParaRPr>
          </a:p>
        </p:txBody>
      </p:sp>
      <p:sp>
        <p:nvSpPr>
          <p:cNvPr id="1280" name="Google Shape;1280;p140"/>
          <p:cNvSpPr/>
          <p:nvPr/>
        </p:nvSpPr>
        <p:spPr>
          <a:xfrm>
            <a:off x="7165600" y="1057450"/>
            <a:ext cx="12327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addLast</a:t>
            </a:r>
            <a:endParaRPr sz="1800">
              <a:latin typeface="Consolas"/>
              <a:ea typeface="Consolas"/>
              <a:cs typeface="Consolas"/>
              <a:sym typeface="Consolas"/>
            </a:endParaRPr>
          </a:p>
        </p:txBody>
      </p:sp>
      <p:sp>
        <p:nvSpPr>
          <p:cNvPr id="1281" name="Google Shape;1281;p140"/>
          <p:cNvSpPr/>
          <p:nvPr/>
        </p:nvSpPr>
        <p:spPr>
          <a:xfrm>
            <a:off x="4979925" y="3308400"/>
            <a:ext cx="1730100" cy="1104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Some sort of script in Java, Python, etc. </a:t>
            </a:r>
            <a:endParaRPr sz="1800">
              <a:latin typeface="Calibri"/>
              <a:ea typeface="Calibri"/>
              <a:cs typeface="Calibri"/>
              <a:sym typeface="Calibri"/>
            </a:endParaRPr>
          </a:p>
        </p:txBody>
      </p:sp>
      <p:cxnSp>
        <p:nvCxnSpPr>
          <p:cNvPr id="1282" name="Google Shape;1282;p140"/>
          <p:cNvCxnSpPr>
            <a:stCxn id="1281" idx="0"/>
          </p:cNvCxnSpPr>
          <p:nvPr/>
        </p:nvCxnSpPr>
        <p:spPr>
          <a:xfrm rot="10800000">
            <a:off x="5844975" y="2949300"/>
            <a:ext cx="0" cy="359100"/>
          </a:xfrm>
          <a:prstGeom prst="straightConnector1">
            <a:avLst/>
          </a:prstGeom>
          <a:noFill/>
          <a:ln cap="flat" cmpd="sng" w="19050">
            <a:solidFill>
              <a:srgbClr val="666666"/>
            </a:solidFill>
            <a:prstDash val="solid"/>
            <a:round/>
            <a:headEnd len="med" w="med" type="none"/>
            <a:tailEnd len="med" w="med" type="none"/>
          </a:ln>
        </p:spPr>
      </p:cxnSp>
      <p:sp>
        <p:nvSpPr>
          <p:cNvPr id="1283" name="Google Shape;1283;p140"/>
          <p:cNvSpPr txBox="1"/>
          <p:nvPr/>
        </p:nvSpPr>
        <p:spPr>
          <a:xfrm>
            <a:off x="6215300" y="2282975"/>
            <a:ext cx="1344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ArrayDeque</a:t>
            </a:r>
            <a:endParaRPr>
              <a:solidFill>
                <a:schemeClr val="accent2"/>
              </a:solidFill>
            </a:endParaRPr>
          </a:p>
        </p:txBody>
      </p:sp>
      <p:sp>
        <p:nvSpPr>
          <p:cNvPr id="1284" name="Google Shape;1284;p140"/>
          <p:cNvSpPr txBox="1"/>
          <p:nvPr/>
        </p:nvSpPr>
        <p:spPr>
          <a:xfrm>
            <a:off x="90600" y="1532650"/>
            <a:ext cx="4644600" cy="32589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Why? Unit testing is often not enough to ensure modules interact properly or that system works as expected.</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We won’t have you build full scale integration tests in our class. </a:t>
            </a:r>
            <a:endParaRPr sz="2000">
              <a:solidFill>
                <a:schemeClr val="dk1"/>
              </a:solidFill>
              <a:latin typeface="Calibri"/>
              <a:ea typeface="Calibri"/>
              <a:cs typeface="Calibri"/>
              <a:sym typeface="Calibri"/>
            </a:endParaRPr>
          </a:p>
        </p:txBody>
      </p:sp>
      <p:cxnSp>
        <p:nvCxnSpPr>
          <p:cNvPr id="1285" name="Google Shape;1285;p140"/>
          <p:cNvCxnSpPr>
            <a:endCxn id="1283" idx="2"/>
          </p:cNvCxnSpPr>
          <p:nvPr/>
        </p:nvCxnSpPr>
        <p:spPr>
          <a:xfrm rot="10800000">
            <a:off x="6887300" y="2631575"/>
            <a:ext cx="0" cy="328800"/>
          </a:xfrm>
          <a:prstGeom prst="straightConnector1">
            <a:avLst/>
          </a:prstGeom>
          <a:noFill/>
          <a:ln cap="flat" cmpd="sng" w="19050">
            <a:solidFill>
              <a:srgbClr val="666666"/>
            </a:solidFill>
            <a:prstDash val="solid"/>
            <a:round/>
            <a:headEnd len="med" w="med" type="none"/>
            <a:tailEnd len="med" w="med" type="triangle"/>
          </a:ln>
        </p:spPr>
      </p:cxnSp>
      <p:pic>
        <p:nvPicPr>
          <p:cNvPr id="1286" name="Google Shape;1286;p140"/>
          <p:cNvPicPr preferRelativeResize="0"/>
          <p:nvPr/>
        </p:nvPicPr>
        <p:blipFill>
          <a:blip r:embed="rId3">
            <a:alphaModFix/>
          </a:blip>
          <a:stretch>
            <a:fillRect/>
          </a:stretch>
        </p:blipFill>
        <p:spPr>
          <a:xfrm>
            <a:off x="7230255" y="3298125"/>
            <a:ext cx="1660595" cy="1104300"/>
          </a:xfrm>
          <a:prstGeom prst="rect">
            <a:avLst/>
          </a:prstGeom>
          <a:noFill/>
          <a:ln>
            <a:noFill/>
          </a:ln>
        </p:spPr>
      </p:pic>
      <p:sp>
        <p:nvSpPr>
          <p:cNvPr id="1287" name="Google Shape;1287;p140"/>
          <p:cNvSpPr txBox="1"/>
          <p:nvPr/>
        </p:nvSpPr>
        <p:spPr>
          <a:xfrm>
            <a:off x="5362953" y="4539197"/>
            <a:ext cx="13203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Automatic</a:t>
            </a:r>
            <a:endParaRPr/>
          </a:p>
        </p:txBody>
      </p:sp>
      <p:sp>
        <p:nvSpPr>
          <p:cNvPr id="1288" name="Google Shape;1288;p140"/>
          <p:cNvSpPr txBox="1"/>
          <p:nvPr/>
        </p:nvSpPr>
        <p:spPr>
          <a:xfrm>
            <a:off x="7630050" y="4539200"/>
            <a:ext cx="861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Manual</a:t>
            </a:r>
            <a:endParaRPr/>
          </a:p>
        </p:txBody>
      </p:sp>
      <p:cxnSp>
        <p:nvCxnSpPr>
          <p:cNvPr id="1289" name="Google Shape;1289;p140"/>
          <p:cNvCxnSpPr>
            <a:stCxn id="1286" idx="0"/>
          </p:cNvCxnSpPr>
          <p:nvPr/>
        </p:nvCxnSpPr>
        <p:spPr>
          <a:xfrm rot="10800000">
            <a:off x="8060553" y="2971125"/>
            <a:ext cx="0" cy="327000"/>
          </a:xfrm>
          <a:prstGeom prst="straightConnector1">
            <a:avLst/>
          </a:prstGeom>
          <a:noFill/>
          <a:ln cap="flat" cmpd="sng" w="19050">
            <a:solidFill>
              <a:srgbClr val="666666"/>
            </a:solidFill>
            <a:prstDash val="solid"/>
            <a:round/>
            <a:headEnd len="med" w="med" type="none"/>
            <a:tailEnd len="med" w="med" type="none"/>
          </a:ln>
        </p:spPr>
      </p:cxnSp>
      <p:cxnSp>
        <p:nvCxnSpPr>
          <p:cNvPr id="1290" name="Google Shape;1290;p140"/>
          <p:cNvCxnSpPr/>
          <p:nvPr/>
        </p:nvCxnSpPr>
        <p:spPr>
          <a:xfrm>
            <a:off x="5843825" y="2959200"/>
            <a:ext cx="2225700" cy="0"/>
          </a:xfrm>
          <a:prstGeom prst="straightConnector1">
            <a:avLst/>
          </a:prstGeom>
          <a:noFill/>
          <a:ln cap="flat" cmpd="sng" w="19050">
            <a:solidFill>
              <a:srgbClr val="666666"/>
            </a:solidFill>
            <a:prstDash val="solid"/>
            <a:round/>
            <a:headEnd len="med" w="med" type="none"/>
            <a:tailEnd len="med" w="med" type="none"/>
          </a:ln>
        </p:spPr>
      </p:cxnSp>
      <p:sp>
        <p:nvSpPr>
          <p:cNvPr id="1291" name="Google Shape;1291;p140"/>
          <p:cNvSpPr/>
          <p:nvPr/>
        </p:nvSpPr>
        <p:spPr>
          <a:xfrm>
            <a:off x="5437800" y="1669275"/>
            <a:ext cx="12396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size</a:t>
            </a:r>
            <a:endParaRPr sz="1800">
              <a:latin typeface="Consolas"/>
              <a:ea typeface="Consolas"/>
              <a:cs typeface="Consolas"/>
              <a:sym typeface="Consolas"/>
            </a:endParaRPr>
          </a:p>
        </p:txBody>
      </p:sp>
      <p:sp>
        <p:nvSpPr>
          <p:cNvPr id="1292" name="Google Shape;1292;p140"/>
          <p:cNvSpPr/>
          <p:nvPr/>
        </p:nvSpPr>
        <p:spPr>
          <a:xfrm>
            <a:off x="7158600" y="1669275"/>
            <a:ext cx="12396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isEmpty</a:t>
            </a:r>
            <a:endParaRPr sz="1800">
              <a:latin typeface="Consolas"/>
              <a:ea typeface="Consolas"/>
              <a:cs typeface="Consolas"/>
              <a:sym typeface="Consolas"/>
            </a:endParaRPr>
          </a:p>
        </p:txBody>
      </p:sp>
      <p:sp>
        <p:nvSpPr>
          <p:cNvPr id="1293" name="Google Shape;1293;p140"/>
          <p:cNvSpPr txBox="1"/>
          <p:nvPr/>
        </p:nvSpPr>
        <p:spPr>
          <a:xfrm>
            <a:off x="5713425" y="1951600"/>
            <a:ext cx="630900"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t>
            </a:r>
            <a:endParaRPr sz="2000">
              <a:latin typeface="Consolas"/>
              <a:ea typeface="Consolas"/>
              <a:cs typeface="Consolas"/>
              <a:sym typeface="Consolas"/>
            </a:endParaRPr>
          </a:p>
        </p:txBody>
      </p:sp>
      <p:sp>
        <p:nvSpPr>
          <p:cNvPr id="1294" name="Google Shape;1294;p140"/>
          <p:cNvSpPr txBox="1"/>
          <p:nvPr/>
        </p:nvSpPr>
        <p:spPr>
          <a:xfrm>
            <a:off x="7412050" y="1956323"/>
            <a:ext cx="630900"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t>
            </a:r>
            <a:endParaRPr sz="20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4"/>
                                        </p:tgtEl>
                                        <p:attrNameLst>
                                          <p:attrName>style.visibility</p:attrName>
                                        </p:attrNameLst>
                                      </p:cBhvr>
                                      <p:to>
                                        <p:strVal val="visible"/>
                                      </p:to>
                                    </p:set>
                                    <p:animEffect filter="fade" transition="in">
                                      <p:cBhvr>
                                        <p:cTn dur="1000"/>
                                        <p:tgtEl>
                                          <p:spTgt spid="1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8" name="Shape 1298"/>
        <p:cNvGrpSpPr/>
        <p:nvPr/>
      </p:nvGrpSpPr>
      <p:grpSpPr>
        <a:xfrm>
          <a:off x="0" y="0"/>
          <a:ext cx="0" cy="0"/>
          <a:chOff x="0" y="0"/>
          <a:chExt cx="0" cy="0"/>
        </a:xfrm>
      </p:grpSpPr>
      <p:sp>
        <p:nvSpPr>
          <p:cNvPr id="1299" name="Google Shape;1299;p1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Extra Slides: How Unit Tests are Run</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3" name="Shape 1303"/>
        <p:cNvGrpSpPr/>
        <p:nvPr/>
      </p:nvGrpSpPr>
      <p:grpSpPr>
        <a:xfrm>
          <a:off x="0" y="0"/>
          <a:ext cx="0" cy="0"/>
          <a:chOff x="0" y="0"/>
          <a:chExt cx="0" cy="0"/>
        </a:xfrm>
      </p:grpSpPr>
      <p:sp>
        <p:nvSpPr>
          <p:cNvPr id="1304" name="Google Shape;1304;p1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 Slide: What is an Annotation?</a:t>
            </a:r>
            <a:endParaRPr/>
          </a:p>
        </p:txBody>
      </p:sp>
      <p:sp>
        <p:nvSpPr>
          <p:cNvPr id="1305" name="Google Shape;1305;p14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Annotations (like @Test) don’t do anything on their own.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Runner uses reflections library to iterate through all methods with “Test” annotation. Pseudocode on next slide.</a:t>
            </a:r>
            <a:endParaRPr/>
          </a:p>
          <a:p>
            <a:pPr indent="0" lvl="0" marL="0" rtl="0" algn="l">
              <a:spcBef>
                <a:spcPts val="600"/>
              </a:spcBef>
              <a:spcAft>
                <a:spcPts val="0"/>
              </a:spcAft>
              <a:buNone/>
            </a:pPr>
            <a:r>
              <a:t/>
            </a:r>
            <a:endParaRPr/>
          </a:p>
        </p:txBody>
      </p:sp>
      <p:sp>
        <p:nvSpPr>
          <p:cNvPr id="1306" name="Google Shape;1306;p142"/>
          <p:cNvSpPr txBox="1"/>
          <p:nvPr/>
        </p:nvSpPr>
        <p:spPr>
          <a:xfrm>
            <a:off x="726600" y="1090800"/>
            <a:ext cx="7690800" cy="1335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rgbClr val="0000FF"/>
                </a:solidFill>
                <a:highlight>
                  <a:srgbClr val="EFEFEF"/>
                </a:highlight>
                <a:latin typeface="Consolas"/>
                <a:ea typeface="Consolas"/>
                <a:cs typeface="Consolas"/>
                <a:sym typeface="Consolas"/>
              </a:rPr>
              <a:t>@Test</a:t>
            </a:r>
            <a:endParaRPr sz="1900">
              <a:solidFill>
                <a:srgbClr val="0000FF"/>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testSort()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b="1" sz="19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tried to write a test, the most natural approach would be to start with an input and expected result. Then call sort. Then compare the actual result </a:t>
            </a:r>
            <a:r>
              <a:rPr lang="en"/>
              <a:t>with the expected result.</a:t>
            </a:r>
            <a:endParaRPr/>
          </a:p>
        </p:txBody>
      </p:sp>
      <p:sp>
        <p:nvSpPr>
          <p:cNvPr id="236" name="Google Shape;236;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a Test</a:t>
            </a:r>
            <a:endParaRPr/>
          </a:p>
        </p:txBody>
      </p:sp>
      <p:sp>
        <p:nvSpPr>
          <p:cNvPr id="237" name="Google Shape;237;p35"/>
          <p:cNvSpPr txBox="1"/>
          <p:nvPr/>
        </p:nvSpPr>
        <p:spPr>
          <a:xfrm>
            <a:off x="301950" y="1461350"/>
            <a:ext cx="8540100" cy="3416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AD56"/>
                </a:solidFill>
                <a:highlight>
                  <a:schemeClr val="dk1"/>
                </a:highlight>
                <a:latin typeface="Consolas"/>
                <a:ea typeface="Consolas"/>
                <a:cs typeface="Consolas"/>
                <a:sym typeface="Consolas"/>
              </a:rPr>
              <a:t>       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see next slide</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0" name="Shape 1310"/>
        <p:cNvGrpSpPr/>
        <p:nvPr/>
      </p:nvGrpSpPr>
      <p:grpSpPr>
        <a:xfrm>
          <a:off x="0" y="0"/>
          <a:ext cx="0" cy="0"/>
          <a:chOff x="0" y="0"/>
          <a:chExt cx="0" cy="0"/>
        </a:xfrm>
      </p:grpSpPr>
      <p:sp>
        <p:nvSpPr>
          <p:cNvPr id="1311" name="Google Shape;1311;p1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Runner Pseudocode</a:t>
            </a:r>
            <a:endParaRPr/>
          </a:p>
        </p:txBody>
      </p:sp>
      <p:sp>
        <p:nvSpPr>
          <p:cNvPr id="1312" name="Google Shape;1312;p143"/>
          <p:cNvSpPr txBox="1"/>
          <p:nvPr/>
        </p:nvSpPr>
        <p:spPr>
          <a:xfrm>
            <a:off x="166800" y="1938800"/>
            <a:ext cx="8818200" cy="3204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List&lt;Method&gt; L = getMethodsWithAnnotation(</a:t>
            </a:r>
            <a:r>
              <a:rPr lang="en" sz="1900">
                <a:solidFill>
                  <a:srgbClr val="9900FF"/>
                </a:solidFill>
                <a:highlight>
                  <a:srgbClr val="EFEFEF"/>
                </a:highlight>
                <a:latin typeface="Consolas"/>
                <a:ea typeface="Consolas"/>
                <a:cs typeface="Consolas"/>
                <a:sym typeface="Consolas"/>
              </a:rPr>
              <a:t>TestSort.class</a:t>
            </a: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9900FF"/>
                </a:solidFill>
                <a:highlight>
                  <a:srgbClr val="EFEFEF"/>
                </a:highlight>
                <a:latin typeface="Consolas"/>
                <a:ea typeface="Consolas"/>
                <a:cs typeface="Consolas"/>
                <a:sym typeface="Consolas"/>
              </a:rPr>
              <a:t>@</a:t>
            </a:r>
            <a:r>
              <a:rPr lang="en" sz="1900">
                <a:solidFill>
                  <a:srgbClr val="9900FF"/>
                </a:solidFill>
                <a:highlight>
                  <a:srgbClr val="EFEFEF"/>
                </a:highlight>
                <a:latin typeface="Consolas"/>
                <a:ea typeface="Consolas"/>
                <a:cs typeface="Consolas"/>
                <a:sym typeface="Consolas"/>
              </a:rPr>
              <a:t>Test</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numTests = L.size();</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numPassed = 0;</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for</a:t>
            </a:r>
            <a:r>
              <a:rPr lang="en" sz="1900">
                <a:solidFill>
                  <a:schemeClr val="dk1"/>
                </a:solidFill>
                <a:highlight>
                  <a:srgbClr val="EFEFEF"/>
                </a:highlight>
                <a:latin typeface="Consolas"/>
                <a:ea typeface="Consolas"/>
                <a:cs typeface="Consolas"/>
                <a:sym typeface="Consolas"/>
              </a:rPr>
              <a:t> (Method m : L)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result r = m.execute();</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(r.passed == true) { numPassed += 1;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(r.passed == false) { System.out.println(r.message);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System.out.println(numPassed + “/” + numTests + “ passed!”);</a:t>
            </a:r>
            <a:endParaRPr sz="1100">
              <a:solidFill>
                <a:schemeClr val="dk1"/>
              </a:solidFill>
              <a:highlight>
                <a:srgbClr val="EFEFEF"/>
              </a:highlight>
            </a:endParaRPr>
          </a:p>
          <a:p>
            <a:pPr indent="0" lvl="0" marL="0" rtl="0" algn="l">
              <a:spcBef>
                <a:spcPts val="0"/>
              </a:spcBef>
              <a:spcAft>
                <a:spcPts val="0"/>
              </a:spcAft>
              <a:buNone/>
            </a:pPr>
            <a:r>
              <a:t/>
            </a:r>
            <a:endParaRPr sz="1900">
              <a:solidFill>
                <a:schemeClr val="dk1"/>
              </a:solidFill>
              <a:highlight>
                <a:srgbClr val="EFEFEF"/>
              </a:highlight>
              <a:latin typeface="Consolas"/>
              <a:ea typeface="Consolas"/>
              <a:cs typeface="Consolas"/>
              <a:sym typeface="Consolas"/>
            </a:endParaRPr>
          </a:p>
        </p:txBody>
      </p:sp>
      <p:sp>
        <p:nvSpPr>
          <p:cNvPr id="1313" name="Google Shape;1313;p1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Runner uses reflections library to iterate through all methods with “Test” annotation.</a:t>
            </a:r>
            <a:endParaRPr/>
          </a:p>
          <a:p>
            <a:pPr indent="0" lvl="0" marL="0" rtl="0" algn="l">
              <a:spcBef>
                <a:spcPts val="600"/>
              </a:spcBef>
              <a:spcAft>
                <a:spcPts val="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7" name="Shape 1317"/>
        <p:cNvGrpSpPr/>
        <p:nvPr/>
      </p:nvGrpSpPr>
      <p:grpSpPr>
        <a:xfrm>
          <a:off x="0" y="0"/>
          <a:ext cx="0" cy="0"/>
          <a:chOff x="0" y="0"/>
          <a:chExt cx="0" cy="0"/>
        </a:xfrm>
      </p:grpSpPr>
      <p:sp>
        <p:nvSpPr>
          <p:cNvPr id="1318" name="Google Shape;1318;p1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Usually Goes...</a:t>
            </a:r>
            <a:endParaRPr/>
          </a:p>
        </p:txBody>
      </p:sp>
      <p:pic>
        <p:nvPicPr>
          <p:cNvPr id="1319" name="Google Shape;1319;p144"/>
          <p:cNvPicPr preferRelativeResize="0"/>
          <p:nvPr/>
        </p:nvPicPr>
        <p:blipFill>
          <a:blip r:embed="rId3">
            <a:alphaModFix/>
          </a:blip>
          <a:stretch>
            <a:fillRect/>
          </a:stretch>
        </p:blipFill>
        <p:spPr>
          <a:xfrm>
            <a:off x="793425" y="740201"/>
            <a:ext cx="7557152" cy="4250898"/>
          </a:xfrm>
          <a:prstGeom prst="rect">
            <a:avLst/>
          </a:prstGeom>
          <a:noFill/>
          <a:ln>
            <a:noFill/>
          </a:ln>
        </p:spPr>
      </p:pic>
      <p:sp>
        <p:nvSpPr>
          <p:cNvPr id="1320" name="Google Shape;1320;p144"/>
          <p:cNvSpPr/>
          <p:nvPr/>
        </p:nvSpPr>
        <p:spPr>
          <a:xfrm>
            <a:off x="2494500" y="2928500"/>
            <a:ext cx="3574200" cy="930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public static void sort(String[] inputs)</a:t>
            </a:r>
            <a:endParaRPr sz="1800">
              <a:latin typeface="Consolas"/>
              <a:ea typeface="Consolas"/>
              <a:cs typeface="Consolas"/>
              <a:sym typeface="Consolas"/>
            </a:endParaRPr>
          </a:p>
        </p:txBody>
      </p:sp>
      <p:sp>
        <p:nvSpPr>
          <p:cNvPr id="1321" name="Google Shape;1321;p144"/>
          <p:cNvSpPr/>
          <p:nvPr/>
        </p:nvSpPr>
        <p:spPr>
          <a:xfrm>
            <a:off x="6685400" y="1207175"/>
            <a:ext cx="1533600" cy="568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Autograder</a:t>
            </a:r>
            <a:endParaRPr sz="1800">
              <a:latin typeface="Consolas"/>
              <a:ea typeface="Consolas"/>
              <a:cs typeface="Consolas"/>
              <a:sym typeface="Consolas"/>
            </a:endParaRPr>
          </a:p>
        </p:txBody>
      </p:sp>
      <p:pic>
        <p:nvPicPr>
          <p:cNvPr id="1322" name="Google Shape;1322;p144"/>
          <p:cNvPicPr preferRelativeResize="0"/>
          <p:nvPr/>
        </p:nvPicPr>
        <p:blipFill>
          <a:blip r:embed="rId4">
            <a:alphaModFix/>
          </a:blip>
          <a:stretch>
            <a:fillRect/>
          </a:stretch>
        </p:blipFill>
        <p:spPr>
          <a:xfrm>
            <a:off x="2306291" y="-152400"/>
            <a:ext cx="5320067"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0"/>
                                        </p:tgtEl>
                                        <p:attrNameLst>
                                          <p:attrName>style.visibility</p:attrName>
                                        </p:attrNameLst>
                                      </p:cBhvr>
                                      <p:to>
                                        <p:strVal val="visible"/>
                                      </p:to>
                                    </p:set>
                                    <p:anim calcmode="lin" valueType="num">
                                      <p:cBhvr additive="base">
                                        <p:cTn dur="1000"/>
                                        <p:tgtEl>
                                          <p:spTgt spid="13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1000"/>
                                        <p:tgtEl>
                                          <p:spTgt spid="1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300"/>
                                        <p:tgtEl>
                                          <p:spTgt spid="1319"/>
                                        </p:tgtEl>
                                      </p:cBhvr>
                                    </p:animEffect>
                                  </p:childTnLst>
                                </p:cTn>
                              </p:par>
                            </p:childTnLst>
                          </p:cTn>
                        </p:par>
                        <p:par>
                          <p:cTn fill="hold">
                            <p:stCondLst>
                              <p:cond delay="300"/>
                            </p:stCondLst>
                            <p:childTnLst>
                              <p:par>
                                <p:cTn fill="hold" nodeType="afterEffect" presetClass="exit" presetID="10" presetSubtype="0">
                                  <p:stCondLst>
                                    <p:cond delay="0"/>
                                  </p:stCondLst>
                                  <p:childTnLst>
                                    <p:animEffect filter="fade" transition="out">
                                      <p:cBhvr>
                                        <p:cTn dur="300"/>
                                        <p:tgtEl>
                                          <p:spTgt spid="1321"/>
                                        </p:tgtEl>
                                      </p:cBhvr>
                                    </p:animEffect>
                                    <p:set>
                                      <p:cBhvr>
                                        <p:cTn dur="1" fill="hold">
                                          <p:stCondLst>
                                            <p:cond delay="300"/>
                                          </p:stCondLst>
                                        </p:cTn>
                                        <p:tgtEl>
                                          <p:spTgt spid="1321"/>
                                        </p:tgtEl>
                                        <p:attrNameLst>
                                          <p:attrName>style.visibility</p:attrName>
                                        </p:attrNameLst>
                                      </p:cBhvr>
                                      <p:to>
                                        <p:strVal val="hidden"/>
                                      </p:to>
                                    </p:set>
                                  </p:childTnLst>
                                </p:cTn>
                              </p:par>
                            </p:childTnLst>
                          </p:cTn>
                        </p:par>
                        <p:par>
                          <p:cTn fill="hold">
                            <p:stCondLst>
                              <p:cond delay="600"/>
                            </p:stCondLst>
                            <p:childTnLst>
                              <p:par>
                                <p:cTn fill="hold" nodeType="afterEffect" presetClass="exit" presetID="10" presetSubtype="0">
                                  <p:stCondLst>
                                    <p:cond delay="0"/>
                                  </p:stCondLst>
                                  <p:childTnLst>
                                    <p:animEffect filter="fade" transition="out">
                                      <p:cBhvr>
                                        <p:cTn dur="300"/>
                                        <p:tgtEl>
                                          <p:spTgt spid="1319"/>
                                        </p:tgtEl>
                                      </p:cBhvr>
                                    </p:animEffect>
                                    <p:set>
                                      <p:cBhvr>
                                        <p:cTn dur="1" fill="hold">
                                          <p:stCondLst>
                                            <p:cond delay="300"/>
                                          </p:stCondLst>
                                        </p:cTn>
                                        <p:tgtEl>
                                          <p:spTgt spid="1319"/>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800"/>
                                        <p:tgtEl>
                                          <p:spTgt spid="1320"/>
                                        </p:tgtEl>
                                        <p:attrNameLst>
                                          <p:attrName>ppt_w</p:attrName>
                                        </p:attrNameLst>
                                      </p:cBhvr>
                                      <p:tavLst>
                                        <p:tav fmla="" tm="0">
                                          <p:val>
                                            <p:strVal val="#ppt_w"/>
                                          </p:val>
                                        </p:tav>
                                        <p:tav fmla="" tm="100000">
                                          <p:val>
                                            <p:strVal val="0"/>
                                          </p:val>
                                        </p:tav>
                                      </p:tavLst>
                                    </p:anim>
                                    <p:anim calcmode="lin" valueType="num">
                                      <p:cBhvr additive="base">
                                        <p:cTn dur="800"/>
                                        <p:tgtEl>
                                          <p:spTgt spid="1320"/>
                                        </p:tgtEl>
                                        <p:attrNameLst>
                                          <p:attrName>ppt_h</p:attrName>
                                        </p:attrNameLst>
                                      </p:cBhvr>
                                      <p:tavLst>
                                        <p:tav fmla="" tm="0">
                                          <p:val>
                                            <p:strVal val="#ppt_h"/>
                                          </p:val>
                                        </p:tav>
                                        <p:tav fmla="" tm="100000">
                                          <p:val>
                                            <p:strVal val="0"/>
                                          </p:val>
                                        </p:tav>
                                      </p:tavLst>
                                    </p:anim>
                                    <p:set>
                                      <p:cBhvr>
                                        <p:cTn dur="1" fill="hold">
                                          <p:stCondLst>
                                            <p:cond delay="800"/>
                                          </p:stCondLst>
                                        </p:cTn>
                                        <p:tgtEl>
                                          <p:spTgt spid="13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Code</a:t>
            </a:r>
            <a:endParaRPr/>
          </a:p>
        </p:txBody>
      </p:sp>
      <p:sp>
        <p:nvSpPr>
          <p:cNvPr id="243" name="Google Shape;243;p36"/>
          <p:cNvSpPr txBox="1"/>
          <p:nvPr>
            <p:ph idx="1" type="body"/>
          </p:nvPr>
        </p:nvSpPr>
        <p:spPr>
          <a:xfrm>
            <a:off x="107050" y="478400"/>
            <a:ext cx="8649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code that compares the </a:t>
            </a:r>
            <a:r>
              <a:rPr lang="en">
                <a:latin typeface="Consolas"/>
                <a:ea typeface="Consolas"/>
                <a:cs typeface="Consolas"/>
                <a:sym typeface="Consolas"/>
              </a:rPr>
              <a:t>input</a:t>
            </a:r>
            <a:r>
              <a:rPr lang="en"/>
              <a:t> </a:t>
            </a:r>
            <a:r>
              <a:rPr lang="en"/>
              <a:t>and</a:t>
            </a:r>
            <a:r>
              <a:rPr lang="en"/>
              <a:t> </a:t>
            </a:r>
            <a:r>
              <a:rPr lang="en">
                <a:latin typeface="Consolas"/>
                <a:ea typeface="Consolas"/>
                <a:cs typeface="Consolas"/>
                <a:sym typeface="Consolas"/>
              </a:rPr>
              <a:t>expected</a:t>
            </a:r>
            <a:r>
              <a:rPr lang="en"/>
              <a:t> might look </a:t>
            </a:r>
            <a:r>
              <a:rPr lang="en"/>
              <a:t>something</a:t>
            </a:r>
            <a:r>
              <a:rPr lang="en"/>
              <a:t> like below:</a:t>
            </a:r>
            <a:endParaRPr/>
          </a:p>
          <a:p>
            <a:pPr indent="-342900" lvl="0" marL="457200" rtl="0" algn="l">
              <a:spcBef>
                <a:spcPts val="600"/>
              </a:spcBef>
              <a:spcAft>
                <a:spcPts val="0"/>
              </a:spcAft>
              <a:buSzPts val="1800"/>
              <a:buChar char="●"/>
            </a:pPr>
            <a:r>
              <a:rPr lang="en"/>
              <a:t>Details aren’t important, just that it’s long and boring code to write.</a:t>
            </a:r>
            <a:endParaRPr/>
          </a:p>
        </p:txBody>
      </p:sp>
      <p:sp>
        <p:nvSpPr>
          <p:cNvPr id="244" name="Google Shape;244;p36"/>
          <p:cNvSpPr txBox="1"/>
          <p:nvPr/>
        </p:nvSpPr>
        <p:spPr>
          <a:xfrm>
            <a:off x="301950" y="1461350"/>
            <a:ext cx="8540100" cy="3416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7A56"/>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equals</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"Mismatch at position "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a:t>
            </a:r>
            <a:endParaRPr sz="1600">
              <a:solidFill>
                <a:srgbClr val="F77A56"/>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 expected: '"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a:t>
            </a:r>
            <a:endParaRPr sz="1600">
              <a:solidFill>
                <a:srgbClr val="F77A56"/>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 but got '"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nvSpPr>
        <p:spPr>
          <a:xfrm>
            <a:off x="301950" y="667250"/>
            <a:ext cx="8520600" cy="42105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C494C4"/>
                </a:solidFill>
                <a:highlight>
                  <a:schemeClr val="dk1"/>
                </a:highlight>
                <a:latin typeface="Consolas"/>
                <a:ea typeface="Consolas"/>
                <a:cs typeface="Consolas"/>
                <a:sym typeface="Consolas"/>
              </a:rPr>
              <a:t>public class </a:t>
            </a:r>
            <a:r>
              <a:rPr lang="en" sz="1200">
                <a:solidFill>
                  <a:srgbClr val="F7AD56"/>
                </a:solidFill>
                <a:highlight>
                  <a:schemeClr val="dk1"/>
                </a:highlight>
                <a:latin typeface="Consolas"/>
                <a:ea typeface="Consolas"/>
                <a:cs typeface="Consolas"/>
                <a:sym typeface="Consolas"/>
              </a:rPr>
              <a:t>TestSort </a:t>
            </a:r>
            <a:r>
              <a:rPr lang="en" sz="1200">
                <a:solidFill>
                  <a:srgbClr val="FDFDFD"/>
                </a:solidFill>
                <a:highlight>
                  <a:schemeClr val="dk1"/>
                </a:highlight>
                <a:latin typeface="Consolas"/>
                <a:ea typeface="Consolas"/>
                <a:cs typeface="Consolas"/>
                <a:sym typeface="Consolas"/>
              </a:rPr>
              <a:t>{</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A5ABB8"/>
                </a:solidFill>
                <a:highlight>
                  <a:schemeClr val="dk1"/>
                </a:highlight>
                <a:latin typeface="Consolas"/>
                <a:ea typeface="Consolas"/>
                <a:cs typeface="Consolas"/>
                <a:sym typeface="Consolas"/>
              </a:rPr>
              <a:t>/** Tests the sort method of the Sort class. */</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C494C4"/>
                </a:solidFill>
                <a:highlight>
                  <a:schemeClr val="dk1"/>
                </a:highlight>
                <a:latin typeface="Consolas"/>
                <a:ea typeface="Consolas"/>
                <a:cs typeface="Consolas"/>
                <a:sym typeface="Consolas"/>
              </a:rPr>
              <a:t>public static void </a:t>
            </a:r>
            <a:r>
              <a:rPr lang="en" sz="1200">
                <a:solidFill>
                  <a:srgbClr val="5FB3B3"/>
                </a:solidFill>
                <a:highlight>
                  <a:schemeClr val="dk1"/>
                </a:highlight>
                <a:latin typeface="Consolas"/>
                <a:ea typeface="Consolas"/>
                <a:cs typeface="Consolas"/>
                <a:sym typeface="Consolas"/>
              </a:rPr>
              <a:t>testSort</a:t>
            </a: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String</a:t>
            </a:r>
            <a:r>
              <a:rPr lang="en" sz="1200">
                <a:solidFill>
                  <a:srgbClr val="FDFDFD"/>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input </a:t>
            </a:r>
            <a:r>
              <a:rPr lang="en" sz="1200">
                <a:solidFill>
                  <a:srgbClr val="F77A56"/>
                </a:solidFill>
                <a:highlight>
                  <a:schemeClr val="dk1"/>
                </a:highlight>
                <a:latin typeface="Consolas"/>
                <a:ea typeface="Consolas"/>
                <a:cs typeface="Consolas"/>
                <a:sym typeface="Consolas"/>
              </a:rPr>
              <a:t>= </a:t>
            </a:r>
            <a:r>
              <a:rPr lang="en" sz="1200">
                <a:solidFill>
                  <a:srgbClr val="FDFDFD"/>
                </a:solidFill>
                <a:highlight>
                  <a:schemeClr val="dk1"/>
                </a:highlight>
                <a:latin typeface="Consolas"/>
                <a:ea typeface="Consolas"/>
                <a:cs typeface="Consolas"/>
                <a:sym typeface="Consolas"/>
              </a:rPr>
              <a:t>{</a:t>
            </a:r>
            <a:r>
              <a:rPr lang="en" sz="1200">
                <a:solidFill>
                  <a:srgbClr val="98C593"/>
                </a:solidFill>
                <a:highlight>
                  <a:schemeClr val="dk1"/>
                </a:highlight>
                <a:latin typeface="Consolas"/>
                <a:ea typeface="Consolas"/>
                <a:cs typeface="Consolas"/>
                <a:sym typeface="Consolas"/>
              </a:rPr>
              <a:t>"CC" </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"BB"</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"DD"</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"AA"</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String</a:t>
            </a:r>
            <a:r>
              <a:rPr lang="en" sz="1200">
                <a:solidFill>
                  <a:srgbClr val="FDFDFD"/>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expected </a:t>
            </a:r>
            <a:r>
              <a:rPr lang="en" sz="1200">
                <a:solidFill>
                  <a:srgbClr val="F77A56"/>
                </a:solidFill>
                <a:highlight>
                  <a:schemeClr val="dk1"/>
                </a:highlight>
                <a:latin typeface="Consolas"/>
                <a:ea typeface="Consolas"/>
                <a:cs typeface="Consolas"/>
                <a:sym typeface="Consolas"/>
              </a:rPr>
              <a:t>= </a:t>
            </a:r>
            <a:r>
              <a:rPr lang="en" sz="1200">
                <a:solidFill>
                  <a:srgbClr val="FDFDFD"/>
                </a:solidFill>
                <a:highlight>
                  <a:schemeClr val="dk1"/>
                </a:highlight>
                <a:latin typeface="Consolas"/>
                <a:ea typeface="Consolas"/>
                <a:cs typeface="Consolas"/>
                <a:sym typeface="Consolas"/>
              </a:rPr>
              <a:t>{</a:t>
            </a:r>
            <a:r>
              <a:rPr lang="en" sz="1200">
                <a:solidFill>
                  <a:srgbClr val="98C593"/>
                </a:solidFill>
                <a:highlight>
                  <a:schemeClr val="dk1"/>
                </a:highlight>
                <a:latin typeface="Consolas"/>
                <a:ea typeface="Consolas"/>
                <a:cs typeface="Consolas"/>
                <a:sym typeface="Consolas"/>
              </a:rPr>
              <a:t>"AA" </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"BB"</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"CC"</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"DD"</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Sort</a:t>
            </a:r>
            <a:r>
              <a:rPr lang="en" sz="1200">
                <a:solidFill>
                  <a:srgbClr val="A5ABB8"/>
                </a:solidFill>
                <a:highlight>
                  <a:schemeClr val="dk1"/>
                </a:highlight>
                <a:latin typeface="Consolas"/>
                <a:ea typeface="Consolas"/>
                <a:cs typeface="Consolas"/>
                <a:sym typeface="Consolas"/>
              </a:rPr>
              <a:t>.</a:t>
            </a:r>
            <a:r>
              <a:rPr lang="en" sz="1200">
                <a:solidFill>
                  <a:srgbClr val="F7AD56"/>
                </a:solidFill>
                <a:highlight>
                  <a:schemeClr val="dk1"/>
                </a:highlight>
                <a:latin typeface="Consolas"/>
                <a:ea typeface="Consolas"/>
                <a:cs typeface="Consolas"/>
                <a:sym typeface="Consolas"/>
              </a:rPr>
              <a:t>sort</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input</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C494C4"/>
                </a:solidFill>
                <a:highlight>
                  <a:schemeClr val="dk1"/>
                </a:highlight>
                <a:latin typeface="Consolas"/>
                <a:ea typeface="Consolas"/>
                <a:cs typeface="Consolas"/>
                <a:sym typeface="Consolas"/>
              </a:rPr>
              <a:t>for </a:t>
            </a:r>
            <a:r>
              <a:rPr lang="en" sz="1200">
                <a:solidFill>
                  <a:srgbClr val="FDFDFD"/>
                </a:solidFill>
                <a:highlight>
                  <a:schemeClr val="dk1"/>
                </a:highlight>
                <a:latin typeface="Consolas"/>
                <a:ea typeface="Consolas"/>
                <a:cs typeface="Consolas"/>
                <a:sym typeface="Consolas"/>
              </a:rPr>
              <a:t>(</a:t>
            </a:r>
            <a:r>
              <a:rPr lang="en" sz="1200">
                <a:solidFill>
                  <a:srgbClr val="C494C4"/>
                </a:solidFill>
                <a:highlight>
                  <a:schemeClr val="dk1"/>
                </a:highlight>
                <a:latin typeface="Consolas"/>
                <a:ea typeface="Consolas"/>
                <a:cs typeface="Consolas"/>
                <a:sym typeface="Consolas"/>
              </a:rPr>
              <a:t>int </a:t>
            </a:r>
            <a:r>
              <a:rPr lang="en" sz="1200">
                <a:solidFill>
                  <a:srgbClr val="D6DCE7"/>
                </a:solidFill>
                <a:highlight>
                  <a:schemeClr val="dk1"/>
                </a:highlight>
                <a:latin typeface="Consolas"/>
                <a:ea typeface="Consolas"/>
                <a:cs typeface="Consolas"/>
                <a:sym typeface="Consolas"/>
              </a:rPr>
              <a:t>i </a:t>
            </a:r>
            <a:r>
              <a:rPr lang="en" sz="1200">
                <a:solidFill>
                  <a:srgbClr val="F77A56"/>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0</a:t>
            </a:r>
            <a:r>
              <a:rPr lang="en" sz="1200">
                <a:solidFill>
                  <a:srgbClr val="A5ABB8"/>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i </a:t>
            </a:r>
            <a:r>
              <a:rPr lang="en" sz="1200">
                <a:solidFill>
                  <a:srgbClr val="F77A56"/>
                </a:solidFill>
                <a:highlight>
                  <a:schemeClr val="dk1"/>
                </a:highlight>
                <a:latin typeface="Consolas"/>
                <a:ea typeface="Consolas"/>
                <a:cs typeface="Consolas"/>
                <a:sym typeface="Consolas"/>
              </a:rPr>
              <a:t>&lt; </a:t>
            </a:r>
            <a:r>
              <a:rPr lang="en" sz="1200">
                <a:solidFill>
                  <a:srgbClr val="D6DCE7"/>
                </a:solidFill>
                <a:highlight>
                  <a:schemeClr val="dk1"/>
                </a:highlight>
                <a:latin typeface="Consolas"/>
                <a:ea typeface="Consolas"/>
                <a:cs typeface="Consolas"/>
                <a:sym typeface="Consolas"/>
              </a:rPr>
              <a:t>input</a:t>
            </a:r>
            <a:r>
              <a:rPr lang="en" sz="1200">
                <a:solidFill>
                  <a:srgbClr val="A5ABB8"/>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length</a:t>
            </a:r>
            <a:r>
              <a:rPr lang="en" sz="1200">
                <a:solidFill>
                  <a:srgbClr val="A5ABB8"/>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i </a:t>
            </a:r>
            <a:r>
              <a:rPr lang="en" sz="1200">
                <a:solidFill>
                  <a:srgbClr val="F77A56"/>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1</a:t>
            </a: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C494C4"/>
                </a:solidFill>
                <a:highlight>
                  <a:schemeClr val="dk1"/>
                </a:highlight>
                <a:latin typeface="Consolas"/>
                <a:ea typeface="Consolas"/>
                <a:cs typeface="Consolas"/>
                <a:sym typeface="Consolas"/>
              </a:rPr>
              <a:t>if </a:t>
            </a:r>
            <a:r>
              <a:rPr lang="en" sz="1200">
                <a:solidFill>
                  <a:srgbClr val="FDFDFD"/>
                </a:solidFill>
                <a:highlight>
                  <a:schemeClr val="dk1"/>
                </a:highlight>
                <a:latin typeface="Consolas"/>
                <a:ea typeface="Consolas"/>
                <a:cs typeface="Consolas"/>
                <a:sym typeface="Consolas"/>
              </a:rPr>
              <a:t>(</a:t>
            </a:r>
            <a:r>
              <a:rPr lang="en" sz="1200">
                <a:solidFill>
                  <a:srgbClr val="F77A56"/>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input</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r>
              <a:rPr lang="en" sz="1200">
                <a:solidFill>
                  <a:srgbClr val="5EB2B2"/>
                </a:solidFill>
                <a:highlight>
                  <a:schemeClr val="dk1"/>
                </a:highlight>
                <a:latin typeface="Consolas"/>
                <a:ea typeface="Consolas"/>
                <a:cs typeface="Consolas"/>
                <a:sym typeface="Consolas"/>
              </a:rPr>
              <a:t>equals</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expected</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a:t>
            </a: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System</a:t>
            </a:r>
            <a:r>
              <a:rPr lang="en" sz="1200">
                <a:solidFill>
                  <a:srgbClr val="A5ABB8"/>
                </a:solidFill>
                <a:highlight>
                  <a:schemeClr val="dk1"/>
                </a:highlight>
                <a:latin typeface="Consolas"/>
                <a:ea typeface="Consolas"/>
                <a:cs typeface="Consolas"/>
                <a:sym typeface="Consolas"/>
              </a:rPr>
              <a:t>.</a:t>
            </a:r>
            <a:r>
              <a:rPr lang="en" sz="1200">
                <a:solidFill>
                  <a:srgbClr val="F7AD56"/>
                </a:solidFill>
                <a:highlight>
                  <a:schemeClr val="dk1"/>
                </a:highlight>
                <a:latin typeface="Consolas"/>
                <a:ea typeface="Consolas"/>
                <a:cs typeface="Consolas"/>
                <a:sym typeface="Consolas"/>
              </a:rPr>
              <a:t>out</a:t>
            </a:r>
            <a:r>
              <a:rPr lang="en" sz="1200">
                <a:solidFill>
                  <a:srgbClr val="A5ABB8"/>
                </a:solidFill>
                <a:highlight>
                  <a:schemeClr val="dk1"/>
                </a:highlight>
                <a:latin typeface="Consolas"/>
                <a:ea typeface="Consolas"/>
                <a:cs typeface="Consolas"/>
                <a:sym typeface="Consolas"/>
              </a:rPr>
              <a:t>.</a:t>
            </a:r>
            <a:r>
              <a:rPr lang="en" sz="1200">
                <a:solidFill>
                  <a:srgbClr val="5EB2B2"/>
                </a:solidFill>
                <a:highlight>
                  <a:schemeClr val="dk1"/>
                </a:highlight>
                <a:latin typeface="Consolas"/>
                <a:ea typeface="Consolas"/>
                <a:cs typeface="Consolas"/>
                <a:sym typeface="Consolas"/>
              </a:rPr>
              <a:t>println</a:t>
            </a:r>
            <a:r>
              <a:rPr lang="en" sz="1200">
                <a:solidFill>
                  <a:srgbClr val="FDFDFD"/>
                </a:solidFill>
                <a:highlight>
                  <a:schemeClr val="dk1"/>
                </a:highlight>
                <a:latin typeface="Consolas"/>
                <a:ea typeface="Consolas"/>
                <a:cs typeface="Consolas"/>
                <a:sym typeface="Consolas"/>
              </a:rPr>
              <a:t>(</a:t>
            </a:r>
            <a:r>
              <a:rPr lang="en" sz="1200">
                <a:solidFill>
                  <a:srgbClr val="98C593"/>
                </a:solidFill>
                <a:highlight>
                  <a:schemeClr val="dk1"/>
                </a:highlight>
                <a:latin typeface="Consolas"/>
                <a:ea typeface="Consolas"/>
                <a:cs typeface="Consolas"/>
                <a:sym typeface="Consolas"/>
              </a:rPr>
              <a:t>"Mismatch at position " </a:t>
            </a:r>
            <a:r>
              <a:rPr lang="en" sz="1200">
                <a:solidFill>
                  <a:srgbClr val="F77A56"/>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i </a:t>
            </a:r>
            <a:r>
              <a:rPr lang="en" sz="1200">
                <a:solidFill>
                  <a:srgbClr val="F77A56"/>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 expected: '" </a:t>
            </a:r>
            <a:r>
              <a:rPr lang="en" sz="1200">
                <a:solidFill>
                  <a:srgbClr val="F77A56"/>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expected</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a:t>
            </a:r>
            <a:r>
              <a:rPr lang="en" sz="1200">
                <a:solidFill>
                  <a:srgbClr val="FDFDFD"/>
                </a:solidFill>
                <a:highlight>
                  <a:schemeClr val="dk1"/>
                </a:highlight>
                <a:latin typeface="Consolas"/>
                <a:ea typeface="Consolas"/>
                <a:cs typeface="Consolas"/>
                <a:sym typeface="Consolas"/>
              </a:rPr>
              <a:t>] </a:t>
            </a:r>
            <a:r>
              <a:rPr lang="en" sz="1200">
                <a:solidFill>
                  <a:srgbClr val="F77A56"/>
                </a:solidFill>
                <a:highlight>
                  <a:schemeClr val="dk1"/>
                </a:highlight>
                <a:latin typeface="Consolas"/>
                <a:ea typeface="Consolas"/>
                <a:cs typeface="Consolas"/>
                <a:sym typeface="Consolas"/>
              </a:rPr>
              <a:t>+</a:t>
            </a:r>
            <a:endParaRPr sz="1200">
              <a:solidFill>
                <a:srgbClr val="F77A56"/>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77A56"/>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 but got '" </a:t>
            </a:r>
            <a:r>
              <a:rPr lang="en" sz="1200">
                <a:solidFill>
                  <a:srgbClr val="F77A56"/>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input</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a:t>
            </a:r>
            <a:r>
              <a:rPr lang="en" sz="1200">
                <a:solidFill>
                  <a:srgbClr val="FDFDFD"/>
                </a:solidFill>
                <a:highlight>
                  <a:schemeClr val="dk1"/>
                </a:highlight>
                <a:latin typeface="Consolas"/>
                <a:ea typeface="Consolas"/>
                <a:cs typeface="Consolas"/>
                <a:sym typeface="Consolas"/>
              </a:rPr>
              <a:t>] </a:t>
            </a:r>
            <a:r>
              <a:rPr lang="en" sz="1200">
                <a:solidFill>
                  <a:srgbClr val="F77A56"/>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C494C4"/>
                </a:solidFill>
                <a:highlight>
                  <a:schemeClr val="dk1"/>
                </a:highlight>
                <a:latin typeface="Consolas"/>
                <a:ea typeface="Consolas"/>
                <a:cs typeface="Consolas"/>
                <a:sym typeface="Consolas"/>
              </a:rPr>
              <a:t>return</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FDFDFD"/>
                </a:solidFill>
                <a:highlight>
                  <a:schemeClr val="dk1"/>
                </a:highlight>
                <a:latin typeface="Consolas"/>
                <a:ea typeface="Consolas"/>
                <a:cs typeface="Consolas"/>
                <a:sym typeface="Consolas"/>
              </a:rPr>
              <a:t>}</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C494C4"/>
                </a:solidFill>
                <a:highlight>
                  <a:schemeClr val="dk1"/>
                </a:highlight>
                <a:latin typeface="Consolas"/>
                <a:ea typeface="Consolas"/>
                <a:cs typeface="Consolas"/>
                <a:sym typeface="Consolas"/>
              </a:rPr>
              <a:t>public static void </a:t>
            </a:r>
            <a:r>
              <a:rPr lang="en" sz="1200">
                <a:solidFill>
                  <a:srgbClr val="5FB3B3"/>
                </a:solidFill>
                <a:highlight>
                  <a:schemeClr val="dk1"/>
                </a:highlight>
                <a:latin typeface="Consolas"/>
                <a:ea typeface="Consolas"/>
                <a:cs typeface="Consolas"/>
                <a:sym typeface="Consolas"/>
              </a:rPr>
              <a:t>main</a:t>
            </a:r>
            <a:r>
              <a:rPr lang="en" sz="1200">
                <a:solidFill>
                  <a:srgbClr val="FDFDFD"/>
                </a:solidFill>
                <a:highlight>
                  <a:schemeClr val="dk1"/>
                </a:highlight>
                <a:latin typeface="Consolas"/>
                <a:ea typeface="Consolas"/>
                <a:cs typeface="Consolas"/>
                <a:sym typeface="Consolas"/>
              </a:rPr>
              <a:t>(</a:t>
            </a:r>
            <a:r>
              <a:rPr lang="en" sz="1200">
                <a:solidFill>
                  <a:srgbClr val="F7AD56"/>
                </a:solidFill>
                <a:highlight>
                  <a:schemeClr val="dk1"/>
                </a:highlight>
                <a:latin typeface="Consolas"/>
                <a:ea typeface="Consolas"/>
                <a:cs typeface="Consolas"/>
                <a:sym typeface="Consolas"/>
              </a:rPr>
              <a:t>String</a:t>
            </a:r>
            <a:r>
              <a:rPr lang="en" sz="1200">
                <a:solidFill>
                  <a:srgbClr val="FDFDFD"/>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args</a:t>
            </a: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testSort</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FDFDFD"/>
                </a:solidFill>
                <a:highlight>
                  <a:schemeClr val="dk1"/>
                </a:highlight>
                <a:latin typeface="Consolas"/>
                <a:ea typeface="Consolas"/>
                <a:cs typeface="Consolas"/>
                <a:sym typeface="Consolas"/>
              </a:rPr>
              <a:t>}</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a:t>
            </a:r>
            <a:endParaRPr sz="1200">
              <a:solidFill>
                <a:srgbClr val="F7AD56"/>
              </a:solidFill>
              <a:highlight>
                <a:schemeClr val="dk1"/>
              </a:highlight>
              <a:latin typeface="Consolas"/>
              <a:ea typeface="Consolas"/>
              <a:cs typeface="Consolas"/>
              <a:sym typeface="Consolas"/>
            </a:endParaRPr>
          </a:p>
        </p:txBody>
      </p:sp>
      <p:sp>
        <p:nvSpPr>
          <p:cNvPr id="250" name="Google Shape;250;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Such </a:t>
            </a:r>
            <a:r>
              <a:rPr lang="en"/>
              <a:t>Ad-Hoc Testing is Tedious and Repetitive</a:t>
            </a:r>
            <a:endParaRPr/>
          </a:p>
        </p:txBody>
      </p:sp>
      <p:sp>
        <p:nvSpPr>
          <p:cNvPr id="251" name="Google Shape;251;p37"/>
          <p:cNvSpPr/>
          <p:nvPr/>
        </p:nvSpPr>
        <p:spPr>
          <a:xfrm>
            <a:off x="879650" y="1927900"/>
            <a:ext cx="7641000" cy="14493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37"/>
          <p:cNvCxnSpPr/>
          <p:nvPr/>
        </p:nvCxnSpPr>
        <p:spPr>
          <a:xfrm flipH="1">
            <a:off x="6486152" y="1411273"/>
            <a:ext cx="387600" cy="444300"/>
          </a:xfrm>
          <a:prstGeom prst="straightConnector1">
            <a:avLst/>
          </a:prstGeom>
          <a:noFill/>
          <a:ln cap="flat" cmpd="sng" w="19050">
            <a:solidFill>
              <a:schemeClr val="accent4"/>
            </a:solidFill>
            <a:prstDash val="solid"/>
            <a:round/>
            <a:headEnd len="med" w="med" type="none"/>
            <a:tailEnd len="med" w="med" type="triangle"/>
          </a:ln>
        </p:spPr>
      </p:cxnSp>
      <p:sp>
        <p:nvSpPr>
          <p:cNvPr id="253" name="Google Shape;253;p37"/>
          <p:cNvSpPr txBox="1"/>
          <p:nvPr/>
        </p:nvSpPr>
        <p:spPr>
          <a:xfrm>
            <a:off x="5748050" y="815607"/>
            <a:ext cx="2874300" cy="6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Code similar to this appears in essentially any test. </a:t>
            </a:r>
            <a:r>
              <a:rPr lang="en">
                <a:solidFill>
                  <a:schemeClr val="accent4"/>
                </a:solidFill>
              </a:rPr>
              <a:t>Tedious</a:t>
            </a:r>
            <a:r>
              <a:rPr lang="en">
                <a:solidFill>
                  <a:schemeClr val="accent4"/>
                </a:solidFill>
              </a:rPr>
              <a:t> to write.</a:t>
            </a:r>
            <a:endParaRPr>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Intro to Unit Testing</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Unit Testing Frameworks, Truth</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Building Selection Sort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259" name="Google Shape;259;p3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Testing Frameworks, Truth</a:t>
            </a:r>
            <a:endParaRPr/>
          </a:p>
        </p:txBody>
      </p:sp>
      <p:sp>
        <p:nvSpPr>
          <p:cNvPr id="260" name="Google Shape;260;p3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just wrote a </a:t>
            </a:r>
            <a:r>
              <a:rPr b="1" lang="en">
                <a:solidFill>
                  <a:schemeClr val="accent3"/>
                </a:solidFill>
              </a:rPr>
              <a:t>unit test</a:t>
            </a:r>
            <a:r>
              <a:rPr lang="en"/>
              <a:t>:</a:t>
            </a:r>
            <a:endParaRPr/>
          </a:p>
          <a:p>
            <a:pPr indent="-342900" lvl="0" marL="457200" rtl="0" algn="l">
              <a:spcBef>
                <a:spcPts val="600"/>
              </a:spcBef>
              <a:spcAft>
                <a:spcPts val="0"/>
              </a:spcAft>
              <a:buSzPts val="1800"/>
              <a:buChar char="●"/>
            </a:pPr>
            <a:r>
              <a:rPr lang="en"/>
              <a:t>Straight from wikipedia: “In computer programming, </a:t>
            </a:r>
            <a:r>
              <a:rPr b="1" lang="en">
                <a:solidFill>
                  <a:schemeClr val="accent3"/>
                </a:solidFill>
              </a:rPr>
              <a:t>unit testing</a:t>
            </a:r>
            <a:r>
              <a:rPr lang="en"/>
              <a:t> is a software testing method by which individual units of source code … are tested to determine whether they are fit for use.”</a:t>
            </a:r>
            <a:endParaRPr/>
          </a:p>
          <a:p>
            <a:pPr indent="0" lvl="0" marL="0" rtl="0" algn="l">
              <a:spcBef>
                <a:spcPts val="600"/>
              </a:spcBef>
              <a:spcAft>
                <a:spcPts val="0"/>
              </a:spcAft>
              <a:buNone/>
            </a:pPr>
            <a:br>
              <a:rPr lang="en"/>
            </a:br>
            <a:r>
              <a:rPr lang="en"/>
              <a:t>Unit testing frameworks do the hard work for us.</a:t>
            </a:r>
            <a:endParaRPr/>
          </a:p>
          <a:p>
            <a:pPr indent="-342900" lvl="0" marL="457200" rtl="0" algn="l">
              <a:spcBef>
                <a:spcPts val="600"/>
              </a:spcBef>
              <a:spcAft>
                <a:spcPts val="0"/>
              </a:spcAft>
              <a:buSzPts val="1800"/>
              <a:buChar char="●"/>
            </a:pPr>
            <a:r>
              <a:rPr lang="en"/>
              <a:t>Example: </a:t>
            </a:r>
            <a:r>
              <a:rPr lang="en"/>
              <a:t>JUnit (pre-sp23), AssertJ, and </a:t>
            </a:r>
            <a:r>
              <a:rPr b="1" lang="en">
                <a:solidFill>
                  <a:schemeClr val="accent4"/>
                </a:solidFill>
              </a:rPr>
              <a:t>Truth</a:t>
            </a:r>
            <a:r>
              <a:rPr lang="en">
                <a:solidFill>
                  <a:schemeClr val="accent4"/>
                </a:solidFill>
              </a:rPr>
              <a:t> (sp23 to present)</a:t>
            </a:r>
            <a:r>
              <a:rPr lang="en"/>
              <a:t>.</a:t>
            </a:r>
            <a:endParaRPr b="1">
              <a:solidFill>
                <a:schemeClr val="accent4"/>
              </a:solidFill>
            </a:endParaRPr>
          </a:p>
          <a:p>
            <a:pPr indent="-342900" lvl="0" marL="457200" rtl="0" algn="l">
              <a:spcBef>
                <a:spcPts val="0"/>
              </a:spcBef>
              <a:spcAft>
                <a:spcPts val="0"/>
              </a:spcAft>
              <a:buSzPts val="1800"/>
              <a:buChar char="●"/>
            </a:pPr>
            <a:r>
              <a:rPr lang="en"/>
              <a:t>Less tedious, even fun.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try </a:t>
            </a:r>
            <a:r>
              <a:rPr lang="en"/>
              <a:t>writing</a:t>
            </a:r>
            <a:r>
              <a:rPr lang="en"/>
              <a:t> a unit test using </a:t>
            </a:r>
            <a:r>
              <a:rPr b="1" lang="en">
                <a:solidFill>
                  <a:schemeClr val="accent4"/>
                </a:solidFill>
              </a:rPr>
              <a:t>Truth</a:t>
            </a:r>
            <a:r>
              <a:rPr lang="en"/>
              <a:t>.</a:t>
            </a:r>
            <a:endParaRPr/>
          </a:p>
        </p:txBody>
      </p:sp>
      <p:sp>
        <p:nvSpPr>
          <p:cNvPr id="266" name="Google Shape;266;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272" name="Google Shape;272;p4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273" name="Google Shape;273;p4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a:t>
            </a: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279" name="Google Shape;279;p4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280" name="Google Shape;280;p4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286" name="Google Shape;286;p4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287" name="Google Shape;287;p4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A New Way</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lang="en">
                <a:solidFill>
                  <a:schemeClr val="dk2"/>
                </a:solidFill>
              </a:rPr>
              <a:t>Building Selection Sort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155" name="Google Shape;155;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New Way</a:t>
            </a:r>
            <a:endParaRPr/>
          </a:p>
        </p:txBody>
      </p:sp>
      <p:sp>
        <p:nvSpPr>
          <p:cNvPr id="156" name="Google Shape;156;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293" name="Google Shape;293;p4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294" name="Google Shape;294;p4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00" name="Google Shape;300;p44"/>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import static </a:t>
            </a:r>
            <a:r>
              <a:rPr lang="en" sz="1600">
                <a:solidFill>
                  <a:srgbClr val="F7AD56"/>
                </a:solidFill>
                <a:highlight>
                  <a:schemeClr val="dk1"/>
                </a:highlight>
                <a:latin typeface="Consolas"/>
                <a:ea typeface="Consolas"/>
                <a:cs typeface="Consolas"/>
                <a:sym typeface="Consolas"/>
              </a:rPr>
              <a:t>com.google.common.truth.Truth</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assertThat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301" name="Google Shape;301;p44"/>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07" name="Google Shape;307;p4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import static </a:t>
            </a:r>
            <a:r>
              <a:rPr lang="en" sz="1600">
                <a:solidFill>
                  <a:srgbClr val="F7AD56"/>
                </a:solidFill>
                <a:highlight>
                  <a:schemeClr val="dk1"/>
                </a:highlight>
                <a:latin typeface="Consolas"/>
                <a:ea typeface="Consolas"/>
                <a:cs typeface="Consolas"/>
                <a:sym typeface="Consolas"/>
              </a:rPr>
              <a:t>com.google.common.truth.Truth</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assertThat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chemeClr val="lt1"/>
              </a:solidFill>
              <a:latin typeface="Consolas"/>
              <a:ea typeface="Consolas"/>
              <a:cs typeface="Consolas"/>
              <a:sym typeface="Consolas"/>
            </a:endParaRPr>
          </a:p>
        </p:txBody>
      </p:sp>
      <p:sp>
        <p:nvSpPr>
          <p:cNvPr id="308" name="Google Shape;308;p4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nvSpPr>
        <p:spPr>
          <a:xfrm>
            <a:off x="301950" y="667250"/>
            <a:ext cx="8540100" cy="4272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494C4"/>
                </a:solidFill>
                <a:highlight>
                  <a:schemeClr val="dk1"/>
                </a:highlight>
                <a:latin typeface="Consolas"/>
                <a:ea typeface="Consolas"/>
                <a:cs typeface="Consolas"/>
                <a:sym typeface="Consolas"/>
              </a:rPr>
              <a:t>import static </a:t>
            </a:r>
            <a:r>
              <a:rPr lang="en" sz="1800">
                <a:solidFill>
                  <a:srgbClr val="F7AD56"/>
                </a:solidFill>
                <a:highlight>
                  <a:schemeClr val="dk1"/>
                </a:highlight>
                <a:latin typeface="Consolas"/>
                <a:ea typeface="Consolas"/>
                <a:cs typeface="Consolas"/>
                <a:sym typeface="Consolas"/>
              </a:rPr>
              <a:t>com.google.common.truth.Truth</a:t>
            </a:r>
            <a:r>
              <a:rPr lang="en" sz="1800">
                <a:solidFill>
                  <a:srgbClr val="A5ABB8"/>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assertThat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TestSort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   </a:t>
            </a:r>
            <a:r>
              <a:rPr lang="en" sz="1800">
                <a:solidFill>
                  <a:srgbClr val="A5ABB8"/>
                </a:solidFill>
                <a:highlight>
                  <a:schemeClr val="dk1"/>
                </a:highlight>
                <a:latin typeface="Consolas"/>
                <a:ea typeface="Consolas"/>
                <a:cs typeface="Consolas"/>
                <a:sym typeface="Consolas"/>
              </a:rPr>
              <a:t>/** Tests the sort method of the Sort class.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static void </a:t>
            </a:r>
            <a:r>
              <a:rPr lang="en" sz="1800">
                <a:solidFill>
                  <a:srgbClr val="5FB3B3"/>
                </a:solidFill>
                <a:highlight>
                  <a:schemeClr val="dk1"/>
                </a:highlight>
                <a:latin typeface="Consolas"/>
                <a:ea typeface="Consolas"/>
                <a:cs typeface="Consolas"/>
                <a:sym typeface="Consolas"/>
              </a:rPr>
              <a:t>testSort</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String</a:t>
            </a: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input </a:t>
            </a:r>
            <a:r>
              <a:rPr lang="en" sz="1800">
                <a:solidFill>
                  <a:srgbClr val="F77A56"/>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r>
              <a:rPr lang="en" sz="1800">
                <a:solidFill>
                  <a:srgbClr val="98C593"/>
                </a:solidFill>
                <a:highlight>
                  <a:schemeClr val="dk1"/>
                </a:highlight>
                <a:latin typeface="Consolas"/>
                <a:ea typeface="Consolas"/>
                <a:cs typeface="Consolas"/>
                <a:sym typeface="Consolas"/>
              </a:rPr>
              <a:t>"cows"</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"dwell"</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"above"</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"clouds"</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String</a:t>
            </a: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expected </a:t>
            </a:r>
            <a:r>
              <a:rPr lang="en" sz="1800">
                <a:solidFill>
                  <a:srgbClr val="F77A56"/>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r>
              <a:rPr lang="en" sz="1800">
                <a:solidFill>
                  <a:srgbClr val="98C593"/>
                </a:solidFill>
                <a:highlight>
                  <a:schemeClr val="dk1"/>
                </a:highlight>
                <a:latin typeface="Consolas"/>
                <a:ea typeface="Consolas"/>
                <a:cs typeface="Consolas"/>
                <a:sym typeface="Consolas"/>
              </a:rPr>
              <a:t>"above"</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"clouds"</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"cows"</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"dwell"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Sort</a:t>
            </a:r>
            <a:r>
              <a:rPr lang="en" sz="1800">
                <a:solidFill>
                  <a:srgbClr val="A5ABB8"/>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sort</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input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6598CA"/>
                </a:solidFill>
                <a:highlight>
                  <a:schemeClr val="dk1"/>
                </a:highlight>
                <a:latin typeface="Consolas"/>
                <a:ea typeface="Consolas"/>
                <a:cs typeface="Consolas"/>
                <a:sym typeface="Consolas"/>
              </a:rPr>
              <a:t>assertThat</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input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r>
              <a:rPr lang="en" sz="1800">
                <a:solidFill>
                  <a:srgbClr val="5EB2B2"/>
                </a:solidFill>
                <a:highlight>
                  <a:schemeClr val="dk1"/>
                </a:highlight>
                <a:latin typeface="Consolas"/>
                <a:ea typeface="Consolas"/>
                <a:cs typeface="Consolas"/>
                <a:sym typeface="Consolas"/>
              </a:rPr>
              <a:t>isEqualTo</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expected</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static void </a:t>
            </a:r>
            <a:r>
              <a:rPr lang="en" sz="1800">
                <a:solidFill>
                  <a:srgbClr val="5FB3B3"/>
                </a:solidFill>
                <a:highlight>
                  <a:schemeClr val="dk1"/>
                </a:highlight>
                <a:latin typeface="Consolas"/>
                <a:ea typeface="Consolas"/>
                <a:cs typeface="Consolas"/>
                <a:sym typeface="Consolas"/>
              </a:rPr>
              <a:t>main</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String</a:t>
            </a:r>
            <a:r>
              <a:rPr lang="en" sz="1800">
                <a:solidFill>
                  <a:srgbClr val="FDFDFD"/>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args</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testSort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C494C4"/>
              </a:solidFill>
              <a:highlight>
                <a:schemeClr val="dk1"/>
              </a:highlight>
              <a:latin typeface="Consolas"/>
              <a:ea typeface="Consolas"/>
              <a:cs typeface="Consolas"/>
              <a:sym typeface="Consolas"/>
            </a:endParaRPr>
          </a:p>
        </p:txBody>
      </p:sp>
      <p:sp>
        <p:nvSpPr>
          <p:cNvPr id="314" name="Google Shape;314;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Truth</a:t>
            </a:r>
            <a:r>
              <a:rPr lang="en"/>
              <a:t>: A Library for Making Testing Easier (example below)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20" name="Google Shape;320;p4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static </a:t>
            </a:r>
            <a:r>
              <a:rPr lang="en" sz="1500">
                <a:solidFill>
                  <a:srgbClr val="F7AD56"/>
                </a:solidFill>
                <a:highlight>
                  <a:schemeClr val="dk1"/>
                </a:highlight>
                <a:latin typeface="Consolas"/>
                <a:ea typeface="Consolas"/>
                <a:cs typeface="Consolas"/>
                <a:sym typeface="Consolas"/>
              </a:rPr>
              <a:t>com.google.common.truth.Truth</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assertThat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TestSort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Tests the sort method of the Sort class.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input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expected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Sort</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6598CA"/>
                </a:solidFill>
                <a:highlight>
                  <a:schemeClr val="dk1"/>
                </a:highlight>
                <a:latin typeface="Consolas"/>
                <a:ea typeface="Consolas"/>
                <a:cs typeface="Consolas"/>
                <a:sym typeface="Consolas"/>
              </a:rPr>
              <a:t>assertThat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isEqualTo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expected</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main</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args</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chemeClr val="lt1"/>
              </a:solidFill>
              <a:latin typeface="Consolas"/>
              <a:ea typeface="Consolas"/>
              <a:cs typeface="Consolas"/>
              <a:sym typeface="Consolas"/>
            </a:endParaRPr>
          </a:p>
        </p:txBody>
      </p:sp>
      <p:sp>
        <p:nvSpPr>
          <p:cNvPr id="321" name="Google Shape;321;p4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27" name="Google Shape;327;p4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static </a:t>
            </a:r>
            <a:r>
              <a:rPr lang="en" sz="1500">
                <a:solidFill>
                  <a:srgbClr val="F7AD56"/>
                </a:solidFill>
                <a:highlight>
                  <a:schemeClr val="dk1"/>
                </a:highlight>
                <a:latin typeface="Consolas"/>
                <a:ea typeface="Consolas"/>
                <a:cs typeface="Consolas"/>
                <a:sym typeface="Consolas"/>
              </a:rPr>
              <a:t>com.google.common.truth.Truth</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assertThat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a:t>
            </a:r>
            <a:r>
              <a:rPr lang="en" sz="1500">
                <a:solidFill>
                  <a:srgbClr val="F7AD56"/>
                </a:solidFill>
                <a:highlight>
                  <a:schemeClr val="dk1"/>
                </a:highlight>
                <a:latin typeface="Consolas"/>
                <a:ea typeface="Consolas"/>
                <a:cs typeface="Consolas"/>
                <a:sym typeface="Consolas"/>
              </a:rPr>
              <a:t>org.junit.jupiter.api.</a:t>
            </a:r>
            <a:r>
              <a:rPr lang="en" sz="1500">
                <a:solidFill>
                  <a:srgbClr val="91AFCC"/>
                </a:solidFill>
                <a:highlight>
                  <a:schemeClr val="dk1"/>
                </a:highlight>
                <a:latin typeface="Consolas"/>
                <a:ea typeface="Consolas"/>
                <a:cs typeface="Consolas"/>
                <a:sym typeface="Consolas"/>
              </a:rPr>
              <a:t>Test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TestSort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Tests the sort method of the Sort class.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91AFCC"/>
                </a:solidFill>
                <a:highlight>
                  <a:schemeClr val="dk1"/>
                </a:highlight>
                <a:latin typeface="Consolas"/>
                <a:ea typeface="Consolas"/>
                <a:cs typeface="Consolas"/>
                <a:sym typeface="Consolas"/>
              </a:rPr>
              <a:t>@Test</a:t>
            </a:r>
            <a:endParaRPr sz="15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91AFCC"/>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input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expected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Sort</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6598CA"/>
                </a:solidFill>
                <a:highlight>
                  <a:schemeClr val="dk1"/>
                </a:highlight>
                <a:latin typeface="Consolas"/>
                <a:ea typeface="Consolas"/>
                <a:cs typeface="Consolas"/>
                <a:sym typeface="Consolas"/>
              </a:rPr>
              <a:t>assertThat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isEqualTo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expected</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main</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args</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chemeClr val="lt1"/>
              </a:solidFill>
              <a:latin typeface="Consolas"/>
              <a:ea typeface="Consolas"/>
              <a:cs typeface="Consolas"/>
              <a:sym typeface="Consolas"/>
            </a:endParaRPr>
          </a:p>
        </p:txBody>
      </p:sp>
      <p:sp>
        <p:nvSpPr>
          <p:cNvPr id="328" name="Google Shape;328;p4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34" name="Google Shape;334;p4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static </a:t>
            </a:r>
            <a:r>
              <a:rPr lang="en" sz="1500">
                <a:solidFill>
                  <a:srgbClr val="F7AD56"/>
                </a:solidFill>
                <a:highlight>
                  <a:schemeClr val="dk1"/>
                </a:highlight>
                <a:latin typeface="Consolas"/>
                <a:ea typeface="Consolas"/>
                <a:cs typeface="Consolas"/>
                <a:sym typeface="Consolas"/>
              </a:rPr>
              <a:t>com.google.common.truth.Truth</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assertThat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a:t>
            </a:r>
            <a:r>
              <a:rPr lang="en" sz="1500">
                <a:solidFill>
                  <a:srgbClr val="F7AD56"/>
                </a:solidFill>
                <a:highlight>
                  <a:schemeClr val="dk1"/>
                </a:highlight>
                <a:latin typeface="Consolas"/>
                <a:ea typeface="Consolas"/>
                <a:cs typeface="Consolas"/>
                <a:sym typeface="Consolas"/>
              </a:rPr>
              <a:t>org.junit.jupiter.api.</a:t>
            </a:r>
            <a:r>
              <a:rPr lang="en" sz="1500">
                <a:solidFill>
                  <a:srgbClr val="91AFCC"/>
                </a:solidFill>
                <a:highlight>
                  <a:schemeClr val="dk1"/>
                </a:highlight>
                <a:latin typeface="Consolas"/>
                <a:ea typeface="Consolas"/>
                <a:cs typeface="Consolas"/>
                <a:sym typeface="Consolas"/>
              </a:rPr>
              <a:t>Test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TestSort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Tests the sort method of the Sort class.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91AFCC"/>
                </a:solidFill>
                <a:highlight>
                  <a:schemeClr val="dk1"/>
                </a:highlight>
                <a:latin typeface="Consolas"/>
                <a:ea typeface="Consolas"/>
                <a:cs typeface="Consolas"/>
                <a:sym typeface="Consolas"/>
              </a:rPr>
              <a:t>@Test</a:t>
            </a:r>
            <a:endParaRPr sz="15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91AFCC"/>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input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expected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Sort</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6598CA"/>
                </a:solidFill>
                <a:highlight>
                  <a:schemeClr val="dk1"/>
                </a:highlight>
                <a:latin typeface="Consolas"/>
                <a:ea typeface="Consolas"/>
                <a:cs typeface="Consolas"/>
                <a:sym typeface="Consolas"/>
              </a:rPr>
              <a:t>assertThat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isEqualTo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expected</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chemeClr val="lt1"/>
              </a:solidFill>
              <a:latin typeface="Consolas"/>
              <a:ea typeface="Consolas"/>
              <a:cs typeface="Consolas"/>
              <a:sym typeface="Consolas"/>
            </a:endParaRPr>
          </a:p>
        </p:txBody>
      </p:sp>
      <p:sp>
        <p:nvSpPr>
          <p:cNvPr id="335" name="Google Shape;335;p4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41" name="Google Shape;341;p5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static </a:t>
            </a:r>
            <a:r>
              <a:rPr lang="en" sz="1500">
                <a:solidFill>
                  <a:srgbClr val="F7AD56"/>
                </a:solidFill>
                <a:highlight>
                  <a:schemeClr val="dk1"/>
                </a:highlight>
                <a:latin typeface="Consolas"/>
                <a:ea typeface="Consolas"/>
                <a:cs typeface="Consolas"/>
                <a:sym typeface="Consolas"/>
              </a:rPr>
              <a:t>com.google.common.truth.Truth</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assertThat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a:t>
            </a:r>
            <a:r>
              <a:rPr lang="en" sz="1500">
                <a:solidFill>
                  <a:srgbClr val="F7AD56"/>
                </a:solidFill>
                <a:highlight>
                  <a:schemeClr val="dk1"/>
                </a:highlight>
                <a:latin typeface="Consolas"/>
                <a:ea typeface="Consolas"/>
                <a:cs typeface="Consolas"/>
                <a:sym typeface="Consolas"/>
              </a:rPr>
              <a:t>org.junit.jupiter.api.</a:t>
            </a:r>
            <a:r>
              <a:rPr lang="en" sz="1500">
                <a:solidFill>
                  <a:srgbClr val="91AFCC"/>
                </a:solidFill>
                <a:highlight>
                  <a:schemeClr val="dk1"/>
                </a:highlight>
                <a:latin typeface="Consolas"/>
                <a:ea typeface="Consolas"/>
                <a:cs typeface="Consolas"/>
                <a:sym typeface="Consolas"/>
              </a:rPr>
              <a:t>Test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TestSort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Tests the sort method of the Sort class.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91AFCC"/>
                </a:solidFill>
                <a:highlight>
                  <a:schemeClr val="dk1"/>
                </a:highlight>
                <a:latin typeface="Consolas"/>
                <a:ea typeface="Consolas"/>
                <a:cs typeface="Consolas"/>
                <a:sym typeface="Consolas"/>
              </a:rPr>
              <a:t>@Test</a:t>
            </a:r>
            <a:endParaRPr sz="15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91AFCC"/>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input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expected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Sort</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6598CA"/>
                </a:solidFill>
                <a:highlight>
                  <a:schemeClr val="dk1"/>
                </a:highlight>
                <a:latin typeface="Consolas"/>
                <a:ea typeface="Consolas"/>
                <a:cs typeface="Consolas"/>
                <a:sym typeface="Consolas"/>
              </a:rPr>
              <a:t>assertThat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isEqualTo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expected</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chemeClr val="lt1"/>
              </a:solidFill>
              <a:latin typeface="Consolas"/>
              <a:ea typeface="Consolas"/>
              <a:cs typeface="Consolas"/>
              <a:sym typeface="Consolas"/>
            </a:endParaRPr>
          </a:p>
        </p:txBody>
      </p:sp>
      <p:sp>
        <p:nvSpPr>
          <p:cNvPr id="342" name="Google Shape;342;p5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t>
            </a:r>
            <a:r>
              <a:rPr b="1" lang="en">
                <a:solidFill>
                  <a:schemeClr val="accent3"/>
                </a:solidFill>
              </a:rPr>
              <a:t>add </a:t>
            </a:r>
            <a:r>
              <a:rPr b="1" lang="en">
                <a:solidFill>
                  <a:schemeClr val="accent3"/>
                </a:solidFill>
                <a:latin typeface="Consolas"/>
                <a:ea typeface="Consolas"/>
                <a:cs typeface="Consolas"/>
                <a:sym typeface="Consolas"/>
              </a:rPr>
              <a:t>@Tes</a:t>
            </a:r>
            <a:r>
              <a:rPr b="1" lang="en">
                <a:solidFill>
                  <a:schemeClr val="accent3"/>
                </a:solidFill>
                <a:latin typeface="Consolas"/>
                <a:ea typeface="Consolas"/>
                <a:cs typeface="Consolas"/>
                <a:sym typeface="Consolas"/>
              </a:rPr>
              <a:t>t</a:t>
            </a:r>
            <a:r>
              <a:rPr b="1" lang="en">
                <a:solidFill>
                  <a:schemeClr val="accent3"/>
                </a:solidFill>
              </a:rPr>
              <a:t> before a method</a:t>
            </a:r>
            <a:r>
              <a:rPr lang="en"/>
              <a:t> AND </a:t>
            </a:r>
            <a:r>
              <a:rPr b="1" lang="en">
                <a:solidFill>
                  <a:schemeClr val="accent4"/>
                </a:solidFill>
              </a:rPr>
              <a:t>make the function non-static</a:t>
            </a:r>
            <a:r>
              <a:rPr lang="en"/>
              <a:t>, green arrows appear.</a:t>
            </a:r>
            <a:endParaRPr/>
          </a:p>
          <a:p>
            <a:pPr indent="-342900" lvl="0" marL="457200" rtl="0" algn="l">
              <a:spcBef>
                <a:spcPts val="600"/>
              </a:spcBef>
              <a:spcAft>
                <a:spcPts val="0"/>
              </a:spcAft>
              <a:buSzPts val="1800"/>
              <a:buChar char="●"/>
            </a:pPr>
            <a:r>
              <a:rPr lang="en"/>
              <a:t>The single green arrow by </a:t>
            </a:r>
            <a:r>
              <a:rPr lang="en">
                <a:latin typeface="Consolas"/>
                <a:ea typeface="Consolas"/>
                <a:cs typeface="Consolas"/>
                <a:sym typeface="Consolas"/>
              </a:rPr>
              <a:t>testSort</a:t>
            </a:r>
            <a:r>
              <a:rPr lang="en"/>
              <a:t> means “run this function”.</a:t>
            </a:r>
            <a:endParaRPr/>
          </a:p>
          <a:p>
            <a:pPr indent="-342900" lvl="0" marL="457200" rtl="0" algn="l">
              <a:spcBef>
                <a:spcPts val="0"/>
              </a:spcBef>
              <a:spcAft>
                <a:spcPts val="0"/>
              </a:spcAft>
              <a:buSzPts val="1800"/>
              <a:buChar char="●"/>
            </a:pPr>
            <a:r>
              <a:rPr lang="en"/>
              <a:t>The double green arrow means run all tests in this class.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non-static? No idea. IMO, weird.</a:t>
            </a:r>
            <a:endParaRPr/>
          </a:p>
        </p:txBody>
      </p:sp>
      <p:sp>
        <p:nvSpPr>
          <p:cNvPr id="348" name="Google Shape;348;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a:t>
            </a:r>
            <a:endParaRPr/>
          </a:p>
        </p:txBody>
      </p:sp>
      <p:pic>
        <p:nvPicPr>
          <p:cNvPr id="349" name="Google Shape;349;p51"/>
          <p:cNvPicPr preferRelativeResize="0"/>
          <p:nvPr/>
        </p:nvPicPr>
        <p:blipFill>
          <a:blip r:embed="rId3">
            <a:alphaModFix/>
          </a:blip>
          <a:stretch>
            <a:fillRect/>
          </a:stretch>
        </p:blipFill>
        <p:spPr>
          <a:xfrm>
            <a:off x="866775" y="2181225"/>
            <a:ext cx="7715250" cy="1847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 added benefit: IntelliJ gamifies bug fixing and design.</a:t>
            </a:r>
            <a:endParaRPr/>
          </a:p>
          <a:p>
            <a:pPr indent="-342900" lvl="0" marL="457200" rtl="0" algn="l">
              <a:spcBef>
                <a:spcPts val="600"/>
              </a:spcBef>
              <a:spcAft>
                <a:spcPts val="0"/>
              </a:spcAft>
              <a:buSzPts val="1800"/>
              <a:buChar char="●"/>
            </a:pPr>
            <a:r>
              <a:rPr lang="en"/>
              <a:t>Concrete mini-goals.</a:t>
            </a:r>
            <a:endParaRPr/>
          </a:p>
          <a:p>
            <a:pPr indent="-342900" lvl="0" marL="457200" rtl="0" algn="l">
              <a:spcBef>
                <a:spcPts val="0"/>
              </a:spcBef>
              <a:spcAft>
                <a:spcPts val="0"/>
              </a:spcAft>
              <a:buSzPts val="1800"/>
              <a:buChar char="●"/>
            </a:pPr>
            <a:r>
              <a:rPr lang="en"/>
              <a:t>Progress summarized in bottom left.</a:t>
            </a:r>
            <a:endParaRPr/>
          </a:p>
          <a:p>
            <a:pPr indent="-342900" lvl="0" marL="457200" rtl="0" algn="l">
              <a:spcBef>
                <a:spcPts val="0"/>
              </a:spcBef>
              <a:spcAft>
                <a:spcPts val="0"/>
              </a:spcAft>
              <a:buSzPts val="1800"/>
              <a:buChar char="●"/>
            </a:pPr>
            <a:r>
              <a:rPr lang="en"/>
              <a:t>You</a:t>
            </a:r>
            <a:r>
              <a:rPr lang="en"/>
              <a:t> win when you get green checks for every test.</a:t>
            </a:r>
            <a:endParaRPr/>
          </a:p>
        </p:txBody>
      </p:sp>
      <p:sp>
        <p:nvSpPr>
          <p:cNvPr id="355" name="Google Shape;355;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Gamified </a:t>
            </a:r>
            <a:r>
              <a:rPr lang="en"/>
              <a:t>@Test Output </a:t>
            </a:r>
            <a:endParaRPr/>
          </a:p>
        </p:txBody>
      </p:sp>
      <p:pic>
        <p:nvPicPr>
          <p:cNvPr id="356" name="Google Shape;356;p52"/>
          <p:cNvPicPr preferRelativeResize="0"/>
          <p:nvPr/>
        </p:nvPicPr>
        <p:blipFill>
          <a:blip r:embed="rId3">
            <a:alphaModFix/>
          </a:blip>
          <a:stretch>
            <a:fillRect/>
          </a:stretch>
        </p:blipFill>
        <p:spPr>
          <a:xfrm>
            <a:off x="261575" y="2134700"/>
            <a:ext cx="5429250" cy="2743200"/>
          </a:xfrm>
          <a:prstGeom prst="rect">
            <a:avLst/>
          </a:prstGeom>
          <a:noFill/>
          <a:ln>
            <a:noFill/>
          </a:ln>
        </p:spPr>
      </p:pic>
      <p:pic>
        <p:nvPicPr>
          <p:cNvPr id="357" name="Google Shape;357;p52"/>
          <p:cNvPicPr preferRelativeResize="0"/>
          <p:nvPr/>
        </p:nvPicPr>
        <p:blipFill>
          <a:blip r:embed="rId4">
            <a:alphaModFix/>
          </a:blip>
          <a:stretch>
            <a:fillRect/>
          </a:stretch>
        </p:blipFill>
        <p:spPr>
          <a:xfrm>
            <a:off x="5766377" y="1429318"/>
            <a:ext cx="400050" cy="419100"/>
          </a:xfrm>
          <a:prstGeom prst="rect">
            <a:avLst/>
          </a:prstGeom>
          <a:noFill/>
          <a:ln>
            <a:noFill/>
          </a:ln>
        </p:spPr>
      </p:pic>
      <p:cxnSp>
        <p:nvCxnSpPr>
          <p:cNvPr id="358" name="Google Shape;358;p52"/>
          <p:cNvCxnSpPr/>
          <p:nvPr/>
        </p:nvCxnSpPr>
        <p:spPr>
          <a:xfrm rot="10800000">
            <a:off x="2159400" y="4140350"/>
            <a:ext cx="374100" cy="255000"/>
          </a:xfrm>
          <a:prstGeom prst="straightConnector1">
            <a:avLst/>
          </a:prstGeom>
          <a:noFill/>
          <a:ln cap="flat" cmpd="sng" w="9525">
            <a:solidFill>
              <a:schemeClr val="accent4"/>
            </a:solidFill>
            <a:prstDash val="solid"/>
            <a:round/>
            <a:headEnd len="med" w="med" type="none"/>
            <a:tailEnd len="med" w="med" type="triangle"/>
          </a:ln>
        </p:spPr>
      </p:cxnSp>
      <p:sp>
        <p:nvSpPr>
          <p:cNvPr id="359" name="Google Shape;359;p52"/>
          <p:cNvSpPr txBox="1"/>
          <p:nvPr/>
        </p:nvSpPr>
        <p:spPr>
          <a:xfrm>
            <a:off x="2593323" y="4301525"/>
            <a:ext cx="185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4"/>
                </a:solidFill>
                <a:latin typeface="Roboto"/>
                <a:ea typeface="Roboto"/>
                <a:cs typeface="Roboto"/>
                <a:sym typeface="Roboto"/>
              </a:rPr>
              <a:t>Failed Test</a:t>
            </a:r>
            <a:endParaRPr b="1" sz="1800">
              <a:solidFill>
                <a:schemeClr val="accent4"/>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a Programmer Know That Their Code Works?</a:t>
            </a:r>
            <a:endParaRPr/>
          </a:p>
        </p:txBody>
      </p:sp>
      <p:sp>
        <p:nvSpPr>
          <p:cNvPr id="162" name="Google Shape;162;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prior programming classes, you most likely knew your code worked because it passed some autograder tests or local tests provided by an instructor.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the real world, programmers believe their code works because of </a:t>
            </a:r>
            <a:r>
              <a:rPr b="1" lang="en">
                <a:solidFill>
                  <a:schemeClr val="accent3"/>
                </a:solidFill>
              </a:rPr>
              <a:t>tests they write themselves</a:t>
            </a:r>
            <a:r>
              <a:rPr lang="en"/>
              <a:t>.</a:t>
            </a:r>
            <a:endParaRPr/>
          </a:p>
          <a:p>
            <a:pPr indent="-342900" lvl="0" marL="457200" rtl="0" algn="l">
              <a:spcBef>
                <a:spcPts val="600"/>
              </a:spcBef>
              <a:spcAft>
                <a:spcPts val="0"/>
              </a:spcAft>
              <a:buSzPts val="1800"/>
              <a:buChar char="●"/>
            </a:pPr>
            <a:r>
              <a:rPr lang="en"/>
              <a:t>Knowing that your code is completely correct is usually impossible.</a:t>
            </a:r>
            <a:endParaRPr/>
          </a:p>
          <a:p>
            <a:pPr indent="-342900" lvl="0" marL="457200" rtl="0" algn="l">
              <a:spcBef>
                <a:spcPts val="0"/>
              </a:spcBef>
              <a:spcAft>
                <a:spcPts val="0"/>
              </a:spcAft>
              <a:buSzPts val="1800"/>
              <a:buChar char="●"/>
            </a:pPr>
            <a:r>
              <a:rPr lang="en"/>
              <a:t>But tests can provide strong evidence.</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This will be our new way.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1"/>
                                        <p:tgtEl>
                                          <p:spTgt spid="1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The Selection Sort Algorithm</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365" name="Google Shape;365;p53"/>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Selection Sort Algorithm</a:t>
            </a:r>
            <a:endParaRPr/>
          </a:p>
        </p:txBody>
      </p:sp>
      <p:sp>
        <p:nvSpPr>
          <p:cNvPr id="366" name="Google Shape;366;p53"/>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r>
              <a:rPr lang="en"/>
              <a:t>Sorting Algorithm: Selection Sort</a:t>
            </a:r>
            <a:endParaRPr/>
          </a:p>
        </p:txBody>
      </p:sp>
      <p:sp>
        <p:nvSpPr>
          <p:cNvPr id="372" name="Google Shape;372;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a list of N items:</a:t>
            </a:r>
            <a:endParaRPr/>
          </a:p>
          <a:p>
            <a:pPr indent="-342900" lvl="0" marL="457200" rtl="0" algn="l">
              <a:spcBef>
                <a:spcPts val="600"/>
              </a:spcBef>
              <a:spcAft>
                <a:spcPts val="0"/>
              </a:spcAft>
              <a:buSzPts val="1800"/>
              <a:buChar char="●"/>
            </a:pPr>
            <a:r>
              <a:rPr lang="en"/>
              <a:t>Find the smallest item.</a:t>
            </a:r>
            <a:endParaRPr/>
          </a:p>
          <a:p>
            <a:pPr indent="-342900" lvl="0" marL="457200" rtl="0" algn="l">
              <a:spcBef>
                <a:spcPts val="0"/>
              </a:spcBef>
              <a:spcAft>
                <a:spcPts val="0"/>
              </a:spcAft>
              <a:buSzPts val="1800"/>
              <a:buChar char="●"/>
            </a:pPr>
            <a:r>
              <a:rPr lang="en"/>
              <a:t>Move it to the front.</a:t>
            </a:r>
            <a:endParaRPr/>
          </a:p>
          <a:p>
            <a:pPr indent="-342900" lvl="0" marL="457200" rtl="0" algn="l">
              <a:spcBef>
                <a:spcPts val="0"/>
              </a:spcBef>
              <a:spcAft>
                <a:spcPts val="0"/>
              </a:spcAft>
              <a:buSzPts val="1800"/>
              <a:buChar char="●"/>
            </a:pPr>
            <a:r>
              <a:rPr lang="en"/>
              <a:t>Selection sort the remaining N-1 items (without touching front item!).</a:t>
            </a:r>
            <a:endParaRPr/>
          </a:p>
          <a:p>
            <a:pPr indent="0" lvl="0" marL="0" rtl="0" algn="l">
              <a:spcBef>
                <a:spcPts val="600"/>
              </a:spcBef>
              <a:spcAft>
                <a:spcPts val="0"/>
              </a:spcAft>
              <a:buNone/>
            </a:pPr>
            <a:r>
              <a:t/>
            </a:r>
            <a:endParaRPr/>
          </a:p>
        </p:txBody>
      </p:sp>
      <p:sp>
        <p:nvSpPr>
          <p:cNvPr id="373" name="Google Shape;373;p54"/>
          <p:cNvSpPr txBox="1"/>
          <p:nvPr/>
        </p:nvSpPr>
        <p:spPr>
          <a:xfrm>
            <a:off x="76075" y="4656000"/>
            <a:ext cx="87330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an aside: Can prove correctness of selection sort by thinking about its invariants.</a:t>
            </a:r>
            <a:endParaRPr/>
          </a:p>
        </p:txBody>
      </p:sp>
      <p:grpSp>
        <p:nvGrpSpPr>
          <p:cNvPr id="374" name="Google Shape;374;p54"/>
          <p:cNvGrpSpPr/>
          <p:nvPr/>
        </p:nvGrpSpPr>
        <p:grpSpPr>
          <a:xfrm>
            <a:off x="3373850" y="2226248"/>
            <a:ext cx="1815500" cy="307200"/>
            <a:chOff x="6770625" y="2787998"/>
            <a:chExt cx="1815500" cy="307200"/>
          </a:xfrm>
        </p:grpSpPr>
        <p:sp>
          <p:nvSpPr>
            <p:cNvPr id="375" name="Google Shape;375;p54"/>
            <p:cNvSpPr/>
            <p:nvPr/>
          </p:nvSpPr>
          <p:spPr>
            <a:xfrm>
              <a:off x="67706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76" name="Google Shape;376;p54"/>
            <p:cNvSpPr/>
            <p:nvPr/>
          </p:nvSpPr>
          <p:spPr>
            <a:xfrm>
              <a:off x="70718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77" name="Google Shape;377;p54"/>
            <p:cNvSpPr/>
            <p:nvPr/>
          </p:nvSpPr>
          <p:spPr>
            <a:xfrm>
              <a:off x="73756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78" name="Google Shape;378;p54"/>
            <p:cNvSpPr/>
            <p:nvPr/>
          </p:nvSpPr>
          <p:spPr>
            <a:xfrm>
              <a:off x="76768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79" name="Google Shape;379;p54"/>
            <p:cNvSpPr/>
            <p:nvPr/>
          </p:nvSpPr>
          <p:spPr>
            <a:xfrm>
              <a:off x="79777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80" name="Google Shape;380;p54"/>
            <p:cNvSpPr/>
            <p:nvPr/>
          </p:nvSpPr>
          <p:spPr>
            <a:xfrm>
              <a:off x="82789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a:t>
              </a:r>
              <a:endParaRPr b="1" sz="1800">
                <a:latin typeface="Calibri"/>
                <a:ea typeface="Calibri"/>
                <a:cs typeface="Calibri"/>
                <a:sym typeface="Calibri"/>
              </a:endParaRPr>
            </a:p>
          </p:txBody>
        </p:sp>
      </p:grpSp>
      <p:sp>
        <p:nvSpPr>
          <p:cNvPr id="381" name="Google Shape;381;p54"/>
          <p:cNvSpPr/>
          <p:nvPr/>
        </p:nvSpPr>
        <p:spPr>
          <a:xfrm>
            <a:off x="3373850" y="263282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82" name="Google Shape;382;p54"/>
          <p:cNvSpPr/>
          <p:nvPr/>
        </p:nvSpPr>
        <p:spPr>
          <a:xfrm>
            <a:off x="3675050" y="263282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83" name="Google Shape;383;p54"/>
          <p:cNvSpPr/>
          <p:nvPr/>
        </p:nvSpPr>
        <p:spPr>
          <a:xfrm>
            <a:off x="3978827" y="263282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84" name="Google Shape;384;p54"/>
          <p:cNvSpPr/>
          <p:nvPr/>
        </p:nvSpPr>
        <p:spPr>
          <a:xfrm>
            <a:off x="4280027" y="263282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sp>
        <p:nvSpPr>
          <p:cNvPr id="385" name="Google Shape;385;p54"/>
          <p:cNvSpPr/>
          <p:nvPr/>
        </p:nvSpPr>
        <p:spPr>
          <a:xfrm>
            <a:off x="4580949" y="263282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86" name="Google Shape;386;p54"/>
          <p:cNvSpPr/>
          <p:nvPr/>
        </p:nvSpPr>
        <p:spPr>
          <a:xfrm>
            <a:off x="4882149" y="263282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387" name="Google Shape;387;p54"/>
          <p:cNvGrpSpPr/>
          <p:nvPr/>
        </p:nvGrpSpPr>
        <p:grpSpPr>
          <a:xfrm>
            <a:off x="3373850" y="3035748"/>
            <a:ext cx="1815500" cy="307200"/>
            <a:chOff x="6770625" y="3626198"/>
            <a:chExt cx="1815500" cy="307200"/>
          </a:xfrm>
        </p:grpSpPr>
        <p:sp>
          <p:nvSpPr>
            <p:cNvPr id="388" name="Google Shape;388;p54"/>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89" name="Google Shape;389;p54"/>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90" name="Google Shape;390;p54"/>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91" name="Google Shape;391;p54"/>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sp>
          <p:nvSpPr>
            <p:cNvPr id="392" name="Google Shape;392;p54"/>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93" name="Google Shape;393;p54"/>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grpSp>
        <p:nvGrpSpPr>
          <p:cNvPr id="394" name="Google Shape;394;p54"/>
          <p:cNvGrpSpPr/>
          <p:nvPr/>
        </p:nvGrpSpPr>
        <p:grpSpPr>
          <a:xfrm>
            <a:off x="3373850" y="3440498"/>
            <a:ext cx="1815500" cy="307200"/>
            <a:chOff x="6770625" y="4032773"/>
            <a:chExt cx="1815500" cy="307200"/>
          </a:xfrm>
        </p:grpSpPr>
        <p:sp>
          <p:nvSpPr>
            <p:cNvPr id="395" name="Google Shape;395;p54"/>
            <p:cNvSpPr/>
            <p:nvPr/>
          </p:nvSpPr>
          <p:spPr>
            <a:xfrm>
              <a:off x="6770625" y="403277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96" name="Google Shape;396;p54"/>
            <p:cNvSpPr/>
            <p:nvPr/>
          </p:nvSpPr>
          <p:spPr>
            <a:xfrm>
              <a:off x="7071825"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97" name="Google Shape;397;p54"/>
            <p:cNvSpPr/>
            <p:nvPr/>
          </p:nvSpPr>
          <p:spPr>
            <a:xfrm>
              <a:off x="7375602"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98" name="Google Shape;398;p54"/>
            <p:cNvSpPr/>
            <p:nvPr/>
          </p:nvSpPr>
          <p:spPr>
            <a:xfrm>
              <a:off x="7676802"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99" name="Google Shape;399;p54"/>
            <p:cNvSpPr/>
            <p:nvPr/>
          </p:nvSpPr>
          <p:spPr>
            <a:xfrm>
              <a:off x="79777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00" name="Google Shape;400;p54"/>
            <p:cNvSpPr/>
            <p:nvPr/>
          </p:nvSpPr>
          <p:spPr>
            <a:xfrm>
              <a:off x="82789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6</a:t>
              </a:r>
              <a:endParaRPr b="1" sz="1800">
                <a:latin typeface="Calibri"/>
                <a:ea typeface="Calibri"/>
                <a:cs typeface="Calibri"/>
                <a:sym typeface="Calibri"/>
              </a:endParaRPr>
            </a:p>
          </p:txBody>
        </p:sp>
      </p:grpSp>
      <p:grpSp>
        <p:nvGrpSpPr>
          <p:cNvPr id="401" name="Google Shape;401;p54"/>
          <p:cNvGrpSpPr/>
          <p:nvPr/>
        </p:nvGrpSpPr>
        <p:grpSpPr>
          <a:xfrm>
            <a:off x="3373850" y="3845248"/>
            <a:ext cx="1815500" cy="307200"/>
            <a:chOff x="6770625" y="4406998"/>
            <a:chExt cx="1815500" cy="307200"/>
          </a:xfrm>
        </p:grpSpPr>
        <p:sp>
          <p:nvSpPr>
            <p:cNvPr id="402" name="Google Shape;402;p54"/>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03" name="Google Shape;403;p54"/>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04" name="Google Shape;404;p54"/>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05" name="Google Shape;405;p54"/>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06" name="Google Shape;406;p54"/>
            <p:cNvSpPr/>
            <p:nvPr/>
          </p:nvSpPr>
          <p:spPr>
            <a:xfrm>
              <a:off x="79777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07" name="Google Shape;407;p54"/>
            <p:cNvSpPr/>
            <p:nvPr/>
          </p:nvSpPr>
          <p:spPr>
            <a:xfrm>
              <a:off x="82789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7</a:t>
              </a:r>
              <a:endParaRPr b="1" sz="1800">
                <a:latin typeface="Calibri"/>
                <a:ea typeface="Calibri"/>
                <a:cs typeface="Calibri"/>
                <a:sym typeface="Calibri"/>
              </a:endParaRPr>
            </a:p>
          </p:txBody>
        </p:sp>
      </p:grpSp>
      <p:grpSp>
        <p:nvGrpSpPr>
          <p:cNvPr id="408" name="Google Shape;408;p54"/>
          <p:cNvGrpSpPr/>
          <p:nvPr/>
        </p:nvGrpSpPr>
        <p:grpSpPr>
          <a:xfrm>
            <a:off x="3373850" y="4250445"/>
            <a:ext cx="1815500" cy="307200"/>
            <a:chOff x="6770625" y="4406998"/>
            <a:chExt cx="1815500" cy="307200"/>
          </a:xfrm>
        </p:grpSpPr>
        <p:sp>
          <p:nvSpPr>
            <p:cNvPr id="409" name="Google Shape;409;p54"/>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10" name="Google Shape;410;p54"/>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11" name="Google Shape;411;p54"/>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12" name="Google Shape;412;p54"/>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13" name="Google Shape;413;p54"/>
            <p:cNvSpPr/>
            <p:nvPr/>
          </p:nvSpPr>
          <p:spPr>
            <a:xfrm>
              <a:off x="79777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14" name="Google Shape;414;p54"/>
            <p:cNvSpPr/>
            <p:nvPr/>
          </p:nvSpPr>
          <p:spPr>
            <a:xfrm>
              <a:off x="82789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grpSp>
      <p:sp>
        <p:nvSpPr>
          <p:cNvPr id="415" name="Google Shape;415;p54"/>
          <p:cNvSpPr txBox="1"/>
          <p:nvPr/>
        </p:nvSpPr>
        <p:spPr>
          <a:xfrm>
            <a:off x="5001693" y="2117900"/>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6" name="Google Shape;416;p54"/>
          <p:cNvSpPr txBox="1"/>
          <p:nvPr/>
        </p:nvSpPr>
        <p:spPr>
          <a:xfrm>
            <a:off x="4397693" y="2530312"/>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7" name="Google Shape;417;p54"/>
          <p:cNvSpPr txBox="1"/>
          <p:nvPr/>
        </p:nvSpPr>
        <p:spPr>
          <a:xfrm>
            <a:off x="4397693" y="2934950"/>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8" name="Google Shape;418;p54"/>
          <p:cNvSpPr txBox="1"/>
          <p:nvPr/>
        </p:nvSpPr>
        <p:spPr>
          <a:xfrm>
            <a:off x="5006420" y="332876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9" name="Google Shape;419;p54"/>
          <p:cNvSpPr txBox="1"/>
          <p:nvPr/>
        </p:nvSpPr>
        <p:spPr>
          <a:xfrm>
            <a:off x="4998078" y="3747692"/>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cxnSp>
        <p:nvCxnSpPr>
          <p:cNvPr id="420" name="Google Shape;420;p54"/>
          <p:cNvCxnSpPr>
            <a:stCxn id="421" idx="1"/>
          </p:cNvCxnSpPr>
          <p:nvPr/>
        </p:nvCxnSpPr>
        <p:spPr>
          <a:xfrm flipH="1">
            <a:off x="2812375" y="1101400"/>
            <a:ext cx="1421400" cy="253500"/>
          </a:xfrm>
          <a:prstGeom prst="straightConnector1">
            <a:avLst/>
          </a:prstGeom>
          <a:noFill/>
          <a:ln cap="flat" cmpd="sng" w="19050">
            <a:solidFill>
              <a:srgbClr val="AC2020"/>
            </a:solidFill>
            <a:prstDash val="solid"/>
            <a:round/>
            <a:headEnd len="med" w="med" type="none"/>
            <a:tailEnd len="med" w="med" type="triangle"/>
          </a:ln>
        </p:spPr>
      </p:cxnSp>
      <p:sp>
        <p:nvSpPr>
          <p:cNvPr id="421" name="Google Shape;421;p54"/>
          <p:cNvSpPr txBox="1"/>
          <p:nvPr/>
        </p:nvSpPr>
        <p:spPr>
          <a:xfrm>
            <a:off x="4233775" y="70735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latin typeface="Roboto"/>
                <a:ea typeface="Roboto"/>
                <a:cs typeface="Roboto"/>
                <a:sym typeface="Roboto"/>
              </a:rPr>
              <a:t>Move by swapping the smallest item with the front item.</a:t>
            </a:r>
            <a:endParaRPr>
              <a:solidFill>
                <a:srgbClr val="AC202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to Sorting: Selection Sort</a:t>
            </a:r>
            <a:endParaRPr/>
          </a:p>
        </p:txBody>
      </p:sp>
      <p:sp>
        <p:nvSpPr>
          <p:cNvPr id="427" name="Google Shape;427;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a list of N items:</a:t>
            </a:r>
            <a:endParaRPr/>
          </a:p>
          <a:p>
            <a:pPr indent="-342900" lvl="0" marL="457200" rtl="0" algn="l">
              <a:spcBef>
                <a:spcPts val="600"/>
              </a:spcBef>
              <a:spcAft>
                <a:spcPts val="0"/>
              </a:spcAft>
              <a:buSzPts val="1800"/>
              <a:buChar char="●"/>
            </a:pPr>
            <a:r>
              <a:rPr lang="en"/>
              <a:t>Find the smallest item.</a:t>
            </a:r>
            <a:endParaRPr/>
          </a:p>
          <a:p>
            <a:pPr indent="-342900" lvl="0" marL="457200" rtl="0" algn="l">
              <a:spcBef>
                <a:spcPts val="0"/>
              </a:spcBef>
              <a:spcAft>
                <a:spcPts val="0"/>
              </a:spcAft>
              <a:buSzPts val="1800"/>
              <a:buChar char="●"/>
            </a:pPr>
            <a:r>
              <a:rPr lang="en"/>
              <a:t>Move it to the front.</a:t>
            </a:r>
            <a:endParaRPr/>
          </a:p>
          <a:p>
            <a:pPr indent="-342900" lvl="0" marL="457200" rtl="0" algn="l">
              <a:spcBef>
                <a:spcPts val="0"/>
              </a:spcBef>
              <a:spcAft>
                <a:spcPts val="0"/>
              </a:spcAft>
              <a:buSzPts val="1800"/>
              <a:buChar char="●"/>
            </a:pPr>
            <a:r>
              <a:rPr lang="en"/>
              <a:t>Selection sort the remaining N-1 items (without touching front item!).</a:t>
            </a:r>
            <a:endParaRPr/>
          </a:p>
          <a:p>
            <a:pPr indent="0" lvl="0" marL="0" rtl="0" algn="l">
              <a:spcBef>
                <a:spcPts val="600"/>
              </a:spcBef>
              <a:spcAft>
                <a:spcPts val="0"/>
              </a:spcAft>
              <a:buNone/>
            </a:pPr>
            <a:r>
              <a:t/>
            </a:r>
            <a:endParaRPr/>
          </a:p>
        </p:txBody>
      </p:sp>
      <p:grpSp>
        <p:nvGrpSpPr>
          <p:cNvPr id="428" name="Google Shape;428;p55"/>
          <p:cNvGrpSpPr/>
          <p:nvPr/>
        </p:nvGrpSpPr>
        <p:grpSpPr>
          <a:xfrm>
            <a:off x="6583825" y="2292423"/>
            <a:ext cx="1815500" cy="307200"/>
            <a:chOff x="6770625" y="2787998"/>
            <a:chExt cx="1815500" cy="307200"/>
          </a:xfrm>
        </p:grpSpPr>
        <p:sp>
          <p:nvSpPr>
            <p:cNvPr id="429" name="Google Shape;429;p55"/>
            <p:cNvSpPr/>
            <p:nvPr/>
          </p:nvSpPr>
          <p:spPr>
            <a:xfrm>
              <a:off x="67706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30" name="Google Shape;430;p55"/>
            <p:cNvSpPr/>
            <p:nvPr/>
          </p:nvSpPr>
          <p:spPr>
            <a:xfrm>
              <a:off x="70718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31" name="Google Shape;431;p55"/>
            <p:cNvSpPr/>
            <p:nvPr/>
          </p:nvSpPr>
          <p:spPr>
            <a:xfrm>
              <a:off x="73756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32" name="Google Shape;432;p55"/>
            <p:cNvSpPr/>
            <p:nvPr/>
          </p:nvSpPr>
          <p:spPr>
            <a:xfrm>
              <a:off x="76768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33" name="Google Shape;433;p55"/>
            <p:cNvSpPr/>
            <p:nvPr/>
          </p:nvSpPr>
          <p:spPr>
            <a:xfrm>
              <a:off x="79777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34" name="Google Shape;434;p55"/>
            <p:cNvSpPr/>
            <p:nvPr/>
          </p:nvSpPr>
          <p:spPr>
            <a:xfrm>
              <a:off x="82789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a:t>
              </a:r>
              <a:endParaRPr b="1" sz="1800">
                <a:latin typeface="Calibri"/>
                <a:ea typeface="Calibri"/>
                <a:cs typeface="Calibri"/>
                <a:sym typeface="Calibri"/>
              </a:endParaRPr>
            </a:p>
          </p:txBody>
        </p:sp>
      </p:grpSp>
      <p:sp>
        <p:nvSpPr>
          <p:cNvPr id="435" name="Google Shape;435;p55"/>
          <p:cNvSpPr/>
          <p:nvPr/>
        </p:nvSpPr>
        <p:spPr>
          <a:xfrm>
            <a:off x="6583825" y="2698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36" name="Google Shape;436;p55"/>
          <p:cNvSpPr/>
          <p:nvPr/>
        </p:nvSpPr>
        <p:spPr>
          <a:xfrm>
            <a:off x="6885025"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37" name="Google Shape;437;p55"/>
          <p:cNvSpPr/>
          <p:nvPr/>
        </p:nvSpPr>
        <p:spPr>
          <a:xfrm>
            <a:off x="71888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38" name="Google Shape;438;p55"/>
          <p:cNvSpPr/>
          <p:nvPr/>
        </p:nvSpPr>
        <p:spPr>
          <a:xfrm>
            <a:off x="74900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sp>
        <p:nvSpPr>
          <p:cNvPr id="439" name="Google Shape;439;p55"/>
          <p:cNvSpPr/>
          <p:nvPr/>
        </p:nvSpPr>
        <p:spPr>
          <a:xfrm>
            <a:off x="77909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40" name="Google Shape;440;p55"/>
          <p:cNvSpPr/>
          <p:nvPr/>
        </p:nvSpPr>
        <p:spPr>
          <a:xfrm>
            <a:off x="80921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441" name="Google Shape;441;p55"/>
          <p:cNvGrpSpPr/>
          <p:nvPr/>
        </p:nvGrpSpPr>
        <p:grpSpPr>
          <a:xfrm>
            <a:off x="6583825" y="3101923"/>
            <a:ext cx="1815500" cy="307200"/>
            <a:chOff x="6770625" y="3626198"/>
            <a:chExt cx="1815500" cy="307200"/>
          </a:xfrm>
        </p:grpSpPr>
        <p:sp>
          <p:nvSpPr>
            <p:cNvPr id="442" name="Google Shape;442;p55"/>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43" name="Google Shape;443;p55"/>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44" name="Google Shape;444;p55"/>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45" name="Google Shape;445;p55"/>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sp>
          <p:nvSpPr>
            <p:cNvPr id="446" name="Google Shape;446;p55"/>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47" name="Google Shape;447;p55"/>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grpSp>
        <p:nvGrpSpPr>
          <p:cNvPr id="448" name="Google Shape;448;p55"/>
          <p:cNvGrpSpPr/>
          <p:nvPr/>
        </p:nvGrpSpPr>
        <p:grpSpPr>
          <a:xfrm>
            <a:off x="6583825" y="3506673"/>
            <a:ext cx="1815500" cy="307200"/>
            <a:chOff x="6770625" y="4032773"/>
            <a:chExt cx="1815500" cy="307200"/>
          </a:xfrm>
        </p:grpSpPr>
        <p:sp>
          <p:nvSpPr>
            <p:cNvPr id="449" name="Google Shape;449;p55"/>
            <p:cNvSpPr/>
            <p:nvPr/>
          </p:nvSpPr>
          <p:spPr>
            <a:xfrm>
              <a:off x="6770625" y="403277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50" name="Google Shape;450;p55"/>
            <p:cNvSpPr/>
            <p:nvPr/>
          </p:nvSpPr>
          <p:spPr>
            <a:xfrm>
              <a:off x="7071825"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51" name="Google Shape;451;p55"/>
            <p:cNvSpPr/>
            <p:nvPr/>
          </p:nvSpPr>
          <p:spPr>
            <a:xfrm>
              <a:off x="7375602"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52" name="Google Shape;452;p55"/>
            <p:cNvSpPr/>
            <p:nvPr/>
          </p:nvSpPr>
          <p:spPr>
            <a:xfrm>
              <a:off x="7676802"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53" name="Google Shape;453;p55"/>
            <p:cNvSpPr/>
            <p:nvPr/>
          </p:nvSpPr>
          <p:spPr>
            <a:xfrm>
              <a:off x="79777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54" name="Google Shape;454;p55"/>
            <p:cNvSpPr/>
            <p:nvPr/>
          </p:nvSpPr>
          <p:spPr>
            <a:xfrm>
              <a:off x="82789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6</a:t>
              </a:r>
              <a:endParaRPr b="1" sz="1800">
                <a:latin typeface="Calibri"/>
                <a:ea typeface="Calibri"/>
                <a:cs typeface="Calibri"/>
                <a:sym typeface="Calibri"/>
              </a:endParaRPr>
            </a:p>
          </p:txBody>
        </p:sp>
      </p:grpSp>
      <p:grpSp>
        <p:nvGrpSpPr>
          <p:cNvPr id="455" name="Google Shape;455;p55"/>
          <p:cNvGrpSpPr/>
          <p:nvPr/>
        </p:nvGrpSpPr>
        <p:grpSpPr>
          <a:xfrm>
            <a:off x="6583825" y="3911423"/>
            <a:ext cx="1815500" cy="307200"/>
            <a:chOff x="6770625" y="4406998"/>
            <a:chExt cx="1815500" cy="307200"/>
          </a:xfrm>
        </p:grpSpPr>
        <p:sp>
          <p:nvSpPr>
            <p:cNvPr id="456" name="Google Shape;456;p55"/>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57" name="Google Shape;457;p55"/>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58" name="Google Shape;458;p55"/>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59" name="Google Shape;459;p55"/>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60" name="Google Shape;460;p55"/>
            <p:cNvSpPr/>
            <p:nvPr/>
          </p:nvSpPr>
          <p:spPr>
            <a:xfrm>
              <a:off x="79777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61" name="Google Shape;461;p55"/>
            <p:cNvSpPr/>
            <p:nvPr/>
          </p:nvSpPr>
          <p:spPr>
            <a:xfrm>
              <a:off x="82789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7</a:t>
              </a:r>
              <a:endParaRPr b="1" sz="1800">
                <a:latin typeface="Calibri"/>
                <a:ea typeface="Calibri"/>
                <a:cs typeface="Calibri"/>
                <a:sym typeface="Calibri"/>
              </a:endParaRPr>
            </a:p>
          </p:txBody>
        </p:sp>
      </p:grpSp>
      <p:grpSp>
        <p:nvGrpSpPr>
          <p:cNvPr id="462" name="Google Shape;462;p55"/>
          <p:cNvGrpSpPr/>
          <p:nvPr/>
        </p:nvGrpSpPr>
        <p:grpSpPr>
          <a:xfrm>
            <a:off x="6583825" y="4316620"/>
            <a:ext cx="1815500" cy="307200"/>
            <a:chOff x="6770625" y="4406998"/>
            <a:chExt cx="1815500" cy="307200"/>
          </a:xfrm>
        </p:grpSpPr>
        <p:sp>
          <p:nvSpPr>
            <p:cNvPr id="463" name="Google Shape;463;p55"/>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64" name="Google Shape;464;p55"/>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65" name="Google Shape;465;p55"/>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66" name="Google Shape;466;p55"/>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67" name="Google Shape;467;p55"/>
            <p:cNvSpPr/>
            <p:nvPr/>
          </p:nvSpPr>
          <p:spPr>
            <a:xfrm>
              <a:off x="79777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68" name="Google Shape;468;p55"/>
            <p:cNvSpPr/>
            <p:nvPr/>
          </p:nvSpPr>
          <p:spPr>
            <a:xfrm>
              <a:off x="82789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grpSp>
      <p:sp>
        <p:nvSpPr>
          <p:cNvPr id="469" name="Google Shape;469;p55"/>
          <p:cNvSpPr txBox="1"/>
          <p:nvPr/>
        </p:nvSpPr>
        <p:spPr>
          <a:xfrm>
            <a:off x="8211668" y="218407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0" name="Google Shape;470;p55"/>
          <p:cNvSpPr txBox="1"/>
          <p:nvPr/>
        </p:nvSpPr>
        <p:spPr>
          <a:xfrm>
            <a:off x="7607668" y="259648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1" name="Google Shape;471;p55"/>
          <p:cNvSpPr txBox="1"/>
          <p:nvPr/>
        </p:nvSpPr>
        <p:spPr>
          <a:xfrm>
            <a:off x="7607668" y="300112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2" name="Google Shape;472;p55"/>
          <p:cNvSpPr txBox="1"/>
          <p:nvPr/>
        </p:nvSpPr>
        <p:spPr>
          <a:xfrm>
            <a:off x="8216395" y="3394942"/>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3" name="Google Shape;473;p55"/>
          <p:cNvSpPr txBox="1"/>
          <p:nvPr/>
        </p:nvSpPr>
        <p:spPr>
          <a:xfrm>
            <a:off x="8208053" y="381386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4" name="Google Shape;474;p55"/>
          <p:cNvSpPr txBox="1"/>
          <p:nvPr/>
        </p:nvSpPr>
        <p:spPr>
          <a:xfrm>
            <a:off x="252250" y="2387425"/>
            <a:ext cx="6174000" cy="2623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Let’s try implementing this.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I’ll try to simulate as closely as possible how I think students might approach this problem.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Along the way I’ll show how “test driven development” (TDD) helps avoid major </a:t>
            </a:r>
            <a:r>
              <a:rPr lang="en" sz="2000">
                <a:solidFill>
                  <a:schemeClr val="dk1"/>
                </a:solidFill>
                <a:latin typeface="Calibri"/>
                <a:ea typeface="Calibri"/>
                <a:cs typeface="Calibri"/>
                <a:sym typeface="Calibri"/>
              </a:rPr>
              <a:t>problems</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cxnSp>
        <p:nvCxnSpPr>
          <p:cNvPr id="475" name="Google Shape;475;p55"/>
          <p:cNvCxnSpPr>
            <a:stCxn id="476" idx="1"/>
          </p:cNvCxnSpPr>
          <p:nvPr/>
        </p:nvCxnSpPr>
        <p:spPr>
          <a:xfrm flipH="1">
            <a:off x="2812375" y="1101400"/>
            <a:ext cx="1421400" cy="253500"/>
          </a:xfrm>
          <a:prstGeom prst="straightConnector1">
            <a:avLst/>
          </a:prstGeom>
          <a:noFill/>
          <a:ln cap="flat" cmpd="sng" w="19050">
            <a:solidFill>
              <a:srgbClr val="AC2020"/>
            </a:solidFill>
            <a:prstDash val="solid"/>
            <a:round/>
            <a:headEnd len="med" w="med" type="none"/>
            <a:tailEnd len="med" w="med" type="triangle"/>
          </a:ln>
        </p:spPr>
      </p:cxnSp>
      <p:sp>
        <p:nvSpPr>
          <p:cNvPr id="476" name="Google Shape;476;p55"/>
          <p:cNvSpPr txBox="1"/>
          <p:nvPr/>
        </p:nvSpPr>
        <p:spPr>
          <a:xfrm>
            <a:off x="4233775" y="70735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latin typeface="Roboto"/>
                <a:ea typeface="Roboto"/>
                <a:cs typeface="Roboto"/>
                <a:sym typeface="Roboto"/>
              </a:rPr>
              <a:t>Move by swapping the smallest item with the front item.</a:t>
            </a:r>
            <a:endParaRPr>
              <a:solidFill>
                <a:srgbClr val="AC2020"/>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Find Smallest</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482" name="Google Shape;482;p5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 Smallest</a:t>
            </a:r>
            <a:endParaRPr/>
          </a:p>
        </p:txBody>
      </p:sp>
      <p:sp>
        <p:nvSpPr>
          <p:cNvPr id="483" name="Google Shape;483;p5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 Find Smallest</a:t>
            </a:r>
            <a:endParaRPr/>
          </a:p>
        </p:txBody>
      </p:sp>
      <p:sp>
        <p:nvSpPr>
          <p:cNvPr id="489" name="Google Shape;489;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a list of N items:</a:t>
            </a:r>
            <a:endParaRPr/>
          </a:p>
          <a:p>
            <a:pPr indent="-342900" lvl="0" marL="457200" rtl="0" algn="l">
              <a:spcBef>
                <a:spcPts val="600"/>
              </a:spcBef>
              <a:spcAft>
                <a:spcPts val="0"/>
              </a:spcAft>
              <a:buSzPts val="1800"/>
              <a:buChar char="●"/>
            </a:pPr>
            <a:r>
              <a:rPr lang="en"/>
              <a:t>Find the smallest item (idea: write a </a:t>
            </a:r>
            <a:r>
              <a:rPr lang="en">
                <a:latin typeface="Consolas"/>
                <a:ea typeface="Consolas"/>
                <a:cs typeface="Consolas"/>
                <a:sym typeface="Consolas"/>
              </a:rPr>
              <a:t>findSmallest</a:t>
            </a:r>
            <a:r>
              <a:rPr lang="en"/>
              <a:t> method</a:t>
            </a:r>
            <a:r>
              <a:rPr lang="en"/>
              <a:t>).</a:t>
            </a:r>
            <a:endParaRPr/>
          </a:p>
          <a:p>
            <a:pPr indent="-342900" lvl="0" marL="457200" rtl="0" algn="l">
              <a:spcBef>
                <a:spcPts val="0"/>
              </a:spcBef>
              <a:spcAft>
                <a:spcPts val="0"/>
              </a:spcAft>
              <a:buClr>
                <a:schemeClr val="dk2"/>
              </a:buClr>
              <a:buSzPts val="1800"/>
              <a:buChar char="●"/>
            </a:pPr>
            <a:r>
              <a:rPr lang="en">
                <a:solidFill>
                  <a:schemeClr val="dk2"/>
                </a:solidFill>
              </a:rPr>
              <a:t>Move it to the front.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Selection sort the remaining N-1 items (without touching front item!).</a:t>
            </a:r>
            <a:endParaRPr>
              <a:solidFill>
                <a:schemeClr val="dk2"/>
              </a:solidFill>
            </a:endParaRPr>
          </a:p>
          <a:p>
            <a:pPr indent="0" lvl="0" marL="0" rtl="0" algn="l">
              <a:spcBef>
                <a:spcPts val="600"/>
              </a:spcBef>
              <a:spcAft>
                <a:spcPts val="0"/>
              </a:spcAft>
              <a:buNone/>
            </a:pPr>
            <a:r>
              <a:t/>
            </a:r>
            <a:endParaRPr/>
          </a:p>
        </p:txBody>
      </p:sp>
      <p:grpSp>
        <p:nvGrpSpPr>
          <p:cNvPr id="490" name="Google Shape;490;p57"/>
          <p:cNvGrpSpPr/>
          <p:nvPr/>
        </p:nvGrpSpPr>
        <p:grpSpPr>
          <a:xfrm>
            <a:off x="6583825" y="2292423"/>
            <a:ext cx="1815500" cy="307200"/>
            <a:chOff x="6770625" y="2787998"/>
            <a:chExt cx="1815500" cy="307200"/>
          </a:xfrm>
        </p:grpSpPr>
        <p:sp>
          <p:nvSpPr>
            <p:cNvPr id="491" name="Google Shape;491;p57"/>
            <p:cNvSpPr/>
            <p:nvPr/>
          </p:nvSpPr>
          <p:spPr>
            <a:xfrm>
              <a:off x="67706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92" name="Google Shape;492;p57"/>
            <p:cNvSpPr/>
            <p:nvPr/>
          </p:nvSpPr>
          <p:spPr>
            <a:xfrm>
              <a:off x="70718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93" name="Google Shape;493;p57"/>
            <p:cNvSpPr/>
            <p:nvPr/>
          </p:nvSpPr>
          <p:spPr>
            <a:xfrm>
              <a:off x="73756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94" name="Google Shape;494;p57"/>
            <p:cNvSpPr/>
            <p:nvPr/>
          </p:nvSpPr>
          <p:spPr>
            <a:xfrm>
              <a:off x="76768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95" name="Google Shape;495;p57"/>
            <p:cNvSpPr/>
            <p:nvPr/>
          </p:nvSpPr>
          <p:spPr>
            <a:xfrm>
              <a:off x="79777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96" name="Google Shape;496;p57"/>
            <p:cNvSpPr/>
            <p:nvPr/>
          </p:nvSpPr>
          <p:spPr>
            <a:xfrm>
              <a:off x="82789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a:t>
              </a:r>
              <a:endParaRPr b="1" sz="1800">
                <a:latin typeface="Calibri"/>
                <a:ea typeface="Calibri"/>
                <a:cs typeface="Calibri"/>
                <a:sym typeface="Calibri"/>
              </a:endParaRPr>
            </a:p>
          </p:txBody>
        </p:sp>
      </p:grpSp>
      <p:sp>
        <p:nvSpPr>
          <p:cNvPr id="497" name="Google Shape;497;p57"/>
          <p:cNvSpPr/>
          <p:nvPr/>
        </p:nvSpPr>
        <p:spPr>
          <a:xfrm>
            <a:off x="6583825" y="2698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98" name="Google Shape;498;p57"/>
          <p:cNvSpPr/>
          <p:nvPr/>
        </p:nvSpPr>
        <p:spPr>
          <a:xfrm>
            <a:off x="6885025"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99" name="Google Shape;499;p57"/>
          <p:cNvSpPr/>
          <p:nvPr/>
        </p:nvSpPr>
        <p:spPr>
          <a:xfrm>
            <a:off x="71888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500" name="Google Shape;500;p57"/>
          <p:cNvSpPr/>
          <p:nvPr/>
        </p:nvSpPr>
        <p:spPr>
          <a:xfrm>
            <a:off x="74900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sp>
        <p:nvSpPr>
          <p:cNvPr id="501" name="Google Shape;501;p57"/>
          <p:cNvSpPr/>
          <p:nvPr/>
        </p:nvSpPr>
        <p:spPr>
          <a:xfrm>
            <a:off x="77909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502" name="Google Shape;502;p57"/>
          <p:cNvSpPr/>
          <p:nvPr/>
        </p:nvSpPr>
        <p:spPr>
          <a:xfrm>
            <a:off x="80921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503" name="Google Shape;503;p57"/>
          <p:cNvGrpSpPr/>
          <p:nvPr/>
        </p:nvGrpSpPr>
        <p:grpSpPr>
          <a:xfrm>
            <a:off x="6583825" y="3101923"/>
            <a:ext cx="1815500" cy="307200"/>
            <a:chOff x="6770625" y="3626198"/>
            <a:chExt cx="1815500" cy="307200"/>
          </a:xfrm>
        </p:grpSpPr>
        <p:sp>
          <p:nvSpPr>
            <p:cNvPr id="504" name="Google Shape;504;p57"/>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505" name="Google Shape;505;p57"/>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06" name="Google Shape;506;p57"/>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507" name="Google Shape;507;p57"/>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sp>
          <p:nvSpPr>
            <p:cNvPr id="508" name="Google Shape;508;p57"/>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509" name="Google Shape;509;p57"/>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grpSp>
        <p:nvGrpSpPr>
          <p:cNvPr id="510" name="Google Shape;510;p57"/>
          <p:cNvGrpSpPr/>
          <p:nvPr/>
        </p:nvGrpSpPr>
        <p:grpSpPr>
          <a:xfrm>
            <a:off x="6583825" y="3506673"/>
            <a:ext cx="1815500" cy="307200"/>
            <a:chOff x="6770625" y="4032773"/>
            <a:chExt cx="1815500" cy="307200"/>
          </a:xfrm>
        </p:grpSpPr>
        <p:sp>
          <p:nvSpPr>
            <p:cNvPr id="511" name="Google Shape;511;p57"/>
            <p:cNvSpPr/>
            <p:nvPr/>
          </p:nvSpPr>
          <p:spPr>
            <a:xfrm>
              <a:off x="6770625" y="403277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512" name="Google Shape;512;p57"/>
            <p:cNvSpPr/>
            <p:nvPr/>
          </p:nvSpPr>
          <p:spPr>
            <a:xfrm>
              <a:off x="7071825"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13" name="Google Shape;513;p57"/>
            <p:cNvSpPr/>
            <p:nvPr/>
          </p:nvSpPr>
          <p:spPr>
            <a:xfrm>
              <a:off x="7375602"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514" name="Google Shape;514;p57"/>
            <p:cNvSpPr/>
            <p:nvPr/>
          </p:nvSpPr>
          <p:spPr>
            <a:xfrm>
              <a:off x="7676802"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515" name="Google Shape;515;p57"/>
            <p:cNvSpPr/>
            <p:nvPr/>
          </p:nvSpPr>
          <p:spPr>
            <a:xfrm>
              <a:off x="79777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516" name="Google Shape;516;p57"/>
            <p:cNvSpPr/>
            <p:nvPr/>
          </p:nvSpPr>
          <p:spPr>
            <a:xfrm>
              <a:off x="82789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6</a:t>
              </a:r>
              <a:endParaRPr b="1" sz="1800">
                <a:latin typeface="Calibri"/>
                <a:ea typeface="Calibri"/>
                <a:cs typeface="Calibri"/>
                <a:sym typeface="Calibri"/>
              </a:endParaRPr>
            </a:p>
          </p:txBody>
        </p:sp>
      </p:grpSp>
      <p:grpSp>
        <p:nvGrpSpPr>
          <p:cNvPr id="517" name="Google Shape;517;p57"/>
          <p:cNvGrpSpPr/>
          <p:nvPr/>
        </p:nvGrpSpPr>
        <p:grpSpPr>
          <a:xfrm>
            <a:off x="6583825" y="3911423"/>
            <a:ext cx="1815500" cy="307200"/>
            <a:chOff x="6770625" y="4406998"/>
            <a:chExt cx="1815500" cy="307200"/>
          </a:xfrm>
        </p:grpSpPr>
        <p:sp>
          <p:nvSpPr>
            <p:cNvPr id="518" name="Google Shape;518;p57"/>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519" name="Google Shape;519;p57"/>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20" name="Google Shape;520;p57"/>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521" name="Google Shape;521;p57"/>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522" name="Google Shape;522;p57"/>
            <p:cNvSpPr/>
            <p:nvPr/>
          </p:nvSpPr>
          <p:spPr>
            <a:xfrm>
              <a:off x="79777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523" name="Google Shape;523;p57"/>
            <p:cNvSpPr/>
            <p:nvPr/>
          </p:nvSpPr>
          <p:spPr>
            <a:xfrm>
              <a:off x="82789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7</a:t>
              </a:r>
              <a:endParaRPr b="1" sz="1800">
                <a:latin typeface="Calibri"/>
                <a:ea typeface="Calibri"/>
                <a:cs typeface="Calibri"/>
                <a:sym typeface="Calibri"/>
              </a:endParaRPr>
            </a:p>
          </p:txBody>
        </p:sp>
      </p:grpSp>
      <p:grpSp>
        <p:nvGrpSpPr>
          <p:cNvPr id="524" name="Google Shape;524;p57"/>
          <p:cNvGrpSpPr/>
          <p:nvPr/>
        </p:nvGrpSpPr>
        <p:grpSpPr>
          <a:xfrm>
            <a:off x="6583825" y="4316620"/>
            <a:ext cx="1815500" cy="307200"/>
            <a:chOff x="6770625" y="4406998"/>
            <a:chExt cx="1815500" cy="307200"/>
          </a:xfrm>
        </p:grpSpPr>
        <p:sp>
          <p:nvSpPr>
            <p:cNvPr id="525" name="Google Shape;525;p57"/>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526" name="Google Shape;526;p57"/>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27" name="Google Shape;527;p57"/>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528" name="Google Shape;528;p57"/>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529" name="Google Shape;529;p57"/>
            <p:cNvSpPr/>
            <p:nvPr/>
          </p:nvSpPr>
          <p:spPr>
            <a:xfrm>
              <a:off x="79777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530" name="Google Shape;530;p57"/>
            <p:cNvSpPr/>
            <p:nvPr/>
          </p:nvSpPr>
          <p:spPr>
            <a:xfrm>
              <a:off x="82789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grpSp>
      <p:sp>
        <p:nvSpPr>
          <p:cNvPr id="531" name="Google Shape;531;p57"/>
          <p:cNvSpPr txBox="1"/>
          <p:nvPr/>
        </p:nvSpPr>
        <p:spPr>
          <a:xfrm>
            <a:off x="8211668" y="218407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2" name="Google Shape;532;p57"/>
          <p:cNvSpPr txBox="1"/>
          <p:nvPr/>
        </p:nvSpPr>
        <p:spPr>
          <a:xfrm>
            <a:off x="7607668" y="259648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3" name="Google Shape;533;p57"/>
          <p:cNvSpPr txBox="1"/>
          <p:nvPr/>
        </p:nvSpPr>
        <p:spPr>
          <a:xfrm>
            <a:off x="7607668" y="300112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4" name="Google Shape;534;p57"/>
          <p:cNvSpPr txBox="1"/>
          <p:nvPr/>
        </p:nvSpPr>
        <p:spPr>
          <a:xfrm>
            <a:off x="8216395" y="3394942"/>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5" name="Google Shape;535;p57"/>
          <p:cNvSpPr txBox="1"/>
          <p:nvPr/>
        </p:nvSpPr>
        <p:spPr>
          <a:xfrm>
            <a:off x="8208053" y="381386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6" name="Google Shape;536;p57"/>
          <p:cNvSpPr txBox="1"/>
          <p:nvPr/>
        </p:nvSpPr>
        <p:spPr>
          <a:xfrm>
            <a:off x="252250" y="2387425"/>
            <a:ext cx="6174000" cy="2623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Let’s try implementing this.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I’ll try to simulate as closely as possible how I think students might approach this problem.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Along the way I’ll show how “test driven development” (TDD) helps avoid major problems.</a:t>
            </a:r>
            <a:endParaRPr sz="20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Progress Roadmap</a:t>
            </a:r>
            <a:endParaRPr/>
          </a:p>
        </p:txBody>
      </p:sp>
      <p:sp>
        <p:nvSpPr>
          <p:cNvPr id="542" name="Google Shape;542;p58"/>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t/>
            </a:r>
            <a:endParaRPr/>
          </a:p>
          <a:p>
            <a:pPr indent="0" lvl="0" marL="0" rtl="0" algn="l">
              <a:lnSpc>
                <a:spcPct val="135000"/>
              </a:lnSpc>
              <a:spcBef>
                <a:spcPts val="600"/>
              </a:spcBef>
              <a:spcAft>
                <a:spcPts val="0"/>
              </a:spcAft>
              <a:buNone/>
            </a:pPr>
            <a:r>
              <a:rPr lang="en"/>
              <a:t>Next up:</a:t>
            </a:r>
            <a:endParaRPr/>
          </a:p>
          <a:p>
            <a:pPr indent="0" lvl="0" marL="0" rtl="0" algn="l">
              <a:lnSpc>
                <a:spcPct val="135000"/>
              </a:lnSpc>
              <a:spcBef>
                <a:spcPts val="600"/>
              </a:spcBef>
              <a:spcAft>
                <a:spcPts val="0"/>
              </a:spcAft>
              <a:buNone/>
            </a:pPr>
            <a:r>
              <a:rPr lang="en"/>
              <a:t>Create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t/>
            </a:r>
            <a:endParaRPr/>
          </a:p>
          <a:p>
            <a:pPr indent="0" lvl="0" marL="0" rtl="0" algn="l">
              <a:lnSpc>
                <a:spcPct val="135000"/>
              </a:lnSpc>
              <a:spcBef>
                <a:spcPts val="600"/>
              </a:spcBef>
              <a:spcAft>
                <a:spcPts val="0"/>
              </a:spcAft>
              <a:buNone/>
            </a:pPr>
            <a:r>
              <a:t/>
            </a:r>
            <a:endParaRPr/>
          </a:p>
          <a:p>
            <a:pPr indent="0" lvl="0" marL="0" rtl="0" algn="l">
              <a:spcBef>
                <a:spcPts val="600"/>
              </a:spcBef>
              <a:spcAft>
                <a:spcPts val="0"/>
              </a:spcAft>
              <a:buNone/>
            </a:pPr>
            <a:r>
              <a:rPr lang="en" sz="2000">
                <a:latin typeface="Calibri"/>
                <a:ea typeface="Calibri"/>
                <a:cs typeface="Calibri"/>
                <a:sym typeface="Calibri"/>
              </a:rPr>
              <a:t>Code not shown in slides. See lecture video or </a:t>
            </a:r>
            <a:r>
              <a:rPr lang="en" sz="2000" u="sng">
                <a:solidFill>
                  <a:schemeClr val="hlink"/>
                </a:solidFill>
                <a:latin typeface="Calibri"/>
                <a:ea typeface="Calibri"/>
                <a:cs typeface="Calibri"/>
                <a:sym typeface="Calibri"/>
                <a:hlinkClick r:id="rId3"/>
              </a:rPr>
              <a:t>github</a:t>
            </a:r>
            <a:r>
              <a:rPr lang="en" sz="2000">
                <a:latin typeface="Calibri"/>
                <a:ea typeface="Calibri"/>
                <a:cs typeface="Calibri"/>
                <a:sym typeface="Calibri"/>
              </a:rPr>
              <a:t>.</a:t>
            </a:r>
            <a:endParaRPr/>
          </a:p>
        </p:txBody>
      </p:sp>
      <p:sp>
        <p:nvSpPr>
          <p:cNvPr id="543" name="Google Shape;543;p58"/>
          <p:cNvSpPr/>
          <p:nvPr/>
        </p:nvSpPr>
        <p:spPr>
          <a:xfrm>
            <a:off x="3272015" y="2421668"/>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544" name="Google Shape;544;p58"/>
          <p:cNvSpPr/>
          <p:nvPr/>
        </p:nvSpPr>
        <p:spPr>
          <a:xfrm>
            <a:off x="3272015" y="2874583"/>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545" name="Google Shape;545;p58"/>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546" name="Google Shape;546;p58"/>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0" name="Shape 550"/>
        <p:cNvGrpSpPr/>
        <p:nvPr/>
      </p:nvGrpSpPr>
      <p:grpSpPr>
        <a:xfrm>
          <a:off x="0" y="0"/>
          <a:ext cx="0" cy="0"/>
          <a:chOff x="0" y="0"/>
          <a:chExt cx="0" cy="0"/>
        </a:xfrm>
      </p:grpSpPr>
      <p:sp>
        <p:nvSpPr>
          <p:cNvPr id="551" name="Google Shape;551;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52" name="Google Shape;552;p5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553" name="Google Shape;553;p5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7" name="Shape 557"/>
        <p:cNvGrpSpPr/>
        <p:nvPr/>
      </p:nvGrpSpPr>
      <p:grpSpPr>
        <a:xfrm>
          <a:off x="0" y="0"/>
          <a:ext cx="0" cy="0"/>
          <a:chOff x="0" y="0"/>
          <a:chExt cx="0" cy="0"/>
        </a:xfrm>
      </p:grpSpPr>
      <p:sp>
        <p:nvSpPr>
          <p:cNvPr id="558" name="Google Shape;558;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59" name="Google Shape;559;p6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560" name="Google Shape;560;p6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4" name="Shape 564"/>
        <p:cNvGrpSpPr/>
        <p:nvPr/>
      </p:nvGrpSpPr>
      <p:grpSpPr>
        <a:xfrm>
          <a:off x="0" y="0"/>
          <a:ext cx="0" cy="0"/>
          <a:chOff x="0" y="0"/>
          <a:chExt cx="0" cy="0"/>
        </a:xfrm>
      </p:grpSpPr>
      <p:sp>
        <p:nvSpPr>
          <p:cNvPr id="565" name="Google Shape;565;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66" name="Google Shape;566;p6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567" name="Google Shape;567;p6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1" name="Shape 571"/>
        <p:cNvGrpSpPr/>
        <p:nvPr/>
      </p:nvGrpSpPr>
      <p:grpSpPr>
        <a:xfrm>
          <a:off x="0" y="0"/>
          <a:ext cx="0" cy="0"/>
          <a:chOff x="0" y="0"/>
          <a:chExt cx="0" cy="0"/>
        </a:xfrm>
      </p:grpSpPr>
      <p:sp>
        <p:nvSpPr>
          <p:cNvPr id="572" name="Google Shape;572;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73" name="Google Shape;573;p6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574" name="Google Shape;574;p6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a Programmer Know That Their Code Works?</a:t>
            </a:r>
            <a:endParaRPr/>
          </a:p>
        </p:txBody>
      </p:sp>
      <p:sp>
        <p:nvSpPr>
          <p:cNvPr id="168" name="Google Shape;168;p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 prior programming classes, you most likely knew your code worked because it passed some autograder tests or local tests provided by an instructor.</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In the real world, programmers believe their code works because of </a:t>
            </a:r>
            <a:r>
              <a:rPr b="1" lang="en">
                <a:solidFill>
                  <a:schemeClr val="accent3"/>
                </a:solidFill>
              </a:rPr>
              <a:t>tests they write themselves</a:t>
            </a:r>
            <a:r>
              <a:rPr lang="en"/>
              <a:t>.</a:t>
            </a:r>
            <a:endParaRPr/>
          </a:p>
          <a:p>
            <a:pPr indent="-342900" lvl="0" marL="457200" rtl="0" algn="l">
              <a:spcBef>
                <a:spcPts val="600"/>
              </a:spcBef>
              <a:spcAft>
                <a:spcPts val="0"/>
              </a:spcAft>
              <a:buSzPts val="1800"/>
              <a:buChar char="●"/>
            </a:pPr>
            <a:r>
              <a:rPr lang="en"/>
              <a:t>Knowing that your code is completely correct is usually impossible.</a:t>
            </a:r>
            <a:endParaRPr/>
          </a:p>
          <a:p>
            <a:pPr indent="-342900" lvl="0" marL="457200" rtl="0" algn="l">
              <a:spcBef>
                <a:spcPts val="0"/>
              </a:spcBef>
              <a:spcAft>
                <a:spcPts val="0"/>
              </a:spcAft>
              <a:buSzPts val="1800"/>
              <a:buChar char="●"/>
            </a:pPr>
            <a:r>
              <a:rPr lang="en"/>
              <a:t>But tests can provide strong evidence.</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This will be our new way.</a:t>
            </a:r>
            <a:endParaRPr/>
          </a:p>
        </p:txBody>
      </p:sp>
      <p:pic>
        <p:nvPicPr>
          <p:cNvPr id="169" name="Google Shape;169;p27" title="A New Way">
            <a:hlinkClick r:id="rId3"/>
          </p:cNvPr>
          <p:cNvPicPr preferRelativeResize="0"/>
          <p:nvPr/>
        </p:nvPicPr>
        <p:blipFill>
          <a:blip r:embed="rId4">
            <a:alphaModFix/>
          </a:blip>
          <a:stretch>
            <a:fillRect/>
          </a:stretch>
        </p:blipFill>
        <p:spPr>
          <a:xfrm>
            <a:off x="2598400" y="288600"/>
            <a:ext cx="6088400" cy="4566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8" name="Shape 578"/>
        <p:cNvGrpSpPr/>
        <p:nvPr/>
      </p:nvGrpSpPr>
      <p:grpSpPr>
        <a:xfrm>
          <a:off x="0" y="0"/>
          <a:ext cx="0" cy="0"/>
          <a:chOff x="0" y="0"/>
          <a:chExt cx="0" cy="0"/>
        </a:xfrm>
      </p:grpSpPr>
      <p:sp>
        <p:nvSpPr>
          <p:cNvPr id="579" name="Google Shape;579;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80" name="Google Shape;580;p6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
        <p:nvSpPr>
          <p:cNvPr id="581" name="Google Shape;581;p6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5" name="Shape 585"/>
        <p:cNvGrpSpPr/>
        <p:nvPr/>
      </p:nvGrpSpPr>
      <p:grpSpPr>
        <a:xfrm>
          <a:off x="0" y="0"/>
          <a:ext cx="0" cy="0"/>
          <a:chOff x="0" y="0"/>
          <a:chExt cx="0" cy="0"/>
        </a:xfrm>
      </p:grpSpPr>
      <p:sp>
        <p:nvSpPr>
          <p:cNvPr id="586" name="Google Shape;586;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87" name="Google Shape;587;p64"/>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588" name="Google Shape;588;p64"/>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2" name="Shape 592"/>
        <p:cNvGrpSpPr/>
        <p:nvPr/>
      </p:nvGrpSpPr>
      <p:grpSpPr>
        <a:xfrm>
          <a:off x="0" y="0"/>
          <a:ext cx="0" cy="0"/>
          <a:chOff x="0" y="0"/>
          <a:chExt cx="0" cy="0"/>
        </a:xfrm>
      </p:grpSpPr>
      <p:sp>
        <p:nvSpPr>
          <p:cNvPr id="593" name="Google Shape;593;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94" name="Google Shape;594;p6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98C593"/>
                </a:solidFill>
                <a:highlight>
                  <a:schemeClr val="dk1"/>
                </a:highlight>
                <a:latin typeface="Consolas"/>
                <a:ea typeface="Consolas"/>
                <a:cs typeface="Consolas"/>
                <a:sym typeface="Consolas"/>
              </a:rPr>
              <a:t>"potato"</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595" name="Google Shape;595;p6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9" name="Shape 599"/>
        <p:cNvGrpSpPr/>
        <p:nvPr/>
      </p:nvGrpSpPr>
      <p:grpSpPr>
        <a:xfrm>
          <a:off x="0" y="0"/>
          <a:ext cx="0" cy="0"/>
          <a:chOff x="0" y="0"/>
          <a:chExt cx="0" cy="0"/>
        </a:xfrm>
      </p:grpSpPr>
      <p:sp>
        <p:nvSpPr>
          <p:cNvPr id="600" name="Google Shape;600;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01" name="Google Shape;601;p6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02" name="Google Shape;602;p6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6" name="Shape 606"/>
        <p:cNvGrpSpPr/>
        <p:nvPr/>
      </p:nvGrpSpPr>
      <p:grpSpPr>
        <a:xfrm>
          <a:off x="0" y="0"/>
          <a:ext cx="0" cy="0"/>
          <a:chOff x="0" y="0"/>
          <a:chExt cx="0" cy="0"/>
        </a:xfrm>
      </p:grpSpPr>
      <p:sp>
        <p:nvSpPr>
          <p:cNvPr id="607" name="Google Shape;607;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08" name="Google Shape;608;p6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
        <p:nvSpPr>
          <p:cNvPr id="609" name="Google Shape;609;p6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3" name="Shape 613"/>
        <p:cNvGrpSpPr/>
        <p:nvPr/>
      </p:nvGrpSpPr>
      <p:grpSpPr>
        <a:xfrm>
          <a:off x="0" y="0"/>
          <a:ext cx="0" cy="0"/>
          <a:chOff x="0" y="0"/>
          <a:chExt cx="0" cy="0"/>
        </a:xfrm>
      </p:grpSpPr>
      <p:sp>
        <p:nvSpPr>
          <p:cNvPr id="614" name="Google Shape;614;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15" name="Google Shape;615;p6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&lt;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
        <p:nvSpPr>
          <p:cNvPr id="616" name="Google Shape;616;p6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0" name="Shape 620"/>
        <p:cNvGrpSpPr/>
        <p:nvPr/>
      </p:nvGrpSpPr>
      <p:grpSpPr>
        <a:xfrm>
          <a:off x="0" y="0"/>
          <a:ext cx="0" cy="0"/>
          <a:chOff x="0" y="0"/>
          <a:chExt cx="0" cy="0"/>
        </a:xfrm>
      </p:grpSpPr>
      <p:sp>
        <p:nvSpPr>
          <p:cNvPr id="621" name="Google Shape;621;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22" name="Google Shape;622;p6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&lt;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23" name="Google Shape;623;p6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29" name="Google Shape;629;p7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&lt;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30" name="Google Shape;630;p7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4" name="Shape 634"/>
        <p:cNvGrpSpPr/>
        <p:nvPr/>
      </p:nvGrpSpPr>
      <p:grpSpPr>
        <a:xfrm>
          <a:off x="0" y="0"/>
          <a:ext cx="0" cy="0"/>
          <a:chOff x="0" y="0"/>
          <a:chExt cx="0" cy="0"/>
        </a:xfrm>
      </p:grpSpPr>
      <p:sp>
        <p:nvSpPr>
          <p:cNvPr id="635" name="Google Shape;635;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36" name="Google Shape;636;p7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&lt;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37" name="Google Shape;637;p7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1" name="Shape 641"/>
        <p:cNvGrpSpPr/>
        <p:nvPr/>
      </p:nvGrpSpPr>
      <p:grpSpPr>
        <a:xfrm>
          <a:off x="0" y="0"/>
          <a:ext cx="0" cy="0"/>
          <a:chOff x="0" y="0"/>
          <a:chExt cx="0" cy="0"/>
        </a:xfrm>
      </p:grpSpPr>
      <p:sp>
        <p:nvSpPr>
          <p:cNvPr id="642" name="Google Shape;642;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43" name="Google Shape;643;p7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44" name="Google Shape;644;p7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The McGuffin for Our Testing Adventure</a:t>
            </a:r>
            <a:endParaRPr/>
          </a:p>
        </p:txBody>
      </p:sp>
      <p:sp>
        <p:nvSpPr>
          <p:cNvPr id="175" name="Google Shape;175;p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try out this new way™, we need a task to complete.</a:t>
            </a:r>
            <a:endParaRPr/>
          </a:p>
          <a:p>
            <a:pPr indent="-342900" lvl="0" marL="457200" rtl="0" algn="l">
              <a:spcBef>
                <a:spcPts val="600"/>
              </a:spcBef>
              <a:spcAft>
                <a:spcPts val="0"/>
              </a:spcAft>
              <a:buSzPts val="1800"/>
              <a:buChar char="●"/>
            </a:pPr>
            <a:r>
              <a:rPr lang="en"/>
              <a:t>Let’s try to write a method that sorts arrays of Strings.</a:t>
            </a:r>
            <a:endParaRPr/>
          </a:p>
          <a:p>
            <a:pPr indent="0" lvl="0" marL="0" rtl="0" algn="l">
              <a:spcBef>
                <a:spcPts val="600"/>
              </a:spcBef>
              <a:spcAft>
                <a:spcPts val="0"/>
              </a:spcAft>
              <a:buNone/>
            </a:pPr>
            <a:r>
              <a:t/>
            </a:r>
            <a:endParaRPr/>
          </a:p>
        </p:txBody>
      </p:sp>
      <p:sp>
        <p:nvSpPr>
          <p:cNvPr id="176" name="Google Shape;176;p28"/>
          <p:cNvSpPr txBox="1"/>
          <p:nvPr/>
        </p:nvSpPr>
        <p:spPr>
          <a:xfrm>
            <a:off x="1119000" y="2006850"/>
            <a:ext cx="69060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x = {“</a:t>
            </a:r>
            <a:r>
              <a:rPr lang="en" sz="1600">
                <a:solidFill>
                  <a:srgbClr val="9900FF"/>
                </a:solidFill>
                <a:latin typeface="Consolas"/>
                <a:ea typeface="Consolas"/>
                <a:cs typeface="Consolas"/>
                <a:sym typeface="Consolas"/>
              </a:rPr>
              <a:t>he</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is</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the</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agoyatis</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of</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mr.</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conchis</a:t>
            </a:r>
            <a:r>
              <a:rPr lang="en" sz="1600">
                <a:solidFill>
                  <a:schemeClr val="dk1"/>
                </a:solidFill>
                <a:latin typeface="Consolas"/>
                <a:ea typeface="Consolas"/>
                <a:cs typeface="Consolas"/>
                <a:sym typeface="Consolas"/>
              </a:rPr>
              <a:t>”}</a:t>
            </a:r>
            <a:endParaRPr sz="1800">
              <a:highlight>
                <a:srgbClr val="000000"/>
              </a:highlight>
              <a:latin typeface="Consolas"/>
              <a:ea typeface="Consolas"/>
              <a:cs typeface="Consolas"/>
              <a:sym typeface="Consolas"/>
            </a:endParaRPr>
          </a:p>
        </p:txBody>
      </p:sp>
      <p:sp>
        <p:nvSpPr>
          <p:cNvPr id="177" name="Google Shape;177;p28"/>
          <p:cNvSpPr/>
          <p:nvPr/>
        </p:nvSpPr>
        <p:spPr>
          <a:xfrm>
            <a:off x="2784900" y="2844825"/>
            <a:ext cx="3574200" cy="930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public static void sort(String[] x)</a:t>
            </a:r>
            <a:endParaRPr sz="1800">
              <a:latin typeface="Consolas"/>
              <a:ea typeface="Consolas"/>
              <a:cs typeface="Consolas"/>
              <a:sym typeface="Consolas"/>
            </a:endParaRPr>
          </a:p>
        </p:txBody>
      </p:sp>
      <p:sp>
        <p:nvSpPr>
          <p:cNvPr id="178" name="Google Shape;178;p28"/>
          <p:cNvSpPr txBox="1"/>
          <p:nvPr/>
        </p:nvSpPr>
        <p:spPr>
          <a:xfrm>
            <a:off x="1119000" y="4311650"/>
            <a:ext cx="69060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x = {“</a:t>
            </a:r>
            <a:r>
              <a:rPr lang="en" sz="1600">
                <a:solidFill>
                  <a:srgbClr val="9900FF"/>
                </a:solidFill>
                <a:latin typeface="Consolas"/>
                <a:ea typeface="Consolas"/>
                <a:cs typeface="Consolas"/>
                <a:sym typeface="Consolas"/>
              </a:rPr>
              <a:t>agoyatis</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conchis</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he</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is</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mr.</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of</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the</a:t>
            </a:r>
            <a:r>
              <a:rPr lang="en" sz="1600">
                <a:solidFill>
                  <a:schemeClr val="dk1"/>
                </a:solidFill>
                <a:latin typeface="Consolas"/>
                <a:ea typeface="Consolas"/>
                <a:cs typeface="Consolas"/>
                <a:sym typeface="Consolas"/>
              </a:rPr>
              <a:t>”}</a:t>
            </a:r>
            <a:endParaRPr sz="1800">
              <a:highlight>
                <a:srgbClr val="000000"/>
              </a:highlight>
              <a:latin typeface="Consolas"/>
              <a:ea typeface="Consolas"/>
              <a:cs typeface="Consolas"/>
              <a:sym typeface="Consolas"/>
            </a:endParaRPr>
          </a:p>
        </p:txBody>
      </p:sp>
      <p:cxnSp>
        <p:nvCxnSpPr>
          <p:cNvPr id="179" name="Google Shape;179;p28"/>
          <p:cNvCxnSpPr>
            <a:stCxn id="176" idx="2"/>
            <a:endCxn id="177" idx="0"/>
          </p:cNvCxnSpPr>
          <p:nvPr/>
        </p:nvCxnSpPr>
        <p:spPr>
          <a:xfrm>
            <a:off x="4572000" y="2405250"/>
            <a:ext cx="0" cy="4395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8"/>
          <p:cNvCxnSpPr>
            <a:stCxn id="177" idx="2"/>
            <a:endCxn id="178" idx="0"/>
          </p:cNvCxnSpPr>
          <p:nvPr/>
        </p:nvCxnSpPr>
        <p:spPr>
          <a:xfrm>
            <a:off x="4572000" y="3775725"/>
            <a:ext cx="0" cy="53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8" name="Shape 648"/>
        <p:cNvGrpSpPr/>
        <p:nvPr/>
      </p:nvGrpSpPr>
      <p:grpSpPr>
        <a:xfrm>
          <a:off x="0" y="0"/>
          <a:ext cx="0" cy="0"/>
          <a:chOff x="0" y="0"/>
          <a:chExt cx="0" cy="0"/>
        </a:xfrm>
      </p:grpSpPr>
      <p:sp>
        <p:nvSpPr>
          <p:cNvPr id="649" name="Google Shape;649;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50" name="Google Shape;650;p7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a:t>
            </a:r>
            <a:r>
              <a:rPr lang="en" sz="1600">
                <a:solidFill>
                  <a:srgbClr val="EA5F65"/>
                </a:solidFill>
                <a:highlight>
                  <a:schemeClr val="dk1"/>
                </a:highlight>
                <a:latin typeface="Consolas"/>
                <a:ea typeface="Consolas"/>
                <a:cs typeface="Consolas"/>
                <a:sym typeface="Consolas"/>
              </a:rPr>
              <a:t>@source </a:t>
            </a:r>
            <a:r>
              <a:rPr lang="en" sz="1600">
                <a:solidFill>
                  <a:srgbClr val="A5ABB8"/>
                </a:solidFill>
                <a:highlight>
                  <a:schemeClr val="dk1"/>
                </a:highlight>
                <a:latin typeface="Consolas"/>
                <a:ea typeface="Consolas"/>
                <a:cs typeface="Consolas"/>
                <a:sym typeface="Consolas"/>
              </a:rPr>
              <a:t>https://stackoverflow.com/questions/5153496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51" name="Google Shape;651;p7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Progress Roadmap</a:t>
            </a:r>
            <a:endParaRPr/>
          </a:p>
        </p:txBody>
      </p:sp>
      <p:sp>
        <p:nvSpPr>
          <p:cNvPr id="657" name="Google Shape;657;p74"/>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p:txBody>
      </p:sp>
      <p:sp>
        <p:nvSpPr>
          <p:cNvPr id="658" name="Google Shape;658;p74"/>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659" name="Google Shape;659;p74"/>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660" name="Google Shape;660;p74"/>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661" name="Google Shape;661;p74"/>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cxnSp>
        <p:nvCxnSpPr>
          <p:cNvPr id="662" name="Google Shape;662;p74"/>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663" name="Google Shape;663;p74"/>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Swap</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669" name="Google Shape;669;p7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Swap</a:t>
            </a:r>
            <a:endParaRPr/>
          </a:p>
        </p:txBody>
      </p:sp>
      <p:sp>
        <p:nvSpPr>
          <p:cNvPr id="670" name="Google Shape;670;p7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Selection Sort: Swap</a:t>
            </a:r>
            <a:endParaRPr/>
          </a:p>
        </p:txBody>
      </p:sp>
      <p:sp>
        <p:nvSpPr>
          <p:cNvPr id="676" name="Google Shape;676;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a list of N items:</a:t>
            </a:r>
            <a:endParaRPr/>
          </a:p>
          <a:p>
            <a:pPr indent="-342900" lvl="0" marL="457200" rtl="0" algn="l">
              <a:spcBef>
                <a:spcPts val="600"/>
              </a:spcBef>
              <a:spcAft>
                <a:spcPts val="0"/>
              </a:spcAft>
              <a:buClr>
                <a:schemeClr val="dk2"/>
              </a:buClr>
              <a:buSzPts val="1800"/>
              <a:buChar char="●"/>
            </a:pPr>
            <a:r>
              <a:rPr lang="en">
                <a:solidFill>
                  <a:schemeClr val="dk2"/>
                </a:solidFill>
              </a:rPr>
              <a:t>Find the smallest item (idea: write a </a:t>
            </a:r>
            <a:r>
              <a:rPr lang="en">
                <a:solidFill>
                  <a:schemeClr val="dk2"/>
                </a:solidFill>
                <a:latin typeface="Consolas"/>
                <a:ea typeface="Consolas"/>
                <a:cs typeface="Consolas"/>
                <a:sym typeface="Consolas"/>
              </a:rPr>
              <a:t>findSmallest</a:t>
            </a:r>
            <a:r>
              <a:rPr lang="en">
                <a:solidFill>
                  <a:schemeClr val="dk2"/>
                </a:solidFill>
              </a:rPr>
              <a:t> method).</a:t>
            </a:r>
            <a:endParaRPr>
              <a:solidFill>
                <a:schemeClr val="dk2"/>
              </a:solidFill>
            </a:endParaRPr>
          </a:p>
          <a:p>
            <a:pPr indent="-342900" lvl="0" marL="457200" rtl="0" algn="l">
              <a:spcBef>
                <a:spcPts val="0"/>
              </a:spcBef>
              <a:spcAft>
                <a:spcPts val="0"/>
              </a:spcAft>
              <a:buSzPts val="1800"/>
              <a:buChar char="●"/>
            </a:pPr>
            <a:r>
              <a:rPr lang="en"/>
              <a:t>Move it to the front (idea: write a </a:t>
            </a:r>
            <a:r>
              <a:rPr lang="en">
                <a:latin typeface="Consolas"/>
                <a:ea typeface="Consolas"/>
                <a:cs typeface="Consolas"/>
                <a:sym typeface="Consolas"/>
              </a:rPr>
              <a:t>swap</a:t>
            </a:r>
            <a:r>
              <a:rPr lang="en"/>
              <a:t> method).</a:t>
            </a:r>
            <a:endParaRPr/>
          </a:p>
          <a:p>
            <a:pPr indent="-342900" lvl="0" marL="457200" rtl="0" algn="l">
              <a:spcBef>
                <a:spcPts val="0"/>
              </a:spcBef>
              <a:spcAft>
                <a:spcPts val="0"/>
              </a:spcAft>
              <a:buClr>
                <a:schemeClr val="dk2"/>
              </a:buClr>
              <a:buSzPts val="1800"/>
              <a:buChar char="●"/>
            </a:pPr>
            <a:r>
              <a:rPr lang="en">
                <a:solidFill>
                  <a:schemeClr val="dk2"/>
                </a:solidFill>
              </a:rPr>
              <a:t>Selection sort the remaining N-1 items (without touching front item!).</a:t>
            </a:r>
            <a:endParaRPr>
              <a:solidFill>
                <a:schemeClr val="dk2"/>
              </a:solidFill>
            </a:endParaRPr>
          </a:p>
          <a:p>
            <a:pPr indent="0" lvl="0" marL="0" rtl="0" algn="l">
              <a:spcBef>
                <a:spcPts val="600"/>
              </a:spcBef>
              <a:spcAft>
                <a:spcPts val="0"/>
              </a:spcAft>
              <a:buNone/>
            </a:pPr>
            <a:r>
              <a:t/>
            </a:r>
            <a:endParaRPr/>
          </a:p>
        </p:txBody>
      </p:sp>
      <p:grpSp>
        <p:nvGrpSpPr>
          <p:cNvPr id="677" name="Google Shape;677;p76"/>
          <p:cNvGrpSpPr/>
          <p:nvPr/>
        </p:nvGrpSpPr>
        <p:grpSpPr>
          <a:xfrm>
            <a:off x="6583825" y="2292423"/>
            <a:ext cx="1815500" cy="307200"/>
            <a:chOff x="6770625" y="2787998"/>
            <a:chExt cx="1815500" cy="307200"/>
          </a:xfrm>
        </p:grpSpPr>
        <p:sp>
          <p:nvSpPr>
            <p:cNvPr id="678" name="Google Shape;678;p76"/>
            <p:cNvSpPr/>
            <p:nvPr/>
          </p:nvSpPr>
          <p:spPr>
            <a:xfrm>
              <a:off x="67706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679" name="Google Shape;679;p76"/>
            <p:cNvSpPr/>
            <p:nvPr/>
          </p:nvSpPr>
          <p:spPr>
            <a:xfrm>
              <a:off x="70718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680" name="Google Shape;680;p76"/>
            <p:cNvSpPr/>
            <p:nvPr/>
          </p:nvSpPr>
          <p:spPr>
            <a:xfrm>
              <a:off x="73756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681" name="Google Shape;681;p76"/>
            <p:cNvSpPr/>
            <p:nvPr/>
          </p:nvSpPr>
          <p:spPr>
            <a:xfrm>
              <a:off x="76768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82" name="Google Shape;682;p76"/>
            <p:cNvSpPr/>
            <p:nvPr/>
          </p:nvSpPr>
          <p:spPr>
            <a:xfrm>
              <a:off x="79777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683" name="Google Shape;683;p76"/>
            <p:cNvSpPr/>
            <p:nvPr/>
          </p:nvSpPr>
          <p:spPr>
            <a:xfrm>
              <a:off x="82789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a:t>
              </a:r>
              <a:endParaRPr b="1" sz="1800">
                <a:latin typeface="Calibri"/>
                <a:ea typeface="Calibri"/>
                <a:cs typeface="Calibri"/>
                <a:sym typeface="Calibri"/>
              </a:endParaRPr>
            </a:p>
          </p:txBody>
        </p:sp>
      </p:grpSp>
      <p:sp>
        <p:nvSpPr>
          <p:cNvPr id="684" name="Google Shape;684;p76"/>
          <p:cNvSpPr/>
          <p:nvPr/>
        </p:nvSpPr>
        <p:spPr>
          <a:xfrm>
            <a:off x="6583825" y="2698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685" name="Google Shape;685;p76"/>
          <p:cNvSpPr/>
          <p:nvPr/>
        </p:nvSpPr>
        <p:spPr>
          <a:xfrm>
            <a:off x="6885025"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686" name="Google Shape;686;p76"/>
          <p:cNvSpPr/>
          <p:nvPr/>
        </p:nvSpPr>
        <p:spPr>
          <a:xfrm>
            <a:off x="71888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687" name="Google Shape;687;p76"/>
          <p:cNvSpPr/>
          <p:nvPr/>
        </p:nvSpPr>
        <p:spPr>
          <a:xfrm>
            <a:off x="74900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sp>
        <p:nvSpPr>
          <p:cNvPr id="688" name="Google Shape;688;p76"/>
          <p:cNvSpPr/>
          <p:nvPr/>
        </p:nvSpPr>
        <p:spPr>
          <a:xfrm>
            <a:off x="77909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689" name="Google Shape;689;p76"/>
          <p:cNvSpPr/>
          <p:nvPr/>
        </p:nvSpPr>
        <p:spPr>
          <a:xfrm>
            <a:off x="80921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690" name="Google Shape;690;p76"/>
          <p:cNvGrpSpPr/>
          <p:nvPr/>
        </p:nvGrpSpPr>
        <p:grpSpPr>
          <a:xfrm>
            <a:off x="6583825" y="3101923"/>
            <a:ext cx="1815500" cy="307200"/>
            <a:chOff x="6770625" y="3626198"/>
            <a:chExt cx="1815500" cy="307200"/>
          </a:xfrm>
        </p:grpSpPr>
        <p:sp>
          <p:nvSpPr>
            <p:cNvPr id="691" name="Google Shape;691;p76"/>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692" name="Google Shape;692;p76"/>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93" name="Google Shape;693;p76"/>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694" name="Google Shape;694;p76"/>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sp>
          <p:nvSpPr>
            <p:cNvPr id="695" name="Google Shape;695;p76"/>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696" name="Google Shape;696;p76"/>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grpSp>
        <p:nvGrpSpPr>
          <p:cNvPr id="697" name="Google Shape;697;p76"/>
          <p:cNvGrpSpPr/>
          <p:nvPr/>
        </p:nvGrpSpPr>
        <p:grpSpPr>
          <a:xfrm>
            <a:off x="6583825" y="3506673"/>
            <a:ext cx="1815500" cy="307200"/>
            <a:chOff x="6770625" y="4032773"/>
            <a:chExt cx="1815500" cy="307200"/>
          </a:xfrm>
        </p:grpSpPr>
        <p:sp>
          <p:nvSpPr>
            <p:cNvPr id="698" name="Google Shape;698;p76"/>
            <p:cNvSpPr/>
            <p:nvPr/>
          </p:nvSpPr>
          <p:spPr>
            <a:xfrm>
              <a:off x="6770625" y="403277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699" name="Google Shape;699;p76"/>
            <p:cNvSpPr/>
            <p:nvPr/>
          </p:nvSpPr>
          <p:spPr>
            <a:xfrm>
              <a:off x="7071825"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00" name="Google Shape;700;p76"/>
            <p:cNvSpPr/>
            <p:nvPr/>
          </p:nvSpPr>
          <p:spPr>
            <a:xfrm>
              <a:off x="7375602"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701" name="Google Shape;701;p76"/>
            <p:cNvSpPr/>
            <p:nvPr/>
          </p:nvSpPr>
          <p:spPr>
            <a:xfrm>
              <a:off x="7676802"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702" name="Google Shape;702;p76"/>
            <p:cNvSpPr/>
            <p:nvPr/>
          </p:nvSpPr>
          <p:spPr>
            <a:xfrm>
              <a:off x="79777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703" name="Google Shape;703;p76"/>
            <p:cNvSpPr/>
            <p:nvPr/>
          </p:nvSpPr>
          <p:spPr>
            <a:xfrm>
              <a:off x="82789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6</a:t>
              </a:r>
              <a:endParaRPr b="1" sz="1800">
                <a:latin typeface="Calibri"/>
                <a:ea typeface="Calibri"/>
                <a:cs typeface="Calibri"/>
                <a:sym typeface="Calibri"/>
              </a:endParaRPr>
            </a:p>
          </p:txBody>
        </p:sp>
      </p:grpSp>
      <p:grpSp>
        <p:nvGrpSpPr>
          <p:cNvPr id="704" name="Google Shape;704;p76"/>
          <p:cNvGrpSpPr/>
          <p:nvPr/>
        </p:nvGrpSpPr>
        <p:grpSpPr>
          <a:xfrm>
            <a:off x="6583825" y="3911423"/>
            <a:ext cx="1815500" cy="307200"/>
            <a:chOff x="6770625" y="4406998"/>
            <a:chExt cx="1815500" cy="307200"/>
          </a:xfrm>
        </p:grpSpPr>
        <p:sp>
          <p:nvSpPr>
            <p:cNvPr id="705" name="Google Shape;705;p76"/>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706" name="Google Shape;706;p76"/>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07" name="Google Shape;707;p76"/>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708" name="Google Shape;708;p76"/>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709" name="Google Shape;709;p76"/>
            <p:cNvSpPr/>
            <p:nvPr/>
          </p:nvSpPr>
          <p:spPr>
            <a:xfrm>
              <a:off x="79777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710" name="Google Shape;710;p76"/>
            <p:cNvSpPr/>
            <p:nvPr/>
          </p:nvSpPr>
          <p:spPr>
            <a:xfrm>
              <a:off x="82789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7</a:t>
              </a:r>
              <a:endParaRPr b="1" sz="1800">
                <a:latin typeface="Calibri"/>
                <a:ea typeface="Calibri"/>
                <a:cs typeface="Calibri"/>
                <a:sym typeface="Calibri"/>
              </a:endParaRPr>
            </a:p>
          </p:txBody>
        </p:sp>
      </p:grpSp>
      <p:grpSp>
        <p:nvGrpSpPr>
          <p:cNvPr id="711" name="Google Shape;711;p76"/>
          <p:cNvGrpSpPr/>
          <p:nvPr/>
        </p:nvGrpSpPr>
        <p:grpSpPr>
          <a:xfrm>
            <a:off x="6583825" y="4316620"/>
            <a:ext cx="1815500" cy="307200"/>
            <a:chOff x="6770625" y="4406998"/>
            <a:chExt cx="1815500" cy="307200"/>
          </a:xfrm>
        </p:grpSpPr>
        <p:sp>
          <p:nvSpPr>
            <p:cNvPr id="712" name="Google Shape;712;p76"/>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713" name="Google Shape;713;p76"/>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14" name="Google Shape;714;p76"/>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715" name="Google Shape;715;p76"/>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716" name="Google Shape;716;p76"/>
            <p:cNvSpPr/>
            <p:nvPr/>
          </p:nvSpPr>
          <p:spPr>
            <a:xfrm>
              <a:off x="79777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717" name="Google Shape;717;p76"/>
            <p:cNvSpPr/>
            <p:nvPr/>
          </p:nvSpPr>
          <p:spPr>
            <a:xfrm>
              <a:off x="82789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grpSp>
      <p:sp>
        <p:nvSpPr>
          <p:cNvPr id="718" name="Google Shape;718;p76"/>
          <p:cNvSpPr txBox="1"/>
          <p:nvPr/>
        </p:nvSpPr>
        <p:spPr>
          <a:xfrm>
            <a:off x="8211668" y="218407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19" name="Google Shape;719;p76"/>
          <p:cNvSpPr txBox="1"/>
          <p:nvPr/>
        </p:nvSpPr>
        <p:spPr>
          <a:xfrm>
            <a:off x="7607668" y="259648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20" name="Google Shape;720;p76"/>
          <p:cNvSpPr txBox="1"/>
          <p:nvPr/>
        </p:nvSpPr>
        <p:spPr>
          <a:xfrm>
            <a:off x="7607668" y="300112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21" name="Google Shape;721;p76"/>
          <p:cNvSpPr txBox="1"/>
          <p:nvPr/>
        </p:nvSpPr>
        <p:spPr>
          <a:xfrm>
            <a:off x="8216395" y="3394942"/>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22" name="Google Shape;722;p76"/>
          <p:cNvSpPr txBox="1"/>
          <p:nvPr/>
        </p:nvSpPr>
        <p:spPr>
          <a:xfrm>
            <a:off x="8208053" y="381386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23" name="Google Shape;723;p76"/>
          <p:cNvSpPr txBox="1"/>
          <p:nvPr/>
        </p:nvSpPr>
        <p:spPr>
          <a:xfrm>
            <a:off x="252250" y="2387425"/>
            <a:ext cx="6174000" cy="2623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Let’s try implementing this.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I’ll try to simulate as closely as possible how I think students might approach this problem.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Along the way I’ll show how “test driven development” (TDD) helps avoid major problems.</a:t>
            </a:r>
            <a:endParaRPr sz="20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729" name="Google Shape;729;p77"/>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t/>
            </a:r>
            <a:endParaRPr/>
          </a:p>
          <a:p>
            <a:pPr indent="0" lvl="0" marL="0" rtl="0" algn="l">
              <a:lnSpc>
                <a:spcPct val="135000"/>
              </a:lnSpc>
              <a:spcBef>
                <a:spcPts val="600"/>
              </a:spcBef>
              <a:spcAft>
                <a:spcPts val="0"/>
              </a:spcAft>
              <a:buNone/>
            </a:pPr>
            <a:r>
              <a:rPr lang="en"/>
              <a:t>Next up:</a:t>
            </a:r>
            <a:endParaRPr/>
          </a:p>
        </p:txBody>
      </p:sp>
      <p:sp>
        <p:nvSpPr>
          <p:cNvPr id="730" name="Google Shape;730;p77"/>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731" name="Google Shape;731;p77"/>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732" name="Google Shape;732;p77"/>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733" name="Google Shape;733;p77"/>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cxnSp>
        <p:nvCxnSpPr>
          <p:cNvPr id="734" name="Google Shape;734;p77"/>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735" name="Google Shape;735;p77"/>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736" name="Google Shape;736;p77"/>
          <p:cNvSpPr/>
          <p:nvPr/>
        </p:nvSpPr>
        <p:spPr>
          <a:xfrm>
            <a:off x="3195500" y="3331927"/>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737" name="Google Shape;737;p77"/>
          <p:cNvSpPr/>
          <p:nvPr/>
        </p:nvSpPr>
        <p:spPr>
          <a:xfrm>
            <a:off x="3195500" y="3785502"/>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738" name="Google Shape;738;p77"/>
          <p:cNvSpPr txBox="1"/>
          <p:nvPr>
            <p:ph idx="1" type="body"/>
          </p:nvPr>
        </p:nvSpPr>
        <p:spPr>
          <a:xfrm>
            <a:off x="200800" y="3242275"/>
            <a:ext cx="8443800" cy="10197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 </a:t>
            </a:r>
            <a:r>
              <a:rPr b="1" lang="en">
                <a:solidFill>
                  <a:schemeClr val="accent3"/>
                </a:solidFill>
                <a:latin typeface="Consolas"/>
                <a:ea typeface="Consolas"/>
                <a:cs typeface="Consolas"/>
                <a:sym typeface="Consolas"/>
              </a:rPr>
              <a:t>swap</a:t>
            </a:r>
            <a:r>
              <a:rPr lang="en"/>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2" name="Shape 742"/>
        <p:cNvGrpSpPr/>
        <p:nvPr/>
      </p:nvGrpSpPr>
      <p:grpSpPr>
        <a:xfrm>
          <a:off x="0" y="0"/>
          <a:ext cx="0" cy="0"/>
          <a:chOff x="0" y="0"/>
          <a:chExt cx="0" cy="0"/>
        </a:xfrm>
      </p:grpSpPr>
      <p:sp>
        <p:nvSpPr>
          <p:cNvPr id="743" name="Google Shape;743;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44" name="Google Shape;744;p7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45" name="Google Shape;745;p7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9" name="Shape 749"/>
        <p:cNvGrpSpPr/>
        <p:nvPr/>
      </p:nvGrpSpPr>
      <p:grpSpPr>
        <a:xfrm>
          <a:off x="0" y="0"/>
          <a:ext cx="0" cy="0"/>
          <a:chOff x="0" y="0"/>
          <a:chExt cx="0" cy="0"/>
        </a:xfrm>
      </p:grpSpPr>
      <p:sp>
        <p:nvSpPr>
          <p:cNvPr id="750" name="Google Shape;750;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51" name="Google Shape;751;p7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3</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52" name="Google Shape;752;p7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6" name="Shape 756"/>
        <p:cNvGrpSpPr/>
        <p:nvPr/>
      </p:nvGrpSpPr>
      <p:grpSpPr>
        <a:xfrm>
          <a:off x="0" y="0"/>
          <a:ext cx="0" cy="0"/>
          <a:chOff x="0" y="0"/>
          <a:chExt cx="0" cy="0"/>
        </a:xfrm>
      </p:grpSpPr>
      <p:sp>
        <p:nvSpPr>
          <p:cNvPr id="757" name="Google Shape;757;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58" name="Google Shape;758;p8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3</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59" name="Google Shape;759;p8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3" name="Shape 763"/>
        <p:cNvGrpSpPr/>
        <p:nvPr/>
      </p:nvGrpSpPr>
      <p:grpSpPr>
        <a:xfrm>
          <a:off x="0" y="0"/>
          <a:ext cx="0" cy="0"/>
          <a:chOff x="0" y="0"/>
          <a:chExt cx="0" cy="0"/>
        </a:xfrm>
      </p:grpSpPr>
      <p:sp>
        <p:nvSpPr>
          <p:cNvPr id="764" name="Google Shape;764;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65" name="Google Shape;765;p8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66" name="Google Shape;766;p8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0" name="Shape 770"/>
        <p:cNvGrpSpPr/>
        <p:nvPr/>
      </p:nvGrpSpPr>
      <p:grpSpPr>
        <a:xfrm>
          <a:off x="0" y="0"/>
          <a:ext cx="0" cy="0"/>
          <a:chOff x="0" y="0"/>
          <a:chExt cx="0" cy="0"/>
        </a:xfrm>
      </p:grpSpPr>
      <p:sp>
        <p:nvSpPr>
          <p:cNvPr id="771" name="Google Shape;771;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72" name="Google Shape;772;p8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73" name="Google Shape;773;p8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Old Way</a:t>
            </a:r>
            <a:endParaRPr/>
          </a:p>
        </p:txBody>
      </p:sp>
      <p:sp>
        <p:nvSpPr>
          <p:cNvPr id="186" name="Google Shape;186;p29"/>
          <p:cNvSpPr/>
          <p:nvPr/>
        </p:nvSpPr>
        <p:spPr>
          <a:xfrm>
            <a:off x="165750" y="3957275"/>
            <a:ext cx="3574200" cy="9309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public static void sort(String[] x)</a:t>
            </a:r>
            <a:endParaRPr sz="1800">
              <a:latin typeface="Consolas"/>
              <a:ea typeface="Consolas"/>
              <a:cs typeface="Consolas"/>
              <a:sym typeface="Consolas"/>
            </a:endParaRPr>
          </a:p>
        </p:txBody>
      </p:sp>
      <p:pic>
        <p:nvPicPr>
          <p:cNvPr id="187" name="Google Shape;187;p29"/>
          <p:cNvPicPr preferRelativeResize="0"/>
          <p:nvPr/>
        </p:nvPicPr>
        <p:blipFill>
          <a:blip r:embed="rId3">
            <a:alphaModFix/>
          </a:blip>
          <a:stretch>
            <a:fillRect/>
          </a:stretch>
        </p:blipFill>
        <p:spPr>
          <a:xfrm>
            <a:off x="3067775" y="2194900"/>
            <a:ext cx="1649051" cy="1594325"/>
          </a:xfrm>
          <a:prstGeom prst="rect">
            <a:avLst/>
          </a:prstGeom>
          <a:noFill/>
          <a:ln>
            <a:noFill/>
          </a:ln>
        </p:spPr>
      </p:pic>
      <p:cxnSp>
        <p:nvCxnSpPr>
          <p:cNvPr id="188" name="Google Shape;188;p29"/>
          <p:cNvCxnSpPr>
            <a:stCxn id="187" idx="1"/>
            <a:endCxn id="186" idx="0"/>
          </p:cNvCxnSpPr>
          <p:nvPr/>
        </p:nvCxnSpPr>
        <p:spPr>
          <a:xfrm flipH="1">
            <a:off x="1952975" y="2992063"/>
            <a:ext cx="1114800" cy="965100"/>
          </a:xfrm>
          <a:prstGeom prst="bentConnector2">
            <a:avLst/>
          </a:prstGeom>
          <a:noFill/>
          <a:ln cap="flat" cmpd="sng" w="19050">
            <a:solidFill>
              <a:schemeClr val="dk1"/>
            </a:solidFill>
            <a:prstDash val="solid"/>
            <a:round/>
            <a:headEnd len="med" w="med" type="none"/>
            <a:tailEnd len="med" w="med" type="triangle"/>
          </a:ln>
        </p:spPr>
      </p:cxnSp>
      <p:sp>
        <p:nvSpPr>
          <p:cNvPr id="189" name="Google Shape;189;p29"/>
          <p:cNvSpPr txBox="1"/>
          <p:nvPr/>
        </p:nvSpPr>
        <p:spPr>
          <a:xfrm>
            <a:off x="2764825" y="2024888"/>
            <a:ext cx="1145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Autograder</a:t>
            </a:r>
            <a:endParaRPr/>
          </a:p>
        </p:txBody>
      </p:sp>
      <p:grpSp>
        <p:nvGrpSpPr>
          <p:cNvPr id="190" name="Google Shape;190;p29"/>
          <p:cNvGrpSpPr/>
          <p:nvPr/>
        </p:nvGrpSpPr>
        <p:grpSpPr>
          <a:xfrm>
            <a:off x="4652291" y="92488"/>
            <a:ext cx="4407300" cy="2958000"/>
            <a:chOff x="3296375" y="92488"/>
            <a:chExt cx="4407300" cy="2958000"/>
          </a:xfrm>
        </p:grpSpPr>
        <p:sp>
          <p:nvSpPr>
            <p:cNvPr id="191" name="Google Shape;191;p29"/>
            <p:cNvSpPr/>
            <p:nvPr/>
          </p:nvSpPr>
          <p:spPr>
            <a:xfrm flipH="1">
              <a:off x="3296375" y="92488"/>
              <a:ext cx="4407300" cy="2958000"/>
            </a:xfrm>
            <a:prstGeom prst="flowChartMagneticTap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29"/>
            <p:cNvPicPr preferRelativeResize="0"/>
            <p:nvPr/>
          </p:nvPicPr>
          <p:blipFill>
            <a:blip r:embed="rId4">
              <a:alphaModFix/>
            </a:blip>
            <a:stretch>
              <a:fillRect/>
            </a:stretch>
          </p:blipFill>
          <p:spPr>
            <a:xfrm>
              <a:off x="3983766" y="587799"/>
              <a:ext cx="3102900" cy="1827601"/>
            </a:xfrm>
            <a:prstGeom prst="rect">
              <a:avLst/>
            </a:prstGeom>
            <a:noFill/>
            <a:ln cap="flat" cmpd="sng" w="9525">
              <a:solidFill>
                <a:schemeClr val="lt1"/>
              </a:solidFill>
              <a:prstDash val="solid"/>
              <a:round/>
              <a:headEnd len="sm" w="sm" type="none"/>
              <a:tailEnd len="sm" w="sm" type="none"/>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300"/>
                                        <p:tgtEl>
                                          <p:spTgt spid="1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3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7" name="Shape 777"/>
        <p:cNvGrpSpPr/>
        <p:nvPr/>
      </p:nvGrpSpPr>
      <p:grpSpPr>
        <a:xfrm>
          <a:off x="0" y="0"/>
          <a:ext cx="0" cy="0"/>
          <a:chOff x="0" y="0"/>
          <a:chExt cx="0" cy="0"/>
        </a:xfrm>
      </p:grpSpPr>
      <p:sp>
        <p:nvSpPr>
          <p:cNvPr id="778" name="Google Shape;778;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79" name="Google Shape;779;p8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temp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temp</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80" name="Google Shape;780;p8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8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Correcting a Design Error</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786" name="Google Shape;786;p8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Correcting a Design Error</a:t>
            </a:r>
            <a:endParaRPr/>
          </a:p>
        </p:txBody>
      </p:sp>
      <p:sp>
        <p:nvSpPr>
          <p:cNvPr id="787" name="Google Shape;787;p8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793" name="Google Shape;793;p85"/>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swap</a:t>
            </a:r>
            <a:r>
              <a:rPr lang="en"/>
              <a:t>:</a:t>
            </a:r>
            <a:endParaRPr/>
          </a:p>
          <a:p>
            <a:pPr indent="0" lvl="0" marL="0" rtl="0" algn="l">
              <a:lnSpc>
                <a:spcPct val="135000"/>
              </a:lnSpc>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Now we have all the </a:t>
            </a:r>
            <a:r>
              <a:rPr b="1" lang="en">
                <a:solidFill>
                  <a:schemeClr val="accent3"/>
                </a:solidFill>
              </a:rPr>
              <a:t>helper methods</a:t>
            </a:r>
            <a:r>
              <a:rPr lang="en"/>
              <a:t> we need, as well as </a:t>
            </a:r>
            <a:r>
              <a:rPr b="1" lang="en">
                <a:solidFill>
                  <a:srgbClr val="38761D"/>
                </a:solidFill>
              </a:rPr>
              <a:t>tests</a:t>
            </a:r>
            <a:r>
              <a:rPr lang="en"/>
              <a:t> that give proof that they work! All that’s left is to write the </a:t>
            </a:r>
            <a:r>
              <a:rPr lang="en">
                <a:latin typeface="Consolas"/>
                <a:ea typeface="Consolas"/>
                <a:cs typeface="Consolas"/>
                <a:sym typeface="Consolas"/>
              </a:rPr>
              <a:t>sort</a:t>
            </a:r>
            <a:r>
              <a:rPr lang="en"/>
              <a:t> method itself.</a:t>
            </a:r>
            <a:endParaRPr/>
          </a:p>
          <a:p>
            <a:pPr indent="-342900" lvl="0" marL="457200" rtl="0" algn="l">
              <a:spcBef>
                <a:spcPts val="600"/>
              </a:spcBef>
              <a:spcAft>
                <a:spcPts val="0"/>
              </a:spcAft>
              <a:buSzPts val="1800"/>
              <a:buChar char="●"/>
            </a:pPr>
            <a:r>
              <a:rPr lang="en"/>
              <a:t>Let’s start by just doing the first swap as an exploration.</a:t>
            </a:r>
            <a:endParaRPr/>
          </a:p>
        </p:txBody>
      </p:sp>
      <p:sp>
        <p:nvSpPr>
          <p:cNvPr id="794" name="Google Shape;794;p85"/>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795" name="Google Shape;795;p85"/>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796" name="Google Shape;796;p85"/>
          <p:cNvSpPr/>
          <p:nvPr/>
        </p:nvSpPr>
        <p:spPr>
          <a:xfrm>
            <a:off x="3272015" y="2438604"/>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797" name="Google Shape;797;p85"/>
          <p:cNvSpPr/>
          <p:nvPr/>
        </p:nvSpPr>
        <p:spPr>
          <a:xfrm>
            <a:off x="3272015" y="2891519"/>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798" name="Google Shape;798;p85"/>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799" name="Google Shape;799;p85"/>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cxnSp>
        <p:nvCxnSpPr>
          <p:cNvPr id="800" name="Google Shape;800;p85"/>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801" name="Google Shape;801;p85"/>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802" name="Google Shape;802;p85"/>
          <p:cNvSpPr txBox="1"/>
          <p:nvPr/>
        </p:nvSpPr>
        <p:spPr>
          <a:xfrm>
            <a:off x="7213200" y="2406475"/>
            <a:ext cx="193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debugger to fix.</a:t>
            </a:r>
            <a:endParaRPr>
              <a:solidFill>
                <a:srgbClr val="AC2020"/>
              </a:solidFill>
            </a:endParaRPr>
          </a:p>
        </p:txBody>
      </p:sp>
      <p:cxnSp>
        <p:nvCxnSpPr>
          <p:cNvPr id="803" name="Google Shape;803;p85"/>
          <p:cNvCxnSpPr/>
          <p:nvPr/>
        </p:nvCxnSpPr>
        <p:spPr>
          <a:xfrm>
            <a:off x="8442314" y="2806800"/>
            <a:ext cx="0" cy="252300"/>
          </a:xfrm>
          <a:prstGeom prst="straightConnector1">
            <a:avLst/>
          </a:prstGeom>
          <a:noFill/>
          <a:ln cap="flat" cmpd="sng" w="19050">
            <a:solidFill>
              <a:srgbClr val="AC2020"/>
            </a:solidFill>
            <a:prstDash val="solid"/>
            <a:round/>
            <a:headEnd len="med" w="med" type="none"/>
            <a:tailEnd len="med" w="med" type="none"/>
          </a:ln>
        </p:spPr>
      </p:cxnSp>
      <p:cxnSp>
        <p:nvCxnSpPr>
          <p:cNvPr id="804" name="Google Shape;804;p85"/>
          <p:cNvCxnSpPr/>
          <p:nvPr/>
        </p:nvCxnSpPr>
        <p:spPr>
          <a:xfrm rot="10800000">
            <a:off x="8179200" y="3058975"/>
            <a:ext cx="263100" cy="0"/>
          </a:xfrm>
          <a:prstGeom prst="straightConnector1">
            <a:avLst/>
          </a:prstGeom>
          <a:noFill/>
          <a:ln cap="flat" cmpd="sng" w="19050">
            <a:solidFill>
              <a:srgbClr val="AC2020"/>
            </a:solidFill>
            <a:prstDash val="solid"/>
            <a:round/>
            <a:headEnd len="med" w="med"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8" name="Shape 808"/>
        <p:cNvGrpSpPr/>
        <p:nvPr/>
      </p:nvGrpSpPr>
      <p:grpSpPr>
        <a:xfrm>
          <a:off x="0" y="0"/>
          <a:ext cx="0" cy="0"/>
          <a:chOff x="0" y="0"/>
          <a:chExt cx="0" cy="0"/>
        </a:xfrm>
      </p:grpSpPr>
      <p:sp>
        <p:nvSpPr>
          <p:cNvPr id="809" name="Google Shape;809;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10" name="Google Shape;810;p8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a:t>
            </a:r>
            <a:r>
              <a:rPr lang="en" sz="1500">
                <a:solidFill>
                  <a:srgbClr val="F7AD56"/>
                </a:solidFill>
                <a:highlight>
                  <a:schemeClr val="dk1"/>
                </a:highlight>
                <a:latin typeface="Consolas"/>
                <a:ea typeface="Consolas"/>
                <a:cs typeface="Consolas"/>
                <a:sym typeface="Consolas"/>
              </a:rPr>
              <a:t>String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11" name="Google Shape;811;p8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5" name="Shape 815"/>
        <p:cNvGrpSpPr/>
        <p:nvPr/>
      </p:nvGrpSpPr>
      <p:grpSpPr>
        <a:xfrm>
          <a:off x="0" y="0"/>
          <a:ext cx="0" cy="0"/>
          <a:chOff x="0" y="0"/>
          <a:chExt cx="0" cy="0"/>
        </a:xfrm>
      </p:grpSpPr>
      <p:sp>
        <p:nvSpPr>
          <p:cNvPr id="816" name="Google Shape;816;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17" name="Google Shape;817;p8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a:t>
            </a:r>
            <a:r>
              <a:rPr lang="en" sz="1500">
                <a:solidFill>
                  <a:srgbClr val="F7AD56"/>
                </a:solidFill>
                <a:highlight>
                  <a:schemeClr val="dk1"/>
                </a:highlight>
                <a:latin typeface="Consolas"/>
                <a:ea typeface="Consolas"/>
                <a:cs typeface="Consolas"/>
                <a:sym typeface="Consolas"/>
              </a:rPr>
              <a:t>String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18" name="Google Shape;818;p8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2" name="Shape 822"/>
        <p:cNvGrpSpPr/>
        <p:nvPr/>
      </p:nvGrpSpPr>
      <p:grpSpPr>
        <a:xfrm>
          <a:off x="0" y="0"/>
          <a:ext cx="0" cy="0"/>
          <a:chOff x="0" y="0"/>
          <a:chExt cx="0" cy="0"/>
        </a:xfrm>
      </p:grpSpPr>
      <p:sp>
        <p:nvSpPr>
          <p:cNvPr id="823" name="Google Shape;823;p8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24" name="Google Shape;824;p8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 //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a:t>
            </a:r>
            <a:r>
              <a:rPr lang="en" sz="1500">
                <a:solidFill>
                  <a:srgbClr val="F7AD56"/>
                </a:solidFill>
                <a:highlight>
                  <a:schemeClr val="dk1"/>
                </a:highlight>
                <a:latin typeface="Consolas"/>
                <a:ea typeface="Consolas"/>
                <a:cs typeface="Consolas"/>
                <a:sym typeface="Consolas"/>
              </a:rPr>
              <a:t>String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C494C4"/>
              </a:solidFill>
              <a:highlight>
                <a:schemeClr val="dk1"/>
              </a:highlight>
              <a:latin typeface="Consolas"/>
              <a:ea typeface="Consolas"/>
              <a:cs typeface="Consolas"/>
              <a:sym typeface="Consolas"/>
            </a:endParaRPr>
          </a:p>
        </p:txBody>
      </p:sp>
      <p:sp>
        <p:nvSpPr>
          <p:cNvPr id="825" name="Google Shape;825;p8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9" name="Shape 829"/>
        <p:cNvGrpSpPr/>
        <p:nvPr/>
      </p:nvGrpSpPr>
      <p:grpSpPr>
        <a:xfrm>
          <a:off x="0" y="0"/>
          <a:ext cx="0" cy="0"/>
          <a:chOff x="0" y="0"/>
          <a:chExt cx="0" cy="0"/>
        </a:xfrm>
      </p:grpSpPr>
      <p:sp>
        <p:nvSpPr>
          <p:cNvPr id="830" name="Google Shape;830;p8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31" name="Google Shape;831;p8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 //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int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32" name="Google Shape;832;p8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6" name="Shape 836"/>
        <p:cNvGrpSpPr/>
        <p:nvPr/>
      </p:nvGrpSpPr>
      <p:grpSpPr>
        <a:xfrm>
          <a:off x="0" y="0"/>
          <a:ext cx="0" cy="0"/>
          <a:chOff x="0" y="0"/>
          <a:chExt cx="0" cy="0"/>
        </a:xfrm>
      </p:grpSpPr>
      <p:sp>
        <p:nvSpPr>
          <p:cNvPr id="837" name="Google Shape;837;p9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38" name="Google Shape;838;p9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 //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int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39" name="Google Shape;839;p9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3" name="Shape 843"/>
        <p:cNvGrpSpPr/>
        <p:nvPr/>
      </p:nvGrpSpPr>
      <p:grpSpPr>
        <a:xfrm>
          <a:off x="0" y="0"/>
          <a:ext cx="0" cy="0"/>
          <a:chOff x="0" y="0"/>
          <a:chExt cx="0" cy="0"/>
        </a:xfrm>
      </p:grpSpPr>
      <p:sp>
        <p:nvSpPr>
          <p:cNvPr id="844" name="Google Shape;844;p9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45" name="Google Shape;845;p9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 //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int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46" name="Google Shape;846;p9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0" name="Shape 850"/>
        <p:cNvGrpSpPr/>
        <p:nvPr/>
      </p:nvGrpSpPr>
      <p:grpSpPr>
        <a:xfrm>
          <a:off x="0" y="0"/>
          <a:ext cx="0" cy="0"/>
          <a:chOff x="0" y="0"/>
          <a:chExt cx="0" cy="0"/>
        </a:xfrm>
      </p:grpSpPr>
      <p:sp>
        <p:nvSpPr>
          <p:cNvPr id="851" name="Google Shape;851;p9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52" name="Google Shape;852;p9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 //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int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53" name="Google Shape;853;p9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New Way</a:t>
            </a:r>
            <a:endParaRPr/>
          </a:p>
        </p:txBody>
      </p:sp>
      <p:sp>
        <p:nvSpPr>
          <p:cNvPr id="198" name="Google Shape;198;p30"/>
          <p:cNvSpPr txBox="1"/>
          <p:nvPr/>
        </p:nvSpPr>
        <p:spPr>
          <a:xfrm>
            <a:off x="3867518" y="2433527"/>
            <a:ext cx="1145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Your Test</a:t>
            </a:r>
            <a:endParaRPr/>
          </a:p>
        </p:txBody>
      </p:sp>
      <p:sp>
        <p:nvSpPr>
          <p:cNvPr id="199" name="Google Shape;199;p30"/>
          <p:cNvSpPr/>
          <p:nvPr/>
        </p:nvSpPr>
        <p:spPr>
          <a:xfrm>
            <a:off x="3203468" y="2776440"/>
            <a:ext cx="2473200" cy="427500"/>
          </a:xfrm>
          <a:prstGeom prst="rect">
            <a:avLst/>
          </a:prstGeom>
          <a:solidFill>
            <a:srgbClr val="B6D7A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void testSort()</a:t>
            </a:r>
            <a:endParaRPr sz="1800">
              <a:latin typeface="Consolas"/>
              <a:ea typeface="Consolas"/>
              <a:cs typeface="Consolas"/>
              <a:sym typeface="Consolas"/>
            </a:endParaRPr>
          </a:p>
        </p:txBody>
      </p:sp>
      <p:cxnSp>
        <p:nvCxnSpPr>
          <p:cNvPr id="200" name="Google Shape;200;p30"/>
          <p:cNvCxnSpPr>
            <a:stCxn id="199" idx="1"/>
            <a:endCxn id="201" idx="0"/>
          </p:cNvCxnSpPr>
          <p:nvPr/>
        </p:nvCxnSpPr>
        <p:spPr>
          <a:xfrm flipH="1">
            <a:off x="1952768" y="2990190"/>
            <a:ext cx="1250700" cy="967200"/>
          </a:xfrm>
          <a:prstGeom prst="bentConnector2">
            <a:avLst/>
          </a:prstGeom>
          <a:noFill/>
          <a:ln cap="flat" cmpd="sng" w="19050">
            <a:solidFill>
              <a:schemeClr val="dk1"/>
            </a:solidFill>
            <a:prstDash val="solid"/>
            <a:round/>
            <a:headEnd len="med" w="med" type="none"/>
            <a:tailEnd len="med" w="med" type="triangle"/>
          </a:ln>
        </p:spPr>
      </p:cxnSp>
      <p:sp>
        <p:nvSpPr>
          <p:cNvPr id="201" name="Google Shape;201;p30"/>
          <p:cNvSpPr/>
          <p:nvPr/>
        </p:nvSpPr>
        <p:spPr>
          <a:xfrm>
            <a:off x="165750" y="3957275"/>
            <a:ext cx="3574200" cy="9309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public static void sort(String[] x)</a:t>
            </a:r>
            <a:endParaRPr sz="1800">
              <a:latin typeface="Consolas"/>
              <a:ea typeface="Consolas"/>
              <a:cs typeface="Consolas"/>
              <a:sym typeface="Consolas"/>
            </a:endParaRPr>
          </a:p>
        </p:txBody>
      </p:sp>
      <p:sp>
        <p:nvSpPr>
          <p:cNvPr id="202" name="Google Shape;202;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rPr>
              <a:t>In this lecture we’ll write </a:t>
            </a:r>
            <a:r>
              <a:rPr b="1" lang="en">
                <a:solidFill>
                  <a:schemeClr val="accent3"/>
                </a:solidFill>
                <a:latin typeface="Consolas"/>
                <a:ea typeface="Consolas"/>
                <a:cs typeface="Consolas"/>
                <a:sym typeface="Consolas"/>
              </a:rPr>
              <a:t>sort</a:t>
            </a:r>
            <a:r>
              <a:rPr lang="en">
                <a:solidFill>
                  <a:srgbClr val="000000"/>
                </a:solidFill>
              </a:rPr>
              <a:t>, as well as our own </a:t>
            </a:r>
            <a:r>
              <a:rPr b="1" lang="en">
                <a:solidFill>
                  <a:schemeClr val="accent5"/>
                </a:solidFill>
              </a:rPr>
              <a:t>test</a:t>
            </a:r>
            <a:r>
              <a:rPr lang="en">
                <a:solidFill>
                  <a:srgbClr val="000000"/>
                </a:solidFill>
              </a:rPr>
              <a:t> for </a:t>
            </a:r>
            <a:r>
              <a:rPr b="1" lang="en">
                <a:solidFill>
                  <a:schemeClr val="accent3"/>
                </a:solidFill>
                <a:latin typeface="Consolas"/>
                <a:ea typeface="Consolas"/>
                <a:cs typeface="Consolas"/>
                <a:sym typeface="Consolas"/>
              </a:rPr>
              <a:t>sort</a:t>
            </a:r>
            <a:r>
              <a:rPr lang="en">
                <a:solidFill>
                  <a:srgbClr val="000000"/>
                </a:solidFill>
              </a:rPr>
              <a:t>.</a:t>
            </a:r>
            <a:endParaRPr>
              <a:solidFill>
                <a:srgbClr val="000000"/>
              </a:solidFill>
            </a:endParaRPr>
          </a:p>
          <a:p>
            <a:pPr indent="-342900" lvl="0" marL="457200" rtl="0" algn="l">
              <a:spcBef>
                <a:spcPts val="600"/>
              </a:spcBef>
              <a:spcAft>
                <a:spcPts val="0"/>
              </a:spcAft>
              <a:buClr>
                <a:srgbClr val="000000"/>
              </a:buClr>
              <a:buSzPts val="1800"/>
              <a:buChar char="●"/>
            </a:pPr>
            <a:r>
              <a:rPr lang="en">
                <a:solidFill>
                  <a:srgbClr val="000000"/>
                </a:solidFill>
              </a:rPr>
              <a:t>Even crazier idea: We’ll start by writing </a:t>
            </a:r>
            <a:r>
              <a:rPr b="1" lang="en">
                <a:solidFill>
                  <a:schemeClr val="accent5"/>
                </a:solidFill>
                <a:latin typeface="Consolas"/>
                <a:ea typeface="Consolas"/>
                <a:cs typeface="Consolas"/>
                <a:sym typeface="Consolas"/>
              </a:rPr>
              <a:t>testSort</a:t>
            </a:r>
            <a:r>
              <a:rPr lang="en">
                <a:solidFill>
                  <a:srgbClr val="000000"/>
                </a:solidFill>
              </a:rPr>
              <a:t> first!</a:t>
            </a:r>
            <a:endParaRPr>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7" name="Shape 857"/>
        <p:cNvGrpSpPr/>
        <p:nvPr/>
      </p:nvGrpSpPr>
      <p:grpSpPr>
        <a:xfrm>
          <a:off x="0" y="0"/>
          <a:ext cx="0" cy="0"/>
          <a:chOff x="0" y="0"/>
          <a:chExt cx="0" cy="0"/>
        </a:xfrm>
      </p:grpSpPr>
      <p:sp>
        <p:nvSpPr>
          <p:cNvPr id="858" name="Google Shape;858;p9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59" name="Google Shape;859;p9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int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60" name="Google Shape;860;p9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4" name="Shape 864"/>
        <p:cNvGrpSpPr/>
        <p:nvPr/>
      </p:nvGrpSpPr>
      <p:grpSpPr>
        <a:xfrm>
          <a:off x="0" y="0"/>
          <a:ext cx="0" cy="0"/>
          <a:chOff x="0" y="0"/>
          <a:chExt cx="0" cy="0"/>
        </a:xfrm>
      </p:grpSpPr>
      <p:sp>
        <p:nvSpPr>
          <p:cNvPr id="865" name="Google Shape;865;p9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66" name="Google Shape;866;p94"/>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867" name="Google Shape;867;p94"/>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1" name="Shape 871"/>
        <p:cNvGrpSpPr/>
        <p:nvPr/>
      </p:nvGrpSpPr>
      <p:grpSpPr>
        <a:xfrm>
          <a:off x="0" y="0"/>
          <a:ext cx="0" cy="0"/>
          <a:chOff x="0" y="0"/>
          <a:chExt cx="0" cy="0"/>
        </a:xfrm>
      </p:grpSpPr>
      <p:sp>
        <p:nvSpPr>
          <p:cNvPr id="872" name="Google Shape;872;p9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73" name="Google Shape;873;p9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874" name="Google Shape;874;p9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8" name="Shape 878"/>
        <p:cNvGrpSpPr/>
        <p:nvPr/>
      </p:nvGrpSpPr>
      <p:grpSpPr>
        <a:xfrm>
          <a:off x="0" y="0"/>
          <a:ext cx="0" cy="0"/>
          <a:chOff x="0" y="0"/>
          <a:chExt cx="0" cy="0"/>
        </a:xfrm>
      </p:grpSpPr>
      <p:sp>
        <p:nvSpPr>
          <p:cNvPr id="879" name="Google Shape;879;p9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80" name="Google Shape;880;p9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881" name="Google Shape;881;p9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9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887" name="Google Shape;887;p97"/>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swap</a:t>
            </a:r>
            <a:r>
              <a:rPr lang="en"/>
              <a:t>:</a:t>
            </a:r>
            <a:endParaRPr/>
          </a:p>
          <a:p>
            <a:pPr indent="0" lvl="0" marL="0" rtl="0" algn="l">
              <a:lnSpc>
                <a:spcPct val="135000"/>
              </a:lnSpc>
              <a:spcBef>
                <a:spcPts val="600"/>
              </a:spcBef>
              <a:spcAft>
                <a:spcPts val="0"/>
              </a:spcAft>
              <a:buNone/>
            </a:pPr>
            <a:r>
              <a:rPr lang="en"/>
              <a:t>Changed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t/>
            </a:r>
            <a:endParaRPr/>
          </a:p>
          <a:p>
            <a:pPr indent="0" lvl="0" marL="0" rtl="0" algn="l">
              <a:spcBef>
                <a:spcPts val="600"/>
              </a:spcBef>
              <a:spcAft>
                <a:spcPts val="0"/>
              </a:spcAft>
              <a:buNone/>
            </a:pPr>
            <a:r>
              <a:rPr lang="en"/>
              <a:t>Turns out that we had the wrong abstraction for </a:t>
            </a:r>
            <a:r>
              <a:rPr b="1" lang="en">
                <a:solidFill>
                  <a:schemeClr val="accent3"/>
                </a:solidFill>
                <a:latin typeface="Consolas"/>
                <a:ea typeface="Consolas"/>
                <a:cs typeface="Consolas"/>
                <a:sym typeface="Consolas"/>
              </a:rPr>
              <a:t>findSmallest</a:t>
            </a:r>
            <a:r>
              <a:rPr lang="en"/>
              <a:t>!</a:t>
            </a:r>
            <a:endParaRPr/>
          </a:p>
        </p:txBody>
      </p:sp>
      <p:sp>
        <p:nvSpPr>
          <p:cNvPr id="888" name="Google Shape;888;p97"/>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889" name="Google Shape;889;p97"/>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890" name="Google Shape;890;p97"/>
          <p:cNvSpPr/>
          <p:nvPr/>
        </p:nvSpPr>
        <p:spPr>
          <a:xfrm>
            <a:off x="3272015" y="2438604"/>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891" name="Google Shape;891;p97"/>
          <p:cNvSpPr/>
          <p:nvPr/>
        </p:nvSpPr>
        <p:spPr>
          <a:xfrm>
            <a:off x="3272015" y="2891519"/>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892" name="Google Shape;892;p97"/>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893" name="Google Shape;893;p97"/>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sp>
        <p:nvSpPr>
          <p:cNvPr id="894" name="Google Shape;894;p97"/>
          <p:cNvSpPr/>
          <p:nvPr/>
        </p:nvSpPr>
        <p:spPr>
          <a:xfrm>
            <a:off x="3272015" y="3344435"/>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int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cxnSp>
        <p:nvCxnSpPr>
          <p:cNvPr id="895" name="Google Shape;895;p97"/>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896" name="Google Shape;896;p97"/>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897" name="Google Shape;897;p97"/>
          <p:cNvSpPr txBox="1"/>
          <p:nvPr/>
        </p:nvSpPr>
        <p:spPr>
          <a:xfrm>
            <a:off x="7213200" y="2406475"/>
            <a:ext cx="193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debugger to fix.</a:t>
            </a:r>
            <a:endParaRPr>
              <a:solidFill>
                <a:srgbClr val="AC2020"/>
              </a:solidFill>
            </a:endParaRPr>
          </a:p>
        </p:txBody>
      </p:sp>
      <p:cxnSp>
        <p:nvCxnSpPr>
          <p:cNvPr id="898" name="Google Shape;898;p97"/>
          <p:cNvCxnSpPr/>
          <p:nvPr/>
        </p:nvCxnSpPr>
        <p:spPr>
          <a:xfrm>
            <a:off x="8442314" y="2806800"/>
            <a:ext cx="0" cy="252300"/>
          </a:xfrm>
          <a:prstGeom prst="straightConnector1">
            <a:avLst/>
          </a:prstGeom>
          <a:noFill/>
          <a:ln cap="flat" cmpd="sng" w="19050">
            <a:solidFill>
              <a:srgbClr val="AC2020"/>
            </a:solidFill>
            <a:prstDash val="solid"/>
            <a:round/>
            <a:headEnd len="med" w="med" type="none"/>
            <a:tailEnd len="med" w="med" type="none"/>
          </a:ln>
        </p:spPr>
      </p:cxnSp>
      <p:cxnSp>
        <p:nvCxnSpPr>
          <p:cNvPr id="899" name="Google Shape;899;p97"/>
          <p:cNvCxnSpPr/>
          <p:nvPr/>
        </p:nvCxnSpPr>
        <p:spPr>
          <a:xfrm rot="10800000">
            <a:off x="8179200" y="3058975"/>
            <a:ext cx="263100" cy="0"/>
          </a:xfrm>
          <a:prstGeom prst="straightConnector1">
            <a:avLst/>
          </a:prstGeom>
          <a:noFill/>
          <a:ln cap="flat" cmpd="sng" w="19050">
            <a:solidFill>
              <a:srgbClr val="AC2020"/>
            </a:solidFill>
            <a:prstDash val="solid"/>
            <a:round/>
            <a:headEnd len="med" w="med" type="none"/>
            <a:tailEnd len="med" w="med" type="triangle"/>
          </a:ln>
        </p:spPr>
      </p:cxnSp>
      <p:cxnSp>
        <p:nvCxnSpPr>
          <p:cNvPr id="900" name="Google Shape;900;p97"/>
          <p:cNvCxnSpPr/>
          <p:nvPr/>
        </p:nvCxnSpPr>
        <p:spPr>
          <a:xfrm rot="10800000">
            <a:off x="7281803" y="3516175"/>
            <a:ext cx="263100" cy="0"/>
          </a:xfrm>
          <a:prstGeom prst="straightConnector1">
            <a:avLst/>
          </a:prstGeom>
          <a:noFill/>
          <a:ln cap="flat" cmpd="sng" w="19050">
            <a:solidFill>
              <a:srgbClr val="AC2020"/>
            </a:solidFill>
            <a:prstDash val="solid"/>
            <a:round/>
            <a:headEnd len="med" w="med" type="none"/>
            <a:tailEnd len="med" w="med" type="triangle"/>
          </a:ln>
        </p:spPr>
      </p:cxnSp>
      <p:sp>
        <p:nvSpPr>
          <p:cNvPr id="901" name="Google Shape;901;p97"/>
          <p:cNvSpPr txBox="1"/>
          <p:nvPr/>
        </p:nvSpPr>
        <p:spPr>
          <a:xfrm>
            <a:off x="7541605" y="330807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Roboto"/>
                <a:ea typeface="Roboto"/>
                <a:cs typeface="Roboto"/>
                <a:sym typeface="Roboto"/>
              </a:rPr>
              <a:t>&amp; modified</a:t>
            </a:r>
            <a:r>
              <a:rPr lang="en">
                <a:latin typeface="Roboto"/>
                <a:ea typeface="Roboto"/>
                <a:cs typeface="Roboto"/>
                <a:sym typeface="Roboto"/>
              </a:rPr>
              <a:t> </a:t>
            </a:r>
            <a:r>
              <a:rPr b="1" lang="en">
                <a:solidFill>
                  <a:schemeClr val="accent5"/>
                </a:solidFill>
                <a:latin typeface="Roboto"/>
                <a:ea typeface="Roboto"/>
                <a:cs typeface="Roboto"/>
                <a:sym typeface="Roboto"/>
              </a:rPr>
              <a:t>test</a:t>
            </a:r>
            <a:endParaRPr b="1">
              <a:solidFill>
                <a:schemeClr val="accent5"/>
              </a:solidFill>
              <a:latin typeface="Roboto"/>
              <a:ea typeface="Roboto"/>
              <a:cs typeface="Roboto"/>
              <a:sym typeface="Robo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9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Figuring out the Recursion</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907" name="Google Shape;907;p9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Figuring out the Recursion</a:t>
            </a:r>
            <a:endParaRPr/>
          </a:p>
        </p:txBody>
      </p:sp>
      <p:sp>
        <p:nvSpPr>
          <p:cNvPr id="908" name="Google Shape;908;p9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914" name="Google Shape;914;p99"/>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swap</a:t>
            </a:r>
            <a:r>
              <a:rPr lang="en"/>
              <a:t>:</a:t>
            </a:r>
            <a:endParaRPr/>
          </a:p>
          <a:p>
            <a:pPr indent="0" lvl="0" marL="0" rtl="0" algn="l">
              <a:lnSpc>
                <a:spcPct val="135000"/>
              </a:lnSpc>
              <a:spcBef>
                <a:spcPts val="600"/>
              </a:spcBef>
              <a:spcAft>
                <a:spcPts val="0"/>
              </a:spcAft>
              <a:buNone/>
            </a:pPr>
            <a:r>
              <a:rPr lang="en"/>
              <a:t>Changed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t/>
            </a:r>
            <a:endParaRPr/>
          </a:p>
          <a:p>
            <a:pPr indent="0" lvl="0" marL="0" rtl="0" algn="l">
              <a:spcBef>
                <a:spcPts val="600"/>
              </a:spcBef>
              <a:spcAft>
                <a:spcPts val="0"/>
              </a:spcAft>
              <a:buNone/>
            </a:pPr>
            <a:r>
              <a:rPr lang="en"/>
              <a:t>Turns out that we had the wrong abstraction for </a:t>
            </a:r>
            <a:r>
              <a:rPr b="1" lang="en">
                <a:solidFill>
                  <a:schemeClr val="accent3"/>
                </a:solidFill>
                <a:latin typeface="Consolas"/>
                <a:ea typeface="Consolas"/>
                <a:cs typeface="Consolas"/>
                <a:sym typeface="Consolas"/>
              </a:rPr>
              <a:t>findSmallest</a:t>
            </a:r>
            <a:r>
              <a:rPr lang="en"/>
              <a:t>!</a:t>
            </a:r>
            <a:endParaRPr/>
          </a:p>
          <a:p>
            <a:pPr indent="-342900" lvl="0" marL="457200" rtl="0" algn="l">
              <a:spcBef>
                <a:spcPts val="600"/>
              </a:spcBef>
              <a:spcAft>
                <a:spcPts val="0"/>
              </a:spcAft>
              <a:buSzPts val="1800"/>
              <a:buChar char="●"/>
            </a:pPr>
            <a:r>
              <a:rPr lang="en"/>
              <a:t>With that design error fixed, let’s figure out how to finish our sort method.</a:t>
            </a:r>
            <a:endParaRPr/>
          </a:p>
          <a:p>
            <a:pPr indent="0" lvl="0" marL="0" rtl="0" algn="l">
              <a:lnSpc>
                <a:spcPct val="135000"/>
              </a:lnSpc>
              <a:spcBef>
                <a:spcPts val="600"/>
              </a:spcBef>
              <a:spcAft>
                <a:spcPts val="0"/>
              </a:spcAft>
              <a:buNone/>
            </a:pPr>
            <a:r>
              <a:t/>
            </a:r>
            <a:endParaRPr/>
          </a:p>
        </p:txBody>
      </p:sp>
      <p:sp>
        <p:nvSpPr>
          <p:cNvPr id="915" name="Google Shape;915;p99"/>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916" name="Google Shape;916;p99"/>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917" name="Google Shape;917;p99"/>
          <p:cNvSpPr/>
          <p:nvPr/>
        </p:nvSpPr>
        <p:spPr>
          <a:xfrm>
            <a:off x="3272015" y="2438604"/>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918" name="Google Shape;918;p99"/>
          <p:cNvSpPr/>
          <p:nvPr/>
        </p:nvSpPr>
        <p:spPr>
          <a:xfrm>
            <a:off x="3272015" y="2891519"/>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919" name="Google Shape;919;p99"/>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920" name="Google Shape;920;p99"/>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sp>
        <p:nvSpPr>
          <p:cNvPr id="921" name="Google Shape;921;p99"/>
          <p:cNvSpPr/>
          <p:nvPr/>
        </p:nvSpPr>
        <p:spPr>
          <a:xfrm>
            <a:off x="3272015" y="3344435"/>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int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cxnSp>
        <p:nvCxnSpPr>
          <p:cNvPr id="922" name="Google Shape;922;p99"/>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923" name="Google Shape;923;p99"/>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924" name="Google Shape;924;p99"/>
          <p:cNvSpPr txBox="1"/>
          <p:nvPr/>
        </p:nvSpPr>
        <p:spPr>
          <a:xfrm>
            <a:off x="7213200" y="2406475"/>
            <a:ext cx="193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debugger to fix.</a:t>
            </a:r>
            <a:endParaRPr>
              <a:solidFill>
                <a:srgbClr val="AC2020"/>
              </a:solidFill>
            </a:endParaRPr>
          </a:p>
        </p:txBody>
      </p:sp>
      <p:cxnSp>
        <p:nvCxnSpPr>
          <p:cNvPr id="925" name="Google Shape;925;p99"/>
          <p:cNvCxnSpPr/>
          <p:nvPr/>
        </p:nvCxnSpPr>
        <p:spPr>
          <a:xfrm>
            <a:off x="8442314" y="2806800"/>
            <a:ext cx="0" cy="252300"/>
          </a:xfrm>
          <a:prstGeom prst="straightConnector1">
            <a:avLst/>
          </a:prstGeom>
          <a:noFill/>
          <a:ln cap="flat" cmpd="sng" w="19050">
            <a:solidFill>
              <a:srgbClr val="AC2020"/>
            </a:solidFill>
            <a:prstDash val="solid"/>
            <a:round/>
            <a:headEnd len="med" w="med" type="none"/>
            <a:tailEnd len="med" w="med" type="none"/>
          </a:ln>
        </p:spPr>
      </p:cxnSp>
      <p:cxnSp>
        <p:nvCxnSpPr>
          <p:cNvPr id="926" name="Google Shape;926;p99"/>
          <p:cNvCxnSpPr/>
          <p:nvPr/>
        </p:nvCxnSpPr>
        <p:spPr>
          <a:xfrm rot="10800000">
            <a:off x="8179200" y="3058975"/>
            <a:ext cx="263100" cy="0"/>
          </a:xfrm>
          <a:prstGeom prst="straightConnector1">
            <a:avLst/>
          </a:prstGeom>
          <a:noFill/>
          <a:ln cap="flat" cmpd="sng" w="19050">
            <a:solidFill>
              <a:srgbClr val="AC2020"/>
            </a:solidFill>
            <a:prstDash val="solid"/>
            <a:round/>
            <a:headEnd len="med" w="med" type="none"/>
            <a:tailEnd len="med" w="med" type="triangle"/>
          </a:ln>
        </p:spPr>
      </p:cxnSp>
      <p:cxnSp>
        <p:nvCxnSpPr>
          <p:cNvPr id="927" name="Google Shape;927;p99"/>
          <p:cNvCxnSpPr/>
          <p:nvPr/>
        </p:nvCxnSpPr>
        <p:spPr>
          <a:xfrm rot="10800000">
            <a:off x="7281803" y="3516175"/>
            <a:ext cx="263100" cy="0"/>
          </a:xfrm>
          <a:prstGeom prst="straightConnector1">
            <a:avLst/>
          </a:prstGeom>
          <a:noFill/>
          <a:ln cap="flat" cmpd="sng" w="19050">
            <a:solidFill>
              <a:srgbClr val="AC2020"/>
            </a:solidFill>
            <a:prstDash val="solid"/>
            <a:round/>
            <a:headEnd len="med" w="med" type="none"/>
            <a:tailEnd len="med" w="med" type="triangle"/>
          </a:ln>
        </p:spPr>
      </p:cxnSp>
      <p:sp>
        <p:nvSpPr>
          <p:cNvPr id="928" name="Google Shape;928;p99"/>
          <p:cNvSpPr txBox="1"/>
          <p:nvPr/>
        </p:nvSpPr>
        <p:spPr>
          <a:xfrm>
            <a:off x="7541605" y="330807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Roboto"/>
                <a:ea typeface="Roboto"/>
                <a:cs typeface="Roboto"/>
                <a:sym typeface="Roboto"/>
              </a:rPr>
              <a:t>&amp; modified</a:t>
            </a:r>
            <a:r>
              <a:rPr lang="en">
                <a:latin typeface="Roboto"/>
                <a:ea typeface="Roboto"/>
                <a:cs typeface="Roboto"/>
                <a:sym typeface="Roboto"/>
              </a:rPr>
              <a:t> </a:t>
            </a:r>
            <a:r>
              <a:rPr b="1" lang="en">
                <a:solidFill>
                  <a:schemeClr val="accent5"/>
                </a:solidFill>
                <a:latin typeface="Roboto"/>
                <a:ea typeface="Roboto"/>
                <a:cs typeface="Roboto"/>
                <a:sym typeface="Roboto"/>
              </a:rPr>
              <a:t>test</a:t>
            </a:r>
            <a:endParaRPr b="1">
              <a:solidFill>
                <a:schemeClr val="accent5"/>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32" name="Shape 932"/>
        <p:cNvGrpSpPr/>
        <p:nvPr/>
      </p:nvGrpSpPr>
      <p:grpSpPr>
        <a:xfrm>
          <a:off x="0" y="0"/>
          <a:ext cx="0" cy="0"/>
          <a:chOff x="0" y="0"/>
          <a:chExt cx="0" cy="0"/>
        </a:xfrm>
      </p:grpSpPr>
      <p:sp>
        <p:nvSpPr>
          <p:cNvPr id="933" name="Google Shape;933;p10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Without changing the signature of </a:t>
            </a:r>
            <a:r>
              <a:rPr lang="en" sz="1800">
                <a:latin typeface="Consolas"/>
                <a:ea typeface="Consolas"/>
                <a:cs typeface="Consolas"/>
                <a:sym typeface="Consolas"/>
              </a:rPr>
              <a:t>public static void sort(String[] a)</a:t>
            </a:r>
            <a:r>
              <a:rPr lang="en"/>
              <a:t>, how can we use recursion? What might the recursive call look like?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(Could also use iteration, but I want to continue practicing recursion)</a:t>
            </a:r>
            <a:endParaRPr/>
          </a:p>
        </p:txBody>
      </p:sp>
      <p:sp>
        <p:nvSpPr>
          <p:cNvPr id="934" name="Google Shape;934;p100"/>
          <p:cNvSpPr txBox="1"/>
          <p:nvPr/>
        </p:nvSpPr>
        <p:spPr>
          <a:xfrm>
            <a:off x="619500" y="1423575"/>
            <a:ext cx="7690800" cy="1898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494C4"/>
                </a:solidFill>
                <a:highlight>
                  <a:schemeClr val="dk1"/>
                </a:highlight>
                <a:latin typeface="Consolas"/>
                <a:ea typeface="Consolas"/>
                <a:cs typeface="Consolas"/>
                <a:sym typeface="Consolas"/>
              </a:rPr>
              <a:t>public static void </a:t>
            </a:r>
            <a:r>
              <a:rPr lang="en" sz="2000">
                <a:solidFill>
                  <a:srgbClr val="5FB3B3"/>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String</a:t>
            </a:r>
            <a:r>
              <a:rPr lang="en" sz="2000">
                <a:solidFill>
                  <a:srgbClr val="FDFDFD"/>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x</a:t>
            </a:r>
            <a:r>
              <a:rPr lang="en" sz="2000">
                <a:solidFill>
                  <a:srgbClr val="FDFDFD"/>
                </a:solidFill>
                <a:highlight>
                  <a:schemeClr val="dk1"/>
                </a:highlight>
                <a:latin typeface="Consolas"/>
                <a:ea typeface="Consolas"/>
                <a:cs typeface="Consolas"/>
                <a:sym typeface="Consolas"/>
              </a:rPr>
              <a:t>) {</a:t>
            </a:r>
            <a:endParaRPr sz="20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   </a:t>
            </a:r>
            <a:r>
              <a:rPr lang="en" sz="2000">
                <a:solidFill>
                  <a:srgbClr val="C494C4"/>
                </a:solidFill>
                <a:highlight>
                  <a:schemeClr val="dk1"/>
                </a:highlight>
                <a:latin typeface="Consolas"/>
                <a:ea typeface="Consolas"/>
                <a:cs typeface="Consolas"/>
                <a:sym typeface="Consolas"/>
              </a:rPr>
              <a:t>int </a:t>
            </a:r>
            <a:r>
              <a:rPr lang="en" sz="2000">
                <a:solidFill>
                  <a:srgbClr val="D6DCE7"/>
                </a:solidFill>
                <a:highlight>
                  <a:schemeClr val="dk1"/>
                </a:highlight>
                <a:latin typeface="Consolas"/>
                <a:ea typeface="Consolas"/>
                <a:cs typeface="Consolas"/>
                <a:sym typeface="Consolas"/>
              </a:rPr>
              <a:t>smallest </a:t>
            </a:r>
            <a:r>
              <a:rPr lang="en" sz="2000">
                <a:solidFill>
                  <a:srgbClr val="F77A56"/>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findSmallest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swap</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0</a:t>
            </a:r>
            <a:r>
              <a:rPr lang="en" sz="2000">
                <a:solidFill>
                  <a:srgbClr val="A5ABB8"/>
                </a:solidFill>
                <a:highlight>
                  <a:schemeClr val="dk1"/>
                </a:highlight>
                <a:latin typeface="Consolas"/>
                <a:ea typeface="Consolas"/>
                <a:cs typeface="Consolas"/>
                <a:sym typeface="Consolas"/>
              </a:rPr>
              <a:t>, </a:t>
            </a:r>
            <a:r>
              <a:rPr lang="en" sz="2000">
                <a:solidFill>
                  <a:srgbClr val="D6DCE7"/>
                </a:solidFill>
                <a:highlight>
                  <a:schemeClr val="dk1"/>
                </a:highlight>
                <a:latin typeface="Consolas"/>
                <a:ea typeface="Consolas"/>
                <a:cs typeface="Consolas"/>
                <a:sym typeface="Consolas"/>
              </a:rPr>
              <a:t>smallest</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A5ABB8"/>
                </a:solidFill>
                <a:highlight>
                  <a:schemeClr val="dk1"/>
                </a:highlight>
                <a:latin typeface="Consolas"/>
                <a:ea typeface="Consolas"/>
                <a:cs typeface="Consolas"/>
                <a:sym typeface="Consolas"/>
              </a:rPr>
              <a:t>   // recursive call??</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a:t>
            </a:r>
            <a:endParaRPr sz="2000">
              <a:solidFill>
                <a:srgbClr val="C494C4"/>
              </a:solidFill>
              <a:highlight>
                <a:schemeClr val="dk1"/>
              </a:highlight>
              <a:latin typeface="Consolas"/>
              <a:ea typeface="Consolas"/>
              <a:cs typeface="Consolas"/>
              <a:sym typeface="Consolas"/>
            </a:endParaRPr>
          </a:p>
        </p:txBody>
      </p:sp>
      <p:sp>
        <p:nvSpPr>
          <p:cNvPr id="935" name="Google Shape;935;p10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Tricky Problem</a:t>
            </a:r>
            <a:endParaRPr/>
          </a:p>
        </p:txBody>
      </p:sp>
      <p:sp>
        <p:nvSpPr>
          <p:cNvPr id="936" name="Google Shape;936;p100"/>
          <p:cNvSpPr/>
          <p:nvPr/>
        </p:nvSpPr>
        <p:spPr>
          <a:xfrm rot="-5400000">
            <a:off x="5813769" y="-1623150"/>
            <a:ext cx="149400" cy="4356300"/>
          </a:xfrm>
          <a:prstGeom prst="rightBrace">
            <a:avLst>
              <a:gd fmla="val 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E0712"/>
              </a:solidFill>
            </a:endParaRPr>
          </a:p>
        </p:txBody>
      </p:sp>
      <p:sp>
        <p:nvSpPr>
          <p:cNvPr id="937" name="Google Shape;937;p100"/>
          <p:cNvSpPr txBox="1"/>
          <p:nvPr/>
        </p:nvSpPr>
        <p:spPr>
          <a:xfrm>
            <a:off x="6731850" y="18575"/>
            <a:ext cx="1777200" cy="1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method signature</a:t>
            </a:r>
            <a:endParaRPr>
              <a:solidFill>
                <a:srgbClr val="BE0712"/>
              </a:solidFill>
            </a:endParaRPr>
          </a:p>
        </p:txBody>
      </p:sp>
      <p:cxnSp>
        <p:nvCxnSpPr>
          <p:cNvPr id="938" name="Google Shape;938;p100"/>
          <p:cNvCxnSpPr/>
          <p:nvPr/>
        </p:nvCxnSpPr>
        <p:spPr>
          <a:xfrm flipH="1">
            <a:off x="7192875" y="371450"/>
            <a:ext cx="135600" cy="1494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42" name="Shape 942"/>
        <p:cNvGrpSpPr/>
        <p:nvPr/>
      </p:nvGrpSpPr>
      <p:grpSpPr>
        <a:xfrm>
          <a:off x="0" y="0"/>
          <a:ext cx="0" cy="0"/>
          <a:chOff x="0" y="0"/>
          <a:chExt cx="0" cy="0"/>
        </a:xfrm>
      </p:grpSpPr>
      <p:sp>
        <p:nvSpPr>
          <p:cNvPr id="943" name="Google Shape;943;p10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Without changing the signature of </a:t>
            </a:r>
            <a:r>
              <a:rPr lang="en" sz="1800">
                <a:latin typeface="Consolas"/>
                <a:ea typeface="Consolas"/>
                <a:cs typeface="Consolas"/>
                <a:sym typeface="Consolas"/>
              </a:rPr>
              <a:t>public static void sort(String[] a)</a:t>
            </a:r>
            <a:r>
              <a:rPr lang="en"/>
              <a:t>, how can we use recursion? What might the recursive call look like?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Some languages support sub-indexing into arrays. Java does not.</a:t>
            </a:r>
            <a:endParaRPr/>
          </a:p>
          <a:p>
            <a:pPr indent="-342900" lvl="0" marL="457200" rtl="0" algn="l">
              <a:spcBef>
                <a:spcPts val="600"/>
              </a:spcBef>
              <a:spcAft>
                <a:spcPts val="0"/>
              </a:spcAft>
              <a:buSzPts val="1800"/>
              <a:buChar char="●"/>
            </a:pPr>
            <a:r>
              <a:rPr lang="en"/>
              <a:t>Bottom line: No way to get address of the middle of an array.</a:t>
            </a:r>
            <a:endParaRPr/>
          </a:p>
          <a:p>
            <a:pPr indent="-342900" lvl="0" marL="457200" rtl="0" algn="l">
              <a:spcBef>
                <a:spcPts val="0"/>
              </a:spcBef>
              <a:spcAft>
                <a:spcPts val="0"/>
              </a:spcAft>
              <a:buSzPts val="1800"/>
              <a:buChar char="●"/>
            </a:pPr>
            <a:r>
              <a:rPr lang="en"/>
              <a:t>So what should we do instead?</a:t>
            </a:r>
            <a:endParaRPr/>
          </a:p>
        </p:txBody>
      </p:sp>
      <p:sp>
        <p:nvSpPr>
          <p:cNvPr id="944" name="Google Shape;944;p101"/>
          <p:cNvSpPr txBox="1"/>
          <p:nvPr/>
        </p:nvSpPr>
        <p:spPr>
          <a:xfrm>
            <a:off x="619500" y="1423575"/>
            <a:ext cx="7690800" cy="1898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494C4"/>
                </a:solidFill>
                <a:highlight>
                  <a:schemeClr val="dk1"/>
                </a:highlight>
                <a:latin typeface="Consolas"/>
                <a:ea typeface="Consolas"/>
                <a:cs typeface="Consolas"/>
                <a:sym typeface="Consolas"/>
              </a:rPr>
              <a:t>public static void </a:t>
            </a:r>
            <a:r>
              <a:rPr lang="en" sz="2000">
                <a:solidFill>
                  <a:srgbClr val="5FB3B3"/>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String</a:t>
            </a:r>
            <a:r>
              <a:rPr lang="en" sz="2000">
                <a:solidFill>
                  <a:srgbClr val="FDFDFD"/>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x</a:t>
            </a:r>
            <a:r>
              <a:rPr lang="en" sz="2000">
                <a:solidFill>
                  <a:srgbClr val="FDFDFD"/>
                </a:solidFill>
                <a:highlight>
                  <a:schemeClr val="dk1"/>
                </a:highlight>
                <a:latin typeface="Consolas"/>
                <a:ea typeface="Consolas"/>
                <a:cs typeface="Consolas"/>
                <a:sym typeface="Consolas"/>
              </a:rPr>
              <a:t>) {</a:t>
            </a:r>
            <a:endParaRPr sz="20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   </a:t>
            </a:r>
            <a:r>
              <a:rPr lang="en" sz="2000">
                <a:solidFill>
                  <a:srgbClr val="C494C4"/>
                </a:solidFill>
                <a:highlight>
                  <a:schemeClr val="dk1"/>
                </a:highlight>
                <a:latin typeface="Consolas"/>
                <a:ea typeface="Consolas"/>
                <a:cs typeface="Consolas"/>
                <a:sym typeface="Consolas"/>
              </a:rPr>
              <a:t>int </a:t>
            </a:r>
            <a:r>
              <a:rPr lang="en" sz="2000">
                <a:solidFill>
                  <a:srgbClr val="D6DCE7"/>
                </a:solidFill>
                <a:highlight>
                  <a:schemeClr val="dk1"/>
                </a:highlight>
                <a:latin typeface="Consolas"/>
                <a:ea typeface="Consolas"/>
                <a:cs typeface="Consolas"/>
                <a:sym typeface="Consolas"/>
              </a:rPr>
              <a:t>smallest </a:t>
            </a:r>
            <a:r>
              <a:rPr lang="en" sz="2000">
                <a:solidFill>
                  <a:srgbClr val="F77A56"/>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findSmallest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swap</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0</a:t>
            </a:r>
            <a:r>
              <a:rPr lang="en" sz="2000">
                <a:solidFill>
                  <a:srgbClr val="A5ABB8"/>
                </a:solidFill>
                <a:highlight>
                  <a:schemeClr val="dk1"/>
                </a:highlight>
                <a:latin typeface="Consolas"/>
                <a:ea typeface="Consolas"/>
                <a:cs typeface="Consolas"/>
                <a:sym typeface="Consolas"/>
              </a:rPr>
              <a:t>, </a:t>
            </a:r>
            <a:r>
              <a:rPr lang="en" sz="2000">
                <a:solidFill>
                  <a:srgbClr val="D6DCE7"/>
                </a:solidFill>
                <a:highlight>
                  <a:schemeClr val="dk1"/>
                </a:highlight>
                <a:latin typeface="Consolas"/>
                <a:ea typeface="Consolas"/>
                <a:cs typeface="Consolas"/>
                <a:sym typeface="Consolas"/>
              </a:rPr>
              <a:t>smallest</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A5ABB8"/>
                </a:solidFill>
                <a:highlight>
                  <a:schemeClr val="dk1"/>
                </a:highlight>
                <a:latin typeface="Consolas"/>
                <a:ea typeface="Consolas"/>
                <a:cs typeface="Consolas"/>
                <a:sym typeface="Consolas"/>
              </a:rPr>
              <a:t>   // sort(x[1:]); ← Would be nice, but not possible!</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a:t>
            </a:r>
            <a:endParaRPr sz="2000">
              <a:solidFill>
                <a:srgbClr val="C494C4"/>
              </a:solidFill>
              <a:highlight>
                <a:schemeClr val="dk1"/>
              </a:highlight>
              <a:latin typeface="Consolas"/>
              <a:ea typeface="Consolas"/>
              <a:cs typeface="Consolas"/>
              <a:sym typeface="Consolas"/>
            </a:endParaRPr>
          </a:p>
        </p:txBody>
      </p:sp>
      <p:sp>
        <p:nvSpPr>
          <p:cNvPr id="945" name="Google Shape;945;p10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Tricky Problem</a:t>
            </a:r>
            <a:endParaRPr/>
          </a:p>
        </p:txBody>
      </p:sp>
      <p:sp>
        <p:nvSpPr>
          <p:cNvPr id="946" name="Google Shape;946;p101"/>
          <p:cNvSpPr/>
          <p:nvPr/>
        </p:nvSpPr>
        <p:spPr>
          <a:xfrm rot="-5400000">
            <a:off x="5813769" y="-1623150"/>
            <a:ext cx="149400" cy="4356300"/>
          </a:xfrm>
          <a:prstGeom prst="rightBrace">
            <a:avLst>
              <a:gd fmla="val 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E0712"/>
              </a:solidFill>
            </a:endParaRPr>
          </a:p>
        </p:txBody>
      </p:sp>
      <p:sp>
        <p:nvSpPr>
          <p:cNvPr id="947" name="Google Shape;947;p101"/>
          <p:cNvSpPr txBox="1"/>
          <p:nvPr/>
        </p:nvSpPr>
        <p:spPr>
          <a:xfrm>
            <a:off x="6731850" y="18575"/>
            <a:ext cx="1777200" cy="1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method signature</a:t>
            </a:r>
            <a:endParaRPr>
              <a:solidFill>
                <a:srgbClr val="BE0712"/>
              </a:solidFill>
            </a:endParaRPr>
          </a:p>
        </p:txBody>
      </p:sp>
      <p:cxnSp>
        <p:nvCxnSpPr>
          <p:cNvPr id="948" name="Google Shape;948;p101"/>
          <p:cNvCxnSpPr/>
          <p:nvPr/>
        </p:nvCxnSpPr>
        <p:spPr>
          <a:xfrm flipH="1">
            <a:off x="7192875" y="371450"/>
            <a:ext cx="135600" cy="1494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2" name="Shape 952"/>
        <p:cNvGrpSpPr/>
        <p:nvPr/>
      </p:nvGrpSpPr>
      <p:grpSpPr>
        <a:xfrm>
          <a:off x="0" y="0"/>
          <a:ext cx="0" cy="0"/>
          <a:chOff x="0" y="0"/>
          <a:chExt cx="0" cy="0"/>
        </a:xfrm>
      </p:grpSpPr>
      <p:sp>
        <p:nvSpPr>
          <p:cNvPr id="953" name="Google Shape;953;p10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Without changing the signature of </a:t>
            </a:r>
            <a:r>
              <a:rPr lang="en" sz="1800">
                <a:latin typeface="Consolas"/>
                <a:ea typeface="Consolas"/>
                <a:cs typeface="Consolas"/>
                <a:sym typeface="Consolas"/>
              </a:rPr>
              <a:t>public static void sort(String[] a)</a:t>
            </a:r>
            <a:r>
              <a:rPr lang="en"/>
              <a:t>, how can we use recursion? What might the recursive call look like?</a:t>
            </a:r>
            <a:endParaRPr/>
          </a:p>
        </p:txBody>
      </p:sp>
      <p:sp>
        <p:nvSpPr>
          <p:cNvPr id="954" name="Google Shape;954;p102"/>
          <p:cNvSpPr txBox="1"/>
          <p:nvPr/>
        </p:nvSpPr>
        <p:spPr>
          <a:xfrm>
            <a:off x="619500" y="1423575"/>
            <a:ext cx="7690800" cy="12522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494C4"/>
                </a:solidFill>
                <a:highlight>
                  <a:schemeClr val="dk1"/>
                </a:highlight>
                <a:latin typeface="Consolas"/>
                <a:ea typeface="Consolas"/>
                <a:cs typeface="Consolas"/>
                <a:sym typeface="Consolas"/>
              </a:rPr>
              <a:t>public static void </a:t>
            </a:r>
            <a:r>
              <a:rPr lang="en" sz="2000">
                <a:solidFill>
                  <a:srgbClr val="5FB3B3"/>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String</a:t>
            </a:r>
            <a:r>
              <a:rPr lang="en" sz="2000">
                <a:solidFill>
                  <a:srgbClr val="FDFDFD"/>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x</a:t>
            </a:r>
            <a:r>
              <a:rPr lang="en" sz="2000">
                <a:solidFill>
                  <a:srgbClr val="FDFDFD"/>
                </a:solidFill>
                <a:highlight>
                  <a:schemeClr val="dk1"/>
                </a:highlight>
                <a:latin typeface="Consolas"/>
                <a:ea typeface="Consolas"/>
                <a:cs typeface="Consolas"/>
                <a:sym typeface="Consolas"/>
              </a:rPr>
              <a:t>) {</a:t>
            </a:r>
            <a:endParaRPr sz="20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0</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a:t>
            </a:r>
            <a:endParaRPr sz="2000">
              <a:solidFill>
                <a:srgbClr val="C494C4"/>
              </a:solidFill>
              <a:highlight>
                <a:schemeClr val="dk1"/>
              </a:highlight>
              <a:latin typeface="Consolas"/>
              <a:ea typeface="Consolas"/>
              <a:cs typeface="Consolas"/>
              <a:sym typeface="Consolas"/>
            </a:endParaRPr>
          </a:p>
        </p:txBody>
      </p:sp>
      <p:sp>
        <p:nvSpPr>
          <p:cNvPr id="955" name="Google Shape;955;p102"/>
          <p:cNvSpPr txBox="1"/>
          <p:nvPr/>
        </p:nvSpPr>
        <p:spPr>
          <a:xfrm>
            <a:off x="619500" y="2831125"/>
            <a:ext cx="7690800" cy="2190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A5ABB8"/>
                </a:solidFill>
                <a:highlight>
                  <a:schemeClr val="dk1"/>
                </a:highlight>
                <a:latin typeface="Consolas"/>
                <a:ea typeface="Consolas"/>
                <a:cs typeface="Consolas"/>
                <a:sym typeface="Consolas"/>
              </a:rPr>
              <a:t>/** In-place sorts x starting at index k */</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C494C4"/>
                </a:solidFill>
                <a:highlight>
                  <a:schemeClr val="dk1"/>
                </a:highlight>
                <a:latin typeface="Consolas"/>
                <a:ea typeface="Consolas"/>
                <a:cs typeface="Consolas"/>
                <a:sym typeface="Consolas"/>
              </a:rPr>
              <a:t>public static void </a:t>
            </a:r>
            <a:r>
              <a:rPr lang="en" sz="2000">
                <a:solidFill>
                  <a:srgbClr val="5FB3B3"/>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String</a:t>
            </a:r>
            <a:r>
              <a:rPr lang="en" sz="2000">
                <a:solidFill>
                  <a:srgbClr val="FDFDFD"/>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x</a:t>
            </a:r>
            <a:r>
              <a:rPr lang="en" sz="2000">
                <a:solidFill>
                  <a:srgbClr val="A5ABB8"/>
                </a:solidFill>
                <a:highlight>
                  <a:schemeClr val="dk1"/>
                </a:highlight>
                <a:latin typeface="Consolas"/>
                <a:ea typeface="Consolas"/>
                <a:cs typeface="Consolas"/>
                <a:sym typeface="Consolas"/>
              </a:rPr>
              <a:t>, </a:t>
            </a:r>
            <a:r>
              <a:rPr lang="en" sz="2000">
                <a:solidFill>
                  <a:srgbClr val="C494C4"/>
                </a:solidFill>
                <a:highlight>
                  <a:schemeClr val="dk1"/>
                </a:highlight>
                <a:latin typeface="Consolas"/>
                <a:ea typeface="Consolas"/>
                <a:cs typeface="Consolas"/>
                <a:sym typeface="Consolas"/>
              </a:rPr>
              <a:t>int </a:t>
            </a:r>
            <a:r>
              <a:rPr lang="en" sz="2000">
                <a:solidFill>
                  <a:srgbClr val="F7AD56"/>
                </a:solidFill>
                <a:highlight>
                  <a:schemeClr val="dk1"/>
                </a:highlight>
                <a:latin typeface="Consolas"/>
                <a:ea typeface="Consolas"/>
                <a:cs typeface="Consolas"/>
                <a:sym typeface="Consolas"/>
              </a:rPr>
              <a:t>k</a:t>
            </a:r>
            <a:r>
              <a:rPr lang="en" sz="2000">
                <a:solidFill>
                  <a:srgbClr val="FDFDFD"/>
                </a:solidFill>
                <a:highlight>
                  <a:schemeClr val="dk1"/>
                </a:highlight>
                <a:latin typeface="Consolas"/>
                <a:ea typeface="Consolas"/>
                <a:cs typeface="Consolas"/>
                <a:sym typeface="Consolas"/>
              </a:rPr>
              <a:t>) {</a:t>
            </a:r>
            <a:endParaRPr sz="20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   </a:t>
            </a:r>
            <a:r>
              <a:rPr lang="en" sz="2000">
                <a:solidFill>
                  <a:srgbClr val="D6DCE7"/>
                </a:solidFill>
                <a:highlight>
                  <a:schemeClr val="dk1"/>
                </a:highlight>
                <a:latin typeface="Consolas"/>
                <a:ea typeface="Consolas"/>
                <a:cs typeface="Consolas"/>
                <a:sym typeface="Consolas"/>
              </a:rPr>
              <a:t>...</a:t>
            </a:r>
            <a:endParaRPr sz="20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D6DCE7"/>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k </a:t>
            </a:r>
            <a:r>
              <a:rPr lang="en" sz="2000">
                <a:solidFill>
                  <a:srgbClr val="F77A56"/>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1</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a:t>
            </a:r>
            <a:endParaRPr sz="2000">
              <a:solidFill>
                <a:srgbClr val="C494C4"/>
              </a:solidFill>
              <a:highlight>
                <a:schemeClr val="dk1"/>
              </a:highlight>
              <a:latin typeface="Consolas"/>
              <a:ea typeface="Consolas"/>
              <a:cs typeface="Consolas"/>
              <a:sym typeface="Consolas"/>
            </a:endParaRPr>
          </a:p>
        </p:txBody>
      </p:sp>
      <p:sp>
        <p:nvSpPr>
          <p:cNvPr id="956" name="Google Shape;956;p10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Tricky Problem: Recursive Helper Method</a:t>
            </a:r>
            <a:endParaRPr/>
          </a:p>
        </p:txBody>
      </p:sp>
      <p:sp>
        <p:nvSpPr>
          <p:cNvPr id="957" name="Google Shape;957;p102"/>
          <p:cNvSpPr/>
          <p:nvPr/>
        </p:nvSpPr>
        <p:spPr>
          <a:xfrm>
            <a:off x="4373225" y="4083325"/>
            <a:ext cx="4000500" cy="985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Let’s try implementing this idea in IntelliJ!</a:t>
            </a:r>
            <a:endParaRPr sz="2000">
              <a:latin typeface="Calibri"/>
              <a:ea typeface="Calibri"/>
              <a:cs typeface="Calibri"/>
              <a:sym typeface="Calibri"/>
            </a:endParaRPr>
          </a:p>
        </p:txBody>
      </p:sp>
      <p:sp>
        <p:nvSpPr>
          <p:cNvPr id="958" name="Google Shape;958;p102"/>
          <p:cNvSpPr/>
          <p:nvPr/>
        </p:nvSpPr>
        <p:spPr>
          <a:xfrm rot="-5400000">
            <a:off x="5813769" y="-1623150"/>
            <a:ext cx="149400" cy="4356300"/>
          </a:xfrm>
          <a:prstGeom prst="rightBrace">
            <a:avLst>
              <a:gd fmla="val 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E0712"/>
              </a:solidFill>
            </a:endParaRPr>
          </a:p>
        </p:txBody>
      </p:sp>
      <p:sp>
        <p:nvSpPr>
          <p:cNvPr id="959" name="Google Shape;959;p102"/>
          <p:cNvSpPr txBox="1"/>
          <p:nvPr/>
        </p:nvSpPr>
        <p:spPr>
          <a:xfrm>
            <a:off x="6731850" y="18575"/>
            <a:ext cx="1777200" cy="1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method signature</a:t>
            </a:r>
            <a:endParaRPr>
              <a:solidFill>
                <a:srgbClr val="BE0712"/>
              </a:solidFill>
            </a:endParaRPr>
          </a:p>
        </p:txBody>
      </p:sp>
      <p:cxnSp>
        <p:nvCxnSpPr>
          <p:cNvPr id="960" name="Google Shape;960;p102"/>
          <p:cNvCxnSpPr/>
          <p:nvPr/>
        </p:nvCxnSpPr>
        <p:spPr>
          <a:xfrm flipH="1">
            <a:off x="7192875" y="371450"/>
            <a:ext cx="135600" cy="1494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208" name="Google Shape;208;p3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209" name="Google Shape;209;p3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a:t>
            </a:r>
            <a:r>
              <a:rPr lang="en" sz="1200">
                <a:solidFill>
                  <a:srgbClr val="FFFFFF"/>
                </a:solidFill>
                <a:latin typeface="Roboto"/>
                <a:ea typeface="Roboto"/>
                <a:cs typeface="Roboto"/>
                <a:sym typeface="Roboto"/>
              </a:rPr>
              <a:t>.java</a:t>
            </a:r>
            <a:endParaRPr sz="1200">
              <a:solidFill>
                <a:srgbClr val="FFFFFF"/>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4" name="Shape 964"/>
        <p:cNvGrpSpPr/>
        <p:nvPr/>
      </p:nvGrpSpPr>
      <p:grpSpPr>
        <a:xfrm>
          <a:off x="0" y="0"/>
          <a:ext cx="0" cy="0"/>
          <a:chOff x="0" y="0"/>
          <a:chExt cx="0" cy="0"/>
        </a:xfrm>
      </p:grpSpPr>
      <p:sp>
        <p:nvSpPr>
          <p:cNvPr id="965" name="Google Shape;965;p10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966" name="Google Shape;966;p10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967" name="Google Shape;967;p10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1" name="Shape 971"/>
        <p:cNvGrpSpPr/>
        <p:nvPr/>
      </p:nvGrpSpPr>
      <p:grpSpPr>
        <a:xfrm>
          <a:off x="0" y="0"/>
          <a:ext cx="0" cy="0"/>
          <a:chOff x="0" y="0"/>
          <a:chExt cx="0" cy="0"/>
        </a:xfrm>
      </p:grpSpPr>
      <p:sp>
        <p:nvSpPr>
          <p:cNvPr id="972" name="Google Shape;972;p10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973" name="Google Shape;973;p104"/>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974" name="Google Shape;974;p104"/>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8" name="Shape 978"/>
        <p:cNvGrpSpPr/>
        <p:nvPr/>
      </p:nvGrpSpPr>
      <p:grpSpPr>
        <a:xfrm>
          <a:off x="0" y="0"/>
          <a:ext cx="0" cy="0"/>
          <a:chOff x="0" y="0"/>
          <a:chExt cx="0" cy="0"/>
        </a:xfrm>
      </p:grpSpPr>
      <p:sp>
        <p:nvSpPr>
          <p:cNvPr id="979" name="Google Shape;979;p10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980" name="Google Shape;980;p10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981" name="Google Shape;981;p10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5" name="Shape 985"/>
        <p:cNvGrpSpPr/>
        <p:nvPr/>
      </p:nvGrpSpPr>
      <p:grpSpPr>
        <a:xfrm>
          <a:off x="0" y="0"/>
          <a:ext cx="0" cy="0"/>
          <a:chOff x="0" y="0"/>
          <a:chExt cx="0" cy="0"/>
        </a:xfrm>
      </p:grpSpPr>
      <p:sp>
        <p:nvSpPr>
          <p:cNvPr id="986" name="Google Shape;986;p10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987" name="Google Shape;987;p10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988" name="Google Shape;988;p10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2" name="Shape 992"/>
        <p:cNvGrpSpPr/>
        <p:nvPr/>
      </p:nvGrpSpPr>
      <p:grpSpPr>
        <a:xfrm>
          <a:off x="0" y="0"/>
          <a:ext cx="0" cy="0"/>
          <a:chOff x="0" y="0"/>
          <a:chExt cx="0" cy="0"/>
        </a:xfrm>
      </p:grpSpPr>
      <p:sp>
        <p:nvSpPr>
          <p:cNvPr id="993" name="Google Shape;993;p10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994" name="Google Shape;994;p10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995" name="Google Shape;995;p10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9" name="Shape 999"/>
        <p:cNvGrpSpPr/>
        <p:nvPr/>
      </p:nvGrpSpPr>
      <p:grpSpPr>
        <a:xfrm>
          <a:off x="0" y="0"/>
          <a:ext cx="0" cy="0"/>
          <a:chOff x="0" y="0"/>
          <a:chExt cx="0" cy="0"/>
        </a:xfrm>
      </p:grpSpPr>
      <p:sp>
        <p:nvSpPr>
          <p:cNvPr id="1000" name="Google Shape;1000;p10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01" name="Google Shape;1001;p10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002" name="Google Shape;1002;p10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6" name="Shape 1006"/>
        <p:cNvGrpSpPr/>
        <p:nvPr/>
      </p:nvGrpSpPr>
      <p:grpSpPr>
        <a:xfrm>
          <a:off x="0" y="0"/>
          <a:ext cx="0" cy="0"/>
          <a:chOff x="0" y="0"/>
          <a:chExt cx="0" cy="0"/>
        </a:xfrm>
      </p:grpSpPr>
      <p:sp>
        <p:nvSpPr>
          <p:cNvPr id="1007" name="Google Shape;1007;p10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08" name="Google Shape;1008;p10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009" name="Google Shape;1009;p10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3" name="Shape 1013"/>
        <p:cNvGrpSpPr/>
        <p:nvPr/>
      </p:nvGrpSpPr>
      <p:grpSpPr>
        <a:xfrm>
          <a:off x="0" y="0"/>
          <a:ext cx="0" cy="0"/>
          <a:chOff x="0" y="0"/>
          <a:chExt cx="0" cy="0"/>
        </a:xfrm>
      </p:grpSpPr>
      <p:sp>
        <p:nvSpPr>
          <p:cNvPr id="1014" name="Google Shape;1014;p11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15" name="Google Shape;1015;p11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016" name="Google Shape;1016;p11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0" name="Shape 1020"/>
        <p:cNvGrpSpPr/>
        <p:nvPr/>
      </p:nvGrpSpPr>
      <p:grpSpPr>
        <a:xfrm>
          <a:off x="0" y="0"/>
          <a:ext cx="0" cy="0"/>
          <a:chOff x="0" y="0"/>
          <a:chExt cx="0" cy="0"/>
        </a:xfrm>
      </p:grpSpPr>
      <p:sp>
        <p:nvSpPr>
          <p:cNvPr id="1021" name="Google Shape;1021;p1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22" name="Google Shape;1022;p11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023" name="Google Shape;1023;p11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1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Fixing Another Design Error</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1029" name="Google Shape;1029;p11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Fixing Another Design Error</a:t>
            </a:r>
            <a:endParaRPr/>
          </a:p>
        </p:txBody>
      </p:sp>
      <p:sp>
        <p:nvSpPr>
          <p:cNvPr id="1030" name="Google Shape;1030;p11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Intro to Unit Testing</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Ad-Hoc Tests are Tedious</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lang="en">
                <a:solidFill>
                  <a:schemeClr val="dk2"/>
                </a:solidFill>
              </a:rPr>
              <a:t>Building Selection Sort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215" name="Google Shape;215;p3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Ad-Hoc Tests are Tedious</a:t>
            </a:r>
            <a:endParaRPr/>
          </a:p>
        </p:txBody>
      </p:sp>
      <p:sp>
        <p:nvSpPr>
          <p:cNvPr id="216" name="Google Shape;216;p3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4" name="Shape 1034"/>
        <p:cNvGrpSpPr/>
        <p:nvPr/>
      </p:nvGrpSpPr>
      <p:grpSpPr>
        <a:xfrm>
          <a:off x="0" y="0"/>
          <a:ext cx="0" cy="0"/>
          <a:chOff x="0" y="0"/>
          <a:chExt cx="0" cy="0"/>
        </a:xfrm>
      </p:grpSpPr>
      <p:sp>
        <p:nvSpPr>
          <p:cNvPr id="1035" name="Google Shape;1035;p11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036" name="Google Shape;1036;p11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Even after using our clever trick with the recursive helper method, our code is still not working:</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we know:</a:t>
            </a:r>
            <a:endParaRPr/>
          </a:p>
          <a:p>
            <a:pPr indent="-342900" lvl="0" marL="457200" rtl="0" algn="l">
              <a:spcBef>
                <a:spcPts val="600"/>
              </a:spcBef>
              <a:spcAft>
                <a:spcPts val="0"/>
              </a:spcAft>
              <a:buSzPts val="1800"/>
              <a:buChar char="●"/>
            </a:pPr>
            <a:r>
              <a:rPr lang="en"/>
              <a:t>Sort’s </a:t>
            </a:r>
            <a:r>
              <a:rPr lang="en">
                <a:solidFill>
                  <a:schemeClr val="accent3"/>
                </a:solidFill>
              </a:rPr>
              <a:t>helper methods</a:t>
            </a:r>
            <a:r>
              <a:rPr lang="en"/>
              <a:t> have evidence of correctness from </a:t>
            </a:r>
            <a:r>
              <a:rPr lang="en">
                <a:solidFill>
                  <a:srgbClr val="208920"/>
                </a:solidFill>
              </a:rPr>
              <a:t>tests</a:t>
            </a:r>
            <a:r>
              <a:rPr lang="en"/>
              <a:t>.</a:t>
            </a:r>
            <a:endParaRPr/>
          </a:p>
          <a:p>
            <a:pPr indent="-342900" lvl="0" marL="457200" rtl="0" algn="l">
              <a:spcBef>
                <a:spcPts val="0"/>
              </a:spcBef>
              <a:spcAft>
                <a:spcPts val="0"/>
              </a:spcAft>
              <a:buSzPts val="1800"/>
              <a:buChar char="●"/>
            </a:pPr>
            <a:r>
              <a:rPr lang="en"/>
              <a:t>Sort method itself is very simple. </a:t>
            </a:r>
            <a:endParaRPr/>
          </a:p>
        </p:txBody>
      </p:sp>
      <p:pic>
        <p:nvPicPr>
          <p:cNvPr id="1037" name="Google Shape;1037;p113"/>
          <p:cNvPicPr preferRelativeResize="0"/>
          <p:nvPr/>
        </p:nvPicPr>
        <p:blipFill>
          <a:blip r:embed="rId3">
            <a:alphaModFix/>
          </a:blip>
          <a:stretch>
            <a:fillRect/>
          </a:stretch>
        </p:blipFill>
        <p:spPr>
          <a:xfrm>
            <a:off x="1770800" y="1256525"/>
            <a:ext cx="4667250" cy="18288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1" name="Shape 1041"/>
        <p:cNvGrpSpPr/>
        <p:nvPr/>
      </p:nvGrpSpPr>
      <p:grpSpPr>
        <a:xfrm>
          <a:off x="0" y="0"/>
          <a:ext cx="0" cy="0"/>
          <a:chOff x="0" y="0"/>
          <a:chExt cx="0" cy="0"/>
        </a:xfrm>
      </p:grpSpPr>
      <p:sp>
        <p:nvSpPr>
          <p:cNvPr id="1042" name="Google Shape;1042;p11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Debugger to Fix Our Code</a:t>
            </a:r>
            <a:endParaRPr/>
          </a:p>
        </p:txBody>
      </p:sp>
      <p:sp>
        <p:nvSpPr>
          <p:cNvPr id="1043" name="Google Shape;1043;p11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t>
            </a:r>
            <a:r>
              <a:rPr lang="en"/>
              <a:t>et’s try to use the debugger (as seen in labs 2 and 3).</a:t>
            </a:r>
            <a:endParaRPr/>
          </a:p>
          <a:p>
            <a:pPr indent="-342900" lvl="0" marL="457200" rtl="0" algn="l">
              <a:spcBef>
                <a:spcPts val="600"/>
              </a:spcBef>
              <a:spcAft>
                <a:spcPts val="0"/>
              </a:spcAft>
              <a:buSzPts val="1800"/>
              <a:buChar char="●"/>
            </a:pPr>
            <a:r>
              <a:rPr b="1" lang="en"/>
              <a:t>IMPORTANT IDEA</a:t>
            </a:r>
            <a:r>
              <a:rPr lang="en"/>
              <a:t>: Let’s find the moment when reality diverges from expectation.</a:t>
            </a:r>
            <a:endParaRPr/>
          </a:p>
          <a:p>
            <a:pPr indent="-342900" lvl="1" marL="914400" rtl="0" algn="l">
              <a:spcBef>
                <a:spcPts val="600"/>
              </a:spcBef>
              <a:spcAft>
                <a:spcPts val="0"/>
              </a:spcAft>
              <a:buSzPts val="1800"/>
              <a:buChar char="○"/>
            </a:pPr>
            <a:r>
              <a:rPr lang="en"/>
              <a:t>Don’t just step through the code hoping to see something weird.</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7" name="Shape 1047"/>
        <p:cNvGrpSpPr/>
        <p:nvPr/>
      </p:nvGrpSpPr>
      <p:grpSpPr>
        <a:xfrm>
          <a:off x="0" y="0"/>
          <a:ext cx="0" cy="0"/>
          <a:chOff x="0" y="0"/>
          <a:chExt cx="0" cy="0"/>
        </a:xfrm>
      </p:grpSpPr>
      <p:sp>
        <p:nvSpPr>
          <p:cNvPr id="1048" name="Google Shape;1048;p11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49" name="Google Shape;1049;p11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Sort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0</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A5ABB8"/>
                </a:solidFill>
                <a:highlight>
                  <a:schemeClr val="dk1"/>
                </a:highlight>
                <a:latin typeface="Consolas"/>
                <a:ea typeface="Consolas"/>
                <a:cs typeface="Consolas"/>
                <a:sym typeface="Consolas"/>
              </a:rPr>
              <a:t>/** Sorts the array starting at index start. */</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start</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length</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D6DCE7"/>
                </a:solidFill>
                <a:highlight>
                  <a:schemeClr val="dk1"/>
                </a:highlight>
                <a:latin typeface="Consolas"/>
                <a:ea typeface="Consolas"/>
                <a:cs typeface="Consolas"/>
                <a:sym typeface="Consolas"/>
              </a:rPr>
              <a:t>smallest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findSmallest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swap</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smallest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1</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a:solidFill>
                  <a:srgbClr val="FDFDFD"/>
                </a:solidFill>
                <a:highlight>
                  <a:schemeClr val="dk1"/>
                </a:highlight>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1050" name="Google Shape;1050;p11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4" name="Shape 1054"/>
        <p:cNvGrpSpPr/>
        <p:nvPr/>
      </p:nvGrpSpPr>
      <p:grpSpPr>
        <a:xfrm>
          <a:off x="0" y="0"/>
          <a:ext cx="0" cy="0"/>
          <a:chOff x="0" y="0"/>
          <a:chExt cx="0" cy="0"/>
        </a:xfrm>
      </p:grpSpPr>
      <p:sp>
        <p:nvSpPr>
          <p:cNvPr id="1055" name="Google Shape;1055;p11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56" name="Google Shape;1056;p11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Sort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0</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A5ABB8"/>
                </a:solidFill>
                <a:highlight>
                  <a:schemeClr val="dk1"/>
                </a:highlight>
                <a:latin typeface="Consolas"/>
                <a:ea typeface="Consolas"/>
                <a:cs typeface="Consolas"/>
                <a:sym typeface="Consolas"/>
              </a:rPr>
              <a:t>/** Sorts the array starting at index start. */</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start</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length</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D6DCE7"/>
                </a:solidFill>
                <a:highlight>
                  <a:schemeClr val="dk1"/>
                </a:highlight>
                <a:latin typeface="Consolas"/>
                <a:ea typeface="Consolas"/>
                <a:cs typeface="Consolas"/>
                <a:sym typeface="Consolas"/>
              </a:rPr>
              <a:t>smallest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findSmallest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swap</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smallest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1</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None/>
            </a:pPr>
            <a:r>
              <a:rPr lang="en">
                <a:solidFill>
                  <a:srgbClr val="A5ABB8"/>
                </a:solidFill>
                <a:highlight>
                  <a:schemeClr val="dk1"/>
                </a:highlight>
                <a:latin typeface="Consolas"/>
                <a:ea typeface="Consolas"/>
                <a:cs typeface="Consolas"/>
                <a:sym typeface="Consolas"/>
              </a:rPr>
              <a:t>// start:         {"rawr", "a", "zaza", "newway"}</a:t>
            </a:r>
            <a:endParaRPr sz="1200">
              <a:solidFill>
                <a:srgbClr val="FFFFFF"/>
              </a:solidFill>
              <a:latin typeface="Consolas"/>
              <a:ea typeface="Consolas"/>
              <a:cs typeface="Consolas"/>
              <a:sym typeface="Consolas"/>
            </a:endParaRPr>
          </a:p>
        </p:txBody>
      </p:sp>
      <p:sp>
        <p:nvSpPr>
          <p:cNvPr id="1057" name="Google Shape;1057;p11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1" name="Shape 1061"/>
        <p:cNvGrpSpPr/>
        <p:nvPr/>
      </p:nvGrpSpPr>
      <p:grpSpPr>
        <a:xfrm>
          <a:off x="0" y="0"/>
          <a:ext cx="0" cy="0"/>
          <a:chOff x="0" y="0"/>
          <a:chExt cx="0" cy="0"/>
        </a:xfrm>
      </p:grpSpPr>
      <p:sp>
        <p:nvSpPr>
          <p:cNvPr id="1062" name="Google Shape;1062;p11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63" name="Google Shape;1063;p11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Sort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0</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A5ABB8"/>
                </a:solidFill>
                <a:highlight>
                  <a:schemeClr val="dk1"/>
                </a:highlight>
                <a:latin typeface="Consolas"/>
                <a:ea typeface="Consolas"/>
                <a:cs typeface="Consolas"/>
                <a:sym typeface="Consolas"/>
              </a:rPr>
              <a:t>/** Sorts the array starting at index start. */</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start</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length</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D6DCE7"/>
                </a:solidFill>
                <a:highlight>
                  <a:schemeClr val="dk1"/>
                </a:highlight>
                <a:latin typeface="Consolas"/>
                <a:ea typeface="Consolas"/>
                <a:cs typeface="Consolas"/>
                <a:sym typeface="Consolas"/>
              </a:rPr>
              <a:t>smallest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findSmallest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swap</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smallest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1</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start:         {"rawr", "a", "zaza", "newway"}</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a:solidFill>
                  <a:srgbClr val="A5ABB8"/>
                </a:solidFill>
                <a:highlight>
                  <a:schemeClr val="dk1"/>
                </a:highlight>
                <a:latin typeface="Consolas"/>
                <a:ea typeface="Consolas"/>
                <a:cs typeface="Consolas"/>
                <a:sym typeface="Consolas"/>
              </a:rPr>
              <a:t>// after 1 swap:  {"a", "rawr", "zaza", "newway"}</a:t>
            </a:r>
            <a:endParaRPr sz="1200">
              <a:solidFill>
                <a:srgbClr val="FFFFFF"/>
              </a:solidFill>
              <a:latin typeface="Consolas"/>
              <a:ea typeface="Consolas"/>
              <a:cs typeface="Consolas"/>
              <a:sym typeface="Consolas"/>
            </a:endParaRPr>
          </a:p>
        </p:txBody>
      </p:sp>
      <p:sp>
        <p:nvSpPr>
          <p:cNvPr id="1064" name="Google Shape;1064;p11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8" name="Shape 1068"/>
        <p:cNvGrpSpPr/>
        <p:nvPr/>
      </p:nvGrpSpPr>
      <p:grpSpPr>
        <a:xfrm>
          <a:off x="0" y="0"/>
          <a:ext cx="0" cy="0"/>
          <a:chOff x="0" y="0"/>
          <a:chExt cx="0" cy="0"/>
        </a:xfrm>
      </p:grpSpPr>
      <p:sp>
        <p:nvSpPr>
          <p:cNvPr id="1069" name="Google Shape;1069;p11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70" name="Google Shape;1070;p11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Sort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0</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A5ABB8"/>
                </a:solidFill>
                <a:highlight>
                  <a:schemeClr val="dk1"/>
                </a:highlight>
                <a:latin typeface="Consolas"/>
                <a:ea typeface="Consolas"/>
                <a:cs typeface="Consolas"/>
                <a:sym typeface="Consolas"/>
              </a:rPr>
              <a:t>/** Sorts the array starting at index start. */</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start</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length</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D6DCE7"/>
                </a:solidFill>
                <a:highlight>
                  <a:schemeClr val="dk1"/>
                </a:highlight>
                <a:latin typeface="Consolas"/>
                <a:ea typeface="Consolas"/>
                <a:cs typeface="Consolas"/>
                <a:sym typeface="Consolas"/>
              </a:rPr>
              <a:t>smallest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findSmallest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swap</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smallest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1</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start:         {"rawr", "a", "zaza", "newway"}</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after 1 swap:  {"a", "rawr", "zaza", "newway"}</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a:solidFill>
                  <a:srgbClr val="A5ABB8"/>
                </a:solidFill>
                <a:highlight>
                  <a:schemeClr val="dk1"/>
                </a:highlight>
                <a:latin typeface="Consolas"/>
                <a:ea typeface="Consolas"/>
                <a:cs typeface="Consolas"/>
                <a:sym typeface="Consolas"/>
              </a:rPr>
              <a:t>// after 2 swaps: {"a", "newway", "zaza", "rawr"}</a:t>
            </a:r>
            <a:endParaRPr sz="1200">
              <a:solidFill>
                <a:srgbClr val="FFFFFF"/>
              </a:solidFill>
              <a:latin typeface="Consolas"/>
              <a:ea typeface="Consolas"/>
              <a:cs typeface="Consolas"/>
              <a:sym typeface="Consolas"/>
            </a:endParaRPr>
          </a:p>
        </p:txBody>
      </p:sp>
      <p:sp>
        <p:nvSpPr>
          <p:cNvPr id="1071" name="Google Shape;1071;p11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5" name="Shape 1075"/>
        <p:cNvGrpSpPr/>
        <p:nvPr/>
      </p:nvGrpSpPr>
      <p:grpSpPr>
        <a:xfrm>
          <a:off x="0" y="0"/>
          <a:ext cx="0" cy="0"/>
          <a:chOff x="0" y="0"/>
          <a:chExt cx="0" cy="0"/>
        </a:xfrm>
      </p:grpSpPr>
      <p:sp>
        <p:nvSpPr>
          <p:cNvPr id="1076" name="Google Shape;1076;p11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77" name="Google Shape;1077;p11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Sort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0</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A5ABB8"/>
                </a:solidFill>
                <a:highlight>
                  <a:schemeClr val="dk1"/>
                </a:highlight>
                <a:latin typeface="Consolas"/>
                <a:ea typeface="Consolas"/>
                <a:cs typeface="Consolas"/>
                <a:sym typeface="Consolas"/>
              </a:rPr>
              <a:t>/** Sorts the array starting at index start. */</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start</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length</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D6DCE7"/>
                </a:solidFill>
                <a:highlight>
                  <a:schemeClr val="dk1"/>
                </a:highlight>
                <a:latin typeface="Consolas"/>
                <a:ea typeface="Consolas"/>
                <a:cs typeface="Consolas"/>
                <a:sym typeface="Consolas"/>
              </a:rPr>
              <a:t>smallest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findSmallest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swap</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smallest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1</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a:solidFill>
                  <a:srgbClr val="FDFDFD"/>
                </a:solidFill>
                <a:highlight>
                  <a:schemeClr val="dk1"/>
                </a:highlight>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start:         {"rawr", "a", "zaza", "newway"}</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after 1 swap:  {"a", "rawr", "zaza", "newway"}</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after 2 swaps: {"a", "newway", "zaza", "rawr"}</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a:solidFill>
                  <a:srgbClr val="A5ABB8"/>
                </a:solidFill>
                <a:highlight>
                  <a:schemeClr val="dk1"/>
                </a:highlight>
                <a:latin typeface="Consolas"/>
                <a:ea typeface="Consolas"/>
                <a:cs typeface="Consolas"/>
                <a:sym typeface="Consolas"/>
              </a:rPr>
              <a:t>// but we got:    {"rawr", "a", "zaza", "newway"}</a:t>
            </a:r>
            <a:endParaRPr>
              <a:solidFill>
                <a:srgbClr val="FFFFFF"/>
              </a:solidFill>
              <a:latin typeface="Consolas"/>
              <a:ea typeface="Consolas"/>
              <a:cs typeface="Consolas"/>
              <a:sym typeface="Consolas"/>
            </a:endParaRPr>
          </a:p>
        </p:txBody>
      </p:sp>
      <p:sp>
        <p:nvSpPr>
          <p:cNvPr id="1078" name="Google Shape;1078;p11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2" name="Shape 1082"/>
        <p:cNvGrpSpPr/>
        <p:nvPr/>
      </p:nvGrpSpPr>
      <p:grpSpPr>
        <a:xfrm>
          <a:off x="0" y="0"/>
          <a:ext cx="0" cy="0"/>
          <a:chOff x="0" y="0"/>
          <a:chExt cx="0" cy="0"/>
        </a:xfrm>
      </p:grpSpPr>
      <p:sp>
        <p:nvSpPr>
          <p:cNvPr id="1083" name="Google Shape;1083;p12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Design Flaw in findSmallest </a:t>
            </a:r>
            <a:endParaRPr/>
          </a:p>
        </p:txBody>
      </p:sp>
      <p:sp>
        <p:nvSpPr>
          <p:cNvPr id="1084" name="Google Shape;1084;p12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Debugger showed us that w</a:t>
            </a:r>
            <a:r>
              <a:rPr lang="en"/>
              <a:t>e didn’t properly account for how </a:t>
            </a:r>
            <a:r>
              <a:rPr lang="en">
                <a:latin typeface="Consolas"/>
                <a:ea typeface="Consolas"/>
                <a:cs typeface="Consolas"/>
                <a:sym typeface="Consolas"/>
              </a:rPr>
              <a:t>findSmallest</a:t>
            </a:r>
            <a:r>
              <a:rPr lang="en"/>
              <a:t> would be used.</a:t>
            </a:r>
            <a:endParaRPr/>
          </a:p>
          <a:p>
            <a:pPr indent="-342900" lvl="0" marL="457200" rtl="0" algn="l">
              <a:spcBef>
                <a:spcPts val="600"/>
              </a:spcBef>
              <a:spcAft>
                <a:spcPts val="0"/>
              </a:spcAft>
              <a:buSzPts val="1800"/>
              <a:buChar char="●"/>
            </a:pPr>
            <a:r>
              <a:rPr lang="en"/>
              <a:t>Example: Want to find smallest item from among the last 4:</a:t>
            </a:r>
            <a:endParaRPr/>
          </a:p>
          <a:p>
            <a:pPr indent="-342900" lvl="0" marL="457200" rtl="0" algn="l">
              <a:spcBef>
                <a:spcPts val="0"/>
              </a:spcBef>
              <a:spcAft>
                <a:spcPts val="0"/>
              </a:spcAft>
              <a:buSzPts val="1800"/>
              <a:buChar char="●"/>
            </a:pPr>
            <a:r>
              <a:rPr lang="en"/>
              <a:t>We need another parameter so that </a:t>
            </a:r>
            <a:r>
              <a:rPr lang="en">
                <a:latin typeface="Consolas"/>
                <a:ea typeface="Consolas"/>
                <a:cs typeface="Consolas"/>
                <a:sym typeface="Consolas"/>
              </a:rPr>
              <a:t>findSmallest</a:t>
            </a:r>
            <a:r>
              <a:rPr lang="en"/>
              <a:t> is useful for sorting.</a:t>
            </a:r>
            <a:endParaRPr/>
          </a:p>
        </p:txBody>
      </p:sp>
      <p:grpSp>
        <p:nvGrpSpPr>
          <p:cNvPr id="1085" name="Google Shape;1085;p120"/>
          <p:cNvGrpSpPr/>
          <p:nvPr/>
        </p:nvGrpSpPr>
        <p:grpSpPr>
          <a:xfrm>
            <a:off x="6999824" y="1168938"/>
            <a:ext cx="1815500" cy="307200"/>
            <a:chOff x="6770625" y="3626198"/>
            <a:chExt cx="1815500" cy="307200"/>
          </a:xfrm>
        </p:grpSpPr>
        <p:sp>
          <p:nvSpPr>
            <p:cNvPr id="1086" name="Google Shape;1086;p120"/>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087" name="Google Shape;1087;p120"/>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88" name="Google Shape;1088;p120"/>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089" name="Google Shape;1089;p120"/>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sp>
          <p:nvSpPr>
            <p:cNvPr id="1090" name="Google Shape;1090;p120"/>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091" name="Google Shape;1091;p120"/>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sp>
        <p:nvSpPr>
          <p:cNvPr id="1092" name="Google Shape;1092;p120"/>
          <p:cNvSpPr txBox="1"/>
          <p:nvPr/>
        </p:nvSpPr>
        <p:spPr>
          <a:xfrm>
            <a:off x="8023667" y="1068140"/>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2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1098" name="Google Shape;1098;p121"/>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swap</a:t>
            </a:r>
            <a:r>
              <a:rPr lang="en"/>
              <a:t>:</a:t>
            </a:r>
            <a:endParaRPr/>
          </a:p>
          <a:p>
            <a:pPr indent="0" lvl="0" marL="0" rtl="0" algn="l">
              <a:lnSpc>
                <a:spcPct val="135000"/>
              </a:lnSpc>
              <a:spcBef>
                <a:spcPts val="600"/>
              </a:spcBef>
              <a:spcAft>
                <a:spcPts val="0"/>
              </a:spcAft>
              <a:buNone/>
            </a:pPr>
            <a:r>
              <a:rPr lang="en"/>
              <a:t>Changed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Added helper method:</a:t>
            </a:r>
            <a:endParaRPr/>
          </a:p>
          <a:p>
            <a:pPr indent="0" lvl="0" marL="0" rtl="0" algn="l">
              <a:lnSpc>
                <a:spcPct val="135000"/>
              </a:lnSpc>
              <a:spcBef>
                <a:spcPts val="600"/>
              </a:spcBef>
              <a:spcAft>
                <a:spcPts val="0"/>
              </a:spcAft>
              <a:buNone/>
            </a:pPr>
            <a:r>
              <a:rPr lang="en"/>
              <a:t>Used debugger to identify another fundamental design flaw in </a:t>
            </a:r>
            <a:r>
              <a:rPr b="1" lang="en">
                <a:solidFill>
                  <a:schemeClr val="accent3"/>
                </a:solidFill>
                <a:latin typeface="Consolas"/>
                <a:ea typeface="Consolas"/>
                <a:cs typeface="Consolas"/>
                <a:sym typeface="Consolas"/>
              </a:rPr>
              <a:t>findSmallest</a:t>
            </a:r>
            <a:r>
              <a:rPr lang="en"/>
              <a:t>. </a:t>
            </a:r>
            <a:endParaRPr/>
          </a:p>
          <a:p>
            <a:pPr indent="-342900" lvl="0" marL="457200" rtl="0" algn="l">
              <a:lnSpc>
                <a:spcPct val="135000"/>
              </a:lnSpc>
              <a:spcBef>
                <a:spcPts val="600"/>
              </a:spcBef>
              <a:spcAft>
                <a:spcPts val="0"/>
              </a:spcAft>
              <a:buSzPts val="1800"/>
              <a:buChar char="●"/>
            </a:pPr>
            <a:r>
              <a:rPr lang="en"/>
              <a:t>Let’s try to fix it.</a:t>
            </a:r>
            <a:endParaRPr/>
          </a:p>
        </p:txBody>
      </p:sp>
      <p:sp>
        <p:nvSpPr>
          <p:cNvPr id="1099" name="Google Shape;1099;p121"/>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1100" name="Google Shape;1100;p121"/>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1101" name="Google Shape;1101;p121"/>
          <p:cNvSpPr/>
          <p:nvPr/>
        </p:nvSpPr>
        <p:spPr>
          <a:xfrm>
            <a:off x="3272015" y="2438604"/>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1102" name="Google Shape;1102;p121"/>
          <p:cNvSpPr/>
          <p:nvPr/>
        </p:nvSpPr>
        <p:spPr>
          <a:xfrm>
            <a:off x="3272015" y="2891519"/>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1103" name="Google Shape;1103;p121"/>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1104" name="Google Shape;1104;p121"/>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sp>
        <p:nvSpPr>
          <p:cNvPr id="1105" name="Google Shape;1105;p121"/>
          <p:cNvSpPr/>
          <p:nvPr/>
        </p:nvSpPr>
        <p:spPr>
          <a:xfrm>
            <a:off x="3272015" y="3344435"/>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int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cxnSp>
        <p:nvCxnSpPr>
          <p:cNvPr id="1106" name="Google Shape;1106;p121"/>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1107" name="Google Shape;1107;p121"/>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1108" name="Google Shape;1108;p121"/>
          <p:cNvSpPr/>
          <p:nvPr/>
        </p:nvSpPr>
        <p:spPr>
          <a:xfrm>
            <a:off x="3272015" y="3797350"/>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 int k)</a:t>
            </a:r>
            <a:endParaRPr sz="1800">
              <a:latin typeface="Ubuntu Mono"/>
              <a:ea typeface="Ubuntu Mono"/>
              <a:cs typeface="Ubuntu Mono"/>
              <a:sym typeface="Ubuntu Mono"/>
            </a:endParaRPr>
          </a:p>
        </p:txBody>
      </p:sp>
      <p:sp>
        <p:nvSpPr>
          <p:cNvPr id="1109" name="Google Shape;1109;p121"/>
          <p:cNvSpPr txBox="1"/>
          <p:nvPr/>
        </p:nvSpPr>
        <p:spPr>
          <a:xfrm>
            <a:off x="7213200" y="2406475"/>
            <a:ext cx="193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debugger to fix.</a:t>
            </a:r>
            <a:endParaRPr>
              <a:solidFill>
                <a:srgbClr val="AC2020"/>
              </a:solidFill>
            </a:endParaRPr>
          </a:p>
        </p:txBody>
      </p:sp>
      <p:cxnSp>
        <p:nvCxnSpPr>
          <p:cNvPr id="1110" name="Google Shape;1110;p121"/>
          <p:cNvCxnSpPr/>
          <p:nvPr/>
        </p:nvCxnSpPr>
        <p:spPr>
          <a:xfrm>
            <a:off x="8442314" y="2806800"/>
            <a:ext cx="0" cy="252300"/>
          </a:xfrm>
          <a:prstGeom prst="straightConnector1">
            <a:avLst/>
          </a:prstGeom>
          <a:noFill/>
          <a:ln cap="flat" cmpd="sng" w="19050">
            <a:solidFill>
              <a:srgbClr val="AC2020"/>
            </a:solidFill>
            <a:prstDash val="solid"/>
            <a:round/>
            <a:headEnd len="med" w="med" type="none"/>
            <a:tailEnd len="med" w="med" type="none"/>
          </a:ln>
        </p:spPr>
      </p:cxnSp>
      <p:cxnSp>
        <p:nvCxnSpPr>
          <p:cNvPr id="1111" name="Google Shape;1111;p121"/>
          <p:cNvCxnSpPr/>
          <p:nvPr/>
        </p:nvCxnSpPr>
        <p:spPr>
          <a:xfrm rot="10800000">
            <a:off x="8179200" y="3058975"/>
            <a:ext cx="263100" cy="0"/>
          </a:xfrm>
          <a:prstGeom prst="straightConnector1">
            <a:avLst/>
          </a:prstGeom>
          <a:noFill/>
          <a:ln cap="flat" cmpd="sng" w="19050">
            <a:solidFill>
              <a:srgbClr val="AC2020"/>
            </a:solidFill>
            <a:prstDash val="solid"/>
            <a:round/>
            <a:headEnd len="med" w="med" type="none"/>
            <a:tailEnd len="med" w="med" type="triangl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5" name="Shape 1115"/>
        <p:cNvGrpSpPr/>
        <p:nvPr/>
      </p:nvGrpSpPr>
      <p:grpSpPr>
        <a:xfrm>
          <a:off x="0" y="0"/>
          <a:ext cx="0" cy="0"/>
          <a:chOff x="0" y="0"/>
          <a:chExt cx="0" cy="0"/>
        </a:xfrm>
      </p:grpSpPr>
      <p:sp>
        <p:nvSpPr>
          <p:cNvPr id="1116" name="Google Shape;1116;p12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17" name="Google Shape;1117;p12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18" name="Google Shape;1118;p12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B7B7B7"/>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