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</p:sldIdLst>
  <p:sldSz cy="5143500" cx="9144000"/>
  <p:notesSz cx="6858000" cy="9144000"/>
  <p:embeddedFontLst>
    <p:embeddedFont>
      <p:font typeface="Roboto Medium"/>
      <p:regular r:id="rId73"/>
      <p:bold r:id="rId74"/>
      <p:italic r:id="rId75"/>
      <p:boldItalic r:id="rId76"/>
    </p:embeddedFont>
    <p:embeddedFont>
      <p:font typeface="Roboto"/>
      <p:regular r:id="rId77"/>
      <p:bold r:id="rId78"/>
      <p:italic r:id="rId79"/>
      <p:boldItalic r:id="rId80"/>
    </p:embeddedFont>
    <p:embeddedFont>
      <p:font typeface="Roboto Light"/>
      <p:regular r:id="rId81"/>
      <p:bold r:id="rId82"/>
      <p:italic r:id="rId83"/>
      <p:boldItalic r:id="rId84"/>
    </p:embeddedFont>
    <p:embeddedFont>
      <p:font typeface="JetBrains Mono"/>
      <p:regular r:id="rId85"/>
      <p:bold r:id="rId86"/>
      <p:italic r:id="rId87"/>
      <p:boldItalic r:id="rId8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84" Type="http://schemas.openxmlformats.org/officeDocument/2006/relationships/font" Target="fonts/RobotoLight-boldItalic.fntdata"/><Relationship Id="rId83" Type="http://schemas.openxmlformats.org/officeDocument/2006/relationships/font" Target="fonts/RobotoLight-italic.fntdata"/><Relationship Id="rId42" Type="http://schemas.openxmlformats.org/officeDocument/2006/relationships/slide" Target="slides/slide38.xml"/><Relationship Id="rId86" Type="http://schemas.openxmlformats.org/officeDocument/2006/relationships/font" Target="fonts/JetBrainsMono-bold.fntdata"/><Relationship Id="rId41" Type="http://schemas.openxmlformats.org/officeDocument/2006/relationships/slide" Target="slides/slide37.xml"/><Relationship Id="rId85" Type="http://schemas.openxmlformats.org/officeDocument/2006/relationships/font" Target="fonts/JetBrainsMono-regular.fntdata"/><Relationship Id="rId44" Type="http://schemas.openxmlformats.org/officeDocument/2006/relationships/slide" Target="slides/slide40.xml"/><Relationship Id="rId88" Type="http://schemas.openxmlformats.org/officeDocument/2006/relationships/font" Target="fonts/JetBrainsMono-boldItalic.fntdata"/><Relationship Id="rId43" Type="http://schemas.openxmlformats.org/officeDocument/2006/relationships/slide" Target="slides/slide39.xml"/><Relationship Id="rId87" Type="http://schemas.openxmlformats.org/officeDocument/2006/relationships/font" Target="fonts/JetBrainsMono-italic.fntdata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80" Type="http://schemas.openxmlformats.org/officeDocument/2006/relationships/font" Target="fonts/Roboto-boldItalic.fntdata"/><Relationship Id="rId82" Type="http://schemas.openxmlformats.org/officeDocument/2006/relationships/font" Target="fonts/RobotoLight-bold.fntdata"/><Relationship Id="rId81" Type="http://schemas.openxmlformats.org/officeDocument/2006/relationships/font" Target="fonts/RobotoLight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73" Type="http://schemas.openxmlformats.org/officeDocument/2006/relationships/font" Target="fonts/RobotoMedium-regular.fntdata"/><Relationship Id="rId72" Type="http://schemas.openxmlformats.org/officeDocument/2006/relationships/slide" Target="slides/slide68.xml"/><Relationship Id="rId31" Type="http://schemas.openxmlformats.org/officeDocument/2006/relationships/slide" Target="slides/slide27.xml"/><Relationship Id="rId75" Type="http://schemas.openxmlformats.org/officeDocument/2006/relationships/font" Target="fonts/RobotoMedium-italic.fntdata"/><Relationship Id="rId30" Type="http://schemas.openxmlformats.org/officeDocument/2006/relationships/slide" Target="slides/slide26.xml"/><Relationship Id="rId74" Type="http://schemas.openxmlformats.org/officeDocument/2006/relationships/font" Target="fonts/RobotoMedium-bold.fntdata"/><Relationship Id="rId33" Type="http://schemas.openxmlformats.org/officeDocument/2006/relationships/slide" Target="slides/slide29.xml"/><Relationship Id="rId77" Type="http://schemas.openxmlformats.org/officeDocument/2006/relationships/font" Target="fonts/Roboto-regular.fntdata"/><Relationship Id="rId32" Type="http://schemas.openxmlformats.org/officeDocument/2006/relationships/slide" Target="slides/slide28.xml"/><Relationship Id="rId76" Type="http://schemas.openxmlformats.org/officeDocument/2006/relationships/font" Target="fonts/RobotoMedium-boldItalic.fntdata"/><Relationship Id="rId35" Type="http://schemas.openxmlformats.org/officeDocument/2006/relationships/slide" Target="slides/slide31.xml"/><Relationship Id="rId79" Type="http://schemas.openxmlformats.org/officeDocument/2006/relationships/font" Target="fonts/Roboto-italic.fntdata"/><Relationship Id="rId34" Type="http://schemas.openxmlformats.org/officeDocument/2006/relationships/slide" Target="slides/slide30.xml"/><Relationship Id="rId78" Type="http://schemas.openxmlformats.org/officeDocument/2006/relationships/font" Target="fonts/Roboto-bold.fntdata"/><Relationship Id="rId71" Type="http://schemas.openxmlformats.org/officeDocument/2006/relationships/slide" Target="slides/slide67.xml"/><Relationship Id="rId70" Type="http://schemas.openxmlformats.org/officeDocument/2006/relationships/slide" Target="slides/slide66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20" Type="http://schemas.openxmlformats.org/officeDocument/2006/relationships/slide" Target="slides/slide16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22" Type="http://schemas.openxmlformats.org/officeDocument/2006/relationships/slide" Target="slides/slide18.xml"/><Relationship Id="rId66" Type="http://schemas.openxmlformats.org/officeDocument/2006/relationships/slide" Target="slides/slide62.xml"/><Relationship Id="rId21" Type="http://schemas.openxmlformats.org/officeDocument/2006/relationships/slide" Target="slides/slide17.xml"/><Relationship Id="rId65" Type="http://schemas.openxmlformats.org/officeDocument/2006/relationships/slide" Target="slides/slide61.xml"/><Relationship Id="rId24" Type="http://schemas.openxmlformats.org/officeDocument/2006/relationships/slide" Target="slides/slide20.xml"/><Relationship Id="rId68" Type="http://schemas.openxmlformats.org/officeDocument/2006/relationships/slide" Target="slides/slide64.xml"/><Relationship Id="rId23" Type="http://schemas.openxmlformats.org/officeDocument/2006/relationships/slide" Target="slides/slide19.xml"/><Relationship Id="rId67" Type="http://schemas.openxmlformats.org/officeDocument/2006/relationships/slide" Target="slides/slide63.xml"/><Relationship Id="rId60" Type="http://schemas.openxmlformats.org/officeDocument/2006/relationships/slide" Target="slides/slide56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69" Type="http://schemas.openxmlformats.org/officeDocument/2006/relationships/slide" Target="slides/slide6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slide" Target="slides/slide53.xml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15" Type="http://schemas.openxmlformats.org/officeDocument/2006/relationships/slide" Target="slides/slide11.xml"/><Relationship Id="rId59" Type="http://schemas.openxmlformats.org/officeDocument/2006/relationships/slide" Target="slides/slide55.xml"/><Relationship Id="rId14" Type="http://schemas.openxmlformats.org/officeDocument/2006/relationships/slide" Target="slides/slide10.xml"/><Relationship Id="rId58" Type="http://schemas.openxmlformats.org/officeDocument/2006/relationships/slide" Target="slides/slide5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ocs.google.com/forms/d/e/1FAIpQLSdoFpV0CSDwt1snSLLQMH_mY4DV00tV6ychNtLHS1vFSvlL3w/viewform" TargetMode="Externa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piq.codeus.net/static/media/userpics/piq_257076_400x400.png" TargetMode="External"/><Relationship Id="rId3" Type="http://schemas.openxmlformats.org/officeDocument/2006/relationships/hyperlink" Target="http://img.time2draw.com/2016/02/How-to-Draw-Squid-Sea-Animal-final-step-215x382.png" TargetMode="Externa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04c508e925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04c508e925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09ce79706_0_39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09ce79706_0_3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09ce79706_0_6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09ce79706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f01c7e61a5_0_25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f01c7e61a5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09ce79706_0_7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09ce79706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316a35c855_0_3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2316a35c855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09ce79706_0_8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109ce79706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f01c7e61a5_0_25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1f01c7e61a5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09ce79706_0_8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109ce79706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09ce79706_0_10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09ce79706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09ce79706_0_11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109ce79706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f01c7e61a5_0_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f01c7e61a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09ce79706_0_12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109ce79706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2316a35c855_0_4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2316a35c855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09ce79706_0_12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109ce79706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2316a35c855_0_5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2316a35c855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2316a35c855_0_6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2316a35c855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1f01c7e61a5_0_24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1f01c7e61a5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30743cbacd_0_1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30743cbacd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109ce79706_0_41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109ce79706_0_4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1c5bda13e5_0_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1c5bda13e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1c5d63f7bc_0_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1c5d63f7b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09ce79706_0_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09ce7970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1f01c7e61a5_0_23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1f01c7e61a5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109ce79706_0_13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109ce79706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30743cbacd_0_4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30743cbacd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109ce79706_0_24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109ce79706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109ce79706_0_29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109ce79706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https://docs.google.com/forms/d/e/1FAIpQLSdoFpV0CSDwt1snSLLQMH_mY4DV00tV6ychNtLHS1vFSvlL3w/viewform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26 minutes</a:t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109ce79706_0_30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109ce79706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1f01c7e61a5_0_23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1f01c7e61a5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109ce79706_0_18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109ce79706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2316a35c855_0_8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2316a35c855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2316a35c855_0_9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2316a35c855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09ce79706_0_3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09ce79706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2316a35c855_0_10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2316a35c855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2316a35c855_0_11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2316a35c855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2316a35c855_0_7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2316a35c855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2316a35c855_0_11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2316a35c855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109ce79706_0_18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109ce79706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109ce79706_0_20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109ce79706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1f01c7e61a5_0_22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1f01c7e61a5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109ce79706_0_21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Google Shape;564;g109ce79706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2316a35c855_0_12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2316a35c855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2316a35c855_0_13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2316a35c855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316a35c855_0_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316a35c85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2316a35c855_0_14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Google Shape;587;g2316a35c855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2316a35c855_0_14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4" name="Google Shape;594;g2316a35c855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2316a35c855_0_15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Google Shape;601;g2316a35c855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2316a35c855_0_16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Google Shape;608;g2316a35c855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109ce79706_0_22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109ce79706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109ce79706_0_23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109ce79706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109ce79706_0_32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Google Shape;631;g109ce79706_0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1f01c7e61a5_0_22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8" name="Google Shape;638;g1f01c7e61a5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g109ce79706_0_23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5" name="Google Shape;645;g109ce79706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http://piq.codeus.net/static/media/userpics/piq_257076_400x400.png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http://img.time2draw.com/2016/02/How-to-Draw-Squid-Sea-Animal-final-step-215x382.png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1c5d63f7bc_0_15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5" name="Google Shape;665;g1c5d63f7bc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http://piq.codeus.net/static/media/userpics/piq_257076_400x400.png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316a35c855_0_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316a35c855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g1c5d63f7bc_0_17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8" name="Google Shape;688;g1c5d63f7bc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http://piq.codeus.net/static/media/userpics/piq_257076_400x400.png</a:t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g1c5d63f7bc_0_25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8" name="Google Shape;718;g1c5d63f7bc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http://piq.codeus.net/static/media/userpics/piq_257076_400x400.png</a:t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g1c5d63f7bc_0_31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4" name="Google Shape;754;g1c5d63f7bc_0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http://piq.codeus.net/static/media/userpics/piq_257076_400x400.png</a:t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gbb2f2cb6ac_0_23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1" name="Google Shape;791;gbb2f2cb6ac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g1f01c7e61a5_0_20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9" name="Google Shape;809;g1f01c7e61a5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g15816e3f5b8_3_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6" name="Google Shape;816;g15816e3f5b8_3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g1f01c7e61a5_0_20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2" name="Google Shape;822;g1f01c7e61a5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7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g10a346f2bf_1_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9" name="Google Shape;829;g10a346f2bf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g10a346f2bf_1_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5" name="Google Shape;835;g10a346f2b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316a35c855_0_1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316a35c855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ce79706_0_4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09ce79706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09ce79706_0_5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09ce79706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15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4812381" y="402206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79" name="Google Shape;79;p11"/>
          <p:cNvCxnSpPr/>
          <p:nvPr/>
        </p:nvCxnSpPr>
        <p:spPr>
          <a:xfrm>
            <a:off x="95431" y="402210"/>
            <a:ext cx="89097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0" name="Google Shape;80;p11"/>
          <p:cNvSpPr txBox="1"/>
          <p:nvPr>
            <p:ph idx="2" type="body"/>
          </p:nvPr>
        </p:nvSpPr>
        <p:spPr>
          <a:xfrm>
            <a:off x="95431" y="402206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84" name="Google Shape;84;p12"/>
          <p:cNvCxnSpPr/>
          <p:nvPr/>
        </p:nvCxnSpPr>
        <p:spPr>
          <a:xfrm>
            <a:off x="95431" y="402210"/>
            <a:ext cx="89097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7" name="Google Shape;8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TITLE_AND_DESCRIPTION_3">
  <p:cSld name="SECTION_TITLE_AND_DESCRIPTION_3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1" name="Google Shape;91;p1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2" name="Google Shape;9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3" name="Google Shape;93;p14"/>
          <p:cNvSpPr txBox="1"/>
          <p:nvPr>
            <p:ph idx="2" type="body"/>
          </p:nvPr>
        </p:nvSpPr>
        <p:spPr>
          <a:xfrm>
            <a:off x="4812381" y="402206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6" name="Google Shape;96;p15"/>
          <p:cNvSpPr txBox="1"/>
          <p:nvPr>
            <p:ph type="title"/>
          </p:nvPr>
        </p:nvSpPr>
        <p:spPr>
          <a:xfrm>
            <a:off x="95425" y="4382350"/>
            <a:ext cx="842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cxnSp>
        <p:nvCxnSpPr>
          <p:cNvPr id="97" name="Google Shape;97;p15"/>
          <p:cNvCxnSpPr/>
          <p:nvPr/>
        </p:nvCxnSpPr>
        <p:spPr>
          <a:xfrm>
            <a:off x="168250" y="4288400"/>
            <a:ext cx="87570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dark">
  <p:cSld name="BLANK_1">
    <p:bg>
      <p:bgPr>
        <a:solidFill>
          <a:schemeClr val="dk1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lude">
  <p:cSld name="SECTION_TITLE_AND_DESCRIPTION_1_3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/>
          <p:nvPr/>
        </p:nvSpPr>
        <p:spPr>
          <a:xfrm>
            <a:off x="0" y="-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5" name="Google Shape;105;p18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pic>
        <p:nvPicPr>
          <p:cNvPr id="106" name="Google Shape;106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8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cxnSp>
        <p:nvCxnSpPr>
          <p:cNvPr id="108" name="Google Shape;108;p18"/>
          <p:cNvCxnSpPr/>
          <p:nvPr/>
        </p:nvCxnSpPr>
        <p:spPr>
          <a:xfrm>
            <a:off x="266975" y="4049175"/>
            <a:ext cx="40380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" name="Google Shape;109;p18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1">
  <p:cSld name="SECTION_TITLE_AND_DESCRIPTION_1_1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3" name="Google Shape;113;p1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4" name="Google Shape;114;p1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15" name="Google Shape;11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 on left">
  <p:cSld name="SECTION_TITLE_AND_DESCRIPTION_1_1_1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/>
          <p:nvPr/>
        </p:nvSpPr>
        <p:spPr>
          <a:xfrm>
            <a:off x="0" y="6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9" name="Google Shape;119;p20"/>
          <p:cNvSpPr txBox="1"/>
          <p:nvPr>
            <p:ph idx="1" type="body"/>
          </p:nvPr>
        </p:nvSpPr>
        <p:spPr>
          <a:xfrm>
            <a:off x="4882900" y="1152150"/>
            <a:ext cx="3950100" cy="34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0" name="Google Shape;120;p20"/>
          <p:cNvSpPr txBox="1"/>
          <p:nvPr>
            <p:ph idx="2" type="body"/>
          </p:nvPr>
        </p:nvSpPr>
        <p:spPr>
          <a:xfrm>
            <a:off x="310900" y="448050"/>
            <a:ext cx="3950100" cy="41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p20"/>
          <p:cNvSpPr txBox="1"/>
          <p:nvPr>
            <p:ph type="title"/>
          </p:nvPr>
        </p:nvSpPr>
        <p:spPr>
          <a:xfrm>
            <a:off x="4882900" y="445025"/>
            <a:ext cx="3950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122" name="Google Shape;122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311700" y="2834125"/>
            <a:ext cx="8520600" cy="15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 left, Heading">
  <p:cSld name="SECTION_TITLE_AND_DESCRIPTION_1_1_1_1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/>
          <p:nvPr/>
        </p:nvSpPr>
        <p:spPr>
          <a:xfrm>
            <a:off x="0" y="6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6" name="Google Shape;126;p21"/>
          <p:cNvSpPr txBox="1"/>
          <p:nvPr>
            <p:ph idx="1" type="body"/>
          </p:nvPr>
        </p:nvSpPr>
        <p:spPr>
          <a:xfrm>
            <a:off x="4882900" y="1152150"/>
            <a:ext cx="3950100" cy="34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7" name="Google Shape;127;p21"/>
          <p:cNvSpPr txBox="1"/>
          <p:nvPr>
            <p:ph idx="2" type="body"/>
          </p:nvPr>
        </p:nvSpPr>
        <p:spPr>
          <a:xfrm>
            <a:off x="310900" y="448050"/>
            <a:ext cx="3950100" cy="41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8" name="Google Shape;128;p21"/>
          <p:cNvSpPr txBox="1"/>
          <p:nvPr>
            <p:ph idx="3" type="subTitle"/>
          </p:nvPr>
        </p:nvSpPr>
        <p:spPr>
          <a:xfrm>
            <a:off x="225450" y="3943400"/>
            <a:ext cx="4045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9" name="Google Shape;129;p21"/>
          <p:cNvSpPr txBox="1"/>
          <p:nvPr>
            <p:ph type="title"/>
          </p:nvPr>
        </p:nvSpPr>
        <p:spPr>
          <a:xfrm>
            <a:off x="208450" y="3418425"/>
            <a:ext cx="3950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pic>
        <p:nvPicPr>
          <p:cNvPr id="130" name="Google Shape;130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3" name="Google Shape;13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 on right">
  <p:cSld name="SECTION_TITLE_AND_DESCRIPTION_1_2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7" name="Google Shape;137;p23"/>
          <p:cNvSpPr txBox="1"/>
          <p:nvPr>
            <p:ph idx="1" type="body"/>
          </p:nvPr>
        </p:nvSpPr>
        <p:spPr>
          <a:xfrm>
            <a:off x="311700" y="1152150"/>
            <a:ext cx="3950100" cy="34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38" name="Google Shape;138;p23"/>
          <p:cNvSpPr txBox="1"/>
          <p:nvPr>
            <p:ph idx="2" type="body"/>
          </p:nvPr>
        </p:nvSpPr>
        <p:spPr>
          <a:xfrm>
            <a:off x="4882900" y="448050"/>
            <a:ext cx="3950100" cy="41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39" name="Google Shape;139;p23"/>
          <p:cNvSpPr txBox="1"/>
          <p:nvPr>
            <p:ph type="title"/>
          </p:nvPr>
        </p:nvSpPr>
        <p:spPr>
          <a:xfrm>
            <a:off x="311700" y="445025"/>
            <a:ext cx="3950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2" name="Google Shape;22;p4"/>
          <p:cNvCxnSpPr/>
          <p:nvPr/>
        </p:nvCxnSpPr>
        <p:spPr>
          <a:xfrm>
            <a:off x="95431" y="402210"/>
            <a:ext cx="89097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oadmap">
  <p:cSld name="SECTION_TITLE_AND_DESCRIPTION_1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/>
          <p:nvPr/>
        </p:nvSpPr>
        <p:spPr>
          <a:xfrm>
            <a:off x="0" y="-125"/>
            <a:ext cx="45720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pic>
        <p:nvPicPr>
          <p:cNvPr id="27" name="Google Shape;27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5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cxnSp>
        <p:nvCxnSpPr>
          <p:cNvPr id="29" name="Google Shape;29;p5"/>
          <p:cNvCxnSpPr/>
          <p:nvPr/>
        </p:nvCxnSpPr>
        <p:spPr>
          <a:xfrm>
            <a:off x="266975" y="4049175"/>
            <a:ext cx="40380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" name="Google Shape;30;p5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mo slide right">
  <p:cSld name="SECTION_TITLE_AND_DESCRIPTION_2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 txBox="1"/>
          <p:nvPr>
            <p:ph idx="1" type="subTitle"/>
          </p:nvPr>
        </p:nvSpPr>
        <p:spPr>
          <a:xfrm>
            <a:off x="4835400" y="4198275"/>
            <a:ext cx="4045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 txBox="1"/>
          <p:nvPr/>
        </p:nvSpPr>
        <p:spPr>
          <a:xfrm>
            <a:off x="6365900" y="3724875"/>
            <a:ext cx="2591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Demo Slides</a:t>
            </a:r>
            <a:endParaRPr b="1" sz="25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95425" y="402200"/>
            <a:ext cx="4302300" cy="4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37" name="Google Shape;37;p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38" name="Google Shape;38;p6"/>
          <p:cNvCxnSpPr/>
          <p:nvPr/>
        </p:nvCxnSpPr>
        <p:spPr>
          <a:xfrm>
            <a:off x="95431" y="402210"/>
            <a:ext cx="43521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mo slide left">
  <p:cSld name="SECTION_TITLE_AND_DESCRIPTION_2_1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/>
          <p:nvPr/>
        </p:nvSpPr>
        <p:spPr>
          <a:xfrm>
            <a:off x="0" y="-125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7"/>
          <p:cNvSpPr txBox="1"/>
          <p:nvPr>
            <p:ph idx="1" type="subTitle"/>
          </p:nvPr>
        </p:nvSpPr>
        <p:spPr>
          <a:xfrm>
            <a:off x="225450" y="3943400"/>
            <a:ext cx="4045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7"/>
          <p:cNvSpPr txBox="1"/>
          <p:nvPr/>
        </p:nvSpPr>
        <p:spPr>
          <a:xfrm>
            <a:off x="208440" y="3420075"/>
            <a:ext cx="4121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Demo Slides</a:t>
            </a:r>
            <a:endParaRPr b="1" sz="25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4667425" y="402200"/>
            <a:ext cx="4302300" cy="4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type="title"/>
          </p:nvPr>
        </p:nvSpPr>
        <p:spPr>
          <a:xfrm>
            <a:off x="4572000" y="0"/>
            <a:ext cx="4572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45" name="Google Shape;45;p7"/>
          <p:cNvCxnSpPr/>
          <p:nvPr/>
        </p:nvCxnSpPr>
        <p:spPr>
          <a:xfrm>
            <a:off x="4667431" y="402210"/>
            <a:ext cx="43521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6" name="Google Shape;46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ide Puzzle">
  <p:cSld name="SECTION_TITLE_AND_DESCRIPTION_2_1_1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/>
          <p:nvPr/>
        </p:nvSpPr>
        <p:spPr>
          <a:xfrm>
            <a:off x="0" y="-125"/>
            <a:ext cx="27765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8"/>
          <p:cNvSpPr txBox="1"/>
          <p:nvPr>
            <p:ph idx="1" type="subTitle"/>
          </p:nvPr>
        </p:nvSpPr>
        <p:spPr>
          <a:xfrm>
            <a:off x="225450" y="3943400"/>
            <a:ext cx="2450400" cy="7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1" name="Google Shape;51;p8"/>
          <p:cNvSpPr txBox="1"/>
          <p:nvPr>
            <p:ph idx="2" type="body"/>
          </p:nvPr>
        </p:nvSpPr>
        <p:spPr>
          <a:xfrm>
            <a:off x="2937350" y="402200"/>
            <a:ext cx="6032400" cy="4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type="title"/>
          </p:nvPr>
        </p:nvSpPr>
        <p:spPr>
          <a:xfrm>
            <a:off x="2776500" y="0"/>
            <a:ext cx="63675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53" name="Google Shape;53;p8"/>
          <p:cNvCxnSpPr/>
          <p:nvPr/>
        </p:nvCxnSpPr>
        <p:spPr>
          <a:xfrm>
            <a:off x="2937350" y="402200"/>
            <a:ext cx="60822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4" name="Google Shape;54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" name="Google Shape;56;p8"/>
          <p:cNvSpPr txBox="1"/>
          <p:nvPr/>
        </p:nvSpPr>
        <p:spPr>
          <a:xfrm>
            <a:off x="208440" y="3420075"/>
            <a:ext cx="4121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Demo</a:t>
            </a:r>
            <a:endParaRPr b="1" sz="25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ide Puzzle 1">
  <p:cSld name="SECTION_TITLE_AND_DESCRIPTION_2_1_1_2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/>
          <p:nvPr/>
        </p:nvSpPr>
        <p:spPr>
          <a:xfrm>
            <a:off x="0" y="-125"/>
            <a:ext cx="27765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9"/>
          <p:cNvSpPr txBox="1"/>
          <p:nvPr>
            <p:ph idx="1" type="subTitle"/>
          </p:nvPr>
        </p:nvSpPr>
        <p:spPr>
          <a:xfrm>
            <a:off x="225450" y="3943400"/>
            <a:ext cx="2450400" cy="7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0" name="Google Shape;60;p9"/>
          <p:cNvSpPr txBox="1"/>
          <p:nvPr/>
        </p:nvSpPr>
        <p:spPr>
          <a:xfrm>
            <a:off x="208445" y="3420075"/>
            <a:ext cx="1873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Compare</a:t>
            </a:r>
            <a:endParaRPr b="1" sz="25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2937350" y="402200"/>
            <a:ext cx="6032400" cy="4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type="title"/>
          </p:nvPr>
        </p:nvSpPr>
        <p:spPr>
          <a:xfrm>
            <a:off x="2776500" y="0"/>
            <a:ext cx="63675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63" name="Google Shape;63;p9"/>
          <p:cNvCxnSpPr/>
          <p:nvPr/>
        </p:nvCxnSpPr>
        <p:spPr>
          <a:xfrm>
            <a:off x="2937350" y="402200"/>
            <a:ext cx="60822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4" name="Google Shape;64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ide Puzzle Solution">
  <p:cSld name="SECTION_TITLE_AND_DESCRIPTION_2_1_1_1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/>
          <p:nvPr/>
        </p:nvSpPr>
        <p:spPr>
          <a:xfrm>
            <a:off x="0" y="-125"/>
            <a:ext cx="27765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0"/>
          <p:cNvSpPr txBox="1"/>
          <p:nvPr>
            <p:ph idx="1" type="subTitle"/>
          </p:nvPr>
        </p:nvSpPr>
        <p:spPr>
          <a:xfrm>
            <a:off x="225450" y="3943400"/>
            <a:ext cx="2450400" cy="7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9" name="Google Shape;69;p10"/>
          <p:cNvSpPr txBox="1"/>
          <p:nvPr/>
        </p:nvSpPr>
        <p:spPr>
          <a:xfrm>
            <a:off x="208445" y="3420075"/>
            <a:ext cx="1873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Solution</a:t>
            </a:r>
            <a:endParaRPr b="1" sz="25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" name="Google Shape;70;p10"/>
          <p:cNvSpPr txBox="1"/>
          <p:nvPr>
            <p:ph idx="2" type="body"/>
          </p:nvPr>
        </p:nvSpPr>
        <p:spPr>
          <a:xfrm>
            <a:off x="2937350" y="402200"/>
            <a:ext cx="6032400" cy="4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type="title"/>
          </p:nvPr>
        </p:nvSpPr>
        <p:spPr>
          <a:xfrm>
            <a:off x="2776500" y="0"/>
            <a:ext cx="63675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72" name="Google Shape;72;p10"/>
          <p:cNvCxnSpPr/>
          <p:nvPr/>
        </p:nvCxnSpPr>
        <p:spPr>
          <a:xfrm>
            <a:off x="2937350" y="402200"/>
            <a:ext cx="60822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73" name="Google Shape;73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10.xml"/><Relationship Id="rId22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9.xml"/><Relationship Id="rId21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12.xml"/><Relationship Id="rId24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23" Type="http://schemas.openxmlformats.org/officeDocument/2006/relationships/slideLayout" Target="../slideLayouts/slideLayout22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slideLayout" Target="../slideLayouts/slideLayout18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600"/>
              <a:buFont typeface="Roboto Medium"/>
              <a:buNone/>
              <a:defRPr sz="16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5727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42900" lvl="2" marL="13716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42900" lvl="3" marL="18288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42900" lvl="4" marL="22860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wordnet.princeton.edu/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9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9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8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Relationship Id="rId3" Type="http://schemas.openxmlformats.org/officeDocument/2006/relationships/hyperlink" Target="https://hkn.eecs.berkeley.edu/examfiles/cs61b_sp17_mt1.pdf" TargetMode="External"/><Relationship Id="rId4" Type="http://schemas.openxmlformats.org/officeDocument/2006/relationships/hyperlink" Target="https://docs.google.com/presentation/d/1iqgV3yttGp8VxfIhJzTT7DMHv8LZ78SFMvklO8z58rI/edit#slide=id.g1f01c7e61a5_1_40" TargetMode="External"/><Relationship Id="rId5" Type="http://schemas.openxmlformats.org/officeDocument/2006/relationships/hyperlink" Target="https://www.youtube.com/watch?v=0ICWVnoFUTM" TargetMode="External"/><Relationship Id="rId6" Type="http://schemas.openxmlformats.org/officeDocument/2006/relationships/hyperlink" Target="https://www.youtube.com/watch?v=OMaWI41pcxo" TargetMode="Externa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ctrTitle"/>
          </p:nvPr>
        </p:nvSpPr>
        <p:spPr>
          <a:xfrm>
            <a:off x="311700" y="1658975"/>
            <a:ext cx="8709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3"/>
                </a:solidFill>
              </a:rPr>
              <a:t>Interface and Implementation Inheritance</a:t>
            </a:r>
            <a:endParaRPr sz="3600">
              <a:solidFill>
                <a:schemeClr val="accent3"/>
              </a:solidFill>
            </a:endParaRPr>
          </a:p>
        </p:txBody>
      </p:sp>
      <p:sp>
        <p:nvSpPr>
          <p:cNvPr id="145" name="Google Shape;145;p24"/>
          <p:cNvSpPr txBox="1"/>
          <p:nvPr/>
        </p:nvSpPr>
        <p:spPr>
          <a:xfrm>
            <a:off x="345775" y="2740300"/>
            <a:ext cx="2762700" cy="2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BF9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Lecture 8 (Inheritance 1)</a:t>
            </a:r>
            <a:endParaRPr sz="1200">
              <a:solidFill>
                <a:srgbClr val="BF90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46" name="Google Shape;14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7" name="Google Shape;147;p24"/>
          <p:cNvSpPr txBox="1"/>
          <p:nvPr/>
        </p:nvSpPr>
        <p:spPr>
          <a:xfrm>
            <a:off x="311700" y="3854350"/>
            <a:ext cx="85206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latin typeface="Roboto Medium"/>
                <a:ea typeface="Roboto Medium"/>
                <a:cs typeface="Roboto Medium"/>
                <a:sym typeface="Roboto Medium"/>
              </a:rPr>
              <a:t>CS61B, </a:t>
            </a:r>
            <a:r>
              <a:rPr lang="en" sz="1600">
                <a:latin typeface="Roboto Medium"/>
                <a:ea typeface="Roboto Medium"/>
                <a:cs typeface="Roboto Medium"/>
                <a:sym typeface="Roboto Medium"/>
              </a:rPr>
              <a:t>Spring 2024</a:t>
            </a:r>
            <a:r>
              <a:rPr lang="en" sz="160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 @ UC Berkeley</a:t>
            </a:r>
            <a:endParaRPr sz="1600">
              <a:solidFill>
                <a:srgbClr val="0000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latin typeface="Roboto Light"/>
                <a:ea typeface="Roboto Light"/>
                <a:cs typeface="Roboto Light"/>
                <a:sym typeface="Roboto Light"/>
              </a:rPr>
              <a:t>Slides credit: </a:t>
            </a:r>
            <a:r>
              <a:rPr lang="en" sz="16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Josh Hug</a:t>
            </a:r>
            <a:endParaRPr sz="1600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48" name="Google Shape;14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8525" y="592700"/>
            <a:ext cx="1320775" cy="13087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18346" y="622046"/>
            <a:ext cx="1320775" cy="127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18167" y="677397"/>
            <a:ext cx="1247145" cy="122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3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 Overloading in Java</a:t>
            </a:r>
            <a:endParaRPr/>
          </a:p>
        </p:txBody>
      </p:sp>
      <p:sp>
        <p:nvSpPr>
          <p:cNvPr id="225" name="Google Shape;225;p33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Java allows multiple methods with same name, but different parameters.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is called method </a:t>
            </a:r>
            <a:r>
              <a:rPr b="1" lang="en"/>
              <a:t>overloading</a:t>
            </a:r>
            <a:r>
              <a:rPr lang="en"/>
              <a:t>.</a:t>
            </a:r>
            <a:endParaRPr/>
          </a:p>
        </p:txBody>
      </p:sp>
      <p:sp>
        <p:nvSpPr>
          <p:cNvPr id="226" name="Google Shape;226;p33"/>
          <p:cNvSpPr txBox="1"/>
          <p:nvPr/>
        </p:nvSpPr>
        <p:spPr>
          <a:xfrm>
            <a:off x="332650" y="1461900"/>
            <a:ext cx="8373000" cy="2219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lang="en" sz="19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longest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AList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900">
              <a:solidFill>
                <a:srgbClr val="D6DCE7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lang="en" sz="19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longest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900">
              <a:solidFill>
                <a:srgbClr val="D6DCE7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900">
              <a:solidFill>
                <a:srgbClr val="C393C3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7" name="Google Shape;227;p33"/>
          <p:cNvSpPr txBox="1"/>
          <p:nvPr/>
        </p:nvSpPr>
        <p:spPr>
          <a:xfrm>
            <a:off x="1655800" y="3827200"/>
            <a:ext cx="5726700" cy="6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Possible solution: Copy-paste the same method body into two methods with different signatures.</a:t>
            </a:r>
            <a:endParaRPr>
              <a:solidFill>
                <a:srgbClr val="BE071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Downsides</a:t>
            </a:r>
            <a:endParaRPr/>
          </a:p>
        </p:txBody>
      </p:sp>
      <p:sp>
        <p:nvSpPr>
          <p:cNvPr id="233" name="Google Shape;233;p34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While overloading works, it is a bad idea in the case of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longest</a:t>
            </a:r>
            <a:r>
              <a:rPr lang="en"/>
              <a:t>. Why?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Code is virtually identical. Aesthetically gross.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Won’t work for future lists. If we create a QList class, have to make a third method.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Harder to </a:t>
            </a:r>
            <a:r>
              <a:rPr b="1" lang="en"/>
              <a:t>maintain</a:t>
            </a:r>
            <a:r>
              <a:rPr lang="en"/>
              <a:t>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Example: Suppose you find a bug in one of the methods. You fix it in the SLList version, and forget to do it in the AList version.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3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3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5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Interface Inheritance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The Desire for Generality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Hypernyms and Hyponyms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Interface and Implements Keywords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Overriding vs. Overloading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Interface Inheritance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Implementation Inheritance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Default Methods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Overriding Default Methods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Static and Dynamic Type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Static and Dynamic Type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Changes to Scope in 61B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Using Inheritance Safely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39" name="Google Shape;239;p35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Hypernyms and Hyponyms</a:t>
            </a:r>
            <a:endParaRPr/>
          </a:p>
        </p:txBody>
      </p:sp>
      <p:sp>
        <p:nvSpPr>
          <p:cNvPr id="240" name="Google Shape;240;p35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8, CS61B, </a:t>
            </a:r>
            <a:r>
              <a:rPr lang="en"/>
              <a:t>Spring 2024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Hypernyms</a:t>
            </a:r>
            <a:endParaRPr/>
          </a:p>
        </p:txBody>
      </p:sp>
      <p:sp>
        <p:nvSpPr>
          <p:cNvPr id="246" name="Google Shape;246;p36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 natural languages (English, Spanish, Chinese, Tagalog, etc.), we have a concept known as a “hypernym” to deal with this problem.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Dog is a “hypernym” of poodle, malamute, yorkie, etc.</a:t>
            </a:r>
            <a:endParaRPr/>
          </a:p>
        </p:txBody>
      </p:sp>
      <p:sp>
        <p:nvSpPr>
          <p:cNvPr id="247" name="Google Shape;247;p36"/>
          <p:cNvSpPr txBox="1"/>
          <p:nvPr/>
        </p:nvSpPr>
        <p:spPr>
          <a:xfrm>
            <a:off x="179875" y="2088400"/>
            <a:ext cx="4113000" cy="28443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highlight>
                  <a:srgbClr val="EFEFEF"/>
                </a:highlight>
                <a:latin typeface="Roboto"/>
                <a:ea typeface="Roboto"/>
                <a:cs typeface="Roboto"/>
                <a:sym typeface="Roboto"/>
              </a:rPr>
              <a:t>Washing your poodle:</a:t>
            </a:r>
            <a:endParaRPr sz="1800">
              <a:highlight>
                <a:srgbClr val="EFEFE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highlight>
                  <a:srgbClr val="EFEFEF"/>
                </a:highlight>
                <a:latin typeface="Roboto"/>
                <a:ea typeface="Roboto"/>
                <a:cs typeface="Roboto"/>
                <a:sym typeface="Roboto"/>
              </a:rPr>
              <a:t>1. Brush your poodle before a bath. ...</a:t>
            </a:r>
            <a:endParaRPr sz="1800">
              <a:highlight>
                <a:srgbClr val="EFEFE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highlight>
                  <a:srgbClr val="EFEFEF"/>
                </a:highlight>
                <a:latin typeface="Roboto"/>
                <a:ea typeface="Roboto"/>
                <a:cs typeface="Roboto"/>
                <a:sym typeface="Roboto"/>
              </a:rPr>
              <a:t>2. Use lukewarm water. ...</a:t>
            </a:r>
            <a:endParaRPr sz="1800">
              <a:highlight>
                <a:srgbClr val="EFEFE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highlight>
                  <a:srgbClr val="EFEFEF"/>
                </a:highlight>
                <a:latin typeface="Roboto"/>
                <a:ea typeface="Roboto"/>
                <a:cs typeface="Roboto"/>
                <a:sym typeface="Roboto"/>
              </a:rPr>
              <a:t>3. Talk to your poodle in a calm voice. ...</a:t>
            </a:r>
            <a:endParaRPr sz="1800">
              <a:highlight>
                <a:srgbClr val="EFEFE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highlight>
                  <a:srgbClr val="EFEFEF"/>
                </a:highlight>
                <a:latin typeface="Roboto"/>
                <a:ea typeface="Roboto"/>
                <a:cs typeface="Roboto"/>
                <a:sym typeface="Roboto"/>
              </a:rPr>
              <a:t>4. Use poodle shampoo. ...</a:t>
            </a:r>
            <a:endParaRPr sz="1800">
              <a:highlight>
                <a:srgbClr val="EFEFE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highlight>
                  <a:srgbClr val="EFEFEF"/>
                </a:highlight>
                <a:latin typeface="Roboto"/>
                <a:ea typeface="Roboto"/>
                <a:cs typeface="Roboto"/>
                <a:sym typeface="Roboto"/>
              </a:rPr>
              <a:t>5. Rinse well. ...</a:t>
            </a:r>
            <a:endParaRPr sz="1800">
              <a:highlight>
                <a:srgbClr val="EFEFE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highlight>
                  <a:srgbClr val="EFEFEF"/>
                </a:highlight>
                <a:latin typeface="Roboto"/>
                <a:ea typeface="Roboto"/>
                <a:cs typeface="Roboto"/>
                <a:sym typeface="Roboto"/>
              </a:rPr>
              <a:t>6. Air-dry. ...</a:t>
            </a:r>
            <a:endParaRPr sz="1800">
              <a:highlight>
                <a:srgbClr val="EFEFE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highlight>
                  <a:srgbClr val="EFEFEF"/>
                </a:highlight>
                <a:latin typeface="Roboto"/>
                <a:ea typeface="Roboto"/>
                <a:cs typeface="Roboto"/>
                <a:sym typeface="Roboto"/>
              </a:rPr>
              <a:t>7. Reward your poodle.</a:t>
            </a:r>
            <a:endParaRPr sz="1800">
              <a:highlight>
                <a:srgbClr val="EFEFE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8" name="Google Shape;248;p36"/>
          <p:cNvSpPr txBox="1"/>
          <p:nvPr/>
        </p:nvSpPr>
        <p:spPr>
          <a:xfrm>
            <a:off x="4638450" y="2098150"/>
            <a:ext cx="4319400" cy="28443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EFEFEF"/>
                </a:highlight>
                <a:latin typeface="Roboto"/>
                <a:ea typeface="Roboto"/>
                <a:cs typeface="Roboto"/>
                <a:sym typeface="Roboto"/>
              </a:rPr>
              <a:t>Washing your malamute:</a:t>
            </a:r>
            <a:endParaRPr sz="1800">
              <a:highlight>
                <a:srgbClr val="EFEFE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EFEFEF"/>
                </a:highlight>
                <a:latin typeface="Roboto"/>
                <a:ea typeface="Roboto"/>
                <a:cs typeface="Roboto"/>
                <a:sym typeface="Roboto"/>
              </a:rPr>
              <a:t>1. Brush your malamute before a bath. ...</a:t>
            </a:r>
            <a:endParaRPr sz="1800">
              <a:highlight>
                <a:srgbClr val="EFEFE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EFEFEF"/>
                </a:highlight>
                <a:latin typeface="Roboto"/>
                <a:ea typeface="Roboto"/>
                <a:cs typeface="Roboto"/>
                <a:sym typeface="Roboto"/>
              </a:rPr>
              <a:t>2. Use lukewarm water. ...</a:t>
            </a:r>
            <a:endParaRPr sz="1800">
              <a:highlight>
                <a:srgbClr val="EFEFE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EFEFEF"/>
                </a:highlight>
                <a:latin typeface="Roboto"/>
                <a:ea typeface="Roboto"/>
                <a:cs typeface="Roboto"/>
                <a:sym typeface="Roboto"/>
              </a:rPr>
              <a:t>3. Talk to your malamute in a calm voice. ...</a:t>
            </a:r>
            <a:endParaRPr sz="1800">
              <a:highlight>
                <a:srgbClr val="EFEFE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EFEFEF"/>
                </a:highlight>
                <a:latin typeface="Roboto"/>
                <a:ea typeface="Roboto"/>
                <a:cs typeface="Roboto"/>
                <a:sym typeface="Roboto"/>
              </a:rPr>
              <a:t>4. Use malamute shampoo. ...</a:t>
            </a:r>
            <a:endParaRPr sz="1800">
              <a:highlight>
                <a:srgbClr val="EFEFE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EFEFEF"/>
                </a:highlight>
                <a:latin typeface="Roboto"/>
                <a:ea typeface="Roboto"/>
                <a:cs typeface="Roboto"/>
                <a:sym typeface="Roboto"/>
              </a:rPr>
              <a:t>5. Rinse well. ...</a:t>
            </a:r>
            <a:endParaRPr sz="1800">
              <a:highlight>
                <a:srgbClr val="EFEFE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EFEFEF"/>
                </a:highlight>
                <a:latin typeface="Roboto"/>
                <a:ea typeface="Roboto"/>
                <a:cs typeface="Roboto"/>
                <a:sym typeface="Roboto"/>
              </a:rPr>
              <a:t>6. Air-dry. ...</a:t>
            </a:r>
            <a:endParaRPr sz="1800">
              <a:highlight>
                <a:srgbClr val="EFEFE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EFEFEF"/>
                </a:highlight>
                <a:latin typeface="Roboto"/>
                <a:ea typeface="Roboto"/>
                <a:cs typeface="Roboto"/>
                <a:sym typeface="Roboto"/>
              </a:rPr>
              <a:t>7. Reward your malamute.</a:t>
            </a:r>
            <a:endParaRPr sz="1800">
              <a:highlight>
                <a:srgbClr val="EFEFE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Hypernyms</a:t>
            </a:r>
            <a:endParaRPr/>
          </a:p>
        </p:txBody>
      </p:sp>
      <p:sp>
        <p:nvSpPr>
          <p:cNvPr id="254" name="Google Shape;254;p37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 natural languages (English, Spanish, Chinese, Tagalog, etc.), we have a concept known as a “hypernym” to deal with this problem.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Dog is a “hypernym” of poodle, malamute, yorkie, etc.</a:t>
            </a:r>
            <a:endParaRPr/>
          </a:p>
        </p:txBody>
      </p:sp>
      <p:sp>
        <p:nvSpPr>
          <p:cNvPr id="255" name="Google Shape;255;p37"/>
          <p:cNvSpPr txBox="1"/>
          <p:nvPr/>
        </p:nvSpPr>
        <p:spPr>
          <a:xfrm>
            <a:off x="179875" y="2088400"/>
            <a:ext cx="4113000" cy="28443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highlight>
                  <a:srgbClr val="EFEFEF"/>
                </a:highlight>
                <a:latin typeface="Roboto"/>
                <a:ea typeface="Roboto"/>
                <a:cs typeface="Roboto"/>
                <a:sym typeface="Roboto"/>
              </a:rPr>
              <a:t>Washing your poodle:</a:t>
            </a:r>
            <a:endParaRPr sz="1800">
              <a:highlight>
                <a:srgbClr val="EFEFE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highlight>
                  <a:srgbClr val="EFEFEF"/>
                </a:highlight>
                <a:latin typeface="Roboto"/>
                <a:ea typeface="Roboto"/>
                <a:cs typeface="Roboto"/>
                <a:sym typeface="Roboto"/>
              </a:rPr>
              <a:t>1. Brush your poodle before a bath. ...</a:t>
            </a:r>
            <a:endParaRPr sz="1800">
              <a:highlight>
                <a:srgbClr val="EFEFE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highlight>
                  <a:srgbClr val="EFEFEF"/>
                </a:highlight>
                <a:latin typeface="Roboto"/>
                <a:ea typeface="Roboto"/>
                <a:cs typeface="Roboto"/>
                <a:sym typeface="Roboto"/>
              </a:rPr>
              <a:t>2. Use lukewarm water. ...</a:t>
            </a:r>
            <a:endParaRPr sz="1800">
              <a:highlight>
                <a:srgbClr val="EFEFE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highlight>
                  <a:srgbClr val="EFEFEF"/>
                </a:highlight>
                <a:latin typeface="Roboto"/>
                <a:ea typeface="Roboto"/>
                <a:cs typeface="Roboto"/>
                <a:sym typeface="Roboto"/>
              </a:rPr>
              <a:t>3. Talk to your poodle in a calm voice. ...</a:t>
            </a:r>
            <a:endParaRPr sz="1800">
              <a:highlight>
                <a:srgbClr val="EFEFE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highlight>
                  <a:srgbClr val="EFEFEF"/>
                </a:highlight>
                <a:latin typeface="Roboto"/>
                <a:ea typeface="Roboto"/>
                <a:cs typeface="Roboto"/>
                <a:sym typeface="Roboto"/>
              </a:rPr>
              <a:t>4. Use poodle shampoo. ...</a:t>
            </a:r>
            <a:endParaRPr sz="1800">
              <a:highlight>
                <a:srgbClr val="EFEFE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highlight>
                  <a:srgbClr val="EFEFEF"/>
                </a:highlight>
                <a:latin typeface="Roboto"/>
                <a:ea typeface="Roboto"/>
                <a:cs typeface="Roboto"/>
                <a:sym typeface="Roboto"/>
              </a:rPr>
              <a:t>5. Rinse well. ...</a:t>
            </a:r>
            <a:endParaRPr sz="1800">
              <a:highlight>
                <a:srgbClr val="EFEFE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highlight>
                  <a:srgbClr val="EFEFEF"/>
                </a:highlight>
                <a:latin typeface="Roboto"/>
                <a:ea typeface="Roboto"/>
                <a:cs typeface="Roboto"/>
                <a:sym typeface="Roboto"/>
              </a:rPr>
              <a:t>6. Air-dry. ...</a:t>
            </a:r>
            <a:endParaRPr sz="1800">
              <a:highlight>
                <a:srgbClr val="EFEFE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highlight>
                  <a:srgbClr val="EFEFEF"/>
                </a:highlight>
                <a:latin typeface="Roboto"/>
                <a:ea typeface="Roboto"/>
                <a:cs typeface="Roboto"/>
                <a:sym typeface="Roboto"/>
              </a:rPr>
              <a:t>7. Reward your poodle.</a:t>
            </a:r>
            <a:endParaRPr sz="1800">
              <a:highlight>
                <a:srgbClr val="EFEFE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6" name="Google Shape;256;p37"/>
          <p:cNvSpPr txBox="1"/>
          <p:nvPr/>
        </p:nvSpPr>
        <p:spPr>
          <a:xfrm>
            <a:off x="4638450" y="2098150"/>
            <a:ext cx="4319400" cy="28443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EFEFEF"/>
                </a:highlight>
                <a:latin typeface="Roboto"/>
                <a:ea typeface="Roboto"/>
                <a:cs typeface="Roboto"/>
                <a:sym typeface="Roboto"/>
              </a:rPr>
              <a:t>Washing your malamute:</a:t>
            </a:r>
            <a:endParaRPr sz="1800">
              <a:highlight>
                <a:srgbClr val="EFEFE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EFEFEF"/>
                </a:highlight>
                <a:latin typeface="Roboto"/>
                <a:ea typeface="Roboto"/>
                <a:cs typeface="Roboto"/>
                <a:sym typeface="Roboto"/>
              </a:rPr>
              <a:t>1. Brush your malamute before a bath. ...</a:t>
            </a:r>
            <a:endParaRPr sz="1800">
              <a:highlight>
                <a:srgbClr val="EFEFE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EFEFEF"/>
                </a:highlight>
                <a:latin typeface="Roboto"/>
                <a:ea typeface="Roboto"/>
                <a:cs typeface="Roboto"/>
                <a:sym typeface="Roboto"/>
              </a:rPr>
              <a:t>2. Use lukewarm water. ...</a:t>
            </a:r>
            <a:endParaRPr sz="1800">
              <a:highlight>
                <a:srgbClr val="EFEFE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EFEFEF"/>
                </a:highlight>
                <a:latin typeface="Roboto"/>
                <a:ea typeface="Roboto"/>
                <a:cs typeface="Roboto"/>
                <a:sym typeface="Roboto"/>
              </a:rPr>
              <a:t>3. Talk to your malamute in a calm voice. ...</a:t>
            </a:r>
            <a:endParaRPr sz="1800">
              <a:highlight>
                <a:srgbClr val="EFEFE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EFEFEF"/>
                </a:highlight>
                <a:latin typeface="Roboto"/>
                <a:ea typeface="Roboto"/>
                <a:cs typeface="Roboto"/>
                <a:sym typeface="Roboto"/>
              </a:rPr>
              <a:t>4. Use malamute shampoo. ...</a:t>
            </a:r>
            <a:endParaRPr sz="1800">
              <a:highlight>
                <a:srgbClr val="EFEFE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EFEFEF"/>
                </a:highlight>
                <a:latin typeface="Roboto"/>
                <a:ea typeface="Roboto"/>
                <a:cs typeface="Roboto"/>
                <a:sym typeface="Roboto"/>
              </a:rPr>
              <a:t>5. Rinse well. ...</a:t>
            </a:r>
            <a:endParaRPr sz="1800">
              <a:highlight>
                <a:srgbClr val="EFEFE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EFEFEF"/>
                </a:highlight>
                <a:latin typeface="Roboto"/>
                <a:ea typeface="Roboto"/>
                <a:cs typeface="Roboto"/>
                <a:sym typeface="Roboto"/>
              </a:rPr>
              <a:t>6. Air-dry. ...</a:t>
            </a:r>
            <a:endParaRPr sz="1800">
              <a:highlight>
                <a:srgbClr val="EFEFE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EFEFEF"/>
                </a:highlight>
                <a:latin typeface="Roboto"/>
                <a:ea typeface="Roboto"/>
                <a:cs typeface="Roboto"/>
                <a:sym typeface="Roboto"/>
              </a:rPr>
              <a:t>7. Reward your malamute.</a:t>
            </a:r>
            <a:endParaRPr sz="1800">
              <a:highlight>
                <a:srgbClr val="EFEFE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7" name="Google Shape;257;p37"/>
          <p:cNvSpPr txBox="1"/>
          <p:nvPr/>
        </p:nvSpPr>
        <p:spPr>
          <a:xfrm>
            <a:off x="2515500" y="1805750"/>
            <a:ext cx="4113000" cy="28443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Washing your </a:t>
            </a: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dog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: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1. Brush your </a:t>
            </a: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dog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 before a bath. ...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2. Use lukewarm water. ...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3. Talk to your </a:t>
            </a: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dog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 in a calm voice. ...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4. Use dog shampoo. ...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5. Rinse well. ...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6. Air-dry. ...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7. Reward your </a:t>
            </a: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dog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8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Hypernym and Hyponym</a:t>
            </a:r>
            <a:endParaRPr/>
          </a:p>
        </p:txBody>
      </p:sp>
      <p:sp>
        <p:nvSpPr>
          <p:cNvPr id="263" name="Google Shape;263;p38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We use the word hyponym for the opposite type of relationship.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“dog”: Hypernym of “poodle”, “malamute”, “</a:t>
            </a:r>
            <a:r>
              <a:rPr lang="en"/>
              <a:t>dachshund</a:t>
            </a:r>
            <a:r>
              <a:rPr lang="en"/>
              <a:t>”, etc.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“poodle”: Hyponym of “dog”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Hypernyms and hyponyms comprise a hierarchy.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dog “is-a” canine.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canine “is-a” carnivore.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carnivore “is-an” animal.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(for fun: see the </a:t>
            </a:r>
            <a:r>
              <a:rPr lang="en" u="sng">
                <a:solidFill>
                  <a:schemeClr val="hlink"/>
                </a:solidFill>
                <a:hlinkClick r:id="rId3"/>
              </a:rPr>
              <a:t>WordNet project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38"/>
          <p:cNvSpPr/>
          <p:nvPr/>
        </p:nvSpPr>
        <p:spPr>
          <a:xfrm>
            <a:off x="6380275" y="2596300"/>
            <a:ext cx="984600" cy="3174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animal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38"/>
          <p:cNvSpPr/>
          <p:nvPr/>
        </p:nvSpPr>
        <p:spPr>
          <a:xfrm>
            <a:off x="5073750" y="3053475"/>
            <a:ext cx="1380600" cy="3174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omnivore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38"/>
          <p:cNvSpPr/>
          <p:nvPr/>
        </p:nvSpPr>
        <p:spPr>
          <a:xfrm>
            <a:off x="7391405" y="3053475"/>
            <a:ext cx="1380600" cy="3174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herbivore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38"/>
          <p:cNvSpPr/>
          <p:nvPr/>
        </p:nvSpPr>
        <p:spPr>
          <a:xfrm>
            <a:off x="5694925" y="3516475"/>
            <a:ext cx="2355300" cy="3174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carnivore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38"/>
          <p:cNvSpPr/>
          <p:nvPr/>
        </p:nvSpPr>
        <p:spPr>
          <a:xfrm>
            <a:off x="7852225" y="3982775"/>
            <a:ext cx="981000" cy="3330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feline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9" name="Google Shape;269;p38"/>
          <p:cNvCxnSpPr>
            <a:stCxn id="264" idx="2"/>
            <a:endCxn id="265" idx="0"/>
          </p:cNvCxnSpPr>
          <p:nvPr/>
        </p:nvCxnSpPr>
        <p:spPr>
          <a:xfrm flipH="1">
            <a:off x="5764075" y="2913700"/>
            <a:ext cx="1108500" cy="139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0" name="Google Shape;270;p38"/>
          <p:cNvCxnSpPr>
            <a:stCxn id="264" idx="2"/>
            <a:endCxn id="266" idx="0"/>
          </p:cNvCxnSpPr>
          <p:nvPr/>
        </p:nvCxnSpPr>
        <p:spPr>
          <a:xfrm>
            <a:off x="6872575" y="2913700"/>
            <a:ext cx="1209000" cy="139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1" name="Google Shape;271;p38"/>
          <p:cNvCxnSpPr>
            <a:stCxn id="264" idx="2"/>
            <a:endCxn id="267" idx="0"/>
          </p:cNvCxnSpPr>
          <p:nvPr/>
        </p:nvCxnSpPr>
        <p:spPr>
          <a:xfrm>
            <a:off x="6872575" y="2913700"/>
            <a:ext cx="0" cy="602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2" name="Google Shape;272;p38"/>
          <p:cNvCxnSpPr>
            <a:stCxn id="267" idx="2"/>
            <a:endCxn id="268" idx="0"/>
          </p:cNvCxnSpPr>
          <p:nvPr/>
        </p:nvCxnSpPr>
        <p:spPr>
          <a:xfrm>
            <a:off x="6872575" y="3833875"/>
            <a:ext cx="1470300" cy="148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3" name="Google Shape;273;p38"/>
          <p:cNvSpPr/>
          <p:nvPr/>
        </p:nvSpPr>
        <p:spPr>
          <a:xfrm>
            <a:off x="4943850" y="3995350"/>
            <a:ext cx="1878300" cy="3330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canine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4" name="Google Shape;274;p38"/>
          <p:cNvCxnSpPr>
            <a:stCxn id="267" idx="2"/>
            <a:endCxn id="273" idx="0"/>
          </p:cNvCxnSpPr>
          <p:nvPr/>
        </p:nvCxnSpPr>
        <p:spPr>
          <a:xfrm flipH="1">
            <a:off x="5882875" y="3833875"/>
            <a:ext cx="989700" cy="1614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5" name="Google Shape;275;p38"/>
          <p:cNvSpPr/>
          <p:nvPr/>
        </p:nvSpPr>
        <p:spPr>
          <a:xfrm>
            <a:off x="5160166" y="4592916"/>
            <a:ext cx="1452000" cy="3330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dog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6" name="Google Shape;276;p38"/>
          <p:cNvCxnSpPr>
            <a:stCxn id="273" idx="2"/>
            <a:endCxn id="275" idx="0"/>
          </p:cNvCxnSpPr>
          <p:nvPr/>
        </p:nvCxnSpPr>
        <p:spPr>
          <a:xfrm>
            <a:off x="5883000" y="4328350"/>
            <a:ext cx="3300" cy="264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9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Interface Inheritance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The Desire for Generality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Hypernyms and Hyponyms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Interface and Implements Keywords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Overriding vs. Overloading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Interface Inheritance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Implementation Inheritance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Default Methods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Overriding Default Methods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Static and Dynamic Type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Static and Dynamic Type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Changes to Scope in 61B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Using Inheritance Safely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82" name="Google Shape;282;p39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Interface and Implements Keywords</a:t>
            </a:r>
            <a:endParaRPr/>
          </a:p>
        </p:txBody>
      </p:sp>
      <p:sp>
        <p:nvSpPr>
          <p:cNvPr id="283" name="Google Shape;283;p39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8, CS61B, </a:t>
            </a:r>
            <a:r>
              <a:rPr lang="en"/>
              <a:t>Spring 2024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0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 Hyponymic Relationships in Java</a:t>
            </a:r>
            <a:endParaRPr/>
          </a:p>
        </p:txBody>
      </p:sp>
      <p:sp>
        <p:nvSpPr>
          <p:cNvPr id="289" name="Google Shape;289;p40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SLLists and ALists are both clearly some kind of “list”. 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List is a hypernym of SLList and AList.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Expressing this in Java is a two-step process: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Step 1: Define a reference type for our hypernym (List61B.java).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Step 2: Specify that SLLists and ALists are hyponyms of that type.</a:t>
            </a:r>
            <a:br>
              <a:rPr lang="en"/>
            </a:br>
            <a:endParaRPr/>
          </a:p>
        </p:txBody>
      </p:sp>
      <p:sp>
        <p:nvSpPr>
          <p:cNvPr id="290" name="Google Shape;290;p40"/>
          <p:cNvSpPr/>
          <p:nvPr/>
        </p:nvSpPr>
        <p:spPr>
          <a:xfrm>
            <a:off x="5973175" y="3365738"/>
            <a:ext cx="2355300" cy="3174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List61B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40"/>
          <p:cNvSpPr/>
          <p:nvPr/>
        </p:nvSpPr>
        <p:spPr>
          <a:xfrm>
            <a:off x="7395025" y="4058975"/>
            <a:ext cx="981000" cy="3330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SLList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2" name="Google Shape;292;p40"/>
          <p:cNvCxnSpPr>
            <a:stCxn id="290" idx="2"/>
            <a:endCxn id="291" idx="0"/>
          </p:cNvCxnSpPr>
          <p:nvPr/>
        </p:nvCxnSpPr>
        <p:spPr>
          <a:xfrm>
            <a:off x="7150825" y="3683138"/>
            <a:ext cx="734700" cy="375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3" name="Google Shape;293;p40"/>
          <p:cNvSpPr/>
          <p:nvPr/>
        </p:nvSpPr>
        <p:spPr>
          <a:xfrm>
            <a:off x="5935350" y="4058975"/>
            <a:ext cx="1037700" cy="3330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AList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4" name="Google Shape;294;p40"/>
          <p:cNvCxnSpPr>
            <a:stCxn id="290" idx="2"/>
            <a:endCxn id="293" idx="0"/>
          </p:cNvCxnSpPr>
          <p:nvPr/>
        </p:nvCxnSpPr>
        <p:spPr>
          <a:xfrm flipH="1">
            <a:off x="6454225" y="3683138"/>
            <a:ext cx="696600" cy="375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1: Defining a List61B</a:t>
            </a:r>
            <a:endParaRPr/>
          </a:p>
        </p:txBody>
      </p:sp>
      <p:sp>
        <p:nvSpPr>
          <p:cNvPr id="300" name="Google Shape;300;p41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We’ll use the new keyword </a:t>
            </a:r>
            <a:r>
              <a:rPr b="1" lang="en"/>
              <a:t>interface</a:t>
            </a:r>
            <a:r>
              <a:rPr lang="en"/>
              <a:t> instead of </a:t>
            </a:r>
            <a:r>
              <a:rPr b="1" lang="en"/>
              <a:t>class</a:t>
            </a:r>
            <a:r>
              <a:rPr lang="en"/>
              <a:t> to define a List61B.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Idea: Interface is a specification of </a:t>
            </a:r>
            <a:r>
              <a:rPr b="1" lang="en" u="sng"/>
              <a:t>what</a:t>
            </a:r>
            <a:r>
              <a:rPr lang="en"/>
              <a:t> a List is able to do, </a:t>
            </a:r>
            <a:r>
              <a:rPr b="1" lang="en" u="sng"/>
              <a:t>not how</a:t>
            </a:r>
            <a:r>
              <a:rPr lang="en"/>
              <a:t> to do it.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1: Defining a List61B</a:t>
            </a:r>
            <a:endParaRPr/>
          </a:p>
        </p:txBody>
      </p:sp>
      <p:sp>
        <p:nvSpPr>
          <p:cNvPr id="306" name="Google Shape;306;p42"/>
          <p:cNvSpPr txBox="1"/>
          <p:nvPr>
            <p:ph idx="1" type="body"/>
          </p:nvPr>
        </p:nvSpPr>
        <p:spPr>
          <a:xfrm>
            <a:off x="107050" y="402200"/>
            <a:ext cx="8520600" cy="111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We’ll use the new keyword </a:t>
            </a:r>
            <a:r>
              <a:rPr b="1" lang="en"/>
              <a:t>interface</a:t>
            </a:r>
            <a:r>
              <a:rPr lang="en"/>
              <a:t> instead of </a:t>
            </a:r>
            <a:r>
              <a:rPr b="1" lang="en"/>
              <a:t>class</a:t>
            </a:r>
            <a:r>
              <a:rPr lang="en"/>
              <a:t> to define a List61B.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Idea: Interface is a specification of </a:t>
            </a:r>
            <a:r>
              <a:rPr b="1" lang="en" u="sng"/>
              <a:t>what</a:t>
            </a:r>
            <a:r>
              <a:rPr lang="en"/>
              <a:t> a List is able to do, </a:t>
            </a:r>
            <a:r>
              <a:rPr b="1" lang="en" u="sng"/>
              <a:t>not how</a:t>
            </a:r>
            <a:r>
              <a:rPr lang="en"/>
              <a:t> to do it.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42"/>
          <p:cNvSpPr txBox="1"/>
          <p:nvPr/>
        </p:nvSpPr>
        <p:spPr>
          <a:xfrm>
            <a:off x="342900" y="1903425"/>
            <a:ext cx="8373000" cy="3030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interface </a:t>
            </a:r>
            <a:r>
              <a:rPr lang="en" sz="19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List61B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9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lang="en" sz="19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insert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position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lang="en" sz="19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addFirst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lang="en" sz="19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addLast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9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 </a:t>
            </a:r>
            <a:r>
              <a:rPr lang="en" sz="19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getFirst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9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 </a:t>
            </a:r>
            <a:r>
              <a:rPr lang="en" sz="19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getLast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9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 </a:t>
            </a:r>
            <a:r>
              <a:rPr lang="en" sz="19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removeLast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9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 </a:t>
            </a:r>
            <a:r>
              <a:rPr lang="en" sz="19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  </a:t>
            </a:r>
            <a:r>
              <a:rPr lang="en" sz="19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900">
              <a:solidFill>
                <a:srgbClr val="C393C3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8" name="Google Shape;308;p42"/>
          <p:cNvSpPr/>
          <p:nvPr/>
        </p:nvSpPr>
        <p:spPr>
          <a:xfrm>
            <a:off x="473250" y="1704525"/>
            <a:ext cx="12099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List61B.java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9" name="Google Shape;309;p42"/>
          <p:cNvSpPr/>
          <p:nvPr/>
        </p:nvSpPr>
        <p:spPr>
          <a:xfrm>
            <a:off x="5721600" y="3409175"/>
            <a:ext cx="3171000" cy="1619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42"/>
          <p:cNvSpPr/>
          <p:nvPr/>
        </p:nvSpPr>
        <p:spPr>
          <a:xfrm>
            <a:off x="5973175" y="3518138"/>
            <a:ext cx="2355300" cy="3174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List61B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Interface Inheritance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The Desire for Generality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Hypernyms and Hyponyms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Interface and Implements Keywords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Overriding vs. Overloading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Interface Inheritance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Implementation Inheritance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Default Methods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Overriding Default Methods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Static and Dynamic Type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Static and Dynamic Type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Changes to Scope in 61B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Using Inheritance Safely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56" name="Google Shape;156;p25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Desire for Generality</a:t>
            </a:r>
            <a:endParaRPr/>
          </a:p>
        </p:txBody>
      </p:sp>
      <p:sp>
        <p:nvSpPr>
          <p:cNvPr id="157" name="Google Shape;157;p25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8, CS61B, </a:t>
            </a:r>
            <a:r>
              <a:rPr lang="en"/>
              <a:t>Spring 2024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3"/>
          <p:cNvSpPr txBox="1"/>
          <p:nvPr/>
        </p:nvSpPr>
        <p:spPr>
          <a:xfrm>
            <a:off x="342900" y="2859275"/>
            <a:ext cx="8373000" cy="1835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AList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9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implements </a:t>
            </a:r>
            <a:r>
              <a:rPr lang="en" sz="19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List61B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9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900">
              <a:solidFill>
                <a:srgbClr val="D6DCE7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lang="en" sz="19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addLast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...</a:t>
            </a:r>
            <a:endParaRPr b="1" sz="1900">
              <a:solidFill>
                <a:srgbClr val="C393C3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6" name="Google Shape;316;p43"/>
          <p:cNvSpPr/>
          <p:nvPr/>
        </p:nvSpPr>
        <p:spPr>
          <a:xfrm>
            <a:off x="5721600" y="3409175"/>
            <a:ext cx="3171000" cy="1453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43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2: Implementing the List61B Interface</a:t>
            </a:r>
            <a:endParaRPr/>
          </a:p>
        </p:txBody>
      </p:sp>
      <p:sp>
        <p:nvSpPr>
          <p:cNvPr id="318" name="Google Shape;318;p43"/>
          <p:cNvSpPr txBox="1"/>
          <p:nvPr>
            <p:ph idx="1" type="body"/>
          </p:nvPr>
        </p:nvSpPr>
        <p:spPr>
          <a:xfrm>
            <a:off x="107050" y="402200"/>
            <a:ext cx="8520600" cy="19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We’ll now: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the new </a:t>
            </a:r>
            <a:r>
              <a:rPr b="1" lang="en"/>
              <a:t>implements </a:t>
            </a:r>
            <a:r>
              <a:rPr lang="en"/>
              <a:t>keyword to tell the Java compiler that SLList and AList are hyponyms of List61B.</a:t>
            </a:r>
            <a:endParaRPr/>
          </a:p>
        </p:txBody>
      </p:sp>
      <p:sp>
        <p:nvSpPr>
          <p:cNvPr id="319" name="Google Shape;319;p43"/>
          <p:cNvSpPr/>
          <p:nvPr/>
        </p:nvSpPr>
        <p:spPr>
          <a:xfrm>
            <a:off x="5973175" y="3518138"/>
            <a:ext cx="2355300" cy="3174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List61B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43"/>
          <p:cNvSpPr/>
          <p:nvPr/>
        </p:nvSpPr>
        <p:spPr>
          <a:xfrm>
            <a:off x="5935350" y="4211375"/>
            <a:ext cx="1037700" cy="3330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AList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1" name="Google Shape;321;p43"/>
          <p:cNvCxnSpPr>
            <a:stCxn id="319" idx="2"/>
            <a:endCxn id="320" idx="0"/>
          </p:cNvCxnSpPr>
          <p:nvPr/>
        </p:nvCxnSpPr>
        <p:spPr>
          <a:xfrm flipH="1">
            <a:off x="6454225" y="3835538"/>
            <a:ext cx="696600" cy="375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4"/>
          <p:cNvSpPr txBox="1"/>
          <p:nvPr/>
        </p:nvSpPr>
        <p:spPr>
          <a:xfrm>
            <a:off x="342900" y="2859275"/>
            <a:ext cx="8373000" cy="1835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9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Blorp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implements </a:t>
            </a:r>
            <a:r>
              <a:rPr lang="en" sz="19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List61B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9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Blorp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900">
              <a:solidFill>
                <a:srgbClr val="D6DCE7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lang="en" sz="19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addLast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Blorp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...</a:t>
            </a:r>
            <a:endParaRPr b="1" sz="1900">
              <a:solidFill>
                <a:srgbClr val="C393C3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7" name="Google Shape;327;p44"/>
          <p:cNvSpPr/>
          <p:nvPr/>
        </p:nvSpPr>
        <p:spPr>
          <a:xfrm>
            <a:off x="5721600" y="3409175"/>
            <a:ext cx="3171000" cy="1453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4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2: Implementing the List61B Interface</a:t>
            </a:r>
            <a:endParaRPr/>
          </a:p>
        </p:txBody>
      </p:sp>
      <p:sp>
        <p:nvSpPr>
          <p:cNvPr id="329" name="Google Shape;329;p44"/>
          <p:cNvSpPr txBox="1"/>
          <p:nvPr>
            <p:ph idx="1" type="body"/>
          </p:nvPr>
        </p:nvSpPr>
        <p:spPr>
          <a:xfrm>
            <a:off x="107050" y="402200"/>
            <a:ext cx="8520600" cy="21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We’ll now: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the new </a:t>
            </a:r>
            <a:r>
              <a:rPr b="1" lang="en"/>
              <a:t>implements </a:t>
            </a:r>
            <a:r>
              <a:rPr lang="en"/>
              <a:t>keyword to tell the Java compiler that SLList and AList are hyponyms of List61B.</a:t>
            </a:r>
            <a:endParaRPr/>
          </a:p>
        </p:txBody>
      </p:sp>
      <p:sp>
        <p:nvSpPr>
          <p:cNvPr id="330" name="Google Shape;330;p44"/>
          <p:cNvSpPr/>
          <p:nvPr/>
        </p:nvSpPr>
        <p:spPr>
          <a:xfrm>
            <a:off x="5973175" y="3518138"/>
            <a:ext cx="2355300" cy="3174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List61B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44"/>
          <p:cNvSpPr/>
          <p:nvPr/>
        </p:nvSpPr>
        <p:spPr>
          <a:xfrm>
            <a:off x="7395025" y="4211375"/>
            <a:ext cx="981000" cy="3330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SLList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32" name="Google Shape;332;p44"/>
          <p:cNvCxnSpPr>
            <a:stCxn id="330" idx="2"/>
            <a:endCxn id="331" idx="0"/>
          </p:cNvCxnSpPr>
          <p:nvPr/>
        </p:nvCxnSpPr>
        <p:spPr>
          <a:xfrm>
            <a:off x="7150825" y="3835538"/>
            <a:ext cx="734700" cy="375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3" name="Google Shape;333;p44"/>
          <p:cNvSpPr/>
          <p:nvPr/>
        </p:nvSpPr>
        <p:spPr>
          <a:xfrm>
            <a:off x="5935350" y="4211375"/>
            <a:ext cx="1037700" cy="3330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AList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34" name="Google Shape;334;p44"/>
          <p:cNvCxnSpPr>
            <a:stCxn id="330" idx="2"/>
            <a:endCxn id="333" idx="0"/>
          </p:cNvCxnSpPr>
          <p:nvPr/>
        </p:nvCxnSpPr>
        <p:spPr>
          <a:xfrm flipH="1">
            <a:off x="6454225" y="3835538"/>
            <a:ext cx="696600" cy="375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5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Adjusting WordUtils.java</a:t>
            </a:r>
            <a:endParaRPr/>
          </a:p>
        </p:txBody>
      </p:sp>
      <p:sp>
        <p:nvSpPr>
          <p:cNvPr id="340" name="Google Shape;340;p45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We can now adjust our longest method to work on either kind of list: </a:t>
            </a:r>
            <a:endParaRPr/>
          </a:p>
        </p:txBody>
      </p:sp>
      <p:sp>
        <p:nvSpPr>
          <p:cNvPr id="341" name="Google Shape;341;p45"/>
          <p:cNvSpPr txBox="1"/>
          <p:nvPr/>
        </p:nvSpPr>
        <p:spPr>
          <a:xfrm>
            <a:off x="342900" y="1220984"/>
            <a:ext cx="8373000" cy="3713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lang="en" sz="19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longest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List61B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maxDex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+=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longestString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maxDex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thisString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thisString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length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longestString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length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()) {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maxDex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maxDex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900">
              <a:solidFill>
                <a:srgbClr val="C393C3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42" name="Google Shape;342;p45"/>
          <p:cNvCxnSpPr/>
          <p:nvPr/>
        </p:nvCxnSpPr>
        <p:spPr>
          <a:xfrm>
            <a:off x="4052250" y="1104541"/>
            <a:ext cx="211500" cy="211500"/>
          </a:xfrm>
          <a:prstGeom prst="straightConnector1">
            <a:avLst/>
          </a:prstGeom>
          <a:noFill/>
          <a:ln cap="flat" cmpd="sng" w="9525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3" name="Google Shape;343;p45"/>
          <p:cNvCxnSpPr/>
          <p:nvPr/>
        </p:nvCxnSpPr>
        <p:spPr>
          <a:xfrm>
            <a:off x="4339875" y="977297"/>
            <a:ext cx="0" cy="351900"/>
          </a:xfrm>
          <a:prstGeom prst="straightConnector1">
            <a:avLst/>
          </a:prstGeom>
          <a:noFill/>
          <a:ln cap="flat" cmpd="sng" w="9525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4" name="Google Shape;344;p45"/>
          <p:cNvCxnSpPr/>
          <p:nvPr/>
        </p:nvCxnSpPr>
        <p:spPr>
          <a:xfrm flipH="1">
            <a:off x="4442575" y="1124941"/>
            <a:ext cx="191100" cy="191100"/>
          </a:xfrm>
          <a:prstGeom prst="straightConnector1">
            <a:avLst/>
          </a:prstGeom>
          <a:noFill/>
          <a:ln cap="flat" cmpd="sng" w="9525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5" name="Google Shape;345;p45"/>
          <p:cNvSpPr txBox="1"/>
          <p:nvPr/>
        </p:nvSpPr>
        <p:spPr>
          <a:xfrm>
            <a:off x="4596900" y="3734075"/>
            <a:ext cx="4470900" cy="1347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AList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AList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&lt;&gt;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addLast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"egg"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addLast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"boyz"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longest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F8B662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Demo: Interface and Implements Keywords</a:t>
            </a:r>
            <a:endParaRPr/>
          </a:p>
        </p:txBody>
      </p:sp>
      <p:sp>
        <p:nvSpPr>
          <p:cNvPr id="351" name="Google Shape;351;p46"/>
          <p:cNvSpPr txBox="1"/>
          <p:nvPr>
            <p:ph idx="1" type="body"/>
          </p:nvPr>
        </p:nvSpPr>
        <p:spPr>
          <a:xfrm>
            <a:off x="107050" y="402200"/>
            <a:ext cx="8520600" cy="6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Our</a:t>
            </a:r>
            <a:r>
              <a:rPr lang="en"/>
              <a:t>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longest</a:t>
            </a:r>
            <a:r>
              <a:rPr lang="en"/>
              <a:t> method now takes in a List61B (not a SLList or AList).</a:t>
            </a:r>
            <a:endParaRPr/>
          </a:p>
        </p:txBody>
      </p:sp>
      <p:sp>
        <p:nvSpPr>
          <p:cNvPr id="352" name="Google Shape;352;p46"/>
          <p:cNvSpPr txBox="1"/>
          <p:nvPr/>
        </p:nvSpPr>
        <p:spPr>
          <a:xfrm>
            <a:off x="291575" y="1220975"/>
            <a:ext cx="5773500" cy="2976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lang="en" sz="15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longest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List61B</a:t>
            </a:r>
            <a:r>
              <a:rPr lang="en" sz="15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5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500">
              <a:solidFill>
                <a:srgbClr val="D6DCE7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 sz="15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 sz="15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5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someList </a:t>
            </a:r>
            <a:r>
              <a:rPr lang="en" sz="15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5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SLList</a:t>
            </a:r>
            <a:r>
              <a:rPr lang="en" sz="15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&lt;&gt;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someList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5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addLast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"elk"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someList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5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addLast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"are"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someList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5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addLast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"watching"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5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longest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someList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500">
              <a:solidFill>
                <a:srgbClr val="C393C3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3" name="Google Shape;353;p46"/>
          <p:cNvSpPr txBox="1"/>
          <p:nvPr/>
        </p:nvSpPr>
        <p:spPr>
          <a:xfrm>
            <a:off x="6265775" y="3294025"/>
            <a:ext cx="1316700" cy="393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watching</a:t>
            </a:r>
            <a:endParaRPr>
              <a:solidFill>
                <a:srgbClr val="FFFFF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4" name="Google Shape;354;p46"/>
          <p:cNvSpPr/>
          <p:nvPr/>
        </p:nvSpPr>
        <p:spPr>
          <a:xfrm>
            <a:off x="401425" y="1022075"/>
            <a:ext cx="12303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WordUtils.java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55" name="Google Shape;355;p46"/>
          <p:cNvCxnSpPr/>
          <p:nvPr/>
        </p:nvCxnSpPr>
        <p:spPr>
          <a:xfrm rot="10800000">
            <a:off x="5179300" y="2571750"/>
            <a:ext cx="1580700" cy="0"/>
          </a:xfrm>
          <a:prstGeom prst="straightConnector1">
            <a:avLst/>
          </a:prstGeom>
          <a:noFill/>
          <a:ln cap="flat" cmpd="sng" w="9525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6" name="Google Shape;356;p46"/>
          <p:cNvSpPr txBox="1"/>
          <p:nvPr/>
        </p:nvSpPr>
        <p:spPr>
          <a:xfrm>
            <a:off x="6760000" y="2374950"/>
            <a:ext cx="2001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…including SLList.</a:t>
            </a:r>
            <a:endParaRPr>
              <a:solidFill>
                <a:srgbClr val="BE0712"/>
              </a:solidFill>
            </a:endParaRPr>
          </a:p>
        </p:txBody>
      </p:sp>
      <p:cxnSp>
        <p:nvCxnSpPr>
          <p:cNvPr id="357" name="Google Shape;357;p46"/>
          <p:cNvCxnSpPr/>
          <p:nvPr/>
        </p:nvCxnSpPr>
        <p:spPr>
          <a:xfrm rot="10800000">
            <a:off x="5890900" y="1428750"/>
            <a:ext cx="869100" cy="0"/>
          </a:xfrm>
          <a:prstGeom prst="straightConnector1">
            <a:avLst/>
          </a:prstGeom>
          <a:noFill/>
          <a:ln cap="flat" cmpd="sng" w="9525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8" name="Google Shape;358;p46"/>
          <p:cNvSpPr txBox="1"/>
          <p:nvPr/>
        </p:nvSpPr>
        <p:spPr>
          <a:xfrm>
            <a:off x="6760000" y="1231950"/>
            <a:ext cx="2001300" cy="8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You can pass in any object that implements List61B…</a:t>
            </a:r>
            <a:endParaRPr>
              <a:solidFill>
                <a:srgbClr val="BE0712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Demo: Interface and Implements Keywords</a:t>
            </a:r>
            <a:endParaRPr/>
          </a:p>
        </p:txBody>
      </p:sp>
      <p:sp>
        <p:nvSpPr>
          <p:cNvPr id="364" name="Google Shape;364;p47"/>
          <p:cNvSpPr txBox="1"/>
          <p:nvPr>
            <p:ph idx="1" type="body"/>
          </p:nvPr>
        </p:nvSpPr>
        <p:spPr>
          <a:xfrm>
            <a:off x="107050" y="402200"/>
            <a:ext cx="8520600" cy="6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Our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longest</a:t>
            </a:r>
            <a:r>
              <a:rPr lang="en"/>
              <a:t> method now takes in a List61B (not a SLList or AList).</a:t>
            </a:r>
            <a:endParaRPr/>
          </a:p>
        </p:txBody>
      </p:sp>
      <p:sp>
        <p:nvSpPr>
          <p:cNvPr id="365" name="Google Shape;365;p47"/>
          <p:cNvSpPr txBox="1"/>
          <p:nvPr/>
        </p:nvSpPr>
        <p:spPr>
          <a:xfrm>
            <a:off x="291575" y="1220975"/>
            <a:ext cx="5773500" cy="2976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lang="en" sz="15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longest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List61B</a:t>
            </a:r>
            <a:r>
              <a:rPr lang="en" sz="15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5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500">
              <a:solidFill>
                <a:srgbClr val="D6DCE7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 sz="15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AList</a:t>
            </a:r>
            <a:r>
              <a:rPr lang="en" sz="15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5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someList </a:t>
            </a:r>
            <a:r>
              <a:rPr lang="en" sz="15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5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AList</a:t>
            </a:r>
            <a:r>
              <a:rPr lang="en" sz="15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&lt;&gt;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someList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5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addLast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"elk"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someList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5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addLast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"are"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someList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5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addLast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"watching"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5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longest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someList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500">
              <a:solidFill>
                <a:srgbClr val="C393C3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6" name="Google Shape;366;p47"/>
          <p:cNvSpPr txBox="1"/>
          <p:nvPr/>
        </p:nvSpPr>
        <p:spPr>
          <a:xfrm>
            <a:off x="6265775" y="3294025"/>
            <a:ext cx="1316700" cy="393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watching</a:t>
            </a:r>
            <a:endParaRPr>
              <a:solidFill>
                <a:srgbClr val="FFFFF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7" name="Google Shape;367;p47"/>
          <p:cNvSpPr/>
          <p:nvPr/>
        </p:nvSpPr>
        <p:spPr>
          <a:xfrm>
            <a:off x="401425" y="1022075"/>
            <a:ext cx="12303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WordUtils.java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68" name="Google Shape;368;p47"/>
          <p:cNvCxnSpPr/>
          <p:nvPr/>
        </p:nvCxnSpPr>
        <p:spPr>
          <a:xfrm rot="10800000">
            <a:off x="5179300" y="2571750"/>
            <a:ext cx="1580700" cy="0"/>
          </a:xfrm>
          <a:prstGeom prst="straightConnector1">
            <a:avLst/>
          </a:prstGeom>
          <a:noFill/>
          <a:ln cap="flat" cmpd="sng" w="9525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9" name="Google Shape;369;p47"/>
          <p:cNvSpPr txBox="1"/>
          <p:nvPr/>
        </p:nvSpPr>
        <p:spPr>
          <a:xfrm>
            <a:off x="6760000" y="2374950"/>
            <a:ext cx="2001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…including AList.</a:t>
            </a:r>
            <a:endParaRPr>
              <a:solidFill>
                <a:srgbClr val="BE0712"/>
              </a:solidFill>
            </a:endParaRPr>
          </a:p>
        </p:txBody>
      </p:sp>
      <p:cxnSp>
        <p:nvCxnSpPr>
          <p:cNvPr id="370" name="Google Shape;370;p47"/>
          <p:cNvCxnSpPr/>
          <p:nvPr/>
        </p:nvCxnSpPr>
        <p:spPr>
          <a:xfrm rot="10800000">
            <a:off x="5890900" y="1428750"/>
            <a:ext cx="869100" cy="0"/>
          </a:xfrm>
          <a:prstGeom prst="straightConnector1">
            <a:avLst/>
          </a:prstGeom>
          <a:noFill/>
          <a:ln cap="flat" cmpd="sng" w="9525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1" name="Google Shape;371;p47"/>
          <p:cNvSpPr txBox="1"/>
          <p:nvPr/>
        </p:nvSpPr>
        <p:spPr>
          <a:xfrm>
            <a:off x="6760000" y="1231950"/>
            <a:ext cx="2001300" cy="8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You can pass in any object that implements List61B…</a:t>
            </a:r>
            <a:endParaRPr>
              <a:solidFill>
                <a:srgbClr val="BE0712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8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Interface Inheritance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The Desire for Generality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Hypernyms and Hyponyms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Interface and Implements Keywords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Overriding vs. Overloading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Interface Inheritance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Implementation Inheritance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Default Methods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Overriding Default Methods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Static and Dynamic Type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Static and Dynamic Type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Changes to Scope in 61B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Using Inheritance Safely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77" name="Google Shape;377;p48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Overriding vs. Overloading</a:t>
            </a:r>
            <a:endParaRPr/>
          </a:p>
        </p:txBody>
      </p:sp>
      <p:sp>
        <p:nvSpPr>
          <p:cNvPr id="378" name="Google Shape;378;p48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8, CS61B, </a:t>
            </a:r>
            <a:r>
              <a:rPr lang="en"/>
              <a:t>Spring 2024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9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 Overriding</a:t>
            </a:r>
            <a:endParaRPr/>
          </a:p>
        </p:txBody>
      </p:sp>
      <p:sp>
        <p:nvSpPr>
          <p:cNvPr id="384" name="Google Shape;384;p49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If a “subclass” has a method with the exact same signature as in the        “superclass”, we say the subclass </a:t>
            </a:r>
            <a:r>
              <a:rPr b="1" lang="en"/>
              <a:t>overrides</a:t>
            </a:r>
            <a:r>
              <a:rPr lang="en"/>
              <a:t> the method.</a:t>
            </a:r>
            <a:endParaRPr/>
          </a:p>
        </p:txBody>
      </p:sp>
      <p:sp>
        <p:nvSpPr>
          <p:cNvPr id="385" name="Google Shape;385;p49"/>
          <p:cNvSpPr txBox="1"/>
          <p:nvPr/>
        </p:nvSpPr>
        <p:spPr>
          <a:xfrm>
            <a:off x="342900" y="3011675"/>
            <a:ext cx="8373000" cy="1313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AList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9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implements </a:t>
            </a:r>
            <a:r>
              <a:rPr lang="en" sz="19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List61B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9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900">
              <a:solidFill>
                <a:srgbClr val="D6DCE7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lang="en" sz="19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addLast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...</a:t>
            </a:r>
            <a:endParaRPr b="1" sz="1900">
              <a:solidFill>
                <a:srgbClr val="C393C3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6" name="Google Shape;386;p49"/>
          <p:cNvSpPr txBox="1"/>
          <p:nvPr/>
        </p:nvSpPr>
        <p:spPr>
          <a:xfrm>
            <a:off x="342900" y="1598625"/>
            <a:ext cx="8373000" cy="1176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interface </a:t>
            </a:r>
            <a:r>
              <a:rPr lang="en" sz="19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List61B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9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lang="en" sz="19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addLast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...</a:t>
            </a:r>
            <a:endParaRPr b="1" sz="1900">
              <a:solidFill>
                <a:srgbClr val="C393C3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7" name="Google Shape;387;p49"/>
          <p:cNvSpPr txBox="1"/>
          <p:nvPr/>
        </p:nvSpPr>
        <p:spPr>
          <a:xfrm>
            <a:off x="2470050" y="4324775"/>
            <a:ext cx="42423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AList</a:t>
            </a: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2000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rPr>
              <a:t>overrides 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addLast(Item)</a:t>
            </a:r>
            <a:endParaRPr sz="2000">
              <a:solidFill>
                <a:srgbClr val="BE071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50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 Overriding vs. Overloading</a:t>
            </a:r>
            <a:endParaRPr/>
          </a:p>
        </p:txBody>
      </p:sp>
      <p:grpSp>
        <p:nvGrpSpPr>
          <p:cNvPr id="393" name="Google Shape;393;p50"/>
          <p:cNvGrpSpPr/>
          <p:nvPr/>
        </p:nvGrpSpPr>
        <p:grpSpPr>
          <a:xfrm>
            <a:off x="4472100" y="2062380"/>
            <a:ext cx="4578000" cy="1448355"/>
            <a:chOff x="17725" y="2247825"/>
            <a:chExt cx="4578000" cy="1448355"/>
          </a:xfrm>
        </p:grpSpPr>
        <p:sp>
          <p:nvSpPr>
            <p:cNvPr id="394" name="Google Shape;394;p50"/>
            <p:cNvSpPr txBox="1"/>
            <p:nvPr/>
          </p:nvSpPr>
          <p:spPr>
            <a:xfrm>
              <a:off x="17725" y="2247825"/>
              <a:ext cx="4578000" cy="11595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600">
                  <a:solidFill>
                    <a:srgbClr val="C494C4"/>
                  </a:solidFill>
                  <a:highlight>
                    <a:schemeClr val="dk1"/>
                  </a:highlight>
                  <a:latin typeface="Consolas"/>
                  <a:ea typeface="Consolas"/>
                  <a:cs typeface="Consolas"/>
                  <a:sym typeface="Consolas"/>
                </a:rPr>
                <a:t>public class </a:t>
              </a:r>
              <a:r>
                <a:rPr lang="en" sz="1600">
                  <a:solidFill>
                    <a:srgbClr val="F7AD56"/>
                  </a:solidFill>
                  <a:highlight>
                    <a:schemeClr val="dk1"/>
                  </a:highlight>
                  <a:latin typeface="Consolas"/>
                  <a:ea typeface="Consolas"/>
                  <a:cs typeface="Consolas"/>
                  <a:sym typeface="Consolas"/>
                </a:rPr>
                <a:t>Dog </a:t>
              </a:r>
              <a:r>
                <a:rPr lang="en" sz="1600">
                  <a:solidFill>
                    <a:srgbClr val="C494C4"/>
                  </a:solidFill>
                  <a:highlight>
                    <a:schemeClr val="dk1"/>
                  </a:highlight>
                  <a:latin typeface="Consolas"/>
                  <a:ea typeface="Consolas"/>
                  <a:cs typeface="Consolas"/>
                  <a:sym typeface="Consolas"/>
                </a:rPr>
                <a:t>implements </a:t>
              </a:r>
              <a:r>
                <a:rPr lang="en" sz="1600">
                  <a:solidFill>
                    <a:srgbClr val="EC696E"/>
                  </a:solidFill>
                  <a:highlight>
                    <a:schemeClr val="dk1"/>
                  </a:highlight>
                  <a:latin typeface="Consolas"/>
                  <a:ea typeface="Consolas"/>
                  <a:cs typeface="Consolas"/>
                  <a:sym typeface="Consolas"/>
                </a:rPr>
                <a:t>Animal </a:t>
              </a:r>
              <a:r>
                <a:rPr lang="en" sz="1600">
                  <a:solidFill>
                    <a:srgbClr val="FDFDFD"/>
                  </a:solidFill>
                  <a:highlight>
                    <a:schemeClr val="dk1"/>
                  </a:highlight>
                  <a:latin typeface="Consolas"/>
                  <a:ea typeface="Consolas"/>
                  <a:cs typeface="Consolas"/>
                  <a:sym typeface="Consolas"/>
                </a:rPr>
                <a:t>{</a:t>
              </a:r>
              <a:endParaRPr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600">
                  <a:solidFill>
                    <a:srgbClr val="FDFDFD"/>
                  </a:solidFill>
                  <a:highlight>
                    <a:schemeClr val="dk1"/>
                  </a:highlight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lang="en" sz="1600">
                  <a:solidFill>
                    <a:srgbClr val="C494C4"/>
                  </a:solidFill>
                  <a:highlight>
                    <a:schemeClr val="dk1"/>
                  </a:highlight>
                  <a:latin typeface="Consolas"/>
                  <a:ea typeface="Consolas"/>
                  <a:cs typeface="Consolas"/>
                  <a:sym typeface="Consolas"/>
                </a:rPr>
                <a:t>public void </a:t>
              </a:r>
              <a:r>
                <a:rPr lang="en" sz="1600">
                  <a:solidFill>
                    <a:srgbClr val="5FB3B3"/>
                  </a:solidFill>
                  <a:highlight>
                    <a:schemeClr val="dk1"/>
                  </a:highlight>
                  <a:latin typeface="Consolas"/>
                  <a:ea typeface="Consolas"/>
                  <a:cs typeface="Consolas"/>
                  <a:sym typeface="Consolas"/>
                </a:rPr>
                <a:t>makeNoise</a:t>
              </a:r>
              <a:r>
                <a:rPr lang="en" sz="1600">
                  <a:solidFill>
                    <a:srgbClr val="FDFDFD"/>
                  </a:solidFill>
                  <a:highlight>
                    <a:schemeClr val="dk1"/>
                  </a:highlight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lang="en" sz="1600">
                  <a:solidFill>
                    <a:srgbClr val="F7AD56"/>
                  </a:solidFill>
                  <a:highlight>
                    <a:schemeClr val="dk1"/>
                  </a:highlight>
                  <a:latin typeface="Consolas"/>
                  <a:ea typeface="Consolas"/>
                  <a:cs typeface="Consolas"/>
                  <a:sym typeface="Consolas"/>
                </a:rPr>
                <a:t>Dog x</a:t>
              </a:r>
              <a:r>
                <a:rPr lang="en" sz="1600">
                  <a:solidFill>
                    <a:srgbClr val="FDFDFD"/>
                  </a:solidFill>
                  <a:highlight>
                    <a:schemeClr val="dk1"/>
                  </a:highlight>
                  <a:latin typeface="Consolas"/>
                  <a:ea typeface="Consolas"/>
                  <a:cs typeface="Consolas"/>
                  <a:sym typeface="Consolas"/>
                </a:rPr>
                <a:t>)</a:t>
              </a:r>
              <a:endParaRPr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DFDFD"/>
                  </a:solidFill>
                  <a:highlight>
                    <a:schemeClr val="dk1"/>
                  </a:highlight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lang="en" sz="1600">
                  <a:solidFill>
                    <a:srgbClr val="C494C4"/>
                  </a:solidFill>
                  <a:highlight>
                    <a:schemeClr val="dk1"/>
                  </a:highlight>
                  <a:latin typeface="Consolas"/>
                  <a:ea typeface="Consolas"/>
                  <a:cs typeface="Consolas"/>
                  <a:sym typeface="Consolas"/>
                </a:rPr>
                <a:t>public void </a:t>
              </a:r>
              <a:r>
                <a:rPr lang="en" sz="1600">
                  <a:solidFill>
                    <a:srgbClr val="5FB3B3"/>
                  </a:solidFill>
                  <a:highlight>
                    <a:schemeClr val="dk1"/>
                  </a:highlight>
                  <a:latin typeface="Consolas"/>
                  <a:ea typeface="Consolas"/>
                  <a:cs typeface="Consolas"/>
                  <a:sym typeface="Consolas"/>
                </a:rPr>
                <a:t>makeNoise</a:t>
              </a:r>
              <a:r>
                <a:rPr lang="en" sz="1600">
                  <a:solidFill>
                    <a:srgbClr val="FDFDFD"/>
                  </a:solidFill>
                  <a:highlight>
                    <a:schemeClr val="dk1"/>
                  </a:highlight>
                  <a:latin typeface="Consolas"/>
                  <a:ea typeface="Consolas"/>
                  <a:cs typeface="Consolas"/>
                  <a:sym typeface="Consolas"/>
                </a:rPr>
                <a:t>()</a:t>
              </a:r>
              <a:endParaRPr b="1" sz="1600">
                <a:solidFill>
                  <a:srgbClr val="C393C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95" name="Google Shape;395;p50"/>
            <p:cNvSpPr txBox="1"/>
            <p:nvPr/>
          </p:nvSpPr>
          <p:spPr>
            <a:xfrm>
              <a:off x="626500" y="3337080"/>
              <a:ext cx="3816600" cy="35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makeNoise</a:t>
              </a:r>
              <a:r>
                <a:rPr lang="en" sz="1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is </a:t>
              </a:r>
              <a:r>
                <a:rPr lang="en" sz="2000">
                  <a:solidFill>
                    <a:srgbClr val="BE0712"/>
                  </a:solidFill>
                  <a:latin typeface="Calibri"/>
                  <a:ea typeface="Calibri"/>
                  <a:cs typeface="Calibri"/>
                  <a:sym typeface="Calibri"/>
                </a:rPr>
                <a:t>o</a:t>
              </a:r>
              <a:r>
                <a:rPr lang="en" sz="2000">
                  <a:solidFill>
                    <a:srgbClr val="BE0712"/>
                  </a:solidFill>
                  <a:latin typeface="Calibri"/>
                  <a:ea typeface="Calibri"/>
                  <a:cs typeface="Calibri"/>
                  <a:sym typeface="Calibri"/>
                </a:rPr>
                <a:t>verloaded</a:t>
              </a:r>
              <a:endParaRPr sz="2000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96" name="Google Shape;396;p50"/>
          <p:cNvGrpSpPr/>
          <p:nvPr/>
        </p:nvGrpSpPr>
        <p:grpSpPr>
          <a:xfrm>
            <a:off x="131600" y="2124150"/>
            <a:ext cx="4264200" cy="2938600"/>
            <a:chOff x="131600" y="2124150"/>
            <a:chExt cx="4264200" cy="2938600"/>
          </a:xfrm>
        </p:grpSpPr>
        <p:sp>
          <p:nvSpPr>
            <p:cNvPr id="397" name="Google Shape;397;p50"/>
            <p:cNvSpPr txBox="1"/>
            <p:nvPr/>
          </p:nvSpPr>
          <p:spPr>
            <a:xfrm>
              <a:off x="386900" y="2124150"/>
              <a:ext cx="3802800" cy="10362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>
                  <a:solidFill>
                    <a:srgbClr val="C494C4"/>
                  </a:solidFill>
                  <a:highlight>
                    <a:schemeClr val="dk1"/>
                  </a:highlight>
                  <a:latin typeface="Consolas"/>
                  <a:ea typeface="Consolas"/>
                  <a:cs typeface="Consolas"/>
                  <a:sym typeface="Consolas"/>
                </a:rPr>
                <a:t>public interface </a:t>
              </a:r>
              <a:r>
                <a:rPr lang="en" sz="1800">
                  <a:solidFill>
                    <a:srgbClr val="EC696E"/>
                  </a:solidFill>
                  <a:highlight>
                    <a:schemeClr val="dk1"/>
                  </a:highlight>
                  <a:latin typeface="Consolas"/>
                  <a:ea typeface="Consolas"/>
                  <a:cs typeface="Consolas"/>
                  <a:sym typeface="Consolas"/>
                </a:rPr>
                <a:t>Animal </a:t>
              </a:r>
              <a:r>
                <a:rPr lang="en" sz="1800">
                  <a:solidFill>
                    <a:srgbClr val="FDFDFD"/>
                  </a:solidFill>
                  <a:highlight>
                    <a:schemeClr val="dk1"/>
                  </a:highlight>
                  <a:latin typeface="Consolas"/>
                  <a:ea typeface="Consolas"/>
                  <a:cs typeface="Consolas"/>
                  <a:sym typeface="Consolas"/>
                </a:rPr>
                <a:t>{</a:t>
              </a:r>
              <a:endParaRPr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>
                  <a:solidFill>
                    <a:srgbClr val="FDFDFD"/>
                  </a:solidFill>
                  <a:highlight>
                    <a:schemeClr val="dk1"/>
                  </a:highlight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lang="en" sz="1800">
                  <a:solidFill>
                    <a:srgbClr val="C494C4"/>
                  </a:solidFill>
                  <a:highlight>
                    <a:schemeClr val="dk1"/>
                  </a:highlight>
                  <a:latin typeface="Consolas"/>
                  <a:ea typeface="Consolas"/>
                  <a:cs typeface="Consolas"/>
                  <a:sym typeface="Consolas"/>
                </a:rPr>
                <a:t>public void </a:t>
              </a:r>
              <a:r>
                <a:rPr lang="en" sz="1800">
                  <a:solidFill>
                    <a:srgbClr val="5FB3B3"/>
                  </a:solidFill>
                  <a:highlight>
                    <a:schemeClr val="dk1"/>
                  </a:highlight>
                  <a:latin typeface="Consolas"/>
                  <a:ea typeface="Consolas"/>
                  <a:cs typeface="Consolas"/>
                  <a:sym typeface="Consolas"/>
                </a:rPr>
                <a:t>makeNoise</a:t>
              </a:r>
              <a:r>
                <a:rPr lang="en" sz="1800">
                  <a:solidFill>
                    <a:srgbClr val="FDFDFD"/>
                  </a:solidFill>
                  <a:highlight>
                    <a:schemeClr val="dk1"/>
                  </a:highlight>
                  <a:latin typeface="Consolas"/>
                  <a:ea typeface="Consolas"/>
                  <a:cs typeface="Consolas"/>
                  <a:sym typeface="Consolas"/>
                </a:rPr>
                <a:t>()</a:t>
              </a:r>
              <a:r>
                <a:rPr lang="en" sz="1800">
                  <a:solidFill>
                    <a:srgbClr val="A5ABB8"/>
                  </a:solidFill>
                  <a:highlight>
                    <a:schemeClr val="dk1"/>
                  </a:highlight>
                  <a:latin typeface="Consolas"/>
                  <a:ea typeface="Consolas"/>
                  <a:cs typeface="Consolas"/>
                  <a:sym typeface="Consolas"/>
                </a:rPr>
                <a:t>;</a:t>
              </a:r>
              <a:endParaRPr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DFDFD"/>
                  </a:solidFill>
                  <a:highlight>
                    <a:schemeClr val="dk1"/>
                  </a:highlight>
                  <a:latin typeface="Consolas"/>
                  <a:ea typeface="Consolas"/>
                  <a:cs typeface="Consolas"/>
                  <a:sym typeface="Consolas"/>
                </a:rPr>
                <a:t>}</a:t>
              </a:r>
              <a:endParaRPr b="1" sz="1800">
                <a:solidFill>
                  <a:srgbClr val="C393C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98" name="Google Shape;398;p50"/>
            <p:cNvSpPr txBox="1"/>
            <p:nvPr/>
          </p:nvSpPr>
          <p:spPr>
            <a:xfrm>
              <a:off x="131600" y="3201850"/>
              <a:ext cx="4264200" cy="15780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600">
                  <a:solidFill>
                    <a:srgbClr val="C494C4"/>
                  </a:solidFill>
                  <a:highlight>
                    <a:schemeClr val="dk1"/>
                  </a:highlight>
                  <a:latin typeface="Consolas"/>
                  <a:ea typeface="Consolas"/>
                  <a:cs typeface="Consolas"/>
                  <a:sym typeface="Consolas"/>
                </a:rPr>
                <a:t>public class </a:t>
              </a:r>
              <a:r>
                <a:rPr lang="en" sz="1600">
                  <a:solidFill>
                    <a:srgbClr val="F7AD56"/>
                  </a:solidFill>
                  <a:highlight>
                    <a:schemeClr val="dk1"/>
                  </a:highlight>
                  <a:latin typeface="Consolas"/>
                  <a:ea typeface="Consolas"/>
                  <a:cs typeface="Consolas"/>
                  <a:sym typeface="Consolas"/>
                </a:rPr>
                <a:t>Pig </a:t>
              </a:r>
              <a:r>
                <a:rPr lang="en" sz="1600">
                  <a:solidFill>
                    <a:srgbClr val="C494C4"/>
                  </a:solidFill>
                  <a:highlight>
                    <a:schemeClr val="dk1"/>
                  </a:highlight>
                  <a:latin typeface="Consolas"/>
                  <a:ea typeface="Consolas"/>
                  <a:cs typeface="Consolas"/>
                  <a:sym typeface="Consolas"/>
                </a:rPr>
                <a:t>implements </a:t>
              </a:r>
              <a:r>
                <a:rPr lang="en" sz="1600">
                  <a:solidFill>
                    <a:srgbClr val="EC696E"/>
                  </a:solidFill>
                  <a:highlight>
                    <a:schemeClr val="dk1"/>
                  </a:highlight>
                  <a:latin typeface="Consolas"/>
                  <a:ea typeface="Consolas"/>
                  <a:cs typeface="Consolas"/>
                  <a:sym typeface="Consolas"/>
                </a:rPr>
                <a:t>Animal </a:t>
              </a:r>
              <a:r>
                <a:rPr lang="en" sz="1600">
                  <a:solidFill>
                    <a:srgbClr val="FDFDFD"/>
                  </a:solidFill>
                  <a:highlight>
                    <a:schemeClr val="dk1"/>
                  </a:highlight>
                  <a:latin typeface="Consolas"/>
                  <a:ea typeface="Consolas"/>
                  <a:cs typeface="Consolas"/>
                  <a:sym typeface="Consolas"/>
                </a:rPr>
                <a:t>{</a:t>
              </a:r>
              <a:endParaRPr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600">
                  <a:solidFill>
                    <a:srgbClr val="FDFDFD"/>
                  </a:solidFill>
                  <a:highlight>
                    <a:schemeClr val="dk1"/>
                  </a:highlight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lang="en" sz="1600">
                  <a:solidFill>
                    <a:srgbClr val="C494C4"/>
                  </a:solidFill>
                  <a:highlight>
                    <a:schemeClr val="dk1"/>
                  </a:highlight>
                  <a:latin typeface="Consolas"/>
                  <a:ea typeface="Consolas"/>
                  <a:cs typeface="Consolas"/>
                  <a:sym typeface="Consolas"/>
                </a:rPr>
                <a:t>public void </a:t>
              </a:r>
              <a:r>
                <a:rPr lang="en" sz="1600">
                  <a:solidFill>
                    <a:srgbClr val="5FB3B3"/>
                  </a:solidFill>
                  <a:highlight>
                    <a:schemeClr val="dk1"/>
                  </a:highlight>
                  <a:latin typeface="Consolas"/>
                  <a:ea typeface="Consolas"/>
                  <a:cs typeface="Consolas"/>
                  <a:sym typeface="Consolas"/>
                </a:rPr>
                <a:t>makeNoise</a:t>
              </a:r>
              <a:r>
                <a:rPr lang="en" sz="1600">
                  <a:solidFill>
                    <a:srgbClr val="FDFDFD"/>
                  </a:solidFill>
                  <a:highlight>
                    <a:schemeClr val="dk1"/>
                  </a:highlight>
                  <a:latin typeface="Consolas"/>
                  <a:ea typeface="Consolas"/>
                  <a:cs typeface="Consolas"/>
                  <a:sym typeface="Consolas"/>
                </a:rPr>
                <a:t>() {</a:t>
              </a:r>
              <a:endParaRPr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600">
                  <a:solidFill>
                    <a:srgbClr val="FDFDFD"/>
                  </a:solidFill>
                  <a:highlight>
                    <a:schemeClr val="dk1"/>
                  </a:highlight>
                  <a:latin typeface="Consolas"/>
                  <a:ea typeface="Consolas"/>
                  <a:cs typeface="Consolas"/>
                  <a:sym typeface="Consolas"/>
                </a:rPr>
                <a:t>      </a:t>
              </a:r>
              <a:r>
                <a:rPr lang="en" sz="1600">
                  <a:solidFill>
                    <a:srgbClr val="F7AD56"/>
                  </a:solidFill>
                  <a:highlight>
                    <a:schemeClr val="dk1"/>
                  </a:highlight>
                  <a:latin typeface="Consolas"/>
                  <a:ea typeface="Consolas"/>
                  <a:cs typeface="Consolas"/>
                  <a:sym typeface="Consolas"/>
                </a:rPr>
                <a:t>System</a:t>
              </a:r>
              <a:r>
                <a:rPr lang="en" sz="1600">
                  <a:solidFill>
                    <a:srgbClr val="A5ABB8"/>
                  </a:solidFill>
                  <a:highlight>
                    <a:schemeClr val="dk1"/>
                  </a:highlight>
                  <a:latin typeface="Consolas"/>
                  <a:ea typeface="Consolas"/>
                  <a:cs typeface="Consolas"/>
                  <a:sym typeface="Consolas"/>
                </a:rPr>
                <a:t>.</a:t>
              </a:r>
              <a:r>
                <a:rPr lang="en" sz="1600">
                  <a:solidFill>
                    <a:srgbClr val="F7AD56"/>
                  </a:solidFill>
                  <a:highlight>
                    <a:schemeClr val="dk1"/>
                  </a:highlight>
                  <a:latin typeface="Consolas"/>
                  <a:ea typeface="Consolas"/>
                  <a:cs typeface="Consolas"/>
                  <a:sym typeface="Consolas"/>
                </a:rPr>
                <a:t>out</a:t>
              </a:r>
              <a:r>
                <a:rPr lang="en" sz="1600">
                  <a:solidFill>
                    <a:srgbClr val="A5ABB8"/>
                  </a:solidFill>
                  <a:highlight>
                    <a:schemeClr val="dk1"/>
                  </a:highlight>
                  <a:latin typeface="Consolas"/>
                  <a:ea typeface="Consolas"/>
                  <a:cs typeface="Consolas"/>
                  <a:sym typeface="Consolas"/>
                </a:rPr>
                <a:t>.</a:t>
              </a:r>
              <a:r>
                <a:rPr lang="en" sz="1600">
                  <a:solidFill>
                    <a:srgbClr val="5EB2B2"/>
                  </a:solidFill>
                  <a:highlight>
                    <a:schemeClr val="dk1"/>
                  </a:highlight>
                  <a:latin typeface="Consolas"/>
                  <a:ea typeface="Consolas"/>
                  <a:cs typeface="Consolas"/>
                  <a:sym typeface="Consolas"/>
                </a:rPr>
                <a:t>print</a:t>
              </a:r>
              <a:r>
                <a:rPr lang="en" sz="1600">
                  <a:solidFill>
                    <a:srgbClr val="FDFDFD"/>
                  </a:solidFill>
                  <a:highlight>
                    <a:schemeClr val="dk1"/>
                  </a:highlight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lang="en" sz="1600">
                  <a:solidFill>
                    <a:srgbClr val="98C593"/>
                  </a:solidFill>
                  <a:highlight>
                    <a:schemeClr val="dk1"/>
                  </a:highlight>
                  <a:latin typeface="Consolas"/>
                  <a:ea typeface="Consolas"/>
                  <a:cs typeface="Consolas"/>
                  <a:sym typeface="Consolas"/>
                </a:rPr>
                <a:t>"oink"</a:t>
              </a:r>
              <a:r>
                <a:rPr lang="en" sz="1600">
                  <a:solidFill>
                    <a:srgbClr val="FDFDFD"/>
                  </a:solidFill>
                  <a:highlight>
                    <a:schemeClr val="dk1"/>
                  </a:highlight>
                  <a:latin typeface="Consolas"/>
                  <a:ea typeface="Consolas"/>
                  <a:cs typeface="Consolas"/>
                  <a:sym typeface="Consolas"/>
                </a:rPr>
                <a:t>)</a:t>
              </a:r>
              <a:r>
                <a:rPr lang="en" sz="1600">
                  <a:solidFill>
                    <a:srgbClr val="A5ABB8"/>
                  </a:solidFill>
                  <a:highlight>
                    <a:schemeClr val="dk1"/>
                  </a:highlight>
                  <a:latin typeface="Consolas"/>
                  <a:ea typeface="Consolas"/>
                  <a:cs typeface="Consolas"/>
                  <a:sym typeface="Consolas"/>
                </a:rPr>
                <a:t>;</a:t>
              </a:r>
              <a:endParaRPr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600">
                  <a:solidFill>
                    <a:srgbClr val="A5ABB8"/>
                  </a:solidFill>
                  <a:highlight>
                    <a:schemeClr val="dk1"/>
                  </a:highlight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lang="en" sz="1600">
                  <a:solidFill>
                    <a:srgbClr val="FDFDFD"/>
                  </a:solidFill>
                  <a:highlight>
                    <a:schemeClr val="dk1"/>
                  </a:highlight>
                  <a:latin typeface="Consolas"/>
                  <a:ea typeface="Consolas"/>
                  <a:cs typeface="Consolas"/>
                  <a:sym typeface="Consolas"/>
                </a:rPr>
                <a:t>}</a:t>
              </a:r>
              <a:endParaRPr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DFDFD"/>
                  </a:solidFill>
                  <a:highlight>
                    <a:schemeClr val="dk1"/>
                  </a:highlight>
                  <a:latin typeface="Consolas"/>
                  <a:ea typeface="Consolas"/>
                  <a:cs typeface="Consolas"/>
                  <a:sym typeface="Consolas"/>
                </a:rPr>
                <a:t>}</a:t>
              </a:r>
              <a:endParaRPr b="1" sz="1600">
                <a:solidFill>
                  <a:srgbClr val="C393C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99" name="Google Shape;399;p50"/>
            <p:cNvSpPr txBox="1"/>
            <p:nvPr/>
          </p:nvSpPr>
          <p:spPr>
            <a:xfrm>
              <a:off x="685400" y="4703650"/>
              <a:ext cx="3264000" cy="35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latin typeface="Consolas"/>
                  <a:ea typeface="Consolas"/>
                  <a:cs typeface="Consolas"/>
                  <a:sym typeface="Consolas"/>
                </a:rPr>
                <a:t>Pig</a:t>
              </a:r>
              <a:r>
                <a:rPr lang="en" sz="2000">
                  <a:solidFill>
                    <a:srgbClr val="BE0712"/>
                  </a:solidFill>
                  <a:latin typeface="Calibri"/>
                  <a:ea typeface="Calibri"/>
                  <a:cs typeface="Calibri"/>
                  <a:sym typeface="Calibri"/>
                </a:rPr>
                <a:t> overrides </a:t>
              </a:r>
              <a:r>
                <a:rPr lang="en" sz="20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makeNoise()</a:t>
              </a:r>
              <a:endParaRPr sz="2000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00" name="Google Shape;400;p50"/>
          <p:cNvSpPr txBox="1"/>
          <p:nvPr>
            <p:ph idx="1" type="body"/>
          </p:nvPr>
        </p:nvSpPr>
        <p:spPr>
          <a:xfrm>
            <a:off x="107050" y="402200"/>
            <a:ext cx="8520600" cy="17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If a “subclass” has a method with the exact same signature as in the        “superclass”, we say the subclass </a:t>
            </a:r>
            <a:r>
              <a:rPr b="1" lang="en"/>
              <a:t>overrides</a:t>
            </a:r>
            <a:r>
              <a:rPr lang="en"/>
              <a:t> the method.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Animal</a:t>
            </a:r>
            <a:r>
              <a:rPr lang="en"/>
              <a:t>’s sub</a:t>
            </a:r>
            <a:r>
              <a:rPr lang="en"/>
              <a:t>class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Pig</a:t>
            </a:r>
            <a:r>
              <a:rPr lang="en"/>
              <a:t> overrides 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makeNoise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/>
              <a:t> method.</a:t>
            </a:r>
            <a:endParaRPr/>
          </a:p>
        </p:txBody>
      </p:sp>
      <p:grpSp>
        <p:nvGrpSpPr>
          <p:cNvPr id="401" name="Google Shape;401;p50"/>
          <p:cNvGrpSpPr/>
          <p:nvPr/>
        </p:nvGrpSpPr>
        <p:grpSpPr>
          <a:xfrm>
            <a:off x="4531000" y="3625650"/>
            <a:ext cx="4578000" cy="1409075"/>
            <a:chOff x="4531000" y="3625650"/>
            <a:chExt cx="4578000" cy="1409075"/>
          </a:xfrm>
        </p:grpSpPr>
        <p:sp>
          <p:nvSpPr>
            <p:cNvPr id="402" name="Google Shape;402;p50"/>
            <p:cNvSpPr txBox="1"/>
            <p:nvPr/>
          </p:nvSpPr>
          <p:spPr>
            <a:xfrm>
              <a:off x="4531000" y="3625650"/>
              <a:ext cx="4578000" cy="11595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>
                  <a:solidFill>
                    <a:srgbClr val="C494C4"/>
                  </a:solidFill>
                  <a:highlight>
                    <a:schemeClr val="dk1"/>
                  </a:highlight>
                  <a:latin typeface="Consolas"/>
                  <a:ea typeface="Consolas"/>
                  <a:cs typeface="Consolas"/>
                  <a:sym typeface="Consolas"/>
                </a:rPr>
                <a:t>public class </a:t>
              </a:r>
              <a:r>
                <a:rPr lang="en" sz="1800">
                  <a:solidFill>
                    <a:srgbClr val="F7AD56"/>
                  </a:solidFill>
                  <a:highlight>
                    <a:schemeClr val="dk1"/>
                  </a:highlight>
                  <a:latin typeface="Consolas"/>
                  <a:ea typeface="Consolas"/>
                  <a:cs typeface="Consolas"/>
                  <a:sym typeface="Consolas"/>
                </a:rPr>
                <a:t>Math </a:t>
              </a:r>
              <a:r>
                <a:rPr lang="en" sz="1800">
                  <a:solidFill>
                    <a:srgbClr val="FDFDFD"/>
                  </a:solidFill>
                  <a:highlight>
                    <a:schemeClr val="dk1"/>
                  </a:highlight>
                  <a:latin typeface="Consolas"/>
                  <a:ea typeface="Consolas"/>
                  <a:cs typeface="Consolas"/>
                  <a:sym typeface="Consolas"/>
                </a:rPr>
                <a:t>{</a:t>
              </a:r>
              <a:endParaRPr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>
                  <a:solidFill>
                    <a:srgbClr val="FDFDFD"/>
                  </a:solidFill>
                  <a:highlight>
                    <a:schemeClr val="dk1"/>
                  </a:highlight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lang="en" sz="1800">
                  <a:solidFill>
                    <a:srgbClr val="C494C4"/>
                  </a:solidFill>
                  <a:highlight>
                    <a:schemeClr val="dk1"/>
                  </a:highlight>
                  <a:latin typeface="Consolas"/>
                  <a:ea typeface="Consolas"/>
                  <a:cs typeface="Consolas"/>
                  <a:sym typeface="Consolas"/>
                </a:rPr>
                <a:t>public int </a:t>
              </a:r>
              <a:r>
                <a:rPr lang="en" sz="1800">
                  <a:solidFill>
                    <a:srgbClr val="5FB3B3"/>
                  </a:solidFill>
                  <a:highlight>
                    <a:schemeClr val="dk1"/>
                  </a:highlight>
                  <a:latin typeface="Consolas"/>
                  <a:ea typeface="Consolas"/>
                  <a:cs typeface="Consolas"/>
                  <a:sym typeface="Consolas"/>
                </a:rPr>
                <a:t>abs</a:t>
              </a:r>
              <a:r>
                <a:rPr lang="en" sz="1800">
                  <a:solidFill>
                    <a:srgbClr val="FDFDFD"/>
                  </a:solidFill>
                  <a:highlight>
                    <a:schemeClr val="dk1"/>
                  </a:highlight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lang="en" sz="1800">
                  <a:solidFill>
                    <a:srgbClr val="C494C4"/>
                  </a:solidFill>
                  <a:highlight>
                    <a:schemeClr val="dk1"/>
                  </a:highlight>
                  <a:latin typeface="Consolas"/>
                  <a:ea typeface="Consolas"/>
                  <a:cs typeface="Consolas"/>
                  <a:sym typeface="Consolas"/>
                </a:rPr>
                <a:t>int </a:t>
              </a:r>
              <a:r>
                <a:rPr lang="en" sz="1800">
                  <a:solidFill>
                    <a:srgbClr val="F7AD56"/>
                  </a:solidFill>
                  <a:highlight>
                    <a:schemeClr val="dk1"/>
                  </a:highlight>
                  <a:latin typeface="Consolas"/>
                  <a:ea typeface="Consolas"/>
                  <a:cs typeface="Consolas"/>
                  <a:sym typeface="Consolas"/>
                </a:rPr>
                <a:t>a</a:t>
              </a:r>
              <a:r>
                <a:rPr lang="en" sz="1800">
                  <a:solidFill>
                    <a:srgbClr val="FDFDFD"/>
                  </a:solidFill>
                  <a:highlight>
                    <a:schemeClr val="dk1"/>
                  </a:highlight>
                  <a:latin typeface="Consolas"/>
                  <a:ea typeface="Consolas"/>
                  <a:cs typeface="Consolas"/>
                  <a:sym typeface="Consolas"/>
                </a:rPr>
                <a:t>)</a:t>
              </a:r>
              <a:endParaRPr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>
                  <a:solidFill>
                    <a:srgbClr val="FDFDFD"/>
                  </a:solidFill>
                  <a:highlight>
                    <a:schemeClr val="dk1"/>
                  </a:highlight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lang="en" sz="1800">
                  <a:solidFill>
                    <a:srgbClr val="C494C4"/>
                  </a:solidFill>
                  <a:highlight>
                    <a:schemeClr val="dk1"/>
                  </a:highlight>
                  <a:latin typeface="Consolas"/>
                  <a:ea typeface="Consolas"/>
                  <a:cs typeface="Consolas"/>
                  <a:sym typeface="Consolas"/>
                </a:rPr>
                <a:t>public double </a:t>
              </a:r>
              <a:r>
                <a:rPr lang="en" sz="1800">
                  <a:solidFill>
                    <a:srgbClr val="5FB3B3"/>
                  </a:solidFill>
                  <a:highlight>
                    <a:schemeClr val="dk1"/>
                  </a:highlight>
                  <a:latin typeface="Consolas"/>
                  <a:ea typeface="Consolas"/>
                  <a:cs typeface="Consolas"/>
                  <a:sym typeface="Consolas"/>
                </a:rPr>
                <a:t>abs</a:t>
              </a:r>
              <a:r>
                <a:rPr lang="en" sz="1800">
                  <a:solidFill>
                    <a:srgbClr val="FDFDFD"/>
                  </a:solidFill>
                  <a:highlight>
                    <a:schemeClr val="dk1"/>
                  </a:highlight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lang="en" sz="1800">
                  <a:solidFill>
                    <a:srgbClr val="C494C4"/>
                  </a:solidFill>
                  <a:highlight>
                    <a:schemeClr val="dk1"/>
                  </a:highlight>
                  <a:latin typeface="Consolas"/>
                  <a:ea typeface="Consolas"/>
                  <a:cs typeface="Consolas"/>
                  <a:sym typeface="Consolas"/>
                </a:rPr>
                <a:t>double </a:t>
              </a:r>
              <a:r>
                <a:rPr lang="en" sz="1800">
                  <a:solidFill>
                    <a:srgbClr val="F7AD56"/>
                  </a:solidFill>
                  <a:highlight>
                    <a:schemeClr val="dk1"/>
                  </a:highlight>
                  <a:latin typeface="Consolas"/>
                  <a:ea typeface="Consolas"/>
                  <a:cs typeface="Consolas"/>
                  <a:sym typeface="Consolas"/>
                </a:rPr>
                <a:t>a</a:t>
              </a:r>
              <a:r>
                <a:rPr lang="en" sz="1800">
                  <a:solidFill>
                    <a:srgbClr val="FDFDFD"/>
                  </a:solidFill>
                  <a:highlight>
                    <a:schemeClr val="dk1"/>
                  </a:highlight>
                  <a:latin typeface="Consolas"/>
                  <a:ea typeface="Consolas"/>
                  <a:cs typeface="Consolas"/>
                  <a:sym typeface="Consolas"/>
                </a:rPr>
                <a:t>)</a:t>
              </a:r>
              <a:endParaRPr b="1" sz="1800">
                <a:solidFill>
                  <a:srgbClr val="C393C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403" name="Google Shape;403;p50"/>
            <p:cNvSpPr txBox="1"/>
            <p:nvPr/>
          </p:nvSpPr>
          <p:spPr>
            <a:xfrm>
              <a:off x="5461875" y="4675625"/>
              <a:ext cx="2192700" cy="35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abs</a:t>
              </a:r>
              <a:r>
                <a:rPr lang="en" sz="1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" sz="1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is </a:t>
              </a:r>
              <a:r>
                <a:rPr lang="en" sz="2000">
                  <a:solidFill>
                    <a:srgbClr val="BE0712"/>
                  </a:solidFill>
                  <a:latin typeface="Calibri"/>
                  <a:ea typeface="Calibri"/>
                  <a:cs typeface="Calibri"/>
                  <a:sym typeface="Calibri"/>
                </a:rPr>
                <a:t>overloaded</a:t>
              </a:r>
              <a:endParaRPr sz="2000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04" name="Google Shape;404;p50"/>
          <p:cNvSpPr txBox="1"/>
          <p:nvPr/>
        </p:nvSpPr>
        <p:spPr>
          <a:xfrm>
            <a:off x="107050" y="1559900"/>
            <a:ext cx="85962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Methods with the same name but different signatures are </a:t>
            </a: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overloaded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51"/>
          <p:cNvSpPr txBox="1"/>
          <p:nvPr/>
        </p:nvSpPr>
        <p:spPr>
          <a:xfrm>
            <a:off x="342900" y="2859275"/>
            <a:ext cx="8373000" cy="1925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AList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9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implements </a:t>
            </a:r>
            <a:r>
              <a:rPr lang="en" sz="19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List61B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9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900">
              <a:solidFill>
                <a:srgbClr val="D6DCE7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900">
              <a:solidFill>
                <a:srgbClr val="D6DCE7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91AFCC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900">
              <a:solidFill>
                <a:srgbClr val="91AFCC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91AFCC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lang="en" sz="19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addLast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...</a:t>
            </a:r>
            <a:endParaRPr b="1" sz="1900">
              <a:solidFill>
                <a:srgbClr val="C393C3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10" name="Google Shape;410;p51"/>
          <p:cNvSpPr/>
          <p:nvPr/>
        </p:nvSpPr>
        <p:spPr>
          <a:xfrm>
            <a:off x="5721600" y="3409175"/>
            <a:ext cx="3171000" cy="1453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5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Optional </a:t>
            </a:r>
            <a:r>
              <a:rPr lang="en"/>
              <a:t>Step 2B: Adding the @Override Annotation</a:t>
            </a:r>
            <a:endParaRPr/>
          </a:p>
        </p:txBody>
      </p:sp>
      <p:sp>
        <p:nvSpPr>
          <p:cNvPr id="412" name="Google Shape;412;p51"/>
          <p:cNvSpPr txBox="1"/>
          <p:nvPr>
            <p:ph idx="1" type="body"/>
          </p:nvPr>
        </p:nvSpPr>
        <p:spPr>
          <a:xfrm>
            <a:off x="107050" y="402200"/>
            <a:ext cx="8520600" cy="19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 61b, we’ll always mark every overriding method with the </a:t>
            </a:r>
            <a:r>
              <a:rPr b="1" lang="en"/>
              <a:t>@Override</a:t>
            </a:r>
            <a:r>
              <a:rPr lang="en"/>
              <a:t> annotation.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Example: Mark AList.java’s overriding methods with </a:t>
            </a:r>
            <a:r>
              <a:rPr b="1" lang="en"/>
              <a:t>@Override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only effect of this tag is that the code won’t compile if it is not actually an overriding method.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51"/>
          <p:cNvSpPr/>
          <p:nvPr/>
        </p:nvSpPr>
        <p:spPr>
          <a:xfrm>
            <a:off x="5973175" y="3518138"/>
            <a:ext cx="2355300" cy="3174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List61B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4" name="Google Shape;414;p51"/>
          <p:cNvSpPr/>
          <p:nvPr/>
        </p:nvSpPr>
        <p:spPr>
          <a:xfrm>
            <a:off x="7395025" y="4211375"/>
            <a:ext cx="981000" cy="3330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SLList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15" name="Google Shape;415;p51"/>
          <p:cNvCxnSpPr>
            <a:stCxn id="413" idx="2"/>
            <a:endCxn id="414" idx="0"/>
          </p:cNvCxnSpPr>
          <p:nvPr/>
        </p:nvCxnSpPr>
        <p:spPr>
          <a:xfrm>
            <a:off x="7150825" y="3835538"/>
            <a:ext cx="734700" cy="375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6" name="Google Shape;416;p51"/>
          <p:cNvSpPr/>
          <p:nvPr/>
        </p:nvSpPr>
        <p:spPr>
          <a:xfrm>
            <a:off x="5935350" y="4211375"/>
            <a:ext cx="1037700" cy="3330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AList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17" name="Google Shape;417;p51"/>
          <p:cNvCxnSpPr>
            <a:stCxn id="413" idx="2"/>
            <a:endCxn id="416" idx="0"/>
          </p:cNvCxnSpPr>
          <p:nvPr/>
        </p:nvCxnSpPr>
        <p:spPr>
          <a:xfrm flipH="1">
            <a:off x="6454225" y="3835538"/>
            <a:ext cx="696600" cy="375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5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 Overriding</a:t>
            </a:r>
            <a:endParaRPr/>
          </a:p>
        </p:txBody>
      </p:sp>
      <p:sp>
        <p:nvSpPr>
          <p:cNvPr id="423" name="Google Shape;423;p52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If a subclass has a method with the exact same signature as in the        superclass, we say the subclass </a:t>
            </a:r>
            <a:r>
              <a:rPr b="1" lang="en"/>
              <a:t>overrides</a:t>
            </a:r>
            <a:r>
              <a:rPr lang="en"/>
              <a:t> the method. 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Even if you don’t write @Override, subclass still overrides the method.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@Override is just an optional reminder that you’re overriding.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Why use @Override?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Main reason: Protects against typos.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If you say @Override, but it the method isn’t actually overriding anything, you’ll get a compile error.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e.g. </a:t>
            </a:r>
            <a:r>
              <a:rPr lang="en"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public void addLats(Item x)</a:t>
            </a:r>
            <a:endParaRPr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lang="en"/>
              <a:t>Reminds programmer that method definition came from somewhere higher up in the inheritance hierarchy.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AList and SLList</a:t>
            </a:r>
            <a:endParaRPr/>
          </a:p>
        </p:txBody>
      </p:sp>
      <p:sp>
        <p:nvSpPr>
          <p:cNvPr id="163" name="Google Shape;163;p26"/>
          <p:cNvSpPr txBox="1"/>
          <p:nvPr>
            <p:ph idx="1" type="body"/>
          </p:nvPr>
        </p:nvSpPr>
        <p:spPr>
          <a:xfrm>
            <a:off x="107050" y="402200"/>
            <a:ext cx="8932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After adding an additional “insert” method. Our AList and SLList classes from lecture have the following methods (exact same method signatures for both classes).</a:t>
            </a:r>
            <a:endParaRPr/>
          </a:p>
        </p:txBody>
      </p:sp>
      <p:sp>
        <p:nvSpPr>
          <p:cNvPr id="164" name="Google Shape;164;p26"/>
          <p:cNvSpPr txBox="1"/>
          <p:nvPr/>
        </p:nvSpPr>
        <p:spPr>
          <a:xfrm>
            <a:off x="243000" y="1408800"/>
            <a:ext cx="6093000" cy="3522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AList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9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9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AList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lang="en" sz="19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insert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position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lang="en" sz="19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addFirst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lang="en" sz="19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addLast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9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 </a:t>
            </a:r>
            <a:r>
              <a:rPr lang="en" sz="19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getFirst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9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 </a:t>
            </a:r>
            <a:r>
              <a:rPr lang="en" sz="19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getLast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9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 </a:t>
            </a:r>
            <a:r>
              <a:rPr lang="en" sz="19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  </a:t>
            </a:r>
            <a:r>
              <a:rPr lang="en" sz="19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9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 </a:t>
            </a:r>
            <a:r>
              <a:rPr lang="en" sz="19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removeLast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rgbClr val="C494C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5" name="Google Shape;165;p26"/>
          <p:cNvSpPr txBox="1"/>
          <p:nvPr/>
        </p:nvSpPr>
        <p:spPr>
          <a:xfrm>
            <a:off x="4831050" y="2671425"/>
            <a:ext cx="4512300" cy="2357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2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Blorp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2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2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Blorp </a:t>
            </a:r>
            <a:r>
              <a:rPr lang="en" sz="12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lang="en" sz="12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insert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Blorp </a:t>
            </a:r>
            <a:r>
              <a:rPr lang="en" sz="12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2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position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lang="en" sz="12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addFirst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Blorp </a:t>
            </a:r>
            <a:r>
              <a:rPr lang="en" sz="12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lang="en" sz="12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addLast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Blorp </a:t>
            </a:r>
            <a:r>
              <a:rPr lang="en" sz="12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2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Blorp </a:t>
            </a:r>
            <a:r>
              <a:rPr lang="en" sz="12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getFirst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2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Blorp </a:t>
            </a:r>
            <a:r>
              <a:rPr lang="en" sz="12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getLast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2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Blorp </a:t>
            </a:r>
            <a:r>
              <a:rPr lang="en" sz="12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2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   </a:t>
            </a:r>
            <a:r>
              <a:rPr lang="en" sz="12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2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Blorp </a:t>
            </a:r>
            <a:r>
              <a:rPr lang="en" sz="12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removeLast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99CF50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53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Interface Inheritance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The Desire for Generality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Hypernyms and Hyponyms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Interface and Implements Keywords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Overriding vs. Overloading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Interface Inheritance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Implementation Inheritance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Default Methods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Overriding Default Methods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Static and Dynamic Type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Static and Dynamic Type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Changes to Scope in 61B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Using Inheritance Safely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429" name="Google Shape;429;p53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Interface Inheritance</a:t>
            </a:r>
            <a:endParaRPr/>
          </a:p>
        </p:txBody>
      </p:sp>
      <p:sp>
        <p:nvSpPr>
          <p:cNvPr id="430" name="Google Shape;430;p53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8, CS61B, </a:t>
            </a:r>
            <a:r>
              <a:rPr lang="en"/>
              <a:t>Spring 2024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5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Interface Inheritance</a:t>
            </a:r>
            <a:endParaRPr/>
          </a:p>
        </p:txBody>
      </p:sp>
      <p:sp>
        <p:nvSpPr>
          <p:cNvPr id="436" name="Google Shape;436;p54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Specifying the capabilities of a subclass using the </a:t>
            </a:r>
            <a:r>
              <a:rPr b="1" lang="en"/>
              <a:t>implements                        </a:t>
            </a:r>
            <a:r>
              <a:rPr lang="en"/>
              <a:t>keyword is known as </a:t>
            </a:r>
            <a:r>
              <a:rPr b="1" lang="en" u="sng"/>
              <a:t>interface inheritance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Interface: The list of all method signatures.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Inheritance: The subclass “inherits” the interface.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Specifies what the subclass can do, but not how.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Subclasses </a:t>
            </a:r>
            <a:r>
              <a:rPr lang="en" u="sng"/>
              <a:t>must</a:t>
            </a:r>
            <a:r>
              <a:rPr lang="en"/>
              <a:t> override all of these methods!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Will fail to compile otherwise.</a:t>
            </a:r>
            <a:endParaRPr/>
          </a:p>
        </p:txBody>
      </p:sp>
      <p:sp>
        <p:nvSpPr>
          <p:cNvPr id="437" name="Google Shape;437;p54"/>
          <p:cNvSpPr/>
          <p:nvPr/>
        </p:nvSpPr>
        <p:spPr>
          <a:xfrm>
            <a:off x="5973175" y="2603738"/>
            <a:ext cx="2355300" cy="3174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List61B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8" name="Google Shape;438;p54"/>
          <p:cNvSpPr/>
          <p:nvPr/>
        </p:nvSpPr>
        <p:spPr>
          <a:xfrm>
            <a:off x="7395025" y="3296975"/>
            <a:ext cx="981000" cy="3330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SLList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39" name="Google Shape;439;p54"/>
          <p:cNvCxnSpPr>
            <a:stCxn id="437" idx="2"/>
            <a:endCxn id="438" idx="0"/>
          </p:cNvCxnSpPr>
          <p:nvPr/>
        </p:nvCxnSpPr>
        <p:spPr>
          <a:xfrm>
            <a:off x="7150825" y="2921138"/>
            <a:ext cx="734700" cy="375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40" name="Google Shape;440;p54"/>
          <p:cNvSpPr/>
          <p:nvPr/>
        </p:nvSpPr>
        <p:spPr>
          <a:xfrm>
            <a:off x="5935350" y="3296975"/>
            <a:ext cx="1037700" cy="3330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AList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41" name="Google Shape;441;p54"/>
          <p:cNvCxnSpPr>
            <a:stCxn id="437" idx="2"/>
            <a:endCxn id="440" idx="0"/>
          </p:cNvCxnSpPr>
          <p:nvPr/>
        </p:nvCxnSpPr>
        <p:spPr>
          <a:xfrm flipH="1">
            <a:off x="6454225" y="2921138"/>
            <a:ext cx="696600" cy="375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42" name="Google Shape;442;p54"/>
          <p:cNvSpPr txBox="1"/>
          <p:nvPr/>
        </p:nvSpPr>
        <p:spPr>
          <a:xfrm>
            <a:off x="342900" y="3173325"/>
            <a:ext cx="4457100" cy="1761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interface </a:t>
            </a:r>
            <a:r>
              <a:rPr lang="en" sz="19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List61B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9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lang="en" sz="19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addFirst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900">
              <a:solidFill>
                <a:srgbClr val="D6DCE7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lang="en" sz="19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proo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rgbClr val="C393C3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3" name="Google Shape;443;p54"/>
          <p:cNvSpPr txBox="1"/>
          <p:nvPr/>
        </p:nvSpPr>
        <p:spPr>
          <a:xfrm>
            <a:off x="5243150" y="4165827"/>
            <a:ext cx="3518700" cy="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If </a:t>
            </a:r>
            <a:r>
              <a:rPr lang="en">
                <a:solidFill>
                  <a:srgbClr val="BE0712"/>
                </a:solidFill>
                <a:latin typeface="Consolas"/>
                <a:ea typeface="Consolas"/>
                <a:cs typeface="Consolas"/>
                <a:sym typeface="Consolas"/>
              </a:rPr>
              <a:t>AList</a:t>
            </a:r>
            <a:r>
              <a:rPr lang="en">
                <a:solidFill>
                  <a:srgbClr val="BE0712"/>
                </a:solidFill>
              </a:rPr>
              <a:t> doesn’t have a </a:t>
            </a:r>
            <a:r>
              <a:rPr lang="en">
                <a:solidFill>
                  <a:srgbClr val="BE0712"/>
                </a:solidFill>
                <a:latin typeface="Consolas"/>
                <a:ea typeface="Consolas"/>
                <a:cs typeface="Consolas"/>
                <a:sym typeface="Consolas"/>
              </a:rPr>
              <a:t>proo()</a:t>
            </a:r>
            <a:r>
              <a:rPr lang="en">
                <a:solidFill>
                  <a:srgbClr val="BE0712"/>
                </a:solidFill>
              </a:rPr>
              <a:t> method, </a:t>
            </a:r>
            <a:r>
              <a:rPr lang="en">
                <a:solidFill>
                  <a:srgbClr val="BE0712"/>
                </a:solidFill>
                <a:latin typeface="Consolas"/>
                <a:ea typeface="Consolas"/>
                <a:cs typeface="Consolas"/>
                <a:sym typeface="Consolas"/>
              </a:rPr>
              <a:t>AList</a:t>
            </a:r>
            <a:r>
              <a:rPr lang="en">
                <a:solidFill>
                  <a:srgbClr val="BE0712"/>
                </a:solidFill>
              </a:rPr>
              <a:t> will not compile!</a:t>
            </a:r>
            <a:endParaRPr>
              <a:solidFill>
                <a:srgbClr val="BE0712"/>
              </a:solidFill>
            </a:endParaRPr>
          </a:p>
        </p:txBody>
      </p:sp>
      <p:cxnSp>
        <p:nvCxnSpPr>
          <p:cNvPr id="444" name="Google Shape;444;p54"/>
          <p:cNvCxnSpPr/>
          <p:nvPr/>
        </p:nvCxnSpPr>
        <p:spPr>
          <a:xfrm rot="10800000">
            <a:off x="6484950" y="3729875"/>
            <a:ext cx="0" cy="475200"/>
          </a:xfrm>
          <a:prstGeom prst="straightConnector1">
            <a:avLst/>
          </a:prstGeom>
          <a:noFill/>
          <a:ln cap="flat" cmpd="sng" w="9525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55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Interface Inheritance</a:t>
            </a:r>
            <a:endParaRPr/>
          </a:p>
        </p:txBody>
      </p:sp>
      <p:sp>
        <p:nvSpPr>
          <p:cNvPr id="450" name="Google Shape;450;p55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Specifying the capabilities of a subclass using the </a:t>
            </a:r>
            <a:r>
              <a:rPr b="1" lang="en"/>
              <a:t>implements                        </a:t>
            </a:r>
            <a:r>
              <a:rPr lang="en"/>
              <a:t>keyword is known as </a:t>
            </a:r>
            <a:r>
              <a:rPr b="1" lang="en" u="sng"/>
              <a:t>interface inheritance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Interface: The list of all method signatures.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Inheritance: The subclass “inherits” the interface.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Specifies what the subclass can do, but not how.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Subclasses </a:t>
            </a:r>
            <a:r>
              <a:rPr lang="en" u="sng"/>
              <a:t>must</a:t>
            </a:r>
            <a:r>
              <a:rPr lang="en"/>
              <a:t> override all of these methods!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Such relationships can be multi-generational.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Figure: Interfaces in white, classes in green.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We’ll talk about this in a later lecture.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Interface inheritance is a powerful tool for generalizing code.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WordUtils.longest</a:t>
            </a:r>
            <a:r>
              <a:rPr lang="en"/>
              <a:t> works on SLLists, ALists, and even lists that have not yet been invented!</a:t>
            </a:r>
            <a:endParaRPr/>
          </a:p>
        </p:txBody>
      </p:sp>
      <p:sp>
        <p:nvSpPr>
          <p:cNvPr id="451" name="Google Shape;451;p55"/>
          <p:cNvSpPr/>
          <p:nvPr/>
        </p:nvSpPr>
        <p:spPr>
          <a:xfrm>
            <a:off x="6380275" y="1910500"/>
            <a:ext cx="1541100" cy="3174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Collection61B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2" name="Google Shape;452;p55"/>
          <p:cNvSpPr/>
          <p:nvPr/>
        </p:nvSpPr>
        <p:spPr>
          <a:xfrm>
            <a:off x="5973175" y="2603738"/>
            <a:ext cx="2355300" cy="3174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List61B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3" name="Google Shape;453;p55"/>
          <p:cNvSpPr/>
          <p:nvPr/>
        </p:nvSpPr>
        <p:spPr>
          <a:xfrm>
            <a:off x="7395025" y="3296975"/>
            <a:ext cx="981000" cy="3330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SLList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54" name="Google Shape;454;p55"/>
          <p:cNvCxnSpPr>
            <a:stCxn id="451" idx="2"/>
            <a:endCxn id="452" idx="0"/>
          </p:cNvCxnSpPr>
          <p:nvPr/>
        </p:nvCxnSpPr>
        <p:spPr>
          <a:xfrm>
            <a:off x="7150825" y="2227900"/>
            <a:ext cx="0" cy="375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5" name="Google Shape;455;p55"/>
          <p:cNvCxnSpPr>
            <a:stCxn id="452" idx="2"/>
            <a:endCxn id="453" idx="0"/>
          </p:cNvCxnSpPr>
          <p:nvPr/>
        </p:nvCxnSpPr>
        <p:spPr>
          <a:xfrm>
            <a:off x="7150825" y="2921138"/>
            <a:ext cx="734700" cy="375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6" name="Google Shape;456;p55"/>
          <p:cNvSpPr/>
          <p:nvPr/>
        </p:nvSpPr>
        <p:spPr>
          <a:xfrm>
            <a:off x="5935350" y="3296975"/>
            <a:ext cx="1037700" cy="3330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AList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57" name="Google Shape;457;p55"/>
          <p:cNvCxnSpPr>
            <a:stCxn id="452" idx="2"/>
            <a:endCxn id="456" idx="0"/>
          </p:cNvCxnSpPr>
          <p:nvPr/>
        </p:nvCxnSpPr>
        <p:spPr>
          <a:xfrm flipH="1">
            <a:off x="6454225" y="2921138"/>
            <a:ext cx="696600" cy="375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5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Is-a-relationships</a:t>
            </a:r>
            <a:endParaRPr/>
          </a:p>
        </p:txBody>
      </p:sp>
      <p:sp>
        <p:nvSpPr>
          <p:cNvPr id="463" name="Google Shape;463;p56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Recall: A memory box can only hold 64 bit addresses for the appropriate type.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Example: </a:t>
            </a:r>
            <a:r>
              <a:rPr b="1" lang="en">
                <a:solidFill>
                  <a:srgbClr val="000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inputL</a:t>
            </a:r>
            <a:r>
              <a:rPr b="1" lang="en">
                <a:solidFill>
                  <a:srgbClr val="000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ist</a:t>
            </a:r>
            <a:r>
              <a:rPr lang="en"/>
              <a:t> can only hold a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List61B&lt;String&gt;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AList</a:t>
            </a:r>
            <a:r>
              <a:rPr lang="en"/>
              <a:t> is-a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List61B</a:t>
            </a:r>
            <a:r>
              <a:rPr lang="en"/>
              <a:t>, so </a:t>
            </a:r>
            <a:r>
              <a:rPr b="1" lang="en"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inputList</a:t>
            </a:r>
            <a:r>
              <a:rPr lang="en"/>
              <a:t> can hold a </a:t>
            </a:r>
            <a:r>
              <a:rPr lang="en"/>
              <a:t>reference</a:t>
            </a:r>
            <a:r>
              <a:rPr lang="en"/>
              <a:t> to the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AList</a:t>
            </a:r>
            <a:r>
              <a:rPr lang="en"/>
              <a:t>.</a:t>
            </a:r>
            <a:endParaRPr/>
          </a:p>
        </p:txBody>
      </p:sp>
      <p:sp>
        <p:nvSpPr>
          <p:cNvPr id="464" name="Google Shape;464;p56"/>
          <p:cNvSpPr txBox="1"/>
          <p:nvPr/>
        </p:nvSpPr>
        <p:spPr>
          <a:xfrm>
            <a:off x="163919" y="2025397"/>
            <a:ext cx="8373000" cy="1395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lang="en" sz="19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longest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List61B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inputList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maxDex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inputList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+=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...</a:t>
            </a:r>
            <a:endParaRPr b="1" sz="1900">
              <a:solidFill>
                <a:srgbClr val="C393C3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5" name="Google Shape;465;p56"/>
          <p:cNvSpPr txBox="1"/>
          <p:nvPr/>
        </p:nvSpPr>
        <p:spPr>
          <a:xfrm>
            <a:off x="647700" y="3462571"/>
            <a:ext cx="8373000" cy="1614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 sz="19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AList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a1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AList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a1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addLast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"horse"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WordUtils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longest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a1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900">
              <a:solidFill>
                <a:srgbClr val="C393C3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6" name="Google Shape;466;p56"/>
          <p:cNvSpPr/>
          <p:nvPr/>
        </p:nvSpPr>
        <p:spPr>
          <a:xfrm>
            <a:off x="4580850" y="2581950"/>
            <a:ext cx="3007700" cy="1953725"/>
          </a:xfrm>
          <a:custGeom>
            <a:rect b="b" l="l" r="r" t="t"/>
            <a:pathLst>
              <a:path extrusionOk="0" h="78149" w="120308">
                <a:moveTo>
                  <a:pt x="0" y="78149"/>
                </a:moveTo>
                <a:cubicBezTo>
                  <a:pt x="15772" y="77174"/>
                  <a:pt x="74605" y="75845"/>
                  <a:pt x="94630" y="72301"/>
                </a:cubicBezTo>
                <a:cubicBezTo>
                  <a:pt x="114655" y="68757"/>
                  <a:pt x="121477" y="65124"/>
                  <a:pt x="120148" y="56884"/>
                </a:cubicBezTo>
                <a:cubicBezTo>
                  <a:pt x="118819" y="48644"/>
                  <a:pt x="92061" y="32341"/>
                  <a:pt x="86656" y="22860"/>
                </a:cubicBezTo>
                <a:cubicBezTo>
                  <a:pt x="81251" y="13379"/>
                  <a:pt x="87542" y="3810"/>
                  <a:pt x="87719" y="0"/>
                </a:cubicBezTo>
              </a:path>
            </a:pathLst>
          </a:cu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467" name="Google Shape;467;p56"/>
          <p:cNvSpPr txBox="1"/>
          <p:nvPr/>
        </p:nvSpPr>
        <p:spPr>
          <a:xfrm>
            <a:off x="7717475" y="3569000"/>
            <a:ext cx="1741200" cy="8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4"/>
                </a:solidFill>
              </a:rPr>
              <a:t>Allowed! An </a:t>
            </a:r>
            <a:r>
              <a:rPr b="1" lang="en" sz="1600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AList</a:t>
            </a:r>
            <a:r>
              <a:rPr lang="en" sz="1600">
                <a:solidFill>
                  <a:schemeClr val="accent4"/>
                </a:solidFill>
              </a:rPr>
              <a:t> is a </a:t>
            </a:r>
            <a:r>
              <a:rPr b="1" lang="en" sz="1600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List61B</a:t>
            </a:r>
            <a:r>
              <a:rPr lang="en" sz="1600">
                <a:solidFill>
                  <a:schemeClr val="accent4"/>
                </a:solidFill>
              </a:rPr>
              <a:t>.</a:t>
            </a:r>
            <a:endParaRPr sz="1600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2E9"/>
        </a:solidFill>
      </p:bgPr>
    </p:bg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5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Question: </a:t>
            </a:r>
            <a:r>
              <a:rPr lang="en"/>
              <a:t>yellkey.com</a:t>
            </a:r>
            <a:r>
              <a:rPr lang="en">
                <a:solidFill>
                  <a:srgbClr val="38761D"/>
                </a:solidFill>
              </a:rPr>
              <a:t>/TODO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473" name="Google Shape;473;p57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Will the code below compile? If so, what happens when it runs?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AutoNum type="alphaLcPeriod"/>
            </a:pPr>
            <a:r>
              <a:rPr lang="en"/>
              <a:t>Will not compile.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AutoNum type="alphaLcPeriod"/>
            </a:pPr>
            <a:r>
              <a:rPr lang="en"/>
              <a:t>Will compile, but will cause an error at runtime on the </a:t>
            </a:r>
            <a:r>
              <a:rPr b="1" lang="en"/>
              <a:t>new</a:t>
            </a:r>
            <a:r>
              <a:rPr lang="en"/>
              <a:t> line.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AutoNum type="alphaLcPeriod"/>
            </a:pPr>
            <a:r>
              <a:rPr lang="en"/>
              <a:t>When it runs, an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/>
              <a:t> is created and its address is stored in the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someList</a:t>
            </a:r>
            <a:r>
              <a:rPr lang="en"/>
              <a:t> variable, but it crashes on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someList.addFirst()</a:t>
            </a:r>
            <a:r>
              <a:rPr lang="en"/>
              <a:t> since the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"/>
              <a:t> interface doesn’t implement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addFirst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AutoNum type="alphaLcPeriod"/>
            </a:pPr>
            <a:r>
              <a:rPr lang="en"/>
              <a:t>When it runs, an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/>
              <a:t> is created and its address is stored in the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someList</a:t>
            </a:r>
            <a:r>
              <a:rPr lang="en"/>
              <a:t> variable. Then the string “elk” is inserted into the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>
                <a:solidFill>
                  <a:srgbClr val="208920"/>
                </a:solidFill>
              </a:rPr>
              <a:t> </a:t>
            </a:r>
            <a:r>
              <a:rPr lang="en"/>
              <a:t>referred to by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addFirst</a:t>
            </a:r>
            <a:r>
              <a:rPr lang="en"/>
              <a:t>.</a:t>
            </a:r>
            <a:endParaRPr/>
          </a:p>
        </p:txBody>
      </p:sp>
      <p:sp>
        <p:nvSpPr>
          <p:cNvPr id="474" name="Google Shape;474;p57"/>
          <p:cNvSpPr txBox="1"/>
          <p:nvPr/>
        </p:nvSpPr>
        <p:spPr>
          <a:xfrm>
            <a:off x="940975" y="3695700"/>
            <a:ext cx="7352400" cy="1349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 sz="19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List61B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someList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SLList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someList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addFirst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"elk"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900">
              <a:solidFill>
                <a:srgbClr val="C393C3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58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</a:t>
            </a:r>
            <a:endParaRPr/>
          </a:p>
        </p:txBody>
      </p:sp>
      <p:sp>
        <p:nvSpPr>
          <p:cNvPr id="480" name="Google Shape;480;p58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Will the code below compile? If so, what happens when it runs?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AutoNum type="alphaLcPeriod"/>
            </a:pPr>
            <a:r>
              <a:rPr lang="en"/>
              <a:t>Will not compile.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AutoNum type="alphaLcPeriod"/>
            </a:pPr>
            <a:r>
              <a:rPr lang="en"/>
              <a:t>Will compile, but will cause an error at runtime on the </a:t>
            </a:r>
            <a:r>
              <a:rPr b="1" lang="en"/>
              <a:t>new</a:t>
            </a:r>
            <a:r>
              <a:rPr lang="en"/>
              <a:t> line.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AutoNum type="alphaLcPeriod"/>
            </a:pPr>
            <a:r>
              <a:rPr lang="en"/>
              <a:t>When it runs, an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/>
              <a:t> is created and its address is stored in the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someList</a:t>
            </a:r>
            <a:r>
              <a:rPr lang="en"/>
              <a:t> variable, but it crashes on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someList.addFirst()</a:t>
            </a:r>
            <a:r>
              <a:rPr lang="en"/>
              <a:t> since the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"/>
              <a:t> interface doesn’t implement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addFirst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AutoNum type="alphaLcPeriod"/>
            </a:pPr>
            <a:r>
              <a:rPr b="1" lang="en"/>
              <a:t>When it runs, an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b="1" lang="en"/>
              <a:t> is created and its address is stored in the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someList</a:t>
            </a:r>
            <a:r>
              <a:rPr b="1" lang="en"/>
              <a:t> variable. Then the string “elk” is inserted into the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b="1" lang="en">
                <a:solidFill>
                  <a:srgbClr val="208920"/>
                </a:solidFill>
              </a:rPr>
              <a:t> </a:t>
            </a:r>
            <a:r>
              <a:rPr b="1" lang="en"/>
              <a:t>referred to by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addFirst</a:t>
            </a:r>
            <a:r>
              <a:rPr b="1" lang="en"/>
              <a:t>.</a:t>
            </a:r>
            <a:endParaRPr/>
          </a:p>
        </p:txBody>
      </p:sp>
      <p:sp>
        <p:nvSpPr>
          <p:cNvPr id="481" name="Google Shape;481;p58"/>
          <p:cNvSpPr txBox="1"/>
          <p:nvPr/>
        </p:nvSpPr>
        <p:spPr>
          <a:xfrm>
            <a:off x="940975" y="3695700"/>
            <a:ext cx="7352400" cy="1349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 sz="19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List61B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someList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SLList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someList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addFirst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"elk"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800">
              <a:solidFill>
                <a:srgbClr val="C393C3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59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Interface Inheritance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The Desire for Generality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Hypernyms and Hyponyms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Interface and Implements Keywords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Overriding vs. Overloading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Interface Inheritance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Implementation Inheritance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Default Methods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Overriding Default Methods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Static and Dynamic Type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Static and Dynamic Type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Changes to Scope in 61B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Using Inheritance Safely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487" name="Google Shape;487;p59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Default Methods</a:t>
            </a:r>
            <a:endParaRPr/>
          </a:p>
        </p:txBody>
      </p:sp>
      <p:sp>
        <p:nvSpPr>
          <p:cNvPr id="488" name="Google Shape;488;p59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8, CS61B, </a:t>
            </a:r>
            <a:r>
              <a:rPr lang="en"/>
              <a:t>Spring 2024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60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Inheritance</a:t>
            </a:r>
            <a:endParaRPr/>
          </a:p>
        </p:txBody>
      </p:sp>
      <p:sp>
        <p:nvSpPr>
          <p:cNvPr id="494" name="Google Shape;494;p60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Interface inheritance: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Subclass inherits signatures, but NOT implementation.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For better or worse, Java also allows </a:t>
            </a:r>
            <a:r>
              <a:rPr b="1" lang="en" u="sng"/>
              <a:t>implementation inheritance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Subclasses can inherit signatures AND implementation.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Use the </a:t>
            </a:r>
            <a:r>
              <a:rPr b="1" lang="en"/>
              <a:t>default </a:t>
            </a:r>
            <a:r>
              <a:rPr lang="en"/>
              <a:t>keyword to spe</a:t>
            </a:r>
            <a:r>
              <a:rPr lang="en"/>
              <a:t>cify a method </a:t>
            </a:r>
            <a:r>
              <a:rPr lang="en"/>
              <a:t>that subclasses</a:t>
            </a:r>
            <a:r>
              <a:rPr lang="en"/>
              <a:t> should inherit from an </a:t>
            </a:r>
            <a:r>
              <a:rPr b="1" lang="en"/>
              <a:t>interface.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Example: Let’s add a default print() method to List61B.java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6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Demo: Default Methods</a:t>
            </a:r>
            <a:endParaRPr/>
          </a:p>
        </p:txBody>
      </p:sp>
      <p:sp>
        <p:nvSpPr>
          <p:cNvPr id="500" name="Google Shape;500;p61"/>
          <p:cNvSpPr txBox="1"/>
          <p:nvPr/>
        </p:nvSpPr>
        <p:spPr>
          <a:xfrm>
            <a:off x="342900" y="674275"/>
            <a:ext cx="5814600" cy="4431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interface </a:t>
            </a:r>
            <a:r>
              <a:rPr lang="en" sz="16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List61B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/** Prints out the entire list. */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600">
              <a:solidFill>
                <a:srgbClr val="C393C3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01" name="Google Shape;501;p61"/>
          <p:cNvSpPr/>
          <p:nvPr/>
        </p:nvSpPr>
        <p:spPr>
          <a:xfrm>
            <a:off x="473250" y="475375"/>
            <a:ext cx="12099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List61B.java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2" name="Google Shape;502;p61"/>
          <p:cNvSpPr txBox="1"/>
          <p:nvPr/>
        </p:nvSpPr>
        <p:spPr>
          <a:xfrm>
            <a:off x="6497550" y="1097300"/>
            <a:ext cx="2226900" cy="15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If we try to write a method like we normally do in a class, we get an error:</a:t>
            </a:r>
            <a:endParaRPr>
              <a:solidFill>
                <a:srgbClr val="BE071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BE071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"Interface methods cannot have body"</a:t>
            </a:r>
            <a:endParaRPr>
              <a:solidFill>
                <a:srgbClr val="BE0712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6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Demo: Default Methods</a:t>
            </a:r>
            <a:endParaRPr/>
          </a:p>
        </p:txBody>
      </p:sp>
      <p:sp>
        <p:nvSpPr>
          <p:cNvPr id="508" name="Google Shape;508;p62"/>
          <p:cNvSpPr txBox="1"/>
          <p:nvPr/>
        </p:nvSpPr>
        <p:spPr>
          <a:xfrm>
            <a:off x="342900" y="674275"/>
            <a:ext cx="5814600" cy="4431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interface </a:t>
            </a:r>
            <a:r>
              <a:rPr lang="en" sz="16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List61B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/** Prints out the entire list. */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default public void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600">
              <a:solidFill>
                <a:srgbClr val="C393C3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09" name="Google Shape;509;p62"/>
          <p:cNvSpPr/>
          <p:nvPr/>
        </p:nvSpPr>
        <p:spPr>
          <a:xfrm>
            <a:off x="473250" y="475375"/>
            <a:ext cx="12099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List61B.java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0" name="Google Shape;510;p62"/>
          <p:cNvSpPr txBox="1"/>
          <p:nvPr/>
        </p:nvSpPr>
        <p:spPr>
          <a:xfrm>
            <a:off x="6497550" y="1097300"/>
            <a:ext cx="2226900" cy="15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If we add the default keyword, the error goes away. Now we can write a method body in the interface.</a:t>
            </a:r>
            <a:endParaRPr>
              <a:solidFill>
                <a:srgbClr val="BE071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ALists and SLLists: WordUtils.java</a:t>
            </a:r>
            <a:endParaRPr/>
          </a:p>
        </p:txBody>
      </p:sp>
      <p:sp>
        <p:nvSpPr>
          <p:cNvPr id="171" name="Google Shape;171;p27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Suppose we’re writing a library to manipulate lists of words. Might want to write a function that finds the longest word from a list of words:</a:t>
            </a:r>
            <a:endParaRPr/>
          </a:p>
        </p:txBody>
      </p:sp>
      <p:sp>
        <p:nvSpPr>
          <p:cNvPr id="172" name="Google Shape;172;p27"/>
          <p:cNvSpPr txBox="1"/>
          <p:nvPr/>
        </p:nvSpPr>
        <p:spPr>
          <a:xfrm>
            <a:off x="342900" y="1220984"/>
            <a:ext cx="8373000" cy="3713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lang="en" sz="19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longest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maxDex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+=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longestString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maxDex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thisString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thisString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length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longestString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length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()) {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maxDex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maxDex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rgbClr val="C494C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3" name="Google Shape;173;p27"/>
          <p:cNvSpPr txBox="1"/>
          <p:nvPr/>
        </p:nvSpPr>
        <p:spPr>
          <a:xfrm>
            <a:off x="5791800" y="4103075"/>
            <a:ext cx="2924100" cy="7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Observant viewers may note this code is very inefficient! Don’t worry about it. </a:t>
            </a:r>
            <a:endParaRPr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63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Demo: Default Methods</a:t>
            </a:r>
            <a:endParaRPr/>
          </a:p>
        </p:txBody>
      </p:sp>
      <p:sp>
        <p:nvSpPr>
          <p:cNvPr id="516" name="Google Shape;516;p63"/>
          <p:cNvSpPr txBox="1"/>
          <p:nvPr/>
        </p:nvSpPr>
        <p:spPr>
          <a:xfrm>
            <a:off x="342900" y="674275"/>
            <a:ext cx="5814600" cy="4431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interface </a:t>
            </a:r>
            <a:r>
              <a:rPr lang="en" sz="16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List61B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/** Prints out the entire list. */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default public void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 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+=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600">
              <a:solidFill>
                <a:srgbClr val="C393C3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17" name="Google Shape;517;p63"/>
          <p:cNvSpPr/>
          <p:nvPr/>
        </p:nvSpPr>
        <p:spPr>
          <a:xfrm>
            <a:off x="473250" y="475375"/>
            <a:ext cx="12099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List61B.java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6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Demo: Default Methods</a:t>
            </a:r>
            <a:endParaRPr/>
          </a:p>
        </p:txBody>
      </p:sp>
      <p:sp>
        <p:nvSpPr>
          <p:cNvPr id="523" name="Google Shape;523;p64"/>
          <p:cNvSpPr txBox="1"/>
          <p:nvPr/>
        </p:nvSpPr>
        <p:spPr>
          <a:xfrm>
            <a:off x="342900" y="674275"/>
            <a:ext cx="5814600" cy="4431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interface </a:t>
            </a:r>
            <a:r>
              <a:rPr lang="en" sz="16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List61B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/** Prints out the entire list. */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default public void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 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+=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+ </a:t>
            </a:r>
            <a:r>
              <a:rPr lang="en" sz="16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 "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600">
              <a:solidFill>
                <a:srgbClr val="C393C3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24" name="Google Shape;524;p64"/>
          <p:cNvSpPr/>
          <p:nvPr/>
        </p:nvSpPr>
        <p:spPr>
          <a:xfrm>
            <a:off x="473250" y="475375"/>
            <a:ext cx="12099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List61B.java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65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Demo: Default Methods</a:t>
            </a:r>
            <a:endParaRPr/>
          </a:p>
        </p:txBody>
      </p:sp>
      <p:sp>
        <p:nvSpPr>
          <p:cNvPr id="530" name="Google Shape;530;p65"/>
          <p:cNvSpPr txBox="1"/>
          <p:nvPr/>
        </p:nvSpPr>
        <p:spPr>
          <a:xfrm>
            <a:off x="342900" y="674275"/>
            <a:ext cx="5814600" cy="4431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interface </a:t>
            </a:r>
            <a:r>
              <a:rPr lang="en" sz="16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List61B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/** Prints out the entire list. */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default public void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 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+=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+ </a:t>
            </a:r>
            <a:r>
              <a:rPr lang="en" sz="16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 "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600">
              <a:solidFill>
                <a:srgbClr val="C393C3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31" name="Google Shape;531;p65"/>
          <p:cNvSpPr/>
          <p:nvPr/>
        </p:nvSpPr>
        <p:spPr>
          <a:xfrm>
            <a:off x="473250" y="475375"/>
            <a:ext cx="12099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List61B.java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6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Demo: Default Methods</a:t>
            </a:r>
            <a:endParaRPr/>
          </a:p>
        </p:txBody>
      </p:sp>
      <p:sp>
        <p:nvSpPr>
          <p:cNvPr id="537" name="Google Shape;537;p66"/>
          <p:cNvSpPr txBox="1"/>
          <p:nvPr/>
        </p:nvSpPr>
        <p:spPr>
          <a:xfrm>
            <a:off x="342900" y="674275"/>
            <a:ext cx="5814600" cy="4431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IsADemo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List61B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someList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SLList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&lt;&gt;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someList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addFirst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"elk"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someList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addLast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"dwell"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someList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addLast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"on"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someList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addLast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"existential"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someList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addLast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"crises"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someList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600">
              <a:solidFill>
                <a:srgbClr val="FFFFFF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38" name="Google Shape;538;p66"/>
          <p:cNvSpPr/>
          <p:nvPr/>
        </p:nvSpPr>
        <p:spPr>
          <a:xfrm>
            <a:off x="473250" y="475375"/>
            <a:ext cx="12099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IsADemo.java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9" name="Google Shape;539;p66"/>
          <p:cNvSpPr txBox="1"/>
          <p:nvPr/>
        </p:nvSpPr>
        <p:spPr>
          <a:xfrm>
            <a:off x="6272850" y="2616925"/>
            <a:ext cx="2000100" cy="621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elk dwell on existential crises</a:t>
            </a:r>
            <a:endParaRPr>
              <a:solidFill>
                <a:srgbClr val="FFFFF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40" name="Google Shape;540;p66"/>
          <p:cNvSpPr txBox="1"/>
          <p:nvPr/>
        </p:nvSpPr>
        <p:spPr>
          <a:xfrm>
            <a:off x="6272850" y="3365350"/>
            <a:ext cx="2719500" cy="15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SLLists don't have a print method, but the print method still works.</a:t>
            </a:r>
            <a:endParaRPr>
              <a:solidFill>
                <a:srgbClr val="BE071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BE071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The default print method in the List61B interface is executed.</a:t>
            </a:r>
            <a:endParaRPr>
              <a:solidFill>
                <a:srgbClr val="BE0712"/>
              </a:solidFill>
            </a:endParaRPr>
          </a:p>
        </p:txBody>
      </p:sp>
      <p:cxnSp>
        <p:nvCxnSpPr>
          <p:cNvPr id="541" name="Google Shape;541;p66"/>
          <p:cNvCxnSpPr/>
          <p:nvPr/>
        </p:nvCxnSpPr>
        <p:spPr>
          <a:xfrm>
            <a:off x="6157500" y="475375"/>
            <a:ext cx="0" cy="156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6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Default Method Example: print()</a:t>
            </a:r>
            <a:endParaRPr/>
          </a:p>
        </p:txBody>
      </p:sp>
      <p:sp>
        <p:nvSpPr>
          <p:cNvPr id="547" name="Google Shape;547;p67"/>
          <p:cNvSpPr txBox="1"/>
          <p:nvPr/>
        </p:nvSpPr>
        <p:spPr>
          <a:xfrm>
            <a:off x="342900" y="674275"/>
            <a:ext cx="8373000" cy="4431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interface </a:t>
            </a:r>
            <a:r>
              <a:rPr lang="en" sz="16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List61B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insert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position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addFirst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addLast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getFirst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getLast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removeLast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default public void </a:t>
            </a:r>
            <a:r>
              <a:rPr lang="en" sz="19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 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+=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+ </a:t>
            </a:r>
            <a:r>
              <a:rPr lang="en" sz="19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 "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System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C494C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2E9"/>
        </a:solidFill>
      </p:bgPr>
    </p:bg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68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Question: yellkey.com</a:t>
            </a:r>
            <a:r>
              <a:rPr lang="en">
                <a:solidFill>
                  <a:srgbClr val="38761D"/>
                </a:solidFill>
              </a:rPr>
              <a:t>/TODO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553" name="Google Shape;553;p68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print() method efficient?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AutoNum type="alphaLcPeriod"/>
            </a:pPr>
            <a:r>
              <a:rPr lang="en"/>
              <a:t>Inefficient for AList and SLList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/>
              <a:t>Efficient for AList, inefficient for SLList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/>
              <a:t>Inefficient for AList, efficient for SLList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/>
              <a:t>Efficient for both AList and SLList</a:t>
            </a:r>
            <a:endParaRPr/>
          </a:p>
        </p:txBody>
      </p:sp>
      <p:sp>
        <p:nvSpPr>
          <p:cNvPr id="554" name="Google Shape;554;p68"/>
          <p:cNvSpPr txBox="1"/>
          <p:nvPr/>
        </p:nvSpPr>
        <p:spPr>
          <a:xfrm>
            <a:off x="342900" y="2348900"/>
            <a:ext cx="8373000" cy="2721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interface </a:t>
            </a:r>
            <a:r>
              <a:rPr lang="en" sz="19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List61B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9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   ...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default public void </a:t>
            </a:r>
            <a:r>
              <a:rPr lang="en" sz="19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 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+=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+ </a:t>
            </a:r>
            <a:r>
              <a:rPr lang="en" sz="19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 "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System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900">
              <a:solidFill>
                <a:srgbClr val="C393C3"/>
              </a:solidFill>
              <a:highlight>
                <a:schemeClr val="dk1"/>
              </a:highlight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69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Interface Inheritance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The Desire for Generality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Hypernyms and Hyponyms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Interface and Implements Keywords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Overriding vs. Overloading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Interface Inheritance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Implementation Inheritance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Default Methods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Overriding Default Methods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Static and Dynamic Type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Static and Dynamic Type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Changes to Scope in 61B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Using Inheritance Safely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560" name="Google Shape;560;p69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Overriding Default Methods</a:t>
            </a:r>
            <a:endParaRPr/>
          </a:p>
        </p:txBody>
      </p:sp>
      <p:sp>
        <p:nvSpPr>
          <p:cNvPr id="561" name="Google Shape;561;p69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8, CS61B, </a:t>
            </a:r>
            <a:r>
              <a:rPr lang="en"/>
              <a:t>Spring 2024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70"/>
          <p:cNvSpPr txBox="1"/>
          <p:nvPr/>
        </p:nvSpPr>
        <p:spPr>
          <a:xfrm>
            <a:off x="342900" y="2348900"/>
            <a:ext cx="8373000" cy="2721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interface </a:t>
            </a:r>
            <a:r>
              <a:rPr lang="en" sz="19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List61B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9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   ...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default public void </a:t>
            </a:r>
            <a:r>
              <a:rPr lang="en" sz="19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 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+=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+ </a:t>
            </a:r>
            <a:r>
              <a:rPr lang="en" sz="19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 "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System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900">
              <a:solidFill>
                <a:srgbClr val="C393C3"/>
              </a:solidFill>
              <a:highlight>
                <a:schemeClr val="dk1"/>
              </a:highlight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  <p:sp>
        <p:nvSpPr>
          <p:cNvPr id="567" name="Google Shape;567;p70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</a:t>
            </a:r>
            <a:endParaRPr/>
          </a:p>
        </p:txBody>
      </p:sp>
      <p:sp>
        <p:nvSpPr>
          <p:cNvPr id="568" name="Google Shape;568;p70"/>
          <p:cNvSpPr txBox="1"/>
          <p:nvPr>
            <p:ph idx="1" type="body"/>
          </p:nvPr>
        </p:nvSpPr>
        <p:spPr>
          <a:xfrm>
            <a:off x="107050" y="402200"/>
            <a:ext cx="8520600" cy="19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print() method efficient?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AutoNum type="alphaLcPeriod"/>
            </a:pPr>
            <a:r>
              <a:rPr lang="en"/>
              <a:t>Inefficient for AList and SLList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b="1" lang="en"/>
              <a:t>Efficient for AList, inefficient for SLList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/>
              <a:t>Inefficient for AList, efficient for SLList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/>
              <a:t>Efficient for both AList and SLList</a:t>
            </a:r>
            <a:endParaRPr/>
          </a:p>
        </p:txBody>
      </p:sp>
      <p:cxnSp>
        <p:nvCxnSpPr>
          <p:cNvPr id="569" name="Google Shape;569;p70"/>
          <p:cNvCxnSpPr/>
          <p:nvPr/>
        </p:nvCxnSpPr>
        <p:spPr>
          <a:xfrm rot="10800000">
            <a:off x="4589425" y="3930125"/>
            <a:ext cx="458400" cy="2646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70" name="Google Shape;570;p70"/>
          <p:cNvSpPr txBox="1"/>
          <p:nvPr/>
        </p:nvSpPr>
        <p:spPr>
          <a:xfrm>
            <a:off x="5107175" y="4097075"/>
            <a:ext cx="3269400" cy="6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get has to seek all the way to the given item for SLLists.</a:t>
            </a:r>
            <a:endParaRPr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7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Demo: Overriding Default Methods</a:t>
            </a:r>
            <a:endParaRPr/>
          </a:p>
        </p:txBody>
      </p:sp>
      <p:sp>
        <p:nvSpPr>
          <p:cNvPr id="576" name="Google Shape;576;p71"/>
          <p:cNvSpPr txBox="1"/>
          <p:nvPr/>
        </p:nvSpPr>
        <p:spPr>
          <a:xfrm>
            <a:off x="342900" y="674275"/>
            <a:ext cx="7857000" cy="4431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Blorp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implements </a:t>
            </a:r>
            <a:r>
              <a:rPr lang="en" sz="16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List61B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Blorp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/** A print method that overrides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*  List61B's inefficient print method. */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C494C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77" name="Google Shape;577;p71"/>
          <p:cNvSpPr/>
          <p:nvPr/>
        </p:nvSpPr>
        <p:spPr>
          <a:xfrm>
            <a:off x="473250" y="475375"/>
            <a:ext cx="12099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SLList</a:t>
            </a: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7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Demo: Overriding Default Methods</a:t>
            </a:r>
            <a:endParaRPr/>
          </a:p>
        </p:txBody>
      </p:sp>
      <p:sp>
        <p:nvSpPr>
          <p:cNvPr id="583" name="Google Shape;583;p72"/>
          <p:cNvSpPr txBox="1"/>
          <p:nvPr/>
        </p:nvSpPr>
        <p:spPr>
          <a:xfrm>
            <a:off x="342900" y="674275"/>
            <a:ext cx="7857000" cy="4431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Blorp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implements </a:t>
            </a:r>
            <a:r>
              <a:rPr lang="en" sz="16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List61B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Blorp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/** A print method that overrides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*  List61B's inefficient print method. */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91AFCC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600">
              <a:solidFill>
                <a:srgbClr val="91AFCC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91AFCC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600">
              <a:solidFill>
                <a:srgbClr val="C393C3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84" name="Google Shape;584;p72"/>
          <p:cNvSpPr/>
          <p:nvPr/>
        </p:nvSpPr>
        <p:spPr>
          <a:xfrm>
            <a:off x="473250" y="475375"/>
            <a:ext cx="12099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SLList.java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8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Demo: Using ALists and SLLists</a:t>
            </a:r>
            <a:endParaRPr/>
          </a:p>
        </p:txBody>
      </p:sp>
      <p:sp>
        <p:nvSpPr>
          <p:cNvPr id="179" name="Google Shape;179;p28"/>
          <p:cNvSpPr txBox="1"/>
          <p:nvPr>
            <p:ph idx="1" type="body"/>
          </p:nvPr>
        </p:nvSpPr>
        <p:spPr>
          <a:xfrm>
            <a:off x="107050" y="402200"/>
            <a:ext cx="8520600" cy="13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This example usage of 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longest</a:t>
            </a:r>
            <a:r>
              <a:rPr lang="en"/>
              <a:t> method works fine.</a:t>
            </a:r>
            <a:endParaRPr/>
          </a:p>
        </p:txBody>
      </p:sp>
      <p:sp>
        <p:nvSpPr>
          <p:cNvPr id="180" name="Google Shape;180;p28"/>
          <p:cNvSpPr txBox="1"/>
          <p:nvPr/>
        </p:nvSpPr>
        <p:spPr>
          <a:xfrm>
            <a:off x="291575" y="1220975"/>
            <a:ext cx="5619600" cy="2976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lang="en" sz="15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longest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 sz="15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5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500">
              <a:solidFill>
                <a:srgbClr val="D6DCE7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solidFill>
                <a:srgbClr val="C494C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 sz="15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 sz="15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5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someList </a:t>
            </a:r>
            <a:r>
              <a:rPr lang="en" sz="15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5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SLList</a:t>
            </a:r>
            <a:r>
              <a:rPr lang="en" sz="15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&lt;&gt;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someList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5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addLast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"elk"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someList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5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addLast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"are"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someList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5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addLast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"watching"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5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longest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someList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500">
              <a:solidFill>
                <a:srgbClr val="FDF6E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1" name="Google Shape;181;p28"/>
          <p:cNvSpPr txBox="1"/>
          <p:nvPr/>
        </p:nvSpPr>
        <p:spPr>
          <a:xfrm>
            <a:off x="6113375" y="3294025"/>
            <a:ext cx="1316700" cy="393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watching</a:t>
            </a:r>
            <a:endParaRPr>
              <a:solidFill>
                <a:srgbClr val="FFFFF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2" name="Google Shape;182;p28"/>
          <p:cNvSpPr/>
          <p:nvPr/>
        </p:nvSpPr>
        <p:spPr>
          <a:xfrm>
            <a:off x="401425" y="1022075"/>
            <a:ext cx="12303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WordUtils.java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73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Demo: Overriding Default Methods</a:t>
            </a:r>
            <a:endParaRPr/>
          </a:p>
        </p:txBody>
      </p:sp>
      <p:sp>
        <p:nvSpPr>
          <p:cNvPr id="590" name="Google Shape;590;p73"/>
          <p:cNvSpPr txBox="1"/>
          <p:nvPr/>
        </p:nvSpPr>
        <p:spPr>
          <a:xfrm>
            <a:off x="342900" y="674275"/>
            <a:ext cx="7857000" cy="4431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Blorp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implements </a:t>
            </a:r>
            <a:r>
              <a:rPr lang="en" sz="16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List61B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Blorp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/** A print method that overrides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*  List61B's inefficient print method. */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91AFCC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600">
              <a:solidFill>
                <a:srgbClr val="91AFCC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91AFCC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Node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sentinel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next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!=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next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600">
              <a:solidFill>
                <a:srgbClr val="91AFCC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600">
              <a:solidFill>
                <a:srgbClr val="C393C3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91" name="Google Shape;591;p73"/>
          <p:cNvSpPr/>
          <p:nvPr/>
        </p:nvSpPr>
        <p:spPr>
          <a:xfrm>
            <a:off x="473250" y="475375"/>
            <a:ext cx="12099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SLList.java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7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Demo: Overriding Default Methods</a:t>
            </a:r>
            <a:endParaRPr/>
          </a:p>
        </p:txBody>
      </p:sp>
      <p:sp>
        <p:nvSpPr>
          <p:cNvPr id="597" name="Google Shape;597;p74"/>
          <p:cNvSpPr txBox="1"/>
          <p:nvPr/>
        </p:nvSpPr>
        <p:spPr>
          <a:xfrm>
            <a:off x="342900" y="674275"/>
            <a:ext cx="7857000" cy="4431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Blorp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implements </a:t>
            </a:r>
            <a:r>
              <a:rPr lang="en" sz="16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List61B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Blorp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/** A print method that overrides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*  List61B's inefficient print method. */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91AFCC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600">
              <a:solidFill>
                <a:srgbClr val="91AFCC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91AFCC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Node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sentinel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next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!=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next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+ </a:t>
            </a:r>
            <a:r>
              <a:rPr lang="en" sz="16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 "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600">
              <a:solidFill>
                <a:srgbClr val="C393C3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98" name="Google Shape;598;p74"/>
          <p:cNvSpPr/>
          <p:nvPr/>
        </p:nvSpPr>
        <p:spPr>
          <a:xfrm>
            <a:off x="473250" y="475375"/>
            <a:ext cx="12099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SLList.java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75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Demo: Overriding Default Methods</a:t>
            </a:r>
            <a:endParaRPr/>
          </a:p>
        </p:txBody>
      </p:sp>
      <p:sp>
        <p:nvSpPr>
          <p:cNvPr id="604" name="Google Shape;604;p75"/>
          <p:cNvSpPr txBox="1"/>
          <p:nvPr/>
        </p:nvSpPr>
        <p:spPr>
          <a:xfrm>
            <a:off x="342900" y="674275"/>
            <a:ext cx="7857000" cy="4431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Blorp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implements </a:t>
            </a:r>
            <a:r>
              <a:rPr lang="en" sz="16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List61B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Blorp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/** A print method that overrides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*  List61B's inefficient print method. */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91AFCC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600">
              <a:solidFill>
                <a:srgbClr val="91AFCC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91AFCC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"The boss doesn't know what he's doing!"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Node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sentinel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next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!=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next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+ </a:t>
            </a:r>
            <a:r>
              <a:rPr lang="en" sz="16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 "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E2E3E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600">
              <a:solidFill>
                <a:srgbClr val="9C20EE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05" name="Google Shape;605;p75"/>
          <p:cNvSpPr/>
          <p:nvPr/>
        </p:nvSpPr>
        <p:spPr>
          <a:xfrm>
            <a:off x="473250" y="475375"/>
            <a:ext cx="12099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SLList.java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7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Demo: Default Methods</a:t>
            </a:r>
            <a:endParaRPr/>
          </a:p>
        </p:txBody>
      </p:sp>
      <p:sp>
        <p:nvSpPr>
          <p:cNvPr id="611" name="Google Shape;611;p76"/>
          <p:cNvSpPr txBox="1"/>
          <p:nvPr/>
        </p:nvSpPr>
        <p:spPr>
          <a:xfrm>
            <a:off x="342900" y="674275"/>
            <a:ext cx="5793000" cy="4431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IsADemo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List61B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someList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SLList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&lt;&gt;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someList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addFirst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"elk"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someList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addLast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"dwell"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someList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addLast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"on"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someList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addLast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"existential"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someList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addLast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"crises"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someList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600">
              <a:solidFill>
                <a:srgbClr val="FFFFFF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12" name="Google Shape;612;p76"/>
          <p:cNvSpPr/>
          <p:nvPr/>
        </p:nvSpPr>
        <p:spPr>
          <a:xfrm>
            <a:off x="473250" y="475375"/>
            <a:ext cx="12099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IsADemo.java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3" name="Google Shape;613;p76"/>
          <p:cNvSpPr txBox="1"/>
          <p:nvPr/>
        </p:nvSpPr>
        <p:spPr>
          <a:xfrm>
            <a:off x="6331300" y="2255875"/>
            <a:ext cx="2564700" cy="1268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The boss doesn't know what he's doing!</a:t>
            </a:r>
            <a:endParaRPr>
              <a:solidFill>
                <a:srgbClr val="FFFFF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elk dwell on existential crises</a:t>
            </a:r>
            <a:endParaRPr>
              <a:solidFill>
                <a:srgbClr val="FFFFF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14" name="Google Shape;614;p76"/>
          <p:cNvSpPr txBox="1"/>
          <p:nvPr/>
        </p:nvSpPr>
        <p:spPr>
          <a:xfrm>
            <a:off x="6381978" y="4012675"/>
            <a:ext cx="2463300" cy="8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Now we're running the print method in SLList, not the print method in List61B.</a:t>
            </a:r>
            <a:endParaRPr>
              <a:solidFill>
                <a:srgbClr val="BE0712"/>
              </a:solidFill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7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Overriding Default Methods</a:t>
            </a:r>
            <a:endParaRPr/>
          </a:p>
        </p:txBody>
      </p:sp>
      <p:sp>
        <p:nvSpPr>
          <p:cNvPr id="620" name="Google Shape;620;p77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If you don’t like a default method, you can override it.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Any call to print() on an SLList will use this method instead of default.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(optional) @Override to catch typos like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public void pirnt()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p77"/>
          <p:cNvSpPr txBox="1"/>
          <p:nvPr/>
        </p:nvSpPr>
        <p:spPr>
          <a:xfrm>
            <a:off x="342900" y="1927150"/>
            <a:ext cx="8373000" cy="3142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9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Blorp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implements </a:t>
            </a:r>
            <a:r>
              <a:rPr lang="en" sz="19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List61B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9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Blorp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91AFCC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900">
              <a:solidFill>
                <a:srgbClr val="91AFCC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91AFCC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lang="en" sz="19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Node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sentinel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next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!=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next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+ </a:t>
            </a:r>
            <a:r>
              <a:rPr lang="en" sz="19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 "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System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>
                <a:solidFill>
                  <a:srgbClr val="E2E3E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900">
              <a:solidFill>
                <a:srgbClr val="9C20EE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78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</a:t>
            </a:r>
            <a:endParaRPr/>
          </a:p>
        </p:txBody>
      </p:sp>
      <p:sp>
        <p:nvSpPr>
          <p:cNvPr id="627" name="Google Shape;627;p78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Recall that if X is a superclass of Y, then an X variable can hold a reference to a Y.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Which print method do you think will run when the code below executes?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List.print()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SLList.print()</a:t>
            </a:r>
            <a:endParaRPr/>
          </a:p>
        </p:txBody>
      </p:sp>
      <p:sp>
        <p:nvSpPr>
          <p:cNvPr id="628" name="Google Shape;628;p78"/>
          <p:cNvSpPr txBox="1"/>
          <p:nvPr/>
        </p:nvSpPr>
        <p:spPr>
          <a:xfrm>
            <a:off x="744275" y="2815850"/>
            <a:ext cx="7456200" cy="2232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 sz="19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List61B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someList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SLList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someList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addLast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"elk"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someList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addLast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"are"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someList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addLast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"watching"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someList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900">
              <a:solidFill>
                <a:srgbClr val="C393C3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79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</a:t>
            </a:r>
            <a:endParaRPr/>
          </a:p>
        </p:txBody>
      </p:sp>
      <p:sp>
        <p:nvSpPr>
          <p:cNvPr id="634" name="Google Shape;634;p79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Recall that if X is a superclass of Y, then an X variable can hold a reference to a Y.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Which print method do you think will run when the code below executes?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List.print()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SLList.print() : And this is the sensible choice. But how does it work?</a:t>
            </a:r>
            <a:endParaRPr b="1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Before we can answer that, we need new terms: static and dynamic type.</a:t>
            </a:r>
            <a:endParaRPr/>
          </a:p>
        </p:txBody>
      </p:sp>
      <p:sp>
        <p:nvSpPr>
          <p:cNvPr id="635" name="Google Shape;635;p79"/>
          <p:cNvSpPr txBox="1"/>
          <p:nvPr/>
        </p:nvSpPr>
        <p:spPr>
          <a:xfrm>
            <a:off x="744275" y="2815850"/>
            <a:ext cx="7456200" cy="2232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 sz="19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List61B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someList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SLList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someList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addLast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"elk"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someList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addLast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"are"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someList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addLast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"watching"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someList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800">
              <a:solidFill>
                <a:srgbClr val="C393C3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80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Interface Inheritance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The Desire for Generality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Hypernyms and Hyponyms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Interface and Implements Keywords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Overriding vs. Overloading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Interface Inheritance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Implementation Inheritance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Default Methods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Overriding Default Methods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Static and Dynamic Type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Static and Dynamic Type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Changes to Scope in 61B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Using Inheritance Safely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641" name="Google Shape;641;p80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Static and Dynamic Type</a:t>
            </a:r>
            <a:endParaRPr/>
          </a:p>
        </p:txBody>
      </p:sp>
      <p:sp>
        <p:nvSpPr>
          <p:cNvPr id="642" name="Google Shape;642;p80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8, CS61B, </a:t>
            </a:r>
            <a:r>
              <a:rPr lang="en"/>
              <a:t>Spring 2024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81"/>
          <p:cNvSpPr txBox="1"/>
          <p:nvPr/>
        </p:nvSpPr>
        <p:spPr>
          <a:xfrm>
            <a:off x="58475" y="2815850"/>
            <a:ext cx="5580300" cy="2167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 sz="19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LivingThing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lt1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lt1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Fox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Animal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a1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lt1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Fox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h1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Fox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lt1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Squid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rgbClr val="C494C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48" name="Google Shape;648;p8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Static Type vs. Dynamic Type</a:t>
            </a:r>
            <a:endParaRPr/>
          </a:p>
        </p:txBody>
      </p:sp>
      <p:sp>
        <p:nvSpPr>
          <p:cNvPr id="649" name="Google Shape;649;p81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Every variable in Java has a “compile-time type”, a.k.a. “static type”.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is the type specified at </a:t>
            </a:r>
            <a:r>
              <a:rPr b="1" lang="en"/>
              <a:t>declaration</a:t>
            </a:r>
            <a:r>
              <a:rPr lang="en"/>
              <a:t>. Never changes!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en"/>
            </a:br>
            <a:r>
              <a:rPr lang="en"/>
              <a:t>Variables also have a “run-time type”, a.k.a. “dynamic type”.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is the type specified at </a:t>
            </a:r>
            <a:r>
              <a:rPr b="1" lang="en"/>
              <a:t>instantiation</a:t>
            </a:r>
            <a:r>
              <a:rPr lang="en"/>
              <a:t> (e.g. when using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/>
              <a:t>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Equal to the type of the object being pointed at.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50" name="Google Shape;650;p81"/>
          <p:cNvCxnSpPr/>
          <p:nvPr/>
        </p:nvCxnSpPr>
        <p:spPr>
          <a:xfrm flipH="1" rot="10800000">
            <a:off x="5911475" y="3157006"/>
            <a:ext cx="3123900" cy="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1" name="Google Shape;651;p81"/>
          <p:cNvCxnSpPr/>
          <p:nvPr/>
        </p:nvCxnSpPr>
        <p:spPr>
          <a:xfrm>
            <a:off x="6657700" y="2996831"/>
            <a:ext cx="0" cy="17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2" name="Google Shape;652;p81"/>
          <p:cNvCxnSpPr/>
          <p:nvPr/>
        </p:nvCxnSpPr>
        <p:spPr>
          <a:xfrm>
            <a:off x="7922875" y="3030281"/>
            <a:ext cx="0" cy="175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3" name="Google Shape;653;p81"/>
          <p:cNvSpPr txBox="1"/>
          <p:nvPr/>
        </p:nvSpPr>
        <p:spPr>
          <a:xfrm>
            <a:off x="6677963" y="3278656"/>
            <a:ext cx="14076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LivingThing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54" name="Google Shape;654;p81"/>
          <p:cNvSpPr/>
          <p:nvPr/>
        </p:nvSpPr>
        <p:spPr>
          <a:xfrm>
            <a:off x="6021227" y="3214756"/>
            <a:ext cx="521100" cy="4488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5" name="Google Shape;655;p81"/>
          <p:cNvSpPr txBox="1"/>
          <p:nvPr/>
        </p:nvSpPr>
        <p:spPr>
          <a:xfrm>
            <a:off x="7935602" y="3278656"/>
            <a:ext cx="7716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null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56" name="Google Shape;656;p81"/>
          <p:cNvSpPr txBox="1"/>
          <p:nvPr/>
        </p:nvSpPr>
        <p:spPr>
          <a:xfrm>
            <a:off x="6775200" y="2845306"/>
            <a:ext cx="15351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Static Type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7" name="Google Shape;657;p81"/>
          <p:cNvSpPr txBox="1"/>
          <p:nvPr/>
        </p:nvSpPr>
        <p:spPr>
          <a:xfrm>
            <a:off x="7860025" y="2845306"/>
            <a:ext cx="12126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Dynamic 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Type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58" name="Google Shape;658;p81"/>
          <p:cNvCxnSpPr/>
          <p:nvPr/>
        </p:nvCxnSpPr>
        <p:spPr>
          <a:xfrm>
            <a:off x="268600" y="3353425"/>
            <a:ext cx="2031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59" name="Google Shape;659;p81"/>
          <p:cNvSpPr txBox="1"/>
          <p:nvPr/>
        </p:nvSpPr>
        <p:spPr>
          <a:xfrm>
            <a:off x="5580875" y="3244775"/>
            <a:ext cx="5211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lt1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60" name="Google Shape;660;p81"/>
          <p:cNvSpPr txBox="1"/>
          <p:nvPr/>
        </p:nvSpPr>
        <p:spPr>
          <a:xfrm>
            <a:off x="5954894" y="3139889"/>
            <a:ext cx="822900" cy="1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Consolas"/>
                <a:ea typeface="Consolas"/>
                <a:cs typeface="Consolas"/>
                <a:sym typeface="Consolas"/>
              </a:rPr>
              <a:t>LivingThing</a:t>
            </a:r>
            <a:endParaRPr sz="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61" name="Google Shape;661;p81"/>
          <p:cNvSpPr txBox="1"/>
          <p:nvPr/>
        </p:nvSpPr>
        <p:spPr>
          <a:xfrm>
            <a:off x="3599925" y="4328600"/>
            <a:ext cx="2176200" cy="5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Technically requires a “cast”. See next lecture.</a:t>
            </a:r>
            <a:endParaRPr>
              <a:solidFill>
                <a:schemeClr val="accent4"/>
              </a:solidFill>
            </a:endParaRPr>
          </a:p>
        </p:txBody>
      </p:sp>
      <p:cxnSp>
        <p:nvCxnSpPr>
          <p:cNvPr id="662" name="Google Shape;662;p81"/>
          <p:cNvCxnSpPr/>
          <p:nvPr/>
        </p:nvCxnSpPr>
        <p:spPr>
          <a:xfrm rot="10800000">
            <a:off x="2775550" y="3988175"/>
            <a:ext cx="848400" cy="5034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82"/>
          <p:cNvSpPr txBox="1"/>
          <p:nvPr/>
        </p:nvSpPr>
        <p:spPr>
          <a:xfrm>
            <a:off x="58475" y="2815850"/>
            <a:ext cx="5580300" cy="2167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 sz="19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LivingThing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lt1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lt1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Fox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Animal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a1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lt1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Fox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h1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Fox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lt1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Squid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rgbClr val="C494C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68" name="Google Shape;668;p8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Static Type vs. Dynamic Type</a:t>
            </a:r>
            <a:endParaRPr/>
          </a:p>
        </p:txBody>
      </p:sp>
      <p:cxnSp>
        <p:nvCxnSpPr>
          <p:cNvPr id="669" name="Google Shape;669;p82"/>
          <p:cNvCxnSpPr/>
          <p:nvPr/>
        </p:nvCxnSpPr>
        <p:spPr>
          <a:xfrm flipH="1" rot="10800000">
            <a:off x="5911475" y="3157006"/>
            <a:ext cx="3123900" cy="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0" name="Google Shape;670;p82"/>
          <p:cNvCxnSpPr/>
          <p:nvPr/>
        </p:nvCxnSpPr>
        <p:spPr>
          <a:xfrm>
            <a:off x="6657700" y="2996831"/>
            <a:ext cx="0" cy="17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1" name="Google Shape;671;p82"/>
          <p:cNvCxnSpPr/>
          <p:nvPr/>
        </p:nvCxnSpPr>
        <p:spPr>
          <a:xfrm>
            <a:off x="7922875" y="3030281"/>
            <a:ext cx="0" cy="175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2" name="Google Shape;672;p82"/>
          <p:cNvSpPr txBox="1"/>
          <p:nvPr/>
        </p:nvSpPr>
        <p:spPr>
          <a:xfrm>
            <a:off x="6677963" y="3278656"/>
            <a:ext cx="14076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LivingThing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73" name="Google Shape;673;p82"/>
          <p:cNvSpPr/>
          <p:nvPr/>
        </p:nvSpPr>
        <p:spPr>
          <a:xfrm>
            <a:off x="6021227" y="3214756"/>
            <a:ext cx="521100" cy="4488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4" name="Google Shape;674;p82"/>
          <p:cNvSpPr txBox="1"/>
          <p:nvPr/>
        </p:nvSpPr>
        <p:spPr>
          <a:xfrm>
            <a:off x="7935602" y="3278656"/>
            <a:ext cx="7716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Fox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75" name="Google Shape;675;p82"/>
          <p:cNvSpPr txBox="1"/>
          <p:nvPr/>
        </p:nvSpPr>
        <p:spPr>
          <a:xfrm>
            <a:off x="6775200" y="2845306"/>
            <a:ext cx="15351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Static Type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6" name="Google Shape;676;p82"/>
          <p:cNvSpPr txBox="1"/>
          <p:nvPr/>
        </p:nvSpPr>
        <p:spPr>
          <a:xfrm>
            <a:off x="7860025" y="2845306"/>
            <a:ext cx="12126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Dynamic Type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77" name="Google Shape;677;p82"/>
          <p:cNvCxnSpPr/>
          <p:nvPr/>
        </p:nvCxnSpPr>
        <p:spPr>
          <a:xfrm>
            <a:off x="268600" y="3625163"/>
            <a:ext cx="2031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678" name="Google Shape;678;p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2889" y="3530705"/>
            <a:ext cx="429625" cy="429625"/>
          </a:xfrm>
          <a:prstGeom prst="rect">
            <a:avLst/>
          </a:prstGeom>
          <a:noFill/>
          <a:ln>
            <a:noFill/>
          </a:ln>
        </p:spPr>
      </p:pic>
      <p:sp>
        <p:nvSpPr>
          <p:cNvPr id="679" name="Google Shape;679;p82"/>
          <p:cNvSpPr/>
          <p:nvPr/>
        </p:nvSpPr>
        <p:spPr>
          <a:xfrm>
            <a:off x="6125925" y="3306200"/>
            <a:ext cx="259800" cy="1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FE2F3"/>
              </a:solidFill>
            </a:endParaRPr>
          </a:p>
        </p:txBody>
      </p:sp>
      <p:cxnSp>
        <p:nvCxnSpPr>
          <p:cNvPr id="680" name="Google Shape;680;p82"/>
          <p:cNvCxnSpPr>
            <a:stCxn id="679" idx="2"/>
            <a:endCxn id="678" idx="3"/>
          </p:cNvCxnSpPr>
          <p:nvPr/>
        </p:nvCxnSpPr>
        <p:spPr>
          <a:xfrm rot="5400000">
            <a:off x="5682525" y="3172100"/>
            <a:ext cx="283200" cy="863400"/>
          </a:xfrm>
          <a:prstGeom prst="curvedConnector2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81" name="Google Shape;681;p82"/>
          <p:cNvSpPr txBox="1"/>
          <p:nvPr/>
        </p:nvSpPr>
        <p:spPr>
          <a:xfrm>
            <a:off x="5580880" y="3244775"/>
            <a:ext cx="5211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lt1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82" name="Google Shape;682;p82"/>
          <p:cNvSpPr txBox="1"/>
          <p:nvPr/>
        </p:nvSpPr>
        <p:spPr>
          <a:xfrm>
            <a:off x="5954894" y="3139889"/>
            <a:ext cx="822900" cy="1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Consolas"/>
                <a:ea typeface="Consolas"/>
                <a:cs typeface="Consolas"/>
                <a:sym typeface="Consolas"/>
              </a:rPr>
              <a:t>LivingThing</a:t>
            </a:r>
            <a:endParaRPr sz="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83" name="Google Shape;683;p82"/>
          <p:cNvSpPr txBox="1"/>
          <p:nvPr/>
        </p:nvSpPr>
        <p:spPr>
          <a:xfrm>
            <a:off x="3599925" y="4328600"/>
            <a:ext cx="2176200" cy="5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Technically requires a “cast”. See next lecture.</a:t>
            </a:r>
            <a:endParaRPr>
              <a:solidFill>
                <a:schemeClr val="accent4"/>
              </a:solidFill>
            </a:endParaRPr>
          </a:p>
        </p:txBody>
      </p:sp>
      <p:cxnSp>
        <p:nvCxnSpPr>
          <p:cNvPr id="684" name="Google Shape;684;p82"/>
          <p:cNvCxnSpPr/>
          <p:nvPr/>
        </p:nvCxnSpPr>
        <p:spPr>
          <a:xfrm rot="10800000">
            <a:off x="2775550" y="3988175"/>
            <a:ext cx="848400" cy="5034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85" name="Google Shape;685;p82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Every variable in Java has a “compile-time type”, a.k.a. “static type”.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is the type specified at </a:t>
            </a:r>
            <a:r>
              <a:rPr b="1" lang="en"/>
              <a:t>declaration</a:t>
            </a:r>
            <a:r>
              <a:rPr lang="en"/>
              <a:t>. Never changes!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en"/>
            </a:br>
            <a:r>
              <a:rPr lang="en"/>
              <a:t>Variables also have a “run-time type”, a.k.a. “dynamic type”.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is the type specified at </a:t>
            </a:r>
            <a:r>
              <a:rPr b="1" lang="en"/>
              <a:t>instantiation</a:t>
            </a:r>
            <a:r>
              <a:rPr lang="en"/>
              <a:t> (e.g. when using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/>
              <a:t>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Equal to the type of the object being pointed at.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9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Demo: Using ALists and SLLists</a:t>
            </a:r>
            <a:endParaRPr/>
          </a:p>
        </p:txBody>
      </p:sp>
      <p:sp>
        <p:nvSpPr>
          <p:cNvPr id="188" name="Google Shape;188;p29"/>
          <p:cNvSpPr txBox="1"/>
          <p:nvPr>
            <p:ph idx="1" type="body"/>
          </p:nvPr>
        </p:nvSpPr>
        <p:spPr>
          <a:xfrm>
            <a:off x="107050" y="402200"/>
            <a:ext cx="8520600" cy="13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What if somebody placed their list of words in an AList instead of an SLList?</a:t>
            </a:r>
            <a:endParaRPr/>
          </a:p>
        </p:txBody>
      </p:sp>
      <p:sp>
        <p:nvSpPr>
          <p:cNvPr id="189" name="Google Shape;189;p29"/>
          <p:cNvSpPr txBox="1"/>
          <p:nvPr/>
        </p:nvSpPr>
        <p:spPr>
          <a:xfrm>
            <a:off x="291575" y="1220975"/>
            <a:ext cx="5619600" cy="2976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lang="en" sz="15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longest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 sz="15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5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500">
              <a:solidFill>
                <a:srgbClr val="D6DCE7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 sz="15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AList</a:t>
            </a:r>
            <a:r>
              <a:rPr lang="en" sz="15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5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someList </a:t>
            </a:r>
            <a:r>
              <a:rPr lang="en" sz="15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5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AList</a:t>
            </a:r>
            <a:r>
              <a:rPr lang="en" sz="15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&lt;&gt;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someList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5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addLast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"elk"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someList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5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addLast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"are"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someList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5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addLast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"watching"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5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longest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someList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500">
              <a:solidFill>
                <a:srgbClr val="C393C3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90" name="Google Shape;190;p29"/>
          <p:cNvCxnSpPr/>
          <p:nvPr/>
        </p:nvCxnSpPr>
        <p:spPr>
          <a:xfrm rot="10800000">
            <a:off x="4874500" y="2571750"/>
            <a:ext cx="1580700" cy="0"/>
          </a:xfrm>
          <a:prstGeom prst="straightConnector1">
            <a:avLst/>
          </a:prstGeom>
          <a:noFill/>
          <a:ln cap="flat" cmpd="sng" w="9525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1" name="Google Shape;191;p29"/>
          <p:cNvSpPr txBox="1"/>
          <p:nvPr/>
        </p:nvSpPr>
        <p:spPr>
          <a:xfrm>
            <a:off x="6455200" y="2374950"/>
            <a:ext cx="2001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AList instead of SLList.</a:t>
            </a:r>
            <a:endParaRPr>
              <a:solidFill>
                <a:srgbClr val="BE0712"/>
              </a:solidFill>
            </a:endParaRPr>
          </a:p>
        </p:txBody>
      </p:sp>
      <p:sp>
        <p:nvSpPr>
          <p:cNvPr id="192" name="Google Shape;192;p29"/>
          <p:cNvSpPr/>
          <p:nvPr/>
        </p:nvSpPr>
        <p:spPr>
          <a:xfrm>
            <a:off x="401425" y="1022075"/>
            <a:ext cx="12303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WordUtils.java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83"/>
          <p:cNvSpPr txBox="1"/>
          <p:nvPr/>
        </p:nvSpPr>
        <p:spPr>
          <a:xfrm>
            <a:off x="58475" y="2815850"/>
            <a:ext cx="5580300" cy="2167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 sz="19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LivingThing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lt1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lt1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Fox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Animal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a1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lt1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Fox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h1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Fox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lt1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Squid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rgbClr val="C494C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91" name="Google Shape;691;p83"/>
          <p:cNvSpPr txBox="1"/>
          <p:nvPr/>
        </p:nvSpPr>
        <p:spPr>
          <a:xfrm>
            <a:off x="3599925" y="4328600"/>
            <a:ext cx="2176200" cy="5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Technically requires a “cast”. See next lecture.</a:t>
            </a:r>
            <a:endParaRPr>
              <a:solidFill>
                <a:schemeClr val="accent4"/>
              </a:solidFill>
            </a:endParaRPr>
          </a:p>
        </p:txBody>
      </p:sp>
      <p:cxnSp>
        <p:nvCxnSpPr>
          <p:cNvPr id="692" name="Google Shape;692;p83"/>
          <p:cNvCxnSpPr/>
          <p:nvPr/>
        </p:nvCxnSpPr>
        <p:spPr>
          <a:xfrm rot="10800000">
            <a:off x="2775550" y="3988175"/>
            <a:ext cx="848400" cy="5034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3" name="Google Shape;693;p83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Static Type vs. Dynamic Type</a:t>
            </a:r>
            <a:endParaRPr/>
          </a:p>
        </p:txBody>
      </p:sp>
      <p:sp>
        <p:nvSpPr>
          <p:cNvPr id="694" name="Google Shape;694;p83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Every variable in Java has a “compile-time type”, a.k.a. “static type”.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is the type specified at </a:t>
            </a:r>
            <a:r>
              <a:rPr b="1" lang="en"/>
              <a:t>declaration</a:t>
            </a:r>
            <a:r>
              <a:rPr lang="en"/>
              <a:t>. Never changes!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en"/>
            </a:br>
            <a:r>
              <a:rPr lang="en"/>
              <a:t>Variables also have a “run-time type”, a.k.a. “dynamic type”.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is the type specified at </a:t>
            </a:r>
            <a:r>
              <a:rPr b="1" lang="en"/>
              <a:t>instantiation</a:t>
            </a:r>
            <a:r>
              <a:rPr lang="en"/>
              <a:t> (e.g. when using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/>
              <a:t>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Equal to the type of the object being pointed at.</a:t>
            </a:r>
            <a:endParaRPr/>
          </a:p>
        </p:txBody>
      </p:sp>
      <p:cxnSp>
        <p:nvCxnSpPr>
          <p:cNvPr id="695" name="Google Shape;695;p83"/>
          <p:cNvCxnSpPr/>
          <p:nvPr/>
        </p:nvCxnSpPr>
        <p:spPr>
          <a:xfrm flipH="1" rot="10800000">
            <a:off x="5911475" y="3157006"/>
            <a:ext cx="3123900" cy="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6" name="Google Shape;696;p83"/>
          <p:cNvCxnSpPr/>
          <p:nvPr/>
        </p:nvCxnSpPr>
        <p:spPr>
          <a:xfrm>
            <a:off x="6657700" y="2996831"/>
            <a:ext cx="0" cy="17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7" name="Google Shape;697;p83"/>
          <p:cNvCxnSpPr/>
          <p:nvPr/>
        </p:nvCxnSpPr>
        <p:spPr>
          <a:xfrm>
            <a:off x="7922875" y="3030281"/>
            <a:ext cx="0" cy="175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8" name="Google Shape;698;p83"/>
          <p:cNvSpPr txBox="1"/>
          <p:nvPr/>
        </p:nvSpPr>
        <p:spPr>
          <a:xfrm>
            <a:off x="6677963" y="3278656"/>
            <a:ext cx="14076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LivingThing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99" name="Google Shape;699;p83"/>
          <p:cNvSpPr/>
          <p:nvPr/>
        </p:nvSpPr>
        <p:spPr>
          <a:xfrm>
            <a:off x="6021227" y="3214756"/>
            <a:ext cx="521100" cy="4488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0" name="Google Shape;700;p83"/>
          <p:cNvSpPr txBox="1"/>
          <p:nvPr/>
        </p:nvSpPr>
        <p:spPr>
          <a:xfrm>
            <a:off x="7935602" y="3278656"/>
            <a:ext cx="7716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Fox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01" name="Google Shape;701;p83"/>
          <p:cNvSpPr txBox="1"/>
          <p:nvPr/>
        </p:nvSpPr>
        <p:spPr>
          <a:xfrm>
            <a:off x="6775200" y="2845306"/>
            <a:ext cx="15351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Static Type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2" name="Google Shape;702;p83"/>
          <p:cNvSpPr txBox="1"/>
          <p:nvPr/>
        </p:nvSpPr>
        <p:spPr>
          <a:xfrm>
            <a:off x="7860025" y="2845306"/>
            <a:ext cx="12126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Dynamic Type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03" name="Google Shape;703;p83"/>
          <p:cNvCxnSpPr/>
          <p:nvPr/>
        </p:nvCxnSpPr>
        <p:spPr>
          <a:xfrm>
            <a:off x="268600" y="3920517"/>
            <a:ext cx="2031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04" name="Google Shape;704;p83"/>
          <p:cNvSpPr txBox="1"/>
          <p:nvPr/>
        </p:nvSpPr>
        <p:spPr>
          <a:xfrm>
            <a:off x="6677963" y="3792313"/>
            <a:ext cx="7716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Animal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05" name="Google Shape;705;p83"/>
          <p:cNvSpPr txBox="1"/>
          <p:nvPr/>
        </p:nvSpPr>
        <p:spPr>
          <a:xfrm>
            <a:off x="7935602" y="3792313"/>
            <a:ext cx="7716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Fox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06" name="Google Shape;706;p83"/>
          <p:cNvSpPr/>
          <p:nvPr/>
        </p:nvSpPr>
        <p:spPr>
          <a:xfrm>
            <a:off x="6021227" y="3728413"/>
            <a:ext cx="521100" cy="4488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07" name="Google Shape;707;p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2889" y="3530705"/>
            <a:ext cx="429625" cy="429625"/>
          </a:xfrm>
          <a:prstGeom prst="rect">
            <a:avLst/>
          </a:prstGeom>
          <a:noFill/>
          <a:ln>
            <a:noFill/>
          </a:ln>
        </p:spPr>
      </p:pic>
      <p:sp>
        <p:nvSpPr>
          <p:cNvPr id="708" name="Google Shape;708;p83"/>
          <p:cNvSpPr/>
          <p:nvPr/>
        </p:nvSpPr>
        <p:spPr>
          <a:xfrm>
            <a:off x="6125925" y="3306200"/>
            <a:ext cx="259800" cy="1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FE2F3"/>
              </a:solidFill>
            </a:endParaRPr>
          </a:p>
        </p:txBody>
      </p:sp>
      <p:cxnSp>
        <p:nvCxnSpPr>
          <p:cNvPr id="709" name="Google Shape;709;p83"/>
          <p:cNvCxnSpPr>
            <a:stCxn id="708" idx="2"/>
            <a:endCxn id="707" idx="3"/>
          </p:cNvCxnSpPr>
          <p:nvPr/>
        </p:nvCxnSpPr>
        <p:spPr>
          <a:xfrm rot="5400000">
            <a:off x="5682525" y="3172100"/>
            <a:ext cx="283200" cy="863400"/>
          </a:xfrm>
          <a:prstGeom prst="curvedConnector2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10" name="Google Shape;710;p83"/>
          <p:cNvSpPr/>
          <p:nvPr/>
        </p:nvSpPr>
        <p:spPr>
          <a:xfrm>
            <a:off x="6151875" y="3874825"/>
            <a:ext cx="259800" cy="1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FE2F3"/>
              </a:solidFill>
            </a:endParaRPr>
          </a:p>
        </p:txBody>
      </p:sp>
      <p:cxnSp>
        <p:nvCxnSpPr>
          <p:cNvPr id="711" name="Google Shape;711;p83"/>
          <p:cNvCxnSpPr>
            <a:stCxn id="710" idx="2"/>
            <a:endCxn id="707" idx="2"/>
          </p:cNvCxnSpPr>
          <p:nvPr/>
        </p:nvCxnSpPr>
        <p:spPr>
          <a:xfrm flipH="1" rot="5400000">
            <a:off x="5694525" y="3443575"/>
            <a:ext cx="70500" cy="1104000"/>
          </a:xfrm>
          <a:prstGeom prst="curvedConnector3">
            <a:avLst>
              <a:gd fmla="val -337766" name="adj1"/>
            </a:avLst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12" name="Google Shape;712;p83"/>
          <p:cNvSpPr txBox="1"/>
          <p:nvPr/>
        </p:nvSpPr>
        <p:spPr>
          <a:xfrm>
            <a:off x="5580880" y="3244775"/>
            <a:ext cx="5211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lt1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13" name="Google Shape;713;p83"/>
          <p:cNvSpPr txBox="1"/>
          <p:nvPr/>
        </p:nvSpPr>
        <p:spPr>
          <a:xfrm>
            <a:off x="5626630" y="3743075"/>
            <a:ext cx="4296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a1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14" name="Google Shape;714;p83"/>
          <p:cNvSpPr txBox="1"/>
          <p:nvPr/>
        </p:nvSpPr>
        <p:spPr>
          <a:xfrm>
            <a:off x="5954894" y="3139889"/>
            <a:ext cx="822900" cy="1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Consolas"/>
                <a:ea typeface="Consolas"/>
                <a:cs typeface="Consolas"/>
                <a:sym typeface="Consolas"/>
              </a:rPr>
              <a:t>LivingThing</a:t>
            </a:r>
            <a:endParaRPr sz="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15" name="Google Shape;715;p83"/>
          <p:cNvSpPr txBox="1"/>
          <p:nvPr/>
        </p:nvSpPr>
        <p:spPr>
          <a:xfrm>
            <a:off x="5965608" y="3653395"/>
            <a:ext cx="521100" cy="1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Consolas"/>
                <a:ea typeface="Consolas"/>
                <a:cs typeface="Consolas"/>
                <a:sym typeface="Consolas"/>
              </a:rPr>
              <a:t>Animal</a:t>
            </a:r>
            <a:endParaRPr sz="6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84"/>
          <p:cNvSpPr txBox="1"/>
          <p:nvPr/>
        </p:nvSpPr>
        <p:spPr>
          <a:xfrm>
            <a:off x="58475" y="2815850"/>
            <a:ext cx="5580300" cy="2167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 sz="19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LivingThing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lt1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lt1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Fox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Animal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a1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lt1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Fox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h1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Fox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lt1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Squid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rgbClr val="C494C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21" name="Google Shape;721;p8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Static Type vs. Dynamic Type</a:t>
            </a:r>
            <a:endParaRPr/>
          </a:p>
        </p:txBody>
      </p:sp>
      <p:sp>
        <p:nvSpPr>
          <p:cNvPr id="722" name="Google Shape;722;p84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Every variable in Java has a “compile-time type”, a.k.a. “static type”.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is the type specified at </a:t>
            </a:r>
            <a:r>
              <a:rPr b="1" lang="en"/>
              <a:t>declaration</a:t>
            </a:r>
            <a:r>
              <a:rPr lang="en"/>
              <a:t>. Never changes!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en"/>
            </a:br>
            <a:r>
              <a:rPr lang="en"/>
              <a:t>Variables also have a “run-time type”, a.k.a. “dynamic type”.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is the type specified at </a:t>
            </a:r>
            <a:r>
              <a:rPr b="1" lang="en"/>
              <a:t>instantiation</a:t>
            </a:r>
            <a:r>
              <a:rPr lang="en"/>
              <a:t> (e.g. when using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/>
              <a:t>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Equal to the type of the object being pointed at.</a:t>
            </a:r>
            <a:endParaRPr/>
          </a:p>
        </p:txBody>
      </p:sp>
      <p:cxnSp>
        <p:nvCxnSpPr>
          <p:cNvPr id="723" name="Google Shape;723;p84"/>
          <p:cNvCxnSpPr/>
          <p:nvPr/>
        </p:nvCxnSpPr>
        <p:spPr>
          <a:xfrm flipH="1" rot="10800000">
            <a:off x="5911475" y="3157006"/>
            <a:ext cx="3123900" cy="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4" name="Google Shape;724;p84"/>
          <p:cNvCxnSpPr/>
          <p:nvPr/>
        </p:nvCxnSpPr>
        <p:spPr>
          <a:xfrm>
            <a:off x="6657700" y="2996831"/>
            <a:ext cx="0" cy="17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5" name="Google Shape;725;p84"/>
          <p:cNvCxnSpPr/>
          <p:nvPr/>
        </p:nvCxnSpPr>
        <p:spPr>
          <a:xfrm>
            <a:off x="7922875" y="3030281"/>
            <a:ext cx="0" cy="175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26" name="Google Shape;726;p84"/>
          <p:cNvSpPr txBox="1"/>
          <p:nvPr/>
        </p:nvSpPr>
        <p:spPr>
          <a:xfrm>
            <a:off x="6677963" y="3278656"/>
            <a:ext cx="14076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LivingThing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27" name="Google Shape;727;p84"/>
          <p:cNvSpPr/>
          <p:nvPr/>
        </p:nvSpPr>
        <p:spPr>
          <a:xfrm>
            <a:off x="6021227" y="3214756"/>
            <a:ext cx="521100" cy="4488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8" name="Google Shape;728;p84"/>
          <p:cNvSpPr txBox="1"/>
          <p:nvPr/>
        </p:nvSpPr>
        <p:spPr>
          <a:xfrm>
            <a:off x="7935602" y="3278656"/>
            <a:ext cx="7716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Fox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29" name="Google Shape;729;p84"/>
          <p:cNvSpPr txBox="1"/>
          <p:nvPr/>
        </p:nvSpPr>
        <p:spPr>
          <a:xfrm>
            <a:off x="6775200" y="2845306"/>
            <a:ext cx="15351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Static Type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0" name="Google Shape;730;p84"/>
          <p:cNvSpPr txBox="1"/>
          <p:nvPr/>
        </p:nvSpPr>
        <p:spPr>
          <a:xfrm>
            <a:off x="7860025" y="2845306"/>
            <a:ext cx="12126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Dynamic Type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31" name="Google Shape;731;p84"/>
          <p:cNvCxnSpPr/>
          <p:nvPr/>
        </p:nvCxnSpPr>
        <p:spPr>
          <a:xfrm>
            <a:off x="268600" y="4210518"/>
            <a:ext cx="2031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32" name="Google Shape;732;p84"/>
          <p:cNvSpPr txBox="1"/>
          <p:nvPr/>
        </p:nvSpPr>
        <p:spPr>
          <a:xfrm>
            <a:off x="5580880" y="3244775"/>
            <a:ext cx="5211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lt1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33" name="Google Shape;733;p84"/>
          <p:cNvSpPr txBox="1"/>
          <p:nvPr/>
        </p:nvSpPr>
        <p:spPr>
          <a:xfrm>
            <a:off x="6677963" y="3792313"/>
            <a:ext cx="7716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Animal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34" name="Google Shape;734;p84"/>
          <p:cNvSpPr txBox="1"/>
          <p:nvPr/>
        </p:nvSpPr>
        <p:spPr>
          <a:xfrm>
            <a:off x="7935602" y="3792313"/>
            <a:ext cx="7716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Fox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35" name="Google Shape;735;p84"/>
          <p:cNvSpPr txBox="1"/>
          <p:nvPr/>
        </p:nvSpPr>
        <p:spPr>
          <a:xfrm>
            <a:off x="6677963" y="4305970"/>
            <a:ext cx="7716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Fox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36" name="Google Shape;736;p84"/>
          <p:cNvSpPr/>
          <p:nvPr/>
        </p:nvSpPr>
        <p:spPr>
          <a:xfrm>
            <a:off x="6021227" y="3728413"/>
            <a:ext cx="521100" cy="4488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7" name="Google Shape;737;p84"/>
          <p:cNvSpPr/>
          <p:nvPr/>
        </p:nvSpPr>
        <p:spPr>
          <a:xfrm>
            <a:off x="6021227" y="4242070"/>
            <a:ext cx="521100" cy="4488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8" name="Google Shape;738;p84"/>
          <p:cNvSpPr txBox="1"/>
          <p:nvPr/>
        </p:nvSpPr>
        <p:spPr>
          <a:xfrm>
            <a:off x="7935602" y="4305970"/>
            <a:ext cx="7716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Fox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39" name="Google Shape;739;p84"/>
          <p:cNvSpPr txBox="1"/>
          <p:nvPr/>
        </p:nvSpPr>
        <p:spPr>
          <a:xfrm>
            <a:off x="5626630" y="3743075"/>
            <a:ext cx="4296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a1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40" name="Google Shape;740;p84"/>
          <p:cNvSpPr txBox="1"/>
          <p:nvPr/>
        </p:nvSpPr>
        <p:spPr>
          <a:xfrm>
            <a:off x="5626630" y="4287082"/>
            <a:ext cx="4296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h1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741" name="Google Shape;741;p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2889" y="3530705"/>
            <a:ext cx="429625" cy="429625"/>
          </a:xfrm>
          <a:prstGeom prst="rect">
            <a:avLst/>
          </a:prstGeom>
          <a:noFill/>
          <a:ln>
            <a:noFill/>
          </a:ln>
        </p:spPr>
      </p:pic>
      <p:sp>
        <p:nvSpPr>
          <p:cNvPr id="742" name="Google Shape;742;p84"/>
          <p:cNvSpPr/>
          <p:nvPr/>
        </p:nvSpPr>
        <p:spPr>
          <a:xfrm>
            <a:off x="6125925" y="3306200"/>
            <a:ext cx="259800" cy="1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FE2F3"/>
              </a:solidFill>
            </a:endParaRPr>
          </a:p>
        </p:txBody>
      </p:sp>
      <p:cxnSp>
        <p:nvCxnSpPr>
          <p:cNvPr id="743" name="Google Shape;743;p84"/>
          <p:cNvCxnSpPr>
            <a:stCxn id="742" idx="2"/>
            <a:endCxn id="741" idx="3"/>
          </p:cNvCxnSpPr>
          <p:nvPr/>
        </p:nvCxnSpPr>
        <p:spPr>
          <a:xfrm rot="5400000">
            <a:off x="5682525" y="3172100"/>
            <a:ext cx="283200" cy="863400"/>
          </a:xfrm>
          <a:prstGeom prst="curvedConnector2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44" name="Google Shape;744;p84"/>
          <p:cNvSpPr/>
          <p:nvPr/>
        </p:nvSpPr>
        <p:spPr>
          <a:xfrm>
            <a:off x="6151875" y="3874825"/>
            <a:ext cx="259800" cy="1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FE2F3"/>
              </a:solidFill>
            </a:endParaRPr>
          </a:p>
        </p:txBody>
      </p:sp>
      <p:cxnSp>
        <p:nvCxnSpPr>
          <p:cNvPr id="745" name="Google Shape;745;p84"/>
          <p:cNvCxnSpPr>
            <a:stCxn id="744" idx="2"/>
            <a:endCxn id="741" idx="2"/>
          </p:cNvCxnSpPr>
          <p:nvPr/>
        </p:nvCxnSpPr>
        <p:spPr>
          <a:xfrm flipH="1" rot="5400000">
            <a:off x="5694525" y="3443575"/>
            <a:ext cx="70500" cy="1104000"/>
          </a:xfrm>
          <a:prstGeom prst="curvedConnector3">
            <a:avLst>
              <a:gd fmla="val -337766" name="adj1"/>
            </a:avLst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46" name="Google Shape;746;p84"/>
          <p:cNvSpPr/>
          <p:nvPr/>
        </p:nvSpPr>
        <p:spPr>
          <a:xfrm>
            <a:off x="6135575" y="4386525"/>
            <a:ext cx="259800" cy="1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FE2F3"/>
              </a:solidFill>
            </a:endParaRPr>
          </a:p>
        </p:txBody>
      </p:sp>
      <p:cxnSp>
        <p:nvCxnSpPr>
          <p:cNvPr id="747" name="Google Shape;747;p84"/>
          <p:cNvCxnSpPr>
            <a:stCxn id="746" idx="2"/>
            <a:endCxn id="748" idx="3"/>
          </p:cNvCxnSpPr>
          <p:nvPr/>
        </p:nvCxnSpPr>
        <p:spPr>
          <a:xfrm flipH="1" rot="5400000">
            <a:off x="5183975" y="3461025"/>
            <a:ext cx="214500" cy="1948500"/>
          </a:xfrm>
          <a:prstGeom prst="curvedConnector4">
            <a:avLst>
              <a:gd fmla="val -111014" name="adj1"/>
              <a:gd fmla="val 53330" name="adj2"/>
            </a:avLst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49" name="Google Shape;749;p84"/>
          <p:cNvSpPr txBox="1"/>
          <p:nvPr/>
        </p:nvSpPr>
        <p:spPr>
          <a:xfrm>
            <a:off x="5954894" y="3139889"/>
            <a:ext cx="822900" cy="1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Consolas"/>
                <a:ea typeface="Consolas"/>
                <a:cs typeface="Consolas"/>
                <a:sym typeface="Consolas"/>
              </a:rPr>
              <a:t>LivingThing</a:t>
            </a:r>
            <a:endParaRPr sz="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50" name="Google Shape;750;p84"/>
          <p:cNvSpPr txBox="1"/>
          <p:nvPr/>
        </p:nvSpPr>
        <p:spPr>
          <a:xfrm>
            <a:off x="5965608" y="3653395"/>
            <a:ext cx="521100" cy="1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Consolas"/>
                <a:ea typeface="Consolas"/>
                <a:cs typeface="Consolas"/>
                <a:sym typeface="Consolas"/>
              </a:rPr>
              <a:t>Animal</a:t>
            </a:r>
            <a:endParaRPr sz="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51" name="Google Shape;751;p84"/>
          <p:cNvSpPr txBox="1"/>
          <p:nvPr/>
        </p:nvSpPr>
        <p:spPr>
          <a:xfrm>
            <a:off x="5960875" y="4172677"/>
            <a:ext cx="521100" cy="1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Consolas"/>
                <a:ea typeface="Consolas"/>
                <a:cs typeface="Consolas"/>
                <a:sym typeface="Consolas"/>
              </a:rPr>
              <a:t>Fox</a:t>
            </a:r>
            <a:endParaRPr sz="6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748" name="Google Shape;748;p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7464" y="4113330"/>
            <a:ext cx="429625" cy="42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85"/>
          <p:cNvSpPr txBox="1"/>
          <p:nvPr/>
        </p:nvSpPr>
        <p:spPr>
          <a:xfrm>
            <a:off x="58475" y="2815850"/>
            <a:ext cx="5580300" cy="2167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 sz="19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LivingThing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lt1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lt1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Fox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Animal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a1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lt1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Fox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h1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Fox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lt1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Squid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rgbClr val="C494C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57" name="Google Shape;757;p85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Static Type vs. Dynamic Type</a:t>
            </a:r>
            <a:endParaRPr/>
          </a:p>
        </p:txBody>
      </p:sp>
      <p:sp>
        <p:nvSpPr>
          <p:cNvPr id="758" name="Google Shape;758;p85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Every variable in Java has a “compile-time type”, a.k.a. “static type”.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is the type specified at </a:t>
            </a:r>
            <a:r>
              <a:rPr b="1" lang="en"/>
              <a:t>declaration</a:t>
            </a:r>
            <a:r>
              <a:rPr lang="en"/>
              <a:t>. Never changes!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en"/>
            </a:br>
            <a:r>
              <a:rPr lang="en"/>
              <a:t>Variables also have a “run-time type”, a.k.a. “dynamic type”.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is the type specified at </a:t>
            </a:r>
            <a:r>
              <a:rPr b="1" lang="en"/>
              <a:t>instantiation</a:t>
            </a:r>
            <a:r>
              <a:rPr lang="en"/>
              <a:t> (e.g. when using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/>
              <a:t>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Equal to the type of the object being pointed at.</a:t>
            </a:r>
            <a:endParaRPr/>
          </a:p>
        </p:txBody>
      </p:sp>
      <p:cxnSp>
        <p:nvCxnSpPr>
          <p:cNvPr id="759" name="Google Shape;759;p85"/>
          <p:cNvCxnSpPr/>
          <p:nvPr/>
        </p:nvCxnSpPr>
        <p:spPr>
          <a:xfrm>
            <a:off x="5894475" y="3157000"/>
            <a:ext cx="3141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0" name="Google Shape;760;p85"/>
          <p:cNvCxnSpPr/>
          <p:nvPr/>
        </p:nvCxnSpPr>
        <p:spPr>
          <a:xfrm>
            <a:off x="6657700" y="2996831"/>
            <a:ext cx="0" cy="17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1" name="Google Shape;761;p85"/>
          <p:cNvCxnSpPr/>
          <p:nvPr/>
        </p:nvCxnSpPr>
        <p:spPr>
          <a:xfrm>
            <a:off x="7922875" y="3030281"/>
            <a:ext cx="0" cy="175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62" name="Google Shape;762;p85"/>
          <p:cNvSpPr txBox="1"/>
          <p:nvPr/>
        </p:nvSpPr>
        <p:spPr>
          <a:xfrm>
            <a:off x="6677963" y="3278656"/>
            <a:ext cx="14076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LivingThing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63" name="Google Shape;763;p85"/>
          <p:cNvSpPr/>
          <p:nvPr/>
        </p:nvSpPr>
        <p:spPr>
          <a:xfrm>
            <a:off x="6021227" y="3214756"/>
            <a:ext cx="521100" cy="4488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4" name="Google Shape;764;p85"/>
          <p:cNvSpPr txBox="1"/>
          <p:nvPr/>
        </p:nvSpPr>
        <p:spPr>
          <a:xfrm>
            <a:off x="7935602" y="3278656"/>
            <a:ext cx="7716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Squid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65" name="Google Shape;765;p85"/>
          <p:cNvSpPr txBox="1"/>
          <p:nvPr/>
        </p:nvSpPr>
        <p:spPr>
          <a:xfrm>
            <a:off x="6775200" y="2845306"/>
            <a:ext cx="15351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Static Type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6" name="Google Shape;766;p85"/>
          <p:cNvSpPr txBox="1"/>
          <p:nvPr/>
        </p:nvSpPr>
        <p:spPr>
          <a:xfrm>
            <a:off x="7860025" y="2845306"/>
            <a:ext cx="12126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Dynamic Type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67" name="Google Shape;767;p85"/>
          <p:cNvCxnSpPr/>
          <p:nvPr/>
        </p:nvCxnSpPr>
        <p:spPr>
          <a:xfrm>
            <a:off x="268600" y="4505871"/>
            <a:ext cx="2031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68" name="Google Shape;768;p85"/>
          <p:cNvSpPr txBox="1"/>
          <p:nvPr/>
        </p:nvSpPr>
        <p:spPr>
          <a:xfrm>
            <a:off x="5580880" y="3244775"/>
            <a:ext cx="5211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lt1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69" name="Google Shape;769;p85"/>
          <p:cNvSpPr txBox="1"/>
          <p:nvPr/>
        </p:nvSpPr>
        <p:spPr>
          <a:xfrm>
            <a:off x="6677963" y="3792313"/>
            <a:ext cx="7716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Animal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70" name="Google Shape;770;p85"/>
          <p:cNvSpPr txBox="1"/>
          <p:nvPr/>
        </p:nvSpPr>
        <p:spPr>
          <a:xfrm>
            <a:off x="7935602" y="3792313"/>
            <a:ext cx="7716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Fox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71" name="Google Shape;771;p85"/>
          <p:cNvSpPr txBox="1"/>
          <p:nvPr/>
        </p:nvSpPr>
        <p:spPr>
          <a:xfrm>
            <a:off x="6677963" y="4305970"/>
            <a:ext cx="7716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Fox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72" name="Google Shape;772;p85"/>
          <p:cNvSpPr/>
          <p:nvPr/>
        </p:nvSpPr>
        <p:spPr>
          <a:xfrm>
            <a:off x="6021227" y="3728413"/>
            <a:ext cx="521100" cy="4488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3" name="Google Shape;773;p85"/>
          <p:cNvSpPr/>
          <p:nvPr/>
        </p:nvSpPr>
        <p:spPr>
          <a:xfrm>
            <a:off x="6021227" y="4242070"/>
            <a:ext cx="521100" cy="4488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4" name="Google Shape;774;p85"/>
          <p:cNvSpPr txBox="1"/>
          <p:nvPr/>
        </p:nvSpPr>
        <p:spPr>
          <a:xfrm>
            <a:off x="7935602" y="4305970"/>
            <a:ext cx="7716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Fox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75" name="Google Shape;775;p85"/>
          <p:cNvSpPr txBox="1"/>
          <p:nvPr/>
        </p:nvSpPr>
        <p:spPr>
          <a:xfrm>
            <a:off x="5626630" y="3743075"/>
            <a:ext cx="4296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a1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76" name="Google Shape;776;p85"/>
          <p:cNvSpPr txBox="1"/>
          <p:nvPr/>
        </p:nvSpPr>
        <p:spPr>
          <a:xfrm>
            <a:off x="5626630" y="4287082"/>
            <a:ext cx="4296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h1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777" name="Google Shape;777;p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2889" y="3530705"/>
            <a:ext cx="429625" cy="429625"/>
          </a:xfrm>
          <a:prstGeom prst="rect">
            <a:avLst/>
          </a:prstGeom>
          <a:noFill/>
          <a:ln>
            <a:noFill/>
          </a:ln>
        </p:spPr>
      </p:pic>
      <p:sp>
        <p:nvSpPr>
          <p:cNvPr id="778" name="Google Shape;778;p85"/>
          <p:cNvSpPr/>
          <p:nvPr/>
        </p:nvSpPr>
        <p:spPr>
          <a:xfrm>
            <a:off x="6050988" y="3419350"/>
            <a:ext cx="259800" cy="1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FE2F3"/>
              </a:solidFill>
            </a:endParaRPr>
          </a:p>
        </p:txBody>
      </p:sp>
      <p:sp>
        <p:nvSpPr>
          <p:cNvPr id="779" name="Google Shape;779;p85"/>
          <p:cNvSpPr/>
          <p:nvPr/>
        </p:nvSpPr>
        <p:spPr>
          <a:xfrm>
            <a:off x="6151875" y="3874825"/>
            <a:ext cx="259800" cy="1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FE2F3"/>
              </a:solidFill>
            </a:endParaRPr>
          </a:p>
        </p:txBody>
      </p:sp>
      <p:cxnSp>
        <p:nvCxnSpPr>
          <p:cNvPr id="780" name="Google Shape;780;p85"/>
          <p:cNvCxnSpPr>
            <a:stCxn id="779" idx="2"/>
            <a:endCxn id="777" idx="2"/>
          </p:cNvCxnSpPr>
          <p:nvPr/>
        </p:nvCxnSpPr>
        <p:spPr>
          <a:xfrm flipH="1" rot="5400000">
            <a:off x="5694525" y="3443575"/>
            <a:ext cx="70500" cy="1104000"/>
          </a:xfrm>
          <a:prstGeom prst="curvedConnector3">
            <a:avLst>
              <a:gd fmla="val -337766" name="adj1"/>
            </a:avLst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81" name="Google Shape;781;p85"/>
          <p:cNvSpPr/>
          <p:nvPr/>
        </p:nvSpPr>
        <p:spPr>
          <a:xfrm>
            <a:off x="6135575" y="4386525"/>
            <a:ext cx="259800" cy="1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FE2F3"/>
              </a:solidFill>
            </a:endParaRPr>
          </a:p>
        </p:txBody>
      </p:sp>
      <p:pic>
        <p:nvPicPr>
          <p:cNvPr id="782" name="Google Shape;782;p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946053">
            <a:off x="3176983" y="3282965"/>
            <a:ext cx="372834" cy="66241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83" name="Google Shape;783;p85"/>
          <p:cNvCxnSpPr>
            <a:stCxn id="778" idx="0"/>
            <a:endCxn id="782" idx="2"/>
          </p:cNvCxnSpPr>
          <p:nvPr/>
        </p:nvCxnSpPr>
        <p:spPr>
          <a:xfrm rot="5400000">
            <a:off x="4560288" y="2312350"/>
            <a:ext cx="513600" cy="2727600"/>
          </a:xfrm>
          <a:prstGeom prst="curvedConnector5">
            <a:avLst>
              <a:gd fmla="val -24791" name="adj1"/>
              <a:gd fmla="val 71280" name="adj2"/>
              <a:gd fmla="val 87403" name="adj3"/>
            </a:avLst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84" name="Google Shape;784;p85"/>
          <p:cNvSpPr txBox="1"/>
          <p:nvPr/>
        </p:nvSpPr>
        <p:spPr>
          <a:xfrm>
            <a:off x="5954894" y="3139889"/>
            <a:ext cx="822900" cy="1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Consolas"/>
                <a:ea typeface="Consolas"/>
                <a:cs typeface="Consolas"/>
                <a:sym typeface="Consolas"/>
              </a:rPr>
              <a:t>LivingThing</a:t>
            </a:r>
            <a:endParaRPr sz="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85" name="Google Shape;785;p85"/>
          <p:cNvSpPr txBox="1"/>
          <p:nvPr/>
        </p:nvSpPr>
        <p:spPr>
          <a:xfrm>
            <a:off x="5965608" y="3653395"/>
            <a:ext cx="521100" cy="1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Consolas"/>
                <a:ea typeface="Consolas"/>
                <a:cs typeface="Consolas"/>
                <a:sym typeface="Consolas"/>
              </a:rPr>
              <a:t>Animal</a:t>
            </a:r>
            <a:endParaRPr sz="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86" name="Google Shape;786;p85"/>
          <p:cNvSpPr txBox="1"/>
          <p:nvPr/>
        </p:nvSpPr>
        <p:spPr>
          <a:xfrm>
            <a:off x="5960875" y="4172677"/>
            <a:ext cx="521100" cy="1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Consolas"/>
                <a:ea typeface="Consolas"/>
                <a:cs typeface="Consolas"/>
                <a:sym typeface="Consolas"/>
              </a:rPr>
              <a:t>Fox</a:t>
            </a:r>
            <a:endParaRPr sz="6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787" name="Google Shape;787;p85"/>
          <p:cNvCxnSpPr>
            <a:stCxn id="781" idx="2"/>
            <a:endCxn id="788" idx="3"/>
          </p:cNvCxnSpPr>
          <p:nvPr/>
        </p:nvCxnSpPr>
        <p:spPr>
          <a:xfrm flipH="1" rot="5400000">
            <a:off x="5183975" y="3461025"/>
            <a:ext cx="214500" cy="1948500"/>
          </a:xfrm>
          <a:prstGeom prst="curvedConnector4">
            <a:avLst>
              <a:gd fmla="val -111014" name="adj1"/>
              <a:gd fmla="val 53330" name="adj2"/>
            </a:avLst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788" name="Google Shape;788;p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7464" y="4113330"/>
            <a:ext cx="429625" cy="42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8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Dynamic Method Selection For Overridden Methods</a:t>
            </a:r>
            <a:endParaRPr/>
          </a:p>
        </p:txBody>
      </p:sp>
      <p:sp>
        <p:nvSpPr>
          <p:cNvPr id="794" name="Google Shape;794;p86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Suppose we call a method of an object using a variable with: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compile-time type 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run-time type Y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Then if Y </a:t>
            </a:r>
            <a:r>
              <a:rPr b="1" lang="en"/>
              <a:t>overrides</a:t>
            </a:r>
            <a:r>
              <a:rPr lang="en"/>
              <a:t> the method, Y’s method is used instead.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is known as “dynamic method selection”.</a:t>
            </a:r>
            <a:endParaRPr/>
          </a:p>
        </p:txBody>
      </p:sp>
      <p:cxnSp>
        <p:nvCxnSpPr>
          <p:cNvPr id="795" name="Google Shape;795;p86"/>
          <p:cNvCxnSpPr/>
          <p:nvPr/>
        </p:nvCxnSpPr>
        <p:spPr>
          <a:xfrm flipH="1">
            <a:off x="5358975" y="2199100"/>
            <a:ext cx="1246800" cy="127500"/>
          </a:xfrm>
          <a:prstGeom prst="straightConnector1">
            <a:avLst/>
          </a:prstGeom>
          <a:noFill/>
          <a:ln cap="flat" cmpd="sng" w="9525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96" name="Google Shape;796;p86"/>
          <p:cNvSpPr txBox="1"/>
          <p:nvPr/>
        </p:nvSpPr>
        <p:spPr>
          <a:xfrm>
            <a:off x="6538150" y="1982550"/>
            <a:ext cx="2356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This term is a bit obscure.</a:t>
            </a:r>
            <a:endParaRPr>
              <a:solidFill>
                <a:srgbClr val="BE0712"/>
              </a:solidFill>
            </a:endParaRPr>
          </a:p>
        </p:txBody>
      </p:sp>
      <p:sp>
        <p:nvSpPr>
          <p:cNvPr id="797" name="Google Shape;797;p86"/>
          <p:cNvSpPr/>
          <p:nvPr/>
        </p:nvSpPr>
        <p:spPr>
          <a:xfrm>
            <a:off x="6329102" y="3732706"/>
            <a:ext cx="521100" cy="4488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8" name="Google Shape;798;p86"/>
          <p:cNvSpPr txBox="1"/>
          <p:nvPr/>
        </p:nvSpPr>
        <p:spPr>
          <a:xfrm>
            <a:off x="6262769" y="3657839"/>
            <a:ext cx="822900" cy="1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Consolas"/>
                <a:ea typeface="Consolas"/>
                <a:cs typeface="Consolas"/>
                <a:sym typeface="Consolas"/>
              </a:rPr>
              <a:t>List61B</a:t>
            </a:r>
            <a:endParaRPr sz="6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799" name="Google Shape;799;p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4375" y="2942936"/>
            <a:ext cx="2060586" cy="464150"/>
          </a:xfrm>
          <a:prstGeom prst="rect">
            <a:avLst/>
          </a:prstGeom>
          <a:noFill/>
          <a:ln>
            <a:noFill/>
          </a:ln>
        </p:spPr>
      </p:pic>
      <p:sp>
        <p:nvSpPr>
          <p:cNvPr id="800" name="Google Shape;800;p86"/>
          <p:cNvSpPr/>
          <p:nvPr/>
        </p:nvSpPr>
        <p:spPr>
          <a:xfrm>
            <a:off x="6598863" y="3854300"/>
            <a:ext cx="259800" cy="1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FE2F3"/>
              </a:solidFill>
            </a:endParaRPr>
          </a:p>
        </p:txBody>
      </p:sp>
      <p:cxnSp>
        <p:nvCxnSpPr>
          <p:cNvPr id="801" name="Google Shape;801;p86"/>
          <p:cNvCxnSpPr>
            <a:stCxn id="800" idx="3"/>
            <a:endCxn id="799" idx="1"/>
          </p:cNvCxnSpPr>
          <p:nvPr/>
        </p:nvCxnSpPr>
        <p:spPr>
          <a:xfrm rot="10800000">
            <a:off x="6834363" y="3175100"/>
            <a:ext cx="24300" cy="757200"/>
          </a:xfrm>
          <a:prstGeom prst="curvedConnector5">
            <a:avLst>
              <a:gd fmla="val -979938" name="adj1"/>
              <a:gd fmla="val 39832" name="adj2"/>
              <a:gd fmla="val 1079887" name="adj3"/>
            </a:avLst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02" name="Google Shape;802;p86"/>
          <p:cNvSpPr txBox="1"/>
          <p:nvPr/>
        </p:nvSpPr>
        <p:spPr>
          <a:xfrm>
            <a:off x="6282918" y="4310231"/>
            <a:ext cx="14076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List61B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03" name="Google Shape;803;p86"/>
          <p:cNvSpPr txBox="1"/>
          <p:nvPr/>
        </p:nvSpPr>
        <p:spPr>
          <a:xfrm>
            <a:off x="7519554" y="4305507"/>
            <a:ext cx="7716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SLList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04" name="Google Shape;804;p86"/>
          <p:cNvSpPr txBox="1"/>
          <p:nvPr/>
        </p:nvSpPr>
        <p:spPr>
          <a:xfrm>
            <a:off x="6231631" y="4084706"/>
            <a:ext cx="15351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Static Type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5" name="Google Shape;805;p86"/>
          <p:cNvSpPr txBox="1"/>
          <p:nvPr/>
        </p:nvSpPr>
        <p:spPr>
          <a:xfrm>
            <a:off x="7316456" y="4084706"/>
            <a:ext cx="12126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Dynamic Type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6" name="Google Shape;806;p86"/>
          <p:cNvSpPr txBox="1"/>
          <p:nvPr/>
        </p:nvSpPr>
        <p:spPr>
          <a:xfrm>
            <a:off x="58475" y="2815850"/>
            <a:ext cx="5580300" cy="2167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 sz="19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LivingThing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lt1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lt1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Fox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Animal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a1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lt1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Fox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h1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Fox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lt1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Squid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rgbClr val="C494C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87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Interface Inheritance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The Desire for Generality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Hypernyms and Hyponyms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Interface and Implements Keywords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Overriding vs. Overloading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Interface Inheritance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Implementation Inheritance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Default Methods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Overriding Default Methods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Static and Dynamic Type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Static and Dynamic Type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Changes to Scope in 61B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Using Inheritance Safely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812" name="Google Shape;812;p87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Changes to Scope in 61B</a:t>
            </a:r>
            <a:endParaRPr/>
          </a:p>
        </p:txBody>
      </p:sp>
      <p:sp>
        <p:nvSpPr>
          <p:cNvPr id="813" name="Google Shape;813;p87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8, CS61B, </a:t>
            </a:r>
            <a:r>
              <a:rPr lang="en"/>
              <a:t>Spring 2024</a:t>
            </a: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p88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Older Versions of 61B (pre-2018)</a:t>
            </a:r>
            <a:endParaRPr/>
          </a:p>
        </p:txBody>
      </p:sp>
      <p:sp>
        <p:nvSpPr>
          <p:cNvPr id="819" name="Google Shape;819;p88"/>
          <p:cNvSpPr txBox="1"/>
          <p:nvPr>
            <p:ph idx="1" type="body"/>
          </p:nvPr>
        </p:nvSpPr>
        <p:spPr>
          <a:xfrm>
            <a:off x="107050" y="402200"/>
            <a:ext cx="8520600" cy="44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 older versions of this class, the section on Dynamic Method Selection included a tricky corner case where a subclass overloads (rather than overrides) a superclass method.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Even older versions went even deeper, showing what happens when subclasses have </a:t>
            </a:r>
            <a:r>
              <a:rPr lang="en"/>
              <a:t>variables with the same name as their superclass.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Students spent a great deal of time on something that isn’t ultimately very important. This is not a class about Java minutiae, so I cut this material.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Example, the infamous Bird/Falcon/gulgate problem from Spring 2017: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https://hkn.eecs.berkeley.edu/examfiles/cs61b_sp17_mt1.pdf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you are doing problems where the behavior of the DMS is highly counterintuitive, it is probably out of scope. 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See </a:t>
            </a:r>
            <a:r>
              <a:rPr lang="en" u="sng">
                <a:solidFill>
                  <a:schemeClr val="hlink"/>
                </a:solidFill>
                <a:hlinkClick r:id="rId4"/>
              </a:rPr>
              <a:t>these extra slides</a:t>
            </a:r>
            <a:r>
              <a:rPr lang="en"/>
              <a:t> or </a:t>
            </a:r>
            <a:r>
              <a:rPr lang="en" u="sng">
                <a:solidFill>
                  <a:schemeClr val="hlink"/>
                </a:solidFill>
                <a:hlinkClick r:id="rId5"/>
              </a:rPr>
              <a:t>bonus video A</a:t>
            </a:r>
            <a:r>
              <a:rPr lang="en"/>
              <a:t>, then </a:t>
            </a:r>
            <a:r>
              <a:rPr lang="en" u="sng">
                <a:solidFill>
                  <a:schemeClr val="hlink"/>
                </a:solidFill>
                <a:hlinkClick r:id="rId6"/>
              </a:rPr>
              <a:t>bonus video B</a:t>
            </a:r>
            <a:r>
              <a:rPr lang="en"/>
              <a:t> if you’re curious.</a:t>
            </a: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p89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Interface Inheritance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The Desire for Generality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Hypernyms and Hyponyms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Interface and Implements Keywords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Overriding vs. Overloading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Interface Inheritance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Implementation Inheritance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Default Methods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Overriding Default Methods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Static and Dynamic Type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Static and Dynamic Type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Changes to Scope in 61B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Using Inheritance Safely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5" name="Google Shape;825;p89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Inheritance Safely</a:t>
            </a:r>
            <a:endParaRPr/>
          </a:p>
        </p:txBody>
      </p:sp>
      <p:sp>
        <p:nvSpPr>
          <p:cNvPr id="826" name="Google Shape;826;p89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8, CS61B, </a:t>
            </a:r>
            <a:r>
              <a:rPr lang="en"/>
              <a:t>Spring 2024</a:t>
            </a: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p90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Interface vs. Implementation Inheritance</a:t>
            </a:r>
            <a:endParaRPr/>
          </a:p>
        </p:txBody>
      </p:sp>
      <p:sp>
        <p:nvSpPr>
          <p:cNvPr id="832" name="Google Shape;832;p90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Interface Inheritance (a.k.a. what):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Allows you to generalize code in a powerful, simple way.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Implementation Inheritance (a.k.a. how):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Allows code-reuse: Subclasses can rely on superclasses or interfaces.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Example: print() implemented in List61B.java.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Gives another dimension of control to subclass designers: Can decide whether or not to override default implementations.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Important:</a:t>
            </a:r>
            <a:r>
              <a:rPr lang="en"/>
              <a:t> In both cases, we specify “is-a” relationships, not “has-a”.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Good: Dog implements Animal, SLList implements List61B.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Bad: Cat implements Claw, </a:t>
            </a:r>
            <a:r>
              <a:rPr lang="en"/>
              <a:t>Set</a:t>
            </a:r>
            <a:r>
              <a:rPr lang="en"/>
              <a:t> implements SLList.</a:t>
            </a:r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6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9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Dangers of Implementation Inheritance</a:t>
            </a:r>
            <a:endParaRPr/>
          </a:p>
        </p:txBody>
      </p:sp>
      <p:sp>
        <p:nvSpPr>
          <p:cNvPr id="838" name="Google Shape;838;p91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Particular Dangers of Implementation Inheritance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Makes it harder to keep track of where something was actually implemented (though a good IDE makes this better).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Rules for resolving conflicts can be arcane. Won’t cover in 61B.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Example: What if two interfaces both give conflicting default methods?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Encourages overly complex code (especially with novices).</a:t>
            </a:r>
            <a:endParaRPr/>
          </a:p>
          <a:p>
            <a:pPr indent="-342900" lvl="1" marL="914400" rtl="0" algn="l">
              <a:spcBef>
                <a:spcPts val="60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Common mistake: Has-a vs. Is-a!</a:t>
            </a:r>
            <a:endParaRPr/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/>
              <a:t>Breaks encapsulation!</a:t>
            </a:r>
            <a:endParaRPr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What is encapsulation? See next week.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0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Demo: Using ALists and SLLists</a:t>
            </a:r>
            <a:endParaRPr/>
          </a:p>
        </p:txBody>
      </p:sp>
      <p:sp>
        <p:nvSpPr>
          <p:cNvPr id="198" name="Google Shape;198;p30"/>
          <p:cNvSpPr txBox="1"/>
          <p:nvPr>
            <p:ph idx="1" type="body"/>
          </p:nvPr>
        </p:nvSpPr>
        <p:spPr>
          <a:xfrm>
            <a:off x="107050" y="402200"/>
            <a:ext cx="8520600" cy="13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What if somebody placed their list of words in an AList instead of an SLList?</a:t>
            </a:r>
            <a:endParaRPr/>
          </a:p>
        </p:txBody>
      </p:sp>
      <p:sp>
        <p:nvSpPr>
          <p:cNvPr id="199" name="Google Shape;199;p30"/>
          <p:cNvSpPr txBox="1"/>
          <p:nvPr/>
        </p:nvSpPr>
        <p:spPr>
          <a:xfrm>
            <a:off x="291575" y="1220975"/>
            <a:ext cx="5619600" cy="2976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lang="en" sz="15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longest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 sz="15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5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500">
              <a:solidFill>
                <a:srgbClr val="D6DCE7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 sz="15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AList</a:t>
            </a:r>
            <a:r>
              <a:rPr lang="en" sz="15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5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someList </a:t>
            </a:r>
            <a:r>
              <a:rPr lang="en" sz="15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5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AList</a:t>
            </a:r>
            <a:r>
              <a:rPr lang="en" sz="15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&lt;&gt;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someList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5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addLast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"elk"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someList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5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addLast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"are"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someList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5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addLast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"watching"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5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longest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someList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solidFill>
                <a:srgbClr val="C393C3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00" name="Google Shape;200;p30"/>
          <p:cNvCxnSpPr/>
          <p:nvPr/>
        </p:nvCxnSpPr>
        <p:spPr>
          <a:xfrm rot="10800000">
            <a:off x="4874500" y="3486150"/>
            <a:ext cx="1580700" cy="0"/>
          </a:xfrm>
          <a:prstGeom prst="straightConnector1">
            <a:avLst/>
          </a:prstGeom>
          <a:noFill/>
          <a:ln cap="flat" cmpd="sng" w="9525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1" name="Google Shape;201;p30"/>
          <p:cNvSpPr txBox="1"/>
          <p:nvPr/>
        </p:nvSpPr>
        <p:spPr>
          <a:xfrm>
            <a:off x="6455200" y="3289350"/>
            <a:ext cx="16524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Compiler error:</a:t>
            </a:r>
            <a:endParaRPr>
              <a:solidFill>
                <a:srgbClr val="BE071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SLList cannot be applied to AList.</a:t>
            </a:r>
            <a:endParaRPr>
              <a:solidFill>
                <a:srgbClr val="BE0712"/>
              </a:solidFill>
            </a:endParaRPr>
          </a:p>
        </p:txBody>
      </p:sp>
      <p:sp>
        <p:nvSpPr>
          <p:cNvPr id="202" name="Google Shape;202;p30"/>
          <p:cNvSpPr/>
          <p:nvPr/>
        </p:nvSpPr>
        <p:spPr>
          <a:xfrm>
            <a:off x="401425" y="1022075"/>
            <a:ext cx="12303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WordUtils.java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ALists and SLLists: WordUtils.java</a:t>
            </a:r>
            <a:endParaRPr/>
          </a:p>
        </p:txBody>
      </p:sp>
      <p:sp>
        <p:nvSpPr>
          <p:cNvPr id="208" name="Google Shape;208;p31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If we want longest to be able to handle ALists, what changes do we need to make?</a:t>
            </a:r>
            <a:endParaRPr/>
          </a:p>
        </p:txBody>
      </p:sp>
      <p:sp>
        <p:nvSpPr>
          <p:cNvPr id="209" name="Google Shape;209;p31"/>
          <p:cNvSpPr txBox="1"/>
          <p:nvPr/>
        </p:nvSpPr>
        <p:spPr>
          <a:xfrm>
            <a:off x="342900" y="1220984"/>
            <a:ext cx="8373000" cy="3713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lang="en" sz="19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longest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maxDex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+=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longestString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maxDex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thisString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thisString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length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longestString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length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()) {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maxDex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maxDex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rgbClr val="C494C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ALists and SLLists: WordUtils.java</a:t>
            </a:r>
            <a:endParaRPr/>
          </a:p>
        </p:txBody>
      </p:sp>
      <p:sp>
        <p:nvSpPr>
          <p:cNvPr id="215" name="Google Shape;215;p32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If we want longest to be able to handle ALists, what changes do we need to make?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32"/>
          <p:cNvSpPr txBox="1"/>
          <p:nvPr/>
        </p:nvSpPr>
        <p:spPr>
          <a:xfrm>
            <a:off x="342900" y="1220984"/>
            <a:ext cx="8373000" cy="3713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lang="en" sz="19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longest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AList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maxDex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+=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longestString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maxDex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thisString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thisString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length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longestString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length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()) {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maxDex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maxDex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900">
              <a:solidFill>
                <a:srgbClr val="C393C3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17" name="Google Shape;217;p32"/>
          <p:cNvCxnSpPr/>
          <p:nvPr/>
        </p:nvCxnSpPr>
        <p:spPr>
          <a:xfrm>
            <a:off x="4052250" y="952141"/>
            <a:ext cx="211500" cy="211500"/>
          </a:xfrm>
          <a:prstGeom prst="straightConnector1">
            <a:avLst/>
          </a:prstGeom>
          <a:noFill/>
          <a:ln cap="flat" cmpd="sng" w="9525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8" name="Google Shape;218;p32"/>
          <p:cNvCxnSpPr/>
          <p:nvPr/>
        </p:nvCxnSpPr>
        <p:spPr>
          <a:xfrm>
            <a:off x="4339875" y="824897"/>
            <a:ext cx="0" cy="351900"/>
          </a:xfrm>
          <a:prstGeom prst="straightConnector1">
            <a:avLst/>
          </a:prstGeom>
          <a:noFill/>
          <a:ln cap="flat" cmpd="sng" w="9525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9" name="Google Shape;219;p32"/>
          <p:cNvCxnSpPr/>
          <p:nvPr/>
        </p:nvCxnSpPr>
        <p:spPr>
          <a:xfrm flipH="1">
            <a:off x="4442575" y="972541"/>
            <a:ext cx="191100" cy="191100"/>
          </a:xfrm>
          <a:prstGeom prst="straightConnector1">
            <a:avLst/>
          </a:prstGeom>
          <a:noFill/>
          <a:ln cap="flat" cmpd="sng" w="9525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ecture">
  <a:themeElements>
    <a:clrScheme name="Simple Light">
      <a:dk1>
        <a:srgbClr val="000000"/>
      </a:dk1>
      <a:lt1>
        <a:srgbClr val="FFFFFF"/>
      </a:lt1>
      <a:dk2>
        <a:srgbClr val="B7B7B7"/>
      </a:dk2>
      <a:lt2>
        <a:srgbClr val="C9DAF8"/>
      </a:lt2>
      <a:accent1>
        <a:srgbClr val="FCE5CD"/>
      </a:accent1>
      <a:accent2>
        <a:srgbClr val="CC4125"/>
      </a:accent2>
      <a:accent3>
        <a:srgbClr val="0B5394"/>
      </a:accent3>
      <a:accent4>
        <a:srgbClr val="BF9000"/>
      </a:accent4>
      <a:accent5>
        <a:srgbClr val="6AA84F"/>
      </a:accent5>
      <a:accent6>
        <a:srgbClr val="D9D9D9"/>
      </a:accent6>
      <a:hlink>
        <a:srgbClr val="4A86E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