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93.xml"/>
  <Override ContentType="application/vnd.openxmlformats-officedocument.presentationml.slide+xml" PartName="/ppt/slides/slide80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88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9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29" r:id="rId78"/>
    <p:sldId id="330" r:id="rId79"/>
    <p:sldId id="331" r:id="rId80"/>
    <p:sldId id="332" r:id="rId81"/>
    <p:sldId id="333" r:id="rId82"/>
    <p:sldId id="334" r:id="rId83"/>
    <p:sldId id="335" r:id="rId84"/>
    <p:sldId id="336" r:id="rId85"/>
    <p:sldId id="337" r:id="rId86"/>
    <p:sldId id="338" r:id="rId87"/>
    <p:sldId id="339" r:id="rId88"/>
    <p:sldId id="340" r:id="rId89"/>
    <p:sldId id="341" r:id="rId90"/>
    <p:sldId id="342" r:id="rId91"/>
    <p:sldId id="343" r:id="rId92"/>
    <p:sldId id="344" r:id="rId93"/>
    <p:sldId id="345" r:id="rId94"/>
    <p:sldId id="346" r:id="rId95"/>
    <p:sldId id="347" r:id="rId96"/>
    <p:sldId id="348" r:id="rId97"/>
    <p:sldId id="349" r:id="rId98"/>
    <p:sldId id="350" r:id="rId99"/>
    <p:sldId id="351" r:id="rId100"/>
  </p:sldIdLst>
  <p:sldSz cy="5143500" cx="9144000"/>
  <p:notesSz cx="6858000" cy="9144000"/>
  <p:embeddedFontLst>
    <p:embeddedFont>
      <p:font typeface="Roboto Medium"/>
      <p:regular r:id="rId101"/>
      <p:bold r:id="rId102"/>
      <p:italic r:id="rId103"/>
      <p:boldItalic r:id="rId104"/>
    </p:embeddedFont>
    <p:embeddedFont>
      <p:font typeface="Roboto"/>
      <p:regular r:id="rId105"/>
      <p:bold r:id="rId106"/>
      <p:italic r:id="rId107"/>
      <p:boldItalic r:id="rId108"/>
    </p:embeddedFont>
    <p:embeddedFont>
      <p:font typeface="Roboto Light"/>
      <p:regular r:id="rId109"/>
      <p:bold r:id="rId110"/>
      <p:italic r:id="rId111"/>
      <p:boldItalic r:id="rId112"/>
    </p:embeddedFont>
    <p:embeddedFont>
      <p:font typeface="Ubuntu Mono"/>
      <p:regular r:id="rId113"/>
      <p:bold r:id="rId114"/>
      <p:italic r:id="rId115"/>
      <p:boldItalic r:id="rId1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07" Type="http://schemas.openxmlformats.org/officeDocument/2006/relationships/font" Target="fonts/Roboto-italic.fntdata"/><Relationship Id="rId106" Type="http://schemas.openxmlformats.org/officeDocument/2006/relationships/font" Target="fonts/Roboto-bold.fntdata"/><Relationship Id="rId105" Type="http://schemas.openxmlformats.org/officeDocument/2006/relationships/font" Target="fonts/Roboto-regular.fntdata"/><Relationship Id="rId104" Type="http://schemas.openxmlformats.org/officeDocument/2006/relationships/font" Target="fonts/RobotoMedium-boldItalic.fntdata"/><Relationship Id="rId109" Type="http://schemas.openxmlformats.org/officeDocument/2006/relationships/font" Target="fonts/RobotoLight-regular.fntdata"/><Relationship Id="rId108" Type="http://schemas.openxmlformats.org/officeDocument/2006/relationships/font" Target="fonts/Roboto-boldItalic.fntdata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103" Type="http://schemas.openxmlformats.org/officeDocument/2006/relationships/font" Target="fonts/RobotoMedium-italic.fntdata"/><Relationship Id="rId102" Type="http://schemas.openxmlformats.org/officeDocument/2006/relationships/font" Target="fonts/RobotoMedium-bold.fntdata"/><Relationship Id="rId101" Type="http://schemas.openxmlformats.org/officeDocument/2006/relationships/font" Target="fonts/RobotoMedium-regular.fntdata"/><Relationship Id="rId100" Type="http://schemas.openxmlformats.org/officeDocument/2006/relationships/slide" Target="slides/slide96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95" Type="http://schemas.openxmlformats.org/officeDocument/2006/relationships/slide" Target="slides/slide91.xml"/><Relationship Id="rId94" Type="http://schemas.openxmlformats.org/officeDocument/2006/relationships/slide" Target="slides/slide90.xml"/><Relationship Id="rId97" Type="http://schemas.openxmlformats.org/officeDocument/2006/relationships/slide" Target="slides/slide93.xml"/><Relationship Id="rId96" Type="http://schemas.openxmlformats.org/officeDocument/2006/relationships/slide" Target="slides/slide92.xml"/><Relationship Id="rId11" Type="http://schemas.openxmlformats.org/officeDocument/2006/relationships/slide" Target="slides/slide7.xml"/><Relationship Id="rId99" Type="http://schemas.openxmlformats.org/officeDocument/2006/relationships/slide" Target="slides/slide95.xml"/><Relationship Id="rId10" Type="http://schemas.openxmlformats.org/officeDocument/2006/relationships/slide" Target="slides/slide6.xml"/><Relationship Id="rId98" Type="http://schemas.openxmlformats.org/officeDocument/2006/relationships/slide" Target="slides/slide94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91" Type="http://schemas.openxmlformats.org/officeDocument/2006/relationships/slide" Target="slides/slide87.xml"/><Relationship Id="rId90" Type="http://schemas.openxmlformats.org/officeDocument/2006/relationships/slide" Target="slides/slide86.xml"/><Relationship Id="rId93" Type="http://schemas.openxmlformats.org/officeDocument/2006/relationships/slide" Target="slides/slide89.xml"/><Relationship Id="rId92" Type="http://schemas.openxmlformats.org/officeDocument/2006/relationships/slide" Target="slides/slide88.xml"/><Relationship Id="rId116" Type="http://schemas.openxmlformats.org/officeDocument/2006/relationships/font" Target="fonts/UbuntuMono-boldItalic.fntdata"/><Relationship Id="rId115" Type="http://schemas.openxmlformats.org/officeDocument/2006/relationships/font" Target="fonts/UbuntuMono-italic.fntdata"/><Relationship Id="rId15" Type="http://schemas.openxmlformats.org/officeDocument/2006/relationships/slide" Target="slides/slide11.xml"/><Relationship Id="rId110" Type="http://schemas.openxmlformats.org/officeDocument/2006/relationships/font" Target="fonts/RobotoLight-bold.fntdata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14" Type="http://schemas.openxmlformats.org/officeDocument/2006/relationships/font" Target="fonts/UbuntuMono-bold.fntdata"/><Relationship Id="rId18" Type="http://schemas.openxmlformats.org/officeDocument/2006/relationships/slide" Target="slides/slide14.xml"/><Relationship Id="rId113" Type="http://schemas.openxmlformats.org/officeDocument/2006/relationships/font" Target="fonts/UbuntuMono-regular.fntdata"/><Relationship Id="rId112" Type="http://schemas.openxmlformats.org/officeDocument/2006/relationships/font" Target="fonts/RobotoLight-boldItalic.fntdata"/><Relationship Id="rId111" Type="http://schemas.openxmlformats.org/officeDocument/2006/relationships/font" Target="fonts/RobotoLight-italic.fntdata"/><Relationship Id="rId84" Type="http://schemas.openxmlformats.org/officeDocument/2006/relationships/slide" Target="slides/slide80.xml"/><Relationship Id="rId83" Type="http://schemas.openxmlformats.org/officeDocument/2006/relationships/slide" Target="slides/slide79.xml"/><Relationship Id="rId86" Type="http://schemas.openxmlformats.org/officeDocument/2006/relationships/slide" Target="slides/slide82.xml"/><Relationship Id="rId85" Type="http://schemas.openxmlformats.org/officeDocument/2006/relationships/slide" Target="slides/slide81.xml"/><Relationship Id="rId88" Type="http://schemas.openxmlformats.org/officeDocument/2006/relationships/slide" Target="slides/slide84.xml"/><Relationship Id="rId87" Type="http://schemas.openxmlformats.org/officeDocument/2006/relationships/slide" Target="slides/slide83.xml"/><Relationship Id="rId89" Type="http://schemas.openxmlformats.org/officeDocument/2006/relationships/slide" Target="slides/slide85.xml"/><Relationship Id="rId80" Type="http://schemas.openxmlformats.org/officeDocument/2006/relationships/slide" Target="slides/slide76.xml"/><Relationship Id="rId82" Type="http://schemas.openxmlformats.org/officeDocument/2006/relationships/slide" Target="slides/slide78.xml"/><Relationship Id="rId81" Type="http://schemas.openxmlformats.org/officeDocument/2006/relationships/slide" Target="slides/slide7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73" Type="http://schemas.openxmlformats.org/officeDocument/2006/relationships/slide" Target="slides/slide69.xml"/><Relationship Id="rId72" Type="http://schemas.openxmlformats.org/officeDocument/2006/relationships/slide" Target="slides/slide68.xml"/><Relationship Id="rId75" Type="http://schemas.openxmlformats.org/officeDocument/2006/relationships/slide" Target="slides/slide71.xml"/><Relationship Id="rId74" Type="http://schemas.openxmlformats.org/officeDocument/2006/relationships/slide" Target="slides/slide70.xml"/><Relationship Id="rId77" Type="http://schemas.openxmlformats.org/officeDocument/2006/relationships/slide" Target="slides/slide73.xml"/><Relationship Id="rId76" Type="http://schemas.openxmlformats.org/officeDocument/2006/relationships/slide" Target="slides/slide72.xml"/><Relationship Id="rId79" Type="http://schemas.openxmlformats.org/officeDocument/2006/relationships/slide" Target="slides/slide75.xml"/><Relationship Id="rId78" Type="http://schemas.openxmlformats.org/officeDocument/2006/relationships/slide" Target="slides/slide74.xml"/><Relationship Id="rId71" Type="http://schemas.openxmlformats.org/officeDocument/2006/relationships/slide" Target="slides/slide67.xml"/><Relationship Id="rId70" Type="http://schemas.openxmlformats.org/officeDocument/2006/relationships/slide" Target="slides/slide66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66" Type="http://schemas.openxmlformats.org/officeDocument/2006/relationships/slide" Target="slides/slide62.xml"/><Relationship Id="rId65" Type="http://schemas.openxmlformats.org/officeDocument/2006/relationships/slide" Target="slides/slide61.xml"/><Relationship Id="rId68" Type="http://schemas.openxmlformats.org/officeDocument/2006/relationships/slide" Target="slides/slide64.xml"/><Relationship Id="rId67" Type="http://schemas.openxmlformats.org/officeDocument/2006/relationships/slide" Target="slides/slide63.xml"/><Relationship Id="rId60" Type="http://schemas.openxmlformats.org/officeDocument/2006/relationships/slide" Target="slides/slide56.xml"/><Relationship Id="rId69" Type="http://schemas.openxmlformats.org/officeDocument/2006/relationships/slide" Target="slides/slide6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55" Type="http://schemas.openxmlformats.org/officeDocument/2006/relationships/slide" Target="slides/slide51.xml"/><Relationship Id="rId54" Type="http://schemas.openxmlformats.org/officeDocument/2006/relationships/slide" Target="slides/slide50.xml"/><Relationship Id="rId57" Type="http://schemas.openxmlformats.org/officeDocument/2006/relationships/slide" Target="slides/slide53.xml"/><Relationship Id="rId56" Type="http://schemas.openxmlformats.org/officeDocument/2006/relationships/slide" Target="slides/slide52.xml"/><Relationship Id="rId59" Type="http://schemas.openxmlformats.org/officeDocument/2006/relationships/slide" Target="slides/slide55.xml"/><Relationship Id="rId58" Type="http://schemas.openxmlformats.org/officeDocument/2006/relationships/slide" Target="slides/slide5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ikids-life.wikispaces.com/file/view/LadybirdInheritance.jpg/160451153/604x297/LadybirdInheritance.jpg" TargetMode="Externa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ocs.google.com/forms/d/e/1FAIpQLSfxQUFiUHBUmheqQP98zCZnlNKb8cTTR_UQHf_l-84cBLE2yw/viewform" TargetMode="Externa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ocs.google.com/forms/d/e/1FAIpQLSf5v6yxL6F5ESJp9FWgaEvoxEYPf_El1ojvubcuX5ihciFf0g/viewform" TargetMode="Externa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f0384a49d4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f0384a49d4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citation: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https://wikids-life.wikispaces.com/file/view/LadybirdInheritance.jpg/160451153/604x297/LadybirdInheritance.jpg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5a18af0e80_0_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5a18af0e8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f04a497f28_1_3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f04a497f28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0a4194b67_0_27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10a4194b67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59e26f8f2c_0_31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259e26f8f2c_0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59e26f8f2c_0_33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259e26f8f2c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59e26f8f2c_0_34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259e26f8f2c_0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59e26f8f2c_0_34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259e26f8f2c_0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59e26f8f2c_0_35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259e26f8f2c_0_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59e26f8f2c_0_35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259e26f8f2c_0_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59e26f8f2c_0_36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259e26f8f2c_0_3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f04a497f28_1_4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f04a497f28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59e26f8f2c_0_37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259e26f8f2c_0_3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59e26f8f2c_0_37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259e26f8f2c_0_3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259e26f8f2c_0_38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259e26f8f2c_0_3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259e26f8f2c_0_39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259e26f8f2c_0_3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259e26f8f2c_0_32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259e26f8f2c_0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0a4194b67_0_32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10a4194b67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f04a497f28_1_3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1f04a497f28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259e26f8f2c_0_40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259e26f8f2c_0_4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259e26f8f2c_0_41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259e26f8f2c_0_4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259e26f8f2c_0_41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259e26f8f2c_0_4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09ce79706_0_33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09ce79706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259e26f8f2c_0_42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259e26f8f2c_0_4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259e26f8f2c_0_43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259e26f8f2c_0_4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259e26f8f2c_0_44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259e26f8f2c_0_4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259e26f8f2c_0_45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259e26f8f2c_0_4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10a4194b67_0_33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10a4194b67_0_3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10a4194b67_0_25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10a4194b67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259e26f8f2c_0_46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259e26f8f2c_0_4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259e26f8f2c_0_47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259e26f8f2c_0_4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259e26f8f2c_0_48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259e26f8f2c_0_4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259e26f8f2c_0_48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259e26f8f2c_0_4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59e26f8f2c_0_28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59e26f8f2c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259e26f8f2c_0_49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259e26f8f2c_0_4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259e26f8f2c_0_50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259e26f8f2c_0_5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259e26f8f2c_0_51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259e26f8f2c_0_5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259e26f8f2c_0_52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259e26f8f2c_0_5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259e26f8f2c_0_52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259e26f8f2c_0_5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259e26f8f2c_0_53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259e26f8f2c_0_5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1f04a497f28_1_2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1f04a497f28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10a63b16a6_0_1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10a63b16a6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1f0384a49d4_0_68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g1f0384a49d4_0_6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1f04a497f28_1_1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1f04a497f28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59e26f8f2c_0_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59e26f8f2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10a4194b67_0_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Google Shape;587;g10a4194b6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1f0384a49d4_0_69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6" name="Google Shape;606;g1f0384a49d4_0_6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1f0384a49d4_0_59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" name="Google Shape;619;g1f0384a49d4_0_5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g1f0384a49d4_0_63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6" name="Google Shape;636;g1f0384a49d4_0_6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1f0384a49d4_0_63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1f0384a49d4_0_6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1f04a497f28_1_1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" name="Google Shape;651;g1f04a497f28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10a411abad_0_4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10a411abad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1c6a268ae0_0_34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1c6a268ae0_0_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g10a411abad_0_5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8" name="Google Shape;678;g10a411abad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g10a411abad_0_6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8" name="Google Shape;688;g10a411abad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59e26f8f2c_0_29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59e26f8f2c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10a411abad_0_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10a411abad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1f04a497f28_1_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Google Shape;720;g1f04a497f28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g10a4194b67_0_5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7" name="Google Shape;727;g10a4194b67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10a4194b67_0_10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10a4194b67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g10a4194b67_0_3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1" name="Google Shape;751;g10a4194b67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https://docs.google.com/forms/d/e/1FAIpQLSfxQUFiUHBUmheqQP98zCZnlNKb8cTTR_UQHf_l-84cBLE2yw/viewform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10a4194b67_0_38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10a4194b67_0_3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g10a4194b67_0_12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2" name="Google Shape;792;g10a4194b67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https://docs.google.com/forms/d/e/1FAIpQLSf5v6yxL6F5ESJp9FWgaEvoxEYPf_El1ojvubcuX5ihciFf0g/viewform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g10a4194b67_0_41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2" name="Google Shape;812;g10a4194b67_0_4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g1f04a497f28_1_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2" name="Google Shape;832;g1f04a497f2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g1c6a268ae0_0_12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9" name="Google Shape;839;g1c6a268ae0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59e26f8f2c_0_30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59e26f8f2c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6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g1c6a268ae0_0_10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8" name="Google Shape;868;g1c6a268ae0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g10a4194b67_0_14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3" name="Google Shape;903;g10a4194b67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4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g10a4194b67_0_46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6" name="Google Shape;936;g10a4194b67_0_4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8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g10a4194b67_0_44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0" name="Google Shape;970;g10a4194b67_0_4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8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g10a4194b67_0_48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0" name="Google Shape;980;g10a4194b67_0_4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0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g10a4194b67_0_49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2" name="Google Shape;992;g10a4194b67_0_4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Google Shape;1002;g10a4194b67_0_16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3" name="Google Shape;1003;g10a4194b67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8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g1f0384a49d4_0_66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0" name="Google Shape;1010;g1f0384a49d4_0_6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5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Google Shape;1016;g10a4194b67_0_27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7" name="Google Shape;1017;g10a4194b67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3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g10a4194b67_0_28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5" name="Google Shape;1025;g10a4194b67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59e26f8f2c_0_31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59e26f8f2c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6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g25a0cc31d48_0_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8" name="Google Shape;1038;g25a0cc31d4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3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g25a0cc31d48_0_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5" name="Google Shape;1045;g25a0cc31d4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2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Google Shape;1053;g25a0cc31d48_0_1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4" name="Google Shape;1054;g25a0cc31d48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Google Shape;1062;g25a0cc31d48_0_2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3" name="Google Shape;1063;g25a0cc31d48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0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g25a0cc31d48_0_3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2" name="Google Shape;1072;g25a0cc31d48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9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g25a0cc31d48_0_4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1" name="Google Shape;1081;g25a0cc31d48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8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Google Shape;1089;g30876cb10e_17_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0" name="Google Shape;1090;g30876cb10e_17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7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Google Shape;1098;g25a0cc31d48_0_5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9" name="Google Shape;1099;g25a0cc31d48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8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Google Shape;1109;g25a0cc31d48_0_7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0" name="Google Shape;1110;g25a0cc31d48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9" name="Shape 1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Google Shape;1120;g25a0cc31d48_0_8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1" name="Google Shape;1121;g25a0cc31d48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0a4194b67_0_24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0a4194b67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0" name="Shape 1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Google Shape;1131;g25a0cc31d48_0_9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2" name="Google Shape;1132;g25a0cc31d48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g25a0cc31d48_0_10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3" name="Google Shape;1143;g25a0cc31d48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2" name="Shape 1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" name="Google Shape;1153;g25a0cc31d48_0_11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4" name="Google Shape;1154;g25a0cc31d48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3" name="Shape 1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Google Shape;1164;g25a0cc31d48_0_12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5" name="Google Shape;1165;g25a0cc31d48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4" name="Shape 1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" name="Google Shape;1175;g10a4194b67_0_29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6" name="Google Shape;1176;g10a4194b67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3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g30876cb10e_17_2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5" name="Google Shape;1185;g30876cb10e_17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0" name="Shape 1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" name="Google Shape;1191;g4f54a83fc15915b967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2" name="Google Shape;1192;g4f54a83fc15915b96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15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4812381" y="402206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79" name="Google Shape;79;p11"/>
          <p:cNvCxnSpPr/>
          <p:nvPr/>
        </p:nvCxnSpPr>
        <p:spPr>
          <a:xfrm>
            <a:off x="95431" y="402210"/>
            <a:ext cx="89097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0" name="Google Shape;80;p11"/>
          <p:cNvSpPr txBox="1"/>
          <p:nvPr>
            <p:ph idx="2" type="body"/>
          </p:nvPr>
        </p:nvSpPr>
        <p:spPr>
          <a:xfrm>
            <a:off x="95431" y="402206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84" name="Google Shape;84;p12"/>
          <p:cNvCxnSpPr/>
          <p:nvPr/>
        </p:nvCxnSpPr>
        <p:spPr>
          <a:xfrm>
            <a:off x="95431" y="402210"/>
            <a:ext cx="89097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7" name="Google Shape;8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TITLE_AND_DESCRIPTION_3">
  <p:cSld name="SECTION_TITLE_AND_DESCRIPTION_3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1" name="Google Shape;91;p1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2" name="Google Shape;9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3" name="Google Shape;93;p14"/>
          <p:cNvSpPr txBox="1"/>
          <p:nvPr>
            <p:ph idx="2" type="body"/>
          </p:nvPr>
        </p:nvSpPr>
        <p:spPr>
          <a:xfrm>
            <a:off x="4812381" y="402206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6" name="Google Shape;96;p15"/>
          <p:cNvSpPr txBox="1"/>
          <p:nvPr>
            <p:ph type="title"/>
          </p:nvPr>
        </p:nvSpPr>
        <p:spPr>
          <a:xfrm>
            <a:off x="95425" y="4382350"/>
            <a:ext cx="842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cxnSp>
        <p:nvCxnSpPr>
          <p:cNvPr id="97" name="Google Shape;97;p15"/>
          <p:cNvCxnSpPr/>
          <p:nvPr/>
        </p:nvCxnSpPr>
        <p:spPr>
          <a:xfrm>
            <a:off x="168250" y="4288400"/>
            <a:ext cx="87570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dark">
  <p:cSld name="BLANK_1">
    <p:bg>
      <p:bgPr>
        <a:solidFill>
          <a:schemeClr val="dk1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lude">
  <p:cSld name="SECTION_TITLE_AND_DESCRIPTION_1_3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/>
          <p:nvPr/>
        </p:nvSpPr>
        <p:spPr>
          <a:xfrm>
            <a:off x="0" y="-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5" name="Google Shape;105;p18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pic>
        <p:nvPicPr>
          <p:cNvPr id="106" name="Google Shape;106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8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cxnSp>
        <p:nvCxnSpPr>
          <p:cNvPr id="108" name="Google Shape;108;p18"/>
          <p:cNvCxnSpPr/>
          <p:nvPr/>
        </p:nvCxnSpPr>
        <p:spPr>
          <a:xfrm>
            <a:off x="266975" y="4049175"/>
            <a:ext cx="40380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" name="Google Shape;109;p18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1">
  <p:cSld name="SECTION_TITLE_AND_DESCRIPTION_1_1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3" name="Google Shape;113;p1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4" name="Google Shape;114;p1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15" name="Google Shape;11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 on left">
  <p:cSld name="SECTION_TITLE_AND_DESCRIPTION_1_1_1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/>
          <p:nvPr/>
        </p:nvSpPr>
        <p:spPr>
          <a:xfrm>
            <a:off x="0" y="6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9" name="Google Shape;119;p20"/>
          <p:cNvSpPr txBox="1"/>
          <p:nvPr>
            <p:ph idx="1" type="body"/>
          </p:nvPr>
        </p:nvSpPr>
        <p:spPr>
          <a:xfrm>
            <a:off x="4882900" y="1152150"/>
            <a:ext cx="3950100" cy="34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0" name="Google Shape;120;p20"/>
          <p:cNvSpPr txBox="1"/>
          <p:nvPr>
            <p:ph idx="2" type="body"/>
          </p:nvPr>
        </p:nvSpPr>
        <p:spPr>
          <a:xfrm>
            <a:off x="310900" y="448050"/>
            <a:ext cx="3950100" cy="41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p20"/>
          <p:cNvSpPr txBox="1"/>
          <p:nvPr>
            <p:ph type="title"/>
          </p:nvPr>
        </p:nvSpPr>
        <p:spPr>
          <a:xfrm>
            <a:off x="4882900" y="445025"/>
            <a:ext cx="3950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122" name="Google Shape;122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311700" y="2834125"/>
            <a:ext cx="8520600" cy="15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 left, Heading">
  <p:cSld name="SECTION_TITLE_AND_DESCRIPTION_1_1_1_1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/>
          <p:nvPr/>
        </p:nvSpPr>
        <p:spPr>
          <a:xfrm>
            <a:off x="0" y="6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6" name="Google Shape;126;p21"/>
          <p:cNvSpPr txBox="1"/>
          <p:nvPr>
            <p:ph idx="1" type="body"/>
          </p:nvPr>
        </p:nvSpPr>
        <p:spPr>
          <a:xfrm>
            <a:off x="4882900" y="1152150"/>
            <a:ext cx="3950100" cy="34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7" name="Google Shape;127;p21"/>
          <p:cNvSpPr txBox="1"/>
          <p:nvPr>
            <p:ph idx="2" type="body"/>
          </p:nvPr>
        </p:nvSpPr>
        <p:spPr>
          <a:xfrm>
            <a:off x="310900" y="448050"/>
            <a:ext cx="3950100" cy="41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8" name="Google Shape;128;p21"/>
          <p:cNvSpPr txBox="1"/>
          <p:nvPr>
            <p:ph idx="3" type="subTitle"/>
          </p:nvPr>
        </p:nvSpPr>
        <p:spPr>
          <a:xfrm>
            <a:off x="225450" y="3943400"/>
            <a:ext cx="4045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9" name="Google Shape;129;p21"/>
          <p:cNvSpPr txBox="1"/>
          <p:nvPr>
            <p:ph type="title"/>
          </p:nvPr>
        </p:nvSpPr>
        <p:spPr>
          <a:xfrm>
            <a:off x="208450" y="3418425"/>
            <a:ext cx="3950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pic>
        <p:nvPicPr>
          <p:cNvPr id="130" name="Google Shape;130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3" name="Google Shape;13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 on right">
  <p:cSld name="SECTION_TITLE_AND_DESCRIPTION_1_2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7" name="Google Shape;137;p23"/>
          <p:cNvSpPr txBox="1"/>
          <p:nvPr>
            <p:ph idx="1" type="body"/>
          </p:nvPr>
        </p:nvSpPr>
        <p:spPr>
          <a:xfrm>
            <a:off x="311700" y="1152150"/>
            <a:ext cx="3950100" cy="34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38" name="Google Shape;138;p23"/>
          <p:cNvSpPr txBox="1"/>
          <p:nvPr>
            <p:ph idx="2" type="body"/>
          </p:nvPr>
        </p:nvSpPr>
        <p:spPr>
          <a:xfrm>
            <a:off x="4882900" y="448050"/>
            <a:ext cx="3950100" cy="41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39" name="Google Shape;139;p23"/>
          <p:cNvSpPr txBox="1"/>
          <p:nvPr>
            <p:ph type="title"/>
          </p:nvPr>
        </p:nvSpPr>
        <p:spPr>
          <a:xfrm>
            <a:off x="311700" y="445025"/>
            <a:ext cx="3950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2" name="Google Shape;22;p4"/>
          <p:cNvCxnSpPr/>
          <p:nvPr/>
        </p:nvCxnSpPr>
        <p:spPr>
          <a:xfrm>
            <a:off x="95431" y="402210"/>
            <a:ext cx="89097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oadmap">
  <p:cSld name="SECTION_TITLE_AND_DESCRIPTION_1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/>
          <p:nvPr/>
        </p:nvSpPr>
        <p:spPr>
          <a:xfrm>
            <a:off x="0" y="-125"/>
            <a:ext cx="45720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pic>
        <p:nvPicPr>
          <p:cNvPr id="27" name="Google Shape;27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5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cxnSp>
        <p:nvCxnSpPr>
          <p:cNvPr id="29" name="Google Shape;29;p5"/>
          <p:cNvCxnSpPr/>
          <p:nvPr/>
        </p:nvCxnSpPr>
        <p:spPr>
          <a:xfrm>
            <a:off x="266975" y="4049175"/>
            <a:ext cx="40380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" name="Google Shape;30;p5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mo slide right">
  <p:cSld name="SECTION_TITLE_AND_DESCRIPTION_2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 txBox="1"/>
          <p:nvPr>
            <p:ph idx="1" type="subTitle"/>
          </p:nvPr>
        </p:nvSpPr>
        <p:spPr>
          <a:xfrm>
            <a:off x="4835400" y="4198275"/>
            <a:ext cx="4045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 txBox="1"/>
          <p:nvPr/>
        </p:nvSpPr>
        <p:spPr>
          <a:xfrm>
            <a:off x="6365900" y="3724875"/>
            <a:ext cx="2591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Demo Slides</a:t>
            </a:r>
            <a:endParaRPr b="1" sz="25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95425" y="402200"/>
            <a:ext cx="4302300" cy="4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37" name="Google Shape;37;p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38" name="Google Shape;38;p6"/>
          <p:cNvCxnSpPr/>
          <p:nvPr/>
        </p:nvCxnSpPr>
        <p:spPr>
          <a:xfrm>
            <a:off x="95431" y="402210"/>
            <a:ext cx="43521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mo slide left">
  <p:cSld name="SECTION_TITLE_AND_DESCRIPTION_2_1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/>
          <p:nvPr/>
        </p:nvSpPr>
        <p:spPr>
          <a:xfrm>
            <a:off x="0" y="-125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7"/>
          <p:cNvSpPr txBox="1"/>
          <p:nvPr>
            <p:ph idx="1" type="subTitle"/>
          </p:nvPr>
        </p:nvSpPr>
        <p:spPr>
          <a:xfrm>
            <a:off x="225450" y="3943400"/>
            <a:ext cx="4045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7"/>
          <p:cNvSpPr txBox="1"/>
          <p:nvPr/>
        </p:nvSpPr>
        <p:spPr>
          <a:xfrm>
            <a:off x="208440" y="3420075"/>
            <a:ext cx="4121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Demo Slides</a:t>
            </a:r>
            <a:endParaRPr b="1" sz="25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4667425" y="402200"/>
            <a:ext cx="4302300" cy="4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type="title"/>
          </p:nvPr>
        </p:nvSpPr>
        <p:spPr>
          <a:xfrm>
            <a:off x="4572000" y="0"/>
            <a:ext cx="4572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45" name="Google Shape;45;p7"/>
          <p:cNvCxnSpPr/>
          <p:nvPr/>
        </p:nvCxnSpPr>
        <p:spPr>
          <a:xfrm>
            <a:off x="4667431" y="402210"/>
            <a:ext cx="43521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6" name="Google Shape;46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ide Puzzle">
  <p:cSld name="SECTION_TITLE_AND_DESCRIPTION_2_1_1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/>
          <p:nvPr/>
        </p:nvSpPr>
        <p:spPr>
          <a:xfrm>
            <a:off x="0" y="-125"/>
            <a:ext cx="27765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8"/>
          <p:cNvSpPr txBox="1"/>
          <p:nvPr>
            <p:ph idx="1" type="subTitle"/>
          </p:nvPr>
        </p:nvSpPr>
        <p:spPr>
          <a:xfrm>
            <a:off x="225450" y="3943400"/>
            <a:ext cx="2450400" cy="7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1" name="Google Shape;51;p8"/>
          <p:cNvSpPr txBox="1"/>
          <p:nvPr>
            <p:ph idx="2" type="body"/>
          </p:nvPr>
        </p:nvSpPr>
        <p:spPr>
          <a:xfrm>
            <a:off x="2937350" y="402200"/>
            <a:ext cx="6032400" cy="4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type="title"/>
          </p:nvPr>
        </p:nvSpPr>
        <p:spPr>
          <a:xfrm>
            <a:off x="2776500" y="0"/>
            <a:ext cx="63675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53" name="Google Shape;53;p8"/>
          <p:cNvCxnSpPr/>
          <p:nvPr/>
        </p:nvCxnSpPr>
        <p:spPr>
          <a:xfrm>
            <a:off x="2937350" y="402200"/>
            <a:ext cx="60822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4" name="Google Shape;54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" name="Google Shape;56;p8"/>
          <p:cNvSpPr txBox="1"/>
          <p:nvPr/>
        </p:nvSpPr>
        <p:spPr>
          <a:xfrm>
            <a:off x="208440" y="3420075"/>
            <a:ext cx="4121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Demo</a:t>
            </a:r>
            <a:endParaRPr b="1" sz="25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ide Puzzle 1">
  <p:cSld name="SECTION_TITLE_AND_DESCRIPTION_2_1_1_2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/>
          <p:nvPr/>
        </p:nvSpPr>
        <p:spPr>
          <a:xfrm>
            <a:off x="0" y="-125"/>
            <a:ext cx="27765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9"/>
          <p:cNvSpPr txBox="1"/>
          <p:nvPr>
            <p:ph idx="1" type="subTitle"/>
          </p:nvPr>
        </p:nvSpPr>
        <p:spPr>
          <a:xfrm>
            <a:off x="225450" y="3943400"/>
            <a:ext cx="2450400" cy="7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0" name="Google Shape;60;p9"/>
          <p:cNvSpPr txBox="1"/>
          <p:nvPr/>
        </p:nvSpPr>
        <p:spPr>
          <a:xfrm>
            <a:off x="208445" y="3420075"/>
            <a:ext cx="1873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Compare</a:t>
            </a:r>
            <a:endParaRPr b="1" sz="25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2937350" y="402200"/>
            <a:ext cx="6032400" cy="4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type="title"/>
          </p:nvPr>
        </p:nvSpPr>
        <p:spPr>
          <a:xfrm>
            <a:off x="2776500" y="0"/>
            <a:ext cx="63675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63" name="Google Shape;63;p9"/>
          <p:cNvCxnSpPr/>
          <p:nvPr/>
        </p:nvCxnSpPr>
        <p:spPr>
          <a:xfrm>
            <a:off x="2937350" y="402200"/>
            <a:ext cx="60822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4" name="Google Shape;64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ide Puzzle Solution">
  <p:cSld name="SECTION_TITLE_AND_DESCRIPTION_2_1_1_1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/>
          <p:nvPr/>
        </p:nvSpPr>
        <p:spPr>
          <a:xfrm>
            <a:off x="0" y="-125"/>
            <a:ext cx="27765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0"/>
          <p:cNvSpPr txBox="1"/>
          <p:nvPr>
            <p:ph idx="1" type="subTitle"/>
          </p:nvPr>
        </p:nvSpPr>
        <p:spPr>
          <a:xfrm>
            <a:off x="225450" y="3943400"/>
            <a:ext cx="2450400" cy="7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9" name="Google Shape;69;p10"/>
          <p:cNvSpPr txBox="1"/>
          <p:nvPr/>
        </p:nvSpPr>
        <p:spPr>
          <a:xfrm>
            <a:off x="208445" y="3420075"/>
            <a:ext cx="1873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Solution</a:t>
            </a:r>
            <a:endParaRPr b="1" sz="25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" name="Google Shape;70;p10"/>
          <p:cNvSpPr txBox="1"/>
          <p:nvPr>
            <p:ph idx="2" type="body"/>
          </p:nvPr>
        </p:nvSpPr>
        <p:spPr>
          <a:xfrm>
            <a:off x="2937350" y="402200"/>
            <a:ext cx="6032400" cy="4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type="title"/>
          </p:nvPr>
        </p:nvSpPr>
        <p:spPr>
          <a:xfrm>
            <a:off x="2776500" y="0"/>
            <a:ext cx="63675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72" name="Google Shape;72;p10"/>
          <p:cNvCxnSpPr/>
          <p:nvPr/>
        </p:nvCxnSpPr>
        <p:spPr>
          <a:xfrm>
            <a:off x="2937350" y="402200"/>
            <a:ext cx="60822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73" name="Google Shape;73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10.xml"/><Relationship Id="rId22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9.xml"/><Relationship Id="rId21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12.xml"/><Relationship Id="rId24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23" Type="http://schemas.openxmlformats.org/officeDocument/2006/relationships/slideLayout" Target="../slideLayouts/slideLayout22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slideLayout" Target="../slideLayouts/slideLayout18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600"/>
              <a:buFont typeface="Roboto Medium"/>
              <a:buNone/>
              <a:defRPr sz="16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5727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42900" lvl="2" marL="13716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42900" lvl="3" marL="18288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42900" lvl="4" marL="22860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://stackoverflow.com/questions/586363/why-is-super-super-method-not-allowed-in-java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docs.oracle.com/javase/tutorial/java/IandI/super.html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hyperlink" Target="https://docs.oracle.com/en/java/javase/17/docs/api/java.base/java/lang/Object.html" TargetMode="External"/><Relationship Id="rId4" Type="http://schemas.openxmlformats.org/officeDocument/2006/relationships/hyperlink" Target="http://docs.oracle.com/javase/specs/jls/se7/html/jls-9.html#jls-9.2" TargetMode="Externa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hyperlink" Target="https://www.artima.com/articles/josh-bloch-on-design#part13" TargetMode="Externa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5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9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hyperlink" Target="https://people.eecs.berkeley.edu/~jrs/61b/lec/18" TargetMode="External"/><Relationship Id="rId4" Type="http://schemas.openxmlformats.org/officeDocument/2006/relationships/image" Target="../media/image6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5" Type="http://schemas.openxmlformats.org/officeDocument/2006/relationships/hyperlink" Target="https://en.wikipedia.org/wiki/Secret_Chiefs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hyperlink" Target="https://people.eecs.berkeley.edu/~jrs/61b/lec/18" TargetMode="External"/><Relationship Id="rId4" Type="http://schemas.openxmlformats.org/officeDocument/2006/relationships/image" Target="../media/image6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7.xml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8.xml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9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0.xml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1.xml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2.xml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3.xml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4.xml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5.xml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ctrTitle"/>
          </p:nvPr>
        </p:nvSpPr>
        <p:spPr>
          <a:xfrm>
            <a:off x="311700" y="1658975"/>
            <a:ext cx="8709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3"/>
                </a:solidFill>
              </a:rPr>
              <a:t>Extends, Casting, Higher Order Functions</a:t>
            </a:r>
            <a:endParaRPr sz="3600">
              <a:solidFill>
                <a:schemeClr val="accent3"/>
              </a:solidFill>
            </a:endParaRPr>
          </a:p>
        </p:txBody>
      </p:sp>
      <p:sp>
        <p:nvSpPr>
          <p:cNvPr id="145" name="Google Shape;145;p24"/>
          <p:cNvSpPr txBox="1"/>
          <p:nvPr/>
        </p:nvSpPr>
        <p:spPr>
          <a:xfrm>
            <a:off x="345775" y="2740300"/>
            <a:ext cx="2762700" cy="2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BF9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Lecture 9 (Inheritance 2)</a:t>
            </a:r>
            <a:endParaRPr sz="1200">
              <a:solidFill>
                <a:srgbClr val="BF90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46" name="Google Shape;14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7" name="Google Shape;147;p24"/>
          <p:cNvSpPr txBox="1"/>
          <p:nvPr/>
        </p:nvSpPr>
        <p:spPr>
          <a:xfrm>
            <a:off x="311700" y="3854350"/>
            <a:ext cx="85206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latin typeface="Roboto Medium"/>
                <a:ea typeface="Roboto Medium"/>
                <a:cs typeface="Roboto Medium"/>
                <a:sym typeface="Roboto Medium"/>
              </a:rPr>
              <a:t>CS61B, </a:t>
            </a:r>
            <a:r>
              <a:rPr lang="en" sz="1600">
                <a:latin typeface="Roboto Medium"/>
                <a:ea typeface="Roboto Medium"/>
                <a:cs typeface="Roboto Medium"/>
                <a:sym typeface="Roboto Medium"/>
              </a:rPr>
              <a:t>Spring 2024</a:t>
            </a:r>
            <a:r>
              <a:rPr lang="en" sz="160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 @ UC Berkeley</a:t>
            </a:r>
            <a:endParaRPr sz="1600">
              <a:solidFill>
                <a:srgbClr val="0000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latin typeface="Roboto Light"/>
                <a:ea typeface="Roboto Light"/>
                <a:cs typeface="Roboto Light"/>
                <a:sym typeface="Roboto Light"/>
              </a:rPr>
              <a:t>Slides credit: Josh Hug</a:t>
            </a:r>
            <a:endParaRPr sz="1600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48" name="Google Shape;14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3459" y="422446"/>
            <a:ext cx="4084015" cy="200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3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Clarification: Implements vs. Extends</a:t>
            </a:r>
            <a:endParaRPr/>
          </a:p>
        </p:txBody>
      </p:sp>
      <p:sp>
        <p:nvSpPr>
          <p:cNvPr id="224" name="Google Shape;224;p33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How do you know which to pick between “implements” and “extends”?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must use “implements” if the hypernym is an interface and the hyponym is a class (e.g. hypernym List, hyponym AList).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must use “extends” in all other cases.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There’s no choice that you have to make, the Java designers just picked a different keyword for the two cases.</a:t>
            </a:r>
            <a:endParaRPr/>
          </a:p>
        </p:txBody>
      </p:sp>
      <p:sp>
        <p:nvSpPr>
          <p:cNvPr id="225" name="Google Shape;225;p33"/>
          <p:cNvSpPr/>
          <p:nvPr/>
        </p:nvSpPr>
        <p:spPr>
          <a:xfrm>
            <a:off x="5973175" y="2984738"/>
            <a:ext cx="2355300" cy="3174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List61B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33"/>
          <p:cNvSpPr/>
          <p:nvPr/>
        </p:nvSpPr>
        <p:spPr>
          <a:xfrm>
            <a:off x="7395025" y="3677975"/>
            <a:ext cx="981000" cy="3330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SLList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7" name="Google Shape;227;p33"/>
          <p:cNvCxnSpPr>
            <a:stCxn id="226" idx="0"/>
            <a:endCxn id="225" idx="2"/>
          </p:cNvCxnSpPr>
          <p:nvPr/>
        </p:nvCxnSpPr>
        <p:spPr>
          <a:xfrm rot="10800000">
            <a:off x="7150825" y="3302075"/>
            <a:ext cx="734700" cy="375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8" name="Google Shape;228;p33"/>
          <p:cNvSpPr/>
          <p:nvPr/>
        </p:nvSpPr>
        <p:spPr>
          <a:xfrm>
            <a:off x="5935350" y="3677975"/>
            <a:ext cx="1037700" cy="3330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AList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9" name="Google Shape;229;p33"/>
          <p:cNvCxnSpPr>
            <a:stCxn id="228" idx="0"/>
            <a:endCxn id="225" idx="2"/>
          </p:cNvCxnSpPr>
          <p:nvPr/>
        </p:nvCxnSpPr>
        <p:spPr>
          <a:xfrm flipH="1" rot="10800000">
            <a:off x="6454200" y="3302075"/>
            <a:ext cx="696600" cy="375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0" name="Google Shape;230;p33"/>
          <p:cNvSpPr/>
          <p:nvPr/>
        </p:nvSpPr>
        <p:spPr>
          <a:xfrm>
            <a:off x="6921172" y="4439975"/>
            <a:ext cx="1921800" cy="3330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RotatingSLList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1" name="Google Shape;231;p33"/>
          <p:cNvCxnSpPr>
            <a:stCxn id="230" idx="0"/>
            <a:endCxn id="226" idx="2"/>
          </p:cNvCxnSpPr>
          <p:nvPr/>
        </p:nvCxnSpPr>
        <p:spPr>
          <a:xfrm flipH="1" rot="10800000">
            <a:off x="7882072" y="4010975"/>
            <a:ext cx="3600" cy="4290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4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The Extends Keyword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Rotating SLList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Vengeful SLList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A Boring Constructor Gotcha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Implementation Inheritance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The Object Class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Is-A vs. Has-A, java.util.Stack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Encapsulation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Implementation Inheritance Breaks Encapsulation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Type Checking and Casting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Higher Order Functions in Java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37" name="Google Shape;237;p34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Vengeful SLList</a:t>
            </a:r>
            <a:endParaRPr/>
          </a:p>
        </p:txBody>
      </p:sp>
      <p:sp>
        <p:nvSpPr>
          <p:cNvPr id="238" name="Google Shape;238;p34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9, CS61B, </a:t>
            </a:r>
            <a:r>
              <a:rPr lang="en"/>
              <a:t>Spring 2024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5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Another Example: VengefulSLList</a:t>
            </a:r>
            <a:endParaRPr/>
          </a:p>
        </p:txBody>
      </p:sp>
      <p:sp>
        <p:nvSpPr>
          <p:cNvPr id="244" name="Google Shape;244;p35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Suppose we want to build an SLList that: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Remembers all Items that have been destroyed by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removeLast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Has an additional method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printLostItems()</a:t>
            </a:r>
            <a:r>
              <a:rPr lang="en"/>
              <a:t>, which prints all deleted items.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35"/>
          <p:cNvSpPr txBox="1"/>
          <p:nvPr/>
        </p:nvSpPr>
        <p:spPr>
          <a:xfrm>
            <a:off x="581325" y="2057526"/>
            <a:ext cx="7567200" cy="2895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VengefulSLList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Integer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vs1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VengefulSLList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Integer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vs1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addLast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vs1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addLast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vs1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addLast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vs1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addLast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13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     /* [1, 5, 10, 13] */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vs1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removeLast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    /* 13 gets deleted. */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vs1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removeLast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    /* 10 gets deleted. */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"The fallen are: "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vs1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printLostItems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/* Should print 10 and 13. */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C494C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</a:t>
            </a:r>
            <a:r>
              <a:rPr lang="en"/>
              <a:t>Demo: Vengeful SLList</a:t>
            </a:r>
            <a:endParaRPr/>
          </a:p>
        </p:txBody>
      </p:sp>
      <p:sp>
        <p:nvSpPr>
          <p:cNvPr id="251" name="Google Shape;251;p36"/>
          <p:cNvSpPr txBox="1"/>
          <p:nvPr/>
        </p:nvSpPr>
        <p:spPr>
          <a:xfrm>
            <a:off x="291575" y="687575"/>
            <a:ext cx="6736500" cy="4366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VengefulSLList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extends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printLostItems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2" name="Google Shape;252;p36"/>
          <p:cNvSpPr/>
          <p:nvPr/>
        </p:nvSpPr>
        <p:spPr>
          <a:xfrm>
            <a:off x="401425" y="488675"/>
            <a:ext cx="18462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VengefulSLList</a:t>
            </a: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</a:t>
            </a:r>
            <a:r>
              <a:rPr lang="en"/>
              <a:t>Demo: Vengeful SLList</a:t>
            </a:r>
            <a:endParaRPr/>
          </a:p>
        </p:txBody>
      </p:sp>
      <p:sp>
        <p:nvSpPr>
          <p:cNvPr id="258" name="Google Shape;258;p37"/>
          <p:cNvSpPr txBox="1"/>
          <p:nvPr/>
        </p:nvSpPr>
        <p:spPr>
          <a:xfrm>
            <a:off x="291575" y="687575"/>
            <a:ext cx="6736500" cy="4366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VengefulSLList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extends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deletedItems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printLostItems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9" name="Google Shape;259;p37"/>
          <p:cNvSpPr/>
          <p:nvPr/>
        </p:nvSpPr>
        <p:spPr>
          <a:xfrm>
            <a:off x="401425" y="488675"/>
            <a:ext cx="18462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VengefulSLList.java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8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</a:t>
            </a:r>
            <a:r>
              <a:rPr lang="en"/>
              <a:t>Demo: Vengeful SLList</a:t>
            </a:r>
            <a:endParaRPr/>
          </a:p>
        </p:txBody>
      </p:sp>
      <p:sp>
        <p:nvSpPr>
          <p:cNvPr id="265" name="Google Shape;265;p38"/>
          <p:cNvSpPr txBox="1"/>
          <p:nvPr/>
        </p:nvSpPr>
        <p:spPr>
          <a:xfrm>
            <a:off x="291575" y="687575"/>
            <a:ext cx="6736500" cy="4366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VengefulSLList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extends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deletedItems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printLostItems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deletedItems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6" name="Google Shape;266;p38"/>
          <p:cNvSpPr/>
          <p:nvPr/>
        </p:nvSpPr>
        <p:spPr>
          <a:xfrm>
            <a:off x="401425" y="488675"/>
            <a:ext cx="18462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VengefulSLList.java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9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</a:t>
            </a:r>
            <a:r>
              <a:rPr lang="en"/>
              <a:t>Demo: Vengeful SLList</a:t>
            </a:r>
            <a:endParaRPr/>
          </a:p>
        </p:txBody>
      </p:sp>
      <p:sp>
        <p:nvSpPr>
          <p:cNvPr id="272" name="Google Shape;272;p39"/>
          <p:cNvSpPr txBox="1"/>
          <p:nvPr/>
        </p:nvSpPr>
        <p:spPr>
          <a:xfrm>
            <a:off x="291575" y="687575"/>
            <a:ext cx="6736500" cy="4366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VengefulSLList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extends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deletedItems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removeLast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printLostItems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deletedItems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3" name="Google Shape;273;p39"/>
          <p:cNvSpPr/>
          <p:nvPr/>
        </p:nvSpPr>
        <p:spPr>
          <a:xfrm>
            <a:off x="401425" y="488675"/>
            <a:ext cx="18462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VengefulSLList.java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0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</a:t>
            </a:r>
            <a:r>
              <a:rPr lang="en"/>
              <a:t>Demo: Vengeful SLList</a:t>
            </a:r>
            <a:endParaRPr/>
          </a:p>
        </p:txBody>
      </p:sp>
      <p:sp>
        <p:nvSpPr>
          <p:cNvPr id="279" name="Google Shape;279;p40"/>
          <p:cNvSpPr txBox="1"/>
          <p:nvPr/>
        </p:nvSpPr>
        <p:spPr>
          <a:xfrm>
            <a:off x="291575" y="687575"/>
            <a:ext cx="6736500" cy="4366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VengefulSLList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extends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deletedItems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91AFCC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600">
              <a:solidFill>
                <a:srgbClr val="91AFCC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91AFCC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removeLast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printLostItems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deletedItems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0" name="Google Shape;280;p40"/>
          <p:cNvSpPr/>
          <p:nvPr/>
        </p:nvSpPr>
        <p:spPr>
          <a:xfrm>
            <a:off x="401425" y="488675"/>
            <a:ext cx="18462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VengefulSLList.java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</a:t>
            </a:r>
            <a:r>
              <a:rPr lang="en"/>
              <a:t>Demo: Vengeful SLList</a:t>
            </a:r>
            <a:endParaRPr/>
          </a:p>
        </p:txBody>
      </p:sp>
      <p:sp>
        <p:nvSpPr>
          <p:cNvPr id="286" name="Google Shape;286;p41"/>
          <p:cNvSpPr txBox="1"/>
          <p:nvPr/>
        </p:nvSpPr>
        <p:spPr>
          <a:xfrm>
            <a:off x="291575" y="687575"/>
            <a:ext cx="6736500" cy="4366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VengefulSLList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extends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deletedItems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91AFCC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600">
              <a:solidFill>
                <a:srgbClr val="91AFCC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91AFCC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removeLast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printLostItems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deletedItems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7" name="Google Shape;287;p41"/>
          <p:cNvSpPr/>
          <p:nvPr/>
        </p:nvSpPr>
        <p:spPr>
          <a:xfrm>
            <a:off x="401425" y="488675"/>
            <a:ext cx="18462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VengefulSLList.java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8" name="Google Shape;288;p41"/>
          <p:cNvSpPr txBox="1"/>
          <p:nvPr/>
        </p:nvSpPr>
        <p:spPr>
          <a:xfrm>
            <a:off x="7200725" y="1396325"/>
            <a:ext cx="1767900" cy="29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We could try to copy-paste the removeLast method from SLList.</a:t>
            </a:r>
            <a:endParaRPr>
              <a:solidFill>
                <a:srgbClr val="BE071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BE071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Problem: SLList's removeLast method uses private variables like sentinel and size. VengefulSLList cannot </a:t>
            </a:r>
            <a:r>
              <a:rPr lang="en">
                <a:solidFill>
                  <a:srgbClr val="BE0712"/>
                </a:solidFill>
              </a:rPr>
              <a:t>access</a:t>
            </a:r>
            <a:r>
              <a:rPr lang="en">
                <a:solidFill>
                  <a:srgbClr val="BE0712"/>
                </a:solidFill>
              </a:rPr>
              <a:t> these variables.</a:t>
            </a:r>
            <a:endParaRPr>
              <a:solidFill>
                <a:srgbClr val="BE0712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</a:t>
            </a:r>
            <a:r>
              <a:rPr lang="en"/>
              <a:t>Demo: Vengeful SLList</a:t>
            </a:r>
            <a:endParaRPr/>
          </a:p>
        </p:txBody>
      </p:sp>
      <p:sp>
        <p:nvSpPr>
          <p:cNvPr id="294" name="Google Shape;294;p42"/>
          <p:cNvSpPr txBox="1"/>
          <p:nvPr/>
        </p:nvSpPr>
        <p:spPr>
          <a:xfrm>
            <a:off x="291575" y="687575"/>
            <a:ext cx="6736500" cy="4366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VengefulSLList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extends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deletedItems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91AFCC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600">
              <a:solidFill>
                <a:srgbClr val="91AFCC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91AFCC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removeLast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super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removeLast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printLostItems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deletedItems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5" name="Google Shape;295;p42"/>
          <p:cNvSpPr/>
          <p:nvPr/>
        </p:nvSpPr>
        <p:spPr>
          <a:xfrm>
            <a:off x="401425" y="488675"/>
            <a:ext cx="18462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VengefulSLList.java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6" name="Google Shape;296;p42"/>
          <p:cNvSpPr txBox="1"/>
          <p:nvPr/>
        </p:nvSpPr>
        <p:spPr>
          <a:xfrm>
            <a:off x="7200725" y="2229575"/>
            <a:ext cx="1767900" cy="12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Solution: Use the super keyword to call SLList's removeLast method.</a:t>
            </a:r>
            <a:endParaRPr>
              <a:solidFill>
                <a:srgbClr val="BE071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The Extends Keyword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Rotating SLList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Vengeful SLList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A Boring Constructor Gotcha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Implementation Inheritance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The Object Class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Is-A vs. Has-A, java.util.Stack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Encapsulation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Implementation Inheritance Breaks Encapsulation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Type Checking and Casting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Higher Order Functions in Java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54" name="Google Shape;154;p25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Rotating SLList</a:t>
            </a:r>
            <a:endParaRPr/>
          </a:p>
        </p:txBody>
      </p:sp>
      <p:sp>
        <p:nvSpPr>
          <p:cNvPr id="155" name="Google Shape;155;p25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9, CS61B, </a:t>
            </a:r>
            <a:r>
              <a:rPr lang="en"/>
              <a:t>Spring 2024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3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</a:t>
            </a:r>
            <a:r>
              <a:rPr lang="en"/>
              <a:t>Demo: Vengeful SLList</a:t>
            </a:r>
            <a:endParaRPr/>
          </a:p>
        </p:txBody>
      </p:sp>
      <p:sp>
        <p:nvSpPr>
          <p:cNvPr id="302" name="Google Shape;302;p43"/>
          <p:cNvSpPr txBox="1"/>
          <p:nvPr/>
        </p:nvSpPr>
        <p:spPr>
          <a:xfrm>
            <a:off x="291575" y="687575"/>
            <a:ext cx="6736500" cy="4366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VengefulSLList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extends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deletedItems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91AFCC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600">
              <a:solidFill>
                <a:srgbClr val="91AFCC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91AFCC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removeLast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super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removeLast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deletedItems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addLast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printLostItems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deletedItems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3" name="Google Shape;303;p43"/>
          <p:cNvSpPr/>
          <p:nvPr/>
        </p:nvSpPr>
        <p:spPr>
          <a:xfrm>
            <a:off x="401425" y="488675"/>
            <a:ext cx="18462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VengefulSLList.java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</a:t>
            </a:r>
            <a:r>
              <a:rPr lang="en"/>
              <a:t>Demo: Vengeful SLList</a:t>
            </a:r>
            <a:endParaRPr/>
          </a:p>
        </p:txBody>
      </p:sp>
      <p:sp>
        <p:nvSpPr>
          <p:cNvPr id="309" name="Google Shape;309;p44"/>
          <p:cNvSpPr txBox="1"/>
          <p:nvPr/>
        </p:nvSpPr>
        <p:spPr>
          <a:xfrm>
            <a:off x="291575" y="687575"/>
            <a:ext cx="6736500" cy="4366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VengefulSLList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extends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deletedItems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91AFCC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600">
              <a:solidFill>
                <a:srgbClr val="91AFCC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91AFCC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removeLast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super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removeLast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deletedItems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addLast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printLostItems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deletedItems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0" name="Google Shape;310;p44"/>
          <p:cNvSpPr/>
          <p:nvPr/>
        </p:nvSpPr>
        <p:spPr>
          <a:xfrm>
            <a:off x="401425" y="488675"/>
            <a:ext cx="18462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VengefulSLList.java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5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</a:t>
            </a:r>
            <a:r>
              <a:rPr lang="en"/>
              <a:t>Demo: Vengeful SLList</a:t>
            </a:r>
            <a:endParaRPr/>
          </a:p>
        </p:txBody>
      </p:sp>
      <p:sp>
        <p:nvSpPr>
          <p:cNvPr id="316" name="Google Shape;316;p45"/>
          <p:cNvSpPr txBox="1"/>
          <p:nvPr/>
        </p:nvSpPr>
        <p:spPr>
          <a:xfrm>
            <a:off x="291575" y="687575"/>
            <a:ext cx="6736500" cy="4366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VengefulSLList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extends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deletedItems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91AFCC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600">
              <a:solidFill>
                <a:srgbClr val="91AFCC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91AFCC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removeLast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super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removeLast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deletedItems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addLast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printLostItems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deletedItems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7" name="Google Shape;317;p45"/>
          <p:cNvSpPr/>
          <p:nvPr/>
        </p:nvSpPr>
        <p:spPr>
          <a:xfrm>
            <a:off x="401425" y="488675"/>
            <a:ext cx="18462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VengefulSLList.java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8" name="Google Shape;318;p45"/>
          <p:cNvSpPr txBox="1"/>
          <p:nvPr/>
        </p:nvSpPr>
        <p:spPr>
          <a:xfrm>
            <a:off x="7200725" y="1796525"/>
            <a:ext cx="1846200" cy="21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If we run this, we get an exception.</a:t>
            </a:r>
            <a:endParaRPr>
              <a:solidFill>
                <a:srgbClr val="BE071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BE071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deletedItems is null. It was never initialized (we never created an actual list), so we can't add to deletedItems.</a:t>
            </a:r>
            <a:endParaRPr>
              <a:solidFill>
                <a:srgbClr val="BE0712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</a:t>
            </a:r>
            <a:r>
              <a:rPr lang="en"/>
              <a:t>Demo: Vengeful SLList</a:t>
            </a:r>
            <a:endParaRPr/>
          </a:p>
        </p:txBody>
      </p:sp>
      <p:sp>
        <p:nvSpPr>
          <p:cNvPr id="324" name="Google Shape;324;p46"/>
          <p:cNvSpPr txBox="1"/>
          <p:nvPr/>
        </p:nvSpPr>
        <p:spPr>
          <a:xfrm>
            <a:off x="291575" y="687575"/>
            <a:ext cx="6736500" cy="4366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VengefulSLList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extends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deletedItems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VengefulSLList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91AFCC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600">
              <a:solidFill>
                <a:srgbClr val="91AFCC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91AFCC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removeLast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super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removeLast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deletedItems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addLast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printLostItems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deletedItems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5" name="Google Shape;325;p46"/>
          <p:cNvSpPr/>
          <p:nvPr/>
        </p:nvSpPr>
        <p:spPr>
          <a:xfrm>
            <a:off x="401425" y="488675"/>
            <a:ext cx="18462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VengefulSLList.java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6" name="Google Shape;326;p46"/>
          <p:cNvSpPr txBox="1"/>
          <p:nvPr/>
        </p:nvSpPr>
        <p:spPr>
          <a:xfrm>
            <a:off x="7200725" y="1796525"/>
            <a:ext cx="1846200" cy="10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Solution: Add a constructor that initializes the deletedItems list.</a:t>
            </a:r>
            <a:endParaRPr>
              <a:solidFill>
                <a:srgbClr val="BE0712"/>
              </a:solidFill>
            </a:endParaRPr>
          </a:p>
        </p:txBody>
      </p:sp>
      <p:sp>
        <p:nvSpPr>
          <p:cNvPr id="327" name="Google Shape;327;p46"/>
          <p:cNvSpPr txBox="1"/>
          <p:nvPr/>
        </p:nvSpPr>
        <p:spPr>
          <a:xfrm>
            <a:off x="7200725" y="3320525"/>
            <a:ext cx="1846200" cy="14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Note: You could also initialize the list on the same line you declared the deletedItems variable.</a:t>
            </a:r>
            <a:endParaRPr>
              <a:solidFill>
                <a:srgbClr val="BE0712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</a:t>
            </a:r>
            <a:r>
              <a:rPr lang="en"/>
              <a:t>Demo: Vengeful SLList</a:t>
            </a:r>
            <a:endParaRPr/>
          </a:p>
        </p:txBody>
      </p:sp>
      <p:sp>
        <p:nvSpPr>
          <p:cNvPr id="333" name="Google Shape;333;p47"/>
          <p:cNvSpPr txBox="1"/>
          <p:nvPr/>
        </p:nvSpPr>
        <p:spPr>
          <a:xfrm>
            <a:off x="291575" y="687575"/>
            <a:ext cx="6736500" cy="4366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VengefulSLList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extends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deletedItems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VengefulSLList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deletedItems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SLList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91AFCC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600">
              <a:solidFill>
                <a:srgbClr val="91AFCC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91AFCC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removeLast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super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removeLast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deletedItems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addLast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printLostItems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deletedItems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4" name="Google Shape;334;p47"/>
          <p:cNvSpPr/>
          <p:nvPr/>
        </p:nvSpPr>
        <p:spPr>
          <a:xfrm>
            <a:off x="401425" y="488675"/>
            <a:ext cx="18462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VengefulSLList.java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8"/>
          <p:cNvSpPr txBox="1"/>
          <p:nvPr/>
        </p:nvSpPr>
        <p:spPr>
          <a:xfrm>
            <a:off x="647025" y="643175"/>
            <a:ext cx="6492600" cy="4402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VengefulSLList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extends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deletedItems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VengefulSLList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deletedItems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SLList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91AFCC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600">
              <a:solidFill>
                <a:srgbClr val="91AFCC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1AFCC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removeLast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oldBack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super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removeLast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deletedItems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addLast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oldBack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oldBack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printLostItems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deletedItems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C494C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0" name="Google Shape;340;p48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Another Example: VengefulSLList</a:t>
            </a:r>
            <a:endParaRPr/>
          </a:p>
        </p:txBody>
      </p:sp>
      <p:cxnSp>
        <p:nvCxnSpPr>
          <p:cNvPr id="341" name="Google Shape;341;p48"/>
          <p:cNvCxnSpPr/>
          <p:nvPr/>
        </p:nvCxnSpPr>
        <p:spPr>
          <a:xfrm flipH="1">
            <a:off x="5023050" y="2441250"/>
            <a:ext cx="504300" cy="1974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2" name="Google Shape;342;p48"/>
          <p:cNvSpPr txBox="1"/>
          <p:nvPr/>
        </p:nvSpPr>
        <p:spPr>
          <a:xfrm>
            <a:off x="5593150" y="1894600"/>
            <a:ext cx="1414800" cy="10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calls Superclass’s</a:t>
            </a:r>
            <a:endParaRPr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version of removeLast()</a:t>
            </a:r>
            <a:endParaRPr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3" name="Google Shape;343;p48"/>
          <p:cNvSpPr txBox="1"/>
          <p:nvPr/>
        </p:nvSpPr>
        <p:spPr>
          <a:xfrm>
            <a:off x="7267050" y="2838525"/>
            <a:ext cx="1877100" cy="10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Note: Java syntax disallows </a:t>
            </a:r>
            <a:r>
              <a:rPr lang="en"/>
              <a:t>super</a:t>
            </a:r>
            <a:r>
              <a:rPr lang="en"/>
              <a:t>.super. For a nice description of why, see </a:t>
            </a:r>
            <a:r>
              <a:rPr lang="en" u="sng">
                <a:solidFill>
                  <a:schemeClr val="hlink"/>
                </a:solidFill>
                <a:hlinkClick r:id="rId3"/>
              </a:rPr>
              <a:t>this link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9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The Extends Keyword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Rotating SLList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Vengeful SLList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A Boring Constructor Gotcha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Implementation Inheritance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The Object Class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Is-A vs. Has-A, java.util.Stack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Encapsulation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Implementation Inheritance Breaks Encapsulation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Type Checking and Casting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Higher Order Functions in Java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49" name="Google Shape;349;p49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Boring Constructor Gotcha</a:t>
            </a:r>
            <a:endParaRPr/>
          </a:p>
        </p:txBody>
      </p:sp>
      <p:sp>
        <p:nvSpPr>
          <p:cNvPr id="350" name="Google Shape;350;p49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9, CS61B, </a:t>
            </a:r>
            <a:r>
              <a:rPr lang="en"/>
              <a:t>Spring 2024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50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Demo: Vengeful SLList</a:t>
            </a:r>
            <a:endParaRPr/>
          </a:p>
        </p:txBody>
      </p:sp>
      <p:sp>
        <p:nvSpPr>
          <p:cNvPr id="356" name="Google Shape;356;p50"/>
          <p:cNvSpPr txBox="1"/>
          <p:nvPr/>
        </p:nvSpPr>
        <p:spPr>
          <a:xfrm>
            <a:off x="291575" y="687575"/>
            <a:ext cx="7262700" cy="4366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VengefulSLList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extends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VengefulSLList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Integer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vs1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VengefulSLList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&lt;&gt;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vs1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addLast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vs1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addLast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vs1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addLast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vs1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addLast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13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   /* [1, 5, 10, 13] */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vs1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removeLast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  /* 13 gets deleted. */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vs1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removeLast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  /* 10 gets deleted. */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"The fallen are: "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vs1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printLostItems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/* Should print 10 and 13. */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7" name="Google Shape;357;p50"/>
          <p:cNvSpPr/>
          <p:nvPr/>
        </p:nvSpPr>
        <p:spPr>
          <a:xfrm>
            <a:off x="401425" y="488675"/>
            <a:ext cx="18462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VengefulSLList.java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8" name="Google Shape;358;p50"/>
          <p:cNvSpPr txBox="1"/>
          <p:nvPr/>
        </p:nvSpPr>
        <p:spPr>
          <a:xfrm>
            <a:off x="7851750" y="1862020"/>
            <a:ext cx="1226400" cy="14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Set a breakpoint here.</a:t>
            </a:r>
            <a:endParaRPr>
              <a:solidFill>
                <a:srgbClr val="BE071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BE071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Then step </a:t>
            </a:r>
            <a:r>
              <a:rPr i="1" lang="en">
                <a:solidFill>
                  <a:srgbClr val="BE0712"/>
                </a:solidFill>
              </a:rPr>
              <a:t>in</a:t>
            </a:r>
            <a:r>
              <a:rPr lang="en">
                <a:solidFill>
                  <a:srgbClr val="BE0712"/>
                </a:solidFill>
              </a:rPr>
              <a:t> (not </a:t>
            </a:r>
            <a:r>
              <a:rPr i="1" lang="en">
                <a:solidFill>
                  <a:srgbClr val="BE0712"/>
                </a:solidFill>
              </a:rPr>
              <a:t>over</a:t>
            </a:r>
            <a:r>
              <a:rPr lang="en">
                <a:solidFill>
                  <a:srgbClr val="BE0712"/>
                </a:solidFill>
              </a:rPr>
              <a:t>).</a:t>
            </a:r>
            <a:endParaRPr>
              <a:solidFill>
                <a:srgbClr val="BE0712"/>
              </a:solidFill>
            </a:endParaRPr>
          </a:p>
        </p:txBody>
      </p:sp>
      <p:sp>
        <p:nvSpPr>
          <p:cNvPr id="359" name="Google Shape;359;p50"/>
          <p:cNvSpPr/>
          <p:nvPr/>
        </p:nvSpPr>
        <p:spPr>
          <a:xfrm>
            <a:off x="7156658" y="1401550"/>
            <a:ext cx="912853" cy="515300"/>
          </a:xfrm>
          <a:custGeom>
            <a:rect b="b" l="l" r="r" t="t"/>
            <a:pathLst>
              <a:path extrusionOk="0" h="20612" w="21489">
                <a:moveTo>
                  <a:pt x="21489" y="20612"/>
                </a:moveTo>
                <a:lnTo>
                  <a:pt x="21489" y="0"/>
                </a:lnTo>
                <a:lnTo>
                  <a:pt x="0" y="0"/>
                </a:lnTo>
              </a:path>
            </a:pathLst>
          </a:cu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Demo: Vengeful SLList</a:t>
            </a:r>
            <a:endParaRPr/>
          </a:p>
        </p:txBody>
      </p:sp>
      <p:sp>
        <p:nvSpPr>
          <p:cNvPr id="365" name="Google Shape;365;p51"/>
          <p:cNvSpPr txBox="1"/>
          <p:nvPr/>
        </p:nvSpPr>
        <p:spPr>
          <a:xfrm>
            <a:off x="291575" y="687575"/>
            <a:ext cx="6736500" cy="4366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VengefulSLList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extends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deletedItems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VengefulSLList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deletedItems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SLList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6" name="Google Shape;366;p51"/>
          <p:cNvSpPr/>
          <p:nvPr/>
        </p:nvSpPr>
        <p:spPr>
          <a:xfrm>
            <a:off x="401425" y="488675"/>
            <a:ext cx="18462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VengefulSLList.java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7" name="Google Shape;367;p51"/>
          <p:cNvSpPr txBox="1"/>
          <p:nvPr/>
        </p:nvSpPr>
        <p:spPr>
          <a:xfrm>
            <a:off x="7229550" y="2177455"/>
            <a:ext cx="1782900" cy="14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We step into the VengefulSLList constructor.</a:t>
            </a:r>
            <a:endParaRPr>
              <a:solidFill>
                <a:srgbClr val="BE071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BE071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Then step </a:t>
            </a:r>
            <a:r>
              <a:rPr i="1" lang="en">
                <a:solidFill>
                  <a:srgbClr val="BE0712"/>
                </a:solidFill>
              </a:rPr>
              <a:t>in</a:t>
            </a:r>
            <a:r>
              <a:rPr lang="en">
                <a:solidFill>
                  <a:srgbClr val="BE0712"/>
                </a:solidFill>
              </a:rPr>
              <a:t> again (not </a:t>
            </a:r>
            <a:r>
              <a:rPr i="1" lang="en">
                <a:solidFill>
                  <a:srgbClr val="BE0712"/>
                </a:solidFill>
              </a:rPr>
              <a:t>over</a:t>
            </a:r>
            <a:r>
              <a:rPr lang="en">
                <a:solidFill>
                  <a:srgbClr val="BE0712"/>
                </a:solidFill>
              </a:rPr>
              <a:t>).</a:t>
            </a:r>
            <a:endParaRPr>
              <a:solidFill>
                <a:srgbClr val="BE0712"/>
              </a:solidFill>
            </a:endParaRPr>
          </a:p>
        </p:txBody>
      </p:sp>
      <p:sp>
        <p:nvSpPr>
          <p:cNvPr id="368" name="Google Shape;368;p51"/>
          <p:cNvSpPr/>
          <p:nvPr/>
        </p:nvSpPr>
        <p:spPr>
          <a:xfrm>
            <a:off x="3683985" y="1662149"/>
            <a:ext cx="4004583" cy="515300"/>
          </a:xfrm>
          <a:custGeom>
            <a:rect b="b" l="l" r="r" t="t"/>
            <a:pathLst>
              <a:path extrusionOk="0" h="20612" w="21489">
                <a:moveTo>
                  <a:pt x="21489" y="20612"/>
                </a:moveTo>
                <a:lnTo>
                  <a:pt x="21489" y="0"/>
                </a:lnTo>
                <a:lnTo>
                  <a:pt x="0" y="0"/>
                </a:lnTo>
              </a:path>
            </a:pathLst>
          </a:cu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5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Demo: Vengeful SLList</a:t>
            </a:r>
            <a:endParaRPr/>
          </a:p>
        </p:txBody>
      </p:sp>
      <p:sp>
        <p:nvSpPr>
          <p:cNvPr id="374" name="Google Shape;374;p52"/>
          <p:cNvSpPr txBox="1"/>
          <p:nvPr/>
        </p:nvSpPr>
        <p:spPr>
          <a:xfrm>
            <a:off x="291575" y="687575"/>
            <a:ext cx="6736500" cy="4366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Blorp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implements </a:t>
            </a:r>
            <a:r>
              <a:rPr lang="en" sz="16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List61B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Blorp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Node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sentinel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int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/** Creates an empty list. */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sentinel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Node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Blorp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sentinel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Node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sentinel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next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Node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5" name="Google Shape;375;p52"/>
          <p:cNvSpPr/>
          <p:nvPr/>
        </p:nvSpPr>
        <p:spPr>
          <a:xfrm>
            <a:off x="401425" y="488675"/>
            <a:ext cx="18462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SLList</a:t>
            </a: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6" name="Google Shape;376;p52"/>
          <p:cNvSpPr txBox="1"/>
          <p:nvPr/>
        </p:nvSpPr>
        <p:spPr>
          <a:xfrm>
            <a:off x="7218600" y="3475600"/>
            <a:ext cx="1782900" cy="11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We step into the constructor of SLList (the super class).</a:t>
            </a:r>
            <a:endParaRPr>
              <a:solidFill>
                <a:srgbClr val="BE0712"/>
              </a:solidFill>
            </a:endParaRPr>
          </a:p>
        </p:txBody>
      </p:sp>
      <p:sp>
        <p:nvSpPr>
          <p:cNvPr id="377" name="Google Shape;377;p52"/>
          <p:cNvSpPr/>
          <p:nvPr/>
        </p:nvSpPr>
        <p:spPr>
          <a:xfrm>
            <a:off x="2773900" y="2159925"/>
            <a:ext cx="4914642" cy="1315664"/>
          </a:xfrm>
          <a:custGeom>
            <a:rect b="b" l="l" r="r" t="t"/>
            <a:pathLst>
              <a:path extrusionOk="0" h="20612" w="21489">
                <a:moveTo>
                  <a:pt x="21489" y="20612"/>
                </a:moveTo>
                <a:lnTo>
                  <a:pt x="21489" y="0"/>
                </a:lnTo>
                <a:lnTo>
                  <a:pt x="0" y="0"/>
                </a:lnTo>
              </a:path>
            </a:pathLst>
          </a:cu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Extends Keyword</a:t>
            </a:r>
            <a:endParaRPr/>
          </a:p>
        </p:txBody>
      </p:sp>
      <p:sp>
        <p:nvSpPr>
          <p:cNvPr id="161" name="Google Shape;161;p26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When a class is a hyponym of an interface, we used </a:t>
            </a:r>
            <a:r>
              <a:rPr b="1" lang="en"/>
              <a:t>implements.</a:t>
            </a:r>
            <a:endParaRPr b="1"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Example:</a:t>
            </a:r>
            <a:r>
              <a:rPr b="1" lang="en"/>
              <a:t> </a:t>
            </a:r>
            <a:r>
              <a:rPr lang="en" sz="1900">
                <a:latin typeface="Consolas"/>
                <a:ea typeface="Consolas"/>
                <a:cs typeface="Consolas"/>
                <a:sym typeface="Consolas"/>
              </a:rPr>
              <a:t>SLList&lt;Blorp&gt; </a:t>
            </a:r>
            <a:r>
              <a:rPr b="1" lang="en" sz="1900">
                <a:solidFill>
                  <a:srgbClr val="9C20EE"/>
                </a:solidFill>
                <a:latin typeface="Consolas"/>
                <a:ea typeface="Consolas"/>
                <a:cs typeface="Consolas"/>
                <a:sym typeface="Consolas"/>
              </a:rPr>
              <a:t>implements</a:t>
            </a:r>
            <a:r>
              <a:rPr lang="en" sz="1900">
                <a:latin typeface="Consolas"/>
                <a:ea typeface="Consolas"/>
                <a:cs typeface="Consolas"/>
                <a:sym typeface="Consolas"/>
              </a:rPr>
              <a:t> List61B&lt;Blorp&gt;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If you want one class to be a hyponym of another </a:t>
            </a:r>
            <a:r>
              <a:rPr i="1" lang="en"/>
              <a:t>class</a:t>
            </a:r>
            <a:r>
              <a:rPr lang="en"/>
              <a:t>, you use </a:t>
            </a:r>
            <a:r>
              <a:rPr b="1" lang="en"/>
              <a:t>extends.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We’d like to build RotatingSLList that can perform any SLList operation as well as: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rotateRight(): Moves back item the front.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Example: Suppose we have [5, 9, 15, 22].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After rotateRight: [22, 5, 9, 15]</a:t>
            </a:r>
            <a:endParaRPr/>
          </a:p>
        </p:txBody>
      </p:sp>
      <p:sp>
        <p:nvSpPr>
          <p:cNvPr id="162" name="Google Shape;162;p26"/>
          <p:cNvSpPr/>
          <p:nvPr/>
        </p:nvSpPr>
        <p:spPr>
          <a:xfrm>
            <a:off x="5973175" y="2984738"/>
            <a:ext cx="2355300" cy="3174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List61B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26"/>
          <p:cNvSpPr/>
          <p:nvPr/>
        </p:nvSpPr>
        <p:spPr>
          <a:xfrm>
            <a:off x="7395025" y="3677975"/>
            <a:ext cx="981000" cy="3330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SLList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4" name="Google Shape;164;p26"/>
          <p:cNvCxnSpPr>
            <a:stCxn id="163" idx="0"/>
            <a:endCxn id="162" idx="2"/>
          </p:cNvCxnSpPr>
          <p:nvPr/>
        </p:nvCxnSpPr>
        <p:spPr>
          <a:xfrm rot="10800000">
            <a:off x="7150825" y="3302075"/>
            <a:ext cx="734700" cy="375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5" name="Google Shape;165;p26"/>
          <p:cNvSpPr/>
          <p:nvPr/>
        </p:nvSpPr>
        <p:spPr>
          <a:xfrm>
            <a:off x="5935350" y="3677975"/>
            <a:ext cx="1037700" cy="3330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AList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6" name="Google Shape;166;p26"/>
          <p:cNvCxnSpPr>
            <a:stCxn id="165" idx="0"/>
            <a:endCxn id="162" idx="2"/>
          </p:cNvCxnSpPr>
          <p:nvPr/>
        </p:nvCxnSpPr>
        <p:spPr>
          <a:xfrm flipH="1" rot="10800000">
            <a:off x="6454200" y="3302075"/>
            <a:ext cx="696600" cy="375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7" name="Google Shape;167;p26"/>
          <p:cNvSpPr/>
          <p:nvPr/>
        </p:nvSpPr>
        <p:spPr>
          <a:xfrm>
            <a:off x="6921172" y="4439975"/>
            <a:ext cx="1921800" cy="3330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RotatingSLList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8" name="Google Shape;168;p26"/>
          <p:cNvCxnSpPr>
            <a:stCxn id="167" idx="0"/>
            <a:endCxn id="163" idx="2"/>
          </p:cNvCxnSpPr>
          <p:nvPr/>
        </p:nvCxnSpPr>
        <p:spPr>
          <a:xfrm flipH="1" rot="10800000">
            <a:off x="7882072" y="4010975"/>
            <a:ext cx="3600" cy="4290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9" name="Google Shape;169;p26"/>
          <p:cNvCxnSpPr/>
          <p:nvPr/>
        </p:nvCxnSpPr>
        <p:spPr>
          <a:xfrm flipH="1">
            <a:off x="5834325" y="1434550"/>
            <a:ext cx="526500" cy="197700"/>
          </a:xfrm>
          <a:prstGeom prst="straightConnector1">
            <a:avLst/>
          </a:prstGeom>
          <a:noFill/>
          <a:ln cap="flat" cmpd="sng" w="9525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0" name="Google Shape;170;p26"/>
          <p:cNvSpPr txBox="1"/>
          <p:nvPr/>
        </p:nvSpPr>
        <p:spPr>
          <a:xfrm>
            <a:off x="6351000" y="1128625"/>
            <a:ext cx="21276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instead of an interface</a:t>
            </a:r>
            <a:endParaRPr>
              <a:solidFill>
                <a:srgbClr val="BE0712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53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Demo: Vengeful SLList</a:t>
            </a:r>
            <a:endParaRPr/>
          </a:p>
        </p:txBody>
      </p:sp>
      <p:sp>
        <p:nvSpPr>
          <p:cNvPr id="383" name="Google Shape;383;p53"/>
          <p:cNvSpPr txBox="1"/>
          <p:nvPr/>
        </p:nvSpPr>
        <p:spPr>
          <a:xfrm>
            <a:off x="291575" y="687575"/>
            <a:ext cx="6736500" cy="4366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Blorp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implements </a:t>
            </a:r>
            <a:r>
              <a:rPr lang="en" sz="16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List61B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Blorp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Node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sentinel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int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/** Creates an empty list. */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sentinel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Node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Blorp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sentinel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Node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sentinel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next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Node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4" name="Google Shape;384;p53"/>
          <p:cNvSpPr/>
          <p:nvPr/>
        </p:nvSpPr>
        <p:spPr>
          <a:xfrm>
            <a:off x="401425" y="488675"/>
            <a:ext cx="18462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SLList.java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5" name="Google Shape;385;p53"/>
          <p:cNvSpPr txBox="1"/>
          <p:nvPr/>
        </p:nvSpPr>
        <p:spPr>
          <a:xfrm>
            <a:off x="7218600" y="3475600"/>
            <a:ext cx="1782900" cy="11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This helps us correctly set up size…</a:t>
            </a:r>
            <a:endParaRPr>
              <a:solidFill>
                <a:srgbClr val="BE0712"/>
              </a:solidFill>
            </a:endParaRPr>
          </a:p>
        </p:txBody>
      </p:sp>
      <p:sp>
        <p:nvSpPr>
          <p:cNvPr id="386" name="Google Shape;386;p53"/>
          <p:cNvSpPr/>
          <p:nvPr/>
        </p:nvSpPr>
        <p:spPr>
          <a:xfrm>
            <a:off x="2773900" y="2401125"/>
            <a:ext cx="4914642" cy="1074452"/>
          </a:xfrm>
          <a:custGeom>
            <a:rect b="b" l="l" r="r" t="t"/>
            <a:pathLst>
              <a:path extrusionOk="0" h="20612" w="21489">
                <a:moveTo>
                  <a:pt x="21489" y="20612"/>
                </a:moveTo>
                <a:lnTo>
                  <a:pt x="21489" y="0"/>
                </a:lnTo>
                <a:lnTo>
                  <a:pt x="0" y="0"/>
                </a:lnTo>
              </a:path>
            </a:pathLst>
          </a:cu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5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Demo: Vengeful SLList</a:t>
            </a:r>
            <a:endParaRPr/>
          </a:p>
        </p:txBody>
      </p:sp>
      <p:sp>
        <p:nvSpPr>
          <p:cNvPr id="392" name="Google Shape;392;p54"/>
          <p:cNvSpPr txBox="1"/>
          <p:nvPr/>
        </p:nvSpPr>
        <p:spPr>
          <a:xfrm>
            <a:off x="291575" y="687575"/>
            <a:ext cx="6736500" cy="4366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Blorp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implements </a:t>
            </a:r>
            <a:r>
              <a:rPr lang="en" sz="16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List61B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Blorp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Node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sentinel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int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/** Creates an empty list. */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sentinel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Node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Blorp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sentinel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Node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sentinel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next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Node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3" name="Google Shape;393;p54"/>
          <p:cNvSpPr/>
          <p:nvPr/>
        </p:nvSpPr>
        <p:spPr>
          <a:xfrm>
            <a:off x="401425" y="488675"/>
            <a:ext cx="18462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SLList.java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4" name="Google Shape;394;p54"/>
          <p:cNvSpPr txBox="1"/>
          <p:nvPr/>
        </p:nvSpPr>
        <p:spPr>
          <a:xfrm>
            <a:off x="7218600" y="3475600"/>
            <a:ext cx="1782900" cy="11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…and correctly set up sentinel.</a:t>
            </a:r>
            <a:endParaRPr>
              <a:solidFill>
                <a:srgbClr val="BE0712"/>
              </a:solidFill>
            </a:endParaRPr>
          </a:p>
        </p:txBody>
      </p:sp>
      <p:sp>
        <p:nvSpPr>
          <p:cNvPr id="395" name="Google Shape;395;p54"/>
          <p:cNvSpPr/>
          <p:nvPr/>
        </p:nvSpPr>
        <p:spPr>
          <a:xfrm>
            <a:off x="4747422" y="2675225"/>
            <a:ext cx="2941146" cy="800364"/>
          </a:xfrm>
          <a:custGeom>
            <a:rect b="b" l="l" r="r" t="t"/>
            <a:pathLst>
              <a:path extrusionOk="0" h="20612" w="21489">
                <a:moveTo>
                  <a:pt x="21489" y="20612"/>
                </a:moveTo>
                <a:lnTo>
                  <a:pt x="21489" y="0"/>
                </a:lnTo>
                <a:lnTo>
                  <a:pt x="0" y="0"/>
                </a:lnTo>
              </a:path>
            </a:pathLst>
          </a:cu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55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Demo: Vengeful SLList</a:t>
            </a:r>
            <a:endParaRPr/>
          </a:p>
        </p:txBody>
      </p:sp>
      <p:sp>
        <p:nvSpPr>
          <p:cNvPr id="401" name="Google Shape;401;p55"/>
          <p:cNvSpPr txBox="1"/>
          <p:nvPr/>
        </p:nvSpPr>
        <p:spPr>
          <a:xfrm>
            <a:off x="291575" y="687575"/>
            <a:ext cx="6736500" cy="4366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Blorp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implements </a:t>
            </a:r>
            <a:r>
              <a:rPr lang="en" sz="16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List61B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Blorp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Node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sentinel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int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/** Creates an empty list. */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sentinel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Node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Blorp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sentinel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Node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sentinel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next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Node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02" name="Google Shape;402;p55"/>
          <p:cNvSpPr/>
          <p:nvPr/>
        </p:nvSpPr>
        <p:spPr>
          <a:xfrm>
            <a:off x="401425" y="488675"/>
            <a:ext cx="18462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SLList.java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3" name="Google Shape;403;p55"/>
          <p:cNvSpPr txBox="1"/>
          <p:nvPr/>
        </p:nvSpPr>
        <p:spPr>
          <a:xfrm>
            <a:off x="7218600" y="3475600"/>
            <a:ext cx="1782900" cy="13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Then we'll return back to the VengefulSLList constructor we came from.</a:t>
            </a:r>
            <a:endParaRPr>
              <a:solidFill>
                <a:srgbClr val="BE0712"/>
              </a:solidFill>
            </a:endParaRPr>
          </a:p>
        </p:txBody>
      </p:sp>
      <p:sp>
        <p:nvSpPr>
          <p:cNvPr id="404" name="Google Shape;404;p55"/>
          <p:cNvSpPr/>
          <p:nvPr/>
        </p:nvSpPr>
        <p:spPr>
          <a:xfrm>
            <a:off x="952075" y="2927400"/>
            <a:ext cx="6736479" cy="548176"/>
          </a:xfrm>
          <a:custGeom>
            <a:rect b="b" l="l" r="r" t="t"/>
            <a:pathLst>
              <a:path extrusionOk="0" h="20612" w="21489">
                <a:moveTo>
                  <a:pt x="21489" y="20612"/>
                </a:moveTo>
                <a:lnTo>
                  <a:pt x="21489" y="0"/>
                </a:lnTo>
                <a:lnTo>
                  <a:pt x="0" y="0"/>
                </a:lnTo>
              </a:path>
            </a:pathLst>
          </a:cu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5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Demo: Vengeful SLList</a:t>
            </a:r>
            <a:endParaRPr/>
          </a:p>
        </p:txBody>
      </p:sp>
      <p:sp>
        <p:nvSpPr>
          <p:cNvPr id="410" name="Google Shape;410;p56"/>
          <p:cNvSpPr txBox="1"/>
          <p:nvPr/>
        </p:nvSpPr>
        <p:spPr>
          <a:xfrm>
            <a:off x="291575" y="687575"/>
            <a:ext cx="6736500" cy="4366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VengefulSLList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extends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deletedItems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VengefulSLList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deletedItems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SLList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11" name="Google Shape;411;p56"/>
          <p:cNvSpPr/>
          <p:nvPr/>
        </p:nvSpPr>
        <p:spPr>
          <a:xfrm>
            <a:off x="401425" y="488675"/>
            <a:ext cx="18462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VengefulSLList.java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2" name="Google Shape;412;p56"/>
          <p:cNvSpPr txBox="1"/>
          <p:nvPr/>
        </p:nvSpPr>
        <p:spPr>
          <a:xfrm>
            <a:off x="7229550" y="2473886"/>
            <a:ext cx="1782900" cy="20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Back out to</a:t>
            </a:r>
            <a:r>
              <a:rPr lang="en">
                <a:solidFill>
                  <a:srgbClr val="BE0712"/>
                </a:solidFill>
              </a:rPr>
              <a:t> the VengefulSLList constructor.</a:t>
            </a:r>
            <a:endParaRPr>
              <a:solidFill>
                <a:srgbClr val="BE071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BE071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Here, we'll finish setting up the deletedItems list, which is specific to the child class.</a:t>
            </a:r>
            <a:endParaRPr>
              <a:solidFill>
                <a:srgbClr val="BE0712"/>
              </a:solidFill>
            </a:endParaRPr>
          </a:p>
        </p:txBody>
      </p:sp>
      <p:sp>
        <p:nvSpPr>
          <p:cNvPr id="413" name="Google Shape;413;p56"/>
          <p:cNvSpPr/>
          <p:nvPr/>
        </p:nvSpPr>
        <p:spPr>
          <a:xfrm>
            <a:off x="4988623" y="1913086"/>
            <a:ext cx="2699932" cy="515300"/>
          </a:xfrm>
          <a:custGeom>
            <a:rect b="b" l="l" r="r" t="t"/>
            <a:pathLst>
              <a:path extrusionOk="0" h="20612" w="21489">
                <a:moveTo>
                  <a:pt x="21489" y="20612"/>
                </a:moveTo>
                <a:lnTo>
                  <a:pt x="21489" y="0"/>
                </a:lnTo>
                <a:lnTo>
                  <a:pt x="0" y="0"/>
                </a:lnTo>
              </a:path>
            </a:pathLst>
          </a:cu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57"/>
          <p:cNvSpPr txBox="1"/>
          <p:nvPr/>
        </p:nvSpPr>
        <p:spPr>
          <a:xfrm>
            <a:off x="189825" y="3378500"/>
            <a:ext cx="4551300" cy="981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VengefulSLList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deletedItems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SLList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C494C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19" name="Google Shape;419;p57"/>
          <p:cNvSpPr txBox="1"/>
          <p:nvPr/>
        </p:nvSpPr>
        <p:spPr>
          <a:xfrm>
            <a:off x="4533400" y="3811875"/>
            <a:ext cx="4551300" cy="1166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VengefulSLList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super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deletedItems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SLList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C494C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20" name="Google Shape;420;p5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Constructor Behavior Is Slightly Weird</a:t>
            </a:r>
            <a:endParaRPr/>
          </a:p>
        </p:txBody>
      </p:sp>
      <p:sp>
        <p:nvSpPr>
          <p:cNvPr id="421" name="Google Shape;421;p57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Constructors are not inherited. However, the rules of Java say that</a:t>
            </a:r>
            <a:r>
              <a:rPr b="1" lang="en"/>
              <a:t> all constructors must start with a call to one of the super class’s constructors [</a:t>
            </a:r>
            <a:r>
              <a:rPr b="1" lang="en" u="sng">
                <a:solidFill>
                  <a:schemeClr val="hlink"/>
                </a:solidFill>
                <a:hlinkClick r:id="rId3"/>
              </a:rPr>
              <a:t>Link</a:t>
            </a:r>
            <a:r>
              <a:rPr b="1" lang="en"/>
              <a:t>].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Idea: If every VengefulSLList is-an SLList, every VengefulSLList must be set up like an SLList.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If you didn’t call SLList constructor, sentinel would be null. Very bad.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can explicitly call the constructor with the keyword super (no dot).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you don’t explicitly call the constructor, Java will </a:t>
            </a:r>
            <a:r>
              <a:rPr lang="en" u="sng"/>
              <a:t>automatically</a:t>
            </a:r>
            <a:r>
              <a:rPr lang="en"/>
              <a:t> do it for you.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2" name="Google Shape;422;p57"/>
          <p:cNvCxnSpPr/>
          <p:nvPr/>
        </p:nvCxnSpPr>
        <p:spPr>
          <a:xfrm flipH="1" rot="10800000">
            <a:off x="3652000" y="4688341"/>
            <a:ext cx="603000" cy="143700"/>
          </a:xfrm>
          <a:prstGeom prst="straightConnector1">
            <a:avLst/>
          </a:prstGeom>
          <a:noFill/>
          <a:ln cap="flat" cmpd="sng" w="9525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3" name="Google Shape;423;p57"/>
          <p:cNvCxnSpPr/>
          <p:nvPr/>
        </p:nvCxnSpPr>
        <p:spPr>
          <a:xfrm flipH="1" rot="10800000">
            <a:off x="3652000" y="4481041"/>
            <a:ext cx="76800" cy="351000"/>
          </a:xfrm>
          <a:prstGeom prst="straightConnector1">
            <a:avLst/>
          </a:prstGeom>
          <a:noFill/>
          <a:ln cap="flat" cmpd="sng" w="9525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4" name="Google Shape;424;p57"/>
          <p:cNvSpPr txBox="1"/>
          <p:nvPr/>
        </p:nvSpPr>
        <p:spPr>
          <a:xfrm>
            <a:off x="166800" y="4646175"/>
            <a:ext cx="3561900" cy="4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T</a:t>
            </a:r>
            <a:r>
              <a:rPr lang="en">
                <a:solidFill>
                  <a:srgbClr val="BE0712"/>
                </a:solidFill>
              </a:rPr>
              <a:t>hese constructors are exactly equivalent.</a:t>
            </a:r>
            <a:endParaRPr>
              <a:solidFill>
                <a:srgbClr val="BE0712"/>
              </a:solidFill>
            </a:endParaRPr>
          </a:p>
        </p:txBody>
      </p:sp>
      <p:cxnSp>
        <p:nvCxnSpPr>
          <p:cNvPr id="425" name="Google Shape;425;p57"/>
          <p:cNvCxnSpPr/>
          <p:nvPr/>
        </p:nvCxnSpPr>
        <p:spPr>
          <a:xfrm rot="10800000">
            <a:off x="5922874" y="4295850"/>
            <a:ext cx="8235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6" name="Google Shape;426;p57"/>
          <p:cNvSpPr txBox="1"/>
          <p:nvPr/>
        </p:nvSpPr>
        <p:spPr>
          <a:xfrm>
            <a:off x="6766600" y="4086881"/>
            <a:ext cx="1754700" cy="3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must come first!</a:t>
            </a:r>
            <a:endParaRPr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58"/>
          <p:cNvSpPr txBox="1"/>
          <p:nvPr/>
        </p:nvSpPr>
        <p:spPr>
          <a:xfrm>
            <a:off x="4511700" y="3625650"/>
            <a:ext cx="4551300" cy="1166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VengefulSLList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deletedItems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SLList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C494C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2" name="Google Shape;432;p58"/>
          <p:cNvSpPr txBox="1"/>
          <p:nvPr/>
        </p:nvSpPr>
        <p:spPr>
          <a:xfrm>
            <a:off x="243000" y="1870950"/>
            <a:ext cx="4551300" cy="1272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VengefulSLList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super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deletedItems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SLList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C494C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3" name="Google Shape;433;p58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Calling Other Constructors</a:t>
            </a:r>
            <a:endParaRPr/>
          </a:p>
        </p:txBody>
      </p:sp>
      <p:sp>
        <p:nvSpPr>
          <p:cNvPr id="434" name="Google Shape;434;p58"/>
          <p:cNvSpPr txBox="1"/>
          <p:nvPr>
            <p:ph idx="1" type="body"/>
          </p:nvPr>
        </p:nvSpPr>
        <p:spPr>
          <a:xfrm>
            <a:off x="107050" y="402200"/>
            <a:ext cx="8520600" cy="11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If you want to use a super constructor other than the no-argument constructor, can give parameters to super.</a:t>
            </a:r>
            <a:endParaRPr/>
          </a:p>
        </p:txBody>
      </p:sp>
      <p:cxnSp>
        <p:nvCxnSpPr>
          <p:cNvPr id="435" name="Google Shape;435;p58"/>
          <p:cNvCxnSpPr/>
          <p:nvPr/>
        </p:nvCxnSpPr>
        <p:spPr>
          <a:xfrm rot="10800000">
            <a:off x="1844874" y="2377200"/>
            <a:ext cx="8235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6" name="Google Shape;436;p58"/>
          <p:cNvSpPr txBox="1"/>
          <p:nvPr/>
        </p:nvSpPr>
        <p:spPr>
          <a:xfrm>
            <a:off x="2688600" y="2168231"/>
            <a:ext cx="1754700" cy="3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calls SLList(Item x)</a:t>
            </a:r>
            <a:endParaRPr>
              <a:solidFill>
                <a:schemeClr val="accent4"/>
              </a:solidFill>
            </a:endParaRPr>
          </a:p>
        </p:txBody>
      </p:sp>
      <p:cxnSp>
        <p:nvCxnSpPr>
          <p:cNvPr id="437" name="Google Shape;437;p58"/>
          <p:cNvCxnSpPr/>
          <p:nvPr/>
        </p:nvCxnSpPr>
        <p:spPr>
          <a:xfrm flipH="1" rot="10800000">
            <a:off x="3652000" y="3926341"/>
            <a:ext cx="603000" cy="143700"/>
          </a:xfrm>
          <a:prstGeom prst="straightConnector1">
            <a:avLst/>
          </a:prstGeom>
          <a:noFill/>
          <a:ln cap="flat" cmpd="sng" w="9525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8" name="Google Shape;438;p58"/>
          <p:cNvCxnSpPr/>
          <p:nvPr/>
        </p:nvCxnSpPr>
        <p:spPr>
          <a:xfrm flipH="1" rot="10800000">
            <a:off x="3652000" y="3274741"/>
            <a:ext cx="208500" cy="795300"/>
          </a:xfrm>
          <a:prstGeom prst="straightConnector1">
            <a:avLst/>
          </a:prstGeom>
          <a:noFill/>
          <a:ln cap="flat" cmpd="sng" w="9525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9" name="Google Shape;439;p58"/>
          <p:cNvSpPr txBox="1"/>
          <p:nvPr/>
        </p:nvSpPr>
        <p:spPr>
          <a:xfrm>
            <a:off x="319200" y="3884175"/>
            <a:ext cx="3485100" cy="6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Not equivalent! Code to the right makes implicit call to super(), not super(x).</a:t>
            </a:r>
            <a:endParaRPr>
              <a:solidFill>
                <a:srgbClr val="BE0712"/>
              </a:solidFill>
            </a:endParaRPr>
          </a:p>
        </p:txBody>
      </p:sp>
      <p:cxnSp>
        <p:nvCxnSpPr>
          <p:cNvPr id="440" name="Google Shape;440;p58"/>
          <p:cNvCxnSpPr/>
          <p:nvPr/>
        </p:nvCxnSpPr>
        <p:spPr>
          <a:xfrm>
            <a:off x="5801525" y="3450200"/>
            <a:ext cx="2017800" cy="162300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1" name="Google Shape;441;p58"/>
          <p:cNvCxnSpPr/>
          <p:nvPr/>
        </p:nvCxnSpPr>
        <p:spPr>
          <a:xfrm flipH="1" rot="10800000">
            <a:off x="5516375" y="3417375"/>
            <a:ext cx="2204400" cy="160110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59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Demo: Vengeful SLList</a:t>
            </a:r>
            <a:endParaRPr/>
          </a:p>
        </p:txBody>
      </p:sp>
      <p:sp>
        <p:nvSpPr>
          <p:cNvPr id="447" name="Google Shape;447;p59"/>
          <p:cNvSpPr txBox="1"/>
          <p:nvPr/>
        </p:nvSpPr>
        <p:spPr>
          <a:xfrm>
            <a:off x="291575" y="687575"/>
            <a:ext cx="6736500" cy="4366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VengefulSLList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extends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deletedItems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VengefulSLList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deletedItems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SLList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VengefulSLList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8" name="Google Shape;448;p59"/>
          <p:cNvSpPr/>
          <p:nvPr/>
        </p:nvSpPr>
        <p:spPr>
          <a:xfrm>
            <a:off x="401425" y="488675"/>
            <a:ext cx="18462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VengefulSLList.java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9" name="Google Shape;449;p59"/>
          <p:cNvSpPr txBox="1"/>
          <p:nvPr/>
        </p:nvSpPr>
        <p:spPr>
          <a:xfrm>
            <a:off x="7185675" y="2730025"/>
            <a:ext cx="1782900" cy="10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Let's write a second constructor for VengefulSLList that takes in an item.</a:t>
            </a:r>
            <a:endParaRPr>
              <a:solidFill>
                <a:srgbClr val="BE0712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60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Demo: Vengeful SLList</a:t>
            </a:r>
            <a:endParaRPr/>
          </a:p>
        </p:txBody>
      </p:sp>
      <p:sp>
        <p:nvSpPr>
          <p:cNvPr id="455" name="Google Shape;455;p60"/>
          <p:cNvSpPr txBox="1"/>
          <p:nvPr/>
        </p:nvSpPr>
        <p:spPr>
          <a:xfrm>
            <a:off x="291575" y="687575"/>
            <a:ext cx="6736500" cy="4366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VengefulSLList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extends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deletedItems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VengefulSLList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deletedItems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SLList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VengefulSLList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super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56" name="Google Shape;456;p60"/>
          <p:cNvSpPr/>
          <p:nvPr/>
        </p:nvSpPr>
        <p:spPr>
          <a:xfrm>
            <a:off x="401425" y="488675"/>
            <a:ext cx="18462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VengefulSLList.java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7" name="Google Shape;457;p60"/>
          <p:cNvSpPr txBox="1"/>
          <p:nvPr/>
        </p:nvSpPr>
        <p:spPr>
          <a:xfrm>
            <a:off x="7185675" y="2730025"/>
            <a:ext cx="1782900" cy="10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Let's write a second constructor for VengefulSLList that takes in an item.</a:t>
            </a:r>
            <a:endParaRPr>
              <a:solidFill>
                <a:srgbClr val="BE0712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6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Demo: Vengeful SLList</a:t>
            </a:r>
            <a:endParaRPr/>
          </a:p>
        </p:txBody>
      </p:sp>
      <p:sp>
        <p:nvSpPr>
          <p:cNvPr id="463" name="Google Shape;463;p61"/>
          <p:cNvSpPr txBox="1"/>
          <p:nvPr/>
        </p:nvSpPr>
        <p:spPr>
          <a:xfrm>
            <a:off x="291575" y="687575"/>
            <a:ext cx="6736500" cy="4366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VengefulSLList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extends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deletedItems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VengefulSLList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deletedItems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SLList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VengefulSLList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super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deletedItems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SLList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4" name="Google Shape;464;p61"/>
          <p:cNvSpPr/>
          <p:nvPr/>
        </p:nvSpPr>
        <p:spPr>
          <a:xfrm>
            <a:off x="401425" y="488675"/>
            <a:ext cx="18462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VengefulSLList.java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5" name="Google Shape;465;p61"/>
          <p:cNvSpPr txBox="1"/>
          <p:nvPr/>
        </p:nvSpPr>
        <p:spPr>
          <a:xfrm>
            <a:off x="7185675" y="2730025"/>
            <a:ext cx="1782900" cy="10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Let's write a second constructor for VengefulSLList that takes in an item.</a:t>
            </a:r>
            <a:endParaRPr>
              <a:solidFill>
                <a:srgbClr val="BE0712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6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Demo: Vengeful SLList</a:t>
            </a:r>
            <a:endParaRPr/>
          </a:p>
        </p:txBody>
      </p:sp>
      <p:sp>
        <p:nvSpPr>
          <p:cNvPr id="471" name="Google Shape;471;p62"/>
          <p:cNvSpPr txBox="1"/>
          <p:nvPr/>
        </p:nvSpPr>
        <p:spPr>
          <a:xfrm>
            <a:off x="291575" y="687575"/>
            <a:ext cx="7361400" cy="4366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VengefulSLList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extends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VengefulSLList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Integer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vs1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VengefulSLList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&lt;&gt;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vs1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addLast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vs1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addLast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vs1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addLast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vs1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addLast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13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   /* [1, 5, 10, 13] */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vs1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removeLast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  /* 13 gets deleted. */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vs1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removeLast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  /* 10 gets deleted. */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"The fallen are: "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vs1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printLostItems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/* Should print 10 and 13. */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72" name="Google Shape;472;p62"/>
          <p:cNvSpPr/>
          <p:nvPr/>
        </p:nvSpPr>
        <p:spPr>
          <a:xfrm>
            <a:off x="401425" y="488675"/>
            <a:ext cx="18462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VengefulSLList.java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3" name="Google Shape;473;p62"/>
          <p:cNvSpPr txBox="1"/>
          <p:nvPr/>
        </p:nvSpPr>
        <p:spPr>
          <a:xfrm>
            <a:off x="7851750" y="1873061"/>
            <a:ext cx="1226400" cy="14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Set a breakpoint here.</a:t>
            </a:r>
            <a:endParaRPr>
              <a:solidFill>
                <a:srgbClr val="BE071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BE071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Then step </a:t>
            </a:r>
            <a:r>
              <a:rPr i="1" lang="en">
                <a:solidFill>
                  <a:srgbClr val="BE0712"/>
                </a:solidFill>
              </a:rPr>
              <a:t>in</a:t>
            </a:r>
            <a:r>
              <a:rPr lang="en">
                <a:solidFill>
                  <a:srgbClr val="BE0712"/>
                </a:solidFill>
              </a:rPr>
              <a:t> (not </a:t>
            </a:r>
            <a:r>
              <a:rPr i="1" lang="en">
                <a:solidFill>
                  <a:srgbClr val="BE0712"/>
                </a:solidFill>
              </a:rPr>
              <a:t>over</a:t>
            </a:r>
            <a:r>
              <a:rPr lang="en">
                <a:solidFill>
                  <a:srgbClr val="BE0712"/>
                </a:solidFill>
              </a:rPr>
              <a:t>).</a:t>
            </a:r>
            <a:endParaRPr>
              <a:solidFill>
                <a:srgbClr val="BE0712"/>
              </a:solidFill>
            </a:endParaRPr>
          </a:p>
        </p:txBody>
      </p:sp>
      <p:sp>
        <p:nvSpPr>
          <p:cNvPr id="474" name="Google Shape;474;p62"/>
          <p:cNvSpPr/>
          <p:nvPr/>
        </p:nvSpPr>
        <p:spPr>
          <a:xfrm>
            <a:off x="7156660" y="1412580"/>
            <a:ext cx="989085" cy="515300"/>
          </a:xfrm>
          <a:custGeom>
            <a:rect b="b" l="l" r="r" t="t"/>
            <a:pathLst>
              <a:path extrusionOk="0" h="20612" w="21489">
                <a:moveTo>
                  <a:pt x="21489" y="20612"/>
                </a:moveTo>
                <a:lnTo>
                  <a:pt x="21489" y="0"/>
                </a:lnTo>
                <a:lnTo>
                  <a:pt x="0" y="0"/>
                </a:lnTo>
              </a:path>
            </a:pathLst>
          </a:cu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Demo: Rotating SLList</a:t>
            </a:r>
            <a:endParaRPr/>
          </a:p>
        </p:txBody>
      </p:sp>
      <p:sp>
        <p:nvSpPr>
          <p:cNvPr id="176" name="Google Shape;176;p27"/>
          <p:cNvSpPr txBox="1"/>
          <p:nvPr/>
        </p:nvSpPr>
        <p:spPr>
          <a:xfrm>
            <a:off x="291575" y="687575"/>
            <a:ext cx="6736500" cy="4366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RotatingSLList</a:t>
            </a:r>
            <a:r>
              <a:rPr lang="en" sz="15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5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" sz="15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5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 sz="15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RotatingSLList</a:t>
            </a:r>
            <a:r>
              <a:rPr lang="en" sz="15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Integer</a:t>
            </a:r>
            <a:r>
              <a:rPr lang="en" sz="15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rsl </a:t>
            </a:r>
            <a:r>
              <a:rPr lang="en" sz="15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5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RotatingSLList</a:t>
            </a:r>
            <a:r>
              <a:rPr lang="en" sz="15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&lt;&gt;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/* Creates SList: [10, 11, 12, 13] */</a:t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rsl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5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addLast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rsl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5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addLast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11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rsl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5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addLast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12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rsl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5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addLast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13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/* Should be: [13, 10, 11, 12] */</a:t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rsl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5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rotateRight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rsl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5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500">
              <a:solidFill>
                <a:srgbClr val="FFFFFF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7" name="Google Shape;177;p27"/>
          <p:cNvSpPr txBox="1"/>
          <p:nvPr/>
        </p:nvSpPr>
        <p:spPr>
          <a:xfrm>
            <a:off x="7200725" y="1589925"/>
            <a:ext cx="1767900" cy="16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This does not compile. The RotatingSLList is missing the addLast, rotateRight, and print methods.</a:t>
            </a:r>
            <a:endParaRPr>
              <a:solidFill>
                <a:srgbClr val="BE0712"/>
              </a:solidFill>
            </a:endParaRPr>
          </a:p>
        </p:txBody>
      </p:sp>
      <p:sp>
        <p:nvSpPr>
          <p:cNvPr id="178" name="Google Shape;178;p27"/>
          <p:cNvSpPr/>
          <p:nvPr/>
        </p:nvSpPr>
        <p:spPr>
          <a:xfrm>
            <a:off x="401425" y="488675"/>
            <a:ext cx="15807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RotatingSLList.java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63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Demo: Vengeful SLList</a:t>
            </a:r>
            <a:endParaRPr/>
          </a:p>
        </p:txBody>
      </p:sp>
      <p:sp>
        <p:nvSpPr>
          <p:cNvPr id="480" name="Google Shape;480;p63"/>
          <p:cNvSpPr txBox="1"/>
          <p:nvPr/>
        </p:nvSpPr>
        <p:spPr>
          <a:xfrm>
            <a:off x="291575" y="687575"/>
            <a:ext cx="6736500" cy="4366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VengefulSLList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extends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deletedItems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VengefulSLList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deletedItems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SLList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VengefulSLList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super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deletedItems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SLList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81" name="Google Shape;481;p63"/>
          <p:cNvSpPr/>
          <p:nvPr/>
        </p:nvSpPr>
        <p:spPr>
          <a:xfrm>
            <a:off x="401425" y="488675"/>
            <a:ext cx="18462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VengefulSLList.java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2" name="Google Shape;482;p63"/>
          <p:cNvSpPr txBox="1"/>
          <p:nvPr/>
        </p:nvSpPr>
        <p:spPr>
          <a:xfrm>
            <a:off x="7229550" y="3244249"/>
            <a:ext cx="1782900" cy="16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We step into the VengefulSLList constructor with one argument.</a:t>
            </a:r>
            <a:endParaRPr>
              <a:solidFill>
                <a:srgbClr val="BE071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BE071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Then step </a:t>
            </a:r>
            <a:r>
              <a:rPr i="1" lang="en">
                <a:solidFill>
                  <a:srgbClr val="BE0712"/>
                </a:solidFill>
              </a:rPr>
              <a:t>in</a:t>
            </a:r>
            <a:r>
              <a:rPr lang="en">
                <a:solidFill>
                  <a:srgbClr val="BE0712"/>
                </a:solidFill>
              </a:rPr>
              <a:t> again (not </a:t>
            </a:r>
            <a:r>
              <a:rPr i="1" lang="en">
                <a:solidFill>
                  <a:srgbClr val="BE0712"/>
                </a:solidFill>
              </a:rPr>
              <a:t>over</a:t>
            </a:r>
            <a:r>
              <a:rPr lang="en">
                <a:solidFill>
                  <a:srgbClr val="BE0712"/>
                </a:solidFill>
              </a:rPr>
              <a:t>).</a:t>
            </a:r>
            <a:endParaRPr>
              <a:solidFill>
                <a:srgbClr val="BE0712"/>
              </a:solidFill>
            </a:endParaRPr>
          </a:p>
        </p:txBody>
      </p:sp>
      <p:sp>
        <p:nvSpPr>
          <p:cNvPr id="483" name="Google Shape;483;p63"/>
          <p:cNvSpPr/>
          <p:nvPr/>
        </p:nvSpPr>
        <p:spPr>
          <a:xfrm>
            <a:off x="2291425" y="2905475"/>
            <a:ext cx="5397177" cy="393586"/>
          </a:xfrm>
          <a:custGeom>
            <a:rect b="b" l="l" r="r" t="t"/>
            <a:pathLst>
              <a:path extrusionOk="0" h="20612" w="21489">
                <a:moveTo>
                  <a:pt x="21489" y="20612"/>
                </a:moveTo>
                <a:lnTo>
                  <a:pt x="21489" y="0"/>
                </a:lnTo>
                <a:lnTo>
                  <a:pt x="0" y="0"/>
                </a:lnTo>
              </a:path>
            </a:pathLst>
          </a:cu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6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Demo: Vengeful SLList</a:t>
            </a:r>
            <a:endParaRPr/>
          </a:p>
        </p:txBody>
      </p:sp>
      <p:sp>
        <p:nvSpPr>
          <p:cNvPr id="489" name="Google Shape;489;p64"/>
          <p:cNvSpPr txBox="1"/>
          <p:nvPr/>
        </p:nvSpPr>
        <p:spPr>
          <a:xfrm>
            <a:off x="291575" y="687575"/>
            <a:ext cx="6736500" cy="4366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Blorp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implements </a:t>
            </a:r>
            <a:r>
              <a:rPr lang="en" sz="16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List61B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Blorp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Node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sentinel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int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/** Creates an empty list. */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sentinel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Node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Blorp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sentinel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Node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sentinel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next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Node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90" name="Google Shape;490;p64"/>
          <p:cNvSpPr/>
          <p:nvPr/>
        </p:nvSpPr>
        <p:spPr>
          <a:xfrm>
            <a:off x="401425" y="488675"/>
            <a:ext cx="18462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SLList.java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1" name="Google Shape;491;p64"/>
          <p:cNvSpPr txBox="1"/>
          <p:nvPr/>
        </p:nvSpPr>
        <p:spPr>
          <a:xfrm>
            <a:off x="7218600" y="4166325"/>
            <a:ext cx="1782900" cy="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We step into the SLList constructor with one argument.</a:t>
            </a:r>
            <a:endParaRPr>
              <a:solidFill>
                <a:srgbClr val="BE0712"/>
              </a:solidFill>
            </a:endParaRPr>
          </a:p>
        </p:txBody>
      </p:sp>
      <p:sp>
        <p:nvSpPr>
          <p:cNvPr id="492" name="Google Shape;492;p64"/>
          <p:cNvSpPr/>
          <p:nvPr/>
        </p:nvSpPr>
        <p:spPr>
          <a:xfrm>
            <a:off x="3442699" y="3398850"/>
            <a:ext cx="4245850" cy="767488"/>
          </a:xfrm>
          <a:custGeom>
            <a:rect b="b" l="l" r="r" t="t"/>
            <a:pathLst>
              <a:path extrusionOk="0" h="20612" w="21489">
                <a:moveTo>
                  <a:pt x="21489" y="20612"/>
                </a:moveTo>
                <a:lnTo>
                  <a:pt x="21489" y="0"/>
                </a:lnTo>
                <a:lnTo>
                  <a:pt x="0" y="0"/>
                </a:lnTo>
              </a:path>
            </a:pathLst>
          </a:cu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65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Demo: Vengeful SLList</a:t>
            </a:r>
            <a:endParaRPr/>
          </a:p>
        </p:txBody>
      </p:sp>
      <p:sp>
        <p:nvSpPr>
          <p:cNvPr id="498" name="Google Shape;498;p65"/>
          <p:cNvSpPr txBox="1"/>
          <p:nvPr/>
        </p:nvSpPr>
        <p:spPr>
          <a:xfrm>
            <a:off x="291575" y="687575"/>
            <a:ext cx="6736500" cy="4366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VengefulSLList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extends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deletedItems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VengefulSLList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deletedItems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SLList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VengefulSLList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// super(x);</a:t>
            </a:r>
            <a:endParaRPr sz="1600">
              <a:solidFill>
                <a:srgbClr val="C494C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deletedItems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SLList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99" name="Google Shape;499;p65"/>
          <p:cNvSpPr/>
          <p:nvPr/>
        </p:nvSpPr>
        <p:spPr>
          <a:xfrm>
            <a:off x="401425" y="488675"/>
            <a:ext cx="18462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VengefulSLList.java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0" name="Google Shape;500;p65"/>
          <p:cNvSpPr txBox="1"/>
          <p:nvPr/>
        </p:nvSpPr>
        <p:spPr>
          <a:xfrm>
            <a:off x="7185675" y="2730025"/>
            <a:ext cx="1782900" cy="16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What if we didn't call the constructor?</a:t>
            </a:r>
            <a:endParaRPr>
              <a:solidFill>
                <a:srgbClr val="BE071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BE071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Java still calls the no-argument constructor implicitly.</a:t>
            </a:r>
            <a:endParaRPr>
              <a:solidFill>
                <a:srgbClr val="BE0712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6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Demo: Vengeful SLList</a:t>
            </a:r>
            <a:endParaRPr/>
          </a:p>
        </p:txBody>
      </p:sp>
      <p:sp>
        <p:nvSpPr>
          <p:cNvPr id="506" name="Google Shape;506;p66"/>
          <p:cNvSpPr txBox="1"/>
          <p:nvPr/>
        </p:nvSpPr>
        <p:spPr>
          <a:xfrm>
            <a:off x="291575" y="687575"/>
            <a:ext cx="7361400" cy="4366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VengefulSLList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extends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VengefulSLList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Integer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vs1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VengefulSLList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&lt;&gt;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vs1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addLast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vs1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addLast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vs1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addLast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vs1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addLast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13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   /* [1, 5, 10, 13] */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vs1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removeLast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  /* 13 gets deleted. */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vs1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removeLast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  /* 10 gets deleted. */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"The fallen are: "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vs1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printLostItems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/* Should print 10 and 13. */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07" name="Google Shape;507;p66"/>
          <p:cNvSpPr/>
          <p:nvPr/>
        </p:nvSpPr>
        <p:spPr>
          <a:xfrm>
            <a:off x="401425" y="488675"/>
            <a:ext cx="18462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VengefulSLList.java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8" name="Google Shape;508;p66"/>
          <p:cNvSpPr txBox="1"/>
          <p:nvPr/>
        </p:nvSpPr>
        <p:spPr>
          <a:xfrm>
            <a:off x="7851750" y="1873061"/>
            <a:ext cx="1226400" cy="14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Set a breakpoint here.</a:t>
            </a:r>
            <a:endParaRPr>
              <a:solidFill>
                <a:srgbClr val="BE071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BE071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Then step </a:t>
            </a:r>
            <a:r>
              <a:rPr i="1" lang="en">
                <a:solidFill>
                  <a:srgbClr val="BE0712"/>
                </a:solidFill>
              </a:rPr>
              <a:t>in</a:t>
            </a:r>
            <a:r>
              <a:rPr lang="en">
                <a:solidFill>
                  <a:srgbClr val="BE0712"/>
                </a:solidFill>
              </a:rPr>
              <a:t> (not </a:t>
            </a:r>
            <a:r>
              <a:rPr i="1" lang="en">
                <a:solidFill>
                  <a:srgbClr val="BE0712"/>
                </a:solidFill>
              </a:rPr>
              <a:t>over</a:t>
            </a:r>
            <a:r>
              <a:rPr lang="en">
                <a:solidFill>
                  <a:srgbClr val="BE0712"/>
                </a:solidFill>
              </a:rPr>
              <a:t>).</a:t>
            </a:r>
            <a:endParaRPr>
              <a:solidFill>
                <a:srgbClr val="BE0712"/>
              </a:solidFill>
            </a:endParaRPr>
          </a:p>
        </p:txBody>
      </p:sp>
      <p:sp>
        <p:nvSpPr>
          <p:cNvPr id="509" name="Google Shape;509;p66"/>
          <p:cNvSpPr/>
          <p:nvPr/>
        </p:nvSpPr>
        <p:spPr>
          <a:xfrm>
            <a:off x="7156660" y="1412580"/>
            <a:ext cx="989085" cy="515300"/>
          </a:xfrm>
          <a:custGeom>
            <a:rect b="b" l="l" r="r" t="t"/>
            <a:pathLst>
              <a:path extrusionOk="0" h="20612" w="21489">
                <a:moveTo>
                  <a:pt x="21489" y="20612"/>
                </a:moveTo>
                <a:lnTo>
                  <a:pt x="21489" y="0"/>
                </a:lnTo>
                <a:lnTo>
                  <a:pt x="0" y="0"/>
                </a:lnTo>
              </a:path>
            </a:pathLst>
          </a:cu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6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Demo: Vengeful SLList</a:t>
            </a:r>
            <a:endParaRPr/>
          </a:p>
        </p:txBody>
      </p:sp>
      <p:sp>
        <p:nvSpPr>
          <p:cNvPr id="515" name="Google Shape;515;p67"/>
          <p:cNvSpPr txBox="1"/>
          <p:nvPr/>
        </p:nvSpPr>
        <p:spPr>
          <a:xfrm>
            <a:off x="291575" y="687575"/>
            <a:ext cx="6736500" cy="4366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VengefulSLList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extends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deletedItems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VengefulSLList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deletedItems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SLList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VengefulSLList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// super(x);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deletedItems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SLList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16" name="Google Shape;516;p67"/>
          <p:cNvSpPr/>
          <p:nvPr/>
        </p:nvSpPr>
        <p:spPr>
          <a:xfrm>
            <a:off x="401425" y="488675"/>
            <a:ext cx="18462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VengefulSLList.java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7" name="Google Shape;517;p67"/>
          <p:cNvSpPr txBox="1"/>
          <p:nvPr/>
        </p:nvSpPr>
        <p:spPr>
          <a:xfrm>
            <a:off x="7229550" y="3244249"/>
            <a:ext cx="1782900" cy="16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We step into the VengefulSLList constructor with one argument.</a:t>
            </a:r>
            <a:endParaRPr>
              <a:solidFill>
                <a:srgbClr val="BE071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BE071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Then step </a:t>
            </a:r>
            <a:r>
              <a:rPr i="1" lang="en">
                <a:solidFill>
                  <a:srgbClr val="BE0712"/>
                </a:solidFill>
              </a:rPr>
              <a:t>in</a:t>
            </a:r>
            <a:r>
              <a:rPr lang="en">
                <a:solidFill>
                  <a:srgbClr val="BE0712"/>
                </a:solidFill>
              </a:rPr>
              <a:t> again (not </a:t>
            </a:r>
            <a:r>
              <a:rPr i="1" lang="en">
                <a:solidFill>
                  <a:srgbClr val="BE0712"/>
                </a:solidFill>
              </a:rPr>
              <a:t>over</a:t>
            </a:r>
            <a:r>
              <a:rPr lang="en">
                <a:solidFill>
                  <a:srgbClr val="BE0712"/>
                </a:solidFill>
              </a:rPr>
              <a:t>).</a:t>
            </a:r>
            <a:endParaRPr>
              <a:solidFill>
                <a:srgbClr val="BE0712"/>
              </a:solidFill>
            </a:endParaRPr>
          </a:p>
        </p:txBody>
      </p:sp>
      <p:sp>
        <p:nvSpPr>
          <p:cNvPr id="518" name="Google Shape;518;p67"/>
          <p:cNvSpPr/>
          <p:nvPr/>
        </p:nvSpPr>
        <p:spPr>
          <a:xfrm>
            <a:off x="4429475" y="2664243"/>
            <a:ext cx="3259129" cy="634798"/>
          </a:xfrm>
          <a:custGeom>
            <a:rect b="b" l="l" r="r" t="t"/>
            <a:pathLst>
              <a:path extrusionOk="0" h="20612" w="21489">
                <a:moveTo>
                  <a:pt x="21489" y="20612"/>
                </a:moveTo>
                <a:lnTo>
                  <a:pt x="21489" y="0"/>
                </a:lnTo>
                <a:lnTo>
                  <a:pt x="0" y="0"/>
                </a:lnTo>
              </a:path>
            </a:pathLst>
          </a:cu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68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Demo: Vengeful SLList</a:t>
            </a:r>
            <a:endParaRPr/>
          </a:p>
        </p:txBody>
      </p:sp>
      <p:sp>
        <p:nvSpPr>
          <p:cNvPr id="524" name="Google Shape;524;p68"/>
          <p:cNvSpPr txBox="1"/>
          <p:nvPr/>
        </p:nvSpPr>
        <p:spPr>
          <a:xfrm>
            <a:off x="291575" y="687575"/>
            <a:ext cx="6736500" cy="4366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Blorp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implements </a:t>
            </a:r>
            <a:r>
              <a:rPr lang="en" sz="16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List61B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Blorp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Node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sentinel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int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/** Creates an empty list. */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sentinel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Node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Blorp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sentinel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Node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sentinel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next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Node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25" name="Google Shape;525;p68"/>
          <p:cNvSpPr/>
          <p:nvPr/>
        </p:nvSpPr>
        <p:spPr>
          <a:xfrm>
            <a:off x="401425" y="488675"/>
            <a:ext cx="18462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SLList.java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6" name="Google Shape;526;p68"/>
          <p:cNvSpPr txBox="1"/>
          <p:nvPr/>
        </p:nvSpPr>
        <p:spPr>
          <a:xfrm>
            <a:off x="7218600" y="3015125"/>
            <a:ext cx="17829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Because we didn't explicitly call super, we step into the default no-argument SLList constructor.</a:t>
            </a:r>
            <a:endParaRPr>
              <a:solidFill>
                <a:srgbClr val="BE0712"/>
              </a:solidFill>
            </a:endParaRPr>
          </a:p>
        </p:txBody>
      </p:sp>
      <p:sp>
        <p:nvSpPr>
          <p:cNvPr id="527" name="Google Shape;527;p68"/>
          <p:cNvSpPr/>
          <p:nvPr/>
        </p:nvSpPr>
        <p:spPr>
          <a:xfrm>
            <a:off x="2773900" y="2159925"/>
            <a:ext cx="4914642" cy="855192"/>
          </a:xfrm>
          <a:custGeom>
            <a:rect b="b" l="l" r="r" t="t"/>
            <a:pathLst>
              <a:path extrusionOk="0" h="20612" w="21489">
                <a:moveTo>
                  <a:pt x="21489" y="20612"/>
                </a:moveTo>
                <a:lnTo>
                  <a:pt x="21489" y="0"/>
                </a:lnTo>
                <a:lnTo>
                  <a:pt x="0" y="0"/>
                </a:lnTo>
              </a:path>
            </a:pathLst>
          </a:cu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69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The Extends Keyword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Rotating SLList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Vengeful SLList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A Boring Constructor Gotcha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Implementation Inheritance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The Object Class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Is-A vs. Has-A, java.util.Stack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Encapsulation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Implementation Inheritance Breaks Encapsulation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Type Checking and Casting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Higher Order Functions in Java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533" name="Google Shape;533;p69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Object Class</a:t>
            </a:r>
            <a:endParaRPr/>
          </a:p>
        </p:txBody>
      </p:sp>
      <p:sp>
        <p:nvSpPr>
          <p:cNvPr id="534" name="Google Shape;534;p69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9, CS61B, </a:t>
            </a:r>
            <a:r>
              <a:rPr lang="en"/>
              <a:t>Spring 2024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70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Object Class</a:t>
            </a:r>
            <a:endParaRPr/>
          </a:p>
        </p:txBody>
      </p:sp>
      <p:sp>
        <p:nvSpPr>
          <p:cNvPr id="540" name="Google Shape;540;p70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As it happens, every type in Java is a descendant of the Object class.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VengefulSLList extends SLList.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SLList extends Object (implicitly).</a:t>
            </a:r>
            <a:endParaRPr/>
          </a:p>
        </p:txBody>
      </p:sp>
      <p:sp>
        <p:nvSpPr>
          <p:cNvPr id="541" name="Google Shape;541;p70"/>
          <p:cNvSpPr/>
          <p:nvPr/>
        </p:nvSpPr>
        <p:spPr>
          <a:xfrm>
            <a:off x="6092375" y="2613650"/>
            <a:ext cx="1115400" cy="416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Dog</a:t>
            </a:r>
            <a:endParaRPr/>
          </a:p>
        </p:txBody>
      </p:sp>
      <p:sp>
        <p:nvSpPr>
          <p:cNvPr id="542" name="Google Shape;542;p70"/>
          <p:cNvSpPr/>
          <p:nvPr/>
        </p:nvSpPr>
        <p:spPr>
          <a:xfrm>
            <a:off x="6092375" y="3494025"/>
            <a:ext cx="1115400" cy="416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ShowDog</a:t>
            </a:r>
            <a:endParaRPr/>
          </a:p>
        </p:txBody>
      </p:sp>
      <p:sp>
        <p:nvSpPr>
          <p:cNvPr id="543" name="Google Shape;543;p70"/>
          <p:cNvSpPr/>
          <p:nvPr/>
        </p:nvSpPr>
        <p:spPr>
          <a:xfrm>
            <a:off x="4680100" y="2613650"/>
            <a:ext cx="1115400" cy="416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IntList</a:t>
            </a:r>
            <a:endParaRPr/>
          </a:p>
        </p:txBody>
      </p:sp>
      <p:sp>
        <p:nvSpPr>
          <p:cNvPr id="544" name="Google Shape;544;p70"/>
          <p:cNvSpPr/>
          <p:nvPr/>
        </p:nvSpPr>
        <p:spPr>
          <a:xfrm>
            <a:off x="3267825" y="2613650"/>
            <a:ext cx="1115400" cy="416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String[]</a:t>
            </a:r>
            <a:endParaRPr/>
          </a:p>
        </p:txBody>
      </p:sp>
      <p:cxnSp>
        <p:nvCxnSpPr>
          <p:cNvPr id="545" name="Google Shape;545;p70"/>
          <p:cNvCxnSpPr>
            <a:stCxn id="542" idx="0"/>
            <a:endCxn id="541" idx="2"/>
          </p:cNvCxnSpPr>
          <p:nvPr/>
        </p:nvCxnSpPr>
        <p:spPr>
          <a:xfrm rot="10800000">
            <a:off x="6650075" y="3029625"/>
            <a:ext cx="0" cy="4644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46" name="Google Shape;546;p70"/>
          <p:cNvSpPr/>
          <p:nvPr/>
        </p:nvSpPr>
        <p:spPr>
          <a:xfrm>
            <a:off x="4680100" y="1815700"/>
            <a:ext cx="1115400" cy="416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</a:t>
            </a:r>
            <a:endParaRPr/>
          </a:p>
        </p:txBody>
      </p:sp>
      <p:cxnSp>
        <p:nvCxnSpPr>
          <p:cNvPr id="547" name="Google Shape;547;p70"/>
          <p:cNvCxnSpPr/>
          <p:nvPr/>
        </p:nvCxnSpPr>
        <p:spPr>
          <a:xfrm rot="10800000">
            <a:off x="5676100" y="2352700"/>
            <a:ext cx="974100" cy="2610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548" name="Google Shape;548;p70"/>
          <p:cNvCxnSpPr/>
          <p:nvPr/>
        </p:nvCxnSpPr>
        <p:spPr>
          <a:xfrm rot="10800000">
            <a:off x="5243500" y="2347300"/>
            <a:ext cx="0" cy="2664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549" name="Google Shape;549;p70"/>
          <p:cNvCxnSpPr/>
          <p:nvPr/>
        </p:nvCxnSpPr>
        <p:spPr>
          <a:xfrm flipH="1" rot="10800000">
            <a:off x="3939400" y="2357200"/>
            <a:ext cx="957300" cy="2565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550" name="Google Shape;550;p70"/>
          <p:cNvSpPr/>
          <p:nvPr/>
        </p:nvSpPr>
        <p:spPr>
          <a:xfrm>
            <a:off x="1855550" y="2613650"/>
            <a:ext cx="1115400" cy="416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</a:t>
            </a:r>
            <a:endParaRPr/>
          </a:p>
        </p:txBody>
      </p:sp>
      <p:cxnSp>
        <p:nvCxnSpPr>
          <p:cNvPr id="551" name="Google Shape;551;p70"/>
          <p:cNvCxnSpPr/>
          <p:nvPr/>
        </p:nvCxnSpPr>
        <p:spPr>
          <a:xfrm flipH="1" rot="10800000">
            <a:off x="2443875" y="2264050"/>
            <a:ext cx="1934100" cy="344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552" name="Google Shape;552;p70"/>
          <p:cNvSpPr/>
          <p:nvPr/>
        </p:nvSpPr>
        <p:spPr>
          <a:xfrm>
            <a:off x="4488000" y="3494025"/>
            <a:ext cx="1307400" cy="416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WorkingDog</a:t>
            </a:r>
            <a:endParaRPr/>
          </a:p>
        </p:txBody>
      </p:sp>
      <p:cxnSp>
        <p:nvCxnSpPr>
          <p:cNvPr id="553" name="Google Shape;553;p70"/>
          <p:cNvCxnSpPr>
            <a:stCxn id="552" idx="0"/>
          </p:cNvCxnSpPr>
          <p:nvPr/>
        </p:nvCxnSpPr>
        <p:spPr>
          <a:xfrm flipH="1" rot="10800000">
            <a:off x="5141700" y="3076425"/>
            <a:ext cx="1363500" cy="4176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54" name="Google Shape;554;p70"/>
          <p:cNvSpPr/>
          <p:nvPr/>
        </p:nvSpPr>
        <p:spPr>
          <a:xfrm>
            <a:off x="3539975" y="4374400"/>
            <a:ext cx="957300" cy="416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SledDog</a:t>
            </a:r>
            <a:endParaRPr/>
          </a:p>
        </p:txBody>
      </p:sp>
      <p:sp>
        <p:nvSpPr>
          <p:cNvPr id="555" name="Google Shape;555;p70"/>
          <p:cNvSpPr/>
          <p:nvPr/>
        </p:nvSpPr>
        <p:spPr>
          <a:xfrm>
            <a:off x="4778075" y="4374400"/>
            <a:ext cx="957300" cy="416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DrugDog</a:t>
            </a:r>
            <a:endParaRPr/>
          </a:p>
        </p:txBody>
      </p:sp>
      <p:cxnSp>
        <p:nvCxnSpPr>
          <p:cNvPr id="556" name="Google Shape;556;p70"/>
          <p:cNvCxnSpPr>
            <a:stCxn id="554" idx="0"/>
          </p:cNvCxnSpPr>
          <p:nvPr/>
        </p:nvCxnSpPr>
        <p:spPr>
          <a:xfrm flipH="1" rot="10800000">
            <a:off x="4018625" y="3933700"/>
            <a:ext cx="822300" cy="440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7" name="Google Shape;557;p70"/>
          <p:cNvCxnSpPr>
            <a:stCxn id="555" idx="0"/>
            <a:endCxn id="552" idx="2"/>
          </p:cNvCxnSpPr>
          <p:nvPr/>
        </p:nvCxnSpPr>
        <p:spPr>
          <a:xfrm rot="10800000">
            <a:off x="5141825" y="3910000"/>
            <a:ext cx="114900" cy="4644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58" name="Google Shape;558;p70"/>
          <p:cNvSpPr/>
          <p:nvPr/>
        </p:nvSpPr>
        <p:spPr>
          <a:xfrm>
            <a:off x="7631397" y="2613650"/>
            <a:ext cx="1115400" cy="416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SLList</a:t>
            </a:r>
            <a:endParaRPr/>
          </a:p>
        </p:txBody>
      </p:sp>
      <p:sp>
        <p:nvSpPr>
          <p:cNvPr id="559" name="Google Shape;559;p70"/>
          <p:cNvSpPr/>
          <p:nvPr/>
        </p:nvSpPr>
        <p:spPr>
          <a:xfrm>
            <a:off x="7466335" y="3494025"/>
            <a:ext cx="1447800" cy="416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VengefulSLList</a:t>
            </a:r>
            <a:endParaRPr/>
          </a:p>
        </p:txBody>
      </p:sp>
      <p:cxnSp>
        <p:nvCxnSpPr>
          <p:cNvPr id="560" name="Google Shape;560;p70"/>
          <p:cNvCxnSpPr>
            <a:stCxn id="559" idx="0"/>
            <a:endCxn id="558" idx="2"/>
          </p:cNvCxnSpPr>
          <p:nvPr/>
        </p:nvCxnSpPr>
        <p:spPr>
          <a:xfrm rot="10800000">
            <a:off x="8189035" y="3029625"/>
            <a:ext cx="1200" cy="4644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1" name="Google Shape;561;p70"/>
          <p:cNvCxnSpPr>
            <a:stCxn id="558" idx="0"/>
          </p:cNvCxnSpPr>
          <p:nvPr/>
        </p:nvCxnSpPr>
        <p:spPr>
          <a:xfrm rot="10800000">
            <a:off x="6427197" y="2313950"/>
            <a:ext cx="1761900" cy="299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562" name="Google Shape;562;p70"/>
          <p:cNvSpPr txBox="1"/>
          <p:nvPr/>
        </p:nvSpPr>
        <p:spPr>
          <a:xfrm>
            <a:off x="243700" y="3516025"/>
            <a:ext cx="2821500" cy="79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Documentation for Object class: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https://docs.oracle.com/en/java/javase/17/docs/api/java.base/java/lang/Object.html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70"/>
          <p:cNvSpPr txBox="1"/>
          <p:nvPr/>
        </p:nvSpPr>
        <p:spPr>
          <a:xfrm>
            <a:off x="269215" y="4681250"/>
            <a:ext cx="30000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Interfaces don’t extend Object: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u="sng">
                <a:solidFill>
                  <a:schemeClr val="hlink"/>
                </a:solidFill>
                <a:hlinkClick r:id="rId4"/>
              </a:rPr>
              <a:t>http://docs.oracle.com/javase/specs/jls/se7/html/jls-9.html#jls-9.2</a:t>
            </a:r>
            <a:endParaRPr sz="600"/>
          </a:p>
        </p:txBody>
      </p:sp>
      <p:sp>
        <p:nvSpPr>
          <p:cNvPr id="564" name="Google Shape;564;p70"/>
          <p:cNvSpPr/>
          <p:nvPr/>
        </p:nvSpPr>
        <p:spPr>
          <a:xfrm>
            <a:off x="7702050" y="1882213"/>
            <a:ext cx="974100" cy="3174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List61B</a:t>
            </a:r>
            <a:endParaRPr/>
          </a:p>
        </p:txBody>
      </p:sp>
      <p:cxnSp>
        <p:nvCxnSpPr>
          <p:cNvPr id="565" name="Google Shape;565;p70"/>
          <p:cNvCxnSpPr>
            <a:stCxn id="558" idx="0"/>
            <a:endCxn id="564" idx="2"/>
          </p:cNvCxnSpPr>
          <p:nvPr/>
        </p:nvCxnSpPr>
        <p:spPr>
          <a:xfrm rot="10800000">
            <a:off x="8189097" y="2199650"/>
            <a:ext cx="0" cy="4140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7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 Methods</a:t>
            </a:r>
            <a:endParaRPr/>
          </a:p>
        </p:txBody>
      </p:sp>
      <p:sp>
        <p:nvSpPr>
          <p:cNvPr id="571" name="Google Shape;571;p71"/>
          <p:cNvSpPr txBox="1"/>
          <p:nvPr>
            <p:ph idx="1" type="body"/>
          </p:nvPr>
        </p:nvSpPr>
        <p:spPr>
          <a:xfrm>
            <a:off x="107050" y="402200"/>
            <a:ext cx="8989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All classes are hyponyms of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Object</a:t>
            </a: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Font typeface="Consolas"/>
              <a:buChar char="●"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String toString()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onsolas"/>
              <a:buChar char="●"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boolean equals(Object obj)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onsolas"/>
              <a:buChar char="●"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int hashCode()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onsolas"/>
              <a:buChar char="●"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Class&lt;?&gt;	getClass()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onsolas"/>
              <a:buChar char="●"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protected Object	clone()  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onsolas"/>
              <a:buChar char="●"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protected void finalize()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onsolas"/>
              <a:buChar char="●"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void notify()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onsolas"/>
              <a:buChar char="●"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void notifyAll()</a:t>
            </a:r>
            <a:endParaRPr b="1" sz="2000"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onsolas"/>
              <a:buChar char="●"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void wait()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onsolas"/>
              <a:buChar char="●"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void wait(long timeout)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onsolas"/>
              <a:buChar char="●"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void wait(long timeout, int nanos)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Thus every Java class has these methods. Amusingly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clone</a:t>
            </a:r>
            <a:r>
              <a:rPr lang="en"/>
              <a:t> is </a:t>
            </a:r>
            <a:r>
              <a:rPr lang="en" u="sng">
                <a:solidFill>
                  <a:schemeClr val="hlink"/>
                </a:solidFill>
                <a:hlinkClick r:id="rId3"/>
              </a:rPr>
              <a:t>fundamentally broken</a:t>
            </a:r>
            <a:r>
              <a:rPr lang="en"/>
              <a:t>.</a:t>
            </a:r>
            <a:endParaRPr/>
          </a:p>
        </p:txBody>
      </p:sp>
      <p:sp>
        <p:nvSpPr>
          <p:cNvPr id="572" name="Google Shape;572;p71"/>
          <p:cNvSpPr/>
          <p:nvPr/>
        </p:nvSpPr>
        <p:spPr>
          <a:xfrm>
            <a:off x="5606750" y="1956700"/>
            <a:ext cx="270900" cy="2496600"/>
          </a:xfrm>
          <a:prstGeom prst="rightBrace">
            <a:avLst>
              <a:gd fmla="val 0" name="adj1"/>
              <a:gd fmla="val 50000" name="adj2"/>
            </a:avLst>
          </a:prstGeom>
          <a:noFill/>
          <a:ln cap="flat" cmpd="sng" w="9525">
            <a:solidFill>
              <a:srgbClr val="BE071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71"/>
          <p:cNvSpPr txBox="1"/>
          <p:nvPr/>
        </p:nvSpPr>
        <p:spPr>
          <a:xfrm>
            <a:off x="5953925" y="3002327"/>
            <a:ext cx="2490300" cy="3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Won’t discuss or use in 61B.</a:t>
            </a:r>
            <a:endParaRPr>
              <a:solidFill>
                <a:srgbClr val="BE0712"/>
              </a:solidFill>
            </a:endParaRPr>
          </a:p>
        </p:txBody>
      </p:sp>
      <p:sp>
        <p:nvSpPr>
          <p:cNvPr id="574" name="Google Shape;574;p71"/>
          <p:cNvSpPr/>
          <p:nvPr/>
        </p:nvSpPr>
        <p:spPr>
          <a:xfrm>
            <a:off x="5606750" y="966100"/>
            <a:ext cx="270900" cy="589800"/>
          </a:xfrm>
          <a:prstGeom prst="rightBrace">
            <a:avLst>
              <a:gd fmla="val 0" name="adj1"/>
              <a:gd fmla="val 50000" name="adj2"/>
            </a:avLst>
          </a:prstGeom>
          <a:noFill/>
          <a:ln cap="flat" cmpd="sng" w="9525">
            <a:solidFill>
              <a:srgbClr val="BE071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71"/>
          <p:cNvSpPr txBox="1"/>
          <p:nvPr/>
        </p:nvSpPr>
        <p:spPr>
          <a:xfrm>
            <a:off x="5953925" y="1059150"/>
            <a:ext cx="2731800" cy="3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Coming in another lecture soon.</a:t>
            </a:r>
            <a:endParaRPr>
              <a:solidFill>
                <a:srgbClr val="BE0712"/>
              </a:solidFill>
            </a:endParaRPr>
          </a:p>
        </p:txBody>
      </p:sp>
      <p:sp>
        <p:nvSpPr>
          <p:cNvPr id="576" name="Google Shape;576;p71"/>
          <p:cNvSpPr txBox="1"/>
          <p:nvPr/>
        </p:nvSpPr>
        <p:spPr>
          <a:xfrm>
            <a:off x="5953925" y="1544826"/>
            <a:ext cx="2731800" cy="3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Coming later.</a:t>
            </a:r>
            <a:endParaRPr>
              <a:solidFill>
                <a:srgbClr val="BE0712"/>
              </a:solidFill>
            </a:endParaRPr>
          </a:p>
        </p:txBody>
      </p:sp>
      <p:cxnSp>
        <p:nvCxnSpPr>
          <p:cNvPr id="577" name="Google Shape;577;p71"/>
          <p:cNvCxnSpPr/>
          <p:nvPr/>
        </p:nvCxnSpPr>
        <p:spPr>
          <a:xfrm rot="10800000">
            <a:off x="2777475" y="1756255"/>
            <a:ext cx="29781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72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The Extends Keyword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Rotating SLList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Vengeful SLList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A Boring Constructor Gotcha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Implementation Inheritance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The Object Class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Is-A vs. Has-A, java.util.Stack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Encapsulation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Implementation Inheritance Breaks Encapsulation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Type Checking and Casting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Higher Order Functions in Java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583" name="Google Shape;583;p72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Is-A vs. Has-A, java.util.Stack</a:t>
            </a:r>
            <a:endParaRPr/>
          </a:p>
        </p:txBody>
      </p:sp>
      <p:sp>
        <p:nvSpPr>
          <p:cNvPr id="584" name="Google Shape;584;p72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9, CS61B, </a:t>
            </a:r>
            <a:r>
              <a:rPr lang="en"/>
              <a:t>Spring 2024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8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Demo: Rotating SLList</a:t>
            </a:r>
            <a:endParaRPr/>
          </a:p>
        </p:txBody>
      </p:sp>
      <p:sp>
        <p:nvSpPr>
          <p:cNvPr id="184" name="Google Shape;184;p28"/>
          <p:cNvSpPr txBox="1"/>
          <p:nvPr/>
        </p:nvSpPr>
        <p:spPr>
          <a:xfrm>
            <a:off x="291575" y="687575"/>
            <a:ext cx="6736500" cy="4366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RotatingSLList</a:t>
            </a:r>
            <a:r>
              <a:rPr lang="en" sz="15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5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" sz="15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5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extends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 sz="15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5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" sz="15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5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 sz="15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RotatingSLList</a:t>
            </a:r>
            <a:r>
              <a:rPr lang="en" sz="15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Integer</a:t>
            </a:r>
            <a:r>
              <a:rPr lang="en" sz="15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rsl </a:t>
            </a:r>
            <a:r>
              <a:rPr lang="en" sz="15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5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RotatingSLList</a:t>
            </a:r>
            <a:r>
              <a:rPr lang="en" sz="15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&lt;&gt;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/* Creates SList: [10, 11, 12, 13] */</a:t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rsl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5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addLast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rsl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5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addLast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11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rsl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5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addLast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12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rsl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5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addLast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13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/* Should be: [13, 10, 11, 12] */</a:t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rsl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5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rotateRight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rsl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5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500">
              <a:solidFill>
                <a:srgbClr val="FFFFFF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5" name="Google Shape;185;p28"/>
          <p:cNvSpPr txBox="1"/>
          <p:nvPr/>
        </p:nvSpPr>
        <p:spPr>
          <a:xfrm>
            <a:off x="7200725" y="1396325"/>
            <a:ext cx="1767900" cy="29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Now the compiler knows that a RotatingSLList is a SLList, so RotatingSLList can inherit the addLast and print methods from the SLList class.</a:t>
            </a:r>
            <a:endParaRPr>
              <a:solidFill>
                <a:srgbClr val="BE071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BE071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The rotateRight method is still missing.</a:t>
            </a:r>
            <a:endParaRPr>
              <a:solidFill>
                <a:srgbClr val="BE0712"/>
              </a:solidFill>
            </a:endParaRPr>
          </a:p>
        </p:txBody>
      </p:sp>
      <p:sp>
        <p:nvSpPr>
          <p:cNvPr id="186" name="Google Shape;186;p28"/>
          <p:cNvSpPr/>
          <p:nvPr/>
        </p:nvSpPr>
        <p:spPr>
          <a:xfrm>
            <a:off x="401425" y="488675"/>
            <a:ext cx="15807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RotatingSLList.java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73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Is-a vs. Has-A</a:t>
            </a:r>
            <a:endParaRPr/>
          </a:p>
        </p:txBody>
      </p:sp>
      <p:sp>
        <p:nvSpPr>
          <p:cNvPr id="590" name="Google Shape;590;p73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Important Note: extends should only be used for </a:t>
            </a:r>
            <a:r>
              <a:rPr b="1" lang="en"/>
              <a:t>is-a </a:t>
            </a:r>
            <a:r>
              <a:rPr lang="en"/>
              <a:t>(hypernymic) relationships!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Common mistake is to use it for “</a:t>
            </a:r>
            <a:r>
              <a:rPr b="1" lang="en"/>
              <a:t>has-a</a:t>
            </a:r>
            <a:r>
              <a:rPr lang="en"/>
              <a:t>” relationships. (a.k.a. meronymic).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Possible to subclass SLList to build a Set, but conceptually weird, e.g. get(i) doesn’t make sense, because sets are not ordered.</a:t>
            </a:r>
            <a:endParaRPr/>
          </a:p>
        </p:txBody>
      </p:sp>
      <p:grpSp>
        <p:nvGrpSpPr>
          <p:cNvPr id="591" name="Google Shape;591;p73"/>
          <p:cNvGrpSpPr/>
          <p:nvPr/>
        </p:nvGrpSpPr>
        <p:grpSpPr>
          <a:xfrm>
            <a:off x="328848" y="2663500"/>
            <a:ext cx="3880502" cy="1992250"/>
            <a:chOff x="778648" y="2929550"/>
            <a:chExt cx="3880502" cy="1992250"/>
          </a:xfrm>
        </p:grpSpPr>
        <p:sp>
          <p:nvSpPr>
            <p:cNvPr id="592" name="Google Shape;592;p73"/>
            <p:cNvSpPr/>
            <p:nvPr/>
          </p:nvSpPr>
          <p:spPr>
            <a:xfrm>
              <a:off x="2666122" y="2929550"/>
              <a:ext cx="1909200" cy="7956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latin typeface="Ubuntu Mono"/>
                  <a:ea typeface="Ubuntu Mono"/>
                  <a:cs typeface="Ubuntu Mono"/>
                  <a:sym typeface="Ubuntu Mono"/>
                </a:rPr>
                <a:t>SLList</a:t>
              </a:r>
              <a:endParaRPr sz="2000"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593" name="Google Shape;593;p73"/>
            <p:cNvSpPr/>
            <p:nvPr/>
          </p:nvSpPr>
          <p:spPr>
            <a:xfrm>
              <a:off x="2569050" y="4126200"/>
              <a:ext cx="2090100" cy="7956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latin typeface="Ubuntu Mono"/>
                  <a:ea typeface="Ubuntu Mono"/>
                  <a:cs typeface="Ubuntu Mono"/>
                  <a:sym typeface="Ubuntu Mono"/>
                </a:rPr>
                <a:t>VengefulLSLList extends SLList</a:t>
              </a:r>
              <a:endParaRPr sz="2000"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594" name="Google Shape;594;p73"/>
            <p:cNvSpPr/>
            <p:nvPr/>
          </p:nvSpPr>
          <p:spPr>
            <a:xfrm>
              <a:off x="778648" y="4569750"/>
              <a:ext cx="1788600" cy="295500"/>
            </a:xfrm>
            <a:prstGeom prst="rect">
              <a:avLst/>
            </a:prstGeom>
            <a:solidFill>
              <a:srgbClr val="A4C2F4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printLostItems()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595" name="Google Shape;595;p73"/>
            <p:cNvCxnSpPr>
              <a:stCxn id="593" idx="0"/>
              <a:endCxn id="592" idx="2"/>
            </p:cNvCxnSpPr>
            <p:nvPr/>
          </p:nvCxnSpPr>
          <p:spPr>
            <a:xfrm flipH="1" rot="10800000">
              <a:off x="3614100" y="3725100"/>
              <a:ext cx="6600" cy="401100"/>
            </a:xfrm>
            <a:prstGeom prst="straightConnector1">
              <a:avLst/>
            </a:prstGeom>
            <a:noFill/>
            <a:ln cap="flat" cmpd="sng" w="19050">
              <a:solidFill>
                <a:srgbClr val="BE071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596" name="Google Shape;596;p73"/>
          <p:cNvSpPr/>
          <p:nvPr/>
        </p:nvSpPr>
        <p:spPr>
          <a:xfrm>
            <a:off x="6219775" y="2511100"/>
            <a:ext cx="1909200" cy="7956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Ubuntu Mono"/>
                <a:ea typeface="Ubuntu Mono"/>
                <a:cs typeface="Ubuntu Mono"/>
                <a:sym typeface="Ubuntu Mono"/>
              </a:rPr>
              <a:t>SLList</a:t>
            </a:r>
            <a:endParaRPr sz="20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597" name="Google Shape;597;p73"/>
          <p:cNvSpPr/>
          <p:nvPr/>
        </p:nvSpPr>
        <p:spPr>
          <a:xfrm>
            <a:off x="6219775" y="3707752"/>
            <a:ext cx="1909200" cy="993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Ubuntu Mono"/>
                <a:ea typeface="Ubuntu Mono"/>
                <a:cs typeface="Ubuntu Mono"/>
                <a:sym typeface="Ubuntu Mono"/>
              </a:rPr>
              <a:t>Set</a:t>
            </a:r>
            <a:r>
              <a:rPr lang="en" sz="2000">
                <a:latin typeface="Ubuntu Mono"/>
                <a:ea typeface="Ubuntu Mono"/>
                <a:cs typeface="Ubuntu Mono"/>
                <a:sym typeface="Ubuntu Mono"/>
              </a:rPr>
              <a:t> extends SLList</a:t>
            </a:r>
            <a:endParaRPr sz="2000"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598" name="Google Shape;598;p73"/>
          <p:cNvCxnSpPr>
            <a:stCxn id="597" idx="0"/>
            <a:endCxn id="596" idx="2"/>
          </p:cNvCxnSpPr>
          <p:nvPr/>
        </p:nvCxnSpPr>
        <p:spPr>
          <a:xfrm rot="10800000">
            <a:off x="7174375" y="3306652"/>
            <a:ext cx="0" cy="40110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99" name="Google Shape;599;p73"/>
          <p:cNvCxnSpPr/>
          <p:nvPr/>
        </p:nvCxnSpPr>
        <p:spPr>
          <a:xfrm flipH="1" rot="10800000">
            <a:off x="5223175" y="4211491"/>
            <a:ext cx="603000" cy="143700"/>
          </a:xfrm>
          <a:prstGeom prst="straightConnector1">
            <a:avLst/>
          </a:prstGeom>
          <a:noFill/>
          <a:ln cap="flat" cmpd="sng" w="9525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00" name="Google Shape;600;p73"/>
          <p:cNvCxnSpPr/>
          <p:nvPr/>
        </p:nvCxnSpPr>
        <p:spPr>
          <a:xfrm>
            <a:off x="5232625" y="3000650"/>
            <a:ext cx="584100" cy="306000"/>
          </a:xfrm>
          <a:prstGeom prst="straightConnector1">
            <a:avLst/>
          </a:prstGeom>
          <a:noFill/>
          <a:ln cap="flat" cmpd="sng" w="9525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01" name="Google Shape;601;p73"/>
          <p:cNvCxnSpPr/>
          <p:nvPr/>
        </p:nvCxnSpPr>
        <p:spPr>
          <a:xfrm rot="10800000">
            <a:off x="8259550" y="4299625"/>
            <a:ext cx="546900" cy="203400"/>
          </a:xfrm>
          <a:prstGeom prst="straightConnector1">
            <a:avLst/>
          </a:prstGeom>
          <a:noFill/>
          <a:ln cap="flat" cmpd="sng" w="9525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02" name="Google Shape;602;p73"/>
          <p:cNvCxnSpPr/>
          <p:nvPr/>
        </p:nvCxnSpPr>
        <p:spPr>
          <a:xfrm flipH="1">
            <a:off x="8313375" y="3058700"/>
            <a:ext cx="535800" cy="189900"/>
          </a:xfrm>
          <a:prstGeom prst="straightConnector1">
            <a:avLst/>
          </a:prstGeom>
          <a:noFill/>
          <a:ln cap="flat" cmpd="sng" w="9525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03" name="Google Shape;603;p73"/>
          <p:cNvSpPr txBox="1"/>
          <p:nvPr/>
        </p:nvSpPr>
        <p:spPr>
          <a:xfrm>
            <a:off x="6148475" y="4712550"/>
            <a:ext cx="20289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This is an abomination.</a:t>
            </a:r>
            <a:endParaRPr>
              <a:solidFill>
                <a:srgbClr val="BE0712"/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7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Example: Stack</a:t>
            </a:r>
            <a:endParaRPr/>
          </a:p>
        </p:txBody>
      </p:sp>
      <p:sp>
        <p:nvSpPr>
          <p:cNvPr id="609" name="Google Shape;609;p74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Stack </a:t>
            </a:r>
            <a:r>
              <a:rPr lang="en"/>
              <a:t>abstract data type (ADT)</a:t>
            </a:r>
            <a:r>
              <a:rPr lang="en"/>
              <a:t> supports the following operations: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push(x)</a:t>
            </a:r>
            <a:r>
              <a:rPr lang="en"/>
              <a:t>: Puts x on top of the stack.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pop()</a:t>
            </a:r>
            <a:r>
              <a:rPr lang="en"/>
              <a:t>: Removes and returns the top item from the stack.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Java designers made a grave error when they wrote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java.util.Stack</a:t>
            </a:r>
            <a:r>
              <a:rPr lang="en"/>
              <a:t>.</a:t>
            </a:r>
            <a:endParaRPr/>
          </a:p>
        </p:txBody>
      </p:sp>
      <p:sp>
        <p:nvSpPr>
          <p:cNvPr id="610" name="Google Shape;610;p74"/>
          <p:cNvSpPr/>
          <p:nvPr/>
        </p:nvSpPr>
        <p:spPr>
          <a:xfrm>
            <a:off x="6436950" y="4055488"/>
            <a:ext cx="502500" cy="3747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</a:t>
            </a:r>
            <a:endParaRPr sz="1800"/>
          </a:p>
        </p:txBody>
      </p:sp>
      <p:sp>
        <p:nvSpPr>
          <p:cNvPr id="611" name="Google Shape;611;p74"/>
          <p:cNvSpPr/>
          <p:nvPr/>
        </p:nvSpPr>
        <p:spPr>
          <a:xfrm>
            <a:off x="6436950" y="3680788"/>
            <a:ext cx="502500" cy="3747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6</a:t>
            </a:r>
            <a:endParaRPr sz="1800"/>
          </a:p>
        </p:txBody>
      </p:sp>
      <p:sp>
        <p:nvSpPr>
          <p:cNvPr id="612" name="Google Shape;612;p74"/>
          <p:cNvSpPr/>
          <p:nvPr/>
        </p:nvSpPr>
        <p:spPr>
          <a:xfrm>
            <a:off x="6436950" y="3310371"/>
            <a:ext cx="502500" cy="3747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613" name="Google Shape;613;p74"/>
          <p:cNvSpPr/>
          <p:nvPr/>
        </p:nvSpPr>
        <p:spPr>
          <a:xfrm>
            <a:off x="938448" y="3922700"/>
            <a:ext cx="1788600" cy="2955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pop()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614" name="Google Shape;614;p74"/>
          <p:cNvGrpSpPr/>
          <p:nvPr/>
        </p:nvGrpSpPr>
        <p:grpSpPr>
          <a:xfrm>
            <a:off x="938448" y="3479150"/>
            <a:ext cx="3880502" cy="795600"/>
            <a:chOff x="778648" y="4126200"/>
            <a:chExt cx="3880502" cy="795600"/>
          </a:xfrm>
        </p:grpSpPr>
        <p:sp>
          <p:nvSpPr>
            <p:cNvPr id="615" name="Google Shape;615;p74"/>
            <p:cNvSpPr/>
            <p:nvPr/>
          </p:nvSpPr>
          <p:spPr>
            <a:xfrm>
              <a:off x="2569050" y="4126200"/>
              <a:ext cx="2090100" cy="7956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latin typeface="Consolas"/>
                  <a:ea typeface="Consolas"/>
                  <a:cs typeface="Consolas"/>
                  <a:sym typeface="Consolas"/>
                </a:rPr>
                <a:t>Stack</a:t>
              </a:r>
              <a:endParaRPr sz="20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616" name="Google Shape;616;p74"/>
            <p:cNvSpPr/>
            <p:nvPr/>
          </p:nvSpPr>
          <p:spPr>
            <a:xfrm>
              <a:off x="778648" y="4188750"/>
              <a:ext cx="1788600" cy="295500"/>
            </a:xfrm>
            <a:prstGeom prst="rect">
              <a:avLst/>
            </a:prstGeom>
            <a:solidFill>
              <a:srgbClr val="A4C2F4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push()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8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75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Is-a vs. Has-A</a:t>
            </a:r>
            <a:endParaRPr/>
          </a:p>
        </p:txBody>
      </p:sp>
      <p:sp>
        <p:nvSpPr>
          <p:cNvPr id="622" name="Google Shape;622;p75"/>
          <p:cNvSpPr/>
          <p:nvPr/>
        </p:nvSpPr>
        <p:spPr>
          <a:xfrm>
            <a:off x="2216322" y="1749100"/>
            <a:ext cx="1909200" cy="7956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List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23" name="Google Shape;623;p75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r>
              <a:rPr lang="en"/>
              <a:t> of a Has-A error in Java: The Stack class.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They decided that Stack extends Vector (which implements List).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Thus Stacks have all list operations.</a:t>
            </a:r>
            <a:endParaRPr/>
          </a:p>
        </p:txBody>
      </p:sp>
      <p:cxnSp>
        <p:nvCxnSpPr>
          <p:cNvPr id="624" name="Google Shape;624;p75"/>
          <p:cNvCxnSpPr/>
          <p:nvPr/>
        </p:nvCxnSpPr>
        <p:spPr>
          <a:xfrm flipH="1" rot="10800000">
            <a:off x="3167625" y="2544700"/>
            <a:ext cx="6600" cy="40110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25" name="Google Shape;625;p75"/>
          <p:cNvSpPr/>
          <p:nvPr/>
        </p:nvSpPr>
        <p:spPr>
          <a:xfrm>
            <a:off x="328848" y="4608500"/>
            <a:ext cx="1788600" cy="2955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pop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626" name="Google Shape;626;p75"/>
          <p:cNvGrpSpPr/>
          <p:nvPr/>
        </p:nvGrpSpPr>
        <p:grpSpPr>
          <a:xfrm>
            <a:off x="328848" y="2968300"/>
            <a:ext cx="3880502" cy="1992250"/>
            <a:chOff x="778648" y="2929550"/>
            <a:chExt cx="3880502" cy="1992250"/>
          </a:xfrm>
        </p:grpSpPr>
        <p:sp>
          <p:nvSpPr>
            <p:cNvPr id="627" name="Google Shape;627;p75"/>
            <p:cNvSpPr/>
            <p:nvPr/>
          </p:nvSpPr>
          <p:spPr>
            <a:xfrm>
              <a:off x="2569050" y="4126200"/>
              <a:ext cx="2090100" cy="7956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latin typeface="Consolas"/>
                  <a:ea typeface="Consolas"/>
                  <a:cs typeface="Consolas"/>
                  <a:sym typeface="Consolas"/>
                </a:rPr>
                <a:t>Stack extends Vector</a:t>
              </a:r>
              <a:endParaRPr sz="20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628" name="Google Shape;628;p75"/>
            <p:cNvSpPr/>
            <p:nvPr/>
          </p:nvSpPr>
          <p:spPr>
            <a:xfrm>
              <a:off x="778648" y="4188750"/>
              <a:ext cx="1788600" cy="295500"/>
            </a:xfrm>
            <a:prstGeom prst="rect">
              <a:avLst/>
            </a:prstGeom>
            <a:solidFill>
              <a:srgbClr val="A4C2F4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push</a:t>
              </a: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()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629" name="Google Shape;629;p75"/>
            <p:cNvCxnSpPr>
              <a:stCxn id="627" idx="0"/>
              <a:endCxn id="630" idx="2"/>
            </p:cNvCxnSpPr>
            <p:nvPr/>
          </p:nvCxnSpPr>
          <p:spPr>
            <a:xfrm flipH="1" rot="10800000">
              <a:off x="3614100" y="3725100"/>
              <a:ext cx="6600" cy="401100"/>
            </a:xfrm>
            <a:prstGeom prst="straightConnector1">
              <a:avLst/>
            </a:prstGeom>
            <a:noFill/>
            <a:ln cap="flat" cmpd="sng" w="19050">
              <a:solidFill>
                <a:srgbClr val="BE071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630" name="Google Shape;630;p75"/>
            <p:cNvSpPr/>
            <p:nvPr/>
          </p:nvSpPr>
          <p:spPr>
            <a:xfrm>
              <a:off x="2666122" y="2929550"/>
              <a:ext cx="1909200" cy="7956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latin typeface="Consolas"/>
                  <a:ea typeface="Consolas"/>
                  <a:cs typeface="Consolas"/>
                  <a:sym typeface="Consolas"/>
                </a:rPr>
                <a:t>Vector</a:t>
              </a:r>
              <a:endParaRPr sz="2000"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631" name="Google Shape;631;p75"/>
          <p:cNvSpPr/>
          <p:nvPr/>
        </p:nvSpPr>
        <p:spPr>
          <a:xfrm>
            <a:off x="424293" y="1792760"/>
            <a:ext cx="1788600" cy="2955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32" name="Google Shape;632;p75"/>
          <p:cNvSpPr txBox="1"/>
          <p:nvPr/>
        </p:nvSpPr>
        <p:spPr>
          <a:xfrm>
            <a:off x="1759125" y="2088250"/>
            <a:ext cx="208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…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3" name="Google Shape;633;p75"/>
          <p:cNvSpPr txBox="1"/>
          <p:nvPr/>
        </p:nvSpPr>
        <p:spPr>
          <a:xfrm>
            <a:off x="4581550" y="4523325"/>
            <a:ext cx="448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 Vector is a slightly different version of an ArrayList.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7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 (if it had been done correctly using has-a) </a:t>
            </a:r>
            <a:endParaRPr/>
          </a:p>
        </p:txBody>
      </p:sp>
      <p:sp>
        <p:nvSpPr>
          <p:cNvPr id="639" name="Google Shape;639;p76"/>
          <p:cNvSpPr txBox="1"/>
          <p:nvPr>
            <p:ph idx="1" type="body"/>
          </p:nvPr>
        </p:nvSpPr>
        <p:spPr>
          <a:xfrm>
            <a:off x="107050" y="402200"/>
            <a:ext cx="8520600" cy="222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Stacks are supposed to be simple: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push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size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Could have been implemented simply: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Stack “has-a” LinkedList that stores its data.</a:t>
            </a:r>
            <a:endParaRPr/>
          </a:p>
        </p:txBody>
      </p:sp>
      <p:pic>
        <p:nvPicPr>
          <p:cNvPr id="640" name="Google Shape;640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2675" y="458175"/>
            <a:ext cx="2414524" cy="2414524"/>
          </a:xfrm>
          <a:prstGeom prst="rect">
            <a:avLst/>
          </a:prstGeom>
          <a:noFill/>
          <a:ln>
            <a:noFill/>
          </a:ln>
        </p:spPr>
      </p:pic>
      <p:sp>
        <p:nvSpPr>
          <p:cNvPr id="641" name="Google Shape;641;p76"/>
          <p:cNvSpPr/>
          <p:nvPr/>
        </p:nvSpPr>
        <p:spPr>
          <a:xfrm>
            <a:off x="1259925" y="2949700"/>
            <a:ext cx="6862800" cy="1995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Stack</a:t>
            </a:r>
            <a:r>
              <a:rPr lang="en" sz="18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8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18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8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LinkedList</a:t>
            </a:r>
            <a:r>
              <a:rPr lang="en" sz="18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8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18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items </a:t>
            </a:r>
            <a:r>
              <a:rPr lang="en" sz="18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8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LinkedList</a:t>
            </a:r>
            <a:r>
              <a:rPr lang="en" sz="18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&lt;&gt;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8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lang="en" sz="18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push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 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 </a:t>
            </a: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items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addLast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8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8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 </a:t>
            </a:r>
            <a:r>
              <a:rPr lang="en" sz="18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pop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 </a:t>
            </a:r>
            <a:r>
              <a:rPr lang="en" sz="18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items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removeLast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8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 </a:t>
            </a:r>
            <a:r>
              <a:rPr lang="en" sz="18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 </a:t>
            </a:r>
            <a:r>
              <a:rPr lang="en" sz="18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items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800">
              <a:solidFill>
                <a:srgbClr val="C393C3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7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 (because it is-a Vector)</a:t>
            </a:r>
            <a:endParaRPr/>
          </a:p>
        </p:txBody>
      </p:sp>
      <p:sp>
        <p:nvSpPr>
          <p:cNvPr id="647" name="Google Shape;647;p77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But java.util.Stack is: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push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</a:t>
            </a:r>
            <a:r>
              <a:rPr lang="en"/>
              <a:t>dd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contains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elements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ensureCapacity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firstElement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indexOf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insertElementAt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lastElement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lastIndexOf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remove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removeRange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…</a:t>
            </a:r>
            <a:endParaRPr/>
          </a:p>
        </p:txBody>
      </p:sp>
      <p:pic>
        <p:nvPicPr>
          <p:cNvPr id="648" name="Google Shape;648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9136" y="647800"/>
            <a:ext cx="5960825" cy="4209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78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The Extends Keyword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Rotating SLList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Vengeful SLList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A Boring Constructor Gotcha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Implementation Inheritance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The Object Class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Is-A vs. Has-A, java.util.Stack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Encapsulation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Implementation Inheritance Breaks Encapsulation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Type Checking and Casting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Higher Order Functions in Java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654" name="Google Shape;654;p78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Encapsulation</a:t>
            </a:r>
            <a:endParaRPr/>
          </a:p>
        </p:txBody>
      </p:sp>
      <p:sp>
        <p:nvSpPr>
          <p:cNvPr id="655" name="Google Shape;655;p78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9, CS61B, </a:t>
            </a:r>
            <a:r>
              <a:rPr lang="en"/>
              <a:t>Spring 2024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79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Complexity: The Enemy</a:t>
            </a:r>
            <a:endParaRPr/>
          </a:p>
        </p:txBody>
      </p:sp>
      <p:sp>
        <p:nvSpPr>
          <p:cNvPr id="661" name="Google Shape;661;p79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When building large programs, our enemy is complexity.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Some tools for managing complexity: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Hierarchical abstraction.</a:t>
            </a:r>
            <a:endParaRPr/>
          </a:p>
          <a:p>
            <a:pPr indent="-342900" lvl="1" marL="914400" rtl="0" algn="l">
              <a:spcBef>
                <a:spcPts val="60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Create </a:t>
            </a:r>
            <a:r>
              <a:rPr b="1" lang="en"/>
              <a:t>layers of abstraction</a:t>
            </a:r>
            <a:r>
              <a:rPr lang="en"/>
              <a:t>, with clear abstraction barriers!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“Design for change” (D. Parnas)</a:t>
            </a:r>
            <a:endParaRPr/>
          </a:p>
          <a:p>
            <a:pPr indent="-342900" lvl="1" marL="914400" rtl="0" algn="l">
              <a:spcBef>
                <a:spcPts val="60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Organize program around objects.</a:t>
            </a:r>
            <a:endParaRPr/>
          </a:p>
          <a:p>
            <a:pPr indent="-342900" lvl="1" marL="914400" rtl="0" algn="l">
              <a:spcBef>
                <a:spcPts val="60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Let objects decide how things are done.</a:t>
            </a:r>
            <a:endParaRPr/>
          </a:p>
          <a:p>
            <a:pPr indent="-342900" lvl="1" marL="914400" rtl="0" algn="l">
              <a:spcBef>
                <a:spcPts val="600"/>
              </a:spcBef>
              <a:spcAft>
                <a:spcPts val="0"/>
              </a:spcAft>
              <a:buSzPts val="1800"/>
              <a:buChar char="○"/>
            </a:pPr>
            <a:r>
              <a:rPr b="1" lang="en"/>
              <a:t>Hide information</a:t>
            </a:r>
            <a:r>
              <a:rPr lang="en"/>
              <a:t> others don’t need.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Managing complexity supremely important for large projects (e.g. project 2).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80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Modules and Encapsulation [</a:t>
            </a:r>
            <a:r>
              <a:rPr lang="en" u="sng">
                <a:solidFill>
                  <a:schemeClr val="hlink"/>
                </a:solidFill>
                <a:hlinkClick r:id="rId3"/>
              </a:rPr>
              <a:t>Shewchuk</a:t>
            </a:r>
            <a:r>
              <a:rPr lang="en"/>
              <a:t>]</a:t>
            </a:r>
            <a:endParaRPr/>
          </a:p>
        </p:txBody>
      </p:sp>
      <p:sp>
        <p:nvSpPr>
          <p:cNvPr id="667" name="Google Shape;667;p80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/>
              <a:t>Module</a:t>
            </a:r>
            <a:r>
              <a:rPr lang="en"/>
              <a:t>: A set of methods that work together as a whole to perform some task or set of related tasks.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 module is said to be </a:t>
            </a:r>
            <a:r>
              <a:rPr b="1" i="1" lang="en"/>
              <a:t>encapsulated </a:t>
            </a:r>
            <a:r>
              <a:rPr lang="en"/>
              <a:t>if its implementation is </a:t>
            </a:r>
            <a:r>
              <a:rPr lang="en" u="sng"/>
              <a:t>completely hidden</a:t>
            </a:r>
            <a:r>
              <a:rPr lang="en"/>
              <a:t>, and it can be accessed only through a documented interface.</a:t>
            </a:r>
            <a:endParaRPr/>
          </a:p>
        </p:txBody>
      </p:sp>
      <p:pic>
        <p:nvPicPr>
          <p:cNvPr id="668" name="Google Shape;668;p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8550" y="3192350"/>
            <a:ext cx="2725300" cy="17342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69" name="Google Shape;669;p80"/>
          <p:cNvGrpSpPr/>
          <p:nvPr/>
        </p:nvGrpSpPr>
        <p:grpSpPr>
          <a:xfrm>
            <a:off x="4902950" y="3333999"/>
            <a:ext cx="3414529" cy="1298700"/>
            <a:chOff x="4902950" y="1733799"/>
            <a:chExt cx="3414529" cy="1298700"/>
          </a:xfrm>
        </p:grpSpPr>
        <p:grpSp>
          <p:nvGrpSpPr>
            <p:cNvPr id="670" name="Google Shape;670;p80"/>
            <p:cNvGrpSpPr/>
            <p:nvPr/>
          </p:nvGrpSpPr>
          <p:grpSpPr>
            <a:xfrm>
              <a:off x="4902950" y="1733799"/>
              <a:ext cx="3414529" cy="1298700"/>
              <a:chOff x="1521175" y="1974674"/>
              <a:chExt cx="3414529" cy="1298700"/>
            </a:xfrm>
          </p:grpSpPr>
          <p:sp>
            <p:nvSpPr>
              <p:cNvPr id="671" name="Google Shape;671;p80"/>
              <p:cNvSpPr/>
              <p:nvPr/>
            </p:nvSpPr>
            <p:spPr>
              <a:xfrm>
                <a:off x="3229304" y="1974674"/>
                <a:ext cx="1706400" cy="12987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Consolas"/>
                    <a:ea typeface="Consolas"/>
                    <a:cs typeface="Consolas"/>
                    <a:sym typeface="Consolas"/>
                  </a:rPr>
                  <a:t>ArrayDeque</a:t>
                </a:r>
                <a:endParaRPr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  <p:sp>
            <p:nvSpPr>
              <p:cNvPr id="672" name="Google Shape;672;p80"/>
              <p:cNvSpPr/>
              <p:nvPr/>
            </p:nvSpPr>
            <p:spPr>
              <a:xfrm>
                <a:off x="1521175" y="2019638"/>
                <a:ext cx="1706400" cy="270300"/>
              </a:xfrm>
              <a:prstGeom prst="rect">
                <a:avLst/>
              </a:prstGeom>
              <a:solidFill>
                <a:srgbClr val="A4C2F4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Consolas"/>
                    <a:ea typeface="Consolas"/>
                    <a:cs typeface="Consolas"/>
                    <a:sym typeface="Consolas"/>
                  </a:rPr>
                  <a:t>addLast(Item x)</a:t>
                </a:r>
                <a:endParaRPr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  <p:sp>
            <p:nvSpPr>
              <p:cNvPr id="673" name="Google Shape;673;p80"/>
              <p:cNvSpPr/>
              <p:nvPr/>
            </p:nvSpPr>
            <p:spPr>
              <a:xfrm>
                <a:off x="1521175" y="2337238"/>
                <a:ext cx="1706400" cy="270300"/>
              </a:xfrm>
              <a:prstGeom prst="rect">
                <a:avLst/>
              </a:prstGeom>
              <a:solidFill>
                <a:srgbClr val="A4C2F4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removeLast()</a:t>
                </a:r>
                <a:endParaRPr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  <p:sp>
            <p:nvSpPr>
              <p:cNvPr id="674" name="Google Shape;674;p80"/>
              <p:cNvSpPr/>
              <p:nvPr/>
            </p:nvSpPr>
            <p:spPr>
              <a:xfrm>
                <a:off x="1521175" y="2654846"/>
                <a:ext cx="1706400" cy="270300"/>
              </a:xfrm>
              <a:prstGeom prst="rect">
                <a:avLst/>
              </a:prstGeom>
              <a:solidFill>
                <a:srgbClr val="A4C2F4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size()</a:t>
                </a:r>
                <a:endParaRPr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</p:grpSp>
        <p:sp>
          <p:nvSpPr>
            <p:cNvPr id="675" name="Google Shape;675;p80"/>
            <p:cNvSpPr txBox="1"/>
            <p:nvPr/>
          </p:nvSpPr>
          <p:spPr>
            <a:xfrm>
              <a:off x="6165584" y="2649050"/>
              <a:ext cx="611100" cy="26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...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8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Cautionary Tale</a:t>
            </a:r>
            <a:endParaRPr/>
          </a:p>
        </p:txBody>
      </p:sp>
      <p:sp>
        <p:nvSpPr>
          <p:cNvPr id="681" name="Google Shape;681;p81"/>
          <p:cNvSpPr txBox="1"/>
          <p:nvPr>
            <p:ph idx="1" type="body"/>
          </p:nvPr>
        </p:nvSpPr>
        <p:spPr>
          <a:xfrm>
            <a:off x="107050" y="402200"/>
            <a:ext cx="8520600" cy="66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Interesting forum questions from extra credit assignment </a:t>
            </a:r>
            <a:r>
              <a:rPr lang="en"/>
              <a:t>from a few years ago</a:t>
            </a:r>
            <a:r>
              <a:rPr lang="en"/>
              <a:t>.</a:t>
            </a:r>
            <a:endParaRPr/>
          </a:p>
        </p:txBody>
      </p:sp>
      <p:sp>
        <p:nvSpPr>
          <p:cNvPr id="682" name="Google Shape;682;p81"/>
          <p:cNvSpPr txBox="1"/>
          <p:nvPr/>
        </p:nvSpPr>
        <p:spPr>
          <a:xfrm>
            <a:off x="7058950" y="1509750"/>
            <a:ext cx="1742700" cy="21240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Bottom line: Testing a Deque should usually not involve ANY assumptions about how it is implemented beyond what the public interface tells you.</a:t>
            </a:r>
            <a:endParaRPr/>
          </a:p>
        </p:txBody>
      </p:sp>
      <p:sp>
        <p:nvSpPr>
          <p:cNvPr id="683" name="Google Shape;683;p81"/>
          <p:cNvSpPr txBox="1"/>
          <p:nvPr>
            <p:ph idx="1" type="body"/>
          </p:nvPr>
        </p:nvSpPr>
        <p:spPr>
          <a:xfrm>
            <a:off x="259450" y="927925"/>
            <a:ext cx="6799500" cy="17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/>
              <a:t>How can we check the length of StudentArrayDeque?</a:t>
            </a:r>
            <a:endParaRPr sz="2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I am trying to find a bug in the resizing method, but I don't know how to see the length of the StudentArrayDeque.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StudentArrayDeque.length() and StudentArrayDeque.length do not work…so I don't know how to check whether the Array can expand to double its capacity or not.</a:t>
            </a:r>
            <a:endParaRPr sz="1400"/>
          </a:p>
        </p:txBody>
      </p:sp>
      <p:sp>
        <p:nvSpPr>
          <p:cNvPr id="684" name="Google Shape;684;p81"/>
          <p:cNvSpPr txBox="1"/>
          <p:nvPr>
            <p:ph idx="1" type="body"/>
          </p:nvPr>
        </p:nvSpPr>
        <p:spPr>
          <a:xfrm>
            <a:off x="259450" y="2508375"/>
            <a:ext cx="6799500" cy="13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/>
              <a:t>Private access in given classes</a:t>
            </a:r>
            <a:endParaRPr sz="2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I wanted to test whether the resizing and downsizing is working properly, but when I try to call array.items.length, the compiler yells at me, saying items is a private variable. Is there any way around this, or should we just not test this?</a:t>
            </a:r>
            <a:endParaRPr sz="1400"/>
          </a:p>
        </p:txBody>
      </p:sp>
      <p:sp>
        <p:nvSpPr>
          <p:cNvPr id="685" name="Google Shape;685;p81"/>
          <p:cNvSpPr txBox="1"/>
          <p:nvPr>
            <p:ph idx="1" type="body"/>
          </p:nvPr>
        </p:nvSpPr>
        <p:spPr>
          <a:xfrm>
            <a:off x="259450" y="3827200"/>
            <a:ext cx="7386000" cy="113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/>
              <a:t>Can we assume these things about StudentArrayDeque?</a:t>
            </a:r>
            <a:endParaRPr sz="2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Can we assume the StudentArrayDeque implementation uses nextFront = 4, nextLast = 5, and starting size array 8?</a:t>
            </a:r>
            <a:endParaRPr sz="1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8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Abstraction Barriers</a:t>
            </a:r>
            <a:endParaRPr/>
          </a:p>
        </p:txBody>
      </p:sp>
      <p:sp>
        <p:nvSpPr>
          <p:cNvPr id="691" name="Google Shape;691;p82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As the user of an ArrayDeque, you cannot observe its internals.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Even when writing tests, you don’t (usually) want to peer inside.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Java is a great language for enforcing abstraction barriers with syntax.</a:t>
            </a:r>
            <a:endParaRPr/>
          </a:p>
        </p:txBody>
      </p:sp>
      <p:grpSp>
        <p:nvGrpSpPr>
          <p:cNvPr id="692" name="Google Shape;692;p82"/>
          <p:cNvGrpSpPr/>
          <p:nvPr/>
        </p:nvGrpSpPr>
        <p:grpSpPr>
          <a:xfrm>
            <a:off x="4902950" y="1276599"/>
            <a:ext cx="3414393" cy="1298578"/>
            <a:chOff x="4902950" y="1733799"/>
            <a:chExt cx="3414393" cy="1298578"/>
          </a:xfrm>
        </p:grpSpPr>
        <p:grpSp>
          <p:nvGrpSpPr>
            <p:cNvPr id="693" name="Google Shape;693;p82"/>
            <p:cNvGrpSpPr/>
            <p:nvPr/>
          </p:nvGrpSpPr>
          <p:grpSpPr>
            <a:xfrm>
              <a:off x="4902950" y="1733799"/>
              <a:ext cx="3414393" cy="1298578"/>
              <a:chOff x="1521175" y="1974674"/>
              <a:chExt cx="3414393" cy="1298578"/>
            </a:xfrm>
          </p:grpSpPr>
          <p:sp>
            <p:nvSpPr>
              <p:cNvPr id="694" name="Google Shape;694;p82"/>
              <p:cNvSpPr/>
              <p:nvPr/>
            </p:nvSpPr>
            <p:spPr>
              <a:xfrm>
                <a:off x="3229304" y="1974674"/>
                <a:ext cx="1706264" cy="1298578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Consolas"/>
                    <a:ea typeface="Consolas"/>
                    <a:cs typeface="Consolas"/>
                    <a:sym typeface="Consolas"/>
                  </a:rPr>
                  <a:t>ArrayDeque</a:t>
                </a:r>
                <a:endParaRPr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  <p:sp>
            <p:nvSpPr>
              <p:cNvPr id="695" name="Google Shape;695;p82"/>
              <p:cNvSpPr/>
              <p:nvPr/>
            </p:nvSpPr>
            <p:spPr>
              <a:xfrm>
                <a:off x="1521175" y="2019638"/>
                <a:ext cx="1706400" cy="270300"/>
              </a:xfrm>
              <a:prstGeom prst="rect">
                <a:avLst/>
              </a:prstGeom>
              <a:solidFill>
                <a:srgbClr val="A4C2F4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Consolas"/>
                    <a:ea typeface="Consolas"/>
                    <a:cs typeface="Consolas"/>
                    <a:sym typeface="Consolas"/>
                  </a:rPr>
                  <a:t>addLast</a:t>
                </a:r>
                <a:r>
                  <a:rPr lang="en">
                    <a:latin typeface="Consolas"/>
                    <a:ea typeface="Consolas"/>
                    <a:cs typeface="Consolas"/>
                    <a:sym typeface="Consolas"/>
                  </a:rPr>
                  <a:t>(Item x)</a:t>
                </a:r>
                <a:endParaRPr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  <p:sp>
            <p:nvSpPr>
              <p:cNvPr id="696" name="Google Shape;696;p82"/>
              <p:cNvSpPr/>
              <p:nvPr/>
            </p:nvSpPr>
            <p:spPr>
              <a:xfrm>
                <a:off x="1521175" y="2337238"/>
                <a:ext cx="1706400" cy="270300"/>
              </a:xfrm>
              <a:prstGeom prst="rect">
                <a:avLst/>
              </a:prstGeom>
              <a:solidFill>
                <a:srgbClr val="A4C2F4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removeLast()</a:t>
                </a:r>
                <a:endParaRPr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  <p:sp>
            <p:nvSpPr>
              <p:cNvPr id="697" name="Google Shape;697;p82"/>
              <p:cNvSpPr/>
              <p:nvPr/>
            </p:nvSpPr>
            <p:spPr>
              <a:xfrm>
                <a:off x="1521175" y="2654846"/>
                <a:ext cx="1706400" cy="270300"/>
              </a:xfrm>
              <a:prstGeom prst="rect">
                <a:avLst/>
              </a:prstGeom>
              <a:solidFill>
                <a:srgbClr val="A4C2F4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size()</a:t>
                </a:r>
                <a:endParaRPr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</p:grpSp>
        <p:sp>
          <p:nvSpPr>
            <p:cNvPr id="698" name="Google Shape;698;p82"/>
            <p:cNvSpPr txBox="1"/>
            <p:nvPr/>
          </p:nvSpPr>
          <p:spPr>
            <a:xfrm>
              <a:off x="6165584" y="2649050"/>
              <a:ext cx="611100" cy="26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...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pic>
        <p:nvPicPr>
          <p:cNvPr id="699" name="Google Shape;699;p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2000" y="3377607"/>
            <a:ext cx="2825800" cy="1594975"/>
          </a:xfrm>
          <a:prstGeom prst="rect">
            <a:avLst/>
          </a:prstGeom>
          <a:noFill/>
          <a:ln>
            <a:noFill/>
          </a:ln>
        </p:spPr>
      </p:pic>
      <p:sp>
        <p:nvSpPr>
          <p:cNvPr id="700" name="Google Shape;700;p82"/>
          <p:cNvSpPr txBox="1"/>
          <p:nvPr/>
        </p:nvSpPr>
        <p:spPr>
          <a:xfrm>
            <a:off x="714475" y="4054875"/>
            <a:ext cx="18846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{5, 3, 1, 7, 22}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701" name="Google Shape;701;p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59076" y="3935512"/>
            <a:ext cx="2744098" cy="644926"/>
          </a:xfrm>
          <a:prstGeom prst="rect">
            <a:avLst/>
          </a:prstGeom>
          <a:noFill/>
          <a:ln>
            <a:noFill/>
          </a:ln>
        </p:spPr>
      </p:pic>
      <p:sp>
        <p:nvSpPr>
          <p:cNvPr id="702" name="Google Shape;702;p82"/>
          <p:cNvSpPr txBox="1"/>
          <p:nvPr/>
        </p:nvSpPr>
        <p:spPr>
          <a:xfrm>
            <a:off x="4100823" y="4881024"/>
            <a:ext cx="1320000" cy="2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5"/>
              </a:rPr>
              <a:t>Implementation</a:t>
            </a:r>
            <a:endParaRPr sz="1000"/>
          </a:p>
        </p:txBody>
      </p:sp>
      <p:cxnSp>
        <p:nvCxnSpPr>
          <p:cNvPr id="703" name="Google Shape;703;p82"/>
          <p:cNvCxnSpPr/>
          <p:nvPr/>
        </p:nvCxnSpPr>
        <p:spPr>
          <a:xfrm rot="10800000">
            <a:off x="4520050" y="4836500"/>
            <a:ext cx="93000" cy="161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9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Demo: Rotating SLList</a:t>
            </a:r>
            <a:endParaRPr/>
          </a:p>
        </p:txBody>
      </p:sp>
      <p:sp>
        <p:nvSpPr>
          <p:cNvPr id="192" name="Google Shape;192;p29"/>
          <p:cNvSpPr txBox="1"/>
          <p:nvPr/>
        </p:nvSpPr>
        <p:spPr>
          <a:xfrm>
            <a:off x="291575" y="687575"/>
            <a:ext cx="6736500" cy="4366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RotatingSLList</a:t>
            </a:r>
            <a:r>
              <a:rPr lang="en" sz="15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5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" sz="15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5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extends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 sz="15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5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" sz="15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/** Rotates list to the right. */</a:t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5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lang="en" sz="15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rotateRight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500">
              <a:solidFill>
                <a:srgbClr val="FFFFFF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3" name="Google Shape;193;p29"/>
          <p:cNvSpPr/>
          <p:nvPr/>
        </p:nvSpPr>
        <p:spPr>
          <a:xfrm>
            <a:off x="401425" y="488675"/>
            <a:ext cx="15807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RotatingSLList.java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83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Modules and Encapsulation [</a:t>
            </a:r>
            <a:r>
              <a:rPr lang="en" u="sng">
                <a:solidFill>
                  <a:schemeClr val="hlink"/>
                </a:solidFill>
                <a:hlinkClick r:id="rId3"/>
              </a:rPr>
              <a:t>Shewchuk</a:t>
            </a:r>
            <a:r>
              <a:rPr lang="en"/>
              <a:t>]</a:t>
            </a:r>
            <a:endParaRPr/>
          </a:p>
        </p:txBody>
      </p:sp>
      <p:sp>
        <p:nvSpPr>
          <p:cNvPr id="709" name="Google Shape;709;p83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/>
              <a:t>Module</a:t>
            </a:r>
            <a:r>
              <a:rPr lang="en"/>
              <a:t>: A set of methods that work together as a whole to perform some task or set of related tasks.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 module is said to be </a:t>
            </a:r>
            <a:r>
              <a:rPr b="1" i="1" lang="en"/>
              <a:t>encapsulated </a:t>
            </a:r>
            <a:r>
              <a:rPr lang="en"/>
              <a:t>if its implementation is </a:t>
            </a:r>
            <a:r>
              <a:rPr lang="en" u="sng"/>
              <a:t>completely hidden</a:t>
            </a:r>
            <a:r>
              <a:rPr lang="en"/>
              <a:t>, and it can be accessed only through a documented interface.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Instance variables private. Methods like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resize</a:t>
            </a:r>
            <a:r>
              <a:rPr lang="en"/>
              <a:t> private.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 we’ll see: Implementation inheritance (e.g. extends) breaks encapsulation!</a:t>
            </a:r>
            <a:endParaRPr/>
          </a:p>
        </p:txBody>
      </p:sp>
      <p:pic>
        <p:nvPicPr>
          <p:cNvPr id="710" name="Google Shape;710;p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8550" y="3192350"/>
            <a:ext cx="2725300" cy="17342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11" name="Google Shape;711;p83"/>
          <p:cNvGrpSpPr/>
          <p:nvPr/>
        </p:nvGrpSpPr>
        <p:grpSpPr>
          <a:xfrm>
            <a:off x="4902950" y="3333999"/>
            <a:ext cx="3414529" cy="1298700"/>
            <a:chOff x="4902950" y="1733799"/>
            <a:chExt cx="3414529" cy="1298700"/>
          </a:xfrm>
        </p:grpSpPr>
        <p:grpSp>
          <p:nvGrpSpPr>
            <p:cNvPr id="712" name="Google Shape;712;p83"/>
            <p:cNvGrpSpPr/>
            <p:nvPr/>
          </p:nvGrpSpPr>
          <p:grpSpPr>
            <a:xfrm>
              <a:off x="4902950" y="1733799"/>
              <a:ext cx="3414529" cy="1298700"/>
              <a:chOff x="1521175" y="1974674"/>
              <a:chExt cx="3414529" cy="1298700"/>
            </a:xfrm>
          </p:grpSpPr>
          <p:sp>
            <p:nvSpPr>
              <p:cNvPr id="713" name="Google Shape;713;p83"/>
              <p:cNvSpPr/>
              <p:nvPr/>
            </p:nvSpPr>
            <p:spPr>
              <a:xfrm>
                <a:off x="3229304" y="1974674"/>
                <a:ext cx="1706400" cy="12987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Consolas"/>
                    <a:ea typeface="Consolas"/>
                    <a:cs typeface="Consolas"/>
                    <a:sym typeface="Consolas"/>
                  </a:rPr>
                  <a:t>ArrayDeque</a:t>
                </a:r>
                <a:endParaRPr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  <p:sp>
            <p:nvSpPr>
              <p:cNvPr id="714" name="Google Shape;714;p83"/>
              <p:cNvSpPr/>
              <p:nvPr/>
            </p:nvSpPr>
            <p:spPr>
              <a:xfrm>
                <a:off x="1521175" y="2019638"/>
                <a:ext cx="1706400" cy="270300"/>
              </a:xfrm>
              <a:prstGeom prst="rect">
                <a:avLst/>
              </a:prstGeom>
              <a:solidFill>
                <a:srgbClr val="A4C2F4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Consolas"/>
                    <a:ea typeface="Consolas"/>
                    <a:cs typeface="Consolas"/>
                    <a:sym typeface="Consolas"/>
                  </a:rPr>
                  <a:t>addLast(Item x)</a:t>
                </a:r>
                <a:endParaRPr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  <p:sp>
            <p:nvSpPr>
              <p:cNvPr id="715" name="Google Shape;715;p83"/>
              <p:cNvSpPr/>
              <p:nvPr/>
            </p:nvSpPr>
            <p:spPr>
              <a:xfrm>
                <a:off x="1521175" y="2337238"/>
                <a:ext cx="1706400" cy="270300"/>
              </a:xfrm>
              <a:prstGeom prst="rect">
                <a:avLst/>
              </a:prstGeom>
              <a:solidFill>
                <a:srgbClr val="A4C2F4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removeLast()</a:t>
                </a:r>
                <a:endParaRPr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  <p:sp>
            <p:nvSpPr>
              <p:cNvPr id="716" name="Google Shape;716;p83"/>
              <p:cNvSpPr/>
              <p:nvPr/>
            </p:nvSpPr>
            <p:spPr>
              <a:xfrm>
                <a:off x="1521175" y="2654846"/>
                <a:ext cx="1706400" cy="270300"/>
              </a:xfrm>
              <a:prstGeom prst="rect">
                <a:avLst/>
              </a:prstGeom>
              <a:solidFill>
                <a:srgbClr val="A4C2F4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size()</a:t>
                </a:r>
                <a:endParaRPr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</p:grpSp>
        <p:sp>
          <p:nvSpPr>
            <p:cNvPr id="717" name="Google Shape;717;p83"/>
            <p:cNvSpPr txBox="1"/>
            <p:nvPr/>
          </p:nvSpPr>
          <p:spPr>
            <a:xfrm>
              <a:off x="6165584" y="2649050"/>
              <a:ext cx="611100" cy="26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...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84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The Extends Keyword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Rotating SLList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Vengeful SLList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A Boring Constructor Gotcha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Implementation Inheritance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The Object Class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Is-A vs. Has-A, java.util.Stack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Encapsulation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Implementation Inheritance Breaks Encapsulation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Type Checking and Casting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Higher Order Functions in Java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723" name="Google Shape;723;p84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Inheritance Breaks Encapsulation</a:t>
            </a:r>
            <a:endParaRPr/>
          </a:p>
        </p:txBody>
      </p:sp>
      <p:sp>
        <p:nvSpPr>
          <p:cNvPr id="724" name="Google Shape;724;p84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9, CS61B, </a:t>
            </a:r>
            <a:r>
              <a:rPr lang="en"/>
              <a:t>Spring 2024</a:t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85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Suppose we have a Dog class with the two methods shown.</a:t>
            </a:r>
            <a:endParaRPr/>
          </a:p>
        </p:txBody>
      </p:sp>
      <p:sp>
        <p:nvSpPr>
          <p:cNvPr id="730" name="Google Shape;730;p85"/>
          <p:cNvSpPr txBox="1"/>
          <p:nvPr/>
        </p:nvSpPr>
        <p:spPr>
          <a:xfrm>
            <a:off x="4322125" y="1767025"/>
            <a:ext cx="4364700" cy="2676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bark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"bark"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barkMany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+=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bark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C494C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31" name="Google Shape;731;p85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Inheritance Breaks Encapsulation</a:t>
            </a:r>
            <a:endParaRPr/>
          </a:p>
        </p:txBody>
      </p:sp>
      <p:grpSp>
        <p:nvGrpSpPr>
          <p:cNvPr id="732" name="Google Shape;732;p85"/>
          <p:cNvGrpSpPr/>
          <p:nvPr/>
        </p:nvGrpSpPr>
        <p:grpSpPr>
          <a:xfrm>
            <a:off x="260000" y="2739700"/>
            <a:ext cx="3411775" cy="795600"/>
            <a:chOff x="862200" y="2929550"/>
            <a:chExt cx="3411775" cy="795600"/>
          </a:xfrm>
        </p:grpSpPr>
        <p:sp>
          <p:nvSpPr>
            <p:cNvPr id="733" name="Google Shape;733;p85"/>
            <p:cNvSpPr/>
            <p:nvPr/>
          </p:nvSpPr>
          <p:spPr>
            <a:xfrm>
              <a:off x="2569075" y="2929550"/>
              <a:ext cx="1704900" cy="7956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latin typeface="Ubuntu Mono"/>
                  <a:ea typeface="Ubuntu Mono"/>
                  <a:cs typeface="Ubuntu Mono"/>
                  <a:sym typeface="Ubuntu Mono"/>
                </a:rPr>
                <a:t>Dog</a:t>
              </a:r>
              <a:endParaRPr sz="2000"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734" name="Google Shape;734;p85"/>
            <p:cNvSpPr/>
            <p:nvPr/>
          </p:nvSpPr>
          <p:spPr>
            <a:xfrm>
              <a:off x="862300" y="2986425"/>
              <a:ext cx="1704900" cy="291600"/>
            </a:xfrm>
            <a:prstGeom prst="rect">
              <a:avLst/>
            </a:prstGeom>
            <a:solidFill>
              <a:srgbClr val="A4C2F4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bark()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735" name="Google Shape;735;p85"/>
            <p:cNvSpPr/>
            <p:nvPr/>
          </p:nvSpPr>
          <p:spPr>
            <a:xfrm>
              <a:off x="862200" y="3353325"/>
              <a:ext cx="1704900" cy="291600"/>
            </a:xfrm>
            <a:prstGeom prst="rect">
              <a:avLst/>
            </a:prstGeom>
            <a:solidFill>
              <a:srgbClr val="A4C2F4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barkMany(int N)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736" name="Google Shape;736;p85"/>
          <p:cNvSpPr/>
          <p:nvPr/>
        </p:nvSpPr>
        <p:spPr>
          <a:xfrm>
            <a:off x="4419550" y="1568125"/>
            <a:ext cx="8910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Dog.java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8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Inheritance Breaks Encapsulation</a:t>
            </a:r>
            <a:endParaRPr/>
          </a:p>
        </p:txBody>
      </p:sp>
      <p:sp>
        <p:nvSpPr>
          <p:cNvPr id="742" name="Google Shape;742;p86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We could just as easily have implemented methods as shown below.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From the outside, functionality is exactly the same, it’s just a question of aesthetics.</a:t>
            </a:r>
            <a:endParaRPr/>
          </a:p>
        </p:txBody>
      </p:sp>
      <p:grpSp>
        <p:nvGrpSpPr>
          <p:cNvPr id="743" name="Google Shape;743;p86"/>
          <p:cNvGrpSpPr/>
          <p:nvPr/>
        </p:nvGrpSpPr>
        <p:grpSpPr>
          <a:xfrm>
            <a:off x="260000" y="2739700"/>
            <a:ext cx="3411775" cy="795600"/>
            <a:chOff x="862200" y="2929550"/>
            <a:chExt cx="3411775" cy="795600"/>
          </a:xfrm>
        </p:grpSpPr>
        <p:sp>
          <p:nvSpPr>
            <p:cNvPr id="744" name="Google Shape;744;p86"/>
            <p:cNvSpPr/>
            <p:nvPr/>
          </p:nvSpPr>
          <p:spPr>
            <a:xfrm>
              <a:off x="2569075" y="2929550"/>
              <a:ext cx="1704900" cy="7956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latin typeface="Ubuntu Mono"/>
                  <a:ea typeface="Ubuntu Mono"/>
                  <a:cs typeface="Ubuntu Mono"/>
                  <a:sym typeface="Ubuntu Mono"/>
                </a:rPr>
                <a:t>Dog</a:t>
              </a:r>
              <a:endParaRPr sz="2000"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745" name="Google Shape;745;p86"/>
            <p:cNvSpPr/>
            <p:nvPr/>
          </p:nvSpPr>
          <p:spPr>
            <a:xfrm>
              <a:off x="862300" y="2986425"/>
              <a:ext cx="1704900" cy="291600"/>
            </a:xfrm>
            <a:prstGeom prst="rect">
              <a:avLst/>
            </a:prstGeom>
            <a:solidFill>
              <a:srgbClr val="A4C2F4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bark()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746" name="Google Shape;746;p86"/>
            <p:cNvSpPr/>
            <p:nvPr/>
          </p:nvSpPr>
          <p:spPr>
            <a:xfrm>
              <a:off x="862200" y="3353325"/>
              <a:ext cx="1704900" cy="291600"/>
            </a:xfrm>
            <a:prstGeom prst="rect">
              <a:avLst/>
            </a:prstGeom>
            <a:solidFill>
              <a:srgbClr val="A4C2F4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barkMany(int N)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747" name="Google Shape;747;p86"/>
          <p:cNvSpPr txBox="1"/>
          <p:nvPr/>
        </p:nvSpPr>
        <p:spPr>
          <a:xfrm>
            <a:off x="4322125" y="1767025"/>
            <a:ext cx="4364700" cy="2676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bark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barkMany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barkMany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+=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"bark"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C494C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48" name="Google Shape;748;p86"/>
          <p:cNvSpPr/>
          <p:nvPr/>
        </p:nvSpPr>
        <p:spPr>
          <a:xfrm>
            <a:off x="4419550" y="1568125"/>
            <a:ext cx="8910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Dog.java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2E9"/>
        </a:solidFill>
      </p:bgPr>
    </p:bg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87"/>
          <p:cNvSpPr txBox="1"/>
          <p:nvPr/>
        </p:nvSpPr>
        <p:spPr>
          <a:xfrm>
            <a:off x="3764025" y="3131524"/>
            <a:ext cx="5194800" cy="1857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1AFCC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600">
              <a:solidFill>
                <a:srgbClr val="91AFCC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barkMany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"As a dog, I say: "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+=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bark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C494C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54" name="Google Shape;754;p8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http://yellkey.com</a:t>
            </a:r>
            <a:r>
              <a:rPr lang="en">
                <a:solidFill>
                  <a:srgbClr val="208920"/>
                </a:solidFill>
              </a:rPr>
              <a:t>/TODO</a:t>
            </a:r>
            <a:endParaRPr>
              <a:solidFill>
                <a:srgbClr val="208920"/>
              </a:solidFill>
            </a:endParaRPr>
          </a:p>
        </p:txBody>
      </p:sp>
      <p:sp>
        <p:nvSpPr>
          <p:cNvPr id="755" name="Google Shape;755;p87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What would vd.barkMany(3) output?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AutoNum type="alphaLcPeriod"/>
            </a:pPr>
            <a:r>
              <a:rPr lang="en"/>
              <a:t>As a dog, I say: bark bark bark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/>
              <a:t>bark bark bark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/>
              <a:t>Something else.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(assuming vd is a Verbose Dog)</a:t>
            </a:r>
            <a:endParaRPr/>
          </a:p>
        </p:txBody>
      </p:sp>
      <p:grpSp>
        <p:nvGrpSpPr>
          <p:cNvPr id="756" name="Google Shape;756;p87"/>
          <p:cNvGrpSpPr/>
          <p:nvPr/>
        </p:nvGrpSpPr>
        <p:grpSpPr>
          <a:xfrm>
            <a:off x="260000" y="2968300"/>
            <a:ext cx="3411775" cy="1992250"/>
            <a:chOff x="862200" y="2929550"/>
            <a:chExt cx="3411775" cy="1992250"/>
          </a:xfrm>
        </p:grpSpPr>
        <p:sp>
          <p:nvSpPr>
            <p:cNvPr id="757" name="Google Shape;757;p87"/>
            <p:cNvSpPr/>
            <p:nvPr/>
          </p:nvSpPr>
          <p:spPr>
            <a:xfrm>
              <a:off x="862400" y="4183100"/>
              <a:ext cx="1704900" cy="295500"/>
            </a:xfrm>
            <a:prstGeom prst="rect">
              <a:avLst/>
            </a:prstGeom>
            <a:solidFill>
              <a:srgbClr val="F3F3F3"/>
            </a:solidFill>
            <a:ln cap="flat" cmpd="sng" w="19050">
              <a:solidFill>
                <a:srgbClr val="D9D9D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>
                  <a:solidFill>
                    <a:srgbClr val="999999"/>
                  </a:solidFill>
                  <a:latin typeface="Consolas"/>
                  <a:ea typeface="Consolas"/>
                  <a:cs typeface="Consolas"/>
                  <a:sym typeface="Consolas"/>
                </a:rPr>
                <a:t>bark()</a:t>
              </a:r>
              <a:endParaRPr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758" name="Google Shape;758;p87"/>
            <p:cNvSpPr/>
            <p:nvPr/>
          </p:nvSpPr>
          <p:spPr>
            <a:xfrm>
              <a:off x="2569075" y="2929550"/>
              <a:ext cx="1704900" cy="7956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latin typeface="Ubuntu Mono"/>
                  <a:ea typeface="Ubuntu Mono"/>
                  <a:cs typeface="Ubuntu Mono"/>
                  <a:sym typeface="Ubuntu Mono"/>
                </a:rPr>
                <a:t>Dog</a:t>
              </a:r>
              <a:endParaRPr sz="2000"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759" name="Google Shape;759;p87"/>
            <p:cNvSpPr/>
            <p:nvPr/>
          </p:nvSpPr>
          <p:spPr>
            <a:xfrm>
              <a:off x="862300" y="2986425"/>
              <a:ext cx="1704900" cy="291600"/>
            </a:xfrm>
            <a:prstGeom prst="rect">
              <a:avLst/>
            </a:prstGeom>
            <a:solidFill>
              <a:srgbClr val="A4C2F4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bark()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760" name="Google Shape;760;p87"/>
            <p:cNvSpPr/>
            <p:nvPr/>
          </p:nvSpPr>
          <p:spPr>
            <a:xfrm>
              <a:off x="862200" y="3353325"/>
              <a:ext cx="1704900" cy="291600"/>
            </a:xfrm>
            <a:prstGeom prst="rect">
              <a:avLst/>
            </a:prstGeom>
            <a:solidFill>
              <a:srgbClr val="A4C2F4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barkMany(int N)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761" name="Google Shape;761;p87"/>
            <p:cNvSpPr/>
            <p:nvPr/>
          </p:nvSpPr>
          <p:spPr>
            <a:xfrm>
              <a:off x="2569049" y="4126200"/>
              <a:ext cx="1704900" cy="7956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latin typeface="Ubuntu Mono"/>
                  <a:ea typeface="Ubuntu Mono"/>
                  <a:cs typeface="Ubuntu Mono"/>
                  <a:sym typeface="Ubuntu Mono"/>
                </a:rPr>
                <a:t>VerboseDog</a:t>
              </a:r>
              <a:endParaRPr sz="2000"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762" name="Google Shape;762;p87"/>
            <p:cNvSpPr/>
            <p:nvPr/>
          </p:nvSpPr>
          <p:spPr>
            <a:xfrm>
              <a:off x="862300" y="4569750"/>
              <a:ext cx="1704900" cy="295500"/>
            </a:xfrm>
            <a:prstGeom prst="rect">
              <a:avLst/>
            </a:prstGeom>
            <a:solidFill>
              <a:srgbClr val="A4C2F4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barkMany(int N)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763" name="Google Shape;763;p87"/>
            <p:cNvCxnSpPr>
              <a:stCxn id="761" idx="0"/>
              <a:endCxn id="758" idx="2"/>
            </p:cNvCxnSpPr>
            <p:nvPr/>
          </p:nvCxnSpPr>
          <p:spPr>
            <a:xfrm rot="10800000">
              <a:off x="3421499" y="3725100"/>
              <a:ext cx="0" cy="401100"/>
            </a:xfrm>
            <a:prstGeom prst="straightConnector1">
              <a:avLst/>
            </a:prstGeom>
            <a:noFill/>
            <a:ln cap="flat" cmpd="sng" w="19050">
              <a:solidFill>
                <a:srgbClr val="BE071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cxnSp>
        <p:nvCxnSpPr>
          <p:cNvPr id="764" name="Google Shape;764;p87"/>
          <p:cNvCxnSpPr/>
          <p:nvPr/>
        </p:nvCxnSpPr>
        <p:spPr>
          <a:xfrm rot="10800000">
            <a:off x="5625893" y="4360458"/>
            <a:ext cx="3840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65" name="Google Shape;765;p87"/>
          <p:cNvSpPr txBox="1"/>
          <p:nvPr/>
        </p:nvSpPr>
        <p:spPr>
          <a:xfrm>
            <a:off x="6065291" y="4152665"/>
            <a:ext cx="2390100" cy="4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calls inherited bark method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766" name="Google Shape;766;p87"/>
          <p:cNvSpPr txBox="1"/>
          <p:nvPr/>
        </p:nvSpPr>
        <p:spPr>
          <a:xfrm>
            <a:off x="7323150" y="4631800"/>
            <a:ext cx="17877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Verbose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Dog.java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67" name="Google Shape;767;p87"/>
          <p:cNvSpPr txBox="1"/>
          <p:nvPr/>
        </p:nvSpPr>
        <p:spPr>
          <a:xfrm>
            <a:off x="4594050" y="653824"/>
            <a:ext cx="4364700" cy="2199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bark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"bark"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barkMany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+=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bark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C494C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68" name="Google Shape;768;p87"/>
          <p:cNvSpPr/>
          <p:nvPr/>
        </p:nvSpPr>
        <p:spPr>
          <a:xfrm>
            <a:off x="4691475" y="454913"/>
            <a:ext cx="8910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Dog.java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9" name="Google Shape;769;p87"/>
          <p:cNvSpPr/>
          <p:nvPr/>
        </p:nvSpPr>
        <p:spPr>
          <a:xfrm>
            <a:off x="3833850" y="2932625"/>
            <a:ext cx="14763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Verbose</a:t>
            </a: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Dog.java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88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Inheritance Breaks Encapsulation</a:t>
            </a:r>
            <a:endParaRPr/>
          </a:p>
        </p:txBody>
      </p:sp>
      <p:sp>
        <p:nvSpPr>
          <p:cNvPr id="775" name="Google Shape;775;p88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What would vd.barkMany(3) output?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AutoNum type="alphaLcPeriod"/>
            </a:pPr>
            <a:r>
              <a:rPr b="1" lang="en"/>
              <a:t>As a dog, I say: bark bark bark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/>
              <a:t>bark bark bark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/>
              <a:t>Something else.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(assuming vd is a Verbose Dog)</a:t>
            </a:r>
            <a:endParaRPr/>
          </a:p>
        </p:txBody>
      </p:sp>
      <p:grpSp>
        <p:nvGrpSpPr>
          <p:cNvPr id="776" name="Google Shape;776;p88"/>
          <p:cNvGrpSpPr/>
          <p:nvPr/>
        </p:nvGrpSpPr>
        <p:grpSpPr>
          <a:xfrm>
            <a:off x="260000" y="2968300"/>
            <a:ext cx="3411775" cy="1992250"/>
            <a:chOff x="862200" y="2929550"/>
            <a:chExt cx="3411775" cy="1992250"/>
          </a:xfrm>
        </p:grpSpPr>
        <p:sp>
          <p:nvSpPr>
            <p:cNvPr id="777" name="Google Shape;777;p88"/>
            <p:cNvSpPr/>
            <p:nvPr/>
          </p:nvSpPr>
          <p:spPr>
            <a:xfrm>
              <a:off x="862400" y="4183100"/>
              <a:ext cx="1704900" cy="295500"/>
            </a:xfrm>
            <a:prstGeom prst="rect">
              <a:avLst/>
            </a:prstGeom>
            <a:solidFill>
              <a:srgbClr val="F3F3F3"/>
            </a:solidFill>
            <a:ln cap="flat" cmpd="sng" w="19050">
              <a:solidFill>
                <a:srgbClr val="D9D9D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999999"/>
                  </a:solidFill>
                  <a:latin typeface="Consolas"/>
                  <a:ea typeface="Consolas"/>
                  <a:cs typeface="Consolas"/>
                  <a:sym typeface="Consolas"/>
                </a:rPr>
                <a:t>bark()</a:t>
              </a:r>
              <a:endParaRPr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778" name="Google Shape;778;p88"/>
            <p:cNvSpPr/>
            <p:nvPr/>
          </p:nvSpPr>
          <p:spPr>
            <a:xfrm>
              <a:off x="2569075" y="2929550"/>
              <a:ext cx="1704900" cy="7956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latin typeface="Ubuntu Mono"/>
                  <a:ea typeface="Ubuntu Mono"/>
                  <a:cs typeface="Ubuntu Mono"/>
                  <a:sym typeface="Ubuntu Mono"/>
                </a:rPr>
                <a:t>Dog</a:t>
              </a:r>
              <a:endParaRPr sz="2000"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779" name="Google Shape;779;p88"/>
            <p:cNvSpPr/>
            <p:nvPr/>
          </p:nvSpPr>
          <p:spPr>
            <a:xfrm>
              <a:off x="862300" y="2986425"/>
              <a:ext cx="1704900" cy="291600"/>
            </a:xfrm>
            <a:prstGeom prst="rect">
              <a:avLst/>
            </a:prstGeom>
            <a:solidFill>
              <a:srgbClr val="A4C2F4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bark()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780" name="Google Shape;780;p88"/>
            <p:cNvSpPr/>
            <p:nvPr/>
          </p:nvSpPr>
          <p:spPr>
            <a:xfrm>
              <a:off x="862200" y="3353325"/>
              <a:ext cx="1704900" cy="291600"/>
            </a:xfrm>
            <a:prstGeom prst="rect">
              <a:avLst/>
            </a:prstGeom>
            <a:solidFill>
              <a:srgbClr val="A4C2F4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barkMany(int N)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781" name="Google Shape;781;p88"/>
            <p:cNvSpPr/>
            <p:nvPr/>
          </p:nvSpPr>
          <p:spPr>
            <a:xfrm>
              <a:off x="2569049" y="4126200"/>
              <a:ext cx="1704900" cy="7956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latin typeface="Ubuntu Mono"/>
                  <a:ea typeface="Ubuntu Mono"/>
                  <a:cs typeface="Ubuntu Mono"/>
                  <a:sym typeface="Ubuntu Mono"/>
                </a:rPr>
                <a:t>VerboseDog</a:t>
              </a:r>
              <a:endParaRPr sz="2000"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782" name="Google Shape;782;p88"/>
            <p:cNvSpPr/>
            <p:nvPr/>
          </p:nvSpPr>
          <p:spPr>
            <a:xfrm>
              <a:off x="862300" y="4569750"/>
              <a:ext cx="1704900" cy="295500"/>
            </a:xfrm>
            <a:prstGeom prst="rect">
              <a:avLst/>
            </a:prstGeom>
            <a:solidFill>
              <a:srgbClr val="A4C2F4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barkMany(int N)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783" name="Google Shape;783;p88"/>
            <p:cNvCxnSpPr>
              <a:stCxn id="781" idx="0"/>
              <a:endCxn id="778" idx="2"/>
            </p:cNvCxnSpPr>
            <p:nvPr/>
          </p:nvCxnSpPr>
          <p:spPr>
            <a:xfrm rot="10800000">
              <a:off x="3421499" y="3725100"/>
              <a:ext cx="0" cy="401100"/>
            </a:xfrm>
            <a:prstGeom prst="straightConnector1">
              <a:avLst/>
            </a:prstGeom>
            <a:noFill/>
            <a:ln cap="flat" cmpd="sng" w="19050">
              <a:solidFill>
                <a:srgbClr val="BE071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784" name="Google Shape;784;p88"/>
          <p:cNvSpPr txBox="1"/>
          <p:nvPr/>
        </p:nvSpPr>
        <p:spPr>
          <a:xfrm>
            <a:off x="3764025" y="3131524"/>
            <a:ext cx="5194800" cy="1857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1AFCC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600">
              <a:solidFill>
                <a:srgbClr val="91AFCC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barkMany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"As a dog, I say: "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+=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bark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C494C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785" name="Google Shape;785;p88"/>
          <p:cNvCxnSpPr/>
          <p:nvPr/>
        </p:nvCxnSpPr>
        <p:spPr>
          <a:xfrm rot="10800000">
            <a:off x="5625893" y="4360458"/>
            <a:ext cx="3840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86" name="Google Shape;786;p88"/>
          <p:cNvSpPr txBox="1"/>
          <p:nvPr/>
        </p:nvSpPr>
        <p:spPr>
          <a:xfrm>
            <a:off x="6065291" y="4152665"/>
            <a:ext cx="2390100" cy="4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calls inherited bark method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787" name="Google Shape;787;p88"/>
          <p:cNvSpPr txBox="1"/>
          <p:nvPr/>
        </p:nvSpPr>
        <p:spPr>
          <a:xfrm>
            <a:off x="4594050" y="653824"/>
            <a:ext cx="4364700" cy="2199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bark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"bark"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barkMany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+=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bark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C494C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88" name="Google Shape;788;p88"/>
          <p:cNvSpPr/>
          <p:nvPr/>
        </p:nvSpPr>
        <p:spPr>
          <a:xfrm>
            <a:off x="4691475" y="454913"/>
            <a:ext cx="8910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Dog.java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9" name="Google Shape;789;p88"/>
          <p:cNvSpPr/>
          <p:nvPr/>
        </p:nvSpPr>
        <p:spPr>
          <a:xfrm>
            <a:off x="3833850" y="2932625"/>
            <a:ext cx="14763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VerboseDog.java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2E9"/>
        </a:solidFill>
      </p:bgPr>
    </p:bg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89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http://yellkey.com</a:t>
            </a:r>
            <a:r>
              <a:rPr lang="en">
                <a:solidFill>
                  <a:srgbClr val="208920"/>
                </a:solidFill>
              </a:rPr>
              <a:t>/TODO</a:t>
            </a:r>
            <a:endParaRPr/>
          </a:p>
        </p:txBody>
      </p:sp>
      <p:sp>
        <p:nvSpPr>
          <p:cNvPr id="795" name="Google Shape;795;p89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What would vd.barkMany(3) output?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AutoNum type="alphaLcPeriod"/>
            </a:pPr>
            <a:r>
              <a:rPr lang="en"/>
              <a:t>As a dog, I say: bark bark bark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/>
              <a:t>bark bark bark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/>
              <a:t>Something else.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(assuming vd is a Verbose Dog)</a:t>
            </a:r>
            <a:endParaRPr/>
          </a:p>
        </p:txBody>
      </p:sp>
      <p:grpSp>
        <p:nvGrpSpPr>
          <p:cNvPr id="796" name="Google Shape;796;p89"/>
          <p:cNvGrpSpPr/>
          <p:nvPr/>
        </p:nvGrpSpPr>
        <p:grpSpPr>
          <a:xfrm>
            <a:off x="260000" y="2968300"/>
            <a:ext cx="3411775" cy="1992250"/>
            <a:chOff x="862200" y="2929550"/>
            <a:chExt cx="3411775" cy="1992250"/>
          </a:xfrm>
        </p:grpSpPr>
        <p:sp>
          <p:nvSpPr>
            <p:cNvPr id="797" name="Google Shape;797;p89"/>
            <p:cNvSpPr/>
            <p:nvPr/>
          </p:nvSpPr>
          <p:spPr>
            <a:xfrm>
              <a:off x="862400" y="4183100"/>
              <a:ext cx="1704900" cy="295500"/>
            </a:xfrm>
            <a:prstGeom prst="rect">
              <a:avLst/>
            </a:prstGeom>
            <a:solidFill>
              <a:srgbClr val="F3F3F3"/>
            </a:solidFill>
            <a:ln cap="flat" cmpd="sng" w="19050">
              <a:solidFill>
                <a:srgbClr val="D9D9D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999999"/>
                  </a:solidFill>
                  <a:latin typeface="Consolas"/>
                  <a:ea typeface="Consolas"/>
                  <a:cs typeface="Consolas"/>
                  <a:sym typeface="Consolas"/>
                </a:rPr>
                <a:t>bark()</a:t>
              </a:r>
              <a:endParaRPr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798" name="Google Shape;798;p89"/>
            <p:cNvSpPr/>
            <p:nvPr/>
          </p:nvSpPr>
          <p:spPr>
            <a:xfrm>
              <a:off x="2569075" y="2929550"/>
              <a:ext cx="1704900" cy="7956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latin typeface="Ubuntu Mono"/>
                  <a:ea typeface="Ubuntu Mono"/>
                  <a:cs typeface="Ubuntu Mono"/>
                  <a:sym typeface="Ubuntu Mono"/>
                </a:rPr>
                <a:t>Dog</a:t>
              </a:r>
              <a:endParaRPr sz="2000"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799" name="Google Shape;799;p89"/>
            <p:cNvSpPr/>
            <p:nvPr/>
          </p:nvSpPr>
          <p:spPr>
            <a:xfrm>
              <a:off x="862300" y="2986425"/>
              <a:ext cx="1704900" cy="291600"/>
            </a:xfrm>
            <a:prstGeom prst="rect">
              <a:avLst/>
            </a:prstGeom>
            <a:solidFill>
              <a:srgbClr val="A4C2F4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bark()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800" name="Google Shape;800;p89"/>
            <p:cNvSpPr/>
            <p:nvPr/>
          </p:nvSpPr>
          <p:spPr>
            <a:xfrm>
              <a:off x="862200" y="3353325"/>
              <a:ext cx="1704900" cy="291600"/>
            </a:xfrm>
            <a:prstGeom prst="rect">
              <a:avLst/>
            </a:prstGeom>
            <a:solidFill>
              <a:srgbClr val="A4C2F4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barkMany(int N)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801" name="Google Shape;801;p89"/>
            <p:cNvSpPr/>
            <p:nvPr/>
          </p:nvSpPr>
          <p:spPr>
            <a:xfrm>
              <a:off x="2569049" y="4126200"/>
              <a:ext cx="1704900" cy="7956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latin typeface="Ubuntu Mono"/>
                  <a:ea typeface="Ubuntu Mono"/>
                  <a:cs typeface="Ubuntu Mono"/>
                  <a:sym typeface="Ubuntu Mono"/>
                </a:rPr>
                <a:t>VerboseDog</a:t>
              </a:r>
              <a:endParaRPr sz="2000"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802" name="Google Shape;802;p89"/>
            <p:cNvSpPr/>
            <p:nvPr/>
          </p:nvSpPr>
          <p:spPr>
            <a:xfrm>
              <a:off x="862300" y="4569750"/>
              <a:ext cx="1704900" cy="295500"/>
            </a:xfrm>
            <a:prstGeom prst="rect">
              <a:avLst/>
            </a:prstGeom>
            <a:solidFill>
              <a:srgbClr val="A4C2F4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barkMany(int N)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803" name="Google Shape;803;p89"/>
            <p:cNvCxnSpPr>
              <a:stCxn id="801" idx="0"/>
              <a:endCxn id="798" idx="2"/>
            </p:cNvCxnSpPr>
            <p:nvPr/>
          </p:nvCxnSpPr>
          <p:spPr>
            <a:xfrm rot="10800000">
              <a:off x="3421499" y="3725100"/>
              <a:ext cx="0" cy="401100"/>
            </a:xfrm>
            <a:prstGeom prst="straightConnector1">
              <a:avLst/>
            </a:prstGeom>
            <a:noFill/>
            <a:ln cap="flat" cmpd="sng" w="19050">
              <a:solidFill>
                <a:srgbClr val="BE071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804" name="Google Shape;804;p89"/>
          <p:cNvSpPr txBox="1"/>
          <p:nvPr/>
        </p:nvSpPr>
        <p:spPr>
          <a:xfrm>
            <a:off x="3764025" y="3131524"/>
            <a:ext cx="5194800" cy="1857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1AFCC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600">
              <a:solidFill>
                <a:srgbClr val="91AFCC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barkMany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"As a dog, I say: "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+=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bark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C494C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805" name="Google Shape;805;p89"/>
          <p:cNvCxnSpPr/>
          <p:nvPr/>
        </p:nvCxnSpPr>
        <p:spPr>
          <a:xfrm rot="10800000">
            <a:off x="5625893" y="4360458"/>
            <a:ext cx="3840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06" name="Google Shape;806;p89"/>
          <p:cNvSpPr txBox="1"/>
          <p:nvPr/>
        </p:nvSpPr>
        <p:spPr>
          <a:xfrm>
            <a:off x="6065291" y="4152665"/>
            <a:ext cx="2390100" cy="4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calls inherited bark method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807" name="Google Shape;807;p89"/>
          <p:cNvSpPr txBox="1"/>
          <p:nvPr/>
        </p:nvSpPr>
        <p:spPr>
          <a:xfrm>
            <a:off x="4594050" y="653824"/>
            <a:ext cx="4364700" cy="2199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bark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barkMany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barkMany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+=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"bark"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C494C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08" name="Google Shape;808;p89"/>
          <p:cNvSpPr/>
          <p:nvPr/>
        </p:nvSpPr>
        <p:spPr>
          <a:xfrm>
            <a:off x="4691475" y="454913"/>
            <a:ext cx="8910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Dog.java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9" name="Google Shape;809;p89"/>
          <p:cNvSpPr/>
          <p:nvPr/>
        </p:nvSpPr>
        <p:spPr>
          <a:xfrm>
            <a:off x="3833850" y="2932625"/>
            <a:ext cx="14763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VerboseDog.java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13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90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Inheritance Breaks Encapsulation</a:t>
            </a:r>
            <a:endParaRPr/>
          </a:p>
        </p:txBody>
      </p:sp>
      <p:sp>
        <p:nvSpPr>
          <p:cNvPr id="815" name="Google Shape;815;p90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What would vd.barkMany(3) output?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c.   Something else.</a:t>
            </a:r>
            <a:endParaRPr b="1"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Gets caught in an infinite loop!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(assuming vd is a Verbose Dog)</a:t>
            </a:r>
            <a:endParaRPr/>
          </a:p>
        </p:txBody>
      </p:sp>
      <p:grpSp>
        <p:nvGrpSpPr>
          <p:cNvPr id="816" name="Google Shape;816;p90"/>
          <p:cNvGrpSpPr/>
          <p:nvPr/>
        </p:nvGrpSpPr>
        <p:grpSpPr>
          <a:xfrm>
            <a:off x="260000" y="2968300"/>
            <a:ext cx="3411775" cy="1992250"/>
            <a:chOff x="862200" y="2929550"/>
            <a:chExt cx="3411775" cy="1992250"/>
          </a:xfrm>
        </p:grpSpPr>
        <p:sp>
          <p:nvSpPr>
            <p:cNvPr id="817" name="Google Shape;817;p90"/>
            <p:cNvSpPr/>
            <p:nvPr/>
          </p:nvSpPr>
          <p:spPr>
            <a:xfrm>
              <a:off x="862400" y="4183100"/>
              <a:ext cx="1704900" cy="295500"/>
            </a:xfrm>
            <a:prstGeom prst="rect">
              <a:avLst/>
            </a:prstGeom>
            <a:solidFill>
              <a:srgbClr val="F3F3F3"/>
            </a:solidFill>
            <a:ln cap="flat" cmpd="sng" w="19050">
              <a:solidFill>
                <a:srgbClr val="D9D9D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999999"/>
                  </a:solidFill>
                  <a:latin typeface="Consolas"/>
                  <a:ea typeface="Consolas"/>
                  <a:cs typeface="Consolas"/>
                  <a:sym typeface="Consolas"/>
                </a:rPr>
                <a:t>bark()</a:t>
              </a:r>
              <a:endParaRPr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818" name="Google Shape;818;p90"/>
            <p:cNvSpPr/>
            <p:nvPr/>
          </p:nvSpPr>
          <p:spPr>
            <a:xfrm>
              <a:off x="2569075" y="2929550"/>
              <a:ext cx="1704900" cy="7956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latin typeface="Ubuntu Mono"/>
                  <a:ea typeface="Ubuntu Mono"/>
                  <a:cs typeface="Ubuntu Mono"/>
                  <a:sym typeface="Ubuntu Mono"/>
                </a:rPr>
                <a:t>Dog</a:t>
              </a:r>
              <a:endParaRPr sz="2000"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819" name="Google Shape;819;p90"/>
            <p:cNvSpPr/>
            <p:nvPr/>
          </p:nvSpPr>
          <p:spPr>
            <a:xfrm>
              <a:off x="862300" y="2986425"/>
              <a:ext cx="1704900" cy="291600"/>
            </a:xfrm>
            <a:prstGeom prst="rect">
              <a:avLst/>
            </a:prstGeom>
            <a:solidFill>
              <a:srgbClr val="A4C2F4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bark()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820" name="Google Shape;820;p90"/>
            <p:cNvSpPr/>
            <p:nvPr/>
          </p:nvSpPr>
          <p:spPr>
            <a:xfrm>
              <a:off x="862200" y="3353325"/>
              <a:ext cx="1704900" cy="291600"/>
            </a:xfrm>
            <a:prstGeom prst="rect">
              <a:avLst/>
            </a:prstGeom>
            <a:solidFill>
              <a:srgbClr val="A4C2F4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barkMany(int N)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821" name="Google Shape;821;p90"/>
            <p:cNvSpPr/>
            <p:nvPr/>
          </p:nvSpPr>
          <p:spPr>
            <a:xfrm>
              <a:off x="2569049" y="4126200"/>
              <a:ext cx="1704900" cy="7956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latin typeface="Ubuntu Mono"/>
                  <a:ea typeface="Ubuntu Mono"/>
                  <a:cs typeface="Ubuntu Mono"/>
                  <a:sym typeface="Ubuntu Mono"/>
                </a:rPr>
                <a:t>VerboseDog</a:t>
              </a:r>
              <a:endParaRPr sz="2000"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822" name="Google Shape;822;p90"/>
            <p:cNvSpPr/>
            <p:nvPr/>
          </p:nvSpPr>
          <p:spPr>
            <a:xfrm>
              <a:off x="862300" y="4569750"/>
              <a:ext cx="1704900" cy="295500"/>
            </a:xfrm>
            <a:prstGeom prst="rect">
              <a:avLst/>
            </a:prstGeom>
            <a:solidFill>
              <a:srgbClr val="A4C2F4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barkMany(int N)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823" name="Google Shape;823;p90"/>
            <p:cNvCxnSpPr>
              <a:stCxn id="821" idx="0"/>
              <a:endCxn id="818" idx="2"/>
            </p:cNvCxnSpPr>
            <p:nvPr/>
          </p:nvCxnSpPr>
          <p:spPr>
            <a:xfrm rot="10800000">
              <a:off x="3421499" y="3725100"/>
              <a:ext cx="0" cy="401100"/>
            </a:xfrm>
            <a:prstGeom prst="straightConnector1">
              <a:avLst/>
            </a:prstGeom>
            <a:noFill/>
            <a:ln cap="flat" cmpd="sng" w="19050">
              <a:solidFill>
                <a:srgbClr val="BE071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824" name="Google Shape;824;p90"/>
          <p:cNvSpPr txBox="1"/>
          <p:nvPr/>
        </p:nvSpPr>
        <p:spPr>
          <a:xfrm>
            <a:off x="3764025" y="3131524"/>
            <a:ext cx="5194800" cy="1857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1AFCC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600">
              <a:solidFill>
                <a:srgbClr val="91AFCC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barkMany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"As a dog, I say: "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+=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bark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C494C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825" name="Google Shape;825;p90"/>
          <p:cNvCxnSpPr/>
          <p:nvPr/>
        </p:nvCxnSpPr>
        <p:spPr>
          <a:xfrm rot="10800000">
            <a:off x="5625893" y="4360458"/>
            <a:ext cx="3840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26" name="Google Shape;826;p90"/>
          <p:cNvSpPr txBox="1"/>
          <p:nvPr/>
        </p:nvSpPr>
        <p:spPr>
          <a:xfrm>
            <a:off x="6065291" y="4152665"/>
            <a:ext cx="2390100" cy="4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calls inherited bark method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827" name="Google Shape;827;p90"/>
          <p:cNvSpPr txBox="1"/>
          <p:nvPr/>
        </p:nvSpPr>
        <p:spPr>
          <a:xfrm>
            <a:off x="4594050" y="653824"/>
            <a:ext cx="4364700" cy="2199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bark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barkMany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barkMany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+=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"bark"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C494C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28" name="Google Shape;828;p90"/>
          <p:cNvSpPr/>
          <p:nvPr/>
        </p:nvSpPr>
        <p:spPr>
          <a:xfrm>
            <a:off x="4691475" y="454913"/>
            <a:ext cx="8910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Dog.java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9" name="Google Shape;829;p90"/>
          <p:cNvSpPr/>
          <p:nvPr/>
        </p:nvSpPr>
        <p:spPr>
          <a:xfrm>
            <a:off x="3833850" y="2932625"/>
            <a:ext cx="14763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VerboseDog.java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91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The Extends Keyword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Rotating SLList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Vengeful SLList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A Boring Constructor Gotcha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Implementation Inheritance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The Object Class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Is-A vs. Has-A, java.util.Stack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Encapsulation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Implementation Inheritance Breaks Encapsulation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Type Checking and Casting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Higher Order Functions in Java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835" name="Google Shape;835;p91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 Checking and Casting</a:t>
            </a:r>
            <a:endParaRPr/>
          </a:p>
        </p:txBody>
      </p:sp>
      <p:sp>
        <p:nvSpPr>
          <p:cNvPr id="836" name="Google Shape;836;p91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9, CS61B, </a:t>
            </a:r>
            <a:r>
              <a:rPr lang="en"/>
              <a:t>Spring 2024</a:t>
            </a:r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92"/>
          <p:cNvSpPr txBox="1"/>
          <p:nvPr/>
        </p:nvSpPr>
        <p:spPr>
          <a:xfrm>
            <a:off x="4157550" y="1103225"/>
            <a:ext cx="4878600" cy="2910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VengefulSLList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Integer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vsl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endParaRPr sz="1600">
              <a:solidFill>
                <a:srgbClr val="F77A56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VengefulSLList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Integer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9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Integer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sl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vsl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sl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addLast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50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sl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removeLast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sl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printLostItems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VengefulSLList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Integer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vsl2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sl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C494C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42" name="Google Shape;842;p9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Dynamic Method Selection and Type Checking Puzzle</a:t>
            </a:r>
            <a:endParaRPr/>
          </a:p>
        </p:txBody>
      </p:sp>
      <p:sp>
        <p:nvSpPr>
          <p:cNvPr id="843" name="Google Shape;843;p92"/>
          <p:cNvSpPr txBox="1"/>
          <p:nvPr>
            <p:ph idx="1" type="body"/>
          </p:nvPr>
        </p:nvSpPr>
        <p:spPr>
          <a:xfrm>
            <a:off x="107047" y="402200"/>
            <a:ext cx="3929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For each line of code, determine: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Does that line cause a compilation error?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Which method does dynamic method selection use?</a:t>
            </a:r>
            <a:endParaRPr/>
          </a:p>
        </p:txBody>
      </p:sp>
      <p:cxnSp>
        <p:nvCxnSpPr>
          <p:cNvPr id="844" name="Google Shape;844;p92"/>
          <p:cNvCxnSpPr/>
          <p:nvPr/>
        </p:nvCxnSpPr>
        <p:spPr>
          <a:xfrm flipH="1" rot="10800000">
            <a:off x="733700" y="2264006"/>
            <a:ext cx="3123900" cy="93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5" name="Google Shape;845;p92"/>
          <p:cNvCxnSpPr/>
          <p:nvPr/>
        </p:nvCxnSpPr>
        <p:spPr>
          <a:xfrm>
            <a:off x="1479925" y="2103831"/>
            <a:ext cx="0" cy="12234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6" name="Google Shape;846;p92"/>
          <p:cNvCxnSpPr/>
          <p:nvPr/>
        </p:nvCxnSpPr>
        <p:spPr>
          <a:xfrm>
            <a:off x="2745100" y="2137281"/>
            <a:ext cx="0" cy="11616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47" name="Google Shape;847;p92"/>
          <p:cNvSpPr txBox="1"/>
          <p:nvPr/>
        </p:nvSpPr>
        <p:spPr>
          <a:xfrm>
            <a:off x="1500188" y="2385656"/>
            <a:ext cx="14076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VengefulSLList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48" name="Google Shape;848;p92"/>
          <p:cNvSpPr/>
          <p:nvPr/>
        </p:nvSpPr>
        <p:spPr>
          <a:xfrm>
            <a:off x="843450" y="2321750"/>
            <a:ext cx="587400" cy="4488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9" name="Google Shape;849;p92"/>
          <p:cNvSpPr txBox="1"/>
          <p:nvPr/>
        </p:nvSpPr>
        <p:spPr>
          <a:xfrm>
            <a:off x="2757825" y="2385650"/>
            <a:ext cx="11712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VengefulSLList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50" name="Google Shape;850;p92"/>
          <p:cNvSpPr txBox="1"/>
          <p:nvPr/>
        </p:nvSpPr>
        <p:spPr>
          <a:xfrm>
            <a:off x="1597425" y="1952306"/>
            <a:ext cx="15351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Static Type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1" name="Google Shape;851;p92"/>
          <p:cNvSpPr txBox="1"/>
          <p:nvPr/>
        </p:nvSpPr>
        <p:spPr>
          <a:xfrm>
            <a:off x="2682250" y="1952306"/>
            <a:ext cx="12126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Dynamic Type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2" name="Google Shape;852;p92"/>
          <p:cNvSpPr txBox="1"/>
          <p:nvPr/>
        </p:nvSpPr>
        <p:spPr>
          <a:xfrm>
            <a:off x="1804988" y="2899313"/>
            <a:ext cx="7716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SLList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53" name="Google Shape;853;p92"/>
          <p:cNvSpPr txBox="1"/>
          <p:nvPr/>
        </p:nvSpPr>
        <p:spPr>
          <a:xfrm>
            <a:off x="2757824" y="2899325"/>
            <a:ext cx="11712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VengefulSLList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54" name="Google Shape;854;p92"/>
          <p:cNvSpPr/>
          <p:nvPr/>
        </p:nvSpPr>
        <p:spPr>
          <a:xfrm>
            <a:off x="843452" y="2835413"/>
            <a:ext cx="521100" cy="4488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5" name="Google Shape;855;p92"/>
          <p:cNvSpPr/>
          <p:nvPr/>
        </p:nvSpPr>
        <p:spPr>
          <a:xfrm>
            <a:off x="948150" y="2413200"/>
            <a:ext cx="259800" cy="1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FE2F3"/>
              </a:solidFill>
            </a:endParaRPr>
          </a:p>
        </p:txBody>
      </p:sp>
      <p:sp>
        <p:nvSpPr>
          <p:cNvPr id="856" name="Google Shape;856;p92"/>
          <p:cNvSpPr/>
          <p:nvPr/>
        </p:nvSpPr>
        <p:spPr>
          <a:xfrm>
            <a:off x="974100" y="2981825"/>
            <a:ext cx="259800" cy="1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FE2F3"/>
              </a:solidFill>
            </a:endParaRPr>
          </a:p>
        </p:txBody>
      </p:sp>
      <p:sp>
        <p:nvSpPr>
          <p:cNvPr id="857" name="Google Shape;857;p92"/>
          <p:cNvSpPr txBox="1"/>
          <p:nvPr/>
        </p:nvSpPr>
        <p:spPr>
          <a:xfrm>
            <a:off x="403105" y="2351775"/>
            <a:ext cx="5211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vsl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58" name="Google Shape;858;p92"/>
          <p:cNvSpPr txBox="1"/>
          <p:nvPr/>
        </p:nvSpPr>
        <p:spPr>
          <a:xfrm>
            <a:off x="448855" y="2850075"/>
            <a:ext cx="4296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sl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59" name="Google Shape;859;p92"/>
          <p:cNvSpPr txBox="1"/>
          <p:nvPr/>
        </p:nvSpPr>
        <p:spPr>
          <a:xfrm>
            <a:off x="777125" y="2246900"/>
            <a:ext cx="653700" cy="1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VengefulSLList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60" name="Google Shape;860;p92"/>
          <p:cNvSpPr txBox="1"/>
          <p:nvPr/>
        </p:nvSpPr>
        <p:spPr>
          <a:xfrm>
            <a:off x="787833" y="2760395"/>
            <a:ext cx="521100" cy="1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Consolas"/>
                <a:ea typeface="Consolas"/>
                <a:cs typeface="Consolas"/>
                <a:sym typeface="Consolas"/>
              </a:rPr>
              <a:t>SLList</a:t>
            </a:r>
            <a:endParaRPr sz="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61" name="Google Shape;861;p92"/>
          <p:cNvSpPr/>
          <p:nvPr/>
        </p:nvSpPr>
        <p:spPr>
          <a:xfrm>
            <a:off x="1578400" y="3639025"/>
            <a:ext cx="1166700" cy="335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62" name="Google Shape;862;p92"/>
          <p:cNvCxnSpPr>
            <a:stCxn id="854" idx="2"/>
            <a:endCxn id="863" idx="1"/>
          </p:cNvCxnSpPr>
          <p:nvPr/>
        </p:nvCxnSpPr>
        <p:spPr>
          <a:xfrm flipH="1" rot="-5400000">
            <a:off x="1039052" y="3349163"/>
            <a:ext cx="591000" cy="461100"/>
          </a:xfrm>
          <a:prstGeom prst="curvedConnector2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64" name="Google Shape;864;p92"/>
          <p:cNvCxnSpPr>
            <a:stCxn id="855" idx="3"/>
            <a:endCxn id="861" idx="1"/>
          </p:cNvCxnSpPr>
          <p:nvPr/>
        </p:nvCxnSpPr>
        <p:spPr>
          <a:xfrm>
            <a:off x="1207950" y="2491200"/>
            <a:ext cx="370500" cy="1315500"/>
          </a:xfrm>
          <a:prstGeom prst="curvedConnector3">
            <a:avLst>
              <a:gd fmla="val 49993" name="adj1"/>
            </a:avLst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63" name="Google Shape;863;p92"/>
          <p:cNvSpPr txBox="1"/>
          <p:nvPr/>
        </p:nvSpPr>
        <p:spPr>
          <a:xfrm>
            <a:off x="1565246" y="3813775"/>
            <a:ext cx="370500" cy="1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5" name="Google Shape;865;p92"/>
          <p:cNvSpPr txBox="1"/>
          <p:nvPr/>
        </p:nvSpPr>
        <p:spPr>
          <a:xfrm>
            <a:off x="41675" y="4184900"/>
            <a:ext cx="3929400" cy="7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Reminder: VengefulSLList overrides removeLast and provides a new method called printLostItems.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0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Demo: Rotating SLList</a:t>
            </a:r>
            <a:endParaRPr/>
          </a:p>
        </p:txBody>
      </p:sp>
      <p:sp>
        <p:nvSpPr>
          <p:cNvPr id="199" name="Google Shape;199;p30"/>
          <p:cNvSpPr txBox="1"/>
          <p:nvPr/>
        </p:nvSpPr>
        <p:spPr>
          <a:xfrm>
            <a:off x="291575" y="687575"/>
            <a:ext cx="6736500" cy="4366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RotatingSLList</a:t>
            </a:r>
            <a:r>
              <a:rPr lang="en" sz="15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5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" sz="15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5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extends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 sz="15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5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" sz="15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/** Rotates list to the right. */</a:t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5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lang="en" sz="15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rotateRight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5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 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 </a:t>
            </a:r>
            <a:r>
              <a:rPr lang="en" sz="15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5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removeLast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500">
              <a:solidFill>
                <a:srgbClr val="FFFFFF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0" name="Google Shape;200;p30"/>
          <p:cNvSpPr/>
          <p:nvPr/>
        </p:nvSpPr>
        <p:spPr>
          <a:xfrm>
            <a:off x="401425" y="488675"/>
            <a:ext cx="15807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RotatingSLList.java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9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p93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If </a:t>
            </a:r>
            <a:r>
              <a:rPr lang="en" u="sng"/>
              <a:t>overridden</a:t>
            </a:r>
            <a:r>
              <a:rPr lang="en"/>
              <a:t>, decide which method to call </a:t>
            </a:r>
            <a:r>
              <a:rPr lang="en"/>
              <a:t>based on </a:t>
            </a:r>
            <a:r>
              <a:rPr b="1" lang="en"/>
              <a:t>run</a:t>
            </a:r>
            <a:r>
              <a:rPr b="1" lang="en"/>
              <a:t>-time</a:t>
            </a:r>
            <a:r>
              <a:rPr lang="en"/>
              <a:t> type of variable.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sl’s runtime type: VengefulSLList.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1" name="Google Shape;871;p93"/>
          <p:cNvSpPr txBox="1"/>
          <p:nvPr/>
        </p:nvSpPr>
        <p:spPr>
          <a:xfrm>
            <a:off x="4157550" y="1103225"/>
            <a:ext cx="4878600" cy="2910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VengefulSLList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Integer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vsl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endParaRPr sz="1600">
              <a:solidFill>
                <a:srgbClr val="F77A56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VengefulSLList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Integer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9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Integer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sl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vsl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sl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addLast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50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sl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removeLast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sl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printLostItems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VengefulSLList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Integer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vsl2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sl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C494C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72" name="Google Shape;872;p93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Reminder: Dynamic Method Selection</a:t>
            </a:r>
            <a:endParaRPr/>
          </a:p>
        </p:txBody>
      </p:sp>
      <p:cxnSp>
        <p:nvCxnSpPr>
          <p:cNvPr id="873" name="Google Shape;873;p93"/>
          <p:cNvCxnSpPr/>
          <p:nvPr/>
        </p:nvCxnSpPr>
        <p:spPr>
          <a:xfrm flipH="1">
            <a:off x="6055975" y="310535"/>
            <a:ext cx="311100" cy="265800"/>
          </a:xfrm>
          <a:prstGeom prst="straightConnector1">
            <a:avLst/>
          </a:prstGeom>
          <a:noFill/>
          <a:ln cap="flat" cmpd="sng" w="9525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74" name="Google Shape;874;p93"/>
          <p:cNvSpPr txBox="1"/>
          <p:nvPr/>
        </p:nvSpPr>
        <p:spPr>
          <a:xfrm>
            <a:off x="5059275" y="-30015"/>
            <a:ext cx="2786100" cy="5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Also called dynamic type.</a:t>
            </a:r>
            <a:endParaRPr>
              <a:solidFill>
                <a:srgbClr val="BE0712"/>
              </a:solidFill>
            </a:endParaRPr>
          </a:p>
        </p:txBody>
      </p:sp>
      <p:cxnSp>
        <p:nvCxnSpPr>
          <p:cNvPr id="875" name="Google Shape;875;p93"/>
          <p:cNvCxnSpPr/>
          <p:nvPr/>
        </p:nvCxnSpPr>
        <p:spPr>
          <a:xfrm flipH="1" rot="10800000">
            <a:off x="733700" y="2264006"/>
            <a:ext cx="3123900" cy="93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6" name="Google Shape;876;p93"/>
          <p:cNvCxnSpPr/>
          <p:nvPr/>
        </p:nvCxnSpPr>
        <p:spPr>
          <a:xfrm>
            <a:off x="1479925" y="2103831"/>
            <a:ext cx="0" cy="12234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7" name="Google Shape;877;p93"/>
          <p:cNvCxnSpPr/>
          <p:nvPr/>
        </p:nvCxnSpPr>
        <p:spPr>
          <a:xfrm>
            <a:off x="2745100" y="2137281"/>
            <a:ext cx="0" cy="11616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78" name="Google Shape;878;p93"/>
          <p:cNvSpPr txBox="1"/>
          <p:nvPr/>
        </p:nvSpPr>
        <p:spPr>
          <a:xfrm>
            <a:off x="1500188" y="2385656"/>
            <a:ext cx="14076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VengefulSLList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79" name="Google Shape;879;p93"/>
          <p:cNvSpPr/>
          <p:nvPr/>
        </p:nvSpPr>
        <p:spPr>
          <a:xfrm>
            <a:off x="843450" y="2321750"/>
            <a:ext cx="587400" cy="4488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0" name="Google Shape;880;p93"/>
          <p:cNvSpPr txBox="1"/>
          <p:nvPr/>
        </p:nvSpPr>
        <p:spPr>
          <a:xfrm>
            <a:off x="2757825" y="2385650"/>
            <a:ext cx="11712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VengefulSLList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81" name="Google Shape;881;p93"/>
          <p:cNvSpPr txBox="1"/>
          <p:nvPr/>
        </p:nvSpPr>
        <p:spPr>
          <a:xfrm>
            <a:off x="1597425" y="1952306"/>
            <a:ext cx="15351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Static Type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2" name="Google Shape;882;p93"/>
          <p:cNvSpPr txBox="1"/>
          <p:nvPr/>
        </p:nvSpPr>
        <p:spPr>
          <a:xfrm>
            <a:off x="2682250" y="1952306"/>
            <a:ext cx="12126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Dynamic Type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3" name="Google Shape;883;p93"/>
          <p:cNvSpPr txBox="1"/>
          <p:nvPr/>
        </p:nvSpPr>
        <p:spPr>
          <a:xfrm>
            <a:off x="1804988" y="2899313"/>
            <a:ext cx="7716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SLList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84" name="Google Shape;884;p93"/>
          <p:cNvSpPr txBox="1"/>
          <p:nvPr/>
        </p:nvSpPr>
        <p:spPr>
          <a:xfrm>
            <a:off x="2757824" y="2899325"/>
            <a:ext cx="11712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VengefulSLList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85" name="Google Shape;885;p93"/>
          <p:cNvSpPr/>
          <p:nvPr/>
        </p:nvSpPr>
        <p:spPr>
          <a:xfrm>
            <a:off x="843452" y="2835413"/>
            <a:ext cx="521100" cy="4488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6" name="Google Shape;886;p93"/>
          <p:cNvSpPr/>
          <p:nvPr/>
        </p:nvSpPr>
        <p:spPr>
          <a:xfrm>
            <a:off x="948150" y="2413200"/>
            <a:ext cx="259800" cy="1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FE2F3"/>
              </a:solidFill>
            </a:endParaRPr>
          </a:p>
        </p:txBody>
      </p:sp>
      <p:sp>
        <p:nvSpPr>
          <p:cNvPr id="887" name="Google Shape;887;p93"/>
          <p:cNvSpPr/>
          <p:nvPr/>
        </p:nvSpPr>
        <p:spPr>
          <a:xfrm>
            <a:off x="974100" y="2981825"/>
            <a:ext cx="259800" cy="1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FE2F3"/>
              </a:solidFill>
            </a:endParaRPr>
          </a:p>
        </p:txBody>
      </p:sp>
      <p:sp>
        <p:nvSpPr>
          <p:cNvPr id="888" name="Google Shape;888;p93"/>
          <p:cNvSpPr txBox="1"/>
          <p:nvPr/>
        </p:nvSpPr>
        <p:spPr>
          <a:xfrm>
            <a:off x="403105" y="2351775"/>
            <a:ext cx="5211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vsl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89" name="Google Shape;889;p93"/>
          <p:cNvSpPr txBox="1"/>
          <p:nvPr/>
        </p:nvSpPr>
        <p:spPr>
          <a:xfrm>
            <a:off x="448855" y="2850075"/>
            <a:ext cx="4296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sl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90" name="Google Shape;890;p93"/>
          <p:cNvSpPr txBox="1"/>
          <p:nvPr/>
        </p:nvSpPr>
        <p:spPr>
          <a:xfrm>
            <a:off x="777125" y="2246900"/>
            <a:ext cx="653700" cy="1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VengefulSLList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91" name="Google Shape;891;p93"/>
          <p:cNvSpPr txBox="1"/>
          <p:nvPr/>
        </p:nvSpPr>
        <p:spPr>
          <a:xfrm>
            <a:off x="787833" y="2760395"/>
            <a:ext cx="521100" cy="1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Consolas"/>
                <a:ea typeface="Consolas"/>
                <a:cs typeface="Consolas"/>
                <a:sym typeface="Consolas"/>
              </a:rPr>
              <a:t>SLList</a:t>
            </a:r>
            <a:endParaRPr sz="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92" name="Google Shape;892;p93"/>
          <p:cNvSpPr/>
          <p:nvPr/>
        </p:nvSpPr>
        <p:spPr>
          <a:xfrm>
            <a:off x="1578400" y="3639025"/>
            <a:ext cx="1166700" cy="33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93" name="Google Shape;893;p93"/>
          <p:cNvCxnSpPr>
            <a:stCxn id="885" idx="2"/>
            <a:endCxn id="894" idx="1"/>
          </p:cNvCxnSpPr>
          <p:nvPr/>
        </p:nvCxnSpPr>
        <p:spPr>
          <a:xfrm flipH="1" rot="-5400000">
            <a:off x="1039052" y="3349163"/>
            <a:ext cx="591000" cy="461100"/>
          </a:xfrm>
          <a:prstGeom prst="curvedConnector2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95" name="Google Shape;895;p93"/>
          <p:cNvCxnSpPr>
            <a:stCxn id="886" idx="3"/>
            <a:endCxn id="892" idx="1"/>
          </p:cNvCxnSpPr>
          <p:nvPr/>
        </p:nvCxnSpPr>
        <p:spPr>
          <a:xfrm>
            <a:off x="1207950" y="2491200"/>
            <a:ext cx="370500" cy="1315500"/>
          </a:xfrm>
          <a:prstGeom prst="curvedConnector3">
            <a:avLst>
              <a:gd fmla="val 49993" name="adj1"/>
            </a:avLst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94" name="Google Shape;894;p93"/>
          <p:cNvSpPr txBox="1"/>
          <p:nvPr/>
        </p:nvSpPr>
        <p:spPr>
          <a:xfrm>
            <a:off x="1565246" y="3813775"/>
            <a:ext cx="370500" cy="1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96" name="Google Shape;896;p93"/>
          <p:cNvCxnSpPr/>
          <p:nvPr/>
        </p:nvCxnSpPr>
        <p:spPr>
          <a:xfrm flipH="1">
            <a:off x="6331450" y="2301617"/>
            <a:ext cx="1078200" cy="2595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97" name="Google Shape;897;p93"/>
          <p:cNvSpPr txBox="1"/>
          <p:nvPr/>
        </p:nvSpPr>
        <p:spPr>
          <a:xfrm>
            <a:off x="7392425" y="2103806"/>
            <a:ext cx="1535100" cy="7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VengefulSLList doesn’t override, uses SLList’s.</a:t>
            </a:r>
            <a:endParaRPr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8" name="Google Shape;898;p93"/>
          <p:cNvSpPr txBox="1"/>
          <p:nvPr/>
        </p:nvSpPr>
        <p:spPr>
          <a:xfrm>
            <a:off x="7004425" y="2987589"/>
            <a:ext cx="2009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Uses VengefulSLList’s.</a:t>
            </a:r>
            <a:endParaRPr>
              <a:solidFill>
                <a:schemeClr val="accent4"/>
              </a:solidFill>
            </a:endParaRPr>
          </a:p>
        </p:txBody>
      </p:sp>
      <p:cxnSp>
        <p:nvCxnSpPr>
          <p:cNvPr id="899" name="Google Shape;899;p93"/>
          <p:cNvCxnSpPr/>
          <p:nvPr/>
        </p:nvCxnSpPr>
        <p:spPr>
          <a:xfrm rot="10800000">
            <a:off x="6450750" y="2821875"/>
            <a:ext cx="814500" cy="2388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00" name="Google Shape;900;p93"/>
          <p:cNvSpPr txBox="1"/>
          <p:nvPr/>
        </p:nvSpPr>
        <p:spPr>
          <a:xfrm>
            <a:off x="41675" y="4184900"/>
            <a:ext cx="3929400" cy="7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Reminder: VengefulSLList overrides removeLast and provides a new method called printLostItems.</a:t>
            </a:r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4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p94"/>
          <p:cNvSpPr txBox="1"/>
          <p:nvPr/>
        </p:nvSpPr>
        <p:spPr>
          <a:xfrm>
            <a:off x="4157550" y="1103225"/>
            <a:ext cx="4878600" cy="2910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VengefulSLList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Integer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vsl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endParaRPr sz="1600">
              <a:solidFill>
                <a:srgbClr val="F77A56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VengefulSLList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Integer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9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Integer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sl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vsl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sl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addLast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50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sl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removeLast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sl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printLostItems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VengefulSLList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Integer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vsl2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sl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C494C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06" name="Google Shape;906;p9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Compile-Time Type Checking</a:t>
            </a:r>
            <a:endParaRPr/>
          </a:p>
        </p:txBody>
      </p:sp>
      <p:sp>
        <p:nvSpPr>
          <p:cNvPr id="907" name="Google Shape;907;p94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Compiler allows method calls based on </a:t>
            </a:r>
            <a:r>
              <a:rPr b="1" lang="en"/>
              <a:t>compile-time</a:t>
            </a:r>
            <a:r>
              <a:rPr lang="en"/>
              <a:t> type of variable.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sl’s runtime type: VengefulSLList.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But cannot call printLostItems.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08" name="Google Shape;908;p94"/>
          <p:cNvCxnSpPr/>
          <p:nvPr/>
        </p:nvCxnSpPr>
        <p:spPr>
          <a:xfrm flipH="1">
            <a:off x="6852475" y="2968741"/>
            <a:ext cx="854100" cy="3201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09" name="Google Shape;909;p94"/>
          <p:cNvSpPr txBox="1"/>
          <p:nvPr/>
        </p:nvSpPr>
        <p:spPr>
          <a:xfrm>
            <a:off x="7775000" y="2596475"/>
            <a:ext cx="1261200" cy="5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Compilation error!</a:t>
            </a:r>
            <a:endParaRPr>
              <a:solidFill>
                <a:schemeClr val="accent4"/>
              </a:solidFill>
            </a:endParaRPr>
          </a:p>
        </p:txBody>
      </p:sp>
      <p:cxnSp>
        <p:nvCxnSpPr>
          <p:cNvPr id="910" name="Google Shape;910;p94"/>
          <p:cNvCxnSpPr/>
          <p:nvPr/>
        </p:nvCxnSpPr>
        <p:spPr>
          <a:xfrm flipH="1">
            <a:off x="5103395" y="310535"/>
            <a:ext cx="311100" cy="265800"/>
          </a:xfrm>
          <a:prstGeom prst="straightConnector1">
            <a:avLst/>
          </a:prstGeom>
          <a:noFill/>
          <a:ln cap="flat" cmpd="sng" w="9525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11" name="Google Shape;911;p94"/>
          <p:cNvSpPr txBox="1"/>
          <p:nvPr/>
        </p:nvSpPr>
        <p:spPr>
          <a:xfrm>
            <a:off x="4581550" y="-11079"/>
            <a:ext cx="25134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Also called static type.</a:t>
            </a:r>
            <a:endParaRPr>
              <a:solidFill>
                <a:srgbClr val="BE0712"/>
              </a:solidFill>
            </a:endParaRPr>
          </a:p>
        </p:txBody>
      </p:sp>
      <p:cxnSp>
        <p:nvCxnSpPr>
          <p:cNvPr id="912" name="Google Shape;912;p94"/>
          <p:cNvCxnSpPr/>
          <p:nvPr/>
        </p:nvCxnSpPr>
        <p:spPr>
          <a:xfrm flipH="1" rot="10800000">
            <a:off x="733700" y="2264006"/>
            <a:ext cx="3123900" cy="93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3" name="Google Shape;913;p94"/>
          <p:cNvCxnSpPr/>
          <p:nvPr/>
        </p:nvCxnSpPr>
        <p:spPr>
          <a:xfrm>
            <a:off x="1479925" y="2103831"/>
            <a:ext cx="0" cy="12234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4" name="Google Shape;914;p94"/>
          <p:cNvCxnSpPr/>
          <p:nvPr/>
        </p:nvCxnSpPr>
        <p:spPr>
          <a:xfrm>
            <a:off x="2745100" y="2137281"/>
            <a:ext cx="0" cy="11616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15" name="Google Shape;915;p94"/>
          <p:cNvSpPr txBox="1"/>
          <p:nvPr/>
        </p:nvSpPr>
        <p:spPr>
          <a:xfrm>
            <a:off x="1500188" y="2385656"/>
            <a:ext cx="14076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VengefulSLList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16" name="Google Shape;916;p94"/>
          <p:cNvSpPr/>
          <p:nvPr/>
        </p:nvSpPr>
        <p:spPr>
          <a:xfrm>
            <a:off x="843450" y="2321750"/>
            <a:ext cx="587400" cy="4488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7" name="Google Shape;917;p94"/>
          <p:cNvSpPr txBox="1"/>
          <p:nvPr/>
        </p:nvSpPr>
        <p:spPr>
          <a:xfrm>
            <a:off x="2757825" y="2385650"/>
            <a:ext cx="11712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VengefulSLList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18" name="Google Shape;918;p94"/>
          <p:cNvSpPr txBox="1"/>
          <p:nvPr/>
        </p:nvSpPr>
        <p:spPr>
          <a:xfrm>
            <a:off x="1597425" y="1952306"/>
            <a:ext cx="15351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Static Type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9" name="Google Shape;919;p94"/>
          <p:cNvSpPr txBox="1"/>
          <p:nvPr/>
        </p:nvSpPr>
        <p:spPr>
          <a:xfrm>
            <a:off x="2682250" y="1952306"/>
            <a:ext cx="12126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Dynamic Type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0" name="Google Shape;920;p94"/>
          <p:cNvSpPr txBox="1"/>
          <p:nvPr/>
        </p:nvSpPr>
        <p:spPr>
          <a:xfrm>
            <a:off x="1804988" y="2899313"/>
            <a:ext cx="7716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SLList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21" name="Google Shape;921;p94"/>
          <p:cNvSpPr txBox="1"/>
          <p:nvPr/>
        </p:nvSpPr>
        <p:spPr>
          <a:xfrm>
            <a:off x="2757824" y="2899325"/>
            <a:ext cx="11712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VengefulSLList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22" name="Google Shape;922;p94"/>
          <p:cNvSpPr/>
          <p:nvPr/>
        </p:nvSpPr>
        <p:spPr>
          <a:xfrm>
            <a:off x="843452" y="2835413"/>
            <a:ext cx="521100" cy="4488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3" name="Google Shape;923;p94"/>
          <p:cNvSpPr/>
          <p:nvPr/>
        </p:nvSpPr>
        <p:spPr>
          <a:xfrm>
            <a:off x="948150" y="2413200"/>
            <a:ext cx="259800" cy="1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FE2F3"/>
              </a:solidFill>
            </a:endParaRPr>
          </a:p>
        </p:txBody>
      </p:sp>
      <p:sp>
        <p:nvSpPr>
          <p:cNvPr id="924" name="Google Shape;924;p94"/>
          <p:cNvSpPr/>
          <p:nvPr/>
        </p:nvSpPr>
        <p:spPr>
          <a:xfrm>
            <a:off x="974100" y="2981825"/>
            <a:ext cx="259800" cy="1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FE2F3"/>
              </a:solidFill>
            </a:endParaRPr>
          </a:p>
        </p:txBody>
      </p:sp>
      <p:sp>
        <p:nvSpPr>
          <p:cNvPr id="925" name="Google Shape;925;p94"/>
          <p:cNvSpPr txBox="1"/>
          <p:nvPr/>
        </p:nvSpPr>
        <p:spPr>
          <a:xfrm>
            <a:off x="403105" y="2351775"/>
            <a:ext cx="5211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vsl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26" name="Google Shape;926;p94"/>
          <p:cNvSpPr txBox="1"/>
          <p:nvPr/>
        </p:nvSpPr>
        <p:spPr>
          <a:xfrm>
            <a:off x="448855" y="2850075"/>
            <a:ext cx="4296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sl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27" name="Google Shape;927;p94"/>
          <p:cNvSpPr txBox="1"/>
          <p:nvPr/>
        </p:nvSpPr>
        <p:spPr>
          <a:xfrm>
            <a:off x="777125" y="2246900"/>
            <a:ext cx="653700" cy="1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VengefulSLList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28" name="Google Shape;928;p94"/>
          <p:cNvSpPr txBox="1"/>
          <p:nvPr/>
        </p:nvSpPr>
        <p:spPr>
          <a:xfrm>
            <a:off x="787833" y="2760395"/>
            <a:ext cx="521100" cy="1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Consolas"/>
                <a:ea typeface="Consolas"/>
                <a:cs typeface="Consolas"/>
                <a:sym typeface="Consolas"/>
              </a:rPr>
              <a:t>SLList</a:t>
            </a:r>
            <a:endParaRPr sz="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29" name="Google Shape;929;p94"/>
          <p:cNvSpPr/>
          <p:nvPr/>
        </p:nvSpPr>
        <p:spPr>
          <a:xfrm>
            <a:off x="1578400" y="3639025"/>
            <a:ext cx="1166700" cy="335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30" name="Google Shape;930;p94"/>
          <p:cNvCxnSpPr>
            <a:stCxn id="922" idx="2"/>
            <a:endCxn id="931" idx="1"/>
          </p:cNvCxnSpPr>
          <p:nvPr/>
        </p:nvCxnSpPr>
        <p:spPr>
          <a:xfrm flipH="1" rot="-5400000">
            <a:off x="1039052" y="3349163"/>
            <a:ext cx="591000" cy="461100"/>
          </a:xfrm>
          <a:prstGeom prst="curvedConnector2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32" name="Google Shape;932;p94"/>
          <p:cNvCxnSpPr>
            <a:stCxn id="923" idx="3"/>
            <a:endCxn id="929" idx="1"/>
          </p:cNvCxnSpPr>
          <p:nvPr/>
        </p:nvCxnSpPr>
        <p:spPr>
          <a:xfrm>
            <a:off x="1207950" y="2491200"/>
            <a:ext cx="370500" cy="1315500"/>
          </a:xfrm>
          <a:prstGeom prst="curvedConnector3">
            <a:avLst>
              <a:gd fmla="val 49993" name="adj1"/>
            </a:avLst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31" name="Google Shape;931;p94"/>
          <p:cNvSpPr txBox="1"/>
          <p:nvPr/>
        </p:nvSpPr>
        <p:spPr>
          <a:xfrm>
            <a:off x="1565246" y="3813775"/>
            <a:ext cx="370500" cy="1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3" name="Google Shape;933;p94"/>
          <p:cNvSpPr txBox="1"/>
          <p:nvPr/>
        </p:nvSpPr>
        <p:spPr>
          <a:xfrm>
            <a:off x="41675" y="4184900"/>
            <a:ext cx="3929400" cy="7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Reminder: VengefulSLList overrides removeLast and provides a new method called printLostItems.</a:t>
            </a:r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7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p95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Compiler allows method calls based on </a:t>
            </a:r>
            <a:r>
              <a:rPr b="1" lang="en"/>
              <a:t>compile-time</a:t>
            </a:r>
            <a:r>
              <a:rPr lang="en"/>
              <a:t> type of variable.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sl’s runtime type: VengefulSLList.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But cannot call printLostItems.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9" name="Google Shape;939;p95"/>
          <p:cNvSpPr txBox="1"/>
          <p:nvPr/>
        </p:nvSpPr>
        <p:spPr>
          <a:xfrm>
            <a:off x="0" y="3881378"/>
            <a:ext cx="9144000" cy="13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Compiler also allows assignments based on compile-time types.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Even though sl’s runtime-type is VengefulSLList, cannot assign to vsl2.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Compiler plays it as safe as possible with type checking.</a:t>
            </a:r>
            <a:endParaRPr/>
          </a:p>
        </p:txBody>
      </p:sp>
      <p:sp>
        <p:nvSpPr>
          <p:cNvPr id="940" name="Google Shape;940;p95"/>
          <p:cNvSpPr txBox="1"/>
          <p:nvPr/>
        </p:nvSpPr>
        <p:spPr>
          <a:xfrm>
            <a:off x="4157550" y="1103225"/>
            <a:ext cx="4878600" cy="2910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VengefulSLList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Integer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vsl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endParaRPr sz="1600">
              <a:solidFill>
                <a:srgbClr val="F77A56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VengefulSLList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Integer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9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Integer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sl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vsl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sl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addLast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50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sl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removeLast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sl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printLostItems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VengefulSLList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Integer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vsl2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sl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C494C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41" name="Google Shape;941;p95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Compile-Time Type Checking</a:t>
            </a:r>
            <a:endParaRPr/>
          </a:p>
        </p:txBody>
      </p:sp>
      <p:cxnSp>
        <p:nvCxnSpPr>
          <p:cNvPr id="942" name="Google Shape;942;p95"/>
          <p:cNvCxnSpPr/>
          <p:nvPr/>
        </p:nvCxnSpPr>
        <p:spPr>
          <a:xfrm flipH="1">
            <a:off x="7103575" y="3044941"/>
            <a:ext cx="603000" cy="1437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3" name="Google Shape;943;p95"/>
          <p:cNvCxnSpPr/>
          <p:nvPr/>
        </p:nvCxnSpPr>
        <p:spPr>
          <a:xfrm flipH="1">
            <a:off x="7629775" y="3044941"/>
            <a:ext cx="76800" cy="3510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4" name="Google Shape;944;p95"/>
          <p:cNvCxnSpPr/>
          <p:nvPr/>
        </p:nvCxnSpPr>
        <p:spPr>
          <a:xfrm flipH="1" rot="10800000">
            <a:off x="733700" y="2264006"/>
            <a:ext cx="3123900" cy="93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5" name="Google Shape;945;p95"/>
          <p:cNvCxnSpPr/>
          <p:nvPr/>
        </p:nvCxnSpPr>
        <p:spPr>
          <a:xfrm>
            <a:off x="1479925" y="2103831"/>
            <a:ext cx="0" cy="12234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6" name="Google Shape;946;p95"/>
          <p:cNvCxnSpPr/>
          <p:nvPr/>
        </p:nvCxnSpPr>
        <p:spPr>
          <a:xfrm>
            <a:off x="2745100" y="2137281"/>
            <a:ext cx="0" cy="11616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47" name="Google Shape;947;p95"/>
          <p:cNvSpPr txBox="1"/>
          <p:nvPr/>
        </p:nvSpPr>
        <p:spPr>
          <a:xfrm>
            <a:off x="1500188" y="2385656"/>
            <a:ext cx="14076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VengefulSLList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48" name="Google Shape;948;p95"/>
          <p:cNvSpPr/>
          <p:nvPr/>
        </p:nvSpPr>
        <p:spPr>
          <a:xfrm>
            <a:off x="843450" y="2321750"/>
            <a:ext cx="587400" cy="4488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9" name="Google Shape;949;p95"/>
          <p:cNvSpPr txBox="1"/>
          <p:nvPr/>
        </p:nvSpPr>
        <p:spPr>
          <a:xfrm>
            <a:off x="2757825" y="2385650"/>
            <a:ext cx="11712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VengefulSLList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50" name="Google Shape;950;p95"/>
          <p:cNvSpPr txBox="1"/>
          <p:nvPr/>
        </p:nvSpPr>
        <p:spPr>
          <a:xfrm>
            <a:off x="1597425" y="1952306"/>
            <a:ext cx="15351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Static Type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1" name="Google Shape;951;p95"/>
          <p:cNvSpPr txBox="1"/>
          <p:nvPr/>
        </p:nvSpPr>
        <p:spPr>
          <a:xfrm>
            <a:off x="2682250" y="1952306"/>
            <a:ext cx="12126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Dynamic Type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2" name="Google Shape;952;p95"/>
          <p:cNvSpPr txBox="1"/>
          <p:nvPr/>
        </p:nvSpPr>
        <p:spPr>
          <a:xfrm>
            <a:off x="1804988" y="2899313"/>
            <a:ext cx="7716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SLList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53" name="Google Shape;953;p95"/>
          <p:cNvSpPr txBox="1"/>
          <p:nvPr/>
        </p:nvSpPr>
        <p:spPr>
          <a:xfrm>
            <a:off x="2757824" y="2899325"/>
            <a:ext cx="11712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VengefulSLList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54" name="Google Shape;954;p95"/>
          <p:cNvSpPr/>
          <p:nvPr/>
        </p:nvSpPr>
        <p:spPr>
          <a:xfrm>
            <a:off x="843452" y="2835413"/>
            <a:ext cx="521100" cy="4488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5" name="Google Shape;955;p95"/>
          <p:cNvSpPr/>
          <p:nvPr/>
        </p:nvSpPr>
        <p:spPr>
          <a:xfrm>
            <a:off x="948150" y="2413200"/>
            <a:ext cx="259800" cy="1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FE2F3"/>
              </a:solidFill>
            </a:endParaRPr>
          </a:p>
        </p:txBody>
      </p:sp>
      <p:sp>
        <p:nvSpPr>
          <p:cNvPr id="956" name="Google Shape;956;p95"/>
          <p:cNvSpPr/>
          <p:nvPr/>
        </p:nvSpPr>
        <p:spPr>
          <a:xfrm>
            <a:off x="974100" y="2981825"/>
            <a:ext cx="259800" cy="1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FE2F3"/>
              </a:solidFill>
            </a:endParaRPr>
          </a:p>
        </p:txBody>
      </p:sp>
      <p:sp>
        <p:nvSpPr>
          <p:cNvPr id="957" name="Google Shape;957;p95"/>
          <p:cNvSpPr txBox="1"/>
          <p:nvPr/>
        </p:nvSpPr>
        <p:spPr>
          <a:xfrm>
            <a:off x="403105" y="2351775"/>
            <a:ext cx="5211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vsl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58" name="Google Shape;958;p95"/>
          <p:cNvSpPr txBox="1"/>
          <p:nvPr/>
        </p:nvSpPr>
        <p:spPr>
          <a:xfrm>
            <a:off x="448855" y="2850075"/>
            <a:ext cx="4296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sl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59" name="Google Shape;959;p95"/>
          <p:cNvSpPr txBox="1"/>
          <p:nvPr/>
        </p:nvSpPr>
        <p:spPr>
          <a:xfrm>
            <a:off x="777125" y="2246900"/>
            <a:ext cx="653700" cy="1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VengefulSLList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60" name="Google Shape;960;p95"/>
          <p:cNvSpPr txBox="1"/>
          <p:nvPr/>
        </p:nvSpPr>
        <p:spPr>
          <a:xfrm>
            <a:off x="787833" y="2760395"/>
            <a:ext cx="521100" cy="1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Consolas"/>
                <a:ea typeface="Consolas"/>
                <a:cs typeface="Consolas"/>
                <a:sym typeface="Consolas"/>
              </a:rPr>
              <a:t>SLList</a:t>
            </a:r>
            <a:endParaRPr sz="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61" name="Google Shape;961;p95"/>
          <p:cNvSpPr/>
          <p:nvPr/>
        </p:nvSpPr>
        <p:spPr>
          <a:xfrm>
            <a:off x="1578400" y="3639025"/>
            <a:ext cx="1166700" cy="335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62" name="Google Shape;962;p95"/>
          <p:cNvCxnSpPr>
            <a:stCxn id="954" idx="2"/>
            <a:endCxn id="963" idx="1"/>
          </p:cNvCxnSpPr>
          <p:nvPr/>
        </p:nvCxnSpPr>
        <p:spPr>
          <a:xfrm flipH="1" rot="-5400000">
            <a:off x="1039052" y="3349163"/>
            <a:ext cx="591000" cy="461100"/>
          </a:xfrm>
          <a:prstGeom prst="curvedConnector2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64" name="Google Shape;964;p95"/>
          <p:cNvCxnSpPr>
            <a:stCxn id="955" idx="3"/>
            <a:endCxn id="961" idx="1"/>
          </p:cNvCxnSpPr>
          <p:nvPr/>
        </p:nvCxnSpPr>
        <p:spPr>
          <a:xfrm>
            <a:off x="1207950" y="2491200"/>
            <a:ext cx="370500" cy="1315500"/>
          </a:xfrm>
          <a:prstGeom prst="curvedConnector3">
            <a:avLst>
              <a:gd fmla="val 49993" name="adj1"/>
            </a:avLst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63" name="Google Shape;963;p95"/>
          <p:cNvSpPr txBox="1"/>
          <p:nvPr/>
        </p:nvSpPr>
        <p:spPr>
          <a:xfrm>
            <a:off x="1565246" y="3813775"/>
            <a:ext cx="370500" cy="1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65" name="Google Shape;965;p95"/>
          <p:cNvCxnSpPr/>
          <p:nvPr/>
        </p:nvCxnSpPr>
        <p:spPr>
          <a:xfrm flipH="1">
            <a:off x="5103395" y="310535"/>
            <a:ext cx="311100" cy="265800"/>
          </a:xfrm>
          <a:prstGeom prst="straightConnector1">
            <a:avLst/>
          </a:prstGeom>
          <a:noFill/>
          <a:ln cap="flat" cmpd="sng" w="9525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66" name="Google Shape;966;p95"/>
          <p:cNvSpPr txBox="1"/>
          <p:nvPr/>
        </p:nvSpPr>
        <p:spPr>
          <a:xfrm>
            <a:off x="4581550" y="-11079"/>
            <a:ext cx="25134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Also called static type.</a:t>
            </a:r>
            <a:endParaRPr>
              <a:solidFill>
                <a:srgbClr val="BE0712"/>
              </a:solidFill>
            </a:endParaRPr>
          </a:p>
        </p:txBody>
      </p:sp>
      <p:sp>
        <p:nvSpPr>
          <p:cNvPr id="967" name="Google Shape;967;p95"/>
          <p:cNvSpPr txBox="1"/>
          <p:nvPr/>
        </p:nvSpPr>
        <p:spPr>
          <a:xfrm>
            <a:off x="7775000" y="2596475"/>
            <a:ext cx="1261200" cy="5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Compilation errors!</a:t>
            </a:r>
            <a:endParaRPr>
              <a:solidFill>
                <a:schemeClr val="accent4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p96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Expressions have compile-time types: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 expression using the new keyword has the specified compile-time type.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Compile-time type of right hand side (RHS) expression is VengefulSLList.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VengefulSLList is-an SLList, so assignment is allowed.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Compile-time type of RHS expression is SLList.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 SLList is not necessarily a VengefulSLList, so compilation error results.</a:t>
            </a:r>
            <a:endParaRPr/>
          </a:p>
        </p:txBody>
      </p:sp>
      <p:sp>
        <p:nvSpPr>
          <p:cNvPr id="973" name="Google Shape;973;p96"/>
          <p:cNvSpPr txBox="1"/>
          <p:nvPr/>
        </p:nvSpPr>
        <p:spPr>
          <a:xfrm>
            <a:off x="646150" y="2730900"/>
            <a:ext cx="7260000" cy="495300"/>
          </a:xfrm>
          <a:prstGeom prst="rect">
            <a:avLst/>
          </a:prstGeom>
          <a:solidFill>
            <a:schemeClr val="dk1"/>
          </a:solidFill>
          <a:ln cap="flat" cmpd="sng" w="38100">
            <a:solidFill>
              <a:srgbClr val="BE071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VengefulSLList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Integer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vsl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SLList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Integer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F7AD56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74" name="Google Shape;974;p96"/>
          <p:cNvSpPr txBox="1"/>
          <p:nvPr/>
        </p:nvSpPr>
        <p:spPr>
          <a:xfrm>
            <a:off x="646150" y="1314600"/>
            <a:ext cx="7260000" cy="495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Integer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sl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VengefulSLList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Integer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C494C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75" name="Google Shape;975;p9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Compile-Time Types and Expressions</a:t>
            </a:r>
            <a:endParaRPr/>
          </a:p>
        </p:txBody>
      </p:sp>
      <p:cxnSp>
        <p:nvCxnSpPr>
          <p:cNvPr id="976" name="Google Shape;976;p96"/>
          <p:cNvCxnSpPr/>
          <p:nvPr/>
        </p:nvCxnSpPr>
        <p:spPr>
          <a:xfrm rot="10800000">
            <a:off x="5796150" y="3310600"/>
            <a:ext cx="723000" cy="154500"/>
          </a:xfrm>
          <a:prstGeom prst="straightConnector1">
            <a:avLst/>
          </a:prstGeom>
          <a:noFill/>
          <a:ln cap="flat" cmpd="sng" w="9525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77" name="Google Shape;977;p96"/>
          <p:cNvSpPr txBox="1"/>
          <p:nvPr/>
        </p:nvSpPr>
        <p:spPr>
          <a:xfrm>
            <a:off x="6540729" y="3253936"/>
            <a:ext cx="1724700" cy="5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Compilation error!</a:t>
            </a:r>
            <a:endParaRPr>
              <a:solidFill>
                <a:srgbClr val="BE0712"/>
              </a:solidFill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p97"/>
          <p:cNvSpPr txBox="1"/>
          <p:nvPr/>
        </p:nvSpPr>
        <p:spPr>
          <a:xfrm>
            <a:off x="444350" y="3197825"/>
            <a:ext cx="8183400" cy="1642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Poodle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frank 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Poodle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"Frank"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Poodle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frankJr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Poodle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"Frank Jr."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15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largerDog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maxDog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frank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frankJr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Poodle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largerPoodle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maxDog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frank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frankJr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C494C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83" name="Google Shape;983;p97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Expressions have compile-time types: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Method calls have compile-time type equal to their declared type.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Any call to maxDog will have compile-time type Dog!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984" name="Google Shape;984;p97"/>
          <p:cNvSpPr txBox="1"/>
          <p:nvPr/>
        </p:nvSpPr>
        <p:spPr>
          <a:xfrm>
            <a:off x="630300" y="1271150"/>
            <a:ext cx="7260000" cy="495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 sz="19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maxDog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d1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d2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... 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rgbClr val="F7AD56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85" name="Google Shape;985;p9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Compile-Time Types and Expressions</a:t>
            </a:r>
            <a:endParaRPr/>
          </a:p>
        </p:txBody>
      </p:sp>
      <p:cxnSp>
        <p:nvCxnSpPr>
          <p:cNvPr id="986" name="Google Shape;986;p97"/>
          <p:cNvCxnSpPr/>
          <p:nvPr/>
        </p:nvCxnSpPr>
        <p:spPr>
          <a:xfrm flipH="1">
            <a:off x="6058850" y="4075325"/>
            <a:ext cx="875100" cy="2904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87" name="Google Shape;987;p97"/>
          <p:cNvSpPr txBox="1"/>
          <p:nvPr/>
        </p:nvSpPr>
        <p:spPr>
          <a:xfrm>
            <a:off x="6893075" y="3144825"/>
            <a:ext cx="1728300" cy="11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Compilation error!</a:t>
            </a:r>
            <a:endParaRPr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RHS has compile-time type Dog.</a:t>
            </a:r>
            <a:endParaRPr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8" name="Google Shape;988;p97"/>
          <p:cNvSpPr txBox="1"/>
          <p:nvPr/>
        </p:nvSpPr>
        <p:spPr>
          <a:xfrm>
            <a:off x="265400" y="2734125"/>
            <a:ext cx="3000000" cy="41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9" name="Google Shape;989;p97"/>
          <p:cNvSpPr/>
          <p:nvPr/>
        </p:nvSpPr>
        <p:spPr>
          <a:xfrm>
            <a:off x="476930" y="4441675"/>
            <a:ext cx="6027300" cy="331800"/>
          </a:xfrm>
          <a:prstGeom prst="rect">
            <a:avLst/>
          </a:prstGeom>
          <a:noFill/>
          <a:ln cap="flat" cmpd="sng" w="38100">
            <a:solidFill>
              <a:srgbClr val="BE071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3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p98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Java has a special syntax for specifying the compile-time type of any expression.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Put desired type in parenthesis before the expression.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Examples: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Compile-time type Dog: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1" marL="914400" rtl="0" algn="l">
              <a:spcBef>
                <a:spcPts val="60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Compile-time type Poodle: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Tells compiler to pretend it sees a particular type.</a:t>
            </a:r>
            <a:endParaRPr/>
          </a:p>
        </p:txBody>
      </p:sp>
      <p:sp>
        <p:nvSpPr>
          <p:cNvPr id="995" name="Google Shape;995;p98"/>
          <p:cNvSpPr txBox="1"/>
          <p:nvPr/>
        </p:nvSpPr>
        <p:spPr>
          <a:xfrm>
            <a:off x="4102800" y="2138800"/>
            <a:ext cx="4877100" cy="495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Poodle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maxDog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frank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frankJr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F7AD56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96" name="Google Shape;996;p98"/>
          <p:cNvSpPr txBox="1"/>
          <p:nvPr/>
        </p:nvSpPr>
        <p:spPr>
          <a:xfrm>
            <a:off x="4105500" y="1381900"/>
            <a:ext cx="3269400" cy="495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maxDog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frank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frankJr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F7AD56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97" name="Google Shape;997;p98"/>
          <p:cNvSpPr txBox="1"/>
          <p:nvPr/>
        </p:nvSpPr>
        <p:spPr>
          <a:xfrm>
            <a:off x="444350" y="3197825"/>
            <a:ext cx="8183400" cy="1642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Poodle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frank 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Poodle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"Frank"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Poodle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frankJr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Poodle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"Frank Jr."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15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largerDog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maxDog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frank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frankJr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Poodle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largerPoodle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Poodle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maxDog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frank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frankJr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F7AD56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98" name="Google Shape;998;p98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Casting</a:t>
            </a:r>
            <a:endParaRPr/>
          </a:p>
        </p:txBody>
      </p:sp>
      <p:cxnSp>
        <p:nvCxnSpPr>
          <p:cNvPr id="999" name="Google Shape;999;p98"/>
          <p:cNvCxnSpPr/>
          <p:nvPr/>
        </p:nvCxnSpPr>
        <p:spPr>
          <a:xfrm flipH="1">
            <a:off x="6678750" y="3898700"/>
            <a:ext cx="477900" cy="5214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00" name="Google Shape;1000;p98"/>
          <p:cNvSpPr txBox="1"/>
          <p:nvPr/>
        </p:nvSpPr>
        <p:spPr>
          <a:xfrm>
            <a:off x="6607750" y="3197825"/>
            <a:ext cx="2019900" cy="8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Compilation OK!</a:t>
            </a:r>
            <a:endParaRPr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RHS has compile-time type Poodle.</a:t>
            </a:r>
            <a:endParaRPr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4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Google Shape;1005;p99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Casting is a powerful but dangerous tool.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Tells Java to treat an expression as having a different compile-time type.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example below, effectively tells the compiler to ignore its type checking duties.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Does not actually change anything: sunglasses don’t make the world dark.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If we run the code above, we get a ClassCastException at runtime.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 much for .class files being verifiably type checked...</a:t>
            </a:r>
            <a:endParaRPr/>
          </a:p>
        </p:txBody>
      </p:sp>
      <p:sp>
        <p:nvSpPr>
          <p:cNvPr id="1006" name="Google Shape;1006;p99"/>
          <p:cNvSpPr txBox="1"/>
          <p:nvPr/>
        </p:nvSpPr>
        <p:spPr>
          <a:xfrm>
            <a:off x="679200" y="2199800"/>
            <a:ext cx="7735800" cy="1402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Poodle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frank 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Poodle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"Frank"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Malamute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frankSr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Malamute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"Frank Sr."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Poodle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largerPoodle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Poodle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maxDog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frank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frankSr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F7AD56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07" name="Google Shape;1007;p99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Casting</a:t>
            </a:r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p100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The Extends Keyword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Rotating SLList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Vengeful SLList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A Boring Constructor Gotcha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Implementation Inheritance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The Object Class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Is-A vs. Has-A, java.util.Stack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Encapsulation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Implementation Inheritance Breaks Encapsulation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Type Checking and Casting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Higher Order Functions in Java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3" name="Google Shape;1013;p100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Higher Order Functions in Java</a:t>
            </a:r>
            <a:endParaRPr/>
          </a:p>
        </p:txBody>
      </p:sp>
      <p:sp>
        <p:nvSpPr>
          <p:cNvPr id="1014" name="Google Shape;1014;p100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9, CS61B, </a:t>
            </a:r>
            <a:r>
              <a:rPr lang="en"/>
              <a:t>Spring 2024</a:t>
            </a:r>
            <a:endParaRPr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8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Google Shape;1019;p10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Higher Order Functions</a:t>
            </a:r>
            <a:endParaRPr/>
          </a:p>
        </p:txBody>
      </p:sp>
      <p:sp>
        <p:nvSpPr>
          <p:cNvPr id="1020" name="Google Shape;1020;p101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Higher Order Function</a:t>
            </a:r>
            <a:r>
              <a:rPr lang="en"/>
              <a:t>: A function that treats another function as data.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e.g. takes a function as input.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br>
              <a:rPr lang="en"/>
            </a:b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Example in Python:</a:t>
            </a:r>
            <a:endParaRPr/>
          </a:p>
        </p:txBody>
      </p:sp>
      <p:sp>
        <p:nvSpPr>
          <p:cNvPr id="1021" name="Google Shape;1021;p101"/>
          <p:cNvSpPr txBox="1"/>
          <p:nvPr/>
        </p:nvSpPr>
        <p:spPr>
          <a:xfrm>
            <a:off x="6853250" y="4258776"/>
            <a:ext cx="944700" cy="544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FFFFF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200</a:t>
            </a:r>
            <a:endParaRPr sz="2400">
              <a:solidFill>
                <a:srgbClr val="FFFFF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22" name="Google Shape;1022;p101"/>
          <p:cNvSpPr txBox="1"/>
          <p:nvPr/>
        </p:nvSpPr>
        <p:spPr>
          <a:xfrm>
            <a:off x="2503375" y="2554775"/>
            <a:ext cx="3381900" cy="2308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" sz="1900">
                <a:solidFill>
                  <a:srgbClr val="FFFFFF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9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tenX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900">
              <a:solidFill>
                <a:srgbClr val="D6DCE7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FFFF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10*x</a:t>
            </a:r>
            <a:endParaRPr sz="1900">
              <a:solidFill>
                <a:srgbClr val="D6DCE7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FFFF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900">
              <a:solidFill>
                <a:srgbClr val="FFFFFF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" sz="1900">
                <a:solidFill>
                  <a:srgbClr val="FFFFFF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9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do_twice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900">
              <a:solidFill>
                <a:srgbClr val="D6DCE7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FFFF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9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(x))</a:t>
            </a:r>
            <a:endParaRPr sz="1900">
              <a:solidFill>
                <a:srgbClr val="D6DCE7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FFFF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900">
              <a:solidFill>
                <a:srgbClr val="D6DCE7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do_twice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tenX,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6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p102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Old School (Java 7 and earlier)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Fundamental issue: Memory boxes (variables) cannot contain pointers to functions.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Can use an interface instead. Let’s try it out.</a:t>
            </a:r>
            <a:endParaRPr/>
          </a:p>
        </p:txBody>
      </p:sp>
      <p:sp>
        <p:nvSpPr>
          <p:cNvPr id="1028" name="Google Shape;1028;p102"/>
          <p:cNvSpPr txBox="1"/>
          <p:nvPr/>
        </p:nvSpPr>
        <p:spPr>
          <a:xfrm>
            <a:off x="4888900" y="2632950"/>
            <a:ext cx="3381900" cy="2308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" sz="1900">
                <a:solidFill>
                  <a:srgbClr val="FFFFFF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9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tenX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900">
              <a:solidFill>
                <a:srgbClr val="D6DCE7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FFFF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10*x</a:t>
            </a:r>
            <a:endParaRPr sz="1900">
              <a:solidFill>
                <a:srgbClr val="D6DCE7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FFFF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900">
              <a:solidFill>
                <a:srgbClr val="FFFFFF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" sz="1900">
                <a:solidFill>
                  <a:srgbClr val="FFFFFF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9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do_twice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900">
              <a:solidFill>
                <a:srgbClr val="D6DCE7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FFFF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9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(x))</a:t>
            </a:r>
            <a:endParaRPr sz="1900">
              <a:solidFill>
                <a:srgbClr val="D6DCE7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FFFF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900">
              <a:solidFill>
                <a:srgbClr val="D6DCE7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do_twice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tenX,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29" name="Google Shape;1029;p10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Higher Order Functions in Java 7</a:t>
            </a:r>
            <a:endParaRPr/>
          </a:p>
        </p:txBody>
      </p:sp>
      <p:sp>
        <p:nvSpPr>
          <p:cNvPr id="1030" name="Google Shape;1030;p102"/>
          <p:cNvSpPr/>
          <p:nvPr/>
        </p:nvSpPr>
        <p:spPr>
          <a:xfrm>
            <a:off x="1724428" y="2702175"/>
            <a:ext cx="2314800" cy="7956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Ubuntu Mono"/>
                <a:ea typeface="Ubuntu Mono"/>
                <a:cs typeface="Ubuntu Mono"/>
                <a:sym typeface="Ubuntu Mono"/>
              </a:rPr>
              <a:t>IntUnaryFunction</a:t>
            </a:r>
            <a:endParaRPr sz="20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1031" name="Google Shape;1031;p102"/>
          <p:cNvSpPr/>
          <p:nvPr/>
        </p:nvSpPr>
        <p:spPr>
          <a:xfrm>
            <a:off x="519325" y="3130750"/>
            <a:ext cx="1203000" cy="295500"/>
          </a:xfrm>
          <a:prstGeom prst="rect">
            <a:avLst/>
          </a:prstGeom>
          <a:solidFill>
            <a:srgbClr val="D9ED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apply(int)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32" name="Google Shape;1032;p102"/>
          <p:cNvSpPr/>
          <p:nvPr/>
        </p:nvSpPr>
        <p:spPr>
          <a:xfrm>
            <a:off x="1927213" y="4077000"/>
            <a:ext cx="1909200" cy="7956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Ubuntu Mono"/>
                <a:ea typeface="Ubuntu Mono"/>
                <a:cs typeface="Ubuntu Mono"/>
                <a:sym typeface="Ubuntu Mono"/>
              </a:rPr>
              <a:t>TenX</a:t>
            </a:r>
            <a:endParaRPr sz="2000"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1033" name="Google Shape;1033;p102"/>
          <p:cNvCxnSpPr>
            <a:stCxn id="1032" idx="0"/>
            <a:endCxn id="1030" idx="2"/>
          </p:cNvCxnSpPr>
          <p:nvPr/>
        </p:nvCxnSpPr>
        <p:spPr>
          <a:xfrm rot="10800000">
            <a:off x="2881813" y="3497700"/>
            <a:ext cx="0" cy="579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34" name="Google Shape;1034;p102"/>
          <p:cNvSpPr/>
          <p:nvPr/>
        </p:nvSpPr>
        <p:spPr>
          <a:xfrm>
            <a:off x="724321" y="4484000"/>
            <a:ext cx="1203000" cy="2955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apply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35" name="Google Shape;1035;p102"/>
          <p:cNvSpPr/>
          <p:nvPr/>
        </p:nvSpPr>
        <p:spPr>
          <a:xfrm rot="10800000">
            <a:off x="4571375" y="2697266"/>
            <a:ext cx="173100" cy="5925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Demo: Rotating SLList</a:t>
            </a:r>
            <a:endParaRPr/>
          </a:p>
        </p:txBody>
      </p:sp>
      <p:sp>
        <p:nvSpPr>
          <p:cNvPr id="206" name="Google Shape;206;p31"/>
          <p:cNvSpPr txBox="1"/>
          <p:nvPr/>
        </p:nvSpPr>
        <p:spPr>
          <a:xfrm>
            <a:off x="291575" y="687575"/>
            <a:ext cx="6736500" cy="4366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RotatingSLList</a:t>
            </a:r>
            <a:r>
              <a:rPr lang="en" sz="15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5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" sz="15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5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extends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 sz="15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5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" sz="15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/** Rotates list to the right. */</a:t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5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lang="en" sz="15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rotateRight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5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 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 </a:t>
            </a:r>
            <a:r>
              <a:rPr lang="en" sz="15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5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removeLast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5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addFirst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500">
              <a:solidFill>
                <a:srgbClr val="FFFFFF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7" name="Google Shape;207;p31"/>
          <p:cNvSpPr/>
          <p:nvPr/>
        </p:nvSpPr>
        <p:spPr>
          <a:xfrm>
            <a:off x="401425" y="488675"/>
            <a:ext cx="15807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RotatingSLList.java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039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Google Shape;1040;p103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Demo: Higher-Order Function</a:t>
            </a:r>
            <a:endParaRPr/>
          </a:p>
        </p:txBody>
      </p:sp>
      <p:sp>
        <p:nvSpPr>
          <p:cNvPr id="1041" name="Google Shape;1041;p103"/>
          <p:cNvSpPr txBox="1"/>
          <p:nvPr/>
        </p:nvSpPr>
        <p:spPr>
          <a:xfrm>
            <a:off x="291575" y="687575"/>
            <a:ext cx="7773000" cy="1035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/** Represent a function that takes in an integer, and returns an integer. */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interface </a:t>
            </a:r>
            <a:r>
              <a:rPr lang="en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IntUnaryFunction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42" name="Google Shape;1042;p103"/>
          <p:cNvSpPr/>
          <p:nvPr/>
        </p:nvSpPr>
        <p:spPr>
          <a:xfrm>
            <a:off x="401425" y="488675"/>
            <a:ext cx="18462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IntUnaryFunction</a:t>
            </a: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046" name="Shape 1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Google Shape;1047;p10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Coding Demo: Higher-Order Function</a:t>
            </a:r>
            <a:endParaRPr/>
          </a:p>
        </p:txBody>
      </p:sp>
      <p:sp>
        <p:nvSpPr>
          <p:cNvPr id="1048" name="Google Shape;1048;p104"/>
          <p:cNvSpPr txBox="1"/>
          <p:nvPr/>
        </p:nvSpPr>
        <p:spPr>
          <a:xfrm>
            <a:off x="291575" y="687575"/>
            <a:ext cx="7773000" cy="1035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/** Represent a function that takes in an integer, and returns an integer. */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interface </a:t>
            </a:r>
            <a:r>
              <a:rPr lang="en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IntUnaryFunction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apply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49" name="Google Shape;1049;p104"/>
          <p:cNvSpPr/>
          <p:nvPr/>
        </p:nvSpPr>
        <p:spPr>
          <a:xfrm>
            <a:off x="401425" y="488675"/>
            <a:ext cx="18462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IntUnaryFunction.java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50" name="Google Shape;1050;p104"/>
          <p:cNvCxnSpPr/>
          <p:nvPr/>
        </p:nvCxnSpPr>
        <p:spPr>
          <a:xfrm rot="10800000">
            <a:off x="1183150" y="1463425"/>
            <a:ext cx="674700" cy="1058700"/>
          </a:xfrm>
          <a:prstGeom prst="straightConnector1">
            <a:avLst/>
          </a:prstGeom>
          <a:noFill/>
          <a:ln cap="flat" cmpd="sng" w="9525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51" name="Google Shape;1051;p104"/>
          <p:cNvSpPr txBox="1"/>
          <p:nvPr/>
        </p:nvSpPr>
        <p:spPr>
          <a:xfrm>
            <a:off x="1130275" y="2522125"/>
            <a:ext cx="2668500" cy="7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C2020"/>
                </a:solidFill>
                <a:latin typeface="Roboto"/>
                <a:ea typeface="Roboto"/>
                <a:cs typeface="Roboto"/>
                <a:sym typeface="Roboto"/>
              </a:rPr>
              <a:t>Could say </a:t>
            </a:r>
            <a:r>
              <a:rPr lang="en">
                <a:solidFill>
                  <a:srgbClr val="AC2020"/>
                </a:solidFill>
                <a:latin typeface="Consolas"/>
                <a:ea typeface="Consolas"/>
                <a:cs typeface="Consolas"/>
                <a:sym typeface="Consolas"/>
              </a:rPr>
              <a:t>public int apply</a:t>
            </a:r>
            <a:r>
              <a:rPr lang="en">
                <a:solidFill>
                  <a:srgbClr val="AC2020"/>
                </a:solidFill>
                <a:latin typeface="Roboto"/>
                <a:ea typeface="Roboto"/>
                <a:cs typeface="Roboto"/>
                <a:sym typeface="Roboto"/>
              </a:rPr>
              <a:t> instead of </a:t>
            </a:r>
            <a:r>
              <a:rPr lang="en">
                <a:solidFill>
                  <a:srgbClr val="AC2020"/>
                </a:solidFill>
                <a:latin typeface="Consolas"/>
                <a:ea typeface="Consolas"/>
                <a:cs typeface="Consolas"/>
                <a:sym typeface="Consolas"/>
              </a:rPr>
              <a:t>int apply</a:t>
            </a:r>
            <a:r>
              <a:rPr lang="en">
                <a:solidFill>
                  <a:srgbClr val="AC2020"/>
                </a:solidFill>
                <a:latin typeface="Roboto"/>
                <a:ea typeface="Roboto"/>
                <a:cs typeface="Roboto"/>
                <a:sym typeface="Roboto"/>
              </a:rPr>
              <a:t>, but the </a:t>
            </a:r>
            <a:r>
              <a:rPr lang="en">
                <a:solidFill>
                  <a:srgbClr val="AC2020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>
                <a:solidFill>
                  <a:srgbClr val="AC2020"/>
                </a:solidFill>
                <a:latin typeface="Roboto"/>
                <a:ea typeface="Roboto"/>
                <a:cs typeface="Roboto"/>
                <a:sym typeface="Roboto"/>
              </a:rPr>
              <a:t> is redundant.</a:t>
            </a:r>
            <a:endParaRPr>
              <a:solidFill>
                <a:srgbClr val="AC202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055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Google Shape;1056;p105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Coding Demo: Higher-Order Function</a:t>
            </a:r>
            <a:endParaRPr/>
          </a:p>
        </p:txBody>
      </p:sp>
      <p:sp>
        <p:nvSpPr>
          <p:cNvPr id="1057" name="Google Shape;1057;p105"/>
          <p:cNvSpPr txBox="1"/>
          <p:nvPr/>
        </p:nvSpPr>
        <p:spPr>
          <a:xfrm>
            <a:off x="291575" y="687575"/>
            <a:ext cx="7773000" cy="1035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/** Represent a function that takes in an integer, and returns an integer. */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interface </a:t>
            </a:r>
            <a:r>
              <a:rPr lang="en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IntUnaryFunction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apply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58" name="Google Shape;1058;p105"/>
          <p:cNvSpPr/>
          <p:nvPr/>
        </p:nvSpPr>
        <p:spPr>
          <a:xfrm>
            <a:off x="401425" y="488675"/>
            <a:ext cx="18462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IntUnaryFunction.java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9" name="Google Shape;1059;p105"/>
          <p:cNvSpPr txBox="1"/>
          <p:nvPr/>
        </p:nvSpPr>
        <p:spPr>
          <a:xfrm>
            <a:off x="291575" y="1982975"/>
            <a:ext cx="7773000" cy="1494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TenX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implements </a:t>
            </a:r>
            <a:r>
              <a:rPr lang="en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IntUnaryFunction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60" name="Google Shape;1060;p105"/>
          <p:cNvSpPr/>
          <p:nvPr/>
        </p:nvSpPr>
        <p:spPr>
          <a:xfrm>
            <a:off x="401425" y="1784075"/>
            <a:ext cx="9168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TenX</a:t>
            </a: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064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Google Shape;1065;p10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Coding Demo: Higher-Order Function</a:t>
            </a:r>
            <a:endParaRPr/>
          </a:p>
        </p:txBody>
      </p:sp>
      <p:sp>
        <p:nvSpPr>
          <p:cNvPr id="1066" name="Google Shape;1066;p106"/>
          <p:cNvSpPr txBox="1"/>
          <p:nvPr/>
        </p:nvSpPr>
        <p:spPr>
          <a:xfrm>
            <a:off x="291575" y="687575"/>
            <a:ext cx="7773000" cy="1035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/** Represent a function that takes in an integer, and returns an integer. */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interface </a:t>
            </a:r>
            <a:r>
              <a:rPr lang="en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IntUnaryFunction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apply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67" name="Google Shape;1067;p106"/>
          <p:cNvSpPr/>
          <p:nvPr/>
        </p:nvSpPr>
        <p:spPr>
          <a:xfrm>
            <a:off x="401425" y="488675"/>
            <a:ext cx="18462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IntUnaryFunction.java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8" name="Google Shape;1068;p106"/>
          <p:cNvSpPr txBox="1"/>
          <p:nvPr/>
        </p:nvSpPr>
        <p:spPr>
          <a:xfrm>
            <a:off x="291575" y="1982975"/>
            <a:ext cx="7773000" cy="1494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TenX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implements </a:t>
            </a:r>
            <a:r>
              <a:rPr lang="en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IntUnaryFunction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apply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69" name="Google Shape;1069;p106"/>
          <p:cNvSpPr/>
          <p:nvPr/>
        </p:nvSpPr>
        <p:spPr>
          <a:xfrm>
            <a:off x="401425" y="1784075"/>
            <a:ext cx="9168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TenX.java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073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Google Shape;1074;p10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Coding Demo: Higher-Order Function</a:t>
            </a:r>
            <a:endParaRPr/>
          </a:p>
        </p:txBody>
      </p:sp>
      <p:sp>
        <p:nvSpPr>
          <p:cNvPr id="1075" name="Google Shape;1075;p107"/>
          <p:cNvSpPr txBox="1"/>
          <p:nvPr/>
        </p:nvSpPr>
        <p:spPr>
          <a:xfrm>
            <a:off x="291575" y="687575"/>
            <a:ext cx="7773000" cy="1035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/** Represent a function that takes in an integer, and returns an integer. */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interface </a:t>
            </a:r>
            <a:r>
              <a:rPr lang="en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IntUnaryFunction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apply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76" name="Google Shape;1076;p107"/>
          <p:cNvSpPr/>
          <p:nvPr/>
        </p:nvSpPr>
        <p:spPr>
          <a:xfrm>
            <a:off x="401425" y="488675"/>
            <a:ext cx="18462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IntUnaryFunction.java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7" name="Google Shape;1077;p107"/>
          <p:cNvSpPr txBox="1"/>
          <p:nvPr/>
        </p:nvSpPr>
        <p:spPr>
          <a:xfrm>
            <a:off x="291575" y="1982975"/>
            <a:ext cx="7773000" cy="1494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TenX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implements </a:t>
            </a:r>
            <a:r>
              <a:rPr lang="en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IntUnaryFunction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/** Returns ten times the argument. */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apply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78" name="Google Shape;1078;p107"/>
          <p:cNvSpPr/>
          <p:nvPr/>
        </p:nvSpPr>
        <p:spPr>
          <a:xfrm>
            <a:off x="401425" y="1784075"/>
            <a:ext cx="9168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TenX.java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082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p108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Coding Demo: Higher-Order Function</a:t>
            </a:r>
            <a:endParaRPr/>
          </a:p>
        </p:txBody>
      </p:sp>
      <p:sp>
        <p:nvSpPr>
          <p:cNvPr id="1084" name="Google Shape;1084;p108"/>
          <p:cNvSpPr txBox="1"/>
          <p:nvPr/>
        </p:nvSpPr>
        <p:spPr>
          <a:xfrm>
            <a:off x="291575" y="687575"/>
            <a:ext cx="7773000" cy="1035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/** Represent a function that takes in an integer, and returns an integer. */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interface </a:t>
            </a:r>
            <a:r>
              <a:rPr lang="en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IntUnaryFunction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apply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85" name="Google Shape;1085;p108"/>
          <p:cNvSpPr/>
          <p:nvPr/>
        </p:nvSpPr>
        <p:spPr>
          <a:xfrm>
            <a:off x="401425" y="488675"/>
            <a:ext cx="18462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IntUnaryFunction.java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6" name="Google Shape;1086;p108"/>
          <p:cNvSpPr txBox="1"/>
          <p:nvPr/>
        </p:nvSpPr>
        <p:spPr>
          <a:xfrm>
            <a:off x="291575" y="1982975"/>
            <a:ext cx="7773000" cy="1494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TenX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implements </a:t>
            </a:r>
            <a:r>
              <a:rPr lang="en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IntUnaryFunction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/** Returns ten times the argument. */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apply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10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*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87" name="Google Shape;1087;p108"/>
          <p:cNvSpPr/>
          <p:nvPr/>
        </p:nvSpPr>
        <p:spPr>
          <a:xfrm>
            <a:off x="401425" y="1784075"/>
            <a:ext cx="9168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TenX.java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Google Shape;1092;p109"/>
          <p:cNvSpPr txBox="1"/>
          <p:nvPr/>
        </p:nvSpPr>
        <p:spPr>
          <a:xfrm>
            <a:off x="5666225" y="3096475"/>
            <a:ext cx="3381900" cy="821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" sz="1900">
                <a:solidFill>
                  <a:srgbClr val="FFFFFF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9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tenX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900">
              <a:solidFill>
                <a:srgbClr val="D6DCE7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FFFF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10*x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93" name="Google Shape;1093;p109"/>
          <p:cNvSpPr txBox="1"/>
          <p:nvPr/>
        </p:nvSpPr>
        <p:spPr>
          <a:xfrm>
            <a:off x="76975" y="2592800"/>
            <a:ext cx="4423800" cy="881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interface </a:t>
            </a:r>
            <a:r>
              <a:rPr lang="en" sz="16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IntUnaryFunction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apply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94" name="Google Shape;1094;p109"/>
          <p:cNvSpPr txBox="1"/>
          <p:nvPr/>
        </p:nvSpPr>
        <p:spPr>
          <a:xfrm>
            <a:off x="76975" y="3528475"/>
            <a:ext cx="5480700" cy="1369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TenX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implements </a:t>
            </a:r>
            <a:r>
              <a:rPr lang="en" sz="16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IntUnaryFunction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apply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10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*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95" name="Google Shape;1095;p109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Higher Order Functions in Java 7</a:t>
            </a:r>
            <a:endParaRPr/>
          </a:p>
        </p:txBody>
      </p:sp>
      <p:sp>
        <p:nvSpPr>
          <p:cNvPr id="1096" name="Google Shape;1096;p109"/>
          <p:cNvSpPr txBox="1"/>
          <p:nvPr>
            <p:ph idx="1" type="body"/>
          </p:nvPr>
        </p:nvSpPr>
        <p:spPr>
          <a:xfrm>
            <a:off x="107050" y="402200"/>
            <a:ext cx="8520600" cy="19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Old School (Java 7 and earlier)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Fundamental issue: Memory boxes (variables) cannot contain pointers to functions.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Can use an interface instead: Java code below is equivalent to given python code.</a:t>
            </a:r>
            <a:endParaRPr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100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p110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Coding Demo: Higher-Order Function</a:t>
            </a:r>
            <a:endParaRPr/>
          </a:p>
        </p:txBody>
      </p:sp>
      <p:sp>
        <p:nvSpPr>
          <p:cNvPr id="1102" name="Google Shape;1102;p110"/>
          <p:cNvSpPr txBox="1"/>
          <p:nvPr/>
        </p:nvSpPr>
        <p:spPr>
          <a:xfrm>
            <a:off x="291575" y="687575"/>
            <a:ext cx="3693900" cy="1494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interface </a:t>
            </a:r>
            <a:r>
              <a:rPr lang="en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IntUnaryFunction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apply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03" name="Google Shape;1103;p110"/>
          <p:cNvSpPr/>
          <p:nvPr/>
        </p:nvSpPr>
        <p:spPr>
          <a:xfrm>
            <a:off x="401425" y="488675"/>
            <a:ext cx="18462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IntUnaryFunction.java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4" name="Google Shape;1104;p110"/>
          <p:cNvSpPr txBox="1"/>
          <p:nvPr/>
        </p:nvSpPr>
        <p:spPr>
          <a:xfrm>
            <a:off x="4079950" y="687575"/>
            <a:ext cx="4783800" cy="1494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TenX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implements </a:t>
            </a:r>
            <a:r>
              <a:rPr lang="en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IntUnaryFunction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/** Returns ten times the argument. */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apply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10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*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05" name="Google Shape;1105;p110"/>
          <p:cNvSpPr/>
          <p:nvPr/>
        </p:nvSpPr>
        <p:spPr>
          <a:xfrm>
            <a:off x="4189800" y="488675"/>
            <a:ext cx="9168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TenX.java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6" name="Google Shape;1106;p110"/>
          <p:cNvSpPr txBox="1"/>
          <p:nvPr/>
        </p:nvSpPr>
        <p:spPr>
          <a:xfrm>
            <a:off x="291575" y="2439925"/>
            <a:ext cx="8572200" cy="2656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/** Demonstrates higher order functions in Java. */</a:t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HoFDemo 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07" name="Google Shape;1107;p110"/>
          <p:cNvSpPr/>
          <p:nvPr/>
        </p:nvSpPr>
        <p:spPr>
          <a:xfrm>
            <a:off x="401425" y="2233275"/>
            <a:ext cx="1846200" cy="2067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HoFDemo</a:t>
            </a: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11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p11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Coding Demo: Higher-Order Function</a:t>
            </a:r>
            <a:endParaRPr/>
          </a:p>
        </p:txBody>
      </p:sp>
      <p:sp>
        <p:nvSpPr>
          <p:cNvPr id="1113" name="Google Shape;1113;p111"/>
          <p:cNvSpPr txBox="1"/>
          <p:nvPr/>
        </p:nvSpPr>
        <p:spPr>
          <a:xfrm>
            <a:off x="291575" y="2439925"/>
            <a:ext cx="8572200" cy="2656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/** Demonstrates higher order functions in Java. */</a:t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HoFDemo 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5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int </a:t>
            </a:r>
            <a:r>
              <a:rPr lang="en" sz="15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doTwice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IntUnaryFunction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14" name="Google Shape;1114;p111"/>
          <p:cNvSpPr/>
          <p:nvPr/>
        </p:nvSpPr>
        <p:spPr>
          <a:xfrm>
            <a:off x="401425" y="2233275"/>
            <a:ext cx="1846200" cy="2067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HoFDemo.java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5" name="Google Shape;1115;p111"/>
          <p:cNvSpPr txBox="1"/>
          <p:nvPr/>
        </p:nvSpPr>
        <p:spPr>
          <a:xfrm>
            <a:off x="291575" y="687575"/>
            <a:ext cx="3693900" cy="1494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interface </a:t>
            </a:r>
            <a:r>
              <a:rPr lang="en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IntUnaryFunction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apply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16" name="Google Shape;1116;p111"/>
          <p:cNvSpPr/>
          <p:nvPr/>
        </p:nvSpPr>
        <p:spPr>
          <a:xfrm>
            <a:off x="401425" y="488675"/>
            <a:ext cx="18462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IntUnaryFunction.java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7" name="Google Shape;1117;p111"/>
          <p:cNvSpPr txBox="1"/>
          <p:nvPr/>
        </p:nvSpPr>
        <p:spPr>
          <a:xfrm>
            <a:off x="4079950" y="687575"/>
            <a:ext cx="4783800" cy="1494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TenX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implements </a:t>
            </a:r>
            <a:r>
              <a:rPr lang="en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IntUnaryFunction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/** Returns ten times the argument. */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apply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10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*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18" name="Google Shape;1118;p111"/>
          <p:cNvSpPr/>
          <p:nvPr/>
        </p:nvSpPr>
        <p:spPr>
          <a:xfrm>
            <a:off x="4189800" y="488675"/>
            <a:ext cx="9168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TenX.java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122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p11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Coding Demo: Higher-Order Function</a:t>
            </a:r>
            <a:endParaRPr/>
          </a:p>
        </p:txBody>
      </p:sp>
      <p:sp>
        <p:nvSpPr>
          <p:cNvPr id="1124" name="Google Shape;1124;p112"/>
          <p:cNvSpPr txBox="1"/>
          <p:nvPr/>
        </p:nvSpPr>
        <p:spPr>
          <a:xfrm>
            <a:off x="291575" y="2439925"/>
            <a:ext cx="8572200" cy="2656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/** Demonstrates higher order functions in Java. */</a:t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HoFDemo 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5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int </a:t>
            </a:r>
            <a:r>
              <a:rPr lang="en" sz="15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doTwice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IntUnaryFunction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5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5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apply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5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apply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25" name="Google Shape;1125;p112"/>
          <p:cNvSpPr/>
          <p:nvPr/>
        </p:nvSpPr>
        <p:spPr>
          <a:xfrm>
            <a:off x="401425" y="2233275"/>
            <a:ext cx="1846200" cy="2067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HoFDemo.java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6" name="Google Shape;1126;p112"/>
          <p:cNvSpPr txBox="1"/>
          <p:nvPr/>
        </p:nvSpPr>
        <p:spPr>
          <a:xfrm>
            <a:off x="291575" y="687575"/>
            <a:ext cx="3693900" cy="1494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interface </a:t>
            </a:r>
            <a:r>
              <a:rPr lang="en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IntUnaryFunction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apply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27" name="Google Shape;1127;p112"/>
          <p:cNvSpPr/>
          <p:nvPr/>
        </p:nvSpPr>
        <p:spPr>
          <a:xfrm>
            <a:off x="401425" y="488675"/>
            <a:ext cx="18462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IntUnaryFunction.java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8" name="Google Shape;1128;p112"/>
          <p:cNvSpPr txBox="1"/>
          <p:nvPr/>
        </p:nvSpPr>
        <p:spPr>
          <a:xfrm>
            <a:off x="4079950" y="687575"/>
            <a:ext cx="4783800" cy="1494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TenX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implements </a:t>
            </a:r>
            <a:r>
              <a:rPr lang="en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IntUnaryFunction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/** Returns ten times the argument. */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apply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10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*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29" name="Google Shape;1129;p112"/>
          <p:cNvSpPr/>
          <p:nvPr/>
        </p:nvSpPr>
        <p:spPr>
          <a:xfrm>
            <a:off x="4189800" y="488675"/>
            <a:ext cx="9168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TenX.java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2"/>
          <p:cNvSpPr txBox="1"/>
          <p:nvPr/>
        </p:nvSpPr>
        <p:spPr>
          <a:xfrm>
            <a:off x="625125" y="758221"/>
            <a:ext cx="8061600" cy="2232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RotatingSLList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9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Blorp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extends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9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Blorp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lang="en" sz="19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rotateRight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9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Blorp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oldBack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removeLast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addFirst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oldBack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rgbClr val="C494C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3" name="Google Shape;213;p3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RotatingSLList</a:t>
            </a:r>
            <a:endParaRPr/>
          </a:p>
        </p:txBody>
      </p:sp>
      <p:sp>
        <p:nvSpPr>
          <p:cNvPr id="214" name="Google Shape;214;p32"/>
          <p:cNvSpPr txBox="1"/>
          <p:nvPr>
            <p:ph idx="1" type="body"/>
          </p:nvPr>
        </p:nvSpPr>
        <p:spPr>
          <a:xfrm>
            <a:off x="243000" y="3009600"/>
            <a:ext cx="8443800" cy="21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Because of </a:t>
            </a:r>
            <a:r>
              <a:rPr b="1" lang="en"/>
              <a:t>extends</a:t>
            </a:r>
            <a:r>
              <a:rPr lang="en"/>
              <a:t>,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RotatingSLList</a:t>
            </a:r>
            <a:r>
              <a:rPr lang="en"/>
              <a:t> inherits all members of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/>
              <a:t>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instance and static variables.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methods.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nested classes.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Constructors are not inherited.</a:t>
            </a:r>
            <a:endParaRPr/>
          </a:p>
        </p:txBody>
      </p:sp>
      <p:cxnSp>
        <p:nvCxnSpPr>
          <p:cNvPr id="215" name="Google Shape;215;p32"/>
          <p:cNvCxnSpPr/>
          <p:nvPr/>
        </p:nvCxnSpPr>
        <p:spPr>
          <a:xfrm rot="10800000">
            <a:off x="4134550" y="3821995"/>
            <a:ext cx="394800" cy="153600"/>
          </a:xfrm>
          <a:prstGeom prst="straightConnector1">
            <a:avLst/>
          </a:prstGeom>
          <a:noFill/>
          <a:ln cap="flat" cmpd="sng" w="9525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6" name="Google Shape;216;p32"/>
          <p:cNvSpPr txBox="1"/>
          <p:nvPr/>
        </p:nvSpPr>
        <p:spPr>
          <a:xfrm>
            <a:off x="4531050" y="3699896"/>
            <a:ext cx="4384200" cy="5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… but members may be private and thus inaccessible! More later.</a:t>
            </a:r>
            <a:endParaRPr>
              <a:solidFill>
                <a:srgbClr val="BE0712"/>
              </a:solidFill>
            </a:endParaRPr>
          </a:p>
        </p:txBody>
      </p:sp>
      <p:cxnSp>
        <p:nvCxnSpPr>
          <p:cNvPr id="217" name="Google Shape;217;p32"/>
          <p:cNvCxnSpPr/>
          <p:nvPr/>
        </p:nvCxnSpPr>
        <p:spPr>
          <a:xfrm rot="10800000">
            <a:off x="2248275" y="3964636"/>
            <a:ext cx="2270100" cy="0"/>
          </a:xfrm>
          <a:prstGeom prst="straightConnector1">
            <a:avLst/>
          </a:prstGeom>
          <a:noFill/>
          <a:ln cap="flat" cmpd="sng" w="9525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8" name="Google Shape;218;p32"/>
          <p:cNvCxnSpPr/>
          <p:nvPr/>
        </p:nvCxnSpPr>
        <p:spPr>
          <a:xfrm flipH="1" rot="60002">
            <a:off x="2741618" y="3953660"/>
            <a:ext cx="1787672" cy="285346"/>
          </a:xfrm>
          <a:prstGeom prst="straightConnector1">
            <a:avLst/>
          </a:prstGeom>
          <a:noFill/>
          <a:ln cap="flat" cmpd="sng" w="9525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133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Google Shape;1134;p113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Coding Demo: Higher-Order Function</a:t>
            </a:r>
            <a:endParaRPr/>
          </a:p>
        </p:txBody>
      </p:sp>
      <p:sp>
        <p:nvSpPr>
          <p:cNvPr id="1135" name="Google Shape;1135;p113"/>
          <p:cNvSpPr txBox="1"/>
          <p:nvPr/>
        </p:nvSpPr>
        <p:spPr>
          <a:xfrm>
            <a:off x="291575" y="2439925"/>
            <a:ext cx="8572200" cy="2656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/** Demonstrates higher order functions in Java. */</a:t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HoFDemo 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5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int </a:t>
            </a:r>
            <a:r>
              <a:rPr lang="en" sz="15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doTwice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IntUnaryFunction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5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5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apply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5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apply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5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 sz="15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36" name="Google Shape;1136;p113"/>
          <p:cNvSpPr/>
          <p:nvPr/>
        </p:nvSpPr>
        <p:spPr>
          <a:xfrm>
            <a:off x="401425" y="2233275"/>
            <a:ext cx="1846200" cy="2067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HoFDemo.java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7" name="Google Shape;1137;p113"/>
          <p:cNvSpPr txBox="1"/>
          <p:nvPr/>
        </p:nvSpPr>
        <p:spPr>
          <a:xfrm>
            <a:off x="291575" y="687575"/>
            <a:ext cx="3693900" cy="1494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interface </a:t>
            </a:r>
            <a:r>
              <a:rPr lang="en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IntUnaryFunction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apply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38" name="Google Shape;1138;p113"/>
          <p:cNvSpPr/>
          <p:nvPr/>
        </p:nvSpPr>
        <p:spPr>
          <a:xfrm>
            <a:off x="401425" y="488675"/>
            <a:ext cx="18462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IntUnaryFunction.java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9" name="Google Shape;1139;p113"/>
          <p:cNvSpPr txBox="1"/>
          <p:nvPr/>
        </p:nvSpPr>
        <p:spPr>
          <a:xfrm>
            <a:off x="4079950" y="687575"/>
            <a:ext cx="4783800" cy="1494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TenX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implements </a:t>
            </a:r>
            <a:r>
              <a:rPr lang="en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IntUnaryFunction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/** Returns ten times the argument. */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apply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10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*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40" name="Google Shape;1140;p113"/>
          <p:cNvSpPr/>
          <p:nvPr/>
        </p:nvSpPr>
        <p:spPr>
          <a:xfrm>
            <a:off x="4189800" y="488675"/>
            <a:ext cx="9168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TenX.java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144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Google Shape;1145;p11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Coding Demo: Higher-Order Function</a:t>
            </a:r>
            <a:endParaRPr/>
          </a:p>
        </p:txBody>
      </p:sp>
      <p:sp>
        <p:nvSpPr>
          <p:cNvPr id="1146" name="Google Shape;1146;p114"/>
          <p:cNvSpPr txBox="1"/>
          <p:nvPr/>
        </p:nvSpPr>
        <p:spPr>
          <a:xfrm>
            <a:off x="291575" y="2439925"/>
            <a:ext cx="8572200" cy="2656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/** Demonstrates higher order functions in Java. */</a:t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HoFDemo 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5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int </a:t>
            </a:r>
            <a:r>
              <a:rPr lang="en" sz="15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doTwice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IntUnaryFunction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5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5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apply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5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apply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5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 sz="15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5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doTwice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TenX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47" name="Google Shape;1147;p114"/>
          <p:cNvSpPr/>
          <p:nvPr/>
        </p:nvSpPr>
        <p:spPr>
          <a:xfrm>
            <a:off x="401425" y="2233275"/>
            <a:ext cx="1846200" cy="2067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HoFDemo.java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8" name="Google Shape;1148;p114"/>
          <p:cNvSpPr txBox="1"/>
          <p:nvPr/>
        </p:nvSpPr>
        <p:spPr>
          <a:xfrm>
            <a:off x="291575" y="687575"/>
            <a:ext cx="3693900" cy="1494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interface </a:t>
            </a:r>
            <a:r>
              <a:rPr lang="en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IntUnaryFunction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apply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49" name="Google Shape;1149;p114"/>
          <p:cNvSpPr/>
          <p:nvPr/>
        </p:nvSpPr>
        <p:spPr>
          <a:xfrm>
            <a:off x="401425" y="488675"/>
            <a:ext cx="18462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IntUnaryFunction.java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0" name="Google Shape;1150;p114"/>
          <p:cNvSpPr txBox="1"/>
          <p:nvPr/>
        </p:nvSpPr>
        <p:spPr>
          <a:xfrm>
            <a:off x="4079950" y="687575"/>
            <a:ext cx="4783800" cy="1494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TenX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implements </a:t>
            </a:r>
            <a:r>
              <a:rPr lang="en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IntUnaryFunction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/** Returns ten times the argument. */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apply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10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*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51" name="Google Shape;1151;p114"/>
          <p:cNvSpPr/>
          <p:nvPr/>
        </p:nvSpPr>
        <p:spPr>
          <a:xfrm>
            <a:off x="4189800" y="488675"/>
            <a:ext cx="9168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TenX.java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155" name="Shape 1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" name="Google Shape;1156;p115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Coding Demo: Higher-Order Function</a:t>
            </a:r>
            <a:endParaRPr/>
          </a:p>
        </p:txBody>
      </p:sp>
      <p:sp>
        <p:nvSpPr>
          <p:cNvPr id="1157" name="Google Shape;1157;p115"/>
          <p:cNvSpPr txBox="1"/>
          <p:nvPr/>
        </p:nvSpPr>
        <p:spPr>
          <a:xfrm>
            <a:off x="291575" y="2439925"/>
            <a:ext cx="8572200" cy="2656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/** Demonstrates higher order functions in Java. */</a:t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HoFDemo 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5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int </a:t>
            </a:r>
            <a:r>
              <a:rPr lang="en" sz="15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doTwice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IntUnaryFunction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5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5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apply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5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apply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5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 sz="15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5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IntUnaryFunction 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tenX </a:t>
            </a:r>
            <a:r>
              <a:rPr lang="en" sz="15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5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TenX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5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doTwice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tenX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58" name="Google Shape;1158;p115"/>
          <p:cNvSpPr/>
          <p:nvPr/>
        </p:nvSpPr>
        <p:spPr>
          <a:xfrm>
            <a:off x="401425" y="2233275"/>
            <a:ext cx="1846200" cy="2067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HoFDemo.java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9" name="Google Shape;1159;p115"/>
          <p:cNvSpPr txBox="1"/>
          <p:nvPr/>
        </p:nvSpPr>
        <p:spPr>
          <a:xfrm>
            <a:off x="291575" y="687575"/>
            <a:ext cx="3693900" cy="1494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interface </a:t>
            </a:r>
            <a:r>
              <a:rPr lang="en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IntUnaryFunction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apply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60" name="Google Shape;1160;p115"/>
          <p:cNvSpPr/>
          <p:nvPr/>
        </p:nvSpPr>
        <p:spPr>
          <a:xfrm>
            <a:off x="401425" y="488675"/>
            <a:ext cx="18462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IntUnaryFunction.java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1" name="Google Shape;1161;p115"/>
          <p:cNvSpPr txBox="1"/>
          <p:nvPr/>
        </p:nvSpPr>
        <p:spPr>
          <a:xfrm>
            <a:off x="4079950" y="687575"/>
            <a:ext cx="4783800" cy="1494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TenX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implements </a:t>
            </a:r>
            <a:r>
              <a:rPr lang="en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IntUnaryFunction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/** Returns ten times the argument. */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apply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10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*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62" name="Google Shape;1162;p115"/>
          <p:cNvSpPr/>
          <p:nvPr/>
        </p:nvSpPr>
        <p:spPr>
          <a:xfrm>
            <a:off x="4189800" y="488675"/>
            <a:ext cx="9168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TenX.java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166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" name="Google Shape;1167;p11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Coding Demo: Higher-Order Function</a:t>
            </a:r>
            <a:endParaRPr/>
          </a:p>
        </p:txBody>
      </p:sp>
      <p:sp>
        <p:nvSpPr>
          <p:cNvPr id="1168" name="Google Shape;1168;p116"/>
          <p:cNvSpPr txBox="1"/>
          <p:nvPr/>
        </p:nvSpPr>
        <p:spPr>
          <a:xfrm>
            <a:off x="291575" y="2439925"/>
            <a:ext cx="8572200" cy="2656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/** Demonstrates higher order functions in Java. */</a:t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HoFDemo 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5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int </a:t>
            </a:r>
            <a:r>
              <a:rPr lang="en" sz="15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doTwice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IntUnaryFunction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5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5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apply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5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apply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5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 sz="15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5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IntUnaryFunction 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tenX </a:t>
            </a:r>
            <a:r>
              <a:rPr lang="en" sz="15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5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TenX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5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doTwice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tenX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// should print 200</a:t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69" name="Google Shape;1169;p116"/>
          <p:cNvSpPr/>
          <p:nvPr/>
        </p:nvSpPr>
        <p:spPr>
          <a:xfrm>
            <a:off x="401425" y="2233275"/>
            <a:ext cx="1846200" cy="2067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HoFDemo.java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0" name="Google Shape;1170;p116"/>
          <p:cNvSpPr txBox="1"/>
          <p:nvPr/>
        </p:nvSpPr>
        <p:spPr>
          <a:xfrm>
            <a:off x="291575" y="687575"/>
            <a:ext cx="3693900" cy="1494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interface </a:t>
            </a:r>
            <a:r>
              <a:rPr lang="en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IntUnaryFunction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apply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71" name="Google Shape;1171;p116"/>
          <p:cNvSpPr/>
          <p:nvPr/>
        </p:nvSpPr>
        <p:spPr>
          <a:xfrm>
            <a:off x="401425" y="488675"/>
            <a:ext cx="18462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IntUnaryFunction.java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2" name="Google Shape;1172;p116"/>
          <p:cNvSpPr txBox="1"/>
          <p:nvPr/>
        </p:nvSpPr>
        <p:spPr>
          <a:xfrm>
            <a:off x="4079950" y="687575"/>
            <a:ext cx="4783800" cy="1494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TenX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implements </a:t>
            </a:r>
            <a:r>
              <a:rPr lang="en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IntUnaryFunction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/** Returns ten times the argument. */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apply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10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*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73" name="Google Shape;1173;p116"/>
          <p:cNvSpPr/>
          <p:nvPr/>
        </p:nvSpPr>
        <p:spPr>
          <a:xfrm>
            <a:off x="4189800" y="488675"/>
            <a:ext cx="9168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TenX.java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7" name="Shape 1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" name="Google Shape;1178;p117"/>
          <p:cNvSpPr txBox="1"/>
          <p:nvPr/>
        </p:nvSpPr>
        <p:spPr>
          <a:xfrm>
            <a:off x="5666225" y="620625"/>
            <a:ext cx="3381900" cy="2308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" sz="1900">
                <a:solidFill>
                  <a:srgbClr val="FFFFFF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9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tenX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900">
              <a:solidFill>
                <a:srgbClr val="D6DCE7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FFFF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10*x</a:t>
            </a:r>
            <a:endParaRPr sz="1900">
              <a:solidFill>
                <a:srgbClr val="D6DCE7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FFFF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900">
              <a:solidFill>
                <a:srgbClr val="FFFFFF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" sz="1900">
                <a:solidFill>
                  <a:srgbClr val="FFFFFF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9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do_twice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900">
              <a:solidFill>
                <a:srgbClr val="D6DCE7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FFFF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9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(x))</a:t>
            </a:r>
            <a:endParaRPr sz="1900">
              <a:solidFill>
                <a:srgbClr val="D6DCE7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FFFF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900">
              <a:solidFill>
                <a:srgbClr val="D6DCE7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do_twice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tenX,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79" name="Google Shape;1179;p117"/>
          <p:cNvSpPr txBox="1"/>
          <p:nvPr/>
        </p:nvSpPr>
        <p:spPr>
          <a:xfrm>
            <a:off x="76975" y="3001597"/>
            <a:ext cx="6926400" cy="2106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HoFDemo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int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do_twice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IntUnaryFunction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apply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apply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do_twice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TenX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C494C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80" name="Google Shape;1180;p117"/>
          <p:cNvSpPr txBox="1"/>
          <p:nvPr/>
        </p:nvSpPr>
        <p:spPr>
          <a:xfrm>
            <a:off x="76975" y="647530"/>
            <a:ext cx="4423800" cy="881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interface </a:t>
            </a:r>
            <a:r>
              <a:rPr lang="en" sz="16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IntUnaryFunction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apply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81" name="Google Shape;1181;p117"/>
          <p:cNvSpPr txBox="1"/>
          <p:nvPr/>
        </p:nvSpPr>
        <p:spPr>
          <a:xfrm>
            <a:off x="76975" y="1583205"/>
            <a:ext cx="5480700" cy="1369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TenX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implements </a:t>
            </a:r>
            <a:r>
              <a:rPr lang="en" sz="16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IntUnaryFunction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apply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10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*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82" name="Google Shape;1182;p11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Higher Order Functions Using Interfaces in Java</a:t>
            </a:r>
            <a:endParaRPr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6" name="Shape 1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" name="Google Shape;1187;p118"/>
          <p:cNvSpPr txBox="1"/>
          <p:nvPr/>
        </p:nvSpPr>
        <p:spPr>
          <a:xfrm>
            <a:off x="242400" y="1777050"/>
            <a:ext cx="8757000" cy="3235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Java8HofDemo 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7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int </a:t>
            </a:r>
            <a:r>
              <a:rPr lang="en" sz="17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tenX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7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7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7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7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int </a:t>
            </a:r>
            <a:r>
              <a:rPr lang="en" sz="17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doTwice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7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" sz="17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Integer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Integer</a:t>
            </a:r>
            <a:r>
              <a:rPr lang="en" sz="17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7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7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apply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7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apply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7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7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 sz="17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7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result </a:t>
            </a:r>
            <a:r>
              <a:rPr lang="en" sz="17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doTwice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Java8HofDemo</a:t>
            </a: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tenX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7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7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7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7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700">
              <a:solidFill>
                <a:srgbClr val="C494C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88" name="Google Shape;1188;p118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Higher Order Functions in Java 8 or Later</a:t>
            </a:r>
            <a:endParaRPr/>
          </a:p>
        </p:txBody>
      </p:sp>
      <p:sp>
        <p:nvSpPr>
          <p:cNvPr id="1189" name="Google Shape;1189;p118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 Java 8, new types were introduced: now can can hold references to methods.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You’re welcome to use these features, but </a:t>
            </a:r>
            <a:r>
              <a:rPr lang="en" u="sng"/>
              <a:t>we won’t teach them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Why? The old way is still widely used, e.g.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Comparators</a:t>
            </a:r>
            <a:r>
              <a:rPr lang="en"/>
              <a:t> (see next lecture).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3" name="Shape 1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" name="Google Shape;1194;p119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Inheritance Cheatsheet</a:t>
            </a:r>
            <a:endParaRPr/>
          </a:p>
        </p:txBody>
      </p:sp>
      <p:sp>
        <p:nvSpPr>
          <p:cNvPr id="1195" name="Google Shape;1195;p119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VengefulSLList extends SLList means a VenglefulSLList is-an SLList. Inherits all members!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Variables, methods, nested classes.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 constructors.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Subclass constructor must invoke superclass constructor first.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super to invoke overridden superclass methods and constructors.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Invocation of overridden methods follows two simple rules: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Compiler plays it safe and only lets us do things allowed by </a:t>
            </a:r>
            <a:r>
              <a:rPr b="1" i="1" lang="en"/>
              <a:t>static </a:t>
            </a:r>
            <a:r>
              <a:rPr lang="en"/>
              <a:t>type.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</a:t>
            </a:r>
            <a:r>
              <a:rPr lang="en" u="sng"/>
              <a:t>overridden</a:t>
            </a:r>
            <a:r>
              <a:rPr lang="en"/>
              <a:t> methods the actual method invoked is based on </a:t>
            </a:r>
            <a:r>
              <a:rPr b="1" lang="en"/>
              <a:t>dynamic</a:t>
            </a:r>
            <a:r>
              <a:rPr lang="en"/>
              <a:t> type of invoking expression, e.g. Dog.maxDog(d1, d2).bark();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use casting to overrule compiler type checking.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96" name="Google Shape;1196;p119"/>
          <p:cNvCxnSpPr/>
          <p:nvPr/>
        </p:nvCxnSpPr>
        <p:spPr>
          <a:xfrm flipH="1" rot="10800000">
            <a:off x="7079475" y="3368575"/>
            <a:ext cx="465000" cy="46500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97" name="Google Shape;1197;p119"/>
          <p:cNvSpPr txBox="1"/>
          <p:nvPr/>
        </p:nvSpPr>
        <p:spPr>
          <a:xfrm>
            <a:off x="5958225" y="3751525"/>
            <a:ext cx="2135100" cy="5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Does not apply to </a:t>
            </a:r>
            <a:r>
              <a:rPr b="1" lang="en">
                <a:solidFill>
                  <a:srgbClr val="BE0712"/>
                </a:solidFill>
              </a:rPr>
              <a:t>overloaded</a:t>
            </a:r>
            <a:r>
              <a:rPr lang="en">
                <a:solidFill>
                  <a:srgbClr val="BE0712"/>
                </a:solidFill>
              </a:rPr>
              <a:t> methods!</a:t>
            </a:r>
            <a:endParaRPr>
              <a:solidFill>
                <a:srgbClr val="BE071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ecture">
  <a:themeElements>
    <a:clrScheme name="Simple Light">
      <a:dk1>
        <a:srgbClr val="000000"/>
      </a:dk1>
      <a:lt1>
        <a:srgbClr val="FFFFFF"/>
      </a:lt1>
      <a:dk2>
        <a:srgbClr val="B7B7B7"/>
      </a:dk2>
      <a:lt2>
        <a:srgbClr val="C9DAF8"/>
      </a:lt2>
      <a:accent1>
        <a:srgbClr val="FCE5CD"/>
      </a:accent1>
      <a:accent2>
        <a:srgbClr val="CC4125"/>
      </a:accent2>
      <a:accent3>
        <a:srgbClr val="0B5394"/>
      </a:accent3>
      <a:accent4>
        <a:srgbClr val="BF9000"/>
      </a:accent4>
      <a:accent5>
        <a:srgbClr val="6AA84F"/>
      </a:accent5>
      <a:accent6>
        <a:srgbClr val="D9D9D9"/>
      </a:accent6>
      <a:hlink>
        <a:srgbClr val="4A86E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