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256" r:id="rId2"/>
    <p:sldId id="270" r:id="rId3"/>
    <p:sldId id="271" r:id="rId4"/>
    <p:sldId id="268" r:id="rId5"/>
    <p:sldId id="26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99" autoAdjust="0"/>
  </p:normalViewPr>
  <p:slideViewPr>
    <p:cSldViewPr>
      <p:cViewPr varScale="1">
        <p:scale>
          <a:sx n="84" d="100"/>
          <a:sy n="84" d="100"/>
        </p:scale>
        <p:origin x="1323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1D4C8-AD22-4880-9484-3393AAEA21B4}" type="datetimeFigureOut">
              <a:rPr lang="zh-CN" altLang="en-US" smtClean="0"/>
              <a:pPr/>
              <a:t>2020/07/16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5F2AC-91B5-4045-8919-646887698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EC3C-C740-4938-B957-964D0E0312A7}" type="datetimeFigureOut">
              <a:rPr lang="zh-CN" altLang="en-US" smtClean="0"/>
              <a:pPr/>
              <a:t>2020/07/16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86499-B8C4-4393-BB2B-FE4804D7EC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0"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CA728A-43F0-49BF-8B8D-B1697E3B1699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zizhen@gmail.com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 userDrawn="1"/>
        </p:nvSpPr>
        <p:spPr bwMode="auto">
          <a:xfrm>
            <a:off x="228600" y="381000"/>
            <a:ext cx="8686800" cy="60483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blackWhite">
          <a:xfrm>
            <a:off x="1371600" y="4500563"/>
            <a:ext cx="6400800" cy="13573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pitchFamily="34" charset="0"/>
            </a:endParaRPr>
          </a:p>
        </p:txBody>
      </p:sp>
      <p:pic>
        <p:nvPicPr>
          <p:cNvPr id="6" name="Picture 11" descr="sysu_logo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22225"/>
            <a:ext cx="21526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571647" y="4500570"/>
            <a:ext cx="61436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48" charset="2"/>
              <a:buNone/>
              <a:defRPr/>
            </a:pPr>
            <a:r>
              <a:rPr lang="en-US" altLang="zh-CN" sz="2800" b="1" dirty="0" smtClean="0">
                <a:solidFill>
                  <a:srgbClr val="3A7877"/>
                </a:solidFill>
              </a:rPr>
              <a:t>Algorithm</a:t>
            </a:r>
            <a:r>
              <a:rPr lang="en-US" altLang="zh-CN" sz="2800" b="1" baseline="0" dirty="0" smtClean="0">
                <a:solidFill>
                  <a:srgbClr val="3A7877"/>
                </a:solidFill>
              </a:rPr>
              <a:t> Design and Analysis</a:t>
            </a:r>
            <a:endParaRPr lang="en-US" altLang="zh-CN" sz="2800" b="1" dirty="0" smtClean="0">
              <a:solidFill>
                <a:srgbClr val="3A7877"/>
              </a:solidFill>
            </a:endParaRP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48" charset="2"/>
              <a:buNone/>
              <a:defRPr/>
            </a:pPr>
            <a:r>
              <a:rPr lang="en-US" altLang="zh-CN" sz="1600" b="1" dirty="0" smtClean="0">
                <a:solidFill>
                  <a:srgbClr val="3A7877"/>
                </a:solidFill>
                <a:hlinkClick r:id="rId3"/>
              </a:rPr>
              <a:t>zhangzizhen@gmail.com</a:t>
            </a:r>
            <a:endParaRPr lang="en-US" altLang="zh-CN" sz="1600" b="1" dirty="0" smtClean="0">
              <a:solidFill>
                <a:srgbClr val="3A7877"/>
              </a:solidFill>
            </a:endParaRP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51924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214313"/>
            <a:ext cx="8429625" cy="85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357337"/>
            <a:ext cx="8429625" cy="5214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028" name="Picture 15" descr="C:\Documents and Settings\Administrator\桌面\Briefcase\Web程序设计与AJAX 课程\gif图片下载\英文校名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2813" y="6581775"/>
            <a:ext cx="2476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直接连接符 20"/>
          <p:cNvCxnSpPr/>
          <p:nvPr/>
        </p:nvCxnSpPr>
        <p:spPr>
          <a:xfrm>
            <a:off x="357188" y="1212835"/>
            <a:ext cx="8429625" cy="1587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26"/>
          <p:cNvSpPr txBox="1">
            <a:spLocks noChangeArrowheads="1"/>
          </p:cNvSpPr>
          <p:nvPr/>
        </p:nvSpPr>
        <p:spPr bwMode="auto">
          <a:xfrm>
            <a:off x="3857625" y="71438"/>
            <a:ext cx="5000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100" i="1" baseline="0" dirty="0" smtClean="0">
                <a:solidFill>
                  <a:srgbClr val="3A7877"/>
                </a:solidFill>
                <a:latin typeface="Arial" pitchFamily="34" charset="0"/>
              </a:rPr>
              <a:t>Algorithm design</a:t>
            </a:r>
            <a:endParaRPr lang="zh-CN" altLang="en-US" sz="1100" i="1" dirty="0">
              <a:solidFill>
                <a:srgbClr val="3A7877"/>
              </a:solidFill>
              <a:latin typeface="Arial" pitchFamily="34" charset="0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 userDrawn="1"/>
        </p:nvSpPr>
        <p:spPr bwMode="auto">
          <a:xfrm>
            <a:off x="6515100" y="66151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FED218EC-7653-412D-96B2-7145C570315F}" type="slidenum">
              <a:rPr lang="en-US" altLang="zh-CN" sz="1000" b="1">
                <a:solidFill>
                  <a:srgbClr val="3A7877"/>
                </a:solidFill>
                <a:latin typeface="Arial" pitchFamily="34" charset="0"/>
              </a:rPr>
              <a:pPr algn="ctr">
                <a:defRPr/>
              </a:pPr>
              <a:t>‹#›</a:t>
            </a:fld>
            <a:r>
              <a:rPr lang="en-US" altLang="zh-CN" sz="1000" b="1" dirty="0">
                <a:solidFill>
                  <a:srgbClr val="3A7877"/>
                </a:solidFill>
                <a:latin typeface="Arial" pitchFamily="34" charset="0"/>
              </a:rPr>
              <a:t> </a:t>
            </a:r>
            <a:r>
              <a:rPr lang="en-US" altLang="zh-CN" sz="1000" b="1" dirty="0" smtClean="0">
                <a:solidFill>
                  <a:srgbClr val="3A7877"/>
                </a:solidFill>
                <a:latin typeface="Arial" pitchFamily="34" charset="0"/>
              </a:rPr>
              <a:t>/</a:t>
            </a:r>
            <a:endParaRPr lang="en-US" altLang="zh-CN" sz="1000" b="1" dirty="0">
              <a:solidFill>
                <a:srgbClr val="3A7877"/>
              </a:solidFill>
              <a:latin typeface="Arial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714375" y="66151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28F2FBAF-9894-4EB8-8AC6-3F534D888B82}" type="datetime4">
              <a:rPr lang="en-US" altLang="zh-CN" sz="1000" b="1">
                <a:solidFill>
                  <a:srgbClr val="3A7877"/>
                </a:solidFill>
                <a:latin typeface="Arial" pitchFamily="34" charset="0"/>
              </a:rPr>
              <a:pPr algn="ctr">
                <a:defRPr/>
              </a:pPr>
              <a:t>July 16, 2020</a:t>
            </a:fld>
            <a:endParaRPr lang="en-US" altLang="zh-CN" sz="1000" b="1" dirty="0">
              <a:solidFill>
                <a:srgbClr val="3A7877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altLang="zh-CN" i="0" dirty="0" smtClean="0"/>
              <a:t>Project</a:t>
            </a:r>
            <a:endParaRPr kumimoji="0" lang="zh-CN" altLang="en-US" i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 Packing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The bin packing problem (BPP) can be informally defined in a very simple </a:t>
            </a:r>
            <a:r>
              <a:rPr lang="en-US" altLang="zh-CN" dirty="0" smtClean="0"/>
              <a:t>way.</a:t>
            </a:r>
          </a:p>
          <a:p>
            <a:pPr algn="just"/>
            <a:r>
              <a:rPr lang="en-US" altLang="zh-CN" dirty="0" smtClean="0"/>
              <a:t>We </a:t>
            </a:r>
            <a:r>
              <a:rPr lang="en-US" altLang="zh-CN" dirty="0"/>
              <a:t>are given </a:t>
            </a:r>
            <a:r>
              <a:rPr lang="en-US" altLang="zh-CN" i="1" dirty="0"/>
              <a:t>n</a:t>
            </a:r>
            <a:r>
              <a:rPr lang="en-US" altLang="zh-CN" dirty="0"/>
              <a:t> items, each having an integer weight </a:t>
            </a:r>
            <a:r>
              <a:rPr lang="en-US" altLang="zh-CN" i="1" dirty="0" err="1"/>
              <a:t>w</a:t>
            </a:r>
            <a:r>
              <a:rPr lang="en-US" altLang="zh-CN" i="1" baseline="-25000" dirty="0" err="1"/>
              <a:t>j</a:t>
            </a:r>
            <a:r>
              <a:rPr lang="en-US" altLang="zh-CN" i="1" dirty="0"/>
              <a:t> (j = 1, ..., n)</a:t>
            </a:r>
            <a:r>
              <a:rPr lang="en-US" altLang="zh-CN" dirty="0"/>
              <a:t>, and an unlimited number of identical bins of integer capacity 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.</a:t>
            </a:r>
          </a:p>
          <a:p>
            <a:pPr algn="just"/>
            <a:r>
              <a:rPr lang="en-US" altLang="zh-CN" dirty="0" smtClean="0"/>
              <a:t>The </a:t>
            </a:r>
            <a:r>
              <a:rPr lang="en-US" altLang="zh-CN" dirty="0"/>
              <a:t>objective is to pack all the items into the minimum number of bins so that the total weight packed in any bin does not exceed the capacity</a:t>
            </a:r>
            <a:r>
              <a:rPr lang="en-US" altLang="zh-CN" dirty="0" smtClean="0"/>
              <a:t>.</a:t>
            </a:r>
          </a:p>
          <a:p>
            <a:pPr algn="just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0930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Format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Number of items 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Capacity of the bins (</a:t>
            </a:r>
            <a:r>
              <a:rPr lang="en-US" altLang="zh-CN" i="1" dirty="0"/>
              <a:t>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For each item </a:t>
            </a:r>
            <a:r>
              <a:rPr lang="en-US" altLang="zh-CN" i="1" dirty="0"/>
              <a:t>j</a:t>
            </a:r>
            <a:r>
              <a:rPr lang="en-US" altLang="zh-CN" dirty="0"/>
              <a:t> (</a:t>
            </a:r>
            <a:r>
              <a:rPr lang="en-US" altLang="zh-CN" i="1" dirty="0"/>
              <a:t>j = 1,...,n</a:t>
            </a:r>
            <a:r>
              <a:rPr lang="en-US" altLang="zh-CN" dirty="0"/>
              <a:t>):</a:t>
            </a:r>
          </a:p>
          <a:p>
            <a:pPr lvl="1"/>
            <a:r>
              <a:rPr lang="en-US" altLang="zh-CN" dirty="0"/>
              <a:t>Weight (</a:t>
            </a:r>
            <a:r>
              <a:rPr lang="en-US" altLang="zh-CN" i="1" dirty="0" err="1"/>
              <a:t>w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501008"/>
            <a:ext cx="3166844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1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to submit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word / pdf (</a:t>
            </a:r>
            <a:r>
              <a:rPr lang="en-US" altLang="zh-CN" dirty="0" smtClean="0">
                <a:solidFill>
                  <a:srgbClr val="FF0000"/>
                </a:solidFill>
              </a:rPr>
              <a:t>Deadline: 2020/8/31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Report</a:t>
            </a:r>
          </a:p>
          <a:p>
            <a:pPr lvl="1"/>
            <a:r>
              <a:rPr lang="en-US" altLang="zh-CN" dirty="0" smtClean="0"/>
              <a:t>Codes</a:t>
            </a:r>
          </a:p>
          <a:p>
            <a:pPr lvl="1"/>
            <a:r>
              <a:rPr lang="en-US" altLang="zh-CN" dirty="0" smtClean="0"/>
              <a:t>Result table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Your report should include</a:t>
            </a:r>
          </a:p>
          <a:p>
            <a:pPr lvl="1"/>
            <a:r>
              <a:rPr lang="en-US" altLang="zh-CN" dirty="0" smtClean="0"/>
              <a:t>At least </a:t>
            </a:r>
            <a:r>
              <a:rPr lang="en-US" altLang="zh-CN" dirty="0" smtClean="0"/>
              <a:t>four </a:t>
            </a:r>
            <a:r>
              <a:rPr lang="en-US" altLang="zh-CN" dirty="0" smtClean="0"/>
              <a:t>algorithms</a:t>
            </a:r>
          </a:p>
          <a:p>
            <a:pPr lvl="1"/>
            <a:r>
              <a:rPr lang="en-US" altLang="zh-CN" dirty="0" smtClean="0"/>
              <a:t>At least two metaheuristics</a:t>
            </a:r>
          </a:p>
          <a:p>
            <a:pPr lvl="1"/>
            <a:r>
              <a:rPr lang="en-US" altLang="zh-CN" dirty="0" smtClean="0"/>
              <a:t>Comparisons</a:t>
            </a:r>
          </a:p>
          <a:p>
            <a:pPr lvl="1"/>
            <a:r>
              <a:rPr lang="en-US" altLang="zh-CN" dirty="0" smtClean="0"/>
              <a:t>Results and </a:t>
            </a:r>
            <a:r>
              <a:rPr lang="en-US" altLang="zh-CN" dirty="0" smtClean="0"/>
              <a:t>analysis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91747"/>
              </p:ext>
            </p:extLst>
          </p:nvPr>
        </p:nvGraphicFramePr>
        <p:xfrm>
          <a:off x="4716016" y="2132856"/>
          <a:ext cx="3946873" cy="3377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1021">
                  <a:extLst>
                    <a:ext uri="{9D8B030D-6E8A-4147-A177-3AD203B41FA5}">
                      <a16:colId xmlns:a16="http://schemas.microsoft.com/office/drawing/2014/main" val="1514981834"/>
                    </a:ext>
                  </a:extLst>
                </a:gridCol>
                <a:gridCol w="852926">
                  <a:extLst>
                    <a:ext uri="{9D8B030D-6E8A-4147-A177-3AD203B41FA5}">
                      <a16:colId xmlns:a16="http://schemas.microsoft.com/office/drawing/2014/main" val="2591282000"/>
                    </a:ext>
                  </a:extLst>
                </a:gridCol>
                <a:gridCol w="852926">
                  <a:extLst>
                    <a:ext uri="{9D8B030D-6E8A-4147-A177-3AD203B41FA5}">
                      <a16:colId xmlns:a16="http://schemas.microsoft.com/office/drawing/2014/main" val="1516824929"/>
                    </a:ext>
                  </a:extLst>
                </a:gridCol>
              </a:tblGrid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Instance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Result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99723004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Waescher_TEST0005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444564561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Waescher_TEST0014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962059299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Waescher_TEST0022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15034586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Waescher_TEST0030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72069514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Waescher_TEST0044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10514435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Waescher_TEST0049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821409507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Waescher_TEST0054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617100037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Waescher_TEST0055A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10151355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Waescher_TEST0055B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12712229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Waescher_TEST0058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24056198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Waescher_TEST0065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99313502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Waescher_TEST0068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14297338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Waescher_TEST0075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38398125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Waescher_TEST0082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2568126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Waescher_TEST0084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65183879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Waescher_TEST0095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350633292"/>
                  </a:ext>
                </a:extLst>
              </a:tr>
              <a:tr h="118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Waescher_TEST0097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9348029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1357313"/>
            <a:ext cx="8429625" cy="64293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63" y="2714625"/>
            <a:ext cx="4868862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6123</TotalTime>
  <Words>176</Words>
  <Application>Microsoft Office PowerPoint</Application>
  <PresentationFormat>全屏显示(4:3)</PresentationFormat>
  <Paragraphs>43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Arial</vt:lpstr>
      <vt:lpstr>Arial Black</vt:lpstr>
      <vt:lpstr>Calibri</vt:lpstr>
      <vt:lpstr>Times New Roman</vt:lpstr>
      <vt:lpstr>Wingdings</vt:lpstr>
      <vt:lpstr>2_Studio</vt:lpstr>
      <vt:lpstr>Project</vt:lpstr>
      <vt:lpstr>Bin Packing Problem</vt:lpstr>
      <vt:lpstr>Data Format</vt:lpstr>
      <vt:lpstr>What to submit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</dc:title>
  <dc:creator>ZZZ</dc:creator>
  <cp:lastModifiedBy>zzz</cp:lastModifiedBy>
  <cp:revision>715</cp:revision>
  <dcterms:created xsi:type="dcterms:W3CDTF">2014-09-15T06:27:30Z</dcterms:created>
  <dcterms:modified xsi:type="dcterms:W3CDTF">2020-07-16T05:26:14Z</dcterms:modified>
</cp:coreProperties>
</file>