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65" r:id="rId9"/>
    <p:sldId id="259" r:id="rId10"/>
    <p:sldId id="269" r:id="rId11"/>
    <p:sldId id="267" r:id="rId12"/>
    <p:sldId id="268" r:id="rId13"/>
    <p:sldId id="272" r:id="rId14"/>
    <p:sldId id="271" r:id="rId15"/>
    <p:sldId id="274" r:id="rId16"/>
    <p:sldId id="275" r:id="rId17"/>
    <p:sldId id="277" r:id="rId18"/>
    <p:sldId id="276" r:id="rId19"/>
    <p:sldId id="278" r:id="rId20"/>
    <p:sldId id="279" r:id="rId21"/>
    <p:sldId id="260" r:id="rId22"/>
    <p:sldId id="280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A1"/>
    <a:srgbClr val="6BA4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45" y="4192525"/>
            <a:ext cx="77724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34223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Urinary  Incontinence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No</a:t>
            </a:r>
            <a:r>
              <a:rPr lang="en-US" altLang="zh-TW" dirty="0" smtClean="0"/>
              <a:t>.61</a:t>
            </a:r>
            <a:r>
              <a:rPr lang="zh-TW" altLang="en-US" dirty="0" smtClean="0"/>
              <a:t>  </a:t>
            </a:r>
            <a:r>
              <a:rPr lang="en-US" altLang="zh-TW" dirty="0" smtClean="0"/>
              <a:t>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 smtClean="0"/>
              <a:t>Urinary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incontinence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</a:p>
          <a:p>
            <a:pPr>
              <a:buNone/>
            </a:pP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uncontrolled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urine</a:t>
            </a:r>
          </a:p>
        </p:txBody>
      </p:sp>
      <p:pic>
        <p:nvPicPr>
          <p:cNvPr id="1028" name="Picture 4" descr="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429000"/>
            <a:ext cx="3512215" cy="304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neglected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7024430" cy="4886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embarrassed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But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:</a:t>
            </a:r>
            <a:endParaRPr lang="en-US" altLang="zh-TW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TW" dirty="0" smtClean="0"/>
              <a:t>-&gt;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Statistics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26000000</a:t>
            </a:r>
            <a:r>
              <a:rPr lang="zh-TW" altLang="en-US" dirty="0" smtClean="0"/>
              <a:t>  </a:t>
            </a:r>
            <a:r>
              <a:rPr lang="en-US" altLang="zh-TW" dirty="0" smtClean="0"/>
              <a:t>adults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affected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America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easily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treated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and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cured</a:t>
            </a:r>
          </a:p>
          <a:p>
            <a:r>
              <a:rPr lang="en-US" altLang="zh-TW" dirty="0" smtClean="0"/>
              <a:t>Even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,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sometimes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indicates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more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serious</a:t>
            </a:r>
            <a:r>
              <a:rPr lang="zh-TW" altLang="en-US" dirty="0" smtClean="0">
                <a:solidFill>
                  <a:srgbClr val="017BA1"/>
                </a:solidFill>
              </a:rPr>
              <a:t>   </a:t>
            </a:r>
            <a:r>
              <a:rPr lang="en-US" altLang="zh-TW" dirty="0" smtClean="0">
                <a:solidFill>
                  <a:srgbClr val="017BA1"/>
                </a:solidFill>
              </a:rPr>
              <a:t>medical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conditions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Therefore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should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not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It’s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symptom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rather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disease</a:t>
            </a:r>
          </a:p>
          <a:p>
            <a:r>
              <a:rPr lang="en-US" altLang="zh-TW" dirty="0" smtClean="0"/>
              <a:t>Relate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Urologic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&amp;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Neurological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system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temporary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tract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vaginal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constipation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persistent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weakness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urethral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sphincter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overactive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hormone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imbalance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women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Again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most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of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them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can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easily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treated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4039820"/>
            <a:ext cx="7940660" cy="19851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3900" dirty="0" smtClean="0">
                <a:solidFill>
                  <a:srgbClr val="00B0F0"/>
                </a:solidFill>
              </a:rPr>
              <a:t>More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deeper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: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endParaRPr lang="en-US" altLang="zh-TW" sz="39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   </a:t>
            </a:r>
            <a:r>
              <a:rPr lang="en-US" altLang="zh-TW" sz="3900" dirty="0" smtClean="0">
                <a:solidFill>
                  <a:srgbClr val="00B0F0"/>
                </a:solidFill>
              </a:rPr>
              <a:t>How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many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kinds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of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incontinences</a:t>
            </a: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   </a:t>
            </a:r>
            <a:r>
              <a:rPr lang="en-US" altLang="zh-TW" sz="3900" dirty="0" smtClean="0">
                <a:solidFill>
                  <a:srgbClr val="00B0F0"/>
                </a:solidFill>
              </a:rPr>
              <a:t>are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there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around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our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lives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?</a:t>
            </a:r>
            <a:endParaRPr lang="zh-TW" altLang="en-US" sz="3900" dirty="0">
              <a:solidFill>
                <a:srgbClr val="00B0F0"/>
              </a:solidFill>
            </a:endParaRPr>
          </a:p>
        </p:txBody>
      </p:sp>
      <p:pic>
        <p:nvPicPr>
          <p:cNvPr id="29698" name="Picture 2" descr="bladder leakage and urinary incontinence in women urinary incontinence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2820" y="527605"/>
            <a:ext cx="2595985" cy="3893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involuntary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especially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want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go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the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bathroom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 </a:t>
            </a:r>
            <a:r>
              <a:rPr lang="en-US" altLang="zh-TW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contractions</a:t>
            </a:r>
          </a:p>
          <a:p>
            <a:pPr>
              <a:buNone/>
            </a:pPr>
            <a:r>
              <a:rPr lang="zh-TW" altLang="en-US" dirty="0" smtClean="0">
                <a:solidFill>
                  <a:srgbClr val="017BA1"/>
                </a:solidFill>
              </a:rPr>
              <a:t>  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迫尿肌收縮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24" name="Picture 4" descr="https://sp.yimg.com/ib/th?id=HN.608054940100135649&amp;pid=15.1&amp;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581705"/>
            <a:ext cx="3926435" cy="2840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can’t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arrive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drink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liquid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hear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  </a:t>
            </a:r>
            <a:r>
              <a:rPr lang="en-US" altLang="zh-TW" dirty="0" smtClean="0"/>
              <a:t>running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water</a:t>
            </a:r>
            <a:endParaRPr lang="en-US" dirty="0" smtClean="0"/>
          </a:p>
        </p:txBody>
      </p:sp>
      <p:pic>
        <p:nvPicPr>
          <p:cNvPr id="6" name="Picture 2" descr="Understanding 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244" y="3655846"/>
            <a:ext cx="5829347" cy="283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intra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–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abdominal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pressure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腹部內的壓力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increases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pelvic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floor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骨盆底肌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</a:p>
        </p:txBody>
      </p:sp>
      <p:pic>
        <p:nvPicPr>
          <p:cNvPr id="31746" name="Picture 2" descr="... for one of the active Pelvic Floor Muscle Spasms research studies"/>
          <p:cNvPicPr>
            <a:picLocks noChangeAspect="1" noChangeArrowheads="1"/>
          </p:cNvPicPr>
          <p:nvPr/>
        </p:nvPicPr>
        <p:blipFill>
          <a:blip r:embed="rId3" cstate="print"/>
          <a:srcRect b="10262"/>
          <a:stretch>
            <a:fillRect/>
          </a:stretch>
        </p:blipFill>
        <p:spPr bwMode="auto">
          <a:xfrm>
            <a:off x="5030115" y="3734410"/>
            <a:ext cx="3621025" cy="2794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sneeze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cough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laugh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chair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bed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walks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does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kinds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activity</a:t>
            </a:r>
            <a:endParaRPr lang="en-US" dirty="0" smtClean="0"/>
          </a:p>
        </p:txBody>
      </p:sp>
      <p:pic>
        <p:nvPicPr>
          <p:cNvPr id="33794" name="Picture 2" descr="Sneez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25" y="3581705"/>
            <a:ext cx="3206805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09" y="1443835"/>
            <a:ext cx="7177136" cy="4733855"/>
          </a:xfrm>
        </p:spPr>
        <p:txBody>
          <a:bodyPr>
            <a:noAutofit/>
          </a:bodyPr>
          <a:lstStyle/>
          <a:p>
            <a:r>
              <a:rPr lang="en-US" altLang="zh-TW" sz="2600" dirty="0" smtClean="0"/>
              <a:t>It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usually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makes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feel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that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they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never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completely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empty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their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bladder</a:t>
            </a:r>
            <a:r>
              <a:rPr lang="zh-TW" altLang="en-US" sz="2600" dirty="0" smtClean="0">
                <a:solidFill>
                  <a:srgbClr val="017BA1"/>
                </a:solidFill>
              </a:rPr>
              <a:t> </a:t>
            </a:r>
            <a:r>
              <a:rPr lang="en-US" altLang="zh-TW" sz="2600" dirty="0" smtClean="0">
                <a:solidFill>
                  <a:srgbClr val="017BA1"/>
                </a:solidFill>
              </a:rPr>
              <a:t>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膀胱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</a:p>
          <a:p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experience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constant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dribbling(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流口水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/>
              <a:t>when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passing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urine</a:t>
            </a:r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Decreased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detection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of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overfilling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weakened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muscle</a:t>
            </a:r>
            <a:r>
              <a:rPr lang="en-US" altLang="zh-TW" sz="2600" dirty="0" smtClean="0"/>
              <a:t>:</a:t>
            </a:r>
          </a:p>
          <a:p>
            <a:pPr>
              <a:buNone/>
            </a:pPr>
            <a:r>
              <a:rPr lang="zh-TW" altLang="en-US" sz="2600" dirty="0" smtClean="0"/>
              <a:t> 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err="1" smtClean="0"/>
              <a:t>automonic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neuropathy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or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spinal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cord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injury</a:t>
            </a:r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Increase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outlet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resistance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and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blocked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urethra</a:t>
            </a:r>
          </a:p>
          <a:p>
            <a:pPr>
              <a:buNone/>
            </a:pPr>
            <a:r>
              <a:rPr lang="zh-TW" altLang="en-US" sz="2600" dirty="0" smtClean="0"/>
              <a:t> 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tumors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kidney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stones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benign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prostatic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hyperplasia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(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良性前列腺增生</a:t>
            </a:r>
            <a:r>
              <a:rPr lang="en-US" altLang="zh-TW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6710784" cy="458114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go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feel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4.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difficulty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5.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spend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toilet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6.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produce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dribbling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Urinary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 </a:t>
            </a:r>
            <a:r>
              <a:rPr lang="zh-TW" altLang="en-US" dirty="0" smtClean="0"/>
              <a:t>     </a:t>
            </a:r>
            <a:r>
              <a:rPr lang="en-US" altLang="zh-TW" i="1" dirty="0" smtClean="0"/>
              <a:t>any leakage of urine or fecal matter</a:t>
            </a:r>
            <a:endParaRPr lang="en-US" i="1" dirty="0" smtClean="0"/>
          </a:p>
          <a:p>
            <a:r>
              <a:rPr lang="en-US" altLang="zh-TW" b="1" dirty="0" smtClean="0"/>
              <a:t>Vaginal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陰道的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of or relating to the vagina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Urologic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泌尿科的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pertaining to the scientific study of the urinary tract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2054655"/>
            <a:ext cx="7177135" cy="36649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  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Urinary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Incontinence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shouldn’t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people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!</a:t>
            </a:r>
            <a:endParaRPr lang="en-US" sz="4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Urinary incontinence is really an important problem we shouldn’t ignore 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take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questions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become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tell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remember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seeing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supervise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symptom?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 smtClean="0"/>
              <a:t>Clean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the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skin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routinely</a:t>
            </a:r>
            <a:endParaRPr lang="en-US" dirty="0" smtClean="0"/>
          </a:p>
          <a:p>
            <a:r>
              <a:rPr lang="en-US" altLang="zh-TW" dirty="0" smtClean="0"/>
              <a:t>Do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pelvic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exercises</a:t>
            </a:r>
            <a:endParaRPr lang="en-US" b="1" dirty="0" smtClean="0"/>
          </a:p>
          <a:p>
            <a:r>
              <a:rPr lang="en-US" altLang="zh-TW" dirty="0" smtClean="0"/>
              <a:t>Avoid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heavy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lifting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endParaRPr lang="en-US" altLang="zh-TW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Remind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them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take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the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medicines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regularly</a:t>
            </a:r>
            <a:endParaRPr lang="en-US" dirty="0" smtClean="0"/>
          </a:p>
          <a:p>
            <a:r>
              <a:rPr lang="en-US" altLang="zh-TW" dirty="0" smtClean="0"/>
              <a:t>Always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side-effects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medicines</a:t>
            </a:r>
            <a:endParaRPr lang="en-US" dirty="0" smtClean="0"/>
          </a:p>
          <a:p>
            <a:r>
              <a:rPr lang="en-US" altLang="zh-TW" dirty="0" smtClean="0"/>
              <a:t>Always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changes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their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healthcare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3842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Urethral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sphincter</a:t>
            </a:r>
            <a:r>
              <a:rPr lang="zh-TW" altLang="en-US" b="1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尿道括約肌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i="1" dirty="0" smtClean="0"/>
              <a:t>one of two muscles used to control the exit </a:t>
            </a: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smtClean="0"/>
              <a:t>of urine in the urinary bladder through the urethra</a:t>
            </a:r>
            <a:endParaRPr lang="en-US" i="1" dirty="0" smtClean="0"/>
          </a:p>
          <a:p>
            <a:r>
              <a:rPr lang="en-US" altLang="zh-TW" b="1" dirty="0" smtClean="0"/>
              <a:t>Urge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急迫性尿失禁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i="1" dirty="0" smtClean="0"/>
              <a:t>a form of urinary incontinence characterized by the </a:t>
            </a:r>
          </a:p>
          <a:p>
            <a:pPr>
              <a:buNone/>
            </a:pPr>
            <a:r>
              <a:rPr lang="zh-TW" altLang="en-US" i="1" dirty="0" smtClean="0"/>
              <a:t>        </a:t>
            </a:r>
            <a:r>
              <a:rPr lang="en-US" altLang="zh-TW" i="1" dirty="0" smtClean="0"/>
              <a:t>involuntary loss of urine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Contraction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收縮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i="1" dirty="0" smtClean="0"/>
              <a:t>a movement of a muscle that causes it to become </a:t>
            </a:r>
          </a:p>
          <a:p>
            <a:pPr>
              <a:buNone/>
            </a:pPr>
            <a:r>
              <a:rPr lang="zh-TW" altLang="en-US" i="1" dirty="0" smtClean="0"/>
              <a:t>                   </a:t>
            </a:r>
            <a:r>
              <a:rPr lang="en-US" altLang="zh-TW" i="1" dirty="0" smtClean="0"/>
              <a:t>tight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Detrusor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迫尿肌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err="1" smtClean="0"/>
              <a:t>muscularis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propria</a:t>
            </a:r>
            <a:r>
              <a:rPr lang="en-US" altLang="zh-TW" i="1" dirty="0" smtClean="0"/>
              <a:t> of the urinary bladder</a:t>
            </a:r>
            <a:endParaRPr lang="en-US" i="1" dirty="0" smtClean="0"/>
          </a:p>
          <a:p>
            <a:r>
              <a:rPr lang="en-US" altLang="zh-TW" b="1" dirty="0" smtClean="0"/>
              <a:t>Pelvic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floor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骨盆底肌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a muscular partition formed by the </a:t>
            </a:r>
            <a:r>
              <a:rPr lang="en-US" altLang="zh-TW" i="1" dirty="0" err="1" smtClean="0"/>
              <a:t>levatores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ani</a:t>
            </a:r>
            <a:r>
              <a:rPr lang="en-US" altLang="zh-TW" i="1" dirty="0" smtClean="0"/>
              <a:t> </a:t>
            </a:r>
            <a:r>
              <a:rPr lang="zh-TW" altLang="en-US" i="1" dirty="0" smtClean="0"/>
              <a:t> 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smtClean="0"/>
              <a:t>and </a:t>
            </a:r>
            <a:r>
              <a:rPr lang="en-US" altLang="zh-TW" i="1" dirty="0" err="1" smtClean="0"/>
              <a:t>coccygei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Intra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abdominal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腹部內的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being within the abdomen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Overflow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溢漏性尿失禁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 </a:t>
            </a:r>
            <a:r>
              <a:rPr lang="zh-TW" altLang="en-US" dirty="0" smtClean="0"/>
              <a:t>      </a:t>
            </a:r>
            <a:r>
              <a:rPr lang="en-US" altLang="zh-TW" i="1" dirty="0" smtClean="0"/>
              <a:t>the involuntary release of urine from an overly full </a:t>
            </a:r>
          </a:p>
          <a:p>
            <a:pPr>
              <a:buNone/>
            </a:pPr>
            <a:r>
              <a:rPr lang="zh-TW" altLang="en-US" i="1" dirty="0" smtClean="0"/>
              <a:t>        </a:t>
            </a:r>
            <a:r>
              <a:rPr lang="en-US" altLang="zh-TW" i="1" dirty="0" smtClean="0"/>
              <a:t>urinary bladder</a:t>
            </a:r>
            <a:endParaRPr lang="en-US" i="1" dirty="0" smtClean="0"/>
          </a:p>
          <a:p>
            <a:r>
              <a:rPr lang="en-US" altLang="zh-TW" b="1" dirty="0" smtClean="0"/>
              <a:t>Benign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良性的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having a kindly disposition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Autonomic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neuropathy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自主神經病變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i="1" dirty="0" smtClean="0"/>
              <a:t>a condition in which the autonomic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nervous</a:t>
            </a:r>
            <a:r>
              <a:rPr lang="zh-TW" altLang="en-US" i="1" dirty="0" smtClean="0"/>
              <a:t>  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                    </a:t>
            </a:r>
            <a:r>
              <a:rPr lang="en-US" altLang="zh-TW" i="1" dirty="0" smtClean="0"/>
              <a:t>system (ANS) malfunctions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Prostatic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hyperplasia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前列腺增生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an </a:t>
            </a:r>
            <a:r>
              <a:rPr lang="en-US" altLang="zh-TW" dirty="0" smtClean="0"/>
              <a:t>increase in size of the prostate</a:t>
            </a:r>
            <a:endParaRPr lang="en-US" dirty="0" smtClean="0"/>
          </a:p>
          <a:p>
            <a:r>
              <a:rPr lang="en-US" altLang="zh-TW" b="1" dirty="0" smtClean="0"/>
              <a:t>Spinal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cord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脊髓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 smtClean="0"/>
              <a:t>a long, thin, tubular bundle of nervous </a:t>
            </a: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tissue and support cells that extends from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the medulla oblongata in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brainstem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Absorbent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能吸收的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able to take in and hold liquid</a:t>
            </a:r>
            <a:endParaRPr lang="en-US" i="1" dirty="0" smtClean="0"/>
          </a:p>
          <a:p>
            <a:r>
              <a:rPr lang="en-US" altLang="zh-TW" b="1" dirty="0" smtClean="0"/>
              <a:t>Morbidity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發病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罹病率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a diseased condition or state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Mortality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死亡率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 the state of being mortal, or susceptible to death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Urinary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retention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尿滯留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 lack of ability to urinate</a:t>
            </a:r>
          </a:p>
          <a:p>
            <a:r>
              <a:rPr lang="en-US" altLang="zh-TW" b="1" dirty="0" smtClean="0"/>
              <a:t>Foley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catheter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導尿管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a flexible tube that is often passed through </a:t>
            </a: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smtClean="0"/>
              <a:t>the urethra and into the bladder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Intermittent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catheterization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間歇性導尿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smtClean="0"/>
              <a:t>a medical technique used in conditions where </a:t>
            </a:r>
            <a:r>
              <a:rPr lang="zh-TW" altLang="en-US" i="1" dirty="0" smtClean="0"/>
              <a:t>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                   </a:t>
            </a:r>
            <a:r>
              <a:rPr lang="en-US" altLang="zh-TW" i="1" dirty="0" smtClean="0"/>
              <a:t>patients need short term catheter-based </a:t>
            </a:r>
            <a:r>
              <a:rPr lang="zh-TW" altLang="en-US" i="1" dirty="0" smtClean="0"/>
              <a:t>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                      </a:t>
            </a:r>
            <a:r>
              <a:rPr lang="en-US" altLang="zh-TW" i="1" dirty="0" smtClean="0"/>
              <a:t>management of the urinary bladder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5261460"/>
            <a:ext cx="7940660" cy="13743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4000" dirty="0" smtClean="0">
                <a:solidFill>
                  <a:srgbClr val="00B0F0"/>
                </a:solidFill>
              </a:rPr>
              <a:t>OK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!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So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,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    </a:t>
            </a:r>
            <a:r>
              <a:rPr lang="en-US" altLang="zh-TW" sz="4000" dirty="0" smtClean="0">
                <a:solidFill>
                  <a:srgbClr val="00B0F0"/>
                </a:solidFill>
              </a:rPr>
              <a:t>what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is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Urinary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Incontinence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??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12290" name="Picture 2" descr="What is Urinary Incontinence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1712" y="0"/>
            <a:ext cx="6142288" cy="5566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713</Words>
  <Application>Microsoft Office PowerPoint</Application>
  <PresentationFormat>如螢幕大小 (4:3)</PresentationFormat>
  <Paragraphs>141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Theme</vt:lpstr>
      <vt:lpstr>Urinary  Incontinence</vt:lpstr>
      <vt:lpstr>Vocabulary</vt:lpstr>
      <vt:lpstr>Vocabulary</vt:lpstr>
      <vt:lpstr>Vocabulary</vt:lpstr>
      <vt:lpstr>Vocabulary</vt:lpstr>
      <vt:lpstr>Vocabulary</vt:lpstr>
      <vt:lpstr>Vocabulary</vt:lpstr>
      <vt:lpstr>Vocabulary</vt:lpstr>
      <vt:lpstr>投影片 9</vt:lpstr>
      <vt:lpstr>Overview - Introduction</vt:lpstr>
      <vt:lpstr>Overview – A  neglected  Problem</vt:lpstr>
      <vt:lpstr>Overview – the Symptom</vt:lpstr>
      <vt:lpstr>投影片 13</vt:lpstr>
      <vt:lpstr>More  deeper – Urge  incontinence</vt:lpstr>
      <vt:lpstr>More  deeper – Urge  incontinence</vt:lpstr>
      <vt:lpstr>More  deeper – Stress  incontinence</vt:lpstr>
      <vt:lpstr>More  deeper – Stress  incontinence</vt:lpstr>
      <vt:lpstr>More  deeper – Overflow  incontinence</vt:lpstr>
      <vt:lpstr>More  deeper – Overflow  incontinence</vt:lpstr>
      <vt:lpstr>Conclusion</vt:lpstr>
      <vt:lpstr>Discussion – the questions</vt:lpstr>
      <vt:lpstr>Discussion – the questions </vt:lpstr>
      <vt:lpstr>Discussion - reference answers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younder</cp:lastModifiedBy>
  <cp:revision>39</cp:revision>
  <dcterms:created xsi:type="dcterms:W3CDTF">2013-08-21T19:17:07Z</dcterms:created>
  <dcterms:modified xsi:type="dcterms:W3CDTF">2014-11-12T02:58:10Z</dcterms:modified>
</cp:coreProperties>
</file>