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1" r:id="rId1"/>
  </p:sldMasterIdLst>
  <p:notesMasterIdLst>
    <p:notesMasterId r:id="rId131"/>
  </p:notesMasterIdLst>
  <p:handoutMasterIdLst>
    <p:handoutMasterId r:id="rId132"/>
  </p:handoutMasterIdLst>
  <p:sldIdLst>
    <p:sldId id="281" r:id="rId2"/>
    <p:sldId id="285" r:id="rId3"/>
    <p:sldId id="290" r:id="rId4"/>
    <p:sldId id="304" r:id="rId5"/>
    <p:sldId id="312" r:id="rId6"/>
    <p:sldId id="305" r:id="rId7"/>
    <p:sldId id="306" r:id="rId8"/>
    <p:sldId id="307" r:id="rId9"/>
    <p:sldId id="308" r:id="rId10"/>
    <p:sldId id="309" r:id="rId11"/>
    <p:sldId id="310" r:id="rId12"/>
    <p:sldId id="313" r:id="rId13"/>
    <p:sldId id="315" r:id="rId14"/>
    <p:sldId id="311" r:id="rId15"/>
    <p:sldId id="314"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 id="344" r:id="rId45"/>
    <p:sldId id="345" r:id="rId46"/>
    <p:sldId id="346" r:id="rId47"/>
    <p:sldId id="347" r:id="rId48"/>
    <p:sldId id="462" r:id="rId49"/>
    <p:sldId id="463" r:id="rId50"/>
    <p:sldId id="464" r:id="rId51"/>
    <p:sldId id="465" r:id="rId52"/>
    <p:sldId id="466" r:id="rId53"/>
    <p:sldId id="467" r:id="rId54"/>
    <p:sldId id="468" r:id="rId55"/>
    <p:sldId id="469" r:id="rId56"/>
    <p:sldId id="470" r:id="rId57"/>
    <p:sldId id="471" r:id="rId58"/>
    <p:sldId id="472" r:id="rId59"/>
    <p:sldId id="473" r:id="rId60"/>
    <p:sldId id="474" r:id="rId61"/>
    <p:sldId id="475" r:id="rId62"/>
    <p:sldId id="476" r:id="rId63"/>
    <p:sldId id="477" r:id="rId64"/>
    <p:sldId id="478" r:id="rId65"/>
    <p:sldId id="479" r:id="rId66"/>
    <p:sldId id="480" r:id="rId67"/>
    <p:sldId id="481" r:id="rId68"/>
    <p:sldId id="482" r:id="rId69"/>
    <p:sldId id="430" r:id="rId70"/>
    <p:sldId id="431" r:id="rId71"/>
    <p:sldId id="432" r:id="rId72"/>
    <p:sldId id="433" r:id="rId73"/>
    <p:sldId id="434" r:id="rId74"/>
    <p:sldId id="435" r:id="rId75"/>
    <p:sldId id="436" r:id="rId76"/>
    <p:sldId id="437" r:id="rId77"/>
    <p:sldId id="438" r:id="rId78"/>
    <p:sldId id="439" r:id="rId79"/>
    <p:sldId id="440" r:id="rId80"/>
    <p:sldId id="441" r:id="rId81"/>
    <p:sldId id="442" r:id="rId82"/>
    <p:sldId id="443" r:id="rId83"/>
    <p:sldId id="444" r:id="rId84"/>
    <p:sldId id="445" r:id="rId85"/>
    <p:sldId id="446" r:id="rId86"/>
    <p:sldId id="447" r:id="rId87"/>
    <p:sldId id="448" r:id="rId88"/>
    <p:sldId id="449" r:id="rId89"/>
    <p:sldId id="450" r:id="rId90"/>
    <p:sldId id="451" r:id="rId91"/>
    <p:sldId id="452" r:id="rId92"/>
    <p:sldId id="453" r:id="rId93"/>
    <p:sldId id="454" r:id="rId94"/>
    <p:sldId id="455" r:id="rId95"/>
    <p:sldId id="456" r:id="rId96"/>
    <p:sldId id="457" r:id="rId97"/>
    <p:sldId id="458" r:id="rId98"/>
    <p:sldId id="459" r:id="rId99"/>
    <p:sldId id="460" r:id="rId100"/>
    <p:sldId id="461" r:id="rId101"/>
    <p:sldId id="401" r:id="rId102"/>
    <p:sldId id="402" r:id="rId103"/>
    <p:sldId id="403" r:id="rId104"/>
    <p:sldId id="404" r:id="rId105"/>
    <p:sldId id="405" r:id="rId106"/>
    <p:sldId id="406" r:id="rId107"/>
    <p:sldId id="407" r:id="rId108"/>
    <p:sldId id="408" r:id="rId109"/>
    <p:sldId id="409" r:id="rId110"/>
    <p:sldId id="410" r:id="rId111"/>
    <p:sldId id="411" r:id="rId112"/>
    <p:sldId id="412" r:id="rId113"/>
    <p:sldId id="413" r:id="rId114"/>
    <p:sldId id="414" r:id="rId115"/>
    <p:sldId id="419" r:id="rId116"/>
    <p:sldId id="420" r:id="rId117"/>
    <p:sldId id="421" r:id="rId118"/>
    <p:sldId id="422" r:id="rId119"/>
    <p:sldId id="423" r:id="rId120"/>
    <p:sldId id="424" r:id="rId121"/>
    <p:sldId id="425" r:id="rId122"/>
    <p:sldId id="426" r:id="rId123"/>
    <p:sldId id="427" r:id="rId124"/>
    <p:sldId id="428" r:id="rId125"/>
    <p:sldId id="429" r:id="rId126"/>
    <p:sldId id="415" r:id="rId127"/>
    <p:sldId id="416" r:id="rId128"/>
    <p:sldId id="417" r:id="rId129"/>
    <p:sldId id="418" r:id="rId130"/>
  </p:sldIdLst>
  <p:sldSz cx="9144000" cy="5143500" type="screen16x9"/>
  <p:notesSz cx="7315200" cy="9601200"/>
  <p:custDataLst>
    <p:tags r:id="rId133"/>
  </p:custDataLst>
  <p:defaultTextStyle>
    <a:defPPr>
      <a:defRPr lang="en-US"/>
    </a:defPPr>
    <a:lvl1pPr algn="l" rtl="0" fontAlgn="base">
      <a:spcBef>
        <a:spcPct val="0"/>
      </a:spcBef>
      <a:spcAft>
        <a:spcPct val="0"/>
      </a:spcAft>
      <a:defRPr sz="2600" b="1" kern="1200">
        <a:solidFill>
          <a:schemeClr val="tx1"/>
        </a:solidFill>
        <a:latin typeface="Myriad Pro" pitchFamily="34" charset="0"/>
        <a:ea typeface="MS PGothic" pitchFamily="34" charset="-128"/>
        <a:cs typeface="+mn-cs"/>
      </a:defRPr>
    </a:lvl1pPr>
    <a:lvl2pPr marL="457200" algn="l" rtl="0" fontAlgn="base">
      <a:spcBef>
        <a:spcPct val="0"/>
      </a:spcBef>
      <a:spcAft>
        <a:spcPct val="0"/>
      </a:spcAft>
      <a:defRPr sz="2600" b="1" kern="1200">
        <a:solidFill>
          <a:schemeClr val="tx1"/>
        </a:solidFill>
        <a:latin typeface="Myriad Pro" pitchFamily="34" charset="0"/>
        <a:ea typeface="MS PGothic" pitchFamily="34" charset="-128"/>
        <a:cs typeface="+mn-cs"/>
      </a:defRPr>
    </a:lvl2pPr>
    <a:lvl3pPr marL="914400" algn="l" rtl="0" fontAlgn="base">
      <a:spcBef>
        <a:spcPct val="0"/>
      </a:spcBef>
      <a:spcAft>
        <a:spcPct val="0"/>
      </a:spcAft>
      <a:defRPr sz="2600" b="1" kern="1200">
        <a:solidFill>
          <a:schemeClr val="tx1"/>
        </a:solidFill>
        <a:latin typeface="Myriad Pro" pitchFamily="34" charset="0"/>
        <a:ea typeface="MS PGothic" pitchFamily="34" charset="-128"/>
        <a:cs typeface="+mn-cs"/>
      </a:defRPr>
    </a:lvl3pPr>
    <a:lvl4pPr marL="1371600" algn="l" rtl="0" fontAlgn="base">
      <a:spcBef>
        <a:spcPct val="0"/>
      </a:spcBef>
      <a:spcAft>
        <a:spcPct val="0"/>
      </a:spcAft>
      <a:defRPr sz="2600" b="1" kern="1200">
        <a:solidFill>
          <a:schemeClr val="tx1"/>
        </a:solidFill>
        <a:latin typeface="Myriad Pro" pitchFamily="34" charset="0"/>
        <a:ea typeface="MS PGothic" pitchFamily="34" charset="-128"/>
        <a:cs typeface="+mn-cs"/>
      </a:defRPr>
    </a:lvl4pPr>
    <a:lvl5pPr marL="1828800" algn="l" rtl="0" fontAlgn="base">
      <a:spcBef>
        <a:spcPct val="0"/>
      </a:spcBef>
      <a:spcAft>
        <a:spcPct val="0"/>
      </a:spcAft>
      <a:defRPr sz="2600" b="1" kern="1200">
        <a:solidFill>
          <a:schemeClr val="tx1"/>
        </a:solidFill>
        <a:latin typeface="Myriad Pro" pitchFamily="34" charset="0"/>
        <a:ea typeface="MS PGothic" pitchFamily="34" charset="-128"/>
        <a:cs typeface="+mn-cs"/>
      </a:defRPr>
    </a:lvl5pPr>
    <a:lvl6pPr marL="2286000" algn="l" defTabSz="914400" rtl="0" eaLnBrk="1" latinLnBrk="0" hangingPunct="1">
      <a:defRPr sz="2600" b="1" kern="1200">
        <a:solidFill>
          <a:schemeClr val="tx1"/>
        </a:solidFill>
        <a:latin typeface="Myriad Pro" pitchFamily="34" charset="0"/>
        <a:ea typeface="MS PGothic" pitchFamily="34" charset="-128"/>
        <a:cs typeface="+mn-cs"/>
      </a:defRPr>
    </a:lvl6pPr>
    <a:lvl7pPr marL="2743200" algn="l" defTabSz="914400" rtl="0" eaLnBrk="1" latinLnBrk="0" hangingPunct="1">
      <a:defRPr sz="2600" b="1" kern="1200">
        <a:solidFill>
          <a:schemeClr val="tx1"/>
        </a:solidFill>
        <a:latin typeface="Myriad Pro" pitchFamily="34" charset="0"/>
        <a:ea typeface="MS PGothic" pitchFamily="34" charset="-128"/>
        <a:cs typeface="+mn-cs"/>
      </a:defRPr>
    </a:lvl7pPr>
    <a:lvl8pPr marL="3200400" algn="l" defTabSz="914400" rtl="0" eaLnBrk="1" latinLnBrk="0" hangingPunct="1">
      <a:defRPr sz="2600" b="1" kern="1200">
        <a:solidFill>
          <a:schemeClr val="tx1"/>
        </a:solidFill>
        <a:latin typeface="Myriad Pro" pitchFamily="34" charset="0"/>
        <a:ea typeface="MS PGothic" pitchFamily="34" charset="-128"/>
        <a:cs typeface="+mn-cs"/>
      </a:defRPr>
    </a:lvl8pPr>
    <a:lvl9pPr marL="3657600" algn="l" defTabSz="914400" rtl="0" eaLnBrk="1" latinLnBrk="0" hangingPunct="1">
      <a:defRPr sz="2600" b="1" kern="1200">
        <a:solidFill>
          <a:schemeClr val="tx1"/>
        </a:solidFill>
        <a:latin typeface="Myriad Pro"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clrMru>
    <a:srgbClr val="5B92E5"/>
    <a:srgbClr val="C62145"/>
    <a:srgbClr val="52E6FF"/>
    <a:srgbClr val="C77C7C"/>
    <a:srgbClr val="836D97"/>
    <a:srgbClr val="7A5136"/>
    <a:srgbClr val="8A93DE"/>
    <a:srgbClr val="CE70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9" autoAdjust="0"/>
    <p:restoredTop sz="94622" autoAdjust="0"/>
  </p:normalViewPr>
  <p:slideViewPr>
    <p:cSldViewPr snapToGrid="0">
      <p:cViewPr varScale="1">
        <p:scale>
          <a:sx n="87" d="100"/>
          <a:sy n="87" d="100"/>
        </p:scale>
        <p:origin x="-634" y="-77"/>
      </p:cViewPr>
      <p:guideLst>
        <p:guide orient="horz" pos="1620"/>
        <p:guide pos="2880"/>
      </p:guideLst>
    </p:cSldViewPr>
  </p:slideViewPr>
  <p:outlineViewPr>
    <p:cViewPr>
      <p:scale>
        <a:sx n="33" d="100"/>
        <a:sy n="33" d="100"/>
      </p:scale>
      <p:origin x="0" y="522"/>
    </p:cViewPr>
  </p:outlineViewPr>
  <p:notesTextViewPr>
    <p:cViewPr>
      <p:scale>
        <a:sx n="100" d="100"/>
        <a:sy n="100" d="100"/>
      </p:scale>
      <p:origin x="0" y="0"/>
    </p:cViewPr>
  </p:notesTextViewPr>
  <p:notesViewPr>
    <p:cSldViewPr snapToGrid="0">
      <p:cViewPr varScale="1">
        <p:scale>
          <a:sx n="49" d="100"/>
          <a:sy n="49" d="100"/>
        </p:scale>
        <p:origin x="-2659" y="-8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gs" Target="tags/tag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 Id="rId9"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5.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7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84.wmf"/><Relationship Id="rId5" Type="http://schemas.openxmlformats.org/officeDocument/2006/relationships/image" Target="../media/image92.wmf"/><Relationship Id="rId4" Type="http://schemas.openxmlformats.org/officeDocument/2006/relationships/image" Target="../media/image91.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100.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33131" y="49187"/>
            <a:ext cx="6821557" cy="472190"/>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eaLnBrk="0" hangingPunct="0">
              <a:buClrTx/>
              <a:buSzTx/>
              <a:buFontTx/>
              <a:buNone/>
              <a:defRPr sz="1200" b="0" i="1">
                <a:solidFill>
                  <a:schemeClr val="tx2"/>
                </a:solidFill>
                <a:latin typeface="Trebuchet MS" pitchFamily="-106" charset="0"/>
                <a:ea typeface="ＭＳ Ｐゴシック" pitchFamily="-106" charset="-128"/>
                <a:cs typeface="ＭＳ Ｐゴシック" pitchFamily="-106" charset="-128"/>
              </a:defRPr>
            </a:lvl1pPr>
          </a:lstStyle>
          <a:p>
            <a:pPr>
              <a:defRPr/>
            </a:pPr>
            <a:r>
              <a:rPr lang="en-US" dirty="0" smtClean="0"/>
              <a:t>Lecture 8</a:t>
            </a:r>
            <a:r>
              <a:rPr lang="en-US" dirty="0"/>
              <a:t>: Statistical Reasoning for Public Health: Estimation, Inference, &amp; Interpretation</a:t>
            </a:r>
            <a:endParaRPr lang="en-US" dirty="0"/>
          </a:p>
        </p:txBody>
      </p:sp>
      <p:sp>
        <p:nvSpPr>
          <p:cNvPr id="30725" name="Rectangle 5"/>
          <p:cNvSpPr>
            <a:spLocks noGrp="1" noChangeArrowheads="1"/>
          </p:cNvSpPr>
          <p:nvPr>
            <p:ph type="sldNum" sz="quarter" idx="3"/>
          </p:nvPr>
        </p:nvSpPr>
        <p:spPr bwMode="auto">
          <a:xfrm>
            <a:off x="4078356" y="9079823"/>
            <a:ext cx="3168927" cy="472190"/>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eaLnBrk="0" hangingPunct="0">
              <a:buClrTx/>
              <a:buSzTx/>
              <a:buFontTx/>
              <a:buNone/>
              <a:defRPr sz="1200" b="0">
                <a:solidFill>
                  <a:schemeClr val="tx2"/>
                </a:solidFill>
                <a:latin typeface="Trebuchet MS" pitchFamily="34" charset="0"/>
                <a:cs typeface="+mn-cs"/>
              </a:defRPr>
            </a:lvl1pPr>
          </a:lstStyle>
          <a:p>
            <a:pPr>
              <a:defRPr/>
            </a:pPr>
            <a:fld id="{73A33878-94AD-4B5B-85AA-AC82D0AA4EE8}" type="slidenum">
              <a:rPr lang="en-US"/>
              <a:pPr>
                <a:defRPr/>
              </a:pPr>
              <a:t>‹#›</a:t>
            </a:fld>
            <a:endParaRPr lang="en-US"/>
          </a:p>
        </p:txBody>
      </p:sp>
    </p:spTree>
    <p:extLst>
      <p:ext uri="{BB962C8B-B14F-4D97-AF65-F5344CB8AC3E}">
        <p14:creationId xmlns:p14="http://schemas.microsoft.com/office/powerpoint/2010/main" val="3970582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4"/>
          <p:cNvSpPr>
            <a:spLocks noGrp="1" noRot="1" noChangeAspect="1" noChangeArrowheads="1" noTextEdit="1"/>
          </p:cNvSpPr>
          <p:nvPr>
            <p:ph type="sldImg" idx="2"/>
          </p:nvPr>
        </p:nvSpPr>
        <p:spPr bwMode="auto">
          <a:xfrm>
            <a:off x="457200" y="719138"/>
            <a:ext cx="6400800" cy="36004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83541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yriad Pro" pitchFamily="1" charset="0"/>
        <a:ea typeface="MS PGothic" pitchFamily="34" charset="-128"/>
        <a:cs typeface="ＭＳ Ｐゴシック" pitchFamily="-109" charset="-128"/>
      </a:defRPr>
    </a:lvl1pPr>
    <a:lvl2pPr marL="457200" algn="l" rtl="0" eaLnBrk="0" fontAlgn="base" hangingPunct="0">
      <a:spcBef>
        <a:spcPct val="30000"/>
      </a:spcBef>
      <a:spcAft>
        <a:spcPct val="0"/>
      </a:spcAft>
      <a:defRPr kumimoji="1" sz="1200" kern="1200">
        <a:solidFill>
          <a:schemeClr val="tx1"/>
        </a:solidFill>
        <a:latin typeface="Myriad Pro" pitchFamily="1" charset="0"/>
        <a:ea typeface="MS PGothic" pitchFamily="34" charset="-128"/>
        <a:cs typeface="+mn-cs"/>
      </a:defRPr>
    </a:lvl2pPr>
    <a:lvl3pPr marL="914400" algn="l" rtl="0" eaLnBrk="0" fontAlgn="base" hangingPunct="0">
      <a:spcBef>
        <a:spcPct val="30000"/>
      </a:spcBef>
      <a:spcAft>
        <a:spcPct val="0"/>
      </a:spcAft>
      <a:defRPr kumimoji="1" sz="1200" kern="1200">
        <a:solidFill>
          <a:schemeClr val="tx1"/>
        </a:solidFill>
        <a:latin typeface="Myriad Pro" pitchFamily="1" charset="0"/>
        <a:ea typeface="MS PGothic" pitchFamily="34" charset="-128"/>
        <a:cs typeface="+mn-cs"/>
      </a:defRPr>
    </a:lvl3pPr>
    <a:lvl4pPr marL="1371600" algn="l" rtl="0" eaLnBrk="0" fontAlgn="base" hangingPunct="0">
      <a:spcBef>
        <a:spcPct val="30000"/>
      </a:spcBef>
      <a:spcAft>
        <a:spcPct val="0"/>
      </a:spcAft>
      <a:defRPr kumimoji="1" sz="1200" kern="1200">
        <a:solidFill>
          <a:schemeClr val="tx1"/>
        </a:solidFill>
        <a:latin typeface="Myriad Pro" pitchFamily="1" charset="0"/>
        <a:ea typeface="MS PGothic" pitchFamily="34" charset="-128"/>
        <a:cs typeface="+mn-cs"/>
      </a:defRPr>
    </a:lvl4pPr>
    <a:lvl5pPr marL="1828800" algn="l" rtl="0" eaLnBrk="0" fontAlgn="base" hangingPunct="0">
      <a:spcBef>
        <a:spcPct val="30000"/>
      </a:spcBef>
      <a:spcAft>
        <a:spcPct val="0"/>
      </a:spcAft>
      <a:defRPr kumimoji="1" sz="1200" kern="1200">
        <a:solidFill>
          <a:schemeClr val="tx1"/>
        </a:solidFill>
        <a:latin typeface="Myriad Pro" pitchFamily="1"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4294967295"/>
          </p:nvPr>
        </p:nvSpPr>
        <p:spPr bwMode="auto">
          <a:xfrm>
            <a:off x="4142962" y="9120813"/>
            <a:ext cx="3170583" cy="478748"/>
          </a:xfrm>
          <a:prstGeom prst="rect">
            <a:avLst/>
          </a:prstGeom>
          <a:noFill/>
          <a:ln>
            <a:miter lim="800000"/>
            <a:headEnd/>
            <a:tailEnd/>
          </a:ln>
        </p:spPr>
        <p:txBody>
          <a:bodyPr lIns="90573" tIns="45286" rIns="90573" bIns="45286"/>
          <a:lstStyle/>
          <a:p>
            <a:pPr>
              <a:buClr>
                <a:schemeClr val="accent1"/>
              </a:buClr>
              <a:buSzPct val="100000"/>
              <a:buFont typeface="Wingdings" pitchFamily="2" charset="2"/>
              <a:buChar char="n"/>
            </a:pPr>
            <a:fld id="{01C8E18D-6579-4A43-AC8F-5C8C6FBFE31E}" type="slidenum">
              <a:rPr lang="en-US"/>
              <a:pPr>
                <a:buClr>
                  <a:schemeClr val="accent1"/>
                </a:buClr>
                <a:buSzPct val="100000"/>
                <a:buFont typeface="Wingdings" pitchFamily="2" charset="2"/>
                <a:buChar char="n"/>
              </a:pPr>
              <a:t>1</a:t>
            </a:fld>
            <a:endParaRPr lang="en-US"/>
          </a:p>
        </p:txBody>
      </p:sp>
      <p:sp>
        <p:nvSpPr>
          <p:cNvPr id="44035" name="Rectangle 2"/>
          <p:cNvSpPr>
            <a:spLocks noGrp="1" noRot="1" noChangeAspect="1" noChangeArrowheads="1" noTextEdit="1"/>
          </p:cNvSpPr>
          <p:nvPr>
            <p:ph type="sldImg"/>
          </p:nvPr>
        </p:nvSpPr>
        <p:spPr>
          <a:xfrm>
            <a:off x="457200" y="719138"/>
            <a:ext cx="6400800" cy="3600450"/>
          </a:xfrm>
          <a:ln/>
        </p:spPr>
      </p:sp>
      <p:sp>
        <p:nvSpPr>
          <p:cNvPr id="44036" name="Rectangle 3"/>
          <p:cNvSpPr>
            <a:spLocks noGrp="1" noChangeArrowheads="1"/>
          </p:cNvSpPr>
          <p:nvPr>
            <p:ph type="body" idx="1"/>
          </p:nvPr>
        </p:nvSpPr>
        <p:spPr>
          <a:noFill/>
          <a:ln/>
        </p:spPr>
        <p:txBody>
          <a:bodyPr/>
          <a:lstStyle/>
          <a:p>
            <a:endParaRPr lang="en-US" smtClean="0">
              <a:latin typeface="Myriad Pro"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4294967295"/>
          </p:nvPr>
        </p:nvSpPr>
        <p:spPr bwMode="auto">
          <a:xfrm>
            <a:off x="4143587" y="9119173"/>
            <a:ext cx="3169920" cy="480388"/>
          </a:xfrm>
          <a:prstGeom prst="rect">
            <a:avLst/>
          </a:prstGeom>
          <a:noFill/>
          <a:ln>
            <a:miter lim="800000"/>
            <a:headEnd/>
            <a:tailEnd/>
          </a:ln>
        </p:spPr>
        <p:txBody>
          <a:bodyPr lIns="95747" tIns="47873" rIns="95747" bIns="47873"/>
          <a:lstStyle/>
          <a:p>
            <a:fld id="{D526D6D4-469D-4EC5-B2F6-678E6AAA4E06}" type="slidenum">
              <a:rPr lang="en-US"/>
              <a:pPr/>
              <a:t>31</a:t>
            </a:fld>
            <a:endParaRPr lang="en-US"/>
          </a:p>
        </p:txBody>
      </p:sp>
      <p:sp>
        <p:nvSpPr>
          <p:cNvPr id="139267" name="Rectangle 2"/>
          <p:cNvSpPr>
            <a:spLocks noGrp="1" noRot="1" noChangeAspect="1" noChangeArrowheads="1" noTextEdit="1"/>
          </p:cNvSpPr>
          <p:nvPr>
            <p:ph type="sldImg"/>
          </p:nvPr>
        </p:nvSpPr>
        <p:spPr>
          <a:xfrm>
            <a:off x="457200" y="719138"/>
            <a:ext cx="6400800" cy="3600450"/>
          </a:xfrm>
          <a:ln/>
        </p:spPr>
      </p:sp>
      <p:sp>
        <p:nvSpPr>
          <p:cNvPr id="139268" name="Rectangle 3"/>
          <p:cNvSpPr>
            <a:spLocks noGrp="1" noChangeArrowheads="1"/>
          </p:cNvSpPr>
          <p:nvPr>
            <p:ph type="body" idx="1"/>
          </p:nvPr>
        </p:nvSpPr>
        <p:spPr>
          <a:noFill/>
          <a:ln/>
        </p:spPr>
        <p:txBody>
          <a:bodyPr/>
          <a:lstStyle/>
          <a:p>
            <a:endParaRPr lang="en-US" smtClean="0">
              <a:latin typeface="Myriad Pro" pitchFamily="-112"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4294967295"/>
          </p:nvPr>
        </p:nvSpPr>
        <p:spPr bwMode="auto">
          <a:xfrm>
            <a:off x="4143587" y="9119173"/>
            <a:ext cx="3169920" cy="480388"/>
          </a:xfrm>
          <a:prstGeom prst="rect">
            <a:avLst/>
          </a:prstGeom>
          <a:noFill/>
          <a:ln>
            <a:miter lim="800000"/>
            <a:headEnd/>
            <a:tailEnd/>
          </a:ln>
        </p:spPr>
        <p:txBody>
          <a:bodyPr lIns="95747" tIns="47873" rIns="95747" bIns="47873"/>
          <a:lstStyle/>
          <a:p>
            <a:fld id="{EF89696D-BAEA-4CB7-9460-20D40A1495DC}" type="slidenum">
              <a:rPr lang="en-US"/>
              <a:pPr/>
              <a:t>32</a:t>
            </a:fld>
            <a:endParaRPr lang="en-US"/>
          </a:p>
        </p:txBody>
      </p:sp>
      <p:sp>
        <p:nvSpPr>
          <p:cNvPr id="140291" name="Rectangle 2"/>
          <p:cNvSpPr>
            <a:spLocks noGrp="1" noRot="1" noChangeAspect="1" noChangeArrowheads="1" noTextEdit="1"/>
          </p:cNvSpPr>
          <p:nvPr>
            <p:ph type="sldImg"/>
          </p:nvPr>
        </p:nvSpPr>
        <p:spPr>
          <a:xfrm>
            <a:off x="457200" y="719138"/>
            <a:ext cx="6400800" cy="3600450"/>
          </a:xfrm>
          <a:ln/>
        </p:spPr>
      </p:sp>
      <p:sp>
        <p:nvSpPr>
          <p:cNvPr id="140292" name="Rectangle 3"/>
          <p:cNvSpPr>
            <a:spLocks noGrp="1" noChangeArrowheads="1"/>
          </p:cNvSpPr>
          <p:nvPr>
            <p:ph type="body" idx="1"/>
          </p:nvPr>
        </p:nvSpPr>
        <p:spPr>
          <a:noFill/>
          <a:ln/>
        </p:spPr>
        <p:txBody>
          <a:bodyPr/>
          <a:lstStyle/>
          <a:p>
            <a:endParaRPr lang="en-US" smtClean="0">
              <a:latin typeface="Myriad Pro" pitchFamily="-112"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4294967295"/>
          </p:nvPr>
        </p:nvSpPr>
        <p:spPr bwMode="auto">
          <a:xfrm>
            <a:off x="4143587" y="9119173"/>
            <a:ext cx="3169920" cy="480388"/>
          </a:xfrm>
          <a:prstGeom prst="rect">
            <a:avLst/>
          </a:prstGeom>
          <a:noFill/>
          <a:ln>
            <a:miter lim="800000"/>
            <a:headEnd/>
            <a:tailEnd/>
          </a:ln>
        </p:spPr>
        <p:txBody>
          <a:bodyPr lIns="95747" tIns="47873" rIns="95747" bIns="47873"/>
          <a:lstStyle/>
          <a:p>
            <a:fld id="{EF89696D-BAEA-4CB7-9460-20D40A1495DC}" type="slidenum">
              <a:rPr lang="en-US"/>
              <a:pPr/>
              <a:t>33</a:t>
            </a:fld>
            <a:endParaRPr lang="en-US"/>
          </a:p>
        </p:txBody>
      </p:sp>
      <p:sp>
        <p:nvSpPr>
          <p:cNvPr id="140291" name="Rectangle 2"/>
          <p:cNvSpPr>
            <a:spLocks noGrp="1" noRot="1" noChangeAspect="1" noChangeArrowheads="1" noTextEdit="1"/>
          </p:cNvSpPr>
          <p:nvPr>
            <p:ph type="sldImg"/>
          </p:nvPr>
        </p:nvSpPr>
        <p:spPr>
          <a:xfrm>
            <a:off x="457200" y="719138"/>
            <a:ext cx="6400800" cy="3600450"/>
          </a:xfrm>
          <a:ln/>
        </p:spPr>
      </p:sp>
      <p:sp>
        <p:nvSpPr>
          <p:cNvPr id="140292" name="Rectangle 3"/>
          <p:cNvSpPr>
            <a:spLocks noGrp="1" noChangeArrowheads="1"/>
          </p:cNvSpPr>
          <p:nvPr>
            <p:ph type="body" idx="1"/>
          </p:nvPr>
        </p:nvSpPr>
        <p:spPr>
          <a:noFill/>
          <a:ln/>
        </p:spPr>
        <p:txBody>
          <a:bodyPr/>
          <a:lstStyle/>
          <a:p>
            <a:endParaRPr lang="en-US" smtClean="0">
              <a:latin typeface="Myriad Pro" pitchFamily="-112"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4294967295"/>
          </p:nvPr>
        </p:nvSpPr>
        <p:spPr bwMode="auto">
          <a:xfrm>
            <a:off x="4143587" y="9119173"/>
            <a:ext cx="3169920" cy="480388"/>
          </a:xfrm>
          <a:prstGeom prst="rect">
            <a:avLst/>
          </a:prstGeom>
          <a:noFill/>
          <a:ln>
            <a:miter lim="800000"/>
            <a:headEnd/>
            <a:tailEnd/>
          </a:ln>
        </p:spPr>
        <p:txBody>
          <a:bodyPr lIns="95747" tIns="47873" rIns="95747" bIns="47873"/>
          <a:lstStyle/>
          <a:p>
            <a:fld id="{4E4D1794-F8EB-43C0-9CED-B3623B50C956}" type="slidenum">
              <a:rPr lang="en-US"/>
              <a:pPr/>
              <a:t>34</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latin typeface="Myriad Pro" pitchFamily="-112"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4294967295"/>
          </p:nvPr>
        </p:nvSpPr>
        <p:spPr bwMode="auto">
          <a:xfrm>
            <a:off x="4143587" y="9119173"/>
            <a:ext cx="3169920" cy="480388"/>
          </a:xfrm>
          <a:prstGeom prst="rect">
            <a:avLst/>
          </a:prstGeom>
          <a:noFill/>
          <a:ln>
            <a:miter lim="800000"/>
            <a:headEnd/>
            <a:tailEnd/>
          </a:ln>
        </p:spPr>
        <p:txBody>
          <a:bodyPr lIns="95747" tIns="47873" rIns="95747" bIns="47873"/>
          <a:lstStyle/>
          <a:p>
            <a:fld id="{4E4D1794-F8EB-43C0-9CED-B3623B50C956}" type="slidenum">
              <a:rPr lang="en-US"/>
              <a:pPr/>
              <a:t>35</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latin typeface="Myriad Pro" pitchFamily="-112"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4294967295"/>
          </p:nvPr>
        </p:nvSpPr>
        <p:spPr bwMode="auto">
          <a:xfrm>
            <a:off x="4143587" y="9119173"/>
            <a:ext cx="3169920" cy="480388"/>
          </a:xfrm>
          <a:prstGeom prst="rect">
            <a:avLst/>
          </a:prstGeom>
          <a:noFill/>
          <a:ln>
            <a:miter lim="800000"/>
            <a:headEnd/>
            <a:tailEnd/>
          </a:ln>
        </p:spPr>
        <p:txBody>
          <a:bodyPr lIns="95747" tIns="47873" rIns="95747" bIns="47873"/>
          <a:lstStyle/>
          <a:p>
            <a:fld id="{4E4D1794-F8EB-43C0-9CED-B3623B50C956}" type="slidenum">
              <a:rPr lang="en-US"/>
              <a:pPr/>
              <a:t>36</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latin typeface="Myriad Pro" pitchFamily="-112"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100</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100</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100</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100</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100</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100</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100</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4294967295"/>
          </p:nvPr>
        </p:nvSpPr>
        <p:spPr bwMode="auto">
          <a:xfrm>
            <a:off x="4143587" y="9119173"/>
            <a:ext cx="3169920" cy="480388"/>
          </a:xfrm>
          <a:prstGeom prst="rect">
            <a:avLst/>
          </a:prstGeom>
          <a:noFill/>
          <a:ln>
            <a:miter lim="800000"/>
            <a:headEnd/>
            <a:tailEnd/>
          </a:ln>
        </p:spPr>
        <p:txBody>
          <a:bodyPr lIns="95747" tIns="47873" rIns="95747" bIns="47873"/>
          <a:lstStyle/>
          <a:p>
            <a:fld id="{41D3D273-CFAC-4DCD-A284-4FB2AB2B8102}" type="slidenum">
              <a:rPr lang="en-US"/>
              <a:pPr/>
              <a:t>61</a:t>
            </a:fld>
            <a:endParaRPr lang="en-US"/>
          </a:p>
        </p:txBody>
      </p:sp>
      <p:sp>
        <p:nvSpPr>
          <p:cNvPr id="156675" name="Rectangle 2"/>
          <p:cNvSpPr>
            <a:spLocks noGrp="1" noRot="1" noChangeAspect="1" noChangeArrowheads="1" noTextEdit="1"/>
          </p:cNvSpPr>
          <p:nvPr>
            <p:ph type="sldImg"/>
          </p:nvPr>
        </p:nvSpPr>
        <p:spPr>
          <a:xfrm>
            <a:off x="457200" y="719138"/>
            <a:ext cx="6400800" cy="3600450"/>
          </a:xfrm>
          <a:ln/>
        </p:spPr>
      </p:sp>
      <p:sp>
        <p:nvSpPr>
          <p:cNvPr id="1566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4294967295"/>
          </p:nvPr>
        </p:nvSpPr>
        <p:spPr bwMode="auto">
          <a:xfrm>
            <a:off x="4143375" y="9120189"/>
            <a:ext cx="3170238" cy="479425"/>
          </a:xfrm>
          <a:prstGeom prst="rect">
            <a:avLst/>
          </a:prstGeom>
          <a:noFill/>
          <a:ln>
            <a:miter lim="800000"/>
            <a:headEnd/>
            <a:tailEnd/>
          </a:ln>
        </p:spPr>
        <p:txBody>
          <a:bodyPr lIns="91415" tIns="45708" rIns="91415" bIns="45708"/>
          <a:lstStyle/>
          <a:p>
            <a:pPr>
              <a:buClr>
                <a:schemeClr val="accent1"/>
              </a:buClr>
              <a:buSzPct val="100000"/>
              <a:buFont typeface="Wingdings" pitchFamily="2" charset="2"/>
              <a:buChar char="n"/>
            </a:pPr>
            <a:fld id="{33CD0A7B-2FA0-4DB2-ABF8-25041D6F1F89}" type="slidenum">
              <a:rPr lang="en-US"/>
              <a:pPr>
                <a:buClr>
                  <a:schemeClr val="accent1"/>
                </a:buClr>
                <a:buSzPct val="100000"/>
                <a:buFont typeface="Wingdings" pitchFamily="2" charset="2"/>
                <a:buChar char="n"/>
              </a:pPr>
              <a:t>66</a:t>
            </a:fld>
            <a:endParaRPr lang="en-US"/>
          </a:p>
        </p:txBody>
      </p:sp>
      <p:sp>
        <p:nvSpPr>
          <p:cNvPr id="61443" name="Rectangle 2"/>
          <p:cNvSpPr>
            <a:spLocks noGrp="1" noRot="1" noChangeAspect="1" noChangeArrowheads="1" noTextEdit="1"/>
          </p:cNvSpPr>
          <p:nvPr>
            <p:ph type="sldImg"/>
          </p:nvPr>
        </p:nvSpPr>
        <p:spPr>
          <a:xfrm>
            <a:off x="457200" y="719138"/>
            <a:ext cx="6400800" cy="3600450"/>
          </a:xfrm>
          <a:ln/>
        </p:spPr>
      </p:sp>
      <p:sp>
        <p:nvSpPr>
          <p:cNvPr id="61444" name="Rectangle 3"/>
          <p:cNvSpPr>
            <a:spLocks noGrp="1" noChangeArrowheads="1"/>
          </p:cNvSpPr>
          <p:nvPr>
            <p:ph type="body" idx="1"/>
          </p:nvPr>
        </p:nvSpPr>
        <p:spPr>
          <a:noFill/>
          <a:ln/>
        </p:spPr>
        <p:txBody>
          <a:bodyPr/>
          <a:lstStyle/>
          <a:p>
            <a:pPr eaLnBrk="1" hangingPunct="1"/>
            <a:endParaRPr lang="en-US" smtClean="0">
              <a:latin typeface="Myriad Pro"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4294967295"/>
          </p:nvPr>
        </p:nvSpPr>
        <p:spPr bwMode="auto">
          <a:xfrm>
            <a:off x="4143375" y="9120189"/>
            <a:ext cx="3170238" cy="479425"/>
          </a:xfrm>
          <a:prstGeom prst="rect">
            <a:avLst/>
          </a:prstGeom>
          <a:noFill/>
          <a:ln>
            <a:miter lim="800000"/>
            <a:headEnd/>
            <a:tailEnd/>
          </a:ln>
        </p:spPr>
        <p:txBody>
          <a:bodyPr lIns="91415" tIns="45708" rIns="91415" bIns="45708"/>
          <a:lstStyle/>
          <a:p>
            <a:pPr>
              <a:buClr>
                <a:schemeClr val="accent1"/>
              </a:buClr>
              <a:buSzPct val="100000"/>
              <a:buFont typeface="Wingdings" pitchFamily="2" charset="2"/>
              <a:buChar char="n"/>
            </a:pPr>
            <a:fld id="{33CD0A7B-2FA0-4DB2-ABF8-25041D6F1F89}" type="slidenum">
              <a:rPr lang="en-US"/>
              <a:pPr>
                <a:buClr>
                  <a:schemeClr val="accent1"/>
                </a:buClr>
                <a:buSzPct val="100000"/>
                <a:buFont typeface="Wingdings" pitchFamily="2" charset="2"/>
                <a:buChar char="n"/>
              </a:pPr>
              <a:t>67</a:t>
            </a:fld>
            <a:endParaRPr lang="en-US"/>
          </a:p>
        </p:txBody>
      </p:sp>
      <p:sp>
        <p:nvSpPr>
          <p:cNvPr id="61443" name="Rectangle 2"/>
          <p:cNvSpPr>
            <a:spLocks noGrp="1" noRot="1" noChangeAspect="1" noChangeArrowheads="1" noTextEdit="1"/>
          </p:cNvSpPr>
          <p:nvPr>
            <p:ph type="sldImg"/>
          </p:nvPr>
        </p:nvSpPr>
        <p:spPr>
          <a:xfrm>
            <a:off x="457200" y="719138"/>
            <a:ext cx="6400800" cy="3600450"/>
          </a:xfrm>
          <a:ln/>
        </p:spPr>
      </p:sp>
      <p:sp>
        <p:nvSpPr>
          <p:cNvPr id="61444" name="Rectangle 3"/>
          <p:cNvSpPr>
            <a:spLocks noGrp="1" noChangeArrowheads="1"/>
          </p:cNvSpPr>
          <p:nvPr>
            <p:ph type="body" idx="1"/>
          </p:nvPr>
        </p:nvSpPr>
        <p:spPr>
          <a:noFill/>
          <a:ln/>
        </p:spPr>
        <p:txBody>
          <a:bodyPr/>
          <a:lstStyle/>
          <a:p>
            <a:pPr eaLnBrk="1" hangingPunct="1"/>
            <a:endParaRPr lang="en-US" smtClean="0">
              <a:latin typeface="Myriad Pro"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4294967295"/>
          </p:nvPr>
        </p:nvSpPr>
        <p:spPr bwMode="auto">
          <a:xfrm>
            <a:off x="4143587" y="9119173"/>
            <a:ext cx="3169920" cy="480388"/>
          </a:xfrm>
          <a:prstGeom prst="rect">
            <a:avLst/>
          </a:prstGeom>
          <a:noFill/>
          <a:ln>
            <a:miter lim="800000"/>
            <a:headEnd/>
            <a:tailEnd/>
          </a:ln>
        </p:spPr>
        <p:txBody>
          <a:bodyPr lIns="95747" tIns="47873" rIns="95747" bIns="47873"/>
          <a:lstStyle/>
          <a:p>
            <a:fld id="{BB6ED1CC-8DD8-4890-82A6-B47045BB12E5}" type="slidenum">
              <a:rPr lang="en-US"/>
              <a:pPr/>
              <a:t>26</a:t>
            </a:fld>
            <a:endParaRPr lang="en-US"/>
          </a:p>
        </p:txBody>
      </p:sp>
      <p:sp>
        <p:nvSpPr>
          <p:cNvPr id="134147" name="Rectangle 2"/>
          <p:cNvSpPr>
            <a:spLocks noGrp="1" noRot="1" noChangeAspect="1" noChangeArrowheads="1" noTextEdit="1"/>
          </p:cNvSpPr>
          <p:nvPr>
            <p:ph type="sldImg"/>
          </p:nvPr>
        </p:nvSpPr>
        <p:spPr>
          <a:xfrm>
            <a:off x="457200" y="719138"/>
            <a:ext cx="6400800" cy="3600450"/>
          </a:xfrm>
          <a:ln/>
        </p:spPr>
      </p:sp>
      <p:sp>
        <p:nvSpPr>
          <p:cNvPr id="134148" name="Rectangle 3"/>
          <p:cNvSpPr>
            <a:spLocks noGrp="1" noChangeArrowheads="1"/>
          </p:cNvSpPr>
          <p:nvPr>
            <p:ph type="body" idx="1"/>
          </p:nvPr>
        </p:nvSpPr>
        <p:spPr>
          <a:noFill/>
          <a:ln/>
        </p:spPr>
        <p:txBody>
          <a:bodyPr/>
          <a:lstStyle/>
          <a:p>
            <a:endParaRPr lang="en-US" smtClean="0">
              <a:latin typeface="Myriad Pro" pitchFamily="-112"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4294967295"/>
          </p:nvPr>
        </p:nvSpPr>
        <p:spPr bwMode="auto">
          <a:xfrm>
            <a:off x="4143587" y="9119173"/>
            <a:ext cx="3169920" cy="480388"/>
          </a:xfrm>
          <a:prstGeom prst="rect">
            <a:avLst/>
          </a:prstGeom>
          <a:noFill/>
          <a:ln>
            <a:miter lim="800000"/>
            <a:headEnd/>
            <a:tailEnd/>
          </a:ln>
        </p:spPr>
        <p:txBody>
          <a:bodyPr lIns="95747" tIns="47873" rIns="95747" bIns="47873"/>
          <a:lstStyle/>
          <a:p>
            <a:fld id="{BB6ED1CC-8DD8-4890-82A6-B47045BB12E5}" type="slidenum">
              <a:rPr lang="en-US"/>
              <a:pPr/>
              <a:t>27</a:t>
            </a:fld>
            <a:endParaRPr lang="en-US"/>
          </a:p>
        </p:txBody>
      </p:sp>
      <p:sp>
        <p:nvSpPr>
          <p:cNvPr id="134147" name="Rectangle 2"/>
          <p:cNvSpPr>
            <a:spLocks noGrp="1" noRot="1" noChangeAspect="1" noChangeArrowheads="1" noTextEdit="1"/>
          </p:cNvSpPr>
          <p:nvPr>
            <p:ph type="sldImg"/>
          </p:nvPr>
        </p:nvSpPr>
        <p:spPr>
          <a:xfrm>
            <a:off x="457200" y="719138"/>
            <a:ext cx="6400800" cy="3600450"/>
          </a:xfrm>
          <a:ln/>
        </p:spPr>
      </p:sp>
      <p:sp>
        <p:nvSpPr>
          <p:cNvPr id="134148" name="Rectangle 3"/>
          <p:cNvSpPr>
            <a:spLocks noGrp="1" noChangeArrowheads="1"/>
          </p:cNvSpPr>
          <p:nvPr>
            <p:ph type="body" idx="1"/>
          </p:nvPr>
        </p:nvSpPr>
        <p:spPr>
          <a:noFill/>
          <a:ln/>
        </p:spPr>
        <p:txBody>
          <a:bodyPr/>
          <a:lstStyle/>
          <a:p>
            <a:endParaRPr lang="en-US" smtClean="0">
              <a:latin typeface="Myriad Pro" pitchFamily="-112"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4294967295"/>
          </p:nvPr>
        </p:nvSpPr>
        <p:spPr bwMode="auto">
          <a:xfrm>
            <a:off x="4143587" y="9119173"/>
            <a:ext cx="3169920" cy="480388"/>
          </a:xfrm>
          <a:prstGeom prst="rect">
            <a:avLst/>
          </a:prstGeom>
          <a:noFill/>
          <a:ln>
            <a:miter lim="800000"/>
            <a:headEnd/>
            <a:tailEnd/>
          </a:ln>
        </p:spPr>
        <p:txBody>
          <a:bodyPr lIns="95747" tIns="47873" rIns="95747" bIns="47873"/>
          <a:lstStyle/>
          <a:p>
            <a:fld id="{5CBBD2B4-F2EB-4EF1-80F7-111D4445A977}" type="slidenum">
              <a:rPr lang="en-US"/>
              <a:pPr/>
              <a:t>28</a:t>
            </a:fld>
            <a:endParaRPr lang="en-US"/>
          </a:p>
        </p:txBody>
      </p:sp>
      <p:sp>
        <p:nvSpPr>
          <p:cNvPr id="135171" name="Rectangle 2"/>
          <p:cNvSpPr>
            <a:spLocks noGrp="1" noRot="1" noChangeAspect="1" noChangeArrowheads="1" noTextEdit="1"/>
          </p:cNvSpPr>
          <p:nvPr>
            <p:ph type="sldImg"/>
          </p:nvPr>
        </p:nvSpPr>
        <p:spPr>
          <a:xfrm>
            <a:off x="457200" y="719138"/>
            <a:ext cx="6400800" cy="3600450"/>
          </a:xfrm>
          <a:ln/>
        </p:spPr>
      </p:sp>
      <p:sp>
        <p:nvSpPr>
          <p:cNvPr id="135172" name="Rectangle 3"/>
          <p:cNvSpPr>
            <a:spLocks noGrp="1" noChangeArrowheads="1"/>
          </p:cNvSpPr>
          <p:nvPr>
            <p:ph type="body" idx="1"/>
          </p:nvPr>
        </p:nvSpPr>
        <p:spPr>
          <a:noFill/>
          <a:ln/>
        </p:spPr>
        <p:txBody>
          <a:bodyPr/>
          <a:lstStyle/>
          <a:p>
            <a:endParaRPr lang="en-US" smtClean="0">
              <a:latin typeface="Myriad Pro" pitchFamily="-112"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4294967295"/>
          </p:nvPr>
        </p:nvSpPr>
        <p:spPr bwMode="auto">
          <a:xfrm>
            <a:off x="4143375" y="9120189"/>
            <a:ext cx="3170238" cy="479425"/>
          </a:xfrm>
          <a:prstGeom prst="rect">
            <a:avLst/>
          </a:prstGeom>
          <a:noFill/>
          <a:ln>
            <a:miter lim="800000"/>
            <a:headEnd/>
            <a:tailEnd/>
          </a:ln>
        </p:spPr>
        <p:txBody>
          <a:bodyPr lIns="91415" tIns="45708" rIns="91415" bIns="45708"/>
          <a:lstStyle/>
          <a:p>
            <a:pPr>
              <a:buClr>
                <a:schemeClr val="accent1"/>
              </a:buClr>
              <a:buSzPct val="100000"/>
              <a:buFont typeface="Wingdings" pitchFamily="2" charset="2"/>
              <a:buChar char="n"/>
            </a:pPr>
            <a:fld id="{33CD0A7B-2FA0-4DB2-ABF8-25041D6F1F89}" type="slidenum">
              <a:rPr lang="en-US"/>
              <a:pPr>
                <a:buClr>
                  <a:schemeClr val="accent1"/>
                </a:buClr>
                <a:buSzPct val="100000"/>
                <a:buFont typeface="Wingdings" pitchFamily="2" charset="2"/>
                <a:buChar char="n"/>
              </a:pPr>
              <a:t>98</a:t>
            </a:fld>
            <a:endParaRPr lang="en-US"/>
          </a:p>
        </p:txBody>
      </p:sp>
      <p:sp>
        <p:nvSpPr>
          <p:cNvPr id="61443" name="Rectangle 2"/>
          <p:cNvSpPr>
            <a:spLocks noGrp="1" noRot="1" noChangeAspect="1" noChangeArrowheads="1" noTextEdit="1"/>
          </p:cNvSpPr>
          <p:nvPr>
            <p:ph type="sldImg"/>
          </p:nvPr>
        </p:nvSpPr>
        <p:spPr>
          <a:xfrm>
            <a:off x="457200" y="719138"/>
            <a:ext cx="6400800" cy="3600450"/>
          </a:xfrm>
          <a:ln/>
        </p:spPr>
      </p:sp>
      <p:sp>
        <p:nvSpPr>
          <p:cNvPr id="61444" name="Rectangle 3"/>
          <p:cNvSpPr>
            <a:spLocks noGrp="1" noChangeArrowheads="1"/>
          </p:cNvSpPr>
          <p:nvPr>
            <p:ph type="body" idx="1"/>
          </p:nvPr>
        </p:nvSpPr>
        <p:spPr>
          <a:noFill/>
          <a:ln/>
        </p:spPr>
        <p:txBody>
          <a:bodyPr/>
          <a:lstStyle/>
          <a:p>
            <a:pPr eaLnBrk="1" hangingPunct="1"/>
            <a:endParaRPr lang="en-US" smtClean="0">
              <a:latin typeface="Myriad Pro"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4294967295"/>
          </p:nvPr>
        </p:nvSpPr>
        <p:spPr bwMode="auto">
          <a:xfrm>
            <a:off x="4143587" y="9119173"/>
            <a:ext cx="3169920" cy="480388"/>
          </a:xfrm>
          <a:prstGeom prst="rect">
            <a:avLst/>
          </a:prstGeom>
          <a:noFill/>
          <a:ln>
            <a:miter lim="800000"/>
            <a:headEnd/>
            <a:tailEnd/>
          </a:ln>
        </p:spPr>
        <p:txBody>
          <a:bodyPr lIns="95747" tIns="47873" rIns="95747" bIns="47873"/>
          <a:lstStyle/>
          <a:p>
            <a:fld id="{5CBBD2B4-F2EB-4EF1-80F7-111D4445A977}" type="slidenum">
              <a:rPr lang="en-US"/>
              <a:pPr/>
              <a:t>29</a:t>
            </a:fld>
            <a:endParaRPr lang="en-US"/>
          </a:p>
        </p:txBody>
      </p:sp>
      <p:sp>
        <p:nvSpPr>
          <p:cNvPr id="135171" name="Rectangle 2"/>
          <p:cNvSpPr>
            <a:spLocks noGrp="1" noRot="1" noChangeAspect="1" noChangeArrowheads="1" noTextEdit="1"/>
          </p:cNvSpPr>
          <p:nvPr>
            <p:ph type="sldImg"/>
          </p:nvPr>
        </p:nvSpPr>
        <p:spPr>
          <a:xfrm>
            <a:off x="457200" y="719138"/>
            <a:ext cx="6400800" cy="3600450"/>
          </a:xfrm>
          <a:ln/>
        </p:spPr>
      </p:sp>
      <p:sp>
        <p:nvSpPr>
          <p:cNvPr id="135172" name="Rectangle 3"/>
          <p:cNvSpPr>
            <a:spLocks noGrp="1" noChangeArrowheads="1"/>
          </p:cNvSpPr>
          <p:nvPr>
            <p:ph type="body" idx="1"/>
          </p:nvPr>
        </p:nvSpPr>
        <p:spPr>
          <a:noFill/>
          <a:ln/>
        </p:spPr>
        <p:txBody>
          <a:bodyPr/>
          <a:lstStyle/>
          <a:p>
            <a:endParaRPr lang="en-US" smtClean="0">
              <a:latin typeface="Myriad Pro" pitchFamily="-112"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4294967295"/>
          </p:nvPr>
        </p:nvSpPr>
        <p:spPr bwMode="auto">
          <a:xfrm>
            <a:off x="4143587" y="9119173"/>
            <a:ext cx="3169920" cy="480388"/>
          </a:xfrm>
          <a:prstGeom prst="rect">
            <a:avLst/>
          </a:prstGeom>
          <a:noFill/>
          <a:ln>
            <a:miter lim="800000"/>
            <a:headEnd/>
            <a:tailEnd/>
          </a:ln>
        </p:spPr>
        <p:txBody>
          <a:bodyPr lIns="95747" tIns="47873" rIns="95747" bIns="47873"/>
          <a:lstStyle/>
          <a:p>
            <a:fld id="{5CBBD2B4-F2EB-4EF1-80F7-111D4445A977}" type="slidenum">
              <a:rPr lang="en-US"/>
              <a:pPr/>
              <a:t>30</a:t>
            </a:fld>
            <a:endParaRPr lang="en-US"/>
          </a:p>
        </p:txBody>
      </p:sp>
      <p:sp>
        <p:nvSpPr>
          <p:cNvPr id="135171" name="Rectangle 2"/>
          <p:cNvSpPr>
            <a:spLocks noGrp="1" noRot="1" noChangeAspect="1" noChangeArrowheads="1" noTextEdit="1"/>
          </p:cNvSpPr>
          <p:nvPr>
            <p:ph type="sldImg"/>
          </p:nvPr>
        </p:nvSpPr>
        <p:spPr>
          <a:xfrm>
            <a:off x="457200" y="719138"/>
            <a:ext cx="6400800" cy="3600450"/>
          </a:xfrm>
          <a:ln/>
        </p:spPr>
      </p:sp>
      <p:sp>
        <p:nvSpPr>
          <p:cNvPr id="135172" name="Rectangle 3"/>
          <p:cNvSpPr>
            <a:spLocks noGrp="1" noChangeArrowheads="1"/>
          </p:cNvSpPr>
          <p:nvPr>
            <p:ph type="body" idx="1"/>
          </p:nvPr>
        </p:nvSpPr>
        <p:spPr>
          <a:noFill/>
          <a:ln/>
        </p:spPr>
        <p:txBody>
          <a:bodyPr/>
          <a:lstStyle/>
          <a:p>
            <a:endParaRPr lang="en-US" smtClean="0">
              <a:latin typeface="Myriad Pro" pitchFamily="-112"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9810" name="Rectangle 2"/>
          <p:cNvSpPr>
            <a:spLocks noGrp="1" noChangeArrowheads="1"/>
          </p:cNvSpPr>
          <p:nvPr>
            <p:ph type="subTitle" idx="1"/>
          </p:nvPr>
        </p:nvSpPr>
        <p:spPr>
          <a:xfrm>
            <a:off x="363538" y="3374231"/>
            <a:ext cx="8216900" cy="1314450"/>
          </a:xfrm>
        </p:spPr>
        <p:txBody>
          <a:bodyPr/>
          <a:lstStyle>
            <a:lvl1pPr marL="0" indent="0">
              <a:buFont typeface="Wingdings" pitchFamily="-112" charset="2"/>
              <a:buNone/>
              <a:defRPr sz="2400">
                <a:solidFill>
                  <a:schemeClr val="tx1"/>
                </a:solidFill>
              </a:defRPr>
            </a:lvl1pPr>
          </a:lstStyle>
          <a:p>
            <a:r>
              <a:rPr lang="en-US" dirty="0" smtClean="0"/>
              <a:t>Click to edit Master subtitle style</a:t>
            </a:r>
            <a:endParaRPr lang="en-US" dirty="0"/>
          </a:p>
        </p:txBody>
      </p:sp>
      <p:sp>
        <p:nvSpPr>
          <p:cNvPr id="119812" name="Rectangle 4"/>
          <p:cNvSpPr>
            <a:spLocks noGrp="1" noChangeArrowheads="1"/>
          </p:cNvSpPr>
          <p:nvPr>
            <p:ph type="ctrTitle"/>
          </p:nvPr>
        </p:nvSpPr>
        <p:spPr>
          <a:xfrm>
            <a:off x="363538" y="1947863"/>
            <a:ext cx="8216900" cy="1101329"/>
          </a:xfrm>
        </p:spPr>
        <p:txBody>
          <a:bodyPr lIns="91418" tIns="45710" rIns="91418" bIns="45710"/>
          <a:lstStyle>
            <a:lvl1pPr>
              <a:defRPr sz="2800">
                <a:solidFill>
                  <a:schemeClr val="tx1"/>
                </a:solidFill>
              </a:defRPr>
            </a:lvl1pPr>
          </a:lstStyle>
          <a:p>
            <a:r>
              <a:rPr lang="en-US" dirty="0"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418513" y="4814889"/>
            <a:ext cx="596900" cy="307181"/>
          </a:xfrm>
        </p:spPr>
        <p:txBody>
          <a:bodyPr/>
          <a:lstStyle>
            <a:lvl1pPr>
              <a:defRPr/>
            </a:lvl1pPr>
          </a:lstStyle>
          <a:p>
            <a:pPr>
              <a:defRPr/>
            </a:pPr>
            <a:fld id="{8E278A6D-4B45-462E-8921-77E5AEADFAD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9250" y="102394"/>
            <a:ext cx="2097088" cy="4705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4816" y="102394"/>
            <a:ext cx="6142037" cy="4705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418513" y="4814889"/>
            <a:ext cx="596900" cy="307181"/>
          </a:xfrm>
        </p:spPr>
        <p:txBody>
          <a:bodyPr/>
          <a:lstStyle>
            <a:lvl1pPr>
              <a:defRPr/>
            </a:lvl1pPr>
          </a:lstStyle>
          <a:p>
            <a:pPr>
              <a:defRPr/>
            </a:pPr>
            <a:fld id="{92E1E81D-00BA-4D9C-9C29-9C314468E6F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14" y="139304"/>
            <a:ext cx="8810625" cy="32980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98514" y="664369"/>
            <a:ext cx="3944937" cy="4143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664369"/>
            <a:ext cx="3944938" cy="4143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0F9B2097-1D70-446A-BE43-B4608BEE7388}" type="slidenum">
              <a:rPr lang="en-US"/>
              <a:pPr>
                <a:defRPr/>
              </a:pPr>
              <a:t>‹#›</a:t>
            </a:fld>
            <a:endParaRPr lang="en-US"/>
          </a:p>
        </p:txBody>
      </p:sp>
    </p:spTree>
    <p:extLst>
      <p:ext uri="{BB962C8B-B14F-4D97-AF65-F5344CB8AC3E}">
        <p14:creationId xmlns:p14="http://schemas.microsoft.com/office/powerpoint/2010/main" val="214684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8418513" y="4814889"/>
            <a:ext cx="596900" cy="307181"/>
          </a:xfrm>
        </p:spPr>
        <p:txBody>
          <a:bodyPr/>
          <a:lstStyle>
            <a:lvl1pPr>
              <a:defRPr/>
            </a:lvl1pPr>
          </a:lstStyle>
          <a:p>
            <a:pPr>
              <a:defRPr/>
            </a:pPr>
            <a:fld id="{2E308999-9F77-45DC-B607-AD0E5B89C18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a:xfrm>
            <a:off x="8418513" y="4814889"/>
            <a:ext cx="596900" cy="307181"/>
          </a:xfrm>
        </p:spPr>
        <p:txBody>
          <a:bodyPr/>
          <a:lstStyle>
            <a:lvl1pPr>
              <a:defRPr/>
            </a:lvl1pPr>
          </a:lstStyle>
          <a:p>
            <a:pPr>
              <a:defRPr/>
            </a:pPr>
            <a:fld id="{F5A548B5-E3D1-460D-BBE9-6B77F125912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4813" y="664370"/>
            <a:ext cx="4119562" cy="4143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6778" y="664370"/>
            <a:ext cx="4119563" cy="4143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8418513" y="4814889"/>
            <a:ext cx="596900" cy="307181"/>
          </a:xfrm>
        </p:spPr>
        <p:txBody>
          <a:bodyPr/>
          <a:lstStyle>
            <a:lvl1pPr>
              <a:defRPr/>
            </a:lvl1pPr>
          </a:lstStyle>
          <a:p>
            <a:pPr>
              <a:defRPr/>
            </a:pPr>
            <a:fld id="{96647228-6F2B-4787-A415-B05DDB4B432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8418513" y="4814889"/>
            <a:ext cx="596900" cy="307181"/>
          </a:xfrm>
        </p:spPr>
        <p:txBody>
          <a:bodyPr/>
          <a:lstStyle>
            <a:lvl1pPr>
              <a:defRPr/>
            </a:lvl1pPr>
          </a:lstStyle>
          <a:p>
            <a:pPr>
              <a:defRPr/>
            </a:pPr>
            <a:fld id="{BCFE50D6-9FA1-47A4-A604-13E3879503F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8418513" y="4814889"/>
            <a:ext cx="596900" cy="307181"/>
          </a:xfrm>
        </p:spPr>
        <p:txBody>
          <a:bodyPr/>
          <a:lstStyle>
            <a:lvl1pPr>
              <a:defRPr/>
            </a:lvl1pPr>
          </a:lstStyle>
          <a:p>
            <a:pPr>
              <a:defRPr/>
            </a:pPr>
            <a:fld id="{8E9BA7A7-030F-4BA1-A550-BE83E90BBE9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418513" y="4814889"/>
            <a:ext cx="596900" cy="307181"/>
          </a:xfrm>
        </p:spPr>
        <p:txBody>
          <a:bodyPr/>
          <a:lstStyle>
            <a:lvl1pPr>
              <a:defRPr/>
            </a:lvl1pPr>
          </a:lstStyle>
          <a:p>
            <a:pPr>
              <a:defRPr/>
            </a:pPr>
            <a:fld id="{B03D1A02-C0A0-485B-87AD-6C6036555F1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8418513" y="4814889"/>
            <a:ext cx="596900" cy="307181"/>
          </a:xfrm>
        </p:spPr>
        <p:txBody>
          <a:bodyPr/>
          <a:lstStyle>
            <a:lvl1pPr>
              <a:defRPr/>
            </a:lvl1pPr>
          </a:lstStyle>
          <a:p>
            <a:pPr>
              <a:defRPr/>
            </a:pPr>
            <a:fld id="{7AEF4DA1-D25B-4FFD-929C-3513B895564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8418513" y="4814889"/>
            <a:ext cx="596900" cy="307181"/>
          </a:xfrm>
        </p:spPr>
        <p:txBody>
          <a:bodyPr/>
          <a:lstStyle>
            <a:lvl1pPr>
              <a:defRPr/>
            </a:lvl1pPr>
          </a:lstStyle>
          <a:p>
            <a:pPr>
              <a:defRPr/>
            </a:pPr>
            <a:fld id="{1BFCCED9-59B8-48C3-9489-5C717129A29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175" y="1"/>
            <a:ext cx="9151938" cy="453629"/>
          </a:xfrm>
          <a:prstGeom prst="rect">
            <a:avLst/>
          </a:prstGeom>
          <a:solidFill>
            <a:srgbClr val="81639D"/>
          </a:solidFill>
          <a:ln w="9525">
            <a:noFill/>
            <a:miter lim="800000"/>
            <a:headEnd/>
            <a:tailEnd/>
          </a:ln>
        </p:spPr>
        <p:txBody>
          <a:bodyPr wrap="none" lIns="91429" tIns="45715" rIns="91429" bIns="45715" anchor="ctr"/>
          <a:lstStyle/>
          <a:p>
            <a:pPr algn="ctr">
              <a:defRPr/>
            </a:pPr>
            <a:endParaRPr lang="en-US" sz="1900">
              <a:solidFill>
                <a:schemeClr val="bg1"/>
              </a:solidFill>
              <a:latin typeface="Myriad Pro SemiCond" charset="0"/>
            </a:endParaRPr>
          </a:p>
        </p:txBody>
      </p:sp>
      <p:sp>
        <p:nvSpPr>
          <p:cNvPr id="4099" name="Rectangle 3"/>
          <p:cNvSpPr>
            <a:spLocks noGrp="1" noChangeArrowheads="1"/>
          </p:cNvSpPr>
          <p:nvPr>
            <p:ph type="body" idx="1"/>
          </p:nvPr>
        </p:nvSpPr>
        <p:spPr bwMode="auto">
          <a:xfrm>
            <a:off x="376241" y="664370"/>
            <a:ext cx="8391525" cy="4143375"/>
          </a:xfrm>
          <a:prstGeom prst="rect">
            <a:avLst/>
          </a:prstGeom>
          <a:noFill/>
          <a:ln w="9525">
            <a:noFill/>
            <a:miter lim="800000"/>
            <a:headEnd/>
            <a:tailEnd/>
          </a:ln>
        </p:spPr>
        <p:txBody>
          <a:bodyPr vert="horz" wrap="square" lIns="91429" tIns="45715" rIns="91429" bIns="457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ChangeArrowheads="1"/>
          </p:cNvSpPr>
          <p:nvPr/>
        </p:nvSpPr>
        <p:spPr bwMode="auto">
          <a:xfrm>
            <a:off x="0" y="441723"/>
            <a:ext cx="9151938" cy="33338"/>
          </a:xfrm>
          <a:prstGeom prst="rect">
            <a:avLst/>
          </a:prstGeom>
          <a:solidFill>
            <a:srgbClr val="D5BDA1"/>
          </a:solidFill>
          <a:ln w="9525">
            <a:noFill/>
            <a:miter lim="800000"/>
            <a:headEnd/>
            <a:tailEnd/>
          </a:ln>
        </p:spPr>
        <p:txBody>
          <a:bodyPr wrap="none" anchor="ctr"/>
          <a:lstStyle/>
          <a:p>
            <a:pPr>
              <a:buClr>
                <a:schemeClr val="accent1"/>
              </a:buClr>
              <a:buSzPct val="100000"/>
              <a:buFont typeface="Wingdings" pitchFamily="2" charset="2"/>
              <a:buChar char="n"/>
              <a:defRPr/>
            </a:pPr>
            <a:endParaRPr lang="en-US"/>
          </a:p>
        </p:txBody>
      </p:sp>
      <p:sp>
        <p:nvSpPr>
          <p:cNvPr id="4101" name="Rectangle 5"/>
          <p:cNvSpPr>
            <a:spLocks noGrp="1" noChangeArrowheads="1"/>
          </p:cNvSpPr>
          <p:nvPr>
            <p:ph type="title"/>
          </p:nvPr>
        </p:nvSpPr>
        <p:spPr bwMode="auto">
          <a:xfrm>
            <a:off x="404816" y="102394"/>
            <a:ext cx="8391525" cy="329804"/>
          </a:xfrm>
          <a:prstGeom prst="rect">
            <a:avLst/>
          </a:prstGeom>
          <a:noFill/>
          <a:ln w="9525">
            <a:noFill/>
            <a:miter lim="800000"/>
            <a:headEnd/>
            <a:tailEnd/>
          </a:ln>
        </p:spPr>
        <p:txBody>
          <a:bodyPr vert="horz" wrap="square" lIns="91386" tIns="45695" rIns="91386" bIns="45695" numCol="1" anchor="b" anchorCtr="0" compatLnSpc="1">
            <a:prstTxWarp prst="textNoShape">
              <a:avLst/>
            </a:prstTxWarp>
          </a:bodyPr>
          <a:lstStyle/>
          <a:p>
            <a:pPr lvl="0"/>
            <a:r>
              <a:rPr lang="en-US" smtClean="0"/>
              <a:t>Click to edit Master title style</a:t>
            </a:r>
          </a:p>
        </p:txBody>
      </p:sp>
      <p:sp>
        <p:nvSpPr>
          <p:cNvPr id="7" name="Slide Number Placeholder 6"/>
          <p:cNvSpPr>
            <a:spLocks noGrp="1" noChangeArrowheads="1"/>
          </p:cNvSpPr>
          <p:nvPr>
            <p:ph type="sldNum" sz="quarter" idx="4"/>
          </p:nvPr>
        </p:nvSpPr>
        <p:spPr bwMode="auto">
          <a:xfrm>
            <a:off x="8637591" y="4845845"/>
            <a:ext cx="434975" cy="2262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accent1"/>
              </a:buClr>
              <a:buSzPct val="100000"/>
              <a:buFont typeface="Wingdings" pitchFamily="2" charset="2"/>
              <a:buNone/>
              <a:defRPr sz="1400" b="0">
                <a:latin typeface="Trebuchet MS" pitchFamily="34" charset="0"/>
                <a:cs typeface="+mn-cs"/>
              </a:defRPr>
            </a:lvl1pPr>
          </a:lstStyle>
          <a:p>
            <a:pPr>
              <a:defRPr/>
            </a:pPr>
            <a:fld id="{828338C6-64B4-474D-AF1B-B9ADFD97EE9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Lst>
  <p:hf hdr="0" ftr="0" dt="0"/>
  <p:txStyles>
    <p:titleStyle>
      <a:lvl1pPr algn="l" rtl="0" eaLnBrk="0" fontAlgn="base" hangingPunct="0">
        <a:spcBef>
          <a:spcPct val="0"/>
        </a:spcBef>
        <a:spcAft>
          <a:spcPct val="0"/>
        </a:spcAft>
        <a:defRPr sz="2600">
          <a:solidFill>
            <a:schemeClr val="bg1"/>
          </a:solidFill>
          <a:latin typeface="+mj-lt"/>
          <a:ea typeface="MS PGothic" pitchFamily="34" charset="-128"/>
          <a:cs typeface="ＭＳ Ｐゴシック" pitchFamily="-65" charset="-128"/>
        </a:defRPr>
      </a:lvl1pPr>
      <a:lvl2pPr algn="l" rtl="0" eaLnBrk="0" fontAlgn="base" hangingPunct="0">
        <a:spcBef>
          <a:spcPct val="0"/>
        </a:spcBef>
        <a:spcAft>
          <a:spcPct val="0"/>
        </a:spcAft>
        <a:defRPr sz="2600">
          <a:solidFill>
            <a:schemeClr val="bg1"/>
          </a:solidFill>
          <a:latin typeface="Trebuchet MS" pitchFamily="-112" charset="0"/>
          <a:ea typeface="MS PGothic" pitchFamily="34" charset="-128"/>
          <a:cs typeface="ＭＳ Ｐゴシック" pitchFamily="-65" charset="-128"/>
        </a:defRPr>
      </a:lvl2pPr>
      <a:lvl3pPr algn="l" rtl="0" eaLnBrk="0" fontAlgn="base" hangingPunct="0">
        <a:spcBef>
          <a:spcPct val="0"/>
        </a:spcBef>
        <a:spcAft>
          <a:spcPct val="0"/>
        </a:spcAft>
        <a:defRPr sz="2600">
          <a:solidFill>
            <a:schemeClr val="bg1"/>
          </a:solidFill>
          <a:latin typeface="Trebuchet MS" pitchFamily="-112" charset="0"/>
          <a:ea typeface="MS PGothic" pitchFamily="34" charset="-128"/>
          <a:cs typeface="ＭＳ Ｐゴシック" pitchFamily="-65" charset="-128"/>
        </a:defRPr>
      </a:lvl3pPr>
      <a:lvl4pPr algn="l" rtl="0" eaLnBrk="0" fontAlgn="base" hangingPunct="0">
        <a:spcBef>
          <a:spcPct val="0"/>
        </a:spcBef>
        <a:spcAft>
          <a:spcPct val="0"/>
        </a:spcAft>
        <a:defRPr sz="2600">
          <a:solidFill>
            <a:schemeClr val="bg1"/>
          </a:solidFill>
          <a:latin typeface="Trebuchet MS" pitchFamily="-112" charset="0"/>
          <a:ea typeface="MS PGothic" pitchFamily="34" charset="-128"/>
          <a:cs typeface="ＭＳ Ｐゴシック" pitchFamily="-65" charset="-128"/>
        </a:defRPr>
      </a:lvl4pPr>
      <a:lvl5pPr algn="l" rtl="0" eaLnBrk="0" fontAlgn="base" hangingPunct="0">
        <a:spcBef>
          <a:spcPct val="0"/>
        </a:spcBef>
        <a:spcAft>
          <a:spcPct val="0"/>
        </a:spcAft>
        <a:defRPr sz="2600">
          <a:solidFill>
            <a:schemeClr val="bg1"/>
          </a:solidFill>
          <a:latin typeface="Trebuchet MS" pitchFamily="-112" charset="0"/>
          <a:ea typeface="MS PGothic" pitchFamily="34" charset="-128"/>
          <a:cs typeface="ＭＳ Ｐゴシック" pitchFamily="-65" charset="-128"/>
        </a:defRPr>
      </a:lvl5pPr>
      <a:lvl6pPr marL="457200" algn="l" rtl="0" eaLnBrk="1" fontAlgn="base" hangingPunct="1">
        <a:spcBef>
          <a:spcPct val="0"/>
        </a:spcBef>
        <a:spcAft>
          <a:spcPct val="0"/>
        </a:spcAft>
        <a:defRPr sz="2600">
          <a:solidFill>
            <a:schemeClr val="bg1"/>
          </a:solidFill>
          <a:latin typeface="Trebuchet MS" pitchFamily="-112" charset="0"/>
        </a:defRPr>
      </a:lvl6pPr>
      <a:lvl7pPr marL="914400" algn="l" rtl="0" eaLnBrk="1" fontAlgn="base" hangingPunct="1">
        <a:spcBef>
          <a:spcPct val="0"/>
        </a:spcBef>
        <a:spcAft>
          <a:spcPct val="0"/>
        </a:spcAft>
        <a:defRPr sz="2600">
          <a:solidFill>
            <a:schemeClr val="bg1"/>
          </a:solidFill>
          <a:latin typeface="Trebuchet MS" pitchFamily="-112" charset="0"/>
        </a:defRPr>
      </a:lvl7pPr>
      <a:lvl8pPr marL="1371600" algn="l" rtl="0" eaLnBrk="1" fontAlgn="base" hangingPunct="1">
        <a:spcBef>
          <a:spcPct val="0"/>
        </a:spcBef>
        <a:spcAft>
          <a:spcPct val="0"/>
        </a:spcAft>
        <a:defRPr sz="2600">
          <a:solidFill>
            <a:schemeClr val="bg1"/>
          </a:solidFill>
          <a:latin typeface="Trebuchet MS" pitchFamily="-112" charset="0"/>
        </a:defRPr>
      </a:lvl8pPr>
      <a:lvl9pPr marL="1828800" algn="l" rtl="0" eaLnBrk="1" fontAlgn="base" hangingPunct="1">
        <a:spcBef>
          <a:spcPct val="0"/>
        </a:spcBef>
        <a:spcAft>
          <a:spcPct val="0"/>
        </a:spcAft>
        <a:defRPr sz="2600">
          <a:solidFill>
            <a:schemeClr val="bg1"/>
          </a:solidFill>
          <a:latin typeface="Trebuchet MS" pitchFamily="-112" charset="0"/>
        </a:defRPr>
      </a:lvl9pPr>
    </p:titleStyle>
    <p:bodyStyle>
      <a:lvl1pPr marL="349250" indent="-349250" algn="l" rtl="0" eaLnBrk="0" fontAlgn="base" hangingPunct="0">
        <a:spcBef>
          <a:spcPct val="155000"/>
        </a:spcBef>
        <a:spcAft>
          <a:spcPct val="5000"/>
        </a:spcAft>
        <a:buClr>
          <a:srgbClr val="81639D"/>
        </a:buClr>
        <a:buSzPct val="70000"/>
        <a:buFont typeface="Wingdings" pitchFamily="2" charset="2"/>
        <a:buChar char="n"/>
        <a:defRPr sz="2000">
          <a:solidFill>
            <a:schemeClr val="tx1"/>
          </a:solidFill>
          <a:latin typeface="+mn-lt"/>
          <a:ea typeface="MS PGothic" pitchFamily="34" charset="-128"/>
          <a:cs typeface="ＭＳ Ｐゴシック" pitchFamily="-65" charset="-128"/>
        </a:defRPr>
      </a:lvl1pPr>
      <a:lvl2pPr marL="857250" indent="-393700" algn="l" rtl="0" eaLnBrk="0" fontAlgn="base" hangingPunct="0">
        <a:spcBef>
          <a:spcPct val="5000"/>
        </a:spcBef>
        <a:spcAft>
          <a:spcPct val="5000"/>
        </a:spcAft>
        <a:buClr>
          <a:srgbClr val="81639D"/>
        </a:buClr>
        <a:buSzPct val="140000"/>
        <a:buFont typeface="Symbol" pitchFamily="18" charset="2"/>
        <a:buChar char=""/>
        <a:defRPr sz="2000">
          <a:solidFill>
            <a:schemeClr val="tx1"/>
          </a:solidFill>
          <a:latin typeface="+mn-lt"/>
          <a:ea typeface="MS PGothic" pitchFamily="34" charset="-128"/>
        </a:defRPr>
      </a:lvl2pPr>
      <a:lvl3pPr marL="1428750" indent="-349250" algn="l" rtl="0" eaLnBrk="0" fontAlgn="base" hangingPunct="0">
        <a:spcBef>
          <a:spcPct val="5000"/>
        </a:spcBef>
        <a:spcAft>
          <a:spcPct val="5000"/>
        </a:spcAft>
        <a:buClr>
          <a:srgbClr val="81639D"/>
        </a:buClr>
        <a:buSzPct val="70000"/>
        <a:buFont typeface="Wingdings 3" pitchFamily="18" charset="2"/>
        <a:buChar char="u"/>
        <a:defRPr sz="2000">
          <a:solidFill>
            <a:schemeClr val="tx1"/>
          </a:solidFill>
          <a:latin typeface="+mn-lt"/>
          <a:ea typeface="MS PGothic" pitchFamily="34" charset="-128"/>
        </a:defRPr>
      </a:lvl3pPr>
      <a:lvl4pPr marL="2063750" indent="-349250" algn="l" rtl="0" eaLnBrk="0" fontAlgn="base" hangingPunct="0">
        <a:spcBef>
          <a:spcPct val="5000"/>
        </a:spcBef>
        <a:spcAft>
          <a:spcPct val="5000"/>
        </a:spcAft>
        <a:buClr>
          <a:srgbClr val="81639D"/>
        </a:buClr>
        <a:buSzPct val="125000"/>
        <a:buFont typeface="Symbol" pitchFamily="18" charset="2"/>
        <a:buChar char=""/>
        <a:defRPr sz="2000">
          <a:solidFill>
            <a:schemeClr val="tx1"/>
          </a:solidFill>
          <a:latin typeface="+mn-lt"/>
          <a:ea typeface="MS PGothic" pitchFamily="34" charset="-128"/>
        </a:defRPr>
      </a:lvl4pPr>
      <a:lvl5pPr marL="2571750" indent="-285750" algn="l" rtl="0" eaLnBrk="0" fontAlgn="base" hangingPunct="0">
        <a:spcBef>
          <a:spcPct val="5000"/>
        </a:spcBef>
        <a:spcAft>
          <a:spcPct val="5000"/>
        </a:spcAft>
        <a:buClr>
          <a:srgbClr val="81639D"/>
        </a:buClr>
        <a:buSzPct val="70000"/>
        <a:buFont typeface="Wingdings" pitchFamily="2" charset="2"/>
        <a:buChar char="l"/>
        <a:defRPr sz="2000">
          <a:solidFill>
            <a:schemeClr val="tx1"/>
          </a:solidFill>
          <a:latin typeface="+mn-lt"/>
          <a:ea typeface="MS PGothic" pitchFamily="34" charset="-128"/>
        </a:defRPr>
      </a:lvl5pPr>
      <a:lvl6pPr marL="3028950" indent="-285750" algn="l" rtl="0" eaLnBrk="1" fontAlgn="base" hangingPunct="1">
        <a:spcBef>
          <a:spcPct val="5000"/>
        </a:spcBef>
        <a:spcAft>
          <a:spcPct val="5000"/>
        </a:spcAft>
        <a:buClr>
          <a:srgbClr val="81639D"/>
        </a:buClr>
        <a:buSzPct val="70000"/>
        <a:buFont typeface="Wingdings" pitchFamily="-112" charset="2"/>
        <a:buChar char="l"/>
        <a:defRPr sz="2000">
          <a:solidFill>
            <a:schemeClr val="tx1"/>
          </a:solidFill>
          <a:latin typeface="+mn-lt"/>
          <a:ea typeface="ＭＳ Ｐゴシック" pitchFamily="-112" charset="-128"/>
        </a:defRPr>
      </a:lvl6pPr>
      <a:lvl7pPr marL="3486150" indent="-285750" algn="l" rtl="0" eaLnBrk="1" fontAlgn="base" hangingPunct="1">
        <a:spcBef>
          <a:spcPct val="5000"/>
        </a:spcBef>
        <a:spcAft>
          <a:spcPct val="5000"/>
        </a:spcAft>
        <a:buClr>
          <a:srgbClr val="81639D"/>
        </a:buClr>
        <a:buSzPct val="70000"/>
        <a:buFont typeface="Wingdings" pitchFamily="-112" charset="2"/>
        <a:buChar char="l"/>
        <a:defRPr sz="2000">
          <a:solidFill>
            <a:schemeClr val="tx1"/>
          </a:solidFill>
          <a:latin typeface="+mn-lt"/>
          <a:ea typeface="ＭＳ Ｐゴシック" pitchFamily="-112" charset="-128"/>
        </a:defRPr>
      </a:lvl7pPr>
      <a:lvl8pPr marL="3943350" indent="-285750" algn="l" rtl="0" eaLnBrk="1" fontAlgn="base" hangingPunct="1">
        <a:spcBef>
          <a:spcPct val="5000"/>
        </a:spcBef>
        <a:spcAft>
          <a:spcPct val="5000"/>
        </a:spcAft>
        <a:buClr>
          <a:srgbClr val="81639D"/>
        </a:buClr>
        <a:buSzPct val="70000"/>
        <a:buFont typeface="Wingdings" pitchFamily="-112" charset="2"/>
        <a:buChar char="l"/>
        <a:defRPr sz="2000">
          <a:solidFill>
            <a:schemeClr val="tx1"/>
          </a:solidFill>
          <a:latin typeface="+mn-lt"/>
          <a:ea typeface="ＭＳ Ｐゴシック" pitchFamily="-112" charset="-128"/>
        </a:defRPr>
      </a:lvl8pPr>
      <a:lvl9pPr marL="4400550" indent="-285750" algn="l" rtl="0" eaLnBrk="1" fontAlgn="base" hangingPunct="1">
        <a:spcBef>
          <a:spcPct val="5000"/>
        </a:spcBef>
        <a:spcAft>
          <a:spcPct val="5000"/>
        </a:spcAft>
        <a:buClr>
          <a:srgbClr val="81639D"/>
        </a:buClr>
        <a:buSzPct val="70000"/>
        <a:buFont typeface="Wingdings" pitchFamily="-112" charset="2"/>
        <a:buChar char="l"/>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83.xml"/><Relationship Id="rId7" Type="http://schemas.openxmlformats.org/officeDocument/2006/relationships/image" Target="../media/image82.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81.bin"/><Relationship Id="rId5" Type="http://schemas.openxmlformats.org/officeDocument/2006/relationships/image" Target="../media/image81.wmf"/><Relationship Id="rId4" Type="http://schemas.openxmlformats.org/officeDocument/2006/relationships/oleObject" Target="../embeddings/oleObject80.bin"/></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image" Target="../media/image83.wmf"/><Relationship Id="rId4" Type="http://schemas.openxmlformats.org/officeDocument/2006/relationships/oleObject" Target="../embeddings/oleObject82.bin"/></Relationships>
</file>

<file path=ppt/slides/_rels/slide106.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notesSlide" Target="../notesSlides/notesSlide85.xml"/><Relationship Id="rId7"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84.bin"/><Relationship Id="rId5" Type="http://schemas.openxmlformats.org/officeDocument/2006/relationships/image" Target="../media/image84.wmf"/><Relationship Id="rId4" Type="http://schemas.openxmlformats.org/officeDocument/2006/relationships/oleObject" Target="../embeddings/oleObject83.bin"/><Relationship Id="rId9" Type="http://schemas.openxmlformats.org/officeDocument/2006/relationships/image" Target="../media/image86.wmf"/></Relationships>
</file>

<file path=ppt/slides/_rels/slide107.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notesSlide" Target="../notesSlides/notesSlide86.xml"/><Relationship Id="rId7" Type="http://schemas.openxmlformats.org/officeDocument/2006/relationships/image" Target="../media/image88.wm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87.bin"/><Relationship Id="rId5" Type="http://schemas.openxmlformats.org/officeDocument/2006/relationships/image" Target="../media/image87.wmf"/><Relationship Id="rId4" Type="http://schemas.openxmlformats.org/officeDocument/2006/relationships/oleObject" Target="../embeddings/oleObject86.bin"/><Relationship Id="rId9" Type="http://schemas.openxmlformats.org/officeDocument/2006/relationships/image" Target="../media/image89.wmf"/></Relationships>
</file>

<file path=ppt/slides/_rels/slide108.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92.wmf"/><Relationship Id="rId3" Type="http://schemas.openxmlformats.org/officeDocument/2006/relationships/notesSlide" Target="../notesSlides/notesSlide87.xml"/><Relationship Id="rId7" Type="http://schemas.openxmlformats.org/officeDocument/2006/relationships/image" Target="../media/image85.wmf"/><Relationship Id="rId12"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90.bin"/><Relationship Id="rId11" Type="http://schemas.openxmlformats.org/officeDocument/2006/relationships/image" Target="../media/image91.wmf"/><Relationship Id="rId5" Type="http://schemas.openxmlformats.org/officeDocument/2006/relationships/image" Target="../media/image84.wmf"/><Relationship Id="rId10" Type="http://schemas.openxmlformats.org/officeDocument/2006/relationships/oleObject" Target="../embeddings/oleObject92.bin"/><Relationship Id="rId4" Type="http://schemas.openxmlformats.org/officeDocument/2006/relationships/oleObject" Target="../embeddings/oleObject89.bin"/><Relationship Id="rId9" Type="http://schemas.openxmlformats.org/officeDocument/2006/relationships/image" Target="../media/image90.wmf"/></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vmlDrawing" Target="../drawings/vmlDrawing48.vml"/><Relationship Id="rId5" Type="http://schemas.openxmlformats.org/officeDocument/2006/relationships/image" Target="../media/image94.wmf"/><Relationship Id="rId4" Type="http://schemas.openxmlformats.org/officeDocument/2006/relationships/oleObject" Target="../embeddings/oleObject94.bin"/></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notesSlide" Target="../notesSlides/notesSlide92.xml"/><Relationship Id="rId7" Type="http://schemas.openxmlformats.org/officeDocument/2006/relationships/image" Target="../media/image96.wmf"/><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96.bin"/><Relationship Id="rId5" Type="http://schemas.openxmlformats.org/officeDocument/2006/relationships/image" Target="../media/image95.wmf"/><Relationship Id="rId4" Type="http://schemas.openxmlformats.org/officeDocument/2006/relationships/oleObject" Target="../embeddings/oleObject95.bin"/><Relationship Id="rId9" Type="http://schemas.openxmlformats.org/officeDocument/2006/relationships/image" Target="../media/image97.wmf"/></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98.xml"/><Relationship Id="rId7" Type="http://schemas.openxmlformats.org/officeDocument/2006/relationships/image" Target="../media/image99.wmf"/><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99.bin"/><Relationship Id="rId5" Type="http://schemas.openxmlformats.org/officeDocument/2006/relationships/image" Target="../media/image98.wmf"/><Relationship Id="rId4" Type="http://schemas.openxmlformats.org/officeDocument/2006/relationships/oleObject" Target="../embeddings/oleObject98.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99.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oleObject" Target="../embeddings/oleObject101.bin"/><Relationship Id="rId5" Type="http://schemas.openxmlformats.org/officeDocument/2006/relationships/image" Target="../media/image100.wmf"/><Relationship Id="rId4" Type="http://schemas.openxmlformats.org/officeDocument/2006/relationships/oleObject" Target="../embeddings/oleObject100.bin"/></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12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06.xml"/><Relationship Id="rId7" Type="http://schemas.openxmlformats.org/officeDocument/2006/relationships/image" Target="../media/image106.wmf"/><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103.bin"/><Relationship Id="rId5" Type="http://schemas.openxmlformats.org/officeDocument/2006/relationships/image" Target="../media/image105.wmf"/><Relationship Id="rId4" Type="http://schemas.openxmlformats.org/officeDocument/2006/relationships/oleObject" Target="../embeddings/oleObject102.bin"/></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07.xml"/><Relationship Id="rId7" Type="http://schemas.openxmlformats.org/officeDocument/2006/relationships/image" Target="../media/image108.wmf"/><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oleObject" Target="../embeddings/oleObject105.bin"/><Relationship Id="rId5" Type="http://schemas.openxmlformats.org/officeDocument/2006/relationships/image" Target="../media/image107.wmf"/><Relationship Id="rId4" Type="http://schemas.openxmlformats.org/officeDocument/2006/relationships/oleObject" Target="../embeddings/oleObject104.bin"/></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wmf"/><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14.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3.bin"/><Relationship Id="rId3" Type="http://schemas.openxmlformats.org/officeDocument/2006/relationships/notesSlide" Target="../notesSlides/notesSlide16.xml"/><Relationship Id="rId7" Type="http://schemas.openxmlformats.org/officeDocument/2006/relationships/oleObject" Target="../embeddings/oleObject10.bin"/><Relationship Id="rId12" Type="http://schemas.openxmlformats.org/officeDocument/2006/relationships/image" Target="../media/image13.wmf"/><Relationship Id="rId2" Type="http://schemas.openxmlformats.org/officeDocument/2006/relationships/slideLayout" Target="../slideLayouts/slideLayout2.xml"/><Relationship Id="rId16" Type="http://schemas.openxmlformats.org/officeDocument/2006/relationships/image" Target="../media/image15.wmf"/><Relationship Id="rId1" Type="http://schemas.openxmlformats.org/officeDocument/2006/relationships/vmlDrawing" Target="../drawings/vmlDrawing8.vml"/><Relationship Id="rId6" Type="http://schemas.openxmlformats.org/officeDocument/2006/relationships/image" Target="../media/image16.emf"/><Relationship Id="rId11" Type="http://schemas.openxmlformats.org/officeDocument/2006/relationships/oleObject" Target="../embeddings/oleObject12.bin"/><Relationship Id="rId5" Type="http://schemas.openxmlformats.org/officeDocument/2006/relationships/image" Target="../media/image10.wmf"/><Relationship Id="rId15" Type="http://schemas.openxmlformats.org/officeDocument/2006/relationships/oleObject" Target="../embeddings/oleObject14.bin"/><Relationship Id="rId10" Type="http://schemas.openxmlformats.org/officeDocument/2006/relationships/image" Target="../media/image12.wmf"/><Relationship Id="rId4" Type="http://schemas.openxmlformats.org/officeDocument/2006/relationships/oleObject" Target="../embeddings/oleObject9.bin"/><Relationship Id="rId9" Type="http://schemas.openxmlformats.org/officeDocument/2006/relationships/oleObject" Target="../embeddings/oleObject11.bin"/><Relationship Id="rId14" Type="http://schemas.openxmlformats.org/officeDocument/2006/relationships/image" Target="../media/image14.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7.wmf"/><Relationship Id="rId4"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1.bin"/><Relationship Id="rId18" Type="http://schemas.openxmlformats.org/officeDocument/2006/relationships/image" Target="../media/image26.wmf"/><Relationship Id="rId3" Type="http://schemas.openxmlformats.org/officeDocument/2006/relationships/notesSlide" Target="../notesSlides/notesSlide21.xml"/><Relationship Id="rId21" Type="http://schemas.openxmlformats.org/officeDocument/2006/relationships/oleObject" Target="../embeddings/oleObject25.bin"/><Relationship Id="rId7" Type="http://schemas.openxmlformats.org/officeDocument/2006/relationships/oleObject" Target="../embeddings/oleObject18.bin"/><Relationship Id="rId12" Type="http://schemas.openxmlformats.org/officeDocument/2006/relationships/image" Target="../media/image23.wmf"/><Relationship Id="rId17" Type="http://schemas.openxmlformats.org/officeDocument/2006/relationships/oleObject" Target="../embeddings/oleObject23.bin"/><Relationship Id="rId2" Type="http://schemas.openxmlformats.org/officeDocument/2006/relationships/slideLayout" Target="../slideLayouts/slideLayout2.xml"/><Relationship Id="rId16" Type="http://schemas.openxmlformats.org/officeDocument/2006/relationships/image" Target="../media/image25.wmf"/><Relationship Id="rId20" Type="http://schemas.openxmlformats.org/officeDocument/2006/relationships/image" Target="../media/image27.wmf"/><Relationship Id="rId1" Type="http://schemas.openxmlformats.org/officeDocument/2006/relationships/vmlDrawing" Target="../drawings/vmlDrawing11.vml"/><Relationship Id="rId6" Type="http://schemas.openxmlformats.org/officeDocument/2006/relationships/image" Target="../media/image20.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22.wmf"/><Relationship Id="rId19" Type="http://schemas.openxmlformats.org/officeDocument/2006/relationships/oleObject" Target="../embeddings/oleObject24.bin"/><Relationship Id="rId4" Type="http://schemas.openxmlformats.org/officeDocument/2006/relationships/image" Target="../media/image29.png"/><Relationship Id="rId9" Type="http://schemas.openxmlformats.org/officeDocument/2006/relationships/oleObject" Target="../embeddings/oleObject19.bin"/><Relationship Id="rId14" Type="http://schemas.openxmlformats.org/officeDocument/2006/relationships/image" Target="../media/image24.wmf"/><Relationship Id="rId22" Type="http://schemas.openxmlformats.org/officeDocument/2006/relationships/image" Target="../media/image28.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22.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7.bin"/><Relationship Id="rId5" Type="http://schemas.openxmlformats.org/officeDocument/2006/relationships/image" Target="../media/image30.wmf"/><Relationship Id="rId4" Type="http://schemas.openxmlformats.org/officeDocument/2006/relationships/oleObject" Target="../embeddings/oleObject26.bin"/><Relationship Id="rId9" Type="http://schemas.openxmlformats.org/officeDocument/2006/relationships/image" Target="../media/image32.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3.wmf"/><Relationship Id="rId5" Type="http://schemas.openxmlformats.org/officeDocument/2006/relationships/oleObject" Target="../embeddings/oleObject29.bin"/><Relationship Id="rId4" Type="http://schemas.openxmlformats.org/officeDocument/2006/relationships/hyperlink" Target="http://inclass.kaggle.com/" TargetMode="Externa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1.bin"/><Relationship Id="rId5" Type="http://schemas.openxmlformats.org/officeDocument/2006/relationships/image" Target="../media/image34.wmf"/><Relationship Id="rId4" Type="http://schemas.openxmlformats.org/officeDocument/2006/relationships/oleObject" Target="../embeddings/oleObject30.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6.wmf"/><Relationship Id="rId4" Type="http://schemas.openxmlformats.org/officeDocument/2006/relationships/oleObject" Target="../embeddings/oleObject32.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7.wmf"/><Relationship Id="rId4" Type="http://schemas.openxmlformats.org/officeDocument/2006/relationships/oleObject" Target="../embeddings/oleObject33.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8.wmf"/><Relationship Id="rId4" Type="http://schemas.openxmlformats.org/officeDocument/2006/relationships/oleObject" Target="../embeddings/oleObject34.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2.wmf"/><Relationship Id="rId4" Type="http://schemas.openxmlformats.org/officeDocument/2006/relationships/oleObject" Target="../embeddings/oleObject35.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42.wmf"/><Relationship Id="rId4" Type="http://schemas.openxmlformats.org/officeDocument/2006/relationships/oleObject" Target="../embeddings/oleObject36.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42.wmf"/><Relationship Id="rId4" Type="http://schemas.openxmlformats.org/officeDocument/2006/relationships/oleObject" Target="../embeddings/oleObject37.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9.bin"/><Relationship Id="rId5" Type="http://schemas.openxmlformats.org/officeDocument/2006/relationships/image" Target="../media/image44.wmf"/><Relationship Id="rId4" Type="http://schemas.openxmlformats.org/officeDocument/2006/relationships/oleObject" Target="../embeddings/oleObject38.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46.wmf"/><Relationship Id="rId4" Type="http://schemas.openxmlformats.org/officeDocument/2006/relationships/oleObject" Target="../embeddings/oleObject40.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48.wmf"/><Relationship Id="rId2" Type="http://schemas.openxmlformats.org/officeDocument/2006/relationships/slideLayout" Target="../slideLayouts/slideLayout12.xml"/><Relationship Id="rId1" Type="http://schemas.openxmlformats.org/officeDocument/2006/relationships/vmlDrawing" Target="../drawings/vmlDrawing23.vml"/><Relationship Id="rId6" Type="http://schemas.openxmlformats.org/officeDocument/2006/relationships/oleObject" Target="../embeddings/oleObject42.bin"/><Relationship Id="rId5" Type="http://schemas.openxmlformats.org/officeDocument/2006/relationships/image" Target="../media/image47.wmf"/><Relationship Id="rId4" Type="http://schemas.openxmlformats.org/officeDocument/2006/relationships/oleObject" Target="../embeddings/oleObject41.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2.xml"/><Relationship Id="rId1" Type="http://schemas.openxmlformats.org/officeDocument/2006/relationships/vmlDrawing" Target="../drawings/vmlDrawing24.vml"/><Relationship Id="rId5" Type="http://schemas.openxmlformats.org/officeDocument/2006/relationships/image" Target="../media/image49.wmf"/><Relationship Id="rId4" Type="http://schemas.openxmlformats.org/officeDocument/2006/relationships/oleObject" Target="../embeddings/oleObject43.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notesSlide" Target="../notesSlides/notesSlide50.xml"/><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0.wmf"/><Relationship Id="rId5" Type="http://schemas.openxmlformats.org/officeDocument/2006/relationships/oleObject" Target="../embeddings/oleObject44.bin"/><Relationship Id="rId4" Type="http://schemas.openxmlformats.org/officeDocument/2006/relationships/hyperlink" Target="http://inclass.kaggle.com/" TargetMode="Externa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52.wmf"/><Relationship Id="rId4" Type="http://schemas.openxmlformats.org/officeDocument/2006/relationships/oleObject" Target="../embeddings/oleObject46.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53.wmf"/><Relationship Id="rId4" Type="http://schemas.openxmlformats.org/officeDocument/2006/relationships/oleObject" Target="../embeddings/oleObject47.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49.bin"/><Relationship Id="rId5" Type="http://schemas.openxmlformats.org/officeDocument/2006/relationships/image" Target="../media/image54.wmf"/><Relationship Id="rId4" Type="http://schemas.openxmlformats.org/officeDocument/2006/relationships/oleObject" Target="../embeddings/oleObject48.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56.wmf"/><Relationship Id="rId4" Type="http://schemas.openxmlformats.org/officeDocument/2006/relationships/oleObject" Target="../embeddings/oleObject50.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notesSlide" Target="../notesSlides/notesSlide57.xml"/><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52.bin"/><Relationship Id="rId5" Type="http://schemas.openxmlformats.org/officeDocument/2006/relationships/image" Target="../media/image57.wmf"/><Relationship Id="rId4" Type="http://schemas.openxmlformats.org/officeDocument/2006/relationships/oleObject" Target="../embeddings/oleObject51.bin"/><Relationship Id="rId9" Type="http://schemas.openxmlformats.org/officeDocument/2006/relationships/image" Target="../media/image59.wmf"/></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55.bin"/><Relationship Id="rId5" Type="http://schemas.openxmlformats.org/officeDocument/2006/relationships/image" Target="../media/image60.wmf"/><Relationship Id="rId4" Type="http://schemas.openxmlformats.org/officeDocument/2006/relationships/oleObject" Target="../embeddings/oleObject5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57.bin"/><Relationship Id="rId5" Type="http://schemas.openxmlformats.org/officeDocument/2006/relationships/image" Target="../media/image62.wmf"/><Relationship Id="rId4" Type="http://schemas.openxmlformats.org/officeDocument/2006/relationships/oleObject" Target="../embeddings/oleObject56.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42.wmf"/><Relationship Id="rId4" Type="http://schemas.openxmlformats.org/officeDocument/2006/relationships/oleObject" Target="../embeddings/oleObject58.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64.wmf"/><Relationship Id="rId4" Type="http://schemas.openxmlformats.org/officeDocument/2006/relationships/oleObject" Target="../embeddings/oleObject59.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61.bin"/><Relationship Id="rId5" Type="http://schemas.openxmlformats.org/officeDocument/2006/relationships/image" Target="../media/image65.wmf"/><Relationship Id="rId4" Type="http://schemas.openxmlformats.org/officeDocument/2006/relationships/oleObject" Target="../embeddings/oleObject60.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6.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63.bin"/><Relationship Id="rId5" Type="http://schemas.openxmlformats.org/officeDocument/2006/relationships/image" Target="../media/image65.wmf"/><Relationship Id="rId4" Type="http://schemas.openxmlformats.org/officeDocument/2006/relationships/oleObject" Target="../embeddings/oleObject62.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7.xml"/><Relationship Id="rId7"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65.bin"/><Relationship Id="rId5" Type="http://schemas.openxmlformats.org/officeDocument/2006/relationships/image" Target="../media/image68.wmf"/><Relationship Id="rId4" Type="http://schemas.openxmlformats.org/officeDocument/2006/relationships/oleObject" Target="../embeddings/oleObject64.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9.xml"/><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67.bin"/><Relationship Id="rId5" Type="http://schemas.openxmlformats.org/officeDocument/2006/relationships/image" Target="../media/image70.wmf"/><Relationship Id="rId4" Type="http://schemas.openxmlformats.org/officeDocument/2006/relationships/oleObject" Target="../embeddings/oleObject66.bin"/></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notesSlide" Target="../notesSlides/notesSlide70.xml"/><Relationship Id="rId7"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69.bin"/><Relationship Id="rId11" Type="http://schemas.openxmlformats.org/officeDocument/2006/relationships/image" Target="../media/image73.wmf"/><Relationship Id="rId5" Type="http://schemas.openxmlformats.org/officeDocument/2006/relationships/image" Target="../media/image70.w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72.wmf"/></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notesSlide" Target="../notesSlides/notesSlide75.xml"/><Relationship Id="rId7" Type="http://schemas.openxmlformats.org/officeDocument/2006/relationships/image" Target="../media/image75.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73.bin"/><Relationship Id="rId5" Type="http://schemas.openxmlformats.org/officeDocument/2006/relationships/image" Target="../media/image74.wmf"/><Relationship Id="rId4" Type="http://schemas.openxmlformats.org/officeDocument/2006/relationships/oleObject" Target="../embeddings/oleObject72.bin"/><Relationship Id="rId9" Type="http://schemas.openxmlformats.org/officeDocument/2006/relationships/image" Target="../media/image76.wmf"/></Relationships>
</file>

<file path=ppt/slides/_rels/slide9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77.xml"/><Relationship Id="rId7" Type="http://schemas.openxmlformats.org/officeDocument/2006/relationships/image" Target="../media/image48.wmf"/><Relationship Id="rId2" Type="http://schemas.openxmlformats.org/officeDocument/2006/relationships/slideLayout" Target="../slideLayouts/slideLayout12.xml"/><Relationship Id="rId1" Type="http://schemas.openxmlformats.org/officeDocument/2006/relationships/vmlDrawing" Target="../drawings/vmlDrawing41.vml"/><Relationship Id="rId6" Type="http://schemas.openxmlformats.org/officeDocument/2006/relationships/oleObject" Target="../embeddings/oleObject76.bin"/><Relationship Id="rId5" Type="http://schemas.openxmlformats.org/officeDocument/2006/relationships/image" Target="../media/image47.wmf"/><Relationship Id="rId4" Type="http://schemas.openxmlformats.org/officeDocument/2006/relationships/oleObject" Target="../embeddings/oleObject75.bin"/></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notesSlide" Target="../notesSlides/notesSlide78.xml"/><Relationship Id="rId7" Type="http://schemas.openxmlformats.org/officeDocument/2006/relationships/image" Target="../media/image79.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78.bin"/><Relationship Id="rId5" Type="http://schemas.openxmlformats.org/officeDocument/2006/relationships/image" Target="../media/image78.wmf"/><Relationship Id="rId4" Type="http://schemas.openxmlformats.org/officeDocument/2006/relationships/oleObject" Target="../embeddings/oleObject77.bin"/><Relationship Id="rId9" Type="http://schemas.openxmlformats.org/officeDocument/2006/relationships/image" Target="../media/image8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p:txBody>
          <a:bodyPr/>
          <a:lstStyle/>
          <a:p>
            <a:pPr eaLnBrk="1" hangingPunct="1">
              <a:buFont typeface="Wingdings" pitchFamily="2" charset="2"/>
              <a:buNone/>
            </a:pPr>
            <a:r>
              <a:rPr lang="en-US" dirty="0" smtClean="0"/>
              <a:t>Confidence Intervals for Two-Population Comparison Measures</a:t>
            </a:r>
          </a:p>
        </p:txBody>
      </p:sp>
      <p:sp>
        <p:nvSpPr>
          <p:cNvPr id="16387" name="Rectangle 2"/>
          <p:cNvSpPr>
            <a:spLocks noGrp="1" noChangeArrowheads="1"/>
          </p:cNvSpPr>
          <p:nvPr>
            <p:ph type="ctrTitle"/>
          </p:nvPr>
        </p:nvSpPr>
        <p:spPr/>
        <p:txBody>
          <a:bodyPr/>
          <a:lstStyle/>
          <a:p>
            <a:pPr eaLnBrk="1" hangingPunct="1"/>
            <a:r>
              <a:rPr lang="en-US" dirty="0" smtClean="0"/>
              <a:t>Lecture 8</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Application of CLT</a:t>
            </a:r>
          </a:p>
        </p:txBody>
      </p:sp>
      <p:sp>
        <p:nvSpPr>
          <p:cNvPr id="18435" name="Content Placeholder 2"/>
          <p:cNvSpPr>
            <a:spLocks noGrp="1"/>
          </p:cNvSpPr>
          <p:nvPr>
            <p:ph idx="1"/>
          </p:nvPr>
        </p:nvSpPr>
        <p:spPr/>
        <p:txBody>
          <a:bodyPr/>
          <a:lstStyle/>
          <a:p>
            <a:pPr eaLnBrk="1" hangingPunct="1"/>
            <a:r>
              <a:rPr lang="en-US" dirty="0" smtClean="0"/>
              <a:t>It turns out that differences of two quantities whose distributions is normal, have a normal distribution</a:t>
            </a:r>
          </a:p>
          <a:p>
            <a:pPr eaLnBrk="1" hangingPunct="1"/>
            <a:r>
              <a:rPr lang="en-US" dirty="0" smtClean="0"/>
              <a:t>As such, we can extend the basic principles of the CLT to understand and quantify the sampling variability</a:t>
            </a:r>
          </a:p>
          <a:p>
            <a:pPr lvl="1" eaLnBrk="1" hangingPunct="1"/>
            <a:r>
              <a:rPr lang="en-US" dirty="0" smtClean="0"/>
              <a:t>Mean differences between two independent populations</a:t>
            </a:r>
          </a:p>
          <a:p>
            <a:pPr lvl="1" eaLnBrk="1" hangingPunct="1"/>
            <a:r>
              <a:rPr lang="en-US" dirty="0" smtClean="0"/>
              <a:t>Difference in proportions between two independent populations</a:t>
            </a:r>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10</a:t>
            </a:fld>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Confidence intervals for ratio based measures of association with binary outcomes, both the relative risk and odds ratio, need to computed on the natural log  scale, and then the results </a:t>
            </a:r>
            <a:r>
              <a:rPr lang="en-US" dirty="0" err="1" smtClean="0"/>
              <a:t>exponentiated</a:t>
            </a:r>
            <a:r>
              <a:rPr lang="en-US" dirty="0" smtClean="0"/>
              <a:t>  (anti-logged) back to the ratio scale</a:t>
            </a:r>
          </a:p>
          <a:p>
            <a:pPr eaLnBrk="1" hangingPunct="1"/>
            <a:r>
              <a:rPr lang="en-US" dirty="0" smtClean="0"/>
              <a:t>The computations on the log scale are “business as usual” : the estimate plus/minus 2 estimated standard errors</a:t>
            </a:r>
          </a:p>
          <a:p>
            <a:pPr eaLnBrk="1" hangingPunct="1"/>
            <a:r>
              <a:rPr lang="en-US" dirty="0" smtClean="0"/>
              <a:t>The resulting estimates of the difference in proportions, relative risk and odds ratio based on the same data will all agree in terms of the direction of association; the resulting confidence intervals will all agree with inclusion/exclusion of the “null” value (value meaning no difference/no association)</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endParaRPr lang="en-US" dirty="0" smtClean="0"/>
          </a:p>
          <a:p>
            <a:pPr eaLnBrk="1" hangingPunct="1">
              <a:buNone/>
            </a:pPr>
            <a:endParaRPr lang="en-US" sz="1400"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Summary</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100</a:t>
            </a:fld>
            <a:endParaRPr lang="en-US" smtClean="0"/>
          </a:p>
        </p:txBody>
      </p:sp>
    </p:spTree>
    <p:extLst>
      <p:ext uri="{BB962C8B-B14F-4D97-AF65-F5344CB8AC3E}">
        <p14:creationId xmlns:p14="http://schemas.microsoft.com/office/powerpoint/2010/main" val="58966907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Placeholder 2"/>
          <p:cNvSpPr>
            <a:spLocks noGrp="1"/>
          </p:cNvSpPr>
          <p:nvPr>
            <p:ph type="body" idx="1"/>
          </p:nvPr>
        </p:nvSpPr>
        <p:spPr/>
        <p:txBody>
          <a:bodyPr/>
          <a:lstStyle/>
          <a:p>
            <a:pPr eaLnBrk="1" hangingPunct="1"/>
            <a:r>
              <a:rPr lang="en-US" dirty="0" smtClean="0"/>
              <a:t>Section E: Confidence Intervals for Incidence Rate Ratios</a:t>
            </a:r>
          </a:p>
        </p:txBody>
      </p:sp>
      <p:sp>
        <p:nvSpPr>
          <p:cNvPr id="17412" name="Slide Number Placeholder 3"/>
          <p:cNvSpPr>
            <a:spLocks noGrp="1"/>
          </p:cNvSpPr>
          <p:nvPr>
            <p:ph type="sldNum" sz="quarter" idx="10"/>
          </p:nvPr>
        </p:nvSpPr>
        <p:spPr/>
        <p:txBody>
          <a:bodyPr/>
          <a:lstStyle/>
          <a:p>
            <a:pPr>
              <a:defRPr/>
            </a:pPr>
            <a:fld id="{4E336B12-230E-4365-A9F6-4BBABD553770}" type="slidenum">
              <a:rPr lang="en-US" smtClean="0"/>
              <a:pPr>
                <a:defRPr/>
              </a:pPr>
              <a:t>101</a:t>
            </a:fld>
            <a:endParaRPr lang="en-US"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Learning Objectives</a:t>
            </a:r>
          </a:p>
        </p:txBody>
      </p:sp>
      <p:sp>
        <p:nvSpPr>
          <p:cNvPr id="18435" name="Content Placeholder 2"/>
          <p:cNvSpPr>
            <a:spLocks noGrp="1"/>
          </p:cNvSpPr>
          <p:nvPr>
            <p:ph idx="1"/>
          </p:nvPr>
        </p:nvSpPr>
        <p:spPr/>
        <p:txBody>
          <a:bodyPr/>
          <a:lstStyle/>
          <a:p>
            <a:pPr eaLnBrk="1" hangingPunct="1"/>
            <a:r>
              <a:rPr lang="en-US" dirty="0" smtClean="0"/>
              <a:t>Upon completion of this lecture section you will be able to</a:t>
            </a:r>
          </a:p>
          <a:p>
            <a:pPr lvl="1" eaLnBrk="1" hangingPunct="1"/>
            <a:endParaRPr lang="en-US" dirty="0" smtClean="0"/>
          </a:p>
          <a:p>
            <a:pPr lvl="1" eaLnBrk="1" hangingPunct="1"/>
            <a:r>
              <a:rPr lang="en-US" dirty="0" smtClean="0"/>
              <a:t>Estimate and interpret a 95% (or other level) confidence interval for an incidence rate ratio comparing time-to-event outcomes between two populations</a:t>
            </a:r>
          </a:p>
          <a:p>
            <a:pPr lvl="1"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102</a:t>
            </a:fld>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Mayo Clinic: Primary </a:t>
            </a:r>
            <a:r>
              <a:rPr lang="en-US" dirty="0" err="1" smtClean="0"/>
              <a:t>Biliary</a:t>
            </a:r>
            <a:r>
              <a:rPr lang="en-US" dirty="0" smtClean="0"/>
              <a:t> Cirrhosis (PBC treatment), randomized clinical trial</a:t>
            </a:r>
            <a:r>
              <a:rPr lang="en-US" baseline="30000" dirty="0" smtClean="0"/>
              <a:t>1</a:t>
            </a:r>
          </a:p>
          <a:p>
            <a:pPr eaLnBrk="1" hangingPunct="1">
              <a:buNone/>
            </a:pPr>
            <a:r>
              <a:rPr lang="en-US" dirty="0" smtClean="0"/>
              <a:t>	Primary Research Question:  How does mortality (and hence) survival for PBC patients randomized to receive DPCA (D-</a:t>
            </a:r>
            <a:r>
              <a:rPr lang="en-US" dirty="0" err="1" smtClean="0"/>
              <a:t>Penicillamine</a:t>
            </a:r>
            <a:r>
              <a:rPr lang="en-US" dirty="0" smtClean="0"/>
              <a:t>) compare to survival for PBC patients randomized to received a placebo?</a:t>
            </a:r>
          </a:p>
          <a:p>
            <a:pPr eaLnBrk="1" hangingPunct="1">
              <a:buNone/>
            </a:pPr>
            <a:endParaRPr lang="en-US" dirty="0" smtClean="0"/>
          </a:p>
          <a:p>
            <a:pPr eaLnBrk="1" hangingPunct="1">
              <a:buNone/>
            </a:pPr>
            <a:r>
              <a:rPr lang="en-US" sz="1400" dirty="0" smtClean="0"/>
              <a:t>1 Dickson E, et al. Trial of </a:t>
            </a:r>
            <a:r>
              <a:rPr lang="en-US" sz="1400" dirty="0" err="1" smtClean="0"/>
              <a:t>Penicillamine</a:t>
            </a:r>
            <a:r>
              <a:rPr lang="en-US" sz="1400" dirty="0" smtClean="0"/>
              <a:t> in Advanced Primary </a:t>
            </a:r>
            <a:r>
              <a:rPr lang="en-US" sz="1400" dirty="0" err="1" smtClean="0"/>
              <a:t>Biliary</a:t>
            </a:r>
            <a:r>
              <a:rPr lang="en-US" sz="1400" dirty="0" smtClean="0"/>
              <a:t> Cirrhosis. </a:t>
            </a:r>
            <a:r>
              <a:rPr lang="en-US" sz="1400" i="1" dirty="0" smtClean="0"/>
              <a:t>New England Journal of Medicine</a:t>
            </a:r>
            <a:r>
              <a:rPr lang="en-US" sz="1400" dirty="0" smtClean="0"/>
              <a:t>. (1985) 312(16): 1011-1015</a:t>
            </a:r>
          </a:p>
          <a:p>
            <a:pPr eaLnBrk="1" hangingPunct="1">
              <a:buNone/>
            </a:pPr>
            <a:endParaRPr lang="en-US" dirty="0" smtClean="0"/>
          </a:p>
          <a:p>
            <a:pPr eaLnBrk="1" hangingPunct="1">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1</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103</a:t>
            </a:fld>
            <a:endParaRPr lang="en-US"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Incidence rates for DPCA and placebo groups</a:t>
            </a:r>
          </a:p>
          <a:p>
            <a:pPr eaLnBrk="1" hangingPunct="1">
              <a:buNone/>
            </a:pPr>
            <a:r>
              <a:rPr lang="en-US" dirty="0" smtClean="0"/>
              <a:t>	DPCA:  872.5 years of follow-up, 65 </a:t>
            </a:r>
            <a:r>
              <a:rPr lang="en-US" dirty="0" err="1" smtClean="0"/>
              <a:t>deaths,n</a:t>
            </a:r>
            <a:r>
              <a:rPr lang="en-US" dirty="0" smtClean="0"/>
              <a:t>=158</a:t>
            </a:r>
          </a:p>
          <a:p>
            <a:pPr eaLnBrk="1" hangingPunct="1">
              <a:buNone/>
            </a:pPr>
            <a:endParaRPr lang="en-US" dirty="0" smtClean="0"/>
          </a:p>
          <a:p>
            <a:pPr eaLnBrk="1" hangingPunct="1">
              <a:buNone/>
            </a:pPr>
            <a:r>
              <a:rPr lang="en-US" dirty="0" smtClean="0"/>
              <a:t>Placebo:  842.5 years of follow-up, 60 deaths, n=154</a:t>
            </a:r>
          </a:p>
          <a:p>
            <a:pPr eaLnBrk="1" hangingPunct="1"/>
            <a:endParaRPr lang="en-US" dirty="0" smtClean="0"/>
          </a:p>
          <a:p>
            <a:pPr eaLnBrk="1" hangingPunct="1"/>
            <a:endParaRPr lang="en-US" dirty="0" smtClean="0"/>
          </a:p>
          <a:p>
            <a:pPr eaLnBrk="1" hangingPunct="1">
              <a:buNone/>
            </a:pPr>
            <a:endParaRPr lang="en-US" dirty="0" smtClean="0"/>
          </a:p>
          <a:p>
            <a:pPr eaLnBrk="1" hangingPunct="1">
              <a:buNone/>
            </a:pPr>
            <a:r>
              <a:rPr lang="en-US" sz="1400" dirty="0" smtClean="0"/>
              <a:t>\</a:t>
            </a:r>
          </a:p>
          <a:p>
            <a:pPr eaLnBrk="1" hangingPunct="1">
              <a:buNone/>
            </a:pPr>
            <a:endParaRPr lang="en-US" dirty="0" smtClean="0"/>
          </a:p>
          <a:p>
            <a:pPr eaLnBrk="1" hangingPunct="1">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Example 1</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104</a:t>
            </a:fld>
            <a:endParaRPr lang="en-US" smtClean="0"/>
          </a:p>
        </p:txBody>
      </p:sp>
      <p:graphicFrame>
        <p:nvGraphicFramePr>
          <p:cNvPr id="7" name="Object 6"/>
          <p:cNvGraphicFramePr>
            <a:graphicFrameLocks noChangeAspect="1"/>
          </p:cNvGraphicFramePr>
          <p:nvPr/>
        </p:nvGraphicFramePr>
        <p:xfrm>
          <a:off x="1055688" y="2133600"/>
          <a:ext cx="5637212" cy="600075"/>
        </p:xfrm>
        <a:graphic>
          <a:graphicData uri="http://schemas.openxmlformats.org/presentationml/2006/ole">
            <mc:AlternateContent xmlns:mc="http://schemas.openxmlformats.org/markup-compatibility/2006">
              <mc:Choice xmlns:v="urn:schemas-microsoft-com:vml" Requires="v">
                <p:oleObj spid="_x0000_s44042" name="Equation" r:id="rId4" imgW="3035160" imgH="431640" progId="Equation.3">
                  <p:embed/>
                </p:oleObj>
              </mc:Choice>
              <mc:Fallback>
                <p:oleObj name="Equation" r:id="rId4" imgW="303516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5688" y="2133600"/>
                        <a:ext cx="5637212"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5"/>
          <p:cNvGraphicFramePr>
            <a:graphicFrameLocks noChangeAspect="1"/>
          </p:cNvGraphicFramePr>
          <p:nvPr/>
        </p:nvGraphicFramePr>
        <p:xfrm>
          <a:off x="769938" y="3449638"/>
          <a:ext cx="5851525" cy="655637"/>
        </p:xfrm>
        <a:graphic>
          <a:graphicData uri="http://schemas.openxmlformats.org/presentationml/2006/ole">
            <mc:AlternateContent xmlns:mc="http://schemas.openxmlformats.org/markup-compatibility/2006">
              <mc:Choice xmlns:v="urn:schemas-microsoft-com:vml" Requires="v">
                <p:oleObj spid="_x0000_s44043" name="Equation" r:id="rId6" imgW="3149280" imgH="469800" progId="Equation.3">
                  <p:embed/>
                </p:oleObj>
              </mc:Choice>
              <mc:Fallback>
                <p:oleObj name="Equation" r:id="rId6" imgW="3149280" imgH="4698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938" y="3449638"/>
                        <a:ext cx="5851525" cy="655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Incidence Rate Ratio</a:t>
            </a:r>
          </a:p>
          <a:p>
            <a:pPr eaLnBrk="1" hangingPunct="1"/>
            <a:endParaRPr lang="en-US" dirty="0" smtClean="0"/>
          </a:p>
          <a:p>
            <a:pPr eaLnBrk="1" hangingPunct="1">
              <a:buNone/>
            </a:pPr>
            <a:r>
              <a:rPr lang="en-US" dirty="0" err="1" smtClean="0"/>
              <a:t>Intepretations</a:t>
            </a:r>
            <a:r>
              <a:rPr lang="en-US" dirty="0" smtClean="0"/>
              <a:t>:</a:t>
            </a:r>
          </a:p>
          <a:p>
            <a:pPr eaLnBrk="1" hangingPunct="1">
              <a:buNone/>
            </a:pPr>
            <a:r>
              <a:rPr lang="en-US" dirty="0" smtClean="0"/>
              <a:t>	- The risk of death in the DPCA group (in the study follow-up period) is 1.06 time the risk in the placebo group</a:t>
            </a:r>
          </a:p>
          <a:p>
            <a:pPr eaLnBrk="1" hangingPunct="1">
              <a:buNone/>
            </a:pPr>
            <a:r>
              <a:rPr lang="en-US" dirty="0" smtClean="0"/>
              <a:t>	- Subjects in the DPCA groups had 6% higher risk of death in the follow-up period when compared to the subjects in the placebo group</a:t>
            </a:r>
          </a:p>
          <a:p>
            <a:pPr eaLnBrk="1" hangingPunct="1">
              <a:buNone/>
            </a:pPr>
            <a:endParaRPr lang="en-US" dirty="0" smtClean="0"/>
          </a:p>
          <a:p>
            <a:pPr eaLnBrk="1" hangingPunct="1">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Example 1</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105</a:t>
            </a:fld>
            <a:endParaRPr lang="en-US" smtClean="0"/>
          </a:p>
        </p:txBody>
      </p:sp>
      <p:graphicFrame>
        <p:nvGraphicFramePr>
          <p:cNvPr id="5123" name="Object 3"/>
          <p:cNvGraphicFramePr>
            <a:graphicFrameLocks noChangeAspect="1"/>
          </p:cNvGraphicFramePr>
          <p:nvPr/>
        </p:nvGraphicFramePr>
        <p:xfrm>
          <a:off x="1213976" y="1245639"/>
          <a:ext cx="4765675" cy="690563"/>
        </p:xfrm>
        <a:graphic>
          <a:graphicData uri="http://schemas.openxmlformats.org/presentationml/2006/ole">
            <mc:AlternateContent xmlns:mc="http://schemas.openxmlformats.org/markup-compatibility/2006">
              <mc:Choice xmlns:v="urn:schemas-microsoft-com:vml" Requires="v">
                <p:oleObj spid="_x0000_s45062" name="Equation" r:id="rId4" imgW="2565360" imgH="495000" progId="Equation.3">
                  <p:embed/>
                </p:oleObj>
              </mc:Choice>
              <mc:Fallback>
                <p:oleObj name="Equation" r:id="rId4" imgW="2565360" imgH="4950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3976" y="1245639"/>
                        <a:ext cx="4765675" cy="690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How to get a 95% CI?	</a:t>
            </a:r>
          </a:p>
          <a:p>
            <a:pPr lvl="1" eaLnBrk="1" hangingPunct="1"/>
            <a:endParaRPr lang="en-US" dirty="0" smtClean="0"/>
          </a:p>
          <a:p>
            <a:pPr lvl="1" eaLnBrk="1" hangingPunct="1"/>
            <a:r>
              <a:rPr lang="en-US" dirty="0" smtClean="0"/>
              <a:t>Because the </a:t>
            </a:r>
            <a:r>
              <a:rPr lang="en-US" i="1" dirty="0" smtClean="0"/>
              <a:t>IRR </a:t>
            </a:r>
            <a:r>
              <a:rPr lang="en-US" dirty="0" smtClean="0"/>
              <a:t>is a ratio, the first step is to compute the 95% for the natural log of the </a:t>
            </a:r>
            <a:r>
              <a:rPr lang="en-US" i="1" dirty="0" smtClean="0"/>
              <a:t>IRR</a:t>
            </a:r>
          </a:p>
          <a:p>
            <a:pPr lvl="1" eaLnBrk="1" hangingPunct="1"/>
            <a:endParaRPr lang="en-US" dirty="0" smtClean="0"/>
          </a:p>
          <a:p>
            <a:pPr lvl="1" eaLnBrk="1" hangingPunct="1"/>
            <a:endParaRPr lang="en-US" dirty="0" smtClean="0"/>
          </a:p>
          <a:p>
            <a:pPr lvl="1" eaLnBrk="1" hangingPunct="1">
              <a:buNone/>
            </a:pPr>
            <a:endParaRPr lang="en-US" dirty="0" smtClean="0"/>
          </a:p>
          <a:p>
            <a:pPr lvl="1" eaLnBrk="1" hangingPunct="1"/>
            <a:r>
              <a:rPr lang="en-US" dirty="0" smtClean="0"/>
              <a:t>95% CI for </a:t>
            </a:r>
            <a:r>
              <a:rPr lang="en-US" i="1" dirty="0" err="1" smtClean="0"/>
              <a:t>ln</a:t>
            </a:r>
            <a:r>
              <a:rPr lang="en-US" i="1" dirty="0" smtClean="0"/>
              <a:t>(IRR)</a:t>
            </a:r>
          </a:p>
          <a:p>
            <a:pPr lvl="1"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Example 1</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106</a:t>
            </a:fld>
            <a:endParaRPr lang="en-US" smtClean="0"/>
          </a:p>
        </p:txBody>
      </p:sp>
      <p:graphicFrame>
        <p:nvGraphicFramePr>
          <p:cNvPr id="58371" name="Object 3"/>
          <p:cNvGraphicFramePr>
            <a:graphicFrameLocks noChangeAspect="1"/>
          </p:cNvGraphicFramePr>
          <p:nvPr/>
        </p:nvGraphicFramePr>
        <p:xfrm>
          <a:off x="1909214" y="2271049"/>
          <a:ext cx="1296988" cy="301625"/>
        </p:xfrm>
        <a:graphic>
          <a:graphicData uri="http://schemas.openxmlformats.org/presentationml/2006/ole">
            <mc:AlternateContent xmlns:mc="http://schemas.openxmlformats.org/markup-compatibility/2006">
              <mc:Choice xmlns:v="urn:schemas-microsoft-com:vml" Requires="v">
                <p:oleObj spid="_x0000_s46094" name="Equation" r:id="rId4" imgW="698400" imgH="215640" progId="Equation.3">
                  <p:embed/>
                </p:oleObj>
              </mc:Choice>
              <mc:Fallback>
                <p:oleObj name="Equation" r:id="rId4" imgW="698400" imgH="215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9214" y="2271049"/>
                        <a:ext cx="1296988"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2" name="Object 4"/>
          <p:cNvGraphicFramePr>
            <a:graphicFrameLocks noChangeAspect="1"/>
          </p:cNvGraphicFramePr>
          <p:nvPr/>
        </p:nvGraphicFramePr>
        <p:xfrm>
          <a:off x="4187162" y="2240511"/>
          <a:ext cx="1720850" cy="336550"/>
        </p:xfrm>
        <a:graphic>
          <a:graphicData uri="http://schemas.openxmlformats.org/presentationml/2006/ole">
            <mc:AlternateContent xmlns:mc="http://schemas.openxmlformats.org/markup-compatibility/2006">
              <mc:Choice xmlns:v="urn:schemas-microsoft-com:vml" Requires="v">
                <p:oleObj spid="_x0000_s46095" name="Equation" r:id="rId6" imgW="927000" imgH="241200" progId="Equation.3">
                  <p:embed/>
                </p:oleObj>
              </mc:Choice>
              <mc:Fallback>
                <p:oleObj name="Equation" r:id="rId6" imgW="927000" imgH="2412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7162" y="2240511"/>
                        <a:ext cx="1720850"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3" name="Object 5"/>
          <p:cNvGraphicFramePr>
            <a:graphicFrameLocks noChangeAspect="1"/>
          </p:cNvGraphicFramePr>
          <p:nvPr/>
        </p:nvGraphicFramePr>
        <p:xfrm>
          <a:off x="2329094" y="3780010"/>
          <a:ext cx="2921933" cy="359727"/>
        </p:xfrm>
        <a:graphic>
          <a:graphicData uri="http://schemas.openxmlformats.org/presentationml/2006/ole">
            <mc:AlternateContent xmlns:mc="http://schemas.openxmlformats.org/markup-compatibility/2006">
              <mc:Choice xmlns:v="urn:schemas-microsoft-com:vml" Requires="v">
                <p:oleObj spid="_x0000_s46096" name="Equation" r:id="rId8" imgW="1473120" imgH="241200" progId="Equation.3">
                  <p:embed/>
                </p:oleObj>
              </mc:Choice>
              <mc:Fallback>
                <p:oleObj name="Equation" r:id="rId8" imgW="1473120" imgH="2412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29094" y="3780010"/>
                        <a:ext cx="2921933" cy="3597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How to get a 95% CI?	</a:t>
            </a:r>
          </a:p>
          <a:p>
            <a:pPr lvl="1" eaLnBrk="1" hangingPunct="1"/>
            <a:endParaRPr lang="en-US" dirty="0" smtClean="0"/>
          </a:p>
          <a:p>
            <a:pPr lvl="1" eaLnBrk="1" hangingPunct="1"/>
            <a:r>
              <a:rPr lang="en-US" dirty="0" smtClean="0"/>
              <a:t>Estimate standard error of</a:t>
            </a:r>
          </a:p>
          <a:p>
            <a:pPr lvl="1" eaLnBrk="1" hangingPunct="1">
              <a:buNone/>
            </a:pPr>
            <a:endParaRPr lang="en-US" dirty="0" smtClean="0"/>
          </a:p>
          <a:p>
            <a:pPr lvl="1" eaLnBrk="1" hangingPunct="1">
              <a:buNone/>
            </a:pPr>
            <a:r>
              <a:rPr lang="en-US" dirty="0" smtClean="0"/>
              <a:t>					, where </a:t>
            </a:r>
            <a:r>
              <a:rPr lang="en-US" i="1" dirty="0" smtClean="0"/>
              <a:t>E</a:t>
            </a:r>
            <a:r>
              <a:rPr lang="en-US" i="1" baseline="-25000" dirty="0" smtClean="0"/>
              <a:t>1</a:t>
            </a:r>
            <a:r>
              <a:rPr lang="en-US" dirty="0" smtClean="0"/>
              <a:t> = # events, group 1</a:t>
            </a:r>
          </a:p>
          <a:p>
            <a:pPr lvl="7">
              <a:buNone/>
            </a:pPr>
            <a:r>
              <a:rPr lang="en-US" dirty="0" smtClean="0"/>
              <a:t>           </a:t>
            </a:r>
            <a:r>
              <a:rPr lang="en-US" i="1" dirty="0" smtClean="0"/>
              <a:t>E</a:t>
            </a:r>
            <a:r>
              <a:rPr lang="en-US" i="1" baseline="-25000" dirty="0" smtClean="0"/>
              <a:t>2</a:t>
            </a:r>
            <a:r>
              <a:rPr lang="en-US" dirty="0" smtClean="0"/>
              <a:t> = # events, group 2</a:t>
            </a:r>
          </a:p>
          <a:p>
            <a:pPr lvl="1" eaLnBrk="1" hangingPunct="1">
              <a:buNone/>
            </a:pPr>
            <a:endParaRPr lang="en-US" dirty="0" smtClean="0"/>
          </a:p>
          <a:p>
            <a:pPr lvl="1" eaLnBrk="1" hangingPunct="1"/>
            <a:r>
              <a:rPr lang="en-US" dirty="0" smtClean="0"/>
              <a:t>So  for these data:</a:t>
            </a:r>
            <a:r>
              <a:rPr lang="en-US" i="1" dirty="0" smtClean="0"/>
              <a:t> E</a:t>
            </a:r>
            <a:r>
              <a:rPr lang="en-US" i="1" baseline="-25000" dirty="0" smtClean="0"/>
              <a:t>DPCA</a:t>
            </a:r>
            <a:r>
              <a:rPr lang="en-US" i="1" dirty="0" smtClean="0"/>
              <a:t>= 65 deaths, </a:t>
            </a:r>
            <a:r>
              <a:rPr lang="en-US" i="1" dirty="0" err="1" smtClean="0"/>
              <a:t>E</a:t>
            </a:r>
            <a:r>
              <a:rPr lang="en-US" i="1" baseline="-25000" dirty="0" err="1" smtClean="0"/>
              <a:t>Placebo</a:t>
            </a:r>
            <a:r>
              <a:rPr lang="en-US" i="1" dirty="0" smtClean="0"/>
              <a:t>= 60 deaths</a:t>
            </a:r>
          </a:p>
          <a:p>
            <a:pPr lvl="1"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Example 1</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107</a:t>
            </a:fld>
            <a:endParaRPr lang="en-US" smtClean="0"/>
          </a:p>
        </p:txBody>
      </p:sp>
      <p:graphicFrame>
        <p:nvGraphicFramePr>
          <p:cNvPr id="58372" name="Object 4"/>
          <p:cNvGraphicFramePr>
            <a:graphicFrameLocks noChangeAspect="1"/>
          </p:cNvGraphicFramePr>
          <p:nvPr/>
        </p:nvGraphicFramePr>
        <p:xfrm>
          <a:off x="4452042" y="1358814"/>
          <a:ext cx="942975" cy="336550"/>
        </p:xfrm>
        <a:graphic>
          <a:graphicData uri="http://schemas.openxmlformats.org/presentationml/2006/ole">
            <mc:AlternateContent xmlns:mc="http://schemas.openxmlformats.org/markup-compatibility/2006">
              <mc:Choice xmlns:v="urn:schemas-microsoft-com:vml" Requires="v">
                <p:oleObj spid="_x0000_s47118" name="Equation" r:id="rId4" imgW="507960" imgH="241200" progId="Equation.3">
                  <p:embed/>
                </p:oleObj>
              </mc:Choice>
              <mc:Fallback>
                <p:oleObj name="Equation" r:id="rId4" imgW="507960" imgH="241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2042" y="1358814"/>
                        <a:ext cx="942975"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3" name="Object 5"/>
          <p:cNvGraphicFramePr>
            <a:graphicFrameLocks noChangeAspect="1"/>
          </p:cNvGraphicFramePr>
          <p:nvPr/>
        </p:nvGraphicFramePr>
        <p:xfrm>
          <a:off x="734868" y="1846782"/>
          <a:ext cx="3100388" cy="720725"/>
        </p:xfrm>
        <a:graphic>
          <a:graphicData uri="http://schemas.openxmlformats.org/presentationml/2006/ole">
            <mc:AlternateContent xmlns:mc="http://schemas.openxmlformats.org/markup-compatibility/2006">
              <mc:Choice xmlns:v="urn:schemas-microsoft-com:vml" Requires="v">
                <p:oleObj spid="_x0000_s47119" name="Equation" r:id="rId6" imgW="1562040" imgH="482400" progId="Equation.3">
                  <p:embed/>
                </p:oleObj>
              </mc:Choice>
              <mc:Fallback>
                <p:oleObj name="Equation" r:id="rId6" imgW="1562040" imgH="4824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4868" y="1846782"/>
                        <a:ext cx="3100388"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8" name="Object 6"/>
          <p:cNvGraphicFramePr>
            <a:graphicFrameLocks noChangeAspect="1"/>
          </p:cNvGraphicFramePr>
          <p:nvPr/>
        </p:nvGraphicFramePr>
        <p:xfrm>
          <a:off x="442913" y="3648075"/>
          <a:ext cx="3906837" cy="663575"/>
        </p:xfrm>
        <a:graphic>
          <a:graphicData uri="http://schemas.openxmlformats.org/presentationml/2006/ole">
            <mc:AlternateContent xmlns:mc="http://schemas.openxmlformats.org/markup-compatibility/2006">
              <mc:Choice xmlns:v="urn:schemas-microsoft-com:vml" Requires="v">
                <p:oleObj spid="_x0000_s47120" name="Equation" r:id="rId8" imgW="1968480" imgH="444240" progId="Equation.3">
                  <p:embed/>
                </p:oleObj>
              </mc:Choice>
              <mc:Fallback>
                <p:oleObj name="Equation" r:id="rId8" imgW="1968480" imgH="4442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913" y="3648075"/>
                        <a:ext cx="3906837"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How to get a 95% CI?	</a:t>
            </a:r>
          </a:p>
          <a:p>
            <a:pPr lvl="1" eaLnBrk="1" hangingPunct="1">
              <a:buNone/>
            </a:pPr>
            <a:endParaRPr lang="en-US" dirty="0" smtClean="0"/>
          </a:p>
          <a:p>
            <a:pPr lvl="1" eaLnBrk="1" hangingPunct="1"/>
            <a:endParaRPr lang="en-US" dirty="0" smtClean="0"/>
          </a:p>
          <a:p>
            <a:pPr lvl="1" eaLnBrk="1" hangingPunct="1">
              <a:buNone/>
            </a:pPr>
            <a:endParaRPr lang="en-US" dirty="0" smtClean="0"/>
          </a:p>
          <a:p>
            <a:pPr lvl="1" eaLnBrk="1" hangingPunct="1"/>
            <a:r>
              <a:rPr lang="en-US" dirty="0" smtClean="0"/>
              <a:t>95% CI for </a:t>
            </a:r>
            <a:r>
              <a:rPr lang="en-US" i="1" dirty="0" err="1" smtClean="0"/>
              <a:t>ln</a:t>
            </a:r>
            <a:r>
              <a:rPr lang="en-US" i="1" dirty="0" smtClean="0"/>
              <a:t>(IRR)</a:t>
            </a:r>
          </a:p>
          <a:p>
            <a:pPr lvl="1" eaLnBrk="1" hangingPunct="1"/>
            <a:endParaRPr lang="en-US" i="1" dirty="0" smtClean="0"/>
          </a:p>
          <a:p>
            <a:pPr lvl="1" eaLnBrk="1" hangingPunct="1"/>
            <a:endParaRPr lang="en-US" i="1" dirty="0" smtClean="0"/>
          </a:p>
          <a:p>
            <a:pPr lvl="1" eaLnBrk="1" hangingPunct="1"/>
            <a:endParaRPr lang="en-US" i="1" dirty="0" smtClean="0"/>
          </a:p>
          <a:p>
            <a:pPr lvl="1" eaLnBrk="1" hangingPunct="1"/>
            <a:r>
              <a:rPr lang="en-US" dirty="0" smtClean="0"/>
              <a:t>95% CI for </a:t>
            </a:r>
            <a:r>
              <a:rPr lang="en-US" i="1" dirty="0" smtClean="0"/>
              <a:t>IRR</a:t>
            </a:r>
          </a:p>
          <a:p>
            <a:pPr lvl="1" eaLnBrk="1" hangingPunct="1"/>
            <a:endParaRPr lang="en-US" i="1" dirty="0" smtClean="0"/>
          </a:p>
          <a:p>
            <a:pPr lvl="1" eaLnBrk="1" hangingPunct="1"/>
            <a:endParaRPr lang="en-US" i="1" dirty="0" smtClean="0"/>
          </a:p>
          <a:p>
            <a:pPr lvl="1" eaLnBrk="1" hangingPunct="1"/>
            <a:endParaRPr lang="en-US" i="1" dirty="0" smtClean="0"/>
          </a:p>
          <a:p>
            <a:pPr lvl="1" eaLnBrk="1" hangingPunct="1"/>
            <a:endParaRPr lang="en-US" i="1" dirty="0" smtClean="0"/>
          </a:p>
          <a:p>
            <a:pPr lvl="1" eaLnBrk="1" hangingPunct="1">
              <a:buNone/>
            </a:pPr>
            <a:endParaRPr lang="en-US" i="1" dirty="0" smtClean="0"/>
          </a:p>
          <a:p>
            <a:pPr lvl="1"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Example 1</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108</a:t>
            </a:fld>
            <a:endParaRPr lang="en-US" smtClean="0"/>
          </a:p>
        </p:txBody>
      </p:sp>
      <p:graphicFrame>
        <p:nvGraphicFramePr>
          <p:cNvPr id="58371" name="Object 3"/>
          <p:cNvGraphicFramePr>
            <a:graphicFrameLocks noChangeAspect="1"/>
          </p:cNvGraphicFramePr>
          <p:nvPr/>
        </p:nvGraphicFramePr>
        <p:xfrm>
          <a:off x="1909214" y="1315085"/>
          <a:ext cx="1296988" cy="301625"/>
        </p:xfrm>
        <a:graphic>
          <a:graphicData uri="http://schemas.openxmlformats.org/presentationml/2006/ole">
            <mc:AlternateContent xmlns:mc="http://schemas.openxmlformats.org/markup-compatibility/2006">
              <mc:Choice xmlns:v="urn:schemas-microsoft-com:vml" Requires="v">
                <p:oleObj spid="_x0000_s48150" name="Equation" r:id="rId4" imgW="698400" imgH="215640" progId="Equation.3">
                  <p:embed/>
                </p:oleObj>
              </mc:Choice>
              <mc:Fallback>
                <p:oleObj name="Equation" r:id="rId4" imgW="698400" imgH="215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9214" y="1315085"/>
                        <a:ext cx="1296988"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2" name="Object 4"/>
          <p:cNvGraphicFramePr>
            <a:graphicFrameLocks noChangeAspect="1"/>
          </p:cNvGraphicFramePr>
          <p:nvPr/>
        </p:nvGraphicFramePr>
        <p:xfrm>
          <a:off x="3887904" y="1284547"/>
          <a:ext cx="1720850" cy="336550"/>
        </p:xfrm>
        <a:graphic>
          <a:graphicData uri="http://schemas.openxmlformats.org/presentationml/2006/ole">
            <mc:AlternateContent xmlns:mc="http://schemas.openxmlformats.org/markup-compatibility/2006">
              <mc:Choice xmlns:v="urn:schemas-microsoft-com:vml" Requires="v">
                <p:oleObj spid="_x0000_s48151" name="Equation" r:id="rId6" imgW="927000" imgH="241200" progId="Equation.3">
                  <p:embed/>
                </p:oleObj>
              </mc:Choice>
              <mc:Fallback>
                <p:oleObj name="Equation" r:id="rId6" imgW="927000" imgH="2412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7904" y="1284547"/>
                        <a:ext cx="1720850"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3" name="Object 5"/>
          <p:cNvGraphicFramePr>
            <a:graphicFrameLocks noChangeAspect="1"/>
          </p:cNvGraphicFramePr>
          <p:nvPr/>
        </p:nvGraphicFramePr>
        <p:xfrm>
          <a:off x="1569951" y="2898833"/>
          <a:ext cx="4106863" cy="360363"/>
        </p:xfrm>
        <a:graphic>
          <a:graphicData uri="http://schemas.openxmlformats.org/presentationml/2006/ole">
            <mc:AlternateContent xmlns:mc="http://schemas.openxmlformats.org/markup-compatibility/2006">
              <mc:Choice xmlns:v="urn:schemas-microsoft-com:vml" Requires="v">
                <p:oleObj spid="_x0000_s48152" name="Equation" r:id="rId8" imgW="2070000" imgH="241200" progId="Equation.3">
                  <p:embed/>
                </p:oleObj>
              </mc:Choice>
              <mc:Fallback>
                <p:oleObj name="Equation" r:id="rId8" imgW="2070000" imgH="2412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69951" y="2898833"/>
                        <a:ext cx="4106863"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2" name="Object 6"/>
          <p:cNvGraphicFramePr>
            <a:graphicFrameLocks noChangeAspect="1"/>
          </p:cNvGraphicFramePr>
          <p:nvPr/>
        </p:nvGraphicFramePr>
        <p:xfrm>
          <a:off x="1722034" y="2524616"/>
          <a:ext cx="2922587" cy="360362"/>
        </p:xfrm>
        <a:graphic>
          <a:graphicData uri="http://schemas.openxmlformats.org/presentationml/2006/ole">
            <mc:AlternateContent xmlns:mc="http://schemas.openxmlformats.org/markup-compatibility/2006">
              <mc:Choice xmlns:v="urn:schemas-microsoft-com:vml" Requires="v">
                <p:oleObj spid="_x0000_s48153" name="Equation" r:id="rId10" imgW="1473120" imgH="241200" progId="Equation.3">
                  <p:embed/>
                </p:oleObj>
              </mc:Choice>
              <mc:Fallback>
                <p:oleObj name="Equation" r:id="rId10" imgW="1473120" imgH="2412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22034" y="2524616"/>
                        <a:ext cx="29225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3" name="Object 7"/>
          <p:cNvGraphicFramePr>
            <a:graphicFrameLocks noChangeAspect="1"/>
          </p:cNvGraphicFramePr>
          <p:nvPr/>
        </p:nvGraphicFramePr>
        <p:xfrm>
          <a:off x="2003425" y="4016375"/>
          <a:ext cx="3276600" cy="341313"/>
        </p:xfrm>
        <a:graphic>
          <a:graphicData uri="http://schemas.openxmlformats.org/presentationml/2006/ole">
            <mc:AlternateContent xmlns:mc="http://schemas.openxmlformats.org/markup-compatibility/2006">
              <mc:Choice xmlns:v="urn:schemas-microsoft-com:vml" Requires="v">
                <p:oleObj spid="_x0000_s48154" name="Equation" r:id="rId12" imgW="1650960" imgH="228600" progId="Equation.3">
                  <p:embed/>
                </p:oleObj>
              </mc:Choice>
              <mc:Fallback>
                <p:oleObj name="Equation" r:id="rId12" imgW="1650960" imgH="22860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03425" y="4016375"/>
                        <a:ext cx="3276600"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Interpretation</a:t>
            </a:r>
          </a:p>
          <a:p>
            <a:pPr eaLnBrk="1" hangingPunct="1">
              <a:buNone/>
            </a:pPr>
            <a:r>
              <a:rPr lang="en-US" dirty="0" smtClean="0"/>
              <a:t>	In this study, the 158  subjects with primarily </a:t>
            </a:r>
            <a:r>
              <a:rPr lang="en-US" dirty="0" err="1" smtClean="0"/>
              <a:t>biliary</a:t>
            </a:r>
            <a:r>
              <a:rPr lang="en-US" dirty="0" smtClean="0"/>
              <a:t> cirrhosis (PBC) randomized to receive the drug DPCA had a slightly elevated risk of death when compared to the 154 such subjects randomized to the placebo group (IRR = 1.06). After accounting for sampling variability, however, there is no evidence of an association between DPCA and death in the population of patients with PBC. (95% CI for IRR: 0.74 to 1.52)</a:t>
            </a:r>
          </a:p>
          <a:p>
            <a:pPr lvl="1" eaLnBrk="1" hangingPunct="1">
              <a:buNone/>
            </a:pPr>
            <a:endParaRPr lang="en-US" b="1" dirty="0" smtClean="0"/>
          </a:p>
          <a:p>
            <a:pPr lvl="1" eaLnBrk="1" hangingPunct="1"/>
            <a:endParaRPr lang="en-US" i="1" dirty="0" smtClean="0"/>
          </a:p>
          <a:p>
            <a:pPr lvl="1" eaLnBrk="1" hangingPunct="1"/>
            <a:endParaRPr lang="en-US" i="1" dirty="0" smtClean="0"/>
          </a:p>
          <a:p>
            <a:pPr lvl="1" eaLnBrk="1" hangingPunct="1"/>
            <a:endParaRPr lang="en-US" i="1" dirty="0" smtClean="0"/>
          </a:p>
          <a:p>
            <a:pPr lvl="1" eaLnBrk="1" hangingPunct="1"/>
            <a:endParaRPr lang="en-US" i="1" dirty="0" smtClean="0"/>
          </a:p>
          <a:p>
            <a:pPr lvl="1" eaLnBrk="1" hangingPunct="1">
              <a:buNone/>
            </a:pPr>
            <a:endParaRPr lang="en-US" i="1" dirty="0" smtClean="0"/>
          </a:p>
          <a:p>
            <a:pPr lvl="1"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Example 1</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109</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Application/Extension of CLT: Differences</a:t>
            </a:r>
          </a:p>
        </p:txBody>
      </p:sp>
      <p:sp>
        <p:nvSpPr>
          <p:cNvPr id="18435" name="Content Placeholder 2"/>
          <p:cNvSpPr>
            <a:spLocks noGrp="1"/>
          </p:cNvSpPr>
          <p:nvPr>
            <p:ph idx="1"/>
          </p:nvPr>
        </p:nvSpPr>
        <p:spPr/>
        <p:txBody>
          <a:bodyPr/>
          <a:lstStyle/>
          <a:p>
            <a:pPr eaLnBrk="1" hangingPunct="1"/>
            <a:r>
              <a:rPr lang="en-US" dirty="0" smtClean="0"/>
              <a:t>It turns out that differences of two quantities whose distributions is normal, have a normal distribution</a:t>
            </a:r>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11</a:t>
            </a:fld>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ART and Partner to Partner HIV Transmission</a:t>
            </a:r>
            <a:r>
              <a:rPr lang="en-US" baseline="30000" dirty="0" smtClean="0"/>
              <a:t>2</a:t>
            </a:r>
          </a:p>
          <a:p>
            <a:pPr eaLnBrk="1" hangingPunct="1"/>
            <a:endParaRPr lang="en-US" dirty="0" smtClean="0"/>
          </a:p>
          <a:p>
            <a:pPr eaLnBrk="1" hangingPunct="1"/>
            <a:endParaRPr lang="en-US" dirty="0" smtClean="0"/>
          </a:p>
          <a:p>
            <a:pPr eaLnBrk="1" hangingPunct="1">
              <a:buNone/>
            </a:pPr>
            <a:endParaRPr lang="en-US" dirty="0" smtClean="0"/>
          </a:p>
          <a:p>
            <a:pPr eaLnBrk="1" hangingPunct="1">
              <a:buNone/>
            </a:pPr>
            <a:r>
              <a:rPr lang="en-US" sz="1400" dirty="0" smtClean="0"/>
              <a:t>2 Cohen M, et al. Prevention of HIV-1 Infection with Early Antiretroviral Therapy. </a:t>
            </a:r>
            <a:r>
              <a:rPr lang="en-US" sz="1400" i="1" dirty="0" smtClean="0"/>
              <a:t>New England Journal of Medicine</a:t>
            </a:r>
            <a:r>
              <a:rPr lang="en-US" sz="1400" dirty="0" smtClean="0"/>
              <a:t>. (2011) 365(6): 493-505</a:t>
            </a:r>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2 </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110</a:t>
            </a:fld>
            <a:endParaRPr lang="en-US" smtClean="0"/>
          </a:p>
        </p:txBody>
      </p:sp>
      <p:pic>
        <p:nvPicPr>
          <p:cNvPr id="40961" name="Picture 1"/>
          <p:cNvPicPr>
            <a:picLocks noChangeAspect="1" noChangeArrowheads="1"/>
          </p:cNvPicPr>
          <p:nvPr/>
        </p:nvPicPr>
        <p:blipFill>
          <a:blip r:embed="rId3" cstate="print"/>
          <a:srcRect/>
          <a:stretch>
            <a:fillRect/>
          </a:stretch>
        </p:blipFill>
        <p:spPr bwMode="auto">
          <a:xfrm>
            <a:off x="512325" y="1391056"/>
            <a:ext cx="7580313" cy="17645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ART and Partner to Partner HIV Transmission</a:t>
            </a:r>
          </a:p>
          <a:p>
            <a:pPr eaLnBrk="1" hangingPunct="1">
              <a:buNone/>
            </a:pPr>
            <a:r>
              <a:rPr lang="en-US" dirty="0" smtClean="0"/>
              <a:t> “Of the 28 linked transmissions, only 1 occurred in the early therapy group (hazard ratio 0.04…)”</a:t>
            </a:r>
          </a:p>
          <a:p>
            <a:pPr eaLnBrk="1" hangingPunct="1">
              <a:buNone/>
            </a:pPr>
            <a:r>
              <a:rPr lang="en-US" i="1" dirty="0" smtClean="0"/>
              <a:t>Note: hazard ratio and incidence rate ratio are (nearly) synonymous</a:t>
            </a:r>
          </a:p>
          <a:p>
            <a:pPr eaLnBrk="1" hangingPunct="1">
              <a:buNone/>
            </a:pPr>
            <a:r>
              <a:rPr lang="en-US" dirty="0" smtClean="0"/>
              <a:t>So, </a:t>
            </a:r>
          </a:p>
          <a:p>
            <a:pPr eaLnBrk="1" hangingPunct="1"/>
            <a:endParaRPr lang="en-US" dirty="0" smtClean="0"/>
          </a:p>
          <a:p>
            <a:pPr eaLnBrk="1" hangingPunct="1">
              <a:buNone/>
            </a:pPr>
            <a:endParaRPr lang="en-US" dirty="0" smtClean="0"/>
          </a:p>
          <a:p>
            <a:pPr eaLnBrk="1" hangingPunct="1">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2 </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111</a:t>
            </a:fld>
            <a:endParaRPr lang="en-US" smtClean="0"/>
          </a:p>
        </p:txBody>
      </p:sp>
      <p:graphicFrame>
        <p:nvGraphicFramePr>
          <p:cNvPr id="6" name="Object 5"/>
          <p:cNvGraphicFramePr>
            <a:graphicFrameLocks noChangeAspect="1"/>
          </p:cNvGraphicFramePr>
          <p:nvPr/>
        </p:nvGraphicFramePr>
        <p:xfrm>
          <a:off x="1125707" y="3294029"/>
          <a:ext cx="6510776" cy="1112601"/>
        </p:xfrm>
        <a:graphic>
          <a:graphicData uri="http://schemas.openxmlformats.org/presentationml/2006/ole">
            <mc:AlternateContent xmlns:mc="http://schemas.openxmlformats.org/markup-compatibility/2006">
              <mc:Choice xmlns:v="urn:schemas-microsoft-com:vml" Requires="v">
                <p:oleObj spid="_x0000_s49158" name="Equation" r:id="rId4" imgW="4012920" imgH="914400" progId="Equation.3">
                  <p:embed/>
                </p:oleObj>
              </mc:Choice>
              <mc:Fallback>
                <p:oleObj name="Equation" r:id="rId4" imgW="4012920" imgH="9144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707" y="3294029"/>
                        <a:ext cx="6510776" cy="11126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ART and Partner to Partner HIV Transmission</a:t>
            </a:r>
          </a:p>
          <a:p>
            <a:pPr eaLnBrk="1" hangingPunct="1">
              <a:buNone/>
            </a:pPr>
            <a:r>
              <a:rPr lang="en-US" dirty="0" smtClean="0"/>
              <a:t>    - HIV discordant (at baseline) couples in which the HIV+ partner was given early ART therapy had 0.04 times the risk of within couple transmission as compared to couples in which the HIV+ partner was given standard therapy</a:t>
            </a:r>
          </a:p>
          <a:p>
            <a:pPr eaLnBrk="1" hangingPunct="1">
              <a:buNone/>
            </a:pPr>
            <a:r>
              <a:rPr lang="en-US" dirty="0" smtClean="0"/>
              <a:t>	- HIV discordant (at baseline) couples in which the HIV+ partner was given early ART therapy had 96% lower risk of within couple transmission as compared to couples in which the HIV+ partner was given standard therapy</a:t>
            </a:r>
          </a:p>
          <a:p>
            <a:pPr eaLnBrk="1" hangingPunct="1"/>
            <a:endParaRPr lang="en-US" dirty="0" smtClean="0"/>
          </a:p>
          <a:p>
            <a:pPr eaLnBrk="1" hangingPunct="1">
              <a:buNone/>
            </a:pPr>
            <a:endParaRPr lang="en-US" dirty="0" smtClean="0"/>
          </a:p>
          <a:p>
            <a:pPr eaLnBrk="1" hangingPunct="1">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2 </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112</a:t>
            </a:fld>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ART and Partner to Partner HIV Transmission</a:t>
            </a:r>
          </a:p>
          <a:p>
            <a:pPr eaLnBrk="1" hangingPunct="1"/>
            <a:endParaRPr lang="en-US" dirty="0" smtClean="0"/>
          </a:p>
          <a:p>
            <a:pPr eaLnBrk="1" hangingPunct="1"/>
            <a:r>
              <a:rPr lang="en-US" dirty="0" smtClean="0"/>
              <a:t>95% CI for IRR</a:t>
            </a:r>
          </a:p>
          <a:p>
            <a:pPr eaLnBrk="1" hangingPunct="1"/>
            <a:endParaRPr lang="en-US" dirty="0" smtClean="0"/>
          </a:p>
          <a:p>
            <a:pPr eaLnBrk="1" hangingPunct="1">
              <a:buNone/>
            </a:pPr>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2 </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113</a:t>
            </a:fld>
            <a:endParaRPr lang="en-US" smtClean="0"/>
          </a:p>
        </p:txBody>
      </p:sp>
      <p:graphicFrame>
        <p:nvGraphicFramePr>
          <p:cNvPr id="6" name="Object 5"/>
          <p:cNvGraphicFramePr>
            <a:graphicFrameLocks noChangeAspect="1"/>
          </p:cNvGraphicFramePr>
          <p:nvPr/>
        </p:nvGraphicFramePr>
        <p:xfrm>
          <a:off x="1601066" y="1217815"/>
          <a:ext cx="1216949" cy="276199"/>
        </p:xfrm>
        <a:graphic>
          <a:graphicData uri="http://schemas.openxmlformats.org/presentationml/2006/ole">
            <mc:AlternateContent xmlns:mc="http://schemas.openxmlformats.org/markup-compatibility/2006">
              <mc:Choice xmlns:v="urn:schemas-microsoft-com:vml" Requires="v">
                <p:oleObj spid="_x0000_s50190" name="Equation" r:id="rId4" imgW="711000" imgH="215640" progId="Equation.3">
                  <p:embed/>
                </p:oleObj>
              </mc:Choice>
              <mc:Fallback>
                <p:oleObj name="Equation" r:id="rId4" imgW="711000" imgH="215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1066" y="1217815"/>
                        <a:ext cx="1216949" cy="276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8" name="Object 4"/>
          <p:cNvGraphicFramePr>
            <a:graphicFrameLocks noChangeAspect="1"/>
          </p:cNvGraphicFramePr>
          <p:nvPr/>
        </p:nvGraphicFramePr>
        <p:xfrm>
          <a:off x="3280036" y="1212994"/>
          <a:ext cx="1738312" cy="309562"/>
        </p:xfrm>
        <a:graphic>
          <a:graphicData uri="http://schemas.openxmlformats.org/presentationml/2006/ole">
            <mc:AlternateContent xmlns:mc="http://schemas.openxmlformats.org/markup-compatibility/2006">
              <mc:Choice xmlns:v="urn:schemas-microsoft-com:vml" Requires="v">
                <p:oleObj spid="_x0000_s50191" name="Equation" r:id="rId6" imgW="1015920" imgH="241200" progId="Equation.3">
                  <p:embed/>
                </p:oleObj>
              </mc:Choice>
              <mc:Fallback>
                <p:oleObj name="Equation" r:id="rId6" imgW="1015920" imgH="2412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0036" y="1212994"/>
                        <a:ext cx="1738312"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0" name="Object 6"/>
          <p:cNvGraphicFramePr>
            <a:graphicFrameLocks noChangeAspect="1"/>
          </p:cNvGraphicFramePr>
          <p:nvPr/>
        </p:nvGraphicFramePr>
        <p:xfrm>
          <a:off x="1794944" y="1667366"/>
          <a:ext cx="3171825" cy="571500"/>
        </p:xfrm>
        <a:graphic>
          <a:graphicData uri="http://schemas.openxmlformats.org/presentationml/2006/ole">
            <mc:AlternateContent xmlns:mc="http://schemas.openxmlformats.org/markup-compatibility/2006">
              <mc:Choice xmlns:v="urn:schemas-microsoft-com:vml" Requires="v">
                <p:oleObj spid="_x0000_s50192" name="Equation" r:id="rId8" imgW="1854000" imgH="444240" progId="Equation.3">
                  <p:embed/>
                </p:oleObj>
              </mc:Choice>
              <mc:Fallback>
                <p:oleObj name="Equation" r:id="rId8" imgW="1854000" imgH="44424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4944" y="1667366"/>
                        <a:ext cx="317182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Interpretation (I will use the results I computed)</a:t>
            </a:r>
          </a:p>
          <a:p>
            <a:pPr eaLnBrk="1" hangingPunct="1">
              <a:buNone/>
            </a:pPr>
            <a:r>
              <a:rPr lang="en-US" dirty="0" smtClean="0"/>
              <a:t>	In a study of 1,763 HIV </a:t>
            </a:r>
            <a:r>
              <a:rPr lang="en-US" dirty="0" err="1" smtClean="0"/>
              <a:t>sero</a:t>
            </a:r>
            <a:r>
              <a:rPr lang="en-US" dirty="0" smtClean="0"/>
              <a:t>-discordant couples, the risk of partner-to-partner transmission among the 866 randomized to receive early ART therapy was 96% lower than  among the 877 randomized to receive standard ART therapy.  After accounting for sampling variability, the early ART therapy could reduce risk of partner transmission from  69% to 99% at the population level.</a:t>
            </a:r>
          </a:p>
          <a:p>
            <a:pPr eaLnBrk="1" hangingPunct="1"/>
            <a:endParaRPr lang="en-US" dirty="0" smtClean="0"/>
          </a:p>
          <a:p>
            <a:pPr eaLnBrk="1" hangingPunct="1">
              <a:buNone/>
            </a:pPr>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2 </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114</a:t>
            </a:fld>
            <a:endParaRPr lang="en-US"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Placeholder 2"/>
          <p:cNvSpPr>
            <a:spLocks noGrp="1"/>
          </p:cNvSpPr>
          <p:nvPr>
            <p:ph type="body" idx="1"/>
          </p:nvPr>
        </p:nvSpPr>
        <p:spPr/>
        <p:txBody>
          <a:bodyPr/>
          <a:lstStyle/>
          <a:p>
            <a:pPr eaLnBrk="1" hangingPunct="1"/>
            <a:r>
              <a:rPr lang="en-US" dirty="0" smtClean="0"/>
              <a:t>Section F: A Brief Note About Ratios, Part 2</a:t>
            </a:r>
          </a:p>
        </p:txBody>
      </p:sp>
      <p:sp>
        <p:nvSpPr>
          <p:cNvPr id="17412" name="Slide Number Placeholder 3"/>
          <p:cNvSpPr>
            <a:spLocks noGrp="1"/>
          </p:cNvSpPr>
          <p:nvPr>
            <p:ph type="sldNum" sz="quarter" idx="10"/>
          </p:nvPr>
        </p:nvSpPr>
        <p:spPr/>
        <p:txBody>
          <a:bodyPr/>
          <a:lstStyle/>
          <a:p>
            <a:pPr>
              <a:defRPr/>
            </a:pPr>
            <a:fld id="{4E336B12-230E-4365-A9F6-4BBABD553770}" type="slidenum">
              <a:rPr lang="en-US" smtClean="0"/>
              <a:pPr>
                <a:defRPr/>
              </a:pPr>
              <a:t>115</a:t>
            </a:fld>
            <a:endParaRPr lang="en-US"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Overview</a:t>
            </a:r>
          </a:p>
        </p:txBody>
      </p:sp>
      <p:sp>
        <p:nvSpPr>
          <p:cNvPr id="18435" name="Content Placeholder 2"/>
          <p:cNvSpPr>
            <a:spLocks noGrp="1"/>
          </p:cNvSpPr>
          <p:nvPr>
            <p:ph idx="1"/>
          </p:nvPr>
        </p:nvSpPr>
        <p:spPr/>
        <p:txBody>
          <a:bodyPr/>
          <a:lstStyle/>
          <a:p>
            <a:pPr eaLnBrk="1" hangingPunct="1"/>
            <a:r>
              <a:rPr lang="en-US" dirty="0" smtClean="0"/>
              <a:t>Recall, from the first “Brief Note about Ratios” , and lecture 8D:</a:t>
            </a:r>
          </a:p>
          <a:p>
            <a:pPr lvl="1" eaLnBrk="1" hangingPunct="1"/>
            <a:endParaRPr lang="en-US" dirty="0" smtClean="0"/>
          </a:p>
          <a:p>
            <a:pPr lvl="1" eaLnBrk="1" hangingPunct="1"/>
            <a:r>
              <a:rPr lang="en-US" dirty="0" smtClean="0"/>
              <a:t>The scaling of ratios is not symmetric around the value of 1 (which would indicate equal values in the numerator and denominator)</a:t>
            </a:r>
          </a:p>
          <a:p>
            <a:pPr lvl="1" eaLnBrk="1" hangingPunct="1"/>
            <a:r>
              <a:rPr lang="en-US" dirty="0" smtClean="0"/>
              <a:t>On the log scale (we use natural log, </a:t>
            </a:r>
            <a:r>
              <a:rPr lang="en-US" dirty="0" err="1" smtClean="0"/>
              <a:t>ln</a:t>
            </a:r>
            <a:r>
              <a:rPr lang="en-US" dirty="0" smtClean="0"/>
              <a:t>) the values of </a:t>
            </a:r>
            <a:r>
              <a:rPr lang="en-US" dirty="0" err="1" smtClean="0"/>
              <a:t>ln</a:t>
            </a:r>
            <a:r>
              <a:rPr lang="en-US" dirty="0" smtClean="0"/>
              <a:t>(ratios) are symmetric about the value 0</a:t>
            </a:r>
          </a:p>
          <a:p>
            <a:pPr lvl="1" eaLnBrk="1" hangingPunct="1"/>
            <a:endParaRPr lang="en-US" dirty="0" smtClean="0"/>
          </a:p>
          <a:p>
            <a:pPr lvl="1" eaLnBrk="1" hangingPunct="1"/>
            <a:endParaRPr lang="en-US" dirty="0" smtClean="0"/>
          </a:p>
          <a:p>
            <a:pPr lvl="1"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116</a:t>
            </a:fld>
            <a:endParaRPr lang="en-US"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Implications for Confidence Intervals</a:t>
            </a:r>
          </a:p>
        </p:txBody>
      </p:sp>
      <p:sp>
        <p:nvSpPr>
          <p:cNvPr id="18435" name="Content Placeholder 2"/>
          <p:cNvSpPr>
            <a:spLocks noGrp="1"/>
          </p:cNvSpPr>
          <p:nvPr>
            <p:ph idx="1"/>
          </p:nvPr>
        </p:nvSpPr>
        <p:spPr/>
        <p:txBody>
          <a:bodyPr/>
          <a:lstStyle/>
          <a:p>
            <a:pPr eaLnBrk="1" hangingPunct="1"/>
            <a:r>
              <a:rPr lang="en-US" dirty="0" smtClean="0"/>
              <a:t>This rescaling to the “egalitarian” log scale, also means that the confidence interval limits are comparable on the log scale for both positive and negative associations</a:t>
            </a:r>
          </a:p>
          <a:p>
            <a:pPr eaLnBrk="1" hangingPunct="1"/>
            <a:endParaRPr lang="en-US" dirty="0" smtClean="0"/>
          </a:p>
          <a:p>
            <a:pPr lvl="1" eaLnBrk="1" hangingPunct="1"/>
            <a:endParaRPr lang="en-US" dirty="0" smtClean="0"/>
          </a:p>
          <a:p>
            <a:pPr lvl="1" eaLnBrk="1" hangingPunct="1"/>
            <a:endParaRPr lang="en-US" dirty="0" smtClean="0"/>
          </a:p>
          <a:p>
            <a:pPr lvl="1"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117</a:t>
            </a:fld>
            <a:endParaRPr lang="en-US"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Example 1 </a:t>
            </a:r>
            <a:endParaRPr lang="en-US" baseline="30000" dirty="0" smtClean="0"/>
          </a:p>
        </p:txBody>
      </p:sp>
      <p:sp>
        <p:nvSpPr>
          <p:cNvPr id="18435" name="Content Placeholder 2"/>
          <p:cNvSpPr>
            <a:spLocks noGrp="1"/>
          </p:cNvSpPr>
          <p:nvPr>
            <p:ph idx="1"/>
          </p:nvPr>
        </p:nvSpPr>
        <p:spPr/>
        <p:txBody>
          <a:bodyPr/>
          <a:lstStyle/>
          <a:p>
            <a:pPr eaLnBrk="1" hangingPunct="1"/>
            <a:r>
              <a:rPr lang="en-US" dirty="0" smtClean="0"/>
              <a:t>Recall the Results</a:t>
            </a:r>
          </a:p>
          <a:p>
            <a:pPr eaLnBrk="1" hangingPunct="1">
              <a:buNone/>
            </a:pPr>
            <a:endParaRPr lang="en-US" dirty="0" smtClean="0"/>
          </a:p>
          <a:p>
            <a:pPr eaLnBrk="1" hangingPunct="1">
              <a:buNone/>
            </a:pPr>
            <a:endParaRPr lang="en-US" dirty="0" smtClean="0"/>
          </a:p>
          <a:p>
            <a:pPr lvl="1"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118</a:t>
            </a:fld>
            <a:endParaRPr lang="en-US" smtClean="0"/>
          </a:p>
        </p:txBody>
      </p:sp>
      <p:pic>
        <p:nvPicPr>
          <p:cNvPr id="109571" name="Picture 3"/>
          <p:cNvPicPr>
            <a:picLocks noChangeAspect="1" noChangeArrowheads="1"/>
          </p:cNvPicPr>
          <p:nvPr/>
        </p:nvPicPr>
        <p:blipFill>
          <a:blip r:embed="rId3" cstate="print"/>
          <a:srcRect/>
          <a:stretch>
            <a:fillRect/>
          </a:stretch>
        </p:blipFill>
        <p:spPr bwMode="auto">
          <a:xfrm>
            <a:off x="804974" y="1184578"/>
            <a:ext cx="6215496" cy="984633"/>
          </a:xfrm>
          <a:prstGeom prst="rect">
            <a:avLst/>
          </a:prstGeom>
          <a:noFill/>
          <a:ln w="9525">
            <a:noFill/>
            <a:miter lim="800000"/>
            <a:headEnd/>
            <a:tailEnd/>
          </a:ln>
          <a:effectLst/>
        </p:spPr>
      </p:pic>
      <p:pic>
        <p:nvPicPr>
          <p:cNvPr id="109574" name="Picture 6"/>
          <p:cNvPicPr>
            <a:picLocks noChangeAspect="1" noChangeArrowheads="1"/>
          </p:cNvPicPr>
          <p:nvPr/>
        </p:nvPicPr>
        <p:blipFill>
          <a:blip r:embed="rId4" cstate="print"/>
          <a:srcRect/>
          <a:stretch>
            <a:fillRect/>
          </a:stretch>
        </p:blipFill>
        <p:spPr bwMode="auto">
          <a:xfrm>
            <a:off x="1543459" y="2076856"/>
            <a:ext cx="5579549" cy="505838"/>
          </a:xfrm>
          <a:prstGeom prst="rect">
            <a:avLst/>
          </a:prstGeom>
          <a:noFill/>
          <a:ln w="9525">
            <a:noFill/>
            <a:miter lim="800000"/>
            <a:headEnd/>
            <a:tailEnd/>
          </a:ln>
          <a:effectLst/>
        </p:spPr>
      </p:pic>
      <p:sp>
        <p:nvSpPr>
          <p:cNvPr id="11" name="Rectangle 10"/>
          <p:cNvSpPr/>
          <p:nvPr/>
        </p:nvSpPr>
        <p:spPr bwMode="auto">
          <a:xfrm>
            <a:off x="4163438" y="2407596"/>
            <a:ext cx="3618690" cy="211577"/>
          </a:xfrm>
          <a:prstGeom prst="rect">
            <a:avLst/>
          </a:prstGeom>
          <a:solidFill>
            <a:schemeClr val="bg1"/>
          </a:solidFill>
          <a:ln w="9525" cap="flat" cmpd="sng" algn="ctr">
            <a:noFill/>
            <a:prstDash val="solid"/>
            <a:round/>
            <a:headEnd type="none" w="med" len="med"/>
            <a:tailEnd type="none" w="med" len="med"/>
          </a:ln>
          <a:effectLst/>
        </p:spPr>
        <p:txBody>
          <a:bodyPr vert="horz" wrap="square" lIns="91429" tIns="45715" rIns="91429" bIns="45715"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accent1"/>
              </a:buClr>
              <a:buSzPct val="100000"/>
              <a:buFont typeface="Wingdings" pitchFamily="-112" charset="2"/>
              <a:buChar char="n"/>
              <a:tabLst/>
            </a:pPr>
            <a:endParaRPr kumimoji="0" lang="en-US" sz="2600" b="0" i="0" u="none" strike="noStrike" cap="none" normalizeH="0" baseline="0">
              <a:ln>
                <a:noFill/>
              </a:ln>
              <a:solidFill>
                <a:schemeClr val="tx1"/>
              </a:solidFill>
              <a:effectLst/>
              <a:latin typeface="Myriad Pro" pitchFamily="-112" charset="0"/>
            </a:endParaRPr>
          </a:p>
        </p:txBody>
      </p:sp>
      <p:graphicFrame>
        <p:nvGraphicFramePr>
          <p:cNvPr id="12" name="Table 11"/>
          <p:cNvGraphicFramePr>
            <a:graphicFrameLocks noGrp="1"/>
          </p:cNvGraphicFramePr>
          <p:nvPr/>
        </p:nvGraphicFramePr>
        <p:xfrm>
          <a:off x="1490833" y="2825258"/>
          <a:ext cx="6096000" cy="1143000"/>
        </p:xfrm>
        <a:graphic>
          <a:graphicData uri="http://schemas.openxmlformats.org/drawingml/2006/table">
            <a:tbl>
              <a:tblPr firstRow="1" bandRow="1">
                <a:tableStyleId>{F5AB1C69-6EDB-4FF4-983F-18BD219EF322}</a:tableStyleId>
              </a:tblPr>
              <a:tblGrid>
                <a:gridCol w="1524000"/>
                <a:gridCol w="1524000"/>
                <a:gridCol w="1524000"/>
                <a:gridCol w="1524000"/>
              </a:tblGrid>
              <a:tr h="285750">
                <a:tc>
                  <a:txBody>
                    <a:bodyPr/>
                    <a:lstStyle/>
                    <a:p>
                      <a:r>
                        <a:rPr lang="en-US" sz="1400" b="0" baseline="0" dirty="0" smtClean="0">
                          <a:solidFill>
                            <a:schemeClr val="tx1"/>
                          </a:solidFill>
                        </a:rPr>
                        <a:t>(at 18 </a:t>
                      </a:r>
                      <a:r>
                        <a:rPr lang="en-US" sz="1400" b="0" baseline="0" dirty="0" err="1" smtClean="0">
                          <a:solidFill>
                            <a:schemeClr val="tx1"/>
                          </a:solidFill>
                        </a:rPr>
                        <a:t>mos</a:t>
                      </a:r>
                      <a:r>
                        <a:rPr lang="en-US" sz="1400" b="0" baseline="0" dirty="0" smtClean="0">
                          <a:solidFill>
                            <a:schemeClr val="tx1"/>
                          </a:solidFill>
                        </a:rPr>
                        <a:t>)</a:t>
                      </a:r>
                      <a:endParaRPr lang="en-US" sz="1400" b="0" baseline="0" dirty="0">
                        <a:solidFill>
                          <a:schemeClr val="tx1"/>
                        </a:solidFill>
                      </a:endParaRPr>
                    </a:p>
                  </a:txBody>
                  <a:tcPr marT="34290" marB="3429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AZT</a:t>
                      </a:r>
                    </a:p>
                  </a:txBody>
                  <a:tcPr marT="34290" marB="34290">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Placebo</a:t>
                      </a:r>
                      <a:endParaRPr lang="en-US" sz="1400" baseline="0" dirty="0">
                        <a:solidFill>
                          <a:schemeClr val="tx1"/>
                        </a:solidFill>
                      </a:endParaRPr>
                    </a:p>
                  </a:txBody>
                  <a:tcPr marT="34290" marB="34290">
                    <a:lnB w="12700" cap="flat" cmpd="sng" algn="ctr">
                      <a:solidFill>
                        <a:schemeClr val="tx1"/>
                      </a:solidFill>
                      <a:prstDash val="solid"/>
                      <a:round/>
                      <a:headEnd type="none" w="med" len="med"/>
                      <a:tailEnd type="none" w="med" len="med"/>
                    </a:lnB>
                  </a:tcPr>
                </a:tc>
                <a:tc>
                  <a:txBody>
                    <a:bodyPr/>
                    <a:lstStyle/>
                    <a:p>
                      <a:endParaRPr lang="en-US" sz="1400" baseline="0">
                        <a:solidFill>
                          <a:schemeClr val="tx1"/>
                        </a:solidFill>
                      </a:endParaRPr>
                    </a:p>
                  </a:txBody>
                  <a:tcPr marT="34290" marB="34290"/>
                </a:tc>
              </a:tr>
              <a:tr h="285750">
                <a:tc>
                  <a:txBody>
                    <a:bodyPr/>
                    <a:lstStyle/>
                    <a:p>
                      <a:r>
                        <a:rPr lang="en-US" sz="1400" baseline="0" dirty="0" smtClean="0">
                          <a:solidFill>
                            <a:schemeClr val="tx1"/>
                          </a:solidFill>
                        </a:rPr>
                        <a:t>HIV+</a:t>
                      </a: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13</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 40</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53</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85750">
                <a:tc>
                  <a:txBody>
                    <a:bodyPr/>
                    <a:lstStyle/>
                    <a:p>
                      <a:r>
                        <a:rPr lang="en-US" sz="1400" baseline="0" dirty="0" smtClean="0">
                          <a:solidFill>
                            <a:schemeClr val="tx1"/>
                          </a:solidFill>
                        </a:rPr>
                        <a:t>HIV-</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167</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143</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baseline="0" dirty="0" smtClean="0">
                          <a:solidFill>
                            <a:schemeClr val="tx1"/>
                          </a:solidFill>
                        </a:rPr>
                        <a:t>310</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85750">
                <a:tc>
                  <a:txBody>
                    <a:bodyPr/>
                    <a:lstStyle/>
                    <a:p>
                      <a:endParaRPr lang="en-US" sz="1400" baseline="0" dirty="0">
                        <a:solidFill>
                          <a:schemeClr val="tx1"/>
                        </a:solidFill>
                      </a:endParaRPr>
                    </a:p>
                  </a:txBody>
                  <a:tcPr marT="34290" marB="34290"/>
                </a:tc>
                <a:tc>
                  <a:txBody>
                    <a:bodyPr/>
                    <a:lstStyle/>
                    <a:p>
                      <a:pPr algn="ctr"/>
                      <a:r>
                        <a:rPr lang="en-US" sz="1400" baseline="0" dirty="0" smtClean="0">
                          <a:solidFill>
                            <a:schemeClr val="tx1"/>
                          </a:solidFill>
                        </a:rPr>
                        <a:t>180</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183</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363</a:t>
                      </a:r>
                      <a:endParaRPr lang="en-US" sz="1400" baseline="0" dirty="0">
                        <a:solidFill>
                          <a:schemeClr val="tx1"/>
                        </a:solidFill>
                      </a:endParaRPr>
                    </a:p>
                  </a:txBody>
                  <a:tcPr marT="34290" marB="34290"/>
                </a:tc>
              </a:tr>
            </a:tbl>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Relative risk and 95% CI presented in both directions of comparison:</a:t>
            </a:r>
          </a:p>
          <a:p>
            <a:pPr eaLnBrk="1" hangingPunct="1">
              <a:buNone/>
            </a:pPr>
            <a:endParaRPr lang="en-US" dirty="0" smtClean="0"/>
          </a:p>
          <a:p>
            <a:pPr eaLnBrk="1" hangingPunct="1">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3" y="30957"/>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1</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119</a:t>
            </a:fld>
            <a:endParaRPr lang="en-US" smtClean="0"/>
          </a:p>
        </p:txBody>
      </p:sp>
      <p:graphicFrame>
        <p:nvGraphicFramePr>
          <p:cNvPr id="116739" name="Object 3"/>
          <p:cNvGraphicFramePr>
            <a:graphicFrameLocks noChangeAspect="1"/>
          </p:cNvGraphicFramePr>
          <p:nvPr/>
        </p:nvGraphicFramePr>
        <p:xfrm>
          <a:off x="1266682" y="1268760"/>
          <a:ext cx="5735637" cy="696912"/>
        </p:xfrm>
        <a:graphic>
          <a:graphicData uri="http://schemas.openxmlformats.org/presentationml/2006/ole">
            <mc:AlternateContent xmlns:mc="http://schemas.openxmlformats.org/markup-compatibility/2006">
              <mc:Choice xmlns:v="urn:schemas-microsoft-com:vml" Requires="v">
                <p:oleObj spid="_x0000_s53258" name="Equation" r:id="rId4" imgW="2450880" imgH="431640" progId="Equation.3">
                  <p:embed/>
                </p:oleObj>
              </mc:Choice>
              <mc:Fallback>
                <p:oleObj name="Equation" r:id="rId4" imgW="245088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6682" y="1268760"/>
                        <a:ext cx="5735637" cy="69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4" name="Object 6"/>
          <p:cNvGraphicFramePr>
            <a:graphicFrameLocks noChangeAspect="1"/>
          </p:cNvGraphicFramePr>
          <p:nvPr/>
        </p:nvGraphicFramePr>
        <p:xfrm>
          <a:off x="1317020" y="2347883"/>
          <a:ext cx="5203825" cy="696913"/>
        </p:xfrm>
        <a:graphic>
          <a:graphicData uri="http://schemas.openxmlformats.org/presentationml/2006/ole">
            <mc:AlternateContent xmlns:mc="http://schemas.openxmlformats.org/markup-compatibility/2006">
              <mc:Choice xmlns:v="urn:schemas-microsoft-com:vml" Requires="v">
                <p:oleObj spid="_x0000_s53259" name="Equation" r:id="rId6" imgW="2222280" imgH="431640" progId="Equation.3">
                  <p:embed/>
                </p:oleObj>
              </mc:Choice>
              <mc:Fallback>
                <p:oleObj name="Equation" r:id="rId6" imgW="222228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7020" y="2347883"/>
                        <a:ext cx="5203825"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Application/Extension of CLT: Differences</a:t>
            </a:r>
          </a:p>
        </p:txBody>
      </p:sp>
      <p:sp>
        <p:nvSpPr>
          <p:cNvPr id="18435" name="Content Placeholder 2"/>
          <p:cNvSpPr>
            <a:spLocks noGrp="1"/>
          </p:cNvSpPr>
          <p:nvPr>
            <p:ph idx="1"/>
          </p:nvPr>
        </p:nvSpPr>
        <p:spPr/>
        <p:txBody>
          <a:bodyPr/>
          <a:lstStyle/>
          <a:p>
            <a:pPr eaLnBrk="1" hangingPunct="1"/>
            <a:r>
              <a:rPr lang="en-US" dirty="0" smtClean="0"/>
              <a:t>It turns out that differences of two quantities whose distributions is normal, have a normal distribution</a:t>
            </a:r>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12</a:t>
            </a:fld>
            <a:endParaRPr lang="en-US"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On the log scale, the </a:t>
            </a:r>
            <a:r>
              <a:rPr lang="en-US" dirty="0" err="1" smtClean="0"/>
              <a:t>ln</a:t>
            </a:r>
            <a:r>
              <a:rPr lang="en-US" dirty="0" smtClean="0"/>
              <a:t>(0.32) = -</a:t>
            </a:r>
            <a:r>
              <a:rPr lang="en-US" dirty="0" err="1" smtClean="0"/>
              <a:t>ln</a:t>
            </a:r>
            <a:r>
              <a:rPr lang="en-US" dirty="0" smtClean="0"/>
              <a:t>(3.1)</a:t>
            </a:r>
          </a:p>
          <a:p>
            <a:pPr eaLnBrk="1" hangingPunct="1"/>
            <a:endParaRPr lang="en-US" dirty="0" smtClean="0"/>
          </a:p>
          <a:p>
            <a:pPr eaLnBrk="1" hangingPunct="1"/>
            <a:r>
              <a:rPr lang="en-US" dirty="0" smtClean="0"/>
              <a:t>Regardless of direction of comparison, the standard error estimate of the </a:t>
            </a:r>
            <a:r>
              <a:rPr lang="en-US" dirty="0" err="1" smtClean="0"/>
              <a:t>ln</a:t>
            </a:r>
            <a:r>
              <a:rPr lang="en-US" dirty="0" smtClean="0"/>
              <a:t>(RR) the same!</a:t>
            </a:r>
          </a:p>
          <a:p>
            <a:pPr eaLnBrk="1" hangingPunct="1">
              <a:buNone/>
            </a:pPr>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3" y="30957"/>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1</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120</a:t>
            </a:fld>
            <a:endParaRPr lang="en-US" smtClean="0"/>
          </a:p>
        </p:txBody>
      </p:sp>
      <p:graphicFrame>
        <p:nvGraphicFramePr>
          <p:cNvPr id="90113" name="Object 1"/>
          <p:cNvGraphicFramePr>
            <a:graphicFrameLocks noChangeAspect="1"/>
          </p:cNvGraphicFramePr>
          <p:nvPr/>
        </p:nvGraphicFramePr>
        <p:xfrm>
          <a:off x="1782763" y="1311275"/>
          <a:ext cx="4368800" cy="328613"/>
        </p:xfrm>
        <a:graphic>
          <a:graphicData uri="http://schemas.openxmlformats.org/presentationml/2006/ole">
            <mc:AlternateContent xmlns:mc="http://schemas.openxmlformats.org/markup-compatibility/2006">
              <mc:Choice xmlns:v="urn:schemas-microsoft-com:vml" Requires="v">
                <p:oleObj spid="_x0000_s54282" name="Equation" r:id="rId4" imgW="1866600" imgH="203040" progId="Equation.3">
                  <p:embed/>
                </p:oleObj>
              </mc:Choice>
              <mc:Fallback>
                <p:oleObj name="Equation" r:id="rId4" imgW="1866600" imgH="2030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2763" y="1311275"/>
                        <a:ext cx="4368800"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5" name="Object 3"/>
          <p:cNvGraphicFramePr>
            <a:graphicFrameLocks noChangeAspect="1"/>
          </p:cNvGraphicFramePr>
          <p:nvPr/>
        </p:nvGraphicFramePr>
        <p:xfrm>
          <a:off x="856240" y="3504537"/>
          <a:ext cx="4711700" cy="611187"/>
        </p:xfrm>
        <a:graphic>
          <a:graphicData uri="http://schemas.openxmlformats.org/presentationml/2006/ole">
            <mc:AlternateContent xmlns:mc="http://schemas.openxmlformats.org/markup-compatibility/2006">
              <mc:Choice xmlns:v="urn:schemas-microsoft-com:vml" Requires="v">
                <p:oleObj spid="_x0000_s54283" name="Equation" r:id="rId6" imgW="2565360" imgH="444240" progId="Equation.3">
                  <p:embed/>
                </p:oleObj>
              </mc:Choice>
              <mc:Fallback>
                <p:oleObj name="Equation" r:id="rId6" imgW="2565360" imgH="4442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6240" y="3504537"/>
                        <a:ext cx="4711700"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Example 1 </a:t>
            </a:r>
            <a:endParaRPr lang="en-US" baseline="30000" dirty="0" smtClean="0"/>
          </a:p>
        </p:txBody>
      </p:sp>
      <p:sp>
        <p:nvSpPr>
          <p:cNvPr id="18435" name="Content Placeholder 2"/>
          <p:cNvSpPr>
            <a:spLocks noGrp="1"/>
          </p:cNvSpPr>
          <p:nvPr>
            <p:ph idx="1"/>
          </p:nvPr>
        </p:nvSpPr>
        <p:spPr/>
        <p:txBody>
          <a:bodyPr/>
          <a:lstStyle/>
          <a:p>
            <a:pPr eaLnBrk="1" hangingPunct="1"/>
            <a:r>
              <a:rPr lang="en-US" dirty="0" smtClean="0"/>
              <a:t>RR</a:t>
            </a:r>
            <a:r>
              <a:rPr lang="en-US" baseline="-25000" dirty="0" smtClean="0"/>
              <a:t>1</a:t>
            </a:r>
          </a:p>
          <a:p>
            <a:pPr eaLnBrk="1" hangingPunct="1"/>
            <a:endParaRPr lang="en-US" dirty="0" smtClean="0"/>
          </a:p>
          <a:p>
            <a:pPr eaLnBrk="1" hangingPunct="1"/>
            <a:endParaRPr lang="en-US" dirty="0" smtClean="0"/>
          </a:p>
          <a:p>
            <a:pPr eaLnBrk="1" hangingPunct="1"/>
            <a:r>
              <a:rPr lang="en-US" dirty="0" smtClean="0"/>
              <a:t>RR</a:t>
            </a:r>
            <a:r>
              <a:rPr lang="en-US" baseline="-25000" dirty="0" smtClean="0"/>
              <a:t>2</a:t>
            </a:r>
          </a:p>
          <a:p>
            <a:pPr eaLnBrk="1" hangingPunct="1">
              <a:buNone/>
            </a:pPr>
            <a:endParaRPr lang="en-US" dirty="0" smtClean="0"/>
          </a:p>
          <a:p>
            <a:pPr eaLnBrk="1" hangingPunct="1">
              <a:buNone/>
            </a:pPr>
            <a:endParaRPr lang="en-US" dirty="0" smtClean="0"/>
          </a:p>
          <a:p>
            <a:pPr lvl="1"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121</a:t>
            </a:fld>
            <a:endParaRPr lang="en-US" smtClean="0"/>
          </a:p>
        </p:txBody>
      </p:sp>
      <p:sp>
        <p:nvSpPr>
          <p:cNvPr id="11" name="Rectangle 10"/>
          <p:cNvSpPr/>
          <p:nvPr/>
        </p:nvSpPr>
        <p:spPr bwMode="auto">
          <a:xfrm>
            <a:off x="4138499" y="2216403"/>
            <a:ext cx="3618690" cy="211577"/>
          </a:xfrm>
          <a:prstGeom prst="rect">
            <a:avLst/>
          </a:prstGeom>
          <a:solidFill>
            <a:schemeClr val="bg1"/>
          </a:solidFill>
          <a:ln w="9525" cap="flat" cmpd="sng" algn="ctr">
            <a:noFill/>
            <a:prstDash val="solid"/>
            <a:round/>
            <a:headEnd type="none" w="med" len="med"/>
            <a:tailEnd type="none" w="med" len="med"/>
          </a:ln>
          <a:effectLst/>
        </p:spPr>
        <p:txBody>
          <a:bodyPr vert="horz" wrap="square" lIns="91429" tIns="45715" rIns="91429" bIns="45715"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accent1"/>
              </a:buClr>
              <a:buSzPct val="100000"/>
              <a:buFont typeface="Wingdings" pitchFamily="-112" charset="2"/>
              <a:buChar char="n"/>
              <a:tabLst/>
            </a:pPr>
            <a:endParaRPr kumimoji="0" lang="en-US" sz="2600" b="0" i="0" u="none" strike="noStrike" cap="none" normalizeH="0" baseline="0">
              <a:ln>
                <a:noFill/>
              </a:ln>
              <a:solidFill>
                <a:schemeClr val="tx1"/>
              </a:solidFill>
              <a:effectLst/>
              <a:latin typeface="Myriad Pro" pitchFamily="-112" charset="0"/>
            </a:endParaRPr>
          </a:p>
        </p:txBody>
      </p:sp>
      <p:graphicFrame>
        <p:nvGraphicFramePr>
          <p:cNvPr id="12" name="Table 11"/>
          <p:cNvGraphicFramePr>
            <a:graphicFrameLocks noGrp="1"/>
          </p:cNvGraphicFramePr>
          <p:nvPr/>
        </p:nvGraphicFramePr>
        <p:xfrm>
          <a:off x="1341204" y="1295716"/>
          <a:ext cx="6096000" cy="1143000"/>
        </p:xfrm>
        <a:graphic>
          <a:graphicData uri="http://schemas.openxmlformats.org/drawingml/2006/table">
            <a:tbl>
              <a:tblPr firstRow="1" bandRow="1">
                <a:tableStyleId>{F5AB1C69-6EDB-4FF4-983F-18BD219EF322}</a:tableStyleId>
              </a:tblPr>
              <a:tblGrid>
                <a:gridCol w="1524000"/>
                <a:gridCol w="1524000"/>
                <a:gridCol w="1524000"/>
                <a:gridCol w="1524000"/>
              </a:tblGrid>
              <a:tr h="285750">
                <a:tc>
                  <a:txBody>
                    <a:bodyPr/>
                    <a:lstStyle/>
                    <a:p>
                      <a:r>
                        <a:rPr lang="en-US" sz="1400" b="0" baseline="0" dirty="0" smtClean="0">
                          <a:solidFill>
                            <a:schemeClr val="tx1"/>
                          </a:solidFill>
                        </a:rPr>
                        <a:t>(at 18 </a:t>
                      </a:r>
                      <a:r>
                        <a:rPr lang="en-US" sz="1400" b="0" baseline="0" dirty="0" err="1" smtClean="0">
                          <a:solidFill>
                            <a:schemeClr val="tx1"/>
                          </a:solidFill>
                        </a:rPr>
                        <a:t>mos</a:t>
                      </a:r>
                      <a:r>
                        <a:rPr lang="en-US" sz="1400" b="0" baseline="0" dirty="0" smtClean="0">
                          <a:solidFill>
                            <a:schemeClr val="tx1"/>
                          </a:solidFill>
                        </a:rPr>
                        <a:t>)</a:t>
                      </a:r>
                      <a:endParaRPr lang="en-US" sz="1400" b="0" baseline="0" dirty="0">
                        <a:solidFill>
                          <a:schemeClr val="tx1"/>
                        </a:solidFill>
                      </a:endParaRPr>
                    </a:p>
                  </a:txBody>
                  <a:tcPr marT="34290" marB="3429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AZT</a:t>
                      </a:r>
                    </a:p>
                  </a:txBody>
                  <a:tcPr marT="34290" marB="34290">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Placebo</a:t>
                      </a:r>
                      <a:endParaRPr lang="en-US" sz="1400" baseline="0" dirty="0">
                        <a:solidFill>
                          <a:schemeClr val="tx1"/>
                        </a:solidFill>
                      </a:endParaRPr>
                    </a:p>
                  </a:txBody>
                  <a:tcPr marT="34290" marB="34290">
                    <a:lnB w="12700" cap="flat" cmpd="sng" algn="ctr">
                      <a:solidFill>
                        <a:schemeClr val="tx1"/>
                      </a:solidFill>
                      <a:prstDash val="solid"/>
                      <a:round/>
                      <a:headEnd type="none" w="med" len="med"/>
                      <a:tailEnd type="none" w="med" len="med"/>
                    </a:lnB>
                  </a:tcPr>
                </a:tc>
                <a:tc>
                  <a:txBody>
                    <a:bodyPr/>
                    <a:lstStyle/>
                    <a:p>
                      <a:endParaRPr lang="en-US" sz="1400" baseline="0">
                        <a:solidFill>
                          <a:schemeClr val="tx1"/>
                        </a:solidFill>
                      </a:endParaRPr>
                    </a:p>
                  </a:txBody>
                  <a:tcPr marT="34290" marB="34290"/>
                </a:tc>
              </a:tr>
              <a:tr h="285750">
                <a:tc>
                  <a:txBody>
                    <a:bodyPr/>
                    <a:lstStyle/>
                    <a:p>
                      <a:r>
                        <a:rPr lang="en-US" sz="1400" baseline="0" dirty="0" smtClean="0">
                          <a:solidFill>
                            <a:schemeClr val="tx1"/>
                          </a:solidFill>
                        </a:rPr>
                        <a:t>HIV+</a:t>
                      </a: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13</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 40</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53</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85750">
                <a:tc>
                  <a:txBody>
                    <a:bodyPr/>
                    <a:lstStyle/>
                    <a:p>
                      <a:r>
                        <a:rPr lang="en-US" sz="1400" baseline="0" dirty="0" smtClean="0">
                          <a:solidFill>
                            <a:schemeClr val="tx1"/>
                          </a:solidFill>
                        </a:rPr>
                        <a:t>HIV-</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167</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143</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baseline="0" dirty="0" smtClean="0">
                          <a:solidFill>
                            <a:schemeClr val="tx1"/>
                          </a:solidFill>
                        </a:rPr>
                        <a:t>310</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85750">
                <a:tc>
                  <a:txBody>
                    <a:bodyPr/>
                    <a:lstStyle/>
                    <a:p>
                      <a:endParaRPr lang="en-US" sz="1400" baseline="0" dirty="0">
                        <a:solidFill>
                          <a:schemeClr val="tx1"/>
                        </a:solidFill>
                      </a:endParaRPr>
                    </a:p>
                  </a:txBody>
                  <a:tcPr marT="34290" marB="34290"/>
                </a:tc>
                <a:tc>
                  <a:txBody>
                    <a:bodyPr/>
                    <a:lstStyle/>
                    <a:p>
                      <a:pPr algn="ctr"/>
                      <a:r>
                        <a:rPr lang="en-US" sz="1400" baseline="0" dirty="0" smtClean="0">
                          <a:solidFill>
                            <a:schemeClr val="tx1"/>
                          </a:solidFill>
                        </a:rPr>
                        <a:t>180</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183</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363</a:t>
                      </a:r>
                      <a:endParaRPr lang="en-US" sz="1400" baseline="0" dirty="0">
                        <a:solidFill>
                          <a:schemeClr val="tx1"/>
                        </a:solidFill>
                      </a:endParaRPr>
                    </a:p>
                  </a:txBody>
                  <a:tcPr marT="34290" marB="34290"/>
                </a:tc>
              </a:tr>
            </a:tbl>
          </a:graphicData>
        </a:graphic>
      </p:graphicFrame>
      <p:graphicFrame>
        <p:nvGraphicFramePr>
          <p:cNvPr id="9" name="Table 8"/>
          <p:cNvGraphicFramePr>
            <a:graphicFrameLocks noGrp="1"/>
          </p:cNvGraphicFramePr>
          <p:nvPr/>
        </p:nvGraphicFramePr>
        <p:xfrm>
          <a:off x="1219284" y="3542923"/>
          <a:ext cx="6096000" cy="1143000"/>
        </p:xfrm>
        <a:graphic>
          <a:graphicData uri="http://schemas.openxmlformats.org/drawingml/2006/table">
            <a:tbl>
              <a:tblPr firstRow="1" bandRow="1">
                <a:tableStyleId>{F5AB1C69-6EDB-4FF4-983F-18BD219EF322}</a:tableStyleId>
              </a:tblPr>
              <a:tblGrid>
                <a:gridCol w="1524000"/>
                <a:gridCol w="1524000"/>
                <a:gridCol w="1524000"/>
                <a:gridCol w="1524000"/>
              </a:tblGrid>
              <a:tr h="285750">
                <a:tc>
                  <a:txBody>
                    <a:bodyPr/>
                    <a:lstStyle/>
                    <a:p>
                      <a:r>
                        <a:rPr lang="en-US" sz="1400" b="0" baseline="0" dirty="0" smtClean="0">
                          <a:solidFill>
                            <a:schemeClr val="tx1"/>
                          </a:solidFill>
                        </a:rPr>
                        <a:t>(at 18 </a:t>
                      </a:r>
                      <a:r>
                        <a:rPr lang="en-US" sz="1400" b="0" baseline="0" dirty="0" err="1" smtClean="0">
                          <a:solidFill>
                            <a:schemeClr val="tx1"/>
                          </a:solidFill>
                        </a:rPr>
                        <a:t>mos</a:t>
                      </a:r>
                      <a:r>
                        <a:rPr lang="en-US" sz="1400" b="0" baseline="0" dirty="0" smtClean="0">
                          <a:solidFill>
                            <a:schemeClr val="tx1"/>
                          </a:solidFill>
                        </a:rPr>
                        <a:t>)</a:t>
                      </a:r>
                      <a:endParaRPr lang="en-US" sz="1400" b="0" baseline="0" dirty="0">
                        <a:solidFill>
                          <a:schemeClr val="tx1"/>
                        </a:solidFill>
                      </a:endParaRPr>
                    </a:p>
                  </a:txBody>
                  <a:tcPr marT="34290" marB="3429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Placebo</a:t>
                      </a:r>
                    </a:p>
                  </a:txBody>
                  <a:tcPr marT="34290" marB="34290">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AZT</a:t>
                      </a:r>
                      <a:endParaRPr lang="en-US" sz="1400" baseline="0" dirty="0">
                        <a:solidFill>
                          <a:schemeClr val="tx1"/>
                        </a:solidFill>
                      </a:endParaRPr>
                    </a:p>
                  </a:txBody>
                  <a:tcPr marT="34290" marB="34290">
                    <a:lnB w="12700" cap="flat" cmpd="sng" algn="ctr">
                      <a:solidFill>
                        <a:schemeClr val="tx1"/>
                      </a:solidFill>
                      <a:prstDash val="solid"/>
                      <a:round/>
                      <a:headEnd type="none" w="med" len="med"/>
                      <a:tailEnd type="none" w="med" len="med"/>
                    </a:lnB>
                  </a:tcPr>
                </a:tc>
                <a:tc>
                  <a:txBody>
                    <a:bodyPr/>
                    <a:lstStyle/>
                    <a:p>
                      <a:endParaRPr lang="en-US" sz="1400" baseline="0">
                        <a:solidFill>
                          <a:schemeClr val="tx1"/>
                        </a:solidFill>
                      </a:endParaRPr>
                    </a:p>
                  </a:txBody>
                  <a:tcPr marT="34290" marB="34290"/>
                </a:tc>
              </a:tr>
              <a:tr h="285750">
                <a:tc>
                  <a:txBody>
                    <a:bodyPr/>
                    <a:lstStyle/>
                    <a:p>
                      <a:r>
                        <a:rPr lang="en-US" sz="1400" baseline="0" dirty="0" smtClean="0">
                          <a:solidFill>
                            <a:schemeClr val="tx1"/>
                          </a:solidFill>
                        </a:rPr>
                        <a:t>HIV+</a:t>
                      </a: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40</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 13</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53</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85750">
                <a:tc>
                  <a:txBody>
                    <a:bodyPr/>
                    <a:lstStyle/>
                    <a:p>
                      <a:r>
                        <a:rPr lang="en-US" sz="1400" baseline="0" dirty="0" smtClean="0">
                          <a:solidFill>
                            <a:schemeClr val="tx1"/>
                          </a:solidFill>
                        </a:rPr>
                        <a:t>HIV-</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143</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167</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baseline="0" dirty="0" smtClean="0">
                          <a:solidFill>
                            <a:schemeClr val="tx1"/>
                          </a:solidFill>
                        </a:rPr>
                        <a:t>310</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85750">
                <a:tc>
                  <a:txBody>
                    <a:bodyPr/>
                    <a:lstStyle/>
                    <a:p>
                      <a:endParaRPr lang="en-US" sz="1400" baseline="0" dirty="0">
                        <a:solidFill>
                          <a:schemeClr val="tx1"/>
                        </a:solidFill>
                      </a:endParaRPr>
                    </a:p>
                  </a:txBody>
                  <a:tcPr marT="34290" marB="34290"/>
                </a:tc>
                <a:tc>
                  <a:txBody>
                    <a:bodyPr/>
                    <a:lstStyle/>
                    <a:p>
                      <a:pPr algn="ctr"/>
                      <a:r>
                        <a:rPr lang="en-US" sz="1400" baseline="0" dirty="0" smtClean="0">
                          <a:solidFill>
                            <a:schemeClr val="tx1"/>
                          </a:solidFill>
                        </a:rPr>
                        <a:t>183</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180</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363</a:t>
                      </a:r>
                      <a:endParaRPr lang="en-US" sz="1400" baseline="0" dirty="0">
                        <a:solidFill>
                          <a:schemeClr val="tx1"/>
                        </a:solidFill>
                      </a:endParaRPr>
                    </a:p>
                  </a:txBody>
                  <a:tcPr marT="34290" marB="34290"/>
                </a:tc>
              </a:tr>
            </a:tbl>
          </a:graphicData>
        </a:graphic>
      </p:graphicFrame>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Mortality on Dialysis, Race and Age</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r>
              <a:rPr lang="en-US" sz="1400" dirty="0" smtClean="0"/>
              <a:t>2 </a:t>
            </a:r>
            <a:r>
              <a:rPr lang="en-US" sz="1400" dirty="0" err="1" smtClean="0"/>
              <a:t>Kucircka</a:t>
            </a:r>
            <a:r>
              <a:rPr lang="en-US" sz="1400" dirty="0" smtClean="0"/>
              <a:t> L et al. Association of Race and Age With Survival Among Patients Undergoing Dialysis. </a:t>
            </a:r>
            <a:r>
              <a:rPr lang="en-US" sz="1400" i="1" dirty="0" smtClean="0"/>
              <a:t>Journal of the American Medical Association </a:t>
            </a:r>
            <a:r>
              <a:rPr lang="en-US" sz="1400" dirty="0" smtClean="0"/>
              <a:t>(2011) Vol. 306, No. 6, 620-626.</a:t>
            </a: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2</a:t>
            </a:r>
            <a:r>
              <a:rPr lang="en-US" baseline="30000" dirty="0" smtClean="0"/>
              <a:t>2</a:t>
            </a:r>
            <a:r>
              <a:rPr lang="en-US" dirty="0" smtClean="0"/>
              <a:t> </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122</a:t>
            </a:fld>
            <a:endParaRPr lang="en-US" smtClean="0"/>
          </a:p>
        </p:txBody>
      </p:sp>
      <p:pic>
        <p:nvPicPr>
          <p:cNvPr id="44035" name="Picture 3"/>
          <p:cNvPicPr>
            <a:picLocks noChangeAspect="1" noChangeArrowheads="1"/>
          </p:cNvPicPr>
          <p:nvPr/>
        </p:nvPicPr>
        <p:blipFill>
          <a:blip r:embed="rId3" cstate="print"/>
          <a:srcRect/>
          <a:stretch>
            <a:fillRect/>
          </a:stretch>
        </p:blipFill>
        <p:spPr bwMode="auto">
          <a:xfrm>
            <a:off x="1309992" y="1274324"/>
            <a:ext cx="6134100" cy="2486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IRR estimates for mortality in follow-up period (black versus white), presently separately across age groupings  (adjusted), presented on log scale</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Studies Involving Follow-Up Over Time: Example 4</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123</a:t>
            </a:fld>
            <a:endParaRPr lang="en-US" smtClean="0"/>
          </a:p>
        </p:txBody>
      </p:sp>
      <p:pic>
        <p:nvPicPr>
          <p:cNvPr id="46082" name="Picture 2"/>
          <p:cNvPicPr>
            <a:picLocks noChangeAspect="1" noChangeArrowheads="1"/>
          </p:cNvPicPr>
          <p:nvPr/>
        </p:nvPicPr>
        <p:blipFill>
          <a:blip r:embed="rId3" cstate="print"/>
          <a:srcRect/>
          <a:stretch>
            <a:fillRect/>
          </a:stretch>
        </p:blipFill>
        <p:spPr bwMode="auto">
          <a:xfrm>
            <a:off x="1154935" y="1593315"/>
            <a:ext cx="5715000" cy="307181"/>
          </a:xfrm>
          <a:prstGeom prst="rect">
            <a:avLst/>
          </a:prstGeom>
          <a:noFill/>
          <a:ln w="9525">
            <a:noFill/>
            <a:miter lim="800000"/>
            <a:headEnd/>
            <a:tailEnd/>
          </a:ln>
          <a:effectLst/>
        </p:spPr>
      </p:pic>
      <p:pic>
        <p:nvPicPr>
          <p:cNvPr id="46083" name="Picture 3"/>
          <p:cNvPicPr>
            <a:picLocks noChangeAspect="1" noChangeArrowheads="1"/>
          </p:cNvPicPr>
          <p:nvPr/>
        </p:nvPicPr>
        <p:blipFill>
          <a:blip r:embed="rId4" cstate="print"/>
          <a:srcRect/>
          <a:stretch>
            <a:fillRect/>
          </a:stretch>
        </p:blipFill>
        <p:spPr bwMode="auto">
          <a:xfrm>
            <a:off x="1221036" y="1998185"/>
            <a:ext cx="6048756" cy="2400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IRR estimates for mortality in follow-up period (black versus white), presently separately across age groupings  (adjusted), presented on log scale</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Studies Involving Follow-Up Over Time: Example 4</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124</a:t>
            </a:fld>
            <a:endParaRPr lang="en-US" smtClean="0"/>
          </a:p>
        </p:txBody>
      </p:sp>
      <p:pic>
        <p:nvPicPr>
          <p:cNvPr id="46082" name="Picture 2"/>
          <p:cNvPicPr>
            <a:picLocks noChangeAspect="1" noChangeArrowheads="1"/>
          </p:cNvPicPr>
          <p:nvPr/>
        </p:nvPicPr>
        <p:blipFill>
          <a:blip r:embed="rId3" cstate="print"/>
          <a:srcRect/>
          <a:stretch>
            <a:fillRect/>
          </a:stretch>
        </p:blipFill>
        <p:spPr bwMode="auto">
          <a:xfrm>
            <a:off x="1154935" y="1593315"/>
            <a:ext cx="5715000" cy="307181"/>
          </a:xfrm>
          <a:prstGeom prst="rect">
            <a:avLst/>
          </a:prstGeom>
          <a:noFill/>
          <a:ln w="9525">
            <a:noFill/>
            <a:miter lim="800000"/>
            <a:headEnd/>
            <a:tailEnd/>
          </a:ln>
          <a:effectLst/>
        </p:spPr>
      </p:pic>
      <p:pic>
        <p:nvPicPr>
          <p:cNvPr id="46083" name="Picture 3"/>
          <p:cNvPicPr>
            <a:picLocks noChangeAspect="1" noChangeArrowheads="1"/>
          </p:cNvPicPr>
          <p:nvPr/>
        </p:nvPicPr>
        <p:blipFill>
          <a:blip r:embed="rId4" cstate="print"/>
          <a:srcRect/>
          <a:stretch>
            <a:fillRect/>
          </a:stretch>
        </p:blipFill>
        <p:spPr bwMode="auto">
          <a:xfrm>
            <a:off x="1221036" y="1998185"/>
            <a:ext cx="6048756" cy="2400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mtClean="0"/>
              <a:t/>
            </a:r>
            <a:br>
              <a:rPr lang="en-US" smtClean="0"/>
            </a:br>
            <a:r>
              <a:rPr lang="en-US" smtClean="0"/>
              <a:t>Summary</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125</a:t>
            </a:fld>
            <a:endParaRPr lang="en-US" smtClean="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Maternal Vitamin Supplementation and Infant Mortality</a:t>
            </a:r>
            <a:r>
              <a:rPr lang="en-US" baseline="30000" dirty="0" smtClean="0"/>
              <a:t>3</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sz="1400" dirty="0" smtClean="0"/>
          </a:p>
          <a:p>
            <a:pPr eaLnBrk="1" hangingPunct="1">
              <a:buNone/>
            </a:pPr>
            <a:r>
              <a:rPr lang="en-US" sz="1400" dirty="0" smtClean="0"/>
              <a:t>3 Katz J, West K et al. Maternal low-dose vitamin A or β-carotene supplementation has no effect on fetal loss and early infant mortality: a randomized cluster trial in Nepal. </a:t>
            </a:r>
            <a:r>
              <a:rPr lang="en-US" sz="1400" i="1" dirty="0" smtClean="0"/>
              <a:t>American Journal of  Clinical Nutrition</a:t>
            </a:r>
            <a:r>
              <a:rPr lang="en-US" sz="1400" dirty="0" smtClean="0"/>
              <a:t> (2000) Vol. 71, No. 6, 1570-1576.</a:t>
            </a: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3</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126</a:t>
            </a:fld>
            <a:endParaRPr lang="en-US" smtClean="0"/>
          </a:p>
        </p:txBody>
      </p:sp>
      <p:pic>
        <p:nvPicPr>
          <p:cNvPr id="160770" name="Picture 2"/>
          <p:cNvPicPr>
            <a:picLocks noChangeAspect="1" noChangeArrowheads="1"/>
          </p:cNvPicPr>
          <p:nvPr/>
        </p:nvPicPr>
        <p:blipFill>
          <a:blip r:embed="rId3" cstate="print"/>
          <a:srcRect/>
          <a:stretch>
            <a:fillRect/>
          </a:stretch>
        </p:blipFill>
        <p:spPr bwMode="auto">
          <a:xfrm>
            <a:off x="1825558" y="1296211"/>
            <a:ext cx="5071353" cy="25072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Incidence Rate Ratio: 3 have three groups, can make 1 the “reference” or comparison group: I suggest placebo as the reference group</a:t>
            </a:r>
          </a:p>
          <a:p>
            <a:pPr lvl="1" eaLnBrk="1" hangingPunct="1"/>
            <a:endParaRPr lang="en-US" dirty="0" smtClean="0"/>
          </a:p>
          <a:p>
            <a:pPr lvl="1" eaLnBrk="1" hangingPunct="1">
              <a:buNone/>
            </a:pPr>
            <a:endParaRPr lang="en-US" dirty="0" smtClean="0"/>
          </a:p>
          <a:p>
            <a:pPr lvl="1" eaLnBrk="1" hangingPunct="1">
              <a:buNone/>
            </a:pPr>
            <a:endParaRPr lang="en-US" dirty="0" smtClean="0"/>
          </a:p>
          <a:p>
            <a:pPr lvl="1" eaLnBrk="1" hangingPunct="1">
              <a:buNone/>
            </a:pPr>
            <a:endParaRPr lang="en-US" dirty="0" smtClean="0"/>
          </a:p>
          <a:p>
            <a:pPr eaLnBrk="1" hangingPunct="1">
              <a:buNone/>
            </a:pPr>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Studies Involving Follow-Up Over Time: Example 3 </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127</a:t>
            </a:fld>
            <a:endParaRPr lang="en-US" smtClean="0"/>
          </a:p>
        </p:txBody>
      </p:sp>
      <p:graphicFrame>
        <p:nvGraphicFramePr>
          <p:cNvPr id="46082" name="Object 2"/>
          <p:cNvGraphicFramePr>
            <a:graphicFrameLocks noChangeAspect="1"/>
          </p:cNvGraphicFramePr>
          <p:nvPr/>
        </p:nvGraphicFramePr>
        <p:xfrm>
          <a:off x="1022755" y="1888283"/>
          <a:ext cx="4714875" cy="622697"/>
        </p:xfrm>
        <a:graphic>
          <a:graphicData uri="http://schemas.openxmlformats.org/presentationml/2006/ole">
            <mc:AlternateContent xmlns:mc="http://schemas.openxmlformats.org/markup-compatibility/2006">
              <mc:Choice xmlns:v="urn:schemas-microsoft-com:vml" Requires="v">
                <p:oleObj spid="_x0000_s51210" name="Equation" r:id="rId4" imgW="2819160" imgH="495000" progId="Equation.3">
                  <p:embed/>
                </p:oleObj>
              </mc:Choice>
              <mc:Fallback>
                <p:oleObj name="Equation" r:id="rId4" imgW="2819160" imgH="4950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2755" y="1888283"/>
                        <a:ext cx="4714875" cy="6226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3" name="Object 3"/>
          <p:cNvGraphicFramePr>
            <a:graphicFrameLocks noChangeAspect="1"/>
          </p:cNvGraphicFramePr>
          <p:nvPr/>
        </p:nvGraphicFramePr>
        <p:xfrm>
          <a:off x="1036263" y="3365465"/>
          <a:ext cx="4694238" cy="622697"/>
        </p:xfrm>
        <a:graphic>
          <a:graphicData uri="http://schemas.openxmlformats.org/presentationml/2006/ole">
            <mc:AlternateContent xmlns:mc="http://schemas.openxmlformats.org/markup-compatibility/2006">
              <mc:Choice xmlns:v="urn:schemas-microsoft-com:vml" Requires="v">
                <p:oleObj spid="_x0000_s51211" name="Equation" r:id="rId6" imgW="2806560" imgH="495000" progId="Equation.3">
                  <p:embed/>
                </p:oleObj>
              </mc:Choice>
              <mc:Fallback>
                <p:oleObj name="Equation" r:id="rId6" imgW="2806560" imgH="4950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6263" y="3365465"/>
                        <a:ext cx="4694238" cy="6226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Incidence Rate Ratios with 95% CIS:</a:t>
            </a:r>
          </a:p>
          <a:p>
            <a:pPr lvl="1" eaLnBrk="1" hangingPunct="1"/>
            <a:endParaRPr lang="en-US" dirty="0" smtClean="0"/>
          </a:p>
          <a:p>
            <a:pPr lvl="1" eaLnBrk="1" hangingPunct="1">
              <a:buNone/>
            </a:pPr>
            <a:endParaRPr lang="en-US" dirty="0" smtClean="0"/>
          </a:p>
          <a:p>
            <a:pPr lvl="1" eaLnBrk="1" hangingPunct="1">
              <a:buNone/>
            </a:pPr>
            <a:endParaRPr lang="en-US" dirty="0" smtClean="0"/>
          </a:p>
          <a:p>
            <a:pPr lvl="1" eaLnBrk="1" hangingPunct="1">
              <a:buNone/>
            </a:pPr>
            <a:endParaRPr lang="en-US" dirty="0" smtClean="0"/>
          </a:p>
          <a:p>
            <a:pPr eaLnBrk="1" hangingPunct="1">
              <a:buNone/>
            </a:pPr>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Studies Involving Follow-Up Over Time: Example 3 </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128</a:t>
            </a:fld>
            <a:endParaRPr lang="en-US" smtClean="0"/>
          </a:p>
        </p:txBody>
      </p:sp>
      <p:graphicFrame>
        <p:nvGraphicFramePr>
          <p:cNvPr id="46082" name="Object 2"/>
          <p:cNvGraphicFramePr>
            <a:graphicFrameLocks noChangeAspect="1"/>
          </p:cNvGraphicFramePr>
          <p:nvPr/>
        </p:nvGraphicFramePr>
        <p:xfrm>
          <a:off x="1108075" y="1263650"/>
          <a:ext cx="2484438" cy="330200"/>
        </p:xfrm>
        <a:graphic>
          <a:graphicData uri="http://schemas.openxmlformats.org/presentationml/2006/ole">
            <mc:AlternateContent xmlns:mc="http://schemas.openxmlformats.org/markup-compatibility/2006">
              <mc:Choice xmlns:v="urn:schemas-microsoft-com:vml" Requires="v">
                <p:oleObj spid="_x0000_s52234" name="Equation" r:id="rId4" imgW="1485720" imgH="253800" progId="Equation.3">
                  <p:embed/>
                </p:oleObj>
              </mc:Choice>
              <mc:Fallback>
                <p:oleObj name="Equation" r:id="rId4" imgW="1485720" imgH="253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8075" y="1263650"/>
                        <a:ext cx="2484438"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3" name="Object 3"/>
          <p:cNvGraphicFramePr>
            <a:graphicFrameLocks noChangeAspect="1"/>
          </p:cNvGraphicFramePr>
          <p:nvPr/>
        </p:nvGraphicFramePr>
        <p:xfrm>
          <a:off x="1063047" y="1762212"/>
          <a:ext cx="2632289" cy="340908"/>
        </p:xfrm>
        <a:graphic>
          <a:graphicData uri="http://schemas.openxmlformats.org/presentationml/2006/ole">
            <mc:AlternateContent xmlns:mc="http://schemas.openxmlformats.org/markup-compatibility/2006">
              <mc:Choice xmlns:v="urn:schemas-microsoft-com:vml" Requires="v">
                <p:oleObj spid="_x0000_s52235" name="Equation" r:id="rId6" imgW="1473120" imgH="253800" progId="Equation.3">
                  <p:embed/>
                </p:oleObj>
              </mc:Choice>
              <mc:Fallback>
                <p:oleObj name="Equation" r:id="rId6" imgW="1473120" imgH="2538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047" y="1762212"/>
                        <a:ext cx="2632289" cy="3409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The 95% CI for an incidence rate ratio (IRR)  can be computed by creating a 95% CI for the </a:t>
            </a:r>
            <a:r>
              <a:rPr lang="en-US" dirty="0" err="1" smtClean="0"/>
              <a:t>ln</a:t>
            </a:r>
            <a:r>
              <a:rPr lang="en-US" dirty="0" smtClean="0"/>
              <a:t>(IRR) and </a:t>
            </a:r>
            <a:r>
              <a:rPr lang="en-US" dirty="0" err="1" smtClean="0"/>
              <a:t>exponentiating</a:t>
            </a:r>
            <a:r>
              <a:rPr lang="en-US" dirty="0" smtClean="0"/>
              <a:t> (anti-logging) the results</a:t>
            </a:r>
          </a:p>
          <a:p>
            <a:pPr eaLnBrk="1" hangingPunct="1"/>
            <a:r>
              <a:rPr lang="en-US" dirty="0" smtClean="0"/>
              <a:t>The 95% CI for the IRR gives a range of possible values for the true incidence rate ratio for the populations being compared by the two samples</a:t>
            </a:r>
          </a:p>
          <a:p>
            <a:pPr eaLnBrk="1" hangingPunct="1"/>
            <a:r>
              <a:rPr lang="en-US" dirty="0" smtClean="0"/>
              <a:t>As with the relative risk and odds ratio (the IRR is really a RR that includes information about “time at risk”), the null value for the IRR is 1</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Summary</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129</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Application/Extension of CLT: Differences</a:t>
            </a:r>
          </a:p>
        </p:txBody>
      </p:sp>
      <p:sp>
        <p:nvSpPr>
          <p:cNvPr id="18435" name="Content Placeholder 2"/>
          <p:cNvSpPr>
            <a:spLocks noGrp="1"/>
          </p:cNvSpPr>
          <p:nvPr>
            <p:ph idx="1"/>
          </p:nvPr>
        </p:nvSpPr>
        <p:spPr/>
        <p:txBody>
          <a:bodyPr/>
          <a:lstStyle/>
          <a:p>
            <a:pPr eaLnBrk="1" hangingPunct="1"/>
            <a:r>
              <a:rPr lang="en-US" dirty="0" smtClean="0"/>
              <a:t>Sampling distributions of differences are normally distributed and centered at true difference (for  “large” samples)</a:t>
            </a:r>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Application/Extension of CLT: Ratios</a:t>
            </a:r>
          </a:p>
        </p:txBody>
      </p:sp>
      <p:sp>
        <p:nvSpPr>
          <p:cNvPr id="18435" name="Content Placeholder 2"/>
          <p:cNvSpPr>
            <a:spLocks noGrp="1"/>
          </p:cNvSpPr>
          <p:nvPr>
            <p:ph idx="1"/>
          </p:nvPr>
        </p:nvSpPr>
        <p:spPr/>
        <p:txBody>
          <a:bodyPr/>
          <a:lstStyle/>
          <a:p>
            <a:pPr eaLnBrk="1" hangingPunct="1"/>
            <a:r>
              <a:rPr lang="en-US" dirty="0" smtClean="0"/>
              <a:t>Ratios are a bit different, but relatively easy to handle in terms of sampling distributions</a:t>
            </a:r>
          </a:p>
          <a:p>
            <a:pPr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Application/Extension of CLT: Ratios</a:t>
            </a:r>
          </a:p>
        </p:txBody>
      </p:sp>
      <p:sp>
        <p:nvSpPr>
          <p:cNvPr id="18435" name="Content Placeholder 2"/>
          <p:cNvSpPr>
            <a:spLocks noGrp="1"/>
          </p:cNvSpPr>
          <p:nvPr>
            <p:ph idx="1"/>
          </p:nvPr>
        </p:nvSpPr>
        <p:spPr/>
        <p:txBody>
          <a:bodyPr/>
          <a:lstStyle/>
          <a:p>
            <a:pPr eaLnBrk="1" hangingPunct="1"/>
            <a:r>
              <a:rPr lang="en-US" dirty="0" smtClean="0"/>
              <a:t>Ratios are a bit different, but relatively easy to handle in terms of sampling distributions</a:t>
            </a:r>
          </a:p>
          <a:p>
            <a:pPr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15</a:t>
            </a:fld>
            <a:endParaRPr lang="en-US" smtClean="0"/>
          </a:p>
        </p:txBody>
      </p:sp>
      <p:pic>
        <p:nvPicPr>
          <p:cNvPr id="5" name="Picture 2"/>
          <p:cNvPicPr>
            <a:picLocks noChangeAspect="1" noChangeArrowheads="1"/>
          </p:cNvPicPr>
          <p:nvPr/>
        </p:nvPicPr>
        <p:blipFill>
          <a:blip r:embed="rId2" cstate="print"/>
          <a:srcRect/>
          <a:stretch>
            <a:fillRect/>
          </a:stretch>
        </p:blipFill>
        <p:spPr bwMode="auto">
          <a:xfrm>
            <a:off x="2335876" y="1379913"/>
            <a:ext cx="366268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Application/Extension of CLT: Ratios</a:t>
            </a:r>
          </a:p>
        </p:txBody>
      </p:sp>
      <p:sp>
        <p:nvSpPr>
          <p:cNvPr id="18435" name="Content Placeholder 2"/>
          <p:cNvSpPr>
            <a:spLocks noGrp="1"/>
          </p:cNvSpPr>
          <p:nvPr>
            <p:ph idx="1"/>
          </p:nvPr>
        </p:nvSpPr>
        <p:spPr/>
        <p:txBody>
          <a:bodyPr/>
          <a:lstStyle/>
          <a:p>
            <a:pPr eaLnBrk="1" hangingPunct="1"/>
            <a:r>
              <a:rPr lang="en-US" dirty="0" smtClean="0"/>
              <a:t>Ratios are a bit different, but relatively easy to handle in terms of sampling distributions</a:t>
            </a:r>
          </a:p>
          <a:p>
            <a:pPr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16</a:t>
            </a:fld>
            <a:endParaRPr lang="en-US" smtClean="0"/>
          </a:p>
        </p:txBody>
      </p:sp>
      <p:pic>
        <p:nvPicPr>
          <p:cNvPr id="5" name="Picture 2"/>
          <p:cNvPicPr>
            <a:picLocks noChangeAspect="1" noChangeArrowheads="1"/>
          </p:cNvPicPr>
          <p:nvPr/>
        </p:nvPicPr>
        <p:blipFill>
          <a:blip r:embed="rId2" cstate="print"/>
          <a:srcRect/>
          <a:stretch>
            <a:fillRect/>
          </a:stretch>
        </p:blipFill>
        <p:spPr bwMode="auto">
          <a:xfrm>
            <a:off x="2335876" y="1379913"/>
            <a:ext cx="366268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Application/Extension of CLT: Ratios</a:t>
            </a:r>
          </a:p>
        </p:txBody>
      </p:sp>
      <p:sp>
        <p:nvSpPr>
          <p:cNvPr id="18435" name="Content Placeholder 2"/>
          <p:cNvSpPr>
            <a:spLocks noGrp="1"/>
          </p:cNvSpPr>
          <p:nvPr>
            <p:ph idx="1"/>
          </p:nvPr>
        </p:nvSpPr>
        <p:spPr/>
        <p:txBody>
          <a:bodyPr/>
          <a:lstStyle/>
          <a:p>
            <a:pPr eaLnBrk="1" hangingPunct="1"/>
            <a:r>
              <a:rPr lang="en-US" dirty="0" smtClean="0"/>
              <a:t>Additionally, on the natural log scale, ratios are expressed as differences</a:t>
            </a:r>
          </a:p>
          <a:p>
            <a:pPr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Application/Extension of CLT: Ratios</a:t>
            </a:r>
          </a:p>
        </p:txBody>
      </p:sp>
      <p:sp>
        <p:nvSpPr>
          <p:cNvPr id="18435" name="Content Placeholder 2"/>
          <p:cNvSpPr>
            <a:spLocks noGrp="1"/>
          </p:cNvSpPr>
          <p:nvPr>
            <p:ph idx="1"/>
          </p:nvPr>
        </p:nvSpPr>
        <p:spPr/>
        <p:txBody>
          <a:bodyPr/>
          <a:lstStyle/>
          <a:p>
            <a:pPr eaLnBrk="1" hangingPunct="1"/>
            <a:r>
              <a:rPr lang="en-US" dirty="0" smtClean="0"/>
              <a:t>The sampling distribution for the natural log of a ratio is normally distributed and centered at the natural log of the true, population value of the ratio being estimated</a:t>
            </a:r>
          </a:p>
          <a:p>
            <a:pPr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Null Values</a:t>
            </a:r>
          </a:p>
        </p:txBody>
      </p:sp>
      <p:sp>
        <p:nvSpPr>
          <p:cNvPr id="18435" name="Content Placeholder 2"/>
          <p:cNvSpPr>
            <a:spLocks noGrp="1"/>
          </p:cNvSpPr>
          <p:nvPr>
            <p:ph idx="1"/>
          </p:nvPr>
        </p:nvSpPr>
        <p:spPr/>
        <p:txBody>
          <a:bodyPr/>
          <a:lstStyle/>
          <a:p>
            <a:pPr eaLnBrk="1" hangingPunct="1"/>
            <a:r>
              <a:rPr lang="en-US" dirty="0" smtClean="0"/>
              <a:t>The null value for a measure of association comparing two population is the value of this measure if both of the population outcome quantities being compared are equal (and hence there is no association between this outcome and the populations)</a:t>
            </a:r>
          </a:p>
          <a:p>
            <a:pPr eaLnBrk="1" hangingPunct="1"/>
            <a:r>
              <a:rPr lang="en-US" dirty="0" smtClean="0"/>
              <a:t>Null Values</a:t>
            </a:r>
          </a:p>
          <a:p>
            <a:pPr lvl="1" eaLnBrk="1" hangingPunct="1"/>
            <a:endParaRPr lang="en-US" dirty="0" smtClean="0"/>
          </a:p>
          <a:p>
            <a:pPr lvl="1" eaLnBrk="1" hangingPunct="1"/>
            <a:r>
              <a:rPr lang="en-US" dirty="0" smtClean="0"/>
              <a:t>Differences</a:t>
            </a:r>
          </a:p>
          <a:p>
            <a:pPr lvl="1" eaLnBrk="1" hangingPunct="1"/>
            <a:endParaRPr lang="en-US" dirty="0" smtClean="0"/>
          </a:p>
          <a:p>
            <a:pPr lvl="1" eaLnBrk="1" hangingPunct="1"/>
            <a:endParaRPr lang="en-US" dirty="0" smtClean="0"/>
          </a:p>
          <a:p>
            <a:pPr lvl="1" eaLnBrk="1" hangingPunct="1"/>
            <a:r>
              <a:rPr lang="en-US" dirty="0" smtClean="0"/>
              <a:t>Ratios</a:t>
            </a:r>
          </a:p>
          <a:p>
            <a:pPr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Placeholder 2"/>
          <p:cNvSpPr>
            <a:spLocks noGrp="1"/>
          </p:cNvSpPr>
          <p:nvPr>
            <p:ph type="body" idx="1"/>
          </p:nvPr>
        </p:nvSpPr>
        <p:spPr/>
        <p:txBody>
          <a:bodyPr/>
          <a:lstStyle/>
          <a:p>
            <a:pPr eaLnBrk="1" hangingPunct="1"/>
            <a:r>
              <a:rPr lang="en-US" dirty="0" smtClean="0"/>
              <a:t>Section A: Confidence Intervals for Population Comparisons: An Overview</a:t>
            </a:r>
          </a:p>
        </p:txBody>
      </p:sp>
      <p:sp>
        <p:nvSpPr>
          <p:cNvPr id="17412" name="Slide Number Placeholder 3"/>
          <p:cNvSpPr>
            <a:spLocks noGrp="1"/>
          </p:cNvSpPr>
          <p:nvPr>
            <p:ph type="sldNum" sz="quarter" idx="10"/>
          </p:nvPr>
        </p:nvSpPr>
        <p:spPr/>
        <p:txBody>
          <a:bodyPr/>
          <a:lstStyle/>
          <a:p>
            <a:pPr>
              <a:defRPr/>
            </a:pPr>
            <a:fld id="{4E336B12-230E-4365-A9F6-4BBABD553770}" type="slidenum">
              <a:rPr lang="en-US" smtClean="0"/>
              <a:pPr>
                <a:defRPr/>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Null Values and Confidence Intervals</a:t>
            </a:r>
          </a:p>
        </p:txBody>
      </p:sp>
      <p:sp>
        <p:nvSpPr>
          <p:cNvPr id="18435" name="Content Placeholder 2"/>
          <p:cNvSpPr>
            <a:spLocks noGrp="1"/>
          </p:cNvSpPr>
          <p:nvPr>
            <p:ph idx="1"/>
          </p:nvPr>
        </p:nvSpPr>
        <p:spPr/>
        <p:txBody>
          <a:bodyPr/>
          <a:lstStyle/>
          <a:p>
            <a:pPr eaLnBrk="1" hangingPunct="1"/>
            <a:r>
              <a:rPr lang="en-US" dirty="0" smtClean="0"/>
              <a:t>If the null value appears in the confidence interval for a measure of association, then “no association” is a plausible conclusion – it cannot be rule out.  </a:t>
            </a:r>
          </a:p>
          <a:p>
            <a:pPr eaLnBrk="1" hangingPunct="1">
              <a:buNone/>
            </a:pPr>
            <a:endParaRPr lang="en-US" dirty="0" smtClean="0"/>
          </a:p>
          <a:p>
            <a:pPr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Null Values and Confidence Intervals</a:t>
            </a:r>
          </a:p>
        </p:txBody>
      </p:sp>
      <p:sp>
        <p:nvSpPr>
          <p:cNvPr id="18435" name="Content Placeholder 2"/>
          <p:cNvSpPr>
            <a:spLocks noGrp="1"/>
          </p:cNvSpPr>
          <p:nvPr>
            <p:ph idx="1"/>
          </p:nvPr>
        </p:nvSpPr>
        <p:spPr/>
        <p:txBody>
          <a:bodyPr/>
          <a:lstStyle/>
          <a:p>
            <a:pPr eaLnBrk="1" hangingPunct="1"/>
            <a:r>
              <a:rPr lang="en-US" dirty="0" smtClean="0"/>
              <a:t>If the null value does not appear in the confidence interval for a measure of association, then “no association” is not within the range of possible population level associations: and hence can be ruled out as a possibility</a:t>
            </a:r>
          </a:p>
          <a:p>
            <a:pPr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Null Values and Confidence Intervals</a:t>
            </a:r>
          </a:p>
        </p:txBody>
      </p:sp>
      <p:sp>
        <p:nvSpPr>
          <p:cNvPr id="18435" name="Content Placeholder 2"/>
          <p:cNvSpPr>
            <a:spLocks noGrp="1"/>
          </p:cNvSpPr>
          <p:nvPr>
            <p:ph idx="1"/>
          </p:nvPr>
        </p:nvSpPr>
        <p:spPr/>
        <p:txBody>
          <a:bodyPr/>
          <a:lstStyle/>
          <a:p>
            <a:pPr eaLnBrk="1" hangingPunct="1"/>
            <a:r>
              <a:rPr lang="en-US" dirty="0" smtClean="0"/>
              <a:t>If the null value does not appear in the confidence interval for a measure of association, then “no association” is not within the range of possible population level associations: and hence can be ruled out as a possibility</a:t>
            </a:r>
          </a:p>
          <a:p>
            <a:pPr lvl="1" eaLnBrk="1" hangingPunct="1"/>
            <a:endParaRPr lang="en-US" dirty="0" smtClean="0"/>
          </a:p>
          <a:p>
            <a:pPr lvl="1" eaLnBrk="1" hangingPunct="1"/>
            <a:r>
              <a:rPr lang="en-US" dirty="0" smtClean="0"/>
              <a:t>If this occurs the finding is called “statistically significant”  (much more detail coming in lectures 9-10)</a:t>
            </a:r>
          </a:p>
          <a:p>
            <a:pPr lvl="1" eaLnBrk="1" hangingPunct="1"/>
            <a:endParaRPr lang="en-US" dirty="0" smtClean="0"/>
          </a:p>
          <a:p>
            <a:pPr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Summary</a:t>
            </a:r>
          </a:p>
        </p:txBody>
      </p:sp>
      <p:sp>
        <p:nvSpPr>
          <p:cNvPr id="18435" name="Content Placeholder 2"/>
          <p:cNvSpPr>
            <a:spLocks noGrp="1"/>
          </p:cNvSpPr>
          <p:nvPr>
            <p:ph idx="1"/>
          </p:nvPr>
        </p:nvSpPr>
        <p:spPr/>
        <p:txBody>
          <a:bodyPr/>
          <a:lstStyle/>
          <a:p>
            <a:pPr eaLnBrk="1" hangingPunct="1"/>
            <a:endParaRPr lang="en-US" dirty="0" smtClean="0"/>
          </a:p>
          <a:p>
            <a:pPr lvl="1" eaLnBrk="1" hangingPunct="1"/>
            <a:endParaRPr lang="en-US" dirty="0" smtClean="0"/>
          </a:p>
          <a:p>
            <a:pPr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Placeholder 2"/>
          <p:cNvSpPr>
            <a:spLocks noGrp="1"/>
          </p:cNvSpPr>
          <p:nvPr>
            <p:ph type="body" idx="1"/>
          </p:nvPr>
        </p:nvSpPr>
        <p:spPr/>
        <p:txBody>
          <a:bodyPr/>
          <a:lstStyle/>
          <a:p>
            <a:pPr eaLnBrk="1" hangingPunct="1"/>
            <a:r>
              <a:rPr lang="en-US" dirty="0" smtClean="0"/>
              <a:t>Section B: Confidence Intervals for Comparing Means of Continuous Outcomes Between Two Populations</a:t>
            </a:r>
          </a:p>
        </p:txBody>
      </p:sp>
      <p:sp>
        <p:nvSpPr>
          <p:cNvPr id="17412" name="Slide Number Placeholder 3"/>
          <p:cNvSpPr>
            <a:spLocks noGrp="1"/>
          </p:cNvSpPr>
          <p:nvPr>
            <p:ph type="sldNum" sz="quarter" idx="10"/>
          </p:nvPr>
        </p:nvSpPr>
        <p:spPr/>
        <p:txBody>
          <a:bodyPr/>
          <a:lstStyle/>
          <a:p>
            <a:pPr>
              <a:defRPr/>
            </a:pPr>
            <a:fld id="{4E336B12-230E-4365-A9F6-4BBABD553770}" type="slidenum">
              <a:rPr lang="en-US" smtClean="0"/>
              <a:pPr>
                <a:defRPr/>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Learning Objectives</a:t>
            </a:r>
          </a:p>
        </p:txBody>
      </p:sp>
      <p:sp>
        <p:nvSpPr>
          <p:cNvPr id="18435" name="Content Placeholder 2"/>
          <p:cNvSpPr>
            <a:spLocks noGrp="1"/>
          </p:cNvSpPr>
          <p:nvPr>
            <p:ph idx="1"/>
          </p:nvPr>
        </p:nvSpPr>
        <p:spPr/>
        <p:txBody>
          <a:bodyPr/>
          <a:lstStyle/>
          <a:p>
            <a:pPr eaLnBrk="1" hangingPunct="1"/>
            <a:r>
              <a:rPr lang="en-US" dirty="0" smtClean="0"/>
              <a:t>In the set of lecture you will learn how to estimate and interpret 95% confidence intervals for a mean difference between two populations under two types of study designs:</a:t>
            </a:r>
          </a:p>
          <a:p>
            <a:pPr lvl="1" eaLnBrk="1" hangingPunct="1"/>
            <a:endParaRPr lang="en-US" dirty="0" smtClean="0"/>
          </a:p>
          <a:p>
            <a:pPr lvl="1" eaLnBrk="1" hangingPunct="1"/>
            <a:r>
              <a:rPr lang="en-US" dirty="0" smtClean="0"/>
              <a:t> Paired: when the two samples drawn from populations under study are linked systematically</a:t>
            </a:r>
          </a:p>
          <a:p>
            <a:pPr lvl="1" eaLnBrk="1" hangingPunct="1"/>
            <a:endParaRPr lang="en-US" dirty="0" smtClean="0"/>
          </a:p>
          <a:p>
            <a:pPr lvl="1" eaLnBrk="1" hangingPunct="1"/>
            <a:r>
              <a:rPr lang="en-US" dirty="0" smtClean="0"/>
              <a:t>Unpaired: when the two samples are drawn from two independent, unlinked populations</a:t>
            </a:r>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p:spPr>
        <p:txBody>
          <a:bodyPr/>
          <a:lstStyle/>
          <a:p>
            <a:fld id="{D3A6AA71-EAE2-4D39-A1A9-C33C259395BA}" type="slidenum">
              <a:rPr lang="en-US" smtClean="0">
                <a:latin typeface="Myriad Pro SemiCond" pitchFamily="-112" charset="0"/>
              </a:rPr>
              <a:pPr/>
              <a:t>26</a:t>
            </a:fld>
            <a:endParaRPr lang="en-US" smtClean="0">
              <a:latin typeface="Myriad Pro SemiCond" pitchFamily="-112" charset="0"/>
            </a:endParaRPr>
          </a:p>
        </p:txBody>
      </p:sp>
      <p:sp>
        <p:nvSpPr>
          <p:cNvPr id="49155" name="Rectangle 2"/>
          <p:cNvSpPr>
            <a:spLocks noGrp="1" noChangeArrowheads="1"/>
          </p:cNvSpPr>
          <p:nvPr>
            <p:ph type="title"/>
          </p:nvPr>
        </p:nvSpPr>
        <p:spPr/>
        <p:txBody>
          <a:bodyPr/>
          <a:lstStyle/>
          <a:p>
            <a:pPr eaLnBrk="1" hangingPunct="1"/>
            <a:r>
              <a:rPr lang="en-US" sz="2800" dirty="0" smtClean="0"/>
              <a:t>Example 1: Paired Comparison</a:t>
            </a:r>
          </a:p>
        </p:txBody>
      </p:sp>
      <p:sp>
        <p:nvSpPr>
          <p:cNvPr id="49156" name="Rectangle 3"/>
          <p:cNvSpPr>
            <a:spLocks noGrp="1" noChangeArrowheads="1"/>
          </p:cNvSpPr>
          <p:nvPr>
            <p:ph type="body" idx="1"/>
          </p:nvPr>
        </p:nvSpPr>
        <p:spPr/>
        <p:txBody>
          <a:bodyPr/>
          <a:lstStyle/>
          <a:p>
            <a:pPr eaLnBrk="1" hangingPunct="1"/>
            <a:r>
              <a:rPr lang="en-US" smtClean="0"/>
              <a:t>Two different physicians assessed the number of palpable lymph nodes in 65 randomly selected  male sexual contacts of men with AIDS or AID-related condition</a:t>
            </a:r>
            <a:r>
              <a:rPr lang="en-US" baseline="30000" smtClean="0"/>
              <a:t>1</a:t>
            </a:r>
          </a:p>
          <a:p>
            <a:pPr eaLnBrk="1" hangingPunct="1">
              <a:buFont typeface="Wingdings" pitchFamily="-112" charset="2"/>
              <a:buNone/>
            </a:pPr>
            <a:endParaRPr lang="en-US" smtClean="0"/>
          </a:p>
          <a:p>
            <a:pPr eaLnBrk="1" hangingPunct="1">
              <a:buFont typeface="Wingdings" pitchFamily="-112" charset="2"/>
              <a:buNone/>
            </a:pPr>
            <a:endParaRPr lang="en-US" smtClean="0"/>
          </a:p>
        </p:txBody>
      </p:sp>
      <p:sp>
        <p:nvSpPr>
          <p:cNvPr id="5" name="Rectangle 4"/>
          <p:cNvSpPr/>
          <p:nvPr/>
        </p:nvSpPr>
        <p:spPr>
          <a:xfrm>
            <a:off x="313864" y="4109562"/>
            <a:ext cx="7994650" cy="738664"/>
          </a:xfrm>
          <a:prstGeom prst="rect">
            <a:avLst/>
          </a:prstGeom>
        </p:spPr>
        <p:txBody>
          <a:bodyPr>
            <a:spAutoFit/>
          </a:bodyPr>
          <a:lstStyle/>
          <a:p>
            <a:pPr>
              <a:buFont typeface="Wingdings" pitchFamily="2" charset="2"/>
              <a:buNone/>
              <a:defRPr/>
            </a:pPr>
            <a:r>
              <a:rPr lang="en-US" sz="1400" b="0" baseline="30000" dirty="0">
                <a:latin typeface="+mn-lt"/>
              </a:rPr>
              <a:t>1</a:t>
            </a:r>
            <a:r>
              <a:rPr lang="en-US" sz="1400" b="0" dirty="0">
                <a:latin typeface="+mn-lt"/>
              </a:rPr>
              <a:t> example based on data taken from </a:t>
            </a:r>
            <a:r>
              <a:rPr lang="en-US" sz="1400" b="0" dirty="0" err="1">
                <a:latin typeface="+mn-lt"/>
              </a:rPr>
              <a:t>Rosner</a:t>
            </a:r>
            <a:r>
              <a:rPr lang="en-US" sz="1400" b="0" dirty="0">
                <a:latin typeface="+mn-lt"/>
              </a:rPr>
              <a:t> B Fundamentals of Biostatistics, 6</a:t>
            </a:r>
            <a:r>
              <a:rPr lang="en-US" sz="1400" b="0" baseline="30000" dirty="0">
                <a:latin typeface="+mn-lt"/>
              </a:rPr>
              <a:t>th</a:t>
            </a:r>
            <a:r>
              <a:rPr lang="en-US" sz="1400" b="0" dirty="0">
                <a:latin typeface="+mn-lt"/>
              </a:rPr>
              <a:t> ed. (2005) Duxbury Press. (based on research by Coates, et al. (1988) Assessment of generalized….</a:t>
            </a:r>
            <a:r>
              <a:rPr lang="en-US" sz="1400" b="0" i="1" dirty="0">
                <a:latin typeface="+mn-lt"/>
              </a:rPr>
              <a:t>Journal of Clinical Epidemiology</a:t>
            </a:r>
            <a:r>
              <a:rPr lang="en-US" sz="1400" b="0" dirty="0">
                <a:latin typeface="+mn-lt"/>
              </a:rPr>
              <a:t>, 41(2).</a:t>
            </a:r>
            <a:endParaRPr lang="en-US" sz="1400" b="0" i="1" dirty="0">
              <a:latin typeface="+mn-lt"/>
            </a:endParaRPr>
          </a:p>
        </p:txBody>
      </p:sp>
      <p:graphicFrame>
        <p:nvGraphicFramePr>
          <p:cNvPr id="6" name="Table 5"/>
          <p:cNvGraphicFramePr>
            <a:graphicFrameLocks noGrp="1"/>
          </p:cNvGraphicFramePr>
          <p:nvPr/>
        </p:nvGraphicFramePr>
        <p:xfrm>
          <a:off x="1233488" y="2146697"/>
          <a:ext cx="6270624" cy="1085850"/>
        </p:xfrm>
        <a:graphic>
          <a:graphicData uri="http://schemas.openxmlformats.org/drawingml/2006/table">
            <a:tbl>
              <a:tblPr firstRow="1" bandRow="1">
                <a:tableStyleId>{F5AB1C69-6EDB-4FF4-983F-18BD219EF322}</a:tableStyleId>
              </a:tblPr>
              <a:tblGrid>
                <a:gridCol w="1567656"/>
                <a:gridCol w="1567656"/>
                <a:gridCol w="1567656"/>
                <a:gridCol w="1567656"/>
              </a:tblGrid>
              <a:tr h="361950">
                <a:tc>
                  <a:txBody>
                    <a:bodyPr/>
                    <a:lstStyle/>
                    <a:p>
                      <a:endParaRPr lang="en-US" sz="1400" dirty="0"/>
                    </a:p>
                  </a:txBody>
                  <a:tcPr marL="91447" marR="91447" marT="34290" marB="34290"/>
                </a:tc>
                <a:tc>
                  <a:txBody>
                    <a:bodyPr/>
                    <a:lstStyle/>
                    <a:p>
                      <a:r>
                        <a:rPr lang="en-US" sz="1400" dirty="0" smtClean="0">
                          <a:solidFill>
                            <a:schemeClr val="tx1"/>
                          </a:solidFill>
                        </a:rPr>
                        <a:t>Doctor 1</a:t>
                      </a:r>
                      <a:endParaRPr lang="en-US" sz="1400" dirty="0">
                        <a:solidFill>
                          <a:schemeClr val="tx1"/>
                        </a:solidFill>
                      </a:endParaRPr>
                    </a:p>
                  </a:txBody>
                  <a:tcPr marL="91447" marR="91447" marT="34290" marB="34290"/>
                </a:tc>
                <a:tc>
                  <a:txBody>
                    <a:bodyPr/>
                    <a:lstStyle/>
                    <a:p>
                      <a:r>
                        <a:rPr lang="en-US" sz="1400" dirty="0" smtClean="0">
                          <a:solidFill>
                            <a:schemeClr val="tx1"/>
                          </a:solidFill>
                        </a:rPr>
                        <a:t>Doctor 2</a:t>
                      </a:r>
                      <a:endParaRPr lang="en-US" sz="1400" dirty="0">
                        <a:solidFill>
                          <a:schemeClr val="tx1"/>
                        </a:solidFill>
                      </a:endParaRPr>
                    </a:p>
                  </a:txBody>
                  <a:tcPr marL="91447" marR="91447" marT="34290" marB="34290"/>
                </a:tc>
                <a:tc>
                  <a:txBody>
                    <a:bodyPr/>
                    <a:lstStyle/>
                    <a:p>
                      <a:r>
                        <a:rPr lang="en-US" sz="1400" dirty="0" smtClean="0">
                          <a:solidFill>
                            <a:schemeClr val="tx1"/>
                          </a:solidFill>
                        </a:rPr>
                        <a:t>Difference</a:t>
                      </a:r>
                      <a:endParaRPr lang="en-US" sz="1400" dirty="0">
                        <a:solidFill>
                          <a:schemeClr val="tx1"/>
                        </a:solidFill>
                      </a:endParaRPr>
                    </a:p>
                  </a:txBody>
                  <a:tcPr marL="91447" marR="91447" marT="34290" marB="34290"/>
                </a:tc>
              </a:tr>
              <a:tr h="361950">
                <a:tc>
                  <a:txBody>
                    <a:bodyPr/>
                    <a:lstStyle/>
                    <a:p>
                      <a:r>
                        <a:rPr lang="en-US" sz="1400" dirty="0" smtClean="0"/>
                        <a:t>Mean (      )</a:t>
                      </a:r>
                    </a:p>
                  </a:txBody>
                  <a:tcPr marL="91447" marR="91447" marT="34290" marB="34290"/>
                </a:tc>
                <a:tc>
                  <a:txBody>
                    <a:bodyPr/>
                    <a:lstStyle/>
                    <a:p>
                      <a:pPr algn="ctr"/>
                      <a:r>
                        <a:rPr lang="en-US" sz="1400" dirty="0" smtClean="0"/>
                        <a:t>7.91</a:t>
                      </a:r>
                      <a:endParaRPr lang="en-US" sz="1400" dirty="0"/>
                    </a:p>
                  </a:txBody>
                  <a:tcPr marL="91447" marR="91447" marT="34290" marB="34290"/>
                </a:tc>
                <a:tc>
                  <a:txBody>
                    <a:bodyPr/>
                    <a:lstStyle/>
                    <a:p>
                      <a:pPr algn="ctr"/>
                      <a:r>
                        <a:rPr lang="en-US" sz="1400" dirty="0" smtClean="0"/>
                        <a:t>5.16</a:t>
                      </a:r>
                      <a:endParaRPr lang="en-US" sz="1400" dirty="0"/>
                    </a:p>
                  </a:txBody>
                  <a:tcPr marL="91447" marR="91447" marT="34290" marB="34290"/>
                </a:tc>
                <a:tc>
                  <a:txBody>
                    <a:bodyPr/>
                    <a:lstStyle/>
                    <a:p>
                      <a:pPr algn="ctr"/>
                      <a:r>
                        <a:rPr lang="en-US" sz="1400" dirty="0" smtClean="0"/>
                        <a:t>-2.75</a:t>
                      </a:r>
                      <a:endParaRPr lang="en-US" sz="1400" dirty="0"/>
                    </a:p>
                  </a:txBody>
                  <a:tcPr marL="91447" marR="91447" marT="34290" marB="34290"/>
                </a:tc>
              </a:tr>
              <a:tr h="361950">
                <a:tc>
                  <a:txBody>
                    <a:bodyPr/>
                    <a:lstStyle/>
                    <a:p>
                      <a:r>
                        <a:rPr lang="en-US" sz="1400" dirty="0" err="1" smtClean="0"/>
                        <a:t>sd</a:t>
                      </a:r>
                      <a:r>
                        <a:rPr lang="en-US" sz="1400" dirty="0" smtClean="0"/>
                        <a:t> (s)</a:t>
                      </a:r>
                      <a:endParaRPr lang="en-US" sz="1400" dirty="0"/>
                    </a:p>
                  </a:txBody>
                  <a:tcPr marL="91447" marR="91447" marT="34290" marB="34290"/>
                </a:tc>
                <a:tc>
                  <a:txBody>
                    <a:bodyPr/>
                    <a:lstStyle/>
                    <a:p>
                      <a:pPr algn="ctr"/>
                      <a:r>
                        <a:rPr lang="en-US" sz="1400" dirty="0" smtClean="0"/>
                        <a:t>4.35</a:t>
                      </a:r>
                      <a:endParaRPr lang="en-US" sz="1400" dirty="0"/>
                    </a:p>
                  </a:txBody>
                  <a:tcPr marL="91447" marR="91447" marT="34290" marB="34290"/>
                </a:tc>
                <a:tc>
                  <a:txBody>
                    <a:bodyPr/>
                    <a:lstStyle/>
                    <a:p>
                      <a:pPr algn="ctr"/>
                      <a:r>
                        <a:rPr lang="en-US" sz="1400" dirty="0" smtClean="0"/>
                        <a:t>3.93</a:t>
                      </a:r>
                      <a:endParaRPr lang="en-US" sz="1400" dirty="0"/>
                    </a:p>
                  </a:txBody>
                  <a:tcPr marL="91447" marR="91447" marT="34290" marB="34290"/>
                </a:tc>
                <a:tc>
                  <a:txBody>
                    <a:bodyPr/>
                    <a:lstStyle/>
                    <a:p>
                      <a:pPr algn="ctr"/>
                      <a:r>
                        <a:rPr lang="en-US" sz="1400" dirty="0" smtClean="0"/>
                        <a:t>2.83</a:t>
                      </a:r>
                      <a:endParaRPr lang="en-US" sz="1400" dirty="0"/>
                    </a:p>
                  </a:txBody>
                  <a:tcPr marL="91447" marR="91447" marT="34290" marB="34290"/>
                </a:tc>
              </a:tr>
            </a:tbl>
          </a:graphicData>
        </a:graphic>
      </p:graphicFrame>
      <p:graphicFrame>
        <p:nvGraphicFramePr>
          <p:cNvPr id="49180" name="Object 6"/>
          <p:cNvGraphicFramePr>
            <a:graphicFrameLocks noChangeAspect="1"/>
          </p:cNvGraphicFramePr>
          <p:nvPr/>
        </p:nvGraphicFramePr>
        <p:xfrm>
          <a:off x="1897499" y="2532373"/>
          <a:ext cx="272125" cy="242023"/>
        </p:xfrm>
        <a:graphic>
          <a:graphicData uri="http://schemas.openxmlformats.org/presentationml/2006/ole">
            <mc:AlternateContent xmlns:mc="http://schemas.openxmlformats.org/markup-compatibility/2006">
              <mc:Choice xmlns:v="urn:schemas-microsoft-com:vml" Requires="v">
                <p:oleObj spid="_x0000_s1030" name="Equation" r:id="rId4" imgW="139579" imgH="164957" progId="Equation.3">
                  <p:embed/>
                </p:oleObj>
              </mc:Choice>
              <mc:Fallback>
                <p:oleObj name="Equation" r:id="rId4" imgW="139579" imgH="164957"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7499" y="2532373"/>
                        <a:ext cx="272125" cy="2420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p:spPr>
        <p:txBody>
          <a:bodyPr/>
          <a:lstStyle/>
          <a:p>
            <a:fld id="{D3A6AA71-EAE2-4D39-A1A9-C33C259395BA}" type="slidenum">
              <a:rPr lang="en-US" smtClean="0">
                <a:latin typeface="Myriad Pro SemiCond" pitchFamily="-112" charset="0"/>
              </a:rPr>
              <a:pPr/>
              <a:t>27</a:t>
            </a:fld>
            <a:endParaRPr lang="en-US" smtClean="0">
              <a:latin typeface="Myriad Pro SemiCond" pitchFamily="-112" charset="0"/>
            </a:endParaRPr>
          </a:p>
        </p:txBody>
      </p:sp>
      <p:sp>
        <p:nvSpPr>
          <p:cNvPr id="49155" name="Rectangle 2"/>
          <p:cNvSpPr>
            <a:spLocks noGrp="1" noChangeArrowheads="1"/>
          </p:cNvSpPr>
          <p:nvPr>
            <p:ph type="title"/>
          </p:nvPr>
        </p:nvSpPr>
        <p:spPr/>
        <p:txBody>
          <a:bodyPr/>
          <a:lstStyle/>
          <a:p>
            <a:pPr eaLnBrk="1" hangingPunct="1"/>
            <a:r>
              <a:rPr lang="en-US" sz="2800" dirty="0" smtClean="0"/>
              <a:t>Example 1: Paired Comparison</a:t>
            </a:r>
          </a:p>
        </p:txBody>
      </p:sp>
      <p:sp>
        <p:nvSpPr>
          <p:cNvPr id="49156" name="Rectangle 3"/>
          <p:cNvSpPr>
            <a:spLocks noGrp="1" noChangeArrowheads="1"/>
          </p:cNvSpPr>
          <p:nvPr>
            <p:ph type="body" idx="1"/>
          </p:nvPr>
        </p:nvSpPr>
        <p:spPr/>
        <p:txBody>
          <a:bodyPr/>
          <a:lstStyle/>
          <a:p>
            <a:pPr eaLnBrk="1" hangingPunct="1"/>
            <a:r>
              <a:rPr lang="en-US" dirty="0" smtClean="0"/>
              <a:t>Two different physicians assessed the number of palpable lymph nodes in 65 randomly selected  male sexual contacts of men with AIDS or AID-related condition</a:t>
            </a:r>
            <a:r>
              <a:rPr lang="en-US" baseline="30000" dirty="0" smtClean="0"/>
              <a:t> </a:t>
            </a:r>
            <a:r>
              <a:rPr lang="en-US" dirty="0" smtClean="0"/>
              <a:t>: study design and data structure</a:t>
            </a:r>
            <a:endParaRPr lang="en-US" baseline="30000" dirty="0" smtClean="0"/>
          </a:p>
          <a:p>
            <a:pPr eaLnBrk="1" hangingPunct="1">
              <a:buFont typeface="Wingdings" pitchFamily="-112" charset="2"/>
              <a:buNone/>
            </a:pPr>
            <a:endParaRPr lang="en-US" dirty="0" smtClean="0"/>
          </a:p>
          <a:p>
            <a:pPr eaLnBrk="1" hangingPunct="1">
              <a:buFont typeface="Wingdings" pitchFamily="-112" charset="2"/>
              <a:buNone/>
            </a:pP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p:spPr>
        <p:txBody>
          <a:bodyPr/>
          <a:lstStyle/>
          <a:p>
            <a:fld id="{0D22E6C2-6C69-4A05-B4FC-F3E76CA83AA2}" type="slidenum">
              <a:rPr lang="en-US" smtClean="0">
                <a:latin typeface="Myriad Pro SemiCond" pitchFamily="-112" charset="0"/>
              </a:rPr>
              <a:pPr/>
              <a:t>28</a:t>
            </a:fld>
            <a:endParaRPr lang="en-US" smtClean="0">
              <a:latin typeface="Myriad Pro SemiCond" pitchFamily="-112" charset="0"/>
            </a:endParaRPr>
          </a:p>
        </p:txBody>
      </p:sp>
      <p:sp>
        <p:nvSpPr>
          <p:cNvPr id="50179" name="Rectangle 2"/>
          <p:cNvSpPr>
            <a:spLocks noGrp="1" noChangeArrowheads="1"/>
          </p:cNvSpPr>
          <p:nvPr>
            <p:ph type="title"/>
          </p:nvPr>
        </p:nvSpPr>
        <p:spPr/>
        <p:txBody>
          <a:bodyPr/>
          <a:lstStyle/>
          <a:p>
            <a:pPr eaLnBrk="1" hangingPunct="1"/>
            <a:r>
              <a:rPr lang="en-US" smtClean="0"/>
              <a:t>95% Confidence Interval</a:t>
            </a:r>
          </a:p>
        </p:txBody>
      </p:sp>
      <p:sp>
        <p:nvSpPr>
          <p:cNvPr id="50180" name="Rectangle 3"/>
          <p:cNvSpPr>
            <a:spLocks noGrp="1" noChangeArrowheads="1"/>
          </p:cNvSpPr>
          <p:nvPr>
            <p:ph type="body" idx="1"/>
          </p:nvPr>
        </p:nvSpPr>
        <p:spPr/>
        <p:txBody>
          <a:bodyPr/>
          <a:lstStyle/>
          <a:p>
            <a:pPr eaLnBrk="1" hangingPunct="1"/>
            <a:r>
              <a:rPr lang="en-US" smtClean="0"/>
              <a:t>95% CI for difference in mean number of lymph nodes, Doctor 2 compared to Doctor 1</a:t>
            </a:r>
            <a:endParaRPr lang="en-US" baseline="30000" smtClean="0"/>
          </a:p>
          <a:p>
            <a:pPr eaLnBrk="1" hangingPunct="1"/>
            <a:endParaRPr lang="en-US" smtClean="0"/>
          </a:p>
          <a:p>
            <a:pPr eaLnBrk="1" hangingPunct="1"/>
            <a:endParaRPr lang="en-US" smtClean="0"/>
          </a:p>
        </p:txBody>
      </p:sp>
      <p:graphicFrame>
        <p:nvGraphicFramePr>
          <p:cNvPr id="50182" name="Object 6"/>
          <p:cNvGraphicFramePr>
            <a:graphicFrameLocks noChangeAspect="1"/>
          </p:cNvGraphicFramePr>
          <p:nvPr/>
        </p:nvGraphicFramePr>
        <p:xfrm>
          <a:off x="2983605" y="1603057"/>
          <a:ext cx="2755900" cy="471488"/>
        </p:xfrm>
        <a:graphic>
          <a:graphicData uri="http://schemas.openxmlformats.org/presentationml/2006/ole">
            <mc:AlternateContent xmlns:mc="http://schemas.openxmlformats.org/markup-compatibility/2006">
              <mc:Choice xmlns:v="urn:schemas-microsoft-com:vml" Requires="v">
                <p:oleObj spid="_x0000_s2054" name="Equation" r:id="rId4" imgW="1167893" imgH="266584" progId="Equation.3">
                  <p:embed/>
                </p:oleObj>
              </mc:Choice>
              <mc:Fallback>
                <p:oleObj name="Equation" r:id="rId4" imgW="1167893" imgH="266584"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3605" y="1603057"/>
                        <a:ext cx="275590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p:spPr>
        <p:txBody>
          <a:bodyPr/>
          <a:lstStyle/>
          <a:p>
            <a:fld id="{0D22E6C2-6C69-4A05-B4FC-F3E76CA83AA2}" type="slidenum">
              <a:rPr lang="en-US" smtClean="0">
                <a:latin typeface="Myriad Pro SemiCond" pitchFamily="-112" charset="0"/>
              </a:rPr>
              <a:pPr/>
              <a:t>29</a:t>
            </a:fld>
            <a:endParaRPr lang="en-US" smtClean="0">
              <a:latin typeface="Myriad Pro SemiCond" pitchFamily="-112" charset="0"/>
            </a:endParaRPr>
          </a:p>
        </p:txBody>
      </p:sp>
      <p:sp>
        <p:nvSpPr>
          <p:cNvPr id="50179" name="Rectangle 2"/>
          <p:cNvSpPr>
            <a:spLocks noGrp="1" noChangeArrowheads="1"/>
          </p:cNvSpPr>
          <p:nvPr>
            <p:ph type="title"/>
          </p:nvPr>
        </p:nvSpPr>
        <p:spPr/>
        <p:txBody>
          <a:bodyPr/>
          <a:lstStyle/>
          <a:p>
            <a:pPr eaLnBrk="1" hangingPunct="1"/>
            <a:r>
              <a:rPr lang="en-US" smtClean="0"/>
              <a:t>95% Confidence Interval</a:t>
            </a:r>
          </a:p>
        </p:txBody>
      </p:sp>
      <p:sp>
        <p:nvSpPr>
          <p:cNvPr id="50180" name="Rectangle 3"/>
          <p:cNvSpPr>
            <a:spLocks noGrp="1" noChangeArrowheads="1"/>
          </p:cNvSpPr>
          <p:nvPr>
            <p:ph type="body" idx="1"/>
          </p:nvPr>
        </p:nvSpPr>
        <p:spPr/>
        <p:txBody>
          <a:bodyPr/>
          <a:lstStyle/>
          <a:p>
            <a:pPr eaLnBrk="1" hangingPunct="1"/>
            <a:r>
              <a:rPr lang="en-US" dirty="0" smtClean="0"/>
              <a:t>95% CI for difference in mean number of lymph nodes, Doctor 2 compared to Doctor 1: Interpretation</a:t>
            </a:r>
          </a:p>
          <a:p>
            <a:pPr eaLnBrk="1" hangingPunct="1"/>
            <a:r>
              <a:rPr lang="en-US" dirty="0" smtClean="0"/>
              <a:t>Had all such men been examined by these two physicians, the average difference in number of lymph nodes discovered by the two physicians would be between -3.45 and -2.05</a:t>
            </a:r>
          </a:p>
          <a:p>
            <a:pPr eaLnBrk="1" hangingPunct="1"/>
            <a:r>
              <a:rPr lang="en-US" dirty="0" smtClean="0"/>
              <a:t>Notice, all possibilities for the true mean difference are negative, and 0 is not included in the interval</a:t>
            </a:r>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520703" y="30957"/>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Learning Objectives</a:t>
            </a:r>
          </a:p>
        </p:txBody>
      </p:sp>
      <p:sp>
        <p:nvSpPr>
          <p:cNvPr id="2053" name="Content Placeholder 2"/>
          <p:cNvSpPr>
            <a:spLocks noGrp="1"/>
          </p:cNvSpPr>
          <p:nvPr>
            <p:ph idx="1"/>
          </p:nvPr>
        </p:nvSpPr>
        <p:spPr/>
        <p:txBody>
          <a:bodyPr/>
          <a:lstStyle/>
          <a:p>
            <a:pPr eaLnBrk="1" hangingPunct="1"/>
            <a:r>
              <a:rPr lang="en-US" dirty="0" smtClean="0"/>
              <a:t>Upon completion of this lecture section, you will be able to:</a:t>
            </a:r>
          </a:p>
          <a:p>
            <a:pPr lvl="1" eaLnBrk="1" hangingPunct="1"/>
            <a:r>
              <a:rPr lang="en-US" dirty="0" smtClean="0"/>
              <a:t>Extend the concept of sampling distributions to include measures of association that compare two populations</a:t>
            </a:r>
          </a:p>
          <a:p>
            <a:pPr lvl="1" eaLnBrk="1" hangingPunct="1"/>
            <a:r>
              <a:rPr lang="en-US" dirty="0" smtClean="0"/>
              <a:t>Extend to the principles of confidence interval estimation from single population quantities to measures of association comparing two populations</a:t>
            </a:r>
          </a:p>
          <a:p>
            <a:pPr lvl="1" eaLnBrk="1" hangingPunct="1"/>
            <a:r>
              <a:rPr lang="en-US" dirty="0" smtClean="0"/>
              <a:t>Appreciate that confidence interval computations for ratios need to be done on the natural log scale, and the results then transformed back to the ratio scale</a:t>
            </a:r>
          </a:p>
          <a:p>
            <a:pPr lvl="1" eaLnBrk="1" hangingPunct="1"/>
            <a:r>
              <a:rPr lang="en-US" dirty="0" smtClean="0"/>
              <a:t>Explain the concept of a null value (value meaning “no association” for such measures of association, and what it’s absence/presence  in a confidence interval signifies</a:t>
            </a:r>
          </a:p>
          <a:p>
            <a:pPr lvl="1" eaLnBrk="1" hangingPunct="1"/>
            <a:endParaRPr lang="en-US" dirty="0" smtClean="0"/>
          </a:p>
          <a:p>
            <a:pPr eaLnBrk="1" hangingPunct="1">
              <a:buFont typeface="Wingdings" pitchFamily="2" charset="2"/>
              <a:buNone/>
            </a:pPr>
            <a:endParaRPr lang="en-US" dirty="0" smtClean="0"/>
          </a:p>
        </p:txBody>
      </p:sp>
      <p:sp>
        <p:nvSpPr>
          <p:cNvPr id="2054" name="Slide Number Placeholder 3"/>
          <p:cNvSpPr>
            <a:spLocks noGrp="1"/>
          </p:cNvSpPr>
          <p:nvPr>
            <p:ph type="sldNum" sz="quarter" idx="10"/>
          </p:nvPr>
        </p:nvSpPr>
        <p:spPr/>
        <p:txBody>
          <a:bodyPr/>
          <a:lstStyle/>
          <a:p>
            <a:pPr>
              <a:defRPr/>
            </a:pPr>
            <a:fld id="{A469C433-497D-40D6-823C-77809D0EDFDB}" type="slidenum">
              <a:rPr lang="en-US" smtClean="0"/>
              <a:pPr>
                <a:defRPr/>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p:spPr>
        <p:txBody>
          <a:bodyPr/>
          <a:lstStyle/>
          <a:p>
            <a:fld id="{0D22E6C2-6C69-4A05-B4FC-F3E76CA83AA2}" type="slidenum">
              <a:rPr lang="en-US" smtClean="0">
                <a:latin typeface="Myriad Pro SemiCond" pitchFamily="-112" charset="0"/>
              </a:rPr>
              <a:pPr/>
              <a:t>30</a:t>
            </a:fld>
            <a:endParaRPr lang="en-US" smtClean="0">
              <a:latin typeface="Myriad Pro SemiCond" pitchFamily="-112" charset="0"/>
            </a:endParaRPr>
          </a:p>
        </p:txBody>
      </p:sp>
      <p:sp>
        <p:nvSpPr>
          <p:cNvPr id="50179" name="Rectangle 2"/>
          <p:cNvSpPr>
            <a:spLocks noGrp="1" noChangeArrowheads="1"/>
          </p:cNvSpPr>
          <p:nvPr>
            <p:ph type="title"/>
          </p:nvPr>
        </p:nvSpPr>
        <p:spPr/>
        <p:txBody>
          <a:bodyPr/>
          <a:lstStyle/>
          <a:p>
            <a:pPr eaLnBrk="1" hangingPunct="1"/>
            <a:r>
              <a:rPr lang="en-US" smtClean="0"/>
              <a:t>95% Confidence Interval</a:t>
            </a:r>
          </a:p>
        </p:txBody>
      </p:sp>
      <p:sp>
        <p:nvSpPr>
          <p:cNvPr id="50180" name="Rectangle 3"/>
          <p:cNvSpPr>
            <a:spLocks noGrp="1" noChangeArrowheads="1"/>
          </p:cNvSpPr>
          <p:nvPr>
            <p:ph type="body" idx="1"/>
          </p:nvPr>
        </p:nvSpPr>
        <p:spPr/>
        <p:txBody>
          <a:bodyPr/>
          <a:lstStyle/>
          <a:p>
            <a:pPr eaLnBrk="1" hangingPunct="1"/>
            <a:r>
              <a:rPr lang="en-US" dirty="0" smtClean="0"/>
              <a:t>If we had instead done the comparison in the direction of Doctor 1 versus Doctor 2, then:</a:t>
            </a:r>
          </a:p>
          <a:p>
            <a:pPr lvl="1" eaLnBrk="1" hangingPunct="1"/>
            <a:endParaRPr lang="en-US" dirty="0" smtClean="0"/>
          </a:p>
          <a:p>
            <a:pPr lvl="1" eaLnBrk="1" hangingPunct="1">
              <a:buNone/>
            </a:pPr>
            <a:endParaRPr lang="en-US" dirty="0" smtClean="0"/>
          </a:p>
          <a:p>
            <a:pPr lvl="1" eaLnBrk="1" hangingPunct="1">
              <a:buNone/>
            </a:pPr>
            <a:r>
              <a:rPr lang="en-US" dirty="0" smtClean="0"/>
              <a:t>And the 95% CI for µ</a:t>
            </a:r>
            <a:r>
              <a:rPr lang="en-US" baseline="-25000" dirty="0" smtClean="0"/>
              <a:t>diff</a:t>
            </a:r>
            <a:r>
              <a:rPr lang="en-US" dirty="0" smtClean="0"/>
              <a:t> would be (2.05, 3.45)</a:t>
            </a:r>
          </a:p>
          <a:p>
            <a:pPr eaLnBrk="1" hangingPunct="1"/>
            <a:r>
              <a:rPr lang="en-US" dirty="0" smtClean="0"/>
              <a:t>This results is not about these two doctors per se:  It shows that this diagnostic approach is not reproducible across different examiners: The resulting doctor to doctor differences are not fully explained by sampling variation</a:t>
            </a:r>
          </a:p>
          <a:p>
            <a:pPr eaLnBrk="1" hangingPunct="1"/>
            <a:endParaRPr lang="en-US" dirty="0" smtClean="0"/>
          </a:p>
          <a:p>
            <a:pPr eaLnBrk="1" hangingPunct="1"/>
            <a:endParaRPr lang="en-US" dirty="0" smtClean="0"/>
          </a:p>
        </p:txBody>
      </p:sp>
      <p:graphicFrame>
        <p:nvGraphicFramePr>
          <p:cNvPr id="157698" name="Object 6"/>
          <p:cNvGraphicFramePr>
            <a:graphicFrameLocks noChangeAspect="1"/>
          </p:cNvGraphicFramePr>
          <p:nvPr/>
        </p:nvGraphicFramePr>
        <p:xfrm>
          <a:off x="2913294" y="1368455"/>
          <a:ext cx="1647825" cy="427037"/>
        </p:xfrm>
        <a:graphic>
          <a:graphicData uri="http://schemas.openxmlformats.org/presentationml/2006/ole">
            <mc:AlternateContent xmlns:mc="http://schemas.openxmlformats.org/markup-compatibility/2006">
              <mc:Choice xmlns:v="urn:schemas-microsoft-com:vml" Requires="v">
                <p:oleObj spid="_x0000_s3078" name="Equation" r:id="rId4" imgW="698400" imgH="241200" progId="Equation.3">
                  <p:embed/>
                </p:oleObj>
              </mc:Choice>
              <mc:Fallback>
                <p:oleObj name="Equation" r:id="rId4" imgW="698400" imgH="241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294" y="1368455"/>
                        <a:ext cx="1647825"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p:spPr>
        <p:txBody>
          <a:bodyPr/>
          <a:lstStyle/>
          <a:p>
            <a:fld id="{D54A21D9-48E8-4A7E-BC2D-032E3014DC3A}" type="slidenum">
              <a:rPr lang="en-US" smtClean="0">
                <a:latin typeface="Myriad Pro SemiCond" pitchFamily="-112" charset="0"/>
              </a:rPr>
              <a:pPr/>
              <a:t>31</a:t>
            </a:fld>
            <a:endParaRPr lang="en-US" smtClean="0">
              <a:latin typeface="Myriad Pro SemiCond" pitchFamily="-112" charset="0"/>
            </a:endParaRPr>
          </a:p>
        </p:txBody>
      </p:sp>
      <p:sp>
        <p:nvSpPr>
          <p:cNvPr id="54275" name="Rectangle 2"/>
          <p:cNvSpPr>
            <a:spLocks noGrp="1" noChangeArrowheads="1"/>
          </p:cNvSpPr>
          <p:nvPr>
            <p:ph type="title"/>
          </p:nvPr>
        </p:nvSpPr>
        <p:spPr/>
        <p:txBody>
          <a:bodyPr/>
          <a:lstStyle/>
          <a:p>
            <a:pPr eaLnBrk="1" hangingPunct="1"/>
            <a:r>
              <a:rPr lang="en-US" sz="2800" dirty="0" smtClean="0"/>
              <a:t>Example 2: Paired Comparison</a:t>
            </a:r>
          </a:p>
        </p:txBody>
      </p:sp>
      <p:sp>
        <p:nvSpPr>
          <p:cNvPr id="54276" name="Rectangle 3"/>
          <p:cNvSpPr>
            <a:spLocks noGrp="1" noChangeArrowheads="1"/>
          </p:cNvSpPr>
          <p:nvPr>
            <p:ph type="body" idx="1"/>
          </p:nvPr>
        </p:nvSpPr>
        <p:spPr/>
        <p:txBody>
          <a:bodyPr/>
          <a:lstStyle/>
          <a:p>
            <a:pPr eaLnBrk="1" hangingPunct="1"/>
            <a:r>
              <a:rPr lang="en-US" dirty="0" smtClean="0"/>
              <a:t>Cereal and cholesterol: 14 males with high cholesterol given oat bran cereal as part of diet for two weeks, and corn flakes cereal as part of diet for two weeks</a:t>
            </a:r>
            <a:r>
              <a:rPr lang="en-US" baseline="30000" dirty="0" smtClean="0"/>
              <a:t>2</a:t>
            </a:r>
          </a:p>
          <a:p>
            <a:pPr eaLnBrk="1" hangingPunct="1">
              <a:buFont typeface="Wingdings" pitchFamily="-112" charset="2"/>
              <a:buNone/>
            </a:pPr>
            <a:endParaRPr lang="en-US" dirty="0" smtClean="0"/>
          </a:p>
          <a:p>
            <a:pPr eaLnBrk="1" hangingPunct="1">
              <a:buFont typeface="Wingdings" pitchFamily="-112" charset="2"/>
              <a:buNone/>
            </a:pPr>
            <a:endParaRPr lang="en-US" dirty="0" smtClean="0"/>
          </a:p>
        </p:txBody>
      </p:sp>
      <p:sp>
        <p:nvSpPr>
          <p:cNvPr id="5" name="Rectangle 4"/>
          <p:cNvSpPr/>
          <p:nvPr/>
        </p:nvSpPr>
        <p:spPr>
          <a:xfrm>
            <a:off x="521682" y="3785366"/>
            <a:ext cx="7994650" cy="738664"/>
          </a:xfrm>
          <a:prstGeom prst="rect">
            <a:avLst/>
          </a:prstGeom>
        </p:spPr>
        <p:txBody>
          <a:bodyPr>
            <a:spAutoFit/>
          </a:bodyPr>
          <a:lstStyle/>
          <a:p>
            <a:pPr>
              <a:buFont typeface="Wingdings" pitchFamily="2" charset="2"/>
              <a:buNone/>
              <a:defRPr/>
            </a:pPr>
            <a:r>
              <a:rPr lang="en-US" sz="1400" b="0" baseline="30000" dirty="0" smtClean="0">
                <a:latin typeface="+mn-lt"/>
              </a:rPr>
              <a:t>2</a:t>
            </a:r>
            <a:r>
              <a:rPr lang="en-US" sz="1400" b="0" dirty="0" smtClean="0">
                <a:latin typeface="+mn-lt"/>
              </a:rPr>
              <a:t> </a:t>
            </a:r>
            <a:r>
              <a:rPr lang="en-US" sz="1400" b="0" dirty="0">
                <a:latin typeface="+mn-lt"/>
              </a:rPr>
              <a:t>example based on data taken from </a:t>
            </a:r>
            <a:r>
              <a:rPr lang="en-US" sz="1400" b="0" dirty="0" err="1">
                <a:latin typeface="+mn-lt"/>
              </a:rPr>
              <a:t>Pagano</a:t>
            </a:r>
            <a:r>
              <a:rPr lang="en-US" sz="1400" b="0" dirty="0">
                <a:latin typeface="+mn-lt"/>
              </a:rPr>
              <a:t> M. </a:t>
            </a:r>
            <a:r>
              <a:rPr lang="en-US" sz="1400" b="0" dirty="0" err="1">
                <a:latin typeface="+mn-lt"/>
              </a:rPr>
              <a:t>Prinicples</a:t>
            </a:r>
            <a:r>
              <a:rPr lang="en-US" sz="1400" b="0" dirty="0">
                <a:latin typeface="+mn-lt"/>
              </a:rPr>
              <a:t> of Biostatistics, 2nd ed. (2000) Duxbury Press. (based on research by Anderson J, et al. (1990) Oat Bran Cereal Lowers..….</a:t>
            </a:r>
            <a:r>
              <a:rPr lang="en-US" sz="1400" b="0" i="1" dirty="0">
                <a:latin typeface="+mn-lt"/>
              </a:rPr>
              <a:t>American Journal of Clinical Nutrition</a:t>
            </a:r>
            <a:r>
              <a:rPr lang="en-US" sz="1400" b="0" dirty="0">
                <a:latin typeface="+mn-lt"/>
              </a:rPr>
              <a:t>, 52.</a:t>
            </a:r>
            <a:endParaRPr lang="en-US" sz="1400" b="0" i="1" dirty="0">
              <a:latin typeface="+mn-lt"/>
            </a:endParaRPr>
          </a:p>
        </p:txBody>
      </p:sp>
      <p:graphicFrame>
        <p:nvGraphicFramePr>
          <p:cNvPr id="6" name="Table 5"/>
          <p:cNvGraphicFramePr>
            <a:graphicFrameLocks noGrp="1"/>
          </p:cNvGraphicFramePr>
          <p:nvPr/>
        </p:nvGraphicFramePr>
        <p:xfrm>
          <a:off x="1233488" y="2146698"/>
          <a:ext cx="6270624" cy="1226663"/>
        </p:xfrm>
        <a:graphic>
          <a:graphicData uri="http://schemas.openxmlformats.org/drawingml/2006/table">
            <a:tbl>
              <a:tblPr firstRow="1" bandRow="1">
                <a:tableStyleId>{F5AB1C69-6EDB-4FF4-983F-18BD219EF322}</a:tableStyleId>
              </a:tblPr>
              <a:tblGrid>
                <a:gridCol w="1567656"/>
                <a:gridCol w="1567656"/>
                <a:gridCol w="1567656"/>
                <a:gridCol w="1567656"/>
              </a:tblGrid>
              <a:tr h="361878">
                <a:tc>
                  <a:txBody>
                    <a:bodyPr/>
                    <a:lstStyle/>
                    <a:p>
                      <a:endParaRPr lang="en-US" sz="1400" dirty="0"/>
                    </a:p>
                  </a:txBody>
                  <a:tcPr marL="91447" marR="91447" marT="34283" marB="34283"/>
                </a:tc>
                <a:tc>
                  <a:txBody>
                    <a:bodyPr/>
                    <a:lstStyle/>
                    <a:p>
                      <a:r>
                        <a:rPr lang="en-US" sz="1400" dirty="0" smtClean="0">
                          <a:solidFill>
                            <a:schemeClr val="tx1"/>
                          </a:solidFill>
                        </a:rPr>
                        <a:t>Corn Flakes</a:t>
                      </a:r>
                      <a:endParaRPr lang="en-US" sz="1400" dirty="0">
                        <a:solidFill>
                          <a:schemeClr val="tx1"/>
                        </a:solidFill>
                      </a:endParaRPr>
                    </a:p>
                  </a:txBody>
                  <a:tcPr marL="91447" marR="91447" marT="34283" marB="34283"/>
                </a:tc>
                <a:tc>
                  <a:txBody>
                    <a:bodyPr/>
                    <a:lstStyle/>
                    <a:p>
                      <a:r>
                        <a:rPr lang="en-US" sz="1400" dirty="0" smtClean="0">
                          <a:solidFill>
                            <a:schemeClr val="tx1"/>
                          </a:solidFill>
                        </a:rPr>
                        <a:t>Oat Bran</a:t>
                      </a:r>
                      <a:endParaRPr lang="en-US" sz="1400" dirty="0">
                        <a:solidFill>
                          <a:schemeClr val="tx1"/>
                        </a:solidFill>
                      </a:endParaRPr>
                    </a:p>
                  </a:txBody>
                  <a:tcPr marL="91447" marR="91447" marT="34283" marB="34283"/>
                </a:tc>
                <a:tc>
                  <a:txBody>
                    <a:bodyPr/>
                    <a:lstStyle/>
                    <a:p>
                      <a:r>
                        <a:rPr lang="en-US" sz="1400" dirty="0" smtClean="0">
                          <a:solidFill>
                            <a:schemeClr val="tx1"/>
                          </a:solidFill>
                        </a:rPr>
                        <a:t>Difference</a:t>
                      </a:r>
                      <a:endParaRPr lang="en-US" sz="1400" dirty="0">
                        <a:solidFill>
                          <a:schemeClr val="tx1"/>
                        </a:solidFill>
                      </a:endParaRPr>
                    </a:p>
                  </a:txBody>
                  <a:tcPr marL="91447" marR="91447" marT="34283" marB="34283"/>
                </a:tc>
              </a:tr>
              <a:tr h="502907">
                <a:tc>
                  <a:txBody>
                    <a:bodyPr/>
                    <a:lstStyle/>
                    <a:p>
                      <a:r>
                        <a:rPr lang="en-US" sz="1400" dirty="0" smtClean="0"/>
                        <a:t>Mean (      )</a:t>
                      </a:r>
                    </a:p>
                  </a:txBody>
                  <a:tcPr marL="91447" marR="91447" marT="34283" marB="34283"/>
                </a:tc>
                <a:tc>
                  <a:txBody>
                    <a:bodyPr/>
                    <a:lstStyle/>
                    <a:p>
                      <a:pPr algn="ctr"/>
                      <a:r>
                        <a:rPr lang="en-US" sz="1400" dirty="0" smtClean="0"/>
                        <a:t>171.2 mg/</a:t>
                      </a:r>
                      <a:r>
                        <a:rPr lang="en-US" sz="1400" dirty="0" err="1" smtClean="0"/>
                        <a:t>dL</a:t>
                      </a:r>
                      <a:endParaRPr lang="en-US" sz="1400" dirty="0" smtClean="0"/>
                    </a:p>
                  </a:txBody>
                  <a:tcPr marL="91447" marR="91447" marT="34283" marB="34283"/>
                </a:tc>
                <a:tc>
                  <a:txBody>
                    <a:bodyPr/>
                    <a:lstStyle/>
                    <a:p>
                      <a:pPr algn="ctr"/>
                      <a:r>
                        <a:rPr lang="en-US" sz="1400" dirty="0" smtClean="0"/>
                        <a:t>157.8 </a:t>
                      </a:r>
                      <a:endParaRPr lang="en-US" sz="1400" dirty="0"/>
                    </a:p>
                  </a:txBody>
                  <a:tcPr marL="91447" marR="91447" marT="34283" marB="34283"/>
                </a:tc>
                <a:tc>
                  <a:txBody>
                    <a:bodyPr/>
                    <a:lstStyle/>
                    <a:p>
                      <a:pPr algn="ctr"/>
                      <a:r>
                        <a:rPr lang="en-US" sz="1400" dirty="0" smtClean="0"/>
                        <a:t>13.4</a:t>
                      </a:r>
                      <a:endParaRPr lang="en-US" sz="1400" dirty="0"/>
                    </a:p>
                  </a:txBody>
                  <a:tcPr marL="91447" marR="91447" marT="34283" marB="34283"/>
                </a:tc>
              </a:tr>
              <a:tr h="361878">
                <a:tc>
                  <a:txBody>
                    <a:bodyPr/>
                    <a:lstStyle/>
                    <a:p>
                      <a:r>
                        <a:rPr lang="en-US" sz="1400" dirty="0" err="1" smtClean="0"/>
                        <a:t>sd</a:t>
                      </a:r>
                      <a:r>
                        <a:rPr lang="en-US" sz="1400" dirty="0" smtClean="0"/>
                        <a:t> (s)</a:t>
                      </a:r>
                      <a:endParaRPr lang="en-US" sz="1400" dirty="0"/>
                    </a:p>
                  </a:txBody>
                  <a:tcPr marL="91447" marR="91447" marT="34283" marB="34283"/>
                </a:tc>
                <a:tc>
                  <a:txBody>
                    <a:bodyPr/>
                    <a:lstStyle/>
                    <a:p>
                      <a:pPr algn="ctr"/>
                      <a:r>
                        <a:rPr lang="en-US" sz="1400" dirty="0" smtClean="0"/>
                        <a:t>38.7</a:t>
                      </a:r>
                      <a:endParaRPr lang="en-US" sz="1400" dirty="0"/>
                    </a:p>
                  </a:txBody>
                  <a:tcPr marL="91447" marR="91447" marT="34283" marB="34283"/>
                </a:tc>
                <a:tc>
                  <a:txBody>
                    <a:bodyPr/>
                    <a:lstStyle/>
                    <a:p>
                      <a:pPr algn="ctr"/>
                      <a:r>
                        <a:rPr lang="en-US" sz="1400" dirty="0" smtClean="0"/>
                        <a:t>42.5</a:t>
                      </a:r>
                      <a:endParaRPr lang="en-US" sz="1400" dirty="0"/>
                    </a:p>
                  </a:txBody>
                  <a:tcPr marL="91447" marR="91447" marT="34283" marB="34283"/>
                </a:tc>
                <a:tc>
                  <a:txBody>
                    <a:bodyPr/>
                    <a:lstStyle/>
                    <a:p>
                      <a:pPr algn="ctr"/>
                      <a:r>
                        <a:rPr lang="en-US" sz="1400" dirty="0" smtClean="0"/>
                        <a:t>15.5</a:t>
                      </a:r>
                      <a:endParaRPr lang="en-US" sz="1400" dirty="0"/>
                    </a:p>
                  </a:txBody>
                  <a:tcPr marL="91447" marR="91447" marT="34283" marB="34283"/>
                </a:tc>
              </a:tr>
            </a:tbl>
          </a:graphicData>
        </a:graphic>
      </p:graphicFrame>
      <p:graphicFrame>
        <p:nvGraphicFramePr>
          <p:cNvPr id="54300" name="Object 6"/>
          <p:cNvGraphicFramePr>
            <a:graphicFrameLocks noChangeAspect="1"/>
          </p:cNvGraphicFramePr>
          <p:nvPr/>
        </p:nvGraphicFramePr>
        <p:xfrm>
          <a:off x="1897498" y="2501523"/>
          <a:ext cx="309121" cy="274927"/>
        </p:xfrm>
        <a:graphic>
          <a:graphicData uri="http://schemas.openxmlformats.org/presentationml/2006/ole">
            <mc:AlternateContent xmlns:mc="http://schemas.openxmlformats.org/markup-compatibility/2006">
              <mc:Choice xmlns:v="urn:schemas-microsoft-com:vml" Requires="v">
                <p:oleObj spid="_x0000_s4102" name="Equation" r:id="rId4" imgW="139579" imgH="164957" progId="Equation.3">
                  <p:embed/>
                </p:oleObj>
              </mc:Choice>
              <mc:Fallback>
                <p:oleObj name="Equation" r:id="rId4" imgW="139579" imgH="164957"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7498" y="2501523"/>
                        <a:ext cx="309121" cy="2749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p:spPr>
        <p:txBody>
          <a:bodyPr/>
          <a:lstStyle/>
          <a:p>
            <a:fld id="{CB2029CD-1DB6-45CE-AFF6-9869534D4449}" type="slidenum">
              <a:rPr lang="en-US" smtClean="0">
                <a:latin typeface="Myriad Pro SemiCond" pitchFamily="-112" charset="0"/>
              </a:rPr>
              <a:pPr/>
              <a:t>32</a:t>
            </a:fld>
            <a:endParaRPr lang="en-US" smtClean="0">
              <a:latin typeface="Myriad Pro SemiCond" pitchFamily="-112" charset="0"/>
            </a:endParaRPr>
          </a:p>
        </p:txBody>
      </p:sp>
      <p:sp>
        <p:nvSpPr>
          <p:cNvPr id="55299" name="Rectangle 2"/>
          <p:cNvSpPr>
            <a:spLocks noGrp="1" noChangeArrowheads="1"/>
          </p:cNvSpPr>
          <p:nvPr>
            <p:ph type="title"/>
          </p:nvPr>
        </p:nvSpPr>
        <p:spPr/>
        <p:txBody>
          <a:bodyPr/>
          <a:lstStyle/>
          <a:p>
            <a:pPr eaLnBrk="1" hangingPunct="1"/>
            <a:r>
              <a:rPr lang="en-US" smtClean="0"/>
              <a:t>95% Confidence Interval</a:t>
            </a:r>
          </a:p>
        </p:txBody>
      </p:sp>
      <p:sp>
        <p:nvSpPr>
          <p:cNvPr id="55300" name="Rectangle 3"/>
          <p:cNvSpPr>
            <a:spLocks noGrp="1" noChangeArrowheads="1"/>
          </p:cNvSpPr>
          <p:nvPr>
            <p:ph type="body" idx="1"/>
          </p:nvPr>
        </p:nvSpPr>
        <p:spPr/>
        <p:txBody>
          <a:bodyPr/>
          <a:lstStyle/>
          <a:p>
            <a:pPr eaLnBrk="1" hangingPunct="1"/>
            <a:r>
              <a:rPr lang="en-US" dirty="0" smtClean="0"/>
              <a:t>Cereal and cholesterol:  Study design and data structure</a:t>
            </a:r>
            <a:endParaRPr lang="en-US" baseline="30000" dirty="0" smtClean="0"/>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p:spPr>
        <p:txBody>
          <a:bodyPr/>
          <a:lstStyle/>
          <a:p>
            <a:fld id="{CB2029CD-1DB6-45CE-AFF6-9869534D4449}" type="slidenum">
              <a:rPr lang="en-US" smtClean="0">
                <a:latin typeface="Myriad Pro SemiCond" pitchFamily="-112" charset="0"/>
              </a:rPr>
              <a:pPr/>
              <a:t>33</a:t>
            </a:fld>
            <a:endParaRPr lang="en-US" smtClean="0">
              <a:latin typeface="Myriad Pro SemiCond" pitchFamily="-112" charset="0"/>
            </a:endParaRPr>
          </a:p>
        </p:txBody>
      </p:sp>
      <p:sp>
        <p:nvSpPr>
          <p:cNvPr id="55299" name="Rectangle 2"/>
          <p:cNvSpPr>
            <a:spLocks noGrp="1" noChangeArrowheads="1"/>
          </p:cNvSpPr>
          <p:nvPr>
            <p:ph type="title"/>
          </p:nvPr>
        </p:nvSpPr>
        <p:spPr/>
        <p:txBody>
          <a:bodyPr/>
          <a:lstStyle/>
          <a:p>
            <a:pPr eaLnBrk="1" hangingPunct="1"/>
            <a:r>
              <a:rPr lang="en-US" smtClean="0"/>
              <a:t>95% Confidence Interval</a:t>
            </a:r>
          </a:p>
        </p:txBody>
      </p:sp>
      <p:sp>
        <p:nvSpPr>
          <p:cNvPr id="55300" name="Rectangle 3"/>
          <p:cNvSpPr>
            <a:spLocks noGrp="1" noChangeArrowheads="1"/>
          </p:cNvSpPr>
          <p:nvPr>
            <p:ph type="body" idx="1"/>
          </p:nvPr>
        </p:nvSpPr>
        <p:spPr/>
        <p:txBody>
          <a:bodyPr/>
          <a:lstStyle/>
          <a:p>
            <a:pPr eaLnBrk="1" hangingPunct="1"/>
            <a:r>
              <a:rPr lang="en-US" smtClean="0"/>
              <a:t>95% CI for difference in mean LDL, corn flakes vs. oat bran</a:t>
            </a:r>
            <a:endParaRPr lang="en-US" baseline="30000" smtClean="0"/>
          </a:p>
          <a:p>
            <a:pPr eaLnBrk="1" hangingPunct="1"/>
            <a:endParaRPr lang="en-US" smtClean="0"/>
          </a:p>
          <a:p>
            <a:pPr eaLnBrk="1" hangingPunct="1"/>
            <a:endParaRPr lang="en-US" smtClean="0"/>
          </a:p>
        </p:txBody>
      </p:sp>
      <p:graphicFrame>
        <p:nvGraphicFramePr>
          <p:cNvPr id="55302" name="Object 6"/>
          <p:cNvGraphicFramePr>
            <a:graphicFrameLocks noChangeAspect="1"/>
          </p:cNvGraphicFramePr>
          <p:nvPr/>
        </p:nvGraphicFramePr>
        <p:xfrm>
          <a:off x="2536825" y="1361988"/>
          <a:ext cx="3265488" cy="471488"/>
        </p:xfrm>
        <a:graphic>
          <a:graphicData uri="http://schemas.openxmlformats.org/presentationml/2006/ole">
            <mc:AlternateContent xmlns:mc="http://schemas.openxmlformats.org/markup-compatibility/2006">
              <mc:Choice xmlns:v="urn:schemas-microsoft-com:vml" Requires="v">
                <p:oleObj spid="_x0000_s5126" name="Equation" r:id="rId4" imgW="1383699" imgH="266584" progId="Equation.3">
                  <p:embed/>
                </p:oleObj>
              </mc:Choice>
              <mc:Fallback>
                <p:oleObj name="Equation" r:id="rId4" imgW="1383699" imgH="266584"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6825" y="1361988"/>
                        <a:ext cx="3265488"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CFAE34CF-FDEA-4E10-A081-318595EB43D1}" type="slidenum">
              <a:rPr lang="en-US" smtClean="0">
                <a:latin typeface="Myriad Pro SemiCond" pitchFamily="-112" charset="0"/>
              </a:rPr>
              <a:pPr/>
              <a:t>34</a:t>
            </a:fld>
            <a:endParaRPr lang="en-US" smtClean="0">
              <a:latin typeface="Myriad Pro SemiCond" pitchFamily="-112" charset="0"/>
            </a:endParaRPr>
          </a:p>
        </p:txBody>
      </p:sp>
      <p:sp>
        <p:nvSpPr>
          <p:cNvPr id="8195" name="Rectangle 12"/>
          <p:cNvSpPr>
            <a:spLocks noGrp="1" noChangeArrowheads="1"/>
          </p:cNvSpPr>
          <p:nvPr>
            <p:ph type="title"/>
          </p:nvPr>
        </p:nvSpPr>
        <p:spPr/>
        <p:txBody>
          <a:bodyPr/>
          <a:lstStyle/>
          <a:p>
            <a:pPr eaLnBrk="1" hangingPunct="1"/>
            <a:r>
              <a:rPr lang="en-US" dirty="0" smtClean="0"/>
              <a:t>Example 3: Paired Design</a:t>
            </a:r>
          </a:p>
        </p:txBody>
      </p:sp>
      <p:sp>
        <p:nvSpPr>
          <p:cNvPr id="8196" name="Rectangle 13"/>
          <p:cNvSpPr>
            <a:spLocks noGrp="1" noChangeArrowheads="1"/>
          </p:cNvSpPr>
          <p:nvPr>
            <p:ph type="body" idx="1"/>
          </p:nvPr>
        </p:nvSpPr>
        <p:spPr/>
        <p:txBody>
          <a:bodyPr/>
          <a:lstStyle/>
          <a:p>
            <a:pPr eaLnBrk="1" hangingPunct="1"/>
            <a:r>
              <a:rPr lang="en-US" dirty="0" smtClean="0"/>
              <a:t>Before versus After Study</a:t>
            </a:r>
            <a:r>
              <a:rPr lang="en-US" baseline="30000" dirty="0" smtClean="0"/>
              <a:t>3</a:t>
            </a:r>
          </a:p>
          <a:p>
            <a:pPr eaLnBrk="1" hangingPunct="1">
              <a:buFont typeface="Wingdings" pitchFamily="-112" charset="2"/>
              <a:buNone/>
            </a:pPr>
            <a:r>
              <a:rPr lang="en-US" dirty="0" smtClean="0"/>
              <a:t>Ten non-pregnant, pre-menopausal women 16-49 years old who were beginning a regimen of oral contraceptive (OC) use had their blood pressures measured prior to starting OC use, and three-months after consistent OC use.</a:t>
            </a:r>
            <a:r>
              <a:rPr lang="en-US" baseline="30000" dirty="0" smtClean="0"/>
              <a:t>1</a:t>
            </a:r>
            <a:r>
              <a:rPr lang="en-US" dirty="0" smtClean="0"/>
              <a:t> The goal of this small study was to see what, if any, changes in average blood pressure were associated with OC use in such women. The data on the following slide shows the resulting pre- and post-OC use systolic BP measurements for the 10 women in the study.</a:t>
            </a:r>
          </a:p>
          <a:p>
            <a:pPr eaLnBrk="1" hangingPunct="1">
              <a:buFont typeface="Wingdings" pitchFamily="-112" charset="2"/>
              <a:buNone/>
            </a:pPr>
            <a:endParaRPr lang="en-US" dirty="0" smtClean="0"/>
          </a:p>
        </p:txBody>
      </p:sp>
      <p:sp>
        <p:nvSpPr>
          <p:cNvPr id="5" name="Rectangle 4"/>
          <p:cNvSpPr/>
          <p:nvPr/>
        </p:nvSpPr>
        <p:spPr>
          <a:xfrm>
            <a:off x="288925" y="4383881"/>
            <a:ext cx="7994650" cy="307777"/>
          </a:xfrm>
          <a:prstGeom prst="rect">
            <a:avLst/>
          </a:prstGeom>
        </p:spPr>
        <p:txBody>
          <a:bodyPr>
            <a:spAutoFit/>
          </a:bodyPr>
          <a:lstStyle/>
          <a:p>
            <a:pPr>
              <a:buFont typeface="Wingdings" pitchFamily="2" charset="2"/>
              <a:buNone/>
              <a:defRPr/>
            </a:pPr>
            <a:r>
              <a:rPr lang="en-US" sz="1400" b="0" baseline="30000" dirty="0" smtClean="0">
                <a:latin typeface="+mn-lt"/>
              </a:rPr>
              <a:t>3 </a:t>
            </a:r>
            <a:r>
              <a:rPr lang="en-US" sz="1400" b="0" dirty="0" smtClean="0">
                <a:latin typeface="+mn-lt"/>
              </a:rPr>
              <a:t>Data </a:t>
            </a:r>
            <a:r>
              <a:rPr lang="en-US" sz="1400" b="0" dirty="0">
                <a:latin typeface="+mn-lt"/>
              </a:rPr>
              <a:t>taken from </a:t>
            </a:r>
            <a:r>
              <a:rPr lang="en-US" sz="1400" b="0" dirty="0" err="1">
                <a:latin typeface="+mn-lt"/>
              </a:rPr>
              <a:t>Rosner</a:t>
            </a:r>
            <a:r>
              <a:rPr lang="en-US" sz="1400" b="0" dirty="0">
                <a:latin typeface="+mn-lt"/>
              </a:rPr>
              <a:t> B Fundamentals of Biostatistics, 6</a:t>
            </a:r>
            <a:r>
              <a:rPr lang="en-US" sz="1400" b="0" baseline="30000" dirty="0">
                <a:latin typeface="+mn-lt"/>
              </a:rPr>
              <a:t>th</a:t>
            </a:r>
            <a:r>
              <a:rPr lang="en-US" sz="1400" b="0" dirty="0">
                <a:latin typeface="+mn-lt"/>
              </a:rPr>
              <a:t> ed. (2005) Duxbury Press.</a:t>
            </a:r>
            <a:endParaRPr lang="en-US" sz="1400" b="0" i="1" dirty="0">
              <a:latin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CFAE34CF-FDEA-4E10-A081-318595EB43D1}" type="slidenum">
              <a:rPr lang="en-US" smtClean="0">
                <a:latin typeface="Myriad Pro SemiCond" pitchFamily="-112" charset="0"/>
              </a:rPr>
              <a:pPr/>
              <a:t>35</a:t>
            </a:fld>
            <a:endParaRPr lang="en-US" smtClean="0">
              <a:latin typeface="Myriad Pro SemiCond" pitchFamily="-112" charset="0"/>
            </a:endParaRPr>
          </a:p>
        </p:txBody>
      </p:sp>
      <p:sp>
        <p:nvSpPr>
          <p:cNvPr id="8195" name="Rectangle 12"/>
          <p:cNvSpPr>
            <a:spLocks noGrp="1" noChangeArrowheads="1"/>
          </p:cNvSpPr>
          <p:nvPr>
            <p:ph type="title"/>
          </p:nvPr>
        </p:nvSpPr>
        <p:spPr/>
        <p:txBody>
          <a:bodyPr/>
          <a:lstStyle/>
          <a:p>
            <a:pPr eaLnBrk="1" hangingPunct="1"/>
            <a:r>
              <a:rPr lang="en-US" dirty="0" smtClean="0"/>
              <a:t>Example 3: Paired Design</a:t>
            </a:r>
          </a:p>
        </p:txBody>
      </p:sp>
      <p:sp>
        <p:nvSpPr>
          <p:cNvPr id="8196" name="Rectangle 13"/>
          <p:cNvSpPr>
            <a:spLocks noGrp="1" noChangeArrowheads="1"/>
          </p:cNvSpPr>
          <p:nvPr>
            <p:ph type="body" idx="1"/>
          </p:nvPr>
        </p:nvSpPr>
        <p:spPr/>
        <p:txBody>
          <a:bodyPr/>
          <a:lstStyle/>
          <a:p>
            <a:pPr eaLnBrk="1" hangingPunct="1"/>
            <a:r>
              <a:rPr lang="en-US" dirty="0" smtClean="0"/>
              <a:t>Before versus After Study</a:t>
            </a:r>
            <a:r>
              <a:rPr lang="en-US" baseline="30000" dirty="0" smtClean="0"/>
              <a:t> </a:t>
            </a:r>
            <a:r>
              <a:rPr lang="en-US" dirty="0" smtClean="0"/>
              <a:t>:Data</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Font typeface="Wingdings" pitchFamily="-112" charset="2"/>
              <a:buNone/>
            </a:pPr>
            <a:endParaRPr lang="en-US" dirty="0" smtClean="0"/>
          </a:p>
        </p:txBody>
      </p:sp>
      <p:pic>
        <p:nvPicPr>
          <p:cNvPr id="159746" name="Picture 2"/>
          <p:cNvPicPr>
            <a:picLocks noChangeAspect="1" noChangeArrowheads="1"/>
          </p:cNvPicPr>
          <p:nvPr/>
        </p:nvPicPr>
        <p:blipFill>
          <a:blip r:embed="rId4" cstate="print"/>
          <a:srcRect/>
          <a:stretch>
            <a:fillRect/>
          </a:stretch>
        </p:blipFill>
        <p:spPr bwMode="auto">
          <a:xfrm>
            <a:off x="985057" y="1250459"/>
            <a:ext cx="6363393" cy="2581729"/>
          </a:xfrm>
          <a:prstGeom prst="rect">
            <a:avLst/>
          </a:prstGeom>
          <a:noFill/>
          <a:ln w="9525">
            <a:noFill/>
            <a:miter lim="800000"/>
            <a:headEnd/>
            <a:tailEnd/>
          </a:ln>
          <a:effectLst/>
        </p:spPr>
      </p:pic>
      <p:graphicFrame>
        <p:nvGraphicFramePr>
          <p:cNvPr id="159747" name="Object 7"/>
          <p:cNvGraphicFramePr>
            <a:graphicFrameLocks noChangeAspect="1"/>
          </p:cNvGraphicFramePr>
          <p:nvPr/>
        </p:nvGraphicFramePr>
        <p:xfrm>
          <a:off x="5878772" y="1218912"/>
          <a:ext cx="1800225" cy="401638"/>
        </p:xfrm>
        <a:graphic>
          <a:graphicData uri="http://schemas.openxmlformats.org/presentationml/2006/ole">
            <mc:AlternateContent xmlns:mc="http://schemas.openxmlformats.org/markup-compatibility/2006">
              <mc:Choice xmlns:v="urn:schemas-microsoft-com:vml" Requires="v">
                <p:oleObj spid="_x0000_s6154" name="Equation" r:id="rId5" imgW="1079280" imgH="241200" progId="Equation.3">
                  <p:embed/>
                </p:oleObj>
              </mc:Choice>
              <mc:Fallback>
                <p:oleObj name="Equation" r:id="rId5" imgW="1079280" imgH="241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8772" y="1218912"/>
                        <a:ext cx="1800225"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9748" name="Object 7"/>
          <p:cNvGraphicFramePr>
            <a:graphicFrameLocks noChangeAspect="1"/>
          </p:cNvGraphicFramePr>
          <p:nvPr/>
        </p:nvGraphicFramePr>
        <p:xfrm>
          <a:off x="5944611" y="1728788"/>
          <a:ext cx="1822450" cy="401637"/>
        </p:xfrm>
        <a:graphic>
          <a:graphicData uri="http://schemas.openxmlformats.org/presentationml/2006/ole">
            <mc:AlternateContent xmlns:mc="http://schemas.openxmlformats.org/markup-compatibility/2006">
              <mc:Choice xmlns:v="urn:schemas-microsoft-com:vml" Requires="v">
                <p:oleObj spid="_x0000_s6155" name="Equation" r:id="rId7" imgW="1091880" imgH="241200" progId="Equation.3">
                  <p:embed/>
                </p:oleObj>
              </mc:Choice>
              <mc:Fallback>
                <p:oleObj name="Equation" r:id="rId7" imgW="1091880" imgH="2412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4611" y="1728788"/>
                        <a:ext cx="1822450"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CFAE34CF-FDEA-4E10-A081-318595EB43D1}" type="slidenum">
              <a:rPr lang="en-US" smtClean="0">
                <a:latin typeface="Myriad Pro SemiCond" pitchFamily="-112" charset="0"/>
              </a:rPr>
              <a:pPr/>
              <a:t>36</a:t>
            </a:fld>
            <a:endParaRPr lang="en-US" smtClean="0">
              <a:latin typeface="Myriad Pro SemiCond" pitchFamily="-112" charset="0"/>
            </a:endParaRPr>
          </a:p>
        </p:txBody>
      </p:sp>
      <p:sp>
        <p:nvSpPr>
          <p:cNvPr id="8195" name="Rectangle 12"/>
          <p:cNvSpPr>
            <a:spLocks noGrp="1" noChangeArrowheads="1"/>
          </p:cNvSpPr>
          <p:nvPr>
            <p:ph type="title"/>
          </p:nvPr>
        </p:nvSpPr>
        <p:spPr/>
        <p:txBody>
          <a:bodyPr/>
          <a:lstStyle/>
          <a:p>
            <a:pPr eaLnBrk="1" hangingPunct="1"/>
            <a:r>
              <a:rPr lang="en-US" dirty="0" smtClean="0"/>
              <a:t>Example 3: Paired Design</a:t>
            </a:r>
          </a:p>
        </p:txBody>
      </p:sp>
      <p:sp>
        <p:nvSpPr>
          <p:cNvPr id="8196" name="Rectangle 13"/>
          <p:cNvSpPr>
            <a:spLocks noGrp="1" noChangeArrowheads="1"/>
          </p:cNvSpPr>
          <p:nvPr>
            <p:ph type="body" idx="1"/>
          </p:nvPr>
        </p:nvSpPr>
        <p:spPr/>
        <p:txBody>
          <a:bodyPr/>
          <a:lstStyle/>
          <a:p>
            <a:pPr eaLnBrk="1" hangingPunct="1"/>
            <a:r>
              <a:rPr lang="en-US" dirty="0" smtClean="0"/>
              <a:t>Before versus After Study</a:t>
            </a:r>
            <a:r>
              <a:rPr lang="en-US" baseline="30000" dirty="0" smtClean="0"/>
              <a:t> </a:t>
            </a:r>
            <a:r>
              <a:rPr lang="en-US" dirty="0" smtClean="0"/>
              <a:t>:95% CI for µ</a:t>
            </a:r>
            <a:r>
              <a:rPr lang="en-US" baseline="-25000" dirty="0" smtClean="0"/>
              <a:t>diff</a:t>
            </a:r>
          </a:p>
          <a:p>
            <a:pPr eaLnBrk="1" hangingPunct="1"/>
            <a:endParaRPr lang="en-US" baseline="-25000" dirty="0" smtClean="0"/>
          </a:p>
          <a:p>
            <a:pPr eaLnBrk="1" hangingPunct="1">
              <a:buNone/>
            </a:pPr>
            <a:r>
              <a:rPr lang="en-US" baseline="-25000" dirty="0" smtClean="0"/>
              <a:t>			</a:t>
            </a:r>
            <a:r>
              <a:rPr lang="en-US" dirty="0" smtClean="0"/>
              <a:t>     (1.5 mmHg, 8.1 mmHg)</a:t>
            </a:r>
            <a:endParaRPr lang="en-US" baseline="-25000" dirty="0" smtClean="0"/>
          </a:p>
          <a:p>
            <a:pPr eaLnBrk="1" hangingPunct="1"/>
            <a:r>
              <a:rPr lang="en-US" dirty="0" smtClean="0"/>
              <a:t>Interpretation Issue(s)</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Font typeface="Wingdings" pitchFamily="-112" charset="2"/>
              <a:buNone/>
            </a:pPr>
            <a:endParaRPr lang="en-US" dirty="0" smtClean="0"/>
          </a:p>
        </p:txBody>
      </p:sp>
      <p:graphicFrame>
        <p:nvGraphicFramePr>
          <p:cNvPr id="160772" name="Object 6"/>
          <p:cNvGraphicFramePr>
            <a:graphicFrameLocks noChangeAspect="1"/>
          </p:cNvGraphicFramePr>
          <p:nvPr/>
        </p:nvGraphicFramePr>
        <p:xfrm>
          <a:off x="2665991" y="1259031"/>
          <a:ext cx="2695718" cy="533752"/>
        </p:xfrm>
        <a:graphic>
          <a:graphicData uri="http://schemas.openxmlformats.org/presentationml/2006/ole">
            <mc:AlternateContent xmlns:mc="http://schemas.openxmlformats.org/markup-compatibility/2006">
              <mc:Choice xmlns:v="urn:schemas-microsoft-com:vml" Requires="v">
                <p:oleObj spid="_x0000_s7174" name="Equation" r:id="rId4" imgW="1345616" imgH="266584" progId="Equation.3">
                  <p:embed/>
                </p:oleObj>
              </mc:Choice>
              <mc:Fallback>
                <p:oleObj name="Equation" r:id="rId4" imgW="1345616" imgH="266584"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5991" y="1259031"/>
                        <a:ext cx="2695718" cy="5337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Example 4:Unpaired (Two Independent Groups)</a:t>
            </a:r>
          </a:p>
        </p:txBody>
      </p:sp>
      <p:sp>
        <p:nvSpPr>
          <p:cNvPr id="18435" name="Content Placeholder 2"/>
          <p:cNvSpPr>
            <a:spLocks noGrp="1"/>
          </p:cNvSpPr>
          <p:nvPr>
            <p:ph idx="1"/>
          </p:nvPr>
        </p:nvSpPr>
        <p:spPr/>
        <p:txBody>
          <a:bodyPr/>
          <a:lstStyle/>
          <a:p>
            <a:pPr eaLnBrk="1" hangingPunct="1"/>
            <a:r>
              <a:rPr lang="en-US" dirty="0" smtClean="0"/>
              <a:t>Hospital length of stay, by age of first claim (Heritage Health</a:t>
            </a:r>
            <a:r>
              <a:rPr lang="en-US" baseline="30000" dirty="0" smtClean="0"/>
              <a:t>3</a:t>
            </a:r>
            <a:r>
              <a:rPr lang="en-US" dirty="0" smtClean="0"/>
              <a:t>)</a:t>
            </a:r>
          </a:p>
          <a:p>
            <a:pPr lvl="1" eaLnBrk="1" hangingPunct="1"/>
            <a:endParaRPr lang="en-US" dirty="0" smtClean="0"/>
          </a:p>
          <a:p>
            <a:pPr lvl="1" eaLnBrk="1" hangingPunct="1">
              <a:buNone/>
            </a:pPr>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37</a:t>
            </a:fld>
            <a:endParaRPr lang="en-US" smtClean="0"/>
          </a:p>
        </p:txBody>
      </p:sp>
      <p:graphicFrame>
        <p:nvGraphicFramePr>
          <p:cNvPr id="8" name="Object 7"/>
          <p:cNvGraphicFramePr>
            <a:graphicFrameLocks noChangeAspect="1"/>
          </p:cNvGraphicFramePr>
          <p:nvPr/>
        </p:nvGraphicFramePr>
        <p:xfrm>
          <a:off x="157943" y="1749618"/>
          <a:ext cx="1914525" cy="274274"/>
        </p:xfrm>
        <a:graphic>
          <a:graphicData uri="http://schemas.openxmlformats.org/presentationml/2006/ole">
            <mc:AlternateContent xmlns:mc="http://schemas.openxmlformats.org/markup-compatibility/2006">
              <mc:Choice xmlns:v="urn:schemas-microsoft-com:vml" Requires="v">
                <p:oleObj spid="_x0000_s8218" name="Equation" r:id="rId4" imgW="1130040" imgH="241200" progId="Equation.3">
                  <p:embed/>
                </p:oleObj>
              </mc:Choice>
              <mc:Fallback>
                <p:oleObj name="Equation" r:id="rId4" imgW="1130040" imgH="241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943" y="1749618"/>
                        <a:ext cx="1914525" cy="274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Straight Connector 9"/>
          <p:cNvCxnSpPr/>
          <p:nvPr/>
        </p:nvCxnSpPr>
        <p:spPr bwMode="auto">
          <a:xfrm>
            <a:off x="5244030" y="1611217"/>
            <a:ext cx="1" cy="751901"/>
          </a:xfrm>
          <a:prstGeom prst="line">
            <a:avLst/>
          </a:prstGeom>
          <a:noFill/>
          <a:ln w="3810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a:off x="4801520" y="2685362"/>
            <a:ext cx="1835" cy="758786"/>
          </a:xfrm>
          <a:prstGeom prst="line">
            <a:avLst/>
          </a:prstGeom>
          <a:noFill/>
          <a:ln w="38100" cap="flat" cmpd="sng" algn="ctr">
            <a:solidFill>
              <a:schemeClr val="tx1"/>
            </a:solidFill>
            <a:prstDash val="solid"/>
            <a:round/>
            <a:headEnd type="none" w="med" len="med"/>
            <a:tailEnd type="none" w="med" len="med"/>
          </a:ln>
          <a:effectLst/>
        </p:spPr>
      </p:cxnSp>
      <p:pic>
        <p:nvPicPr>
          <p:cNvPr id="13317" name="Picture 5"/>
          <p:cNvPicPr>
            <a:picLocks noChangeAspect="1" noChangeArrowheads="1"/>
          </p:cNvPicPr>
          <p:nvPr/>
        </p:nvPicPr>
        <p:blipFill>
          <a:blip r:embed="rId6" cstate="print"/>
          <a:srcRect/>
          <a:stretch>
            <a:fillRect/>
          </a:stretch>
        </p:blipFill>
        <p:spPr bwMode="auto">
          <a:xfrm>
            <a:off x="2103121" y="1577340"/>
            <a:ext cx="4997789" cy="2743200"/>
          </a:xfrm>
          <a:prstGeom prst="rect">
            <a:avLst/>
          </a:prstGeom>
          <a:noFill/>
          <a:ln w="9525">
            <a:noFill/>
            <a:miter lim="800000"/>
            <a:headEnd/>
            <a:tailEnd/>
          </a:ln>
          <a:effectLst/>
        </p:spPr>
      </p:pic>
      <p:graphicFrame>
        <p:nvGraphicFramePr>
          <p:cNvPr id="13318" name="Object 6"/>
          <p:cNvGraphicFramePr>
            <a:graphicFrameLocks noChangeAspect="1"/>
          </p:cNvGraphicFramePr>
          <p:nvPr/>
        </p:nvGraphicFramePr>
        <p:xfrm>
          <a:off x="174434" y="3144685"/>
          <a:ext cx="1914525" cy="275035"/>
        </p:xfrm>
        <a:graphic>
          <a:graphicData uri="http://schemas.openxmlformats.org/presentationml/2006/ole">
            <mc:AlternateContent xmlns:mc="http://schemas.openxmlformats.org/markup-compatibility/2006">
              <mc:Choice xmlns:v="urn:schemas-microsoft-com:vml" Requires="v">
                <p:oleObj spid="_x0000_s8219" name="Equation" r:id="rId7" imgW="1130040" imgH="241200" progId="Equation.3">
                  <p:embed/>
                </p:oleObj>
              </mc:Choice>
              <mc:Fallback>
                <p:oleObj name="Equation" r:id="rId7" imgW="1130040" imgH="2412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434" y="3144685"/>
                        <a:ext cx="1914525" cy="2750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Connector 10"/>
          <p:cNvCxnSpPr/>
          <p:nvPr/>
        </p:nvCxnSpPr>
        <p:spPr bwMode="auto">
          <a:xfrm>
            <a:off x="3129885" y="2155980"/>
            <a:ext cx="1" cy="751901"/>
          </a:xfrm>
          <a:prstGeom prst="line">
            <a:avLst/>
          </a:prstGeom>
          <a:noFill/>
          <a:ln w="3810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2935331" y="3053355"/>
            <a:ext cx="1" cy="751901"/>
          </a:xfrm>
          <a:prstGeom prst="line">
            <a:avLst/>
          </a:prstGeom>
          <a:noFill/>
          <a:ln w="38100" cap="flat" cmpd="sng" algn="ctr">
            <a:solidFill>
              <a:schemeClr val="tx1"/>
            </a:solidFill>
            <a:prstDash val="solid"/>
            <a:round/>
            <a:headEnd type="none" w="med" len="med"/>
            <a:tailEnd type="none" w="med" len="med"/>
          </a:ln>
          <a:effectLst/>
        </p:spPr>
      </p:cxnSp>
      <p:graphicFrame>
        <p:nvGraphicFramePr>
          <p:cNvPr id="130052" name="Object 4"/>
          <p:cNvGraphicFramePr>
            <a:graphicFrameLocks noChangeAspect="1"/>
          </p:cNvGraphicFramePr>
          <p:nvPr>
            <p:extLst>
              <p:ext uri="{D42A27DB-BD31-4B8C-83A1-F6EECF244321}">
                <p14:modId xmlns:p14="http://schemas.microsoft.com/office/powerpoint/2010/main" val="2490239922"/>
              </p:ext>
            </p:extLst>
          </p:nvPr>
        </p:nvGraphicFramePr>
        <p:xfrm>
          <a:off x="161925" y="2076450"/>
          <a:ext cx="1893888" cy="274638"/>
        </p:xfrm>
        <a:graphic>
          <a:graphicData uri="http://schemas.openxmlformats.org/presentationml/2006/ole">
            <mc:AlternateContent xmlns:mc="http://schemas.openxmlformats.org/markup-compatibility/2006">
              <mc:Choice xmlns:v="urn:schemas-microsoft-com:vml" Requires="v">
                <p:oleObj spid="_x0000_s8220" name="Equation" r:id="rId9" imgW="1117440" imgH="241200" progId="Equation.3">
                  <p:embed/>
                </p:oleObj>
              </mc:Choice>
              <mc:Fallback>
                <p:oleObj name="Equation" r:id="rId9" imgW="1117440" imgH="241200" progId="Equation.3">
                  <p:embed/>
                  <p:pic>
                    <p:nvPicPr>
                      <p:cNvPr id="0" name="Picture 4"/>
                      <p:cNvPicPr>
                        <a:picLocks noChangeAspect="1" noChangeArrowheads="1"/>
                      </p:cNvPicPr>
                      <p:nvPr/>
                    </p:nvPicPr>
                    <p:blipFill>
                      <a:blip r:embed="rId10"/>
                      <a:srcRect/>
                      <a:stretch>
                        <a:fillRect/>
                      </a:stretch>
                    </p:blipFill>
                    <p:spPr bwMode="auto">
                      <a:xfrm>
                        <a:off x="161925" y="2076450"/>
                        <a:ext cx="1893888"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53" name="Object 5"/>
          <p:cNvGraphicFramePr>
            <a:graphicFrameLocks noChangeAspect="1"/>
          </p:cNvGraphicFramePr>
          <p:nvPr>
            <p:extLst>
              <p:ext uri="{D42A27DB-BD31-4B8C-83A1-F6EECF244321}">
                <p14:modId xmlns:p14="http://schemas.microsoft.com/office/powerpoint/2010/main" val="3880500364"/>
              </p:ext>
            </p:extLst>
          </p:nvPr>
        </p:nvGraphicFramePr>
        <p:xfrm>
          <a:off x="171450" y="3446463"/>
          <a:ext cx="1873250" cy="274637"/>
        </p:xfrm>
        <a:graphic>
          <a:graphicData uri="http://schemas.openxmlformats.org/presentationml/2006/ole">
            <mc:AlternateContent xmlns:mc="http://schemas.openxmlformats.org/markup-compatibility/2006">
              <mc:Choice xmlns:v="urn:schemas-microsoft-com:vml" Requires="v">
                <p:oleObj spid="_x0000_s8221" name="Equation" r:id="rId11" imgW="1104840" imgH="241200" progId="Equation.3">
                  <p:embed/>
                </p:oleObj>
              </mc:Choice>
              <mc:Fallback>
                <p:oleObj name="Equation" r:id="rId11" imgW="1104840" imgH="241200" progId="Equation.3">
                  <p:embed/>
                  <p:pic>
                    <p:nvPicPr>
                      <p:cNvPr id="0" name="Picture 5"/>
                      <p:cNvPicPr>
                        <a:picLocks noChangeAspect="1" noChangeArrowheads="1"/>
                      </p:cNvPicPr>
                      <p:nvPr/>
                    </p:nvPicPr>
                    <p:blipFill>
                      <a:blip r:embed="rId12"/>
                      <a:srcRect/>
                      <a:stretch>
                        <a:fillRect/>
                      </a:stretch>
                    </p:blipFill>
                    <p:spPr bwMode="auto">
                      <a:xfrm>
                        <a:off x="171450" y="3446463"/>
                        <a:ext cx="1873250"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54" name="Object 6"/>
          <p:cNvGraphicFramePr>
            <a:graphicFrameLocks noChangeAspect="1"/>
          </p:cNvGraphicFramePr>
          <p:nvPr>
            <p:extLst>
              <p:ext uri="{D42A27DB-BD31-4B8C-83A1-F6EECF244321}">
                <p14:modId xmlns:p14="http://schemas.microsoft.com/office/powerpoint/2010/main" val="3856565250"/>
              </p:ext>
            </p:extLst>
          </p:nvPr>
        </p:nvGraphicFramePr>
        <p:xfrm>
          <a:off x="218123" y="2394932"/>
          <a:ext cx="1636712" cy="274638"/>
        </p:xfrm>
        <a:graphic>
          <a:graphicData uri="http://schemas.openxmlformats.org/presentationml/2006/ole">
            <mc:AlternateContent xmlns:mc="http://schemas.openxmlformats.org/markup-compatibility/2006">
              <mc:Choice xmlns:v="urn:schemas-microsoft-com:vml" Requires="v">
                <p:oleObj spid="_x0000_s8222" name="Equation" r:id="rId13" imgW="965160" imgH="241200" progId="Equation.3">
                  <p:embed/>
                </p:oleObj>
              </mc:Choice>
              <mc:Fallback>
                <p:oleObj name="Equation" r:id="rId13" imgW="965160" imgH="241200" progId="Equation.3">
                  <p:embed/>
                  <p:pic>
                    <p:nvPicPr>
                      <p:cNvPr id="0" name="Picture 6"/>
                      <p:cNvPicPr>
                        <a:picLocks noChangeAspect="1" noChangeArrowheads="1"/>
                      </p:cNvPicPr>
                      <p:nvPr/>
                    </p:nvPicPr>
                    <p:blipFill>
                      <a:blip r:embed="rId14"/>
                      <a:srcRect/>
                      <a:stretch>
                        <a:fillRect/>
                      </a:stretch>
                    </p:blipFill>
                    <p:spPr bwMode="auto">
                      <a:xfrm>
                        <a:off x="218123" y="2394932"/>
                        <a:ext cx="1636712"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55" name="Object 7"/>
          <p:cNvGraphicFramePr>
            <a:graphicFrameLocks noChangeAspect="1"/>
          </p:cNvGraphicFramePr>
          <p:nvPr>
            <p:extLst>
              <p:ext uri="{D42A27DB-BD31-4B8C-83A1-F6EECF244321}">
                <p14:modId xmlns:p14="http://schemas.microsoft.com/office/powerpoint/2010/main" val="2113233852"/>
              </p:ext>
            </p:extLst>
          </p:nvPr>
        </p:nvGraphicFramePr>
        <p:xfrm>
          <a:off x="179388" y="3798888"/>
          <a:ext cx="1633537" cy="274637"/>
        </p:xfrm>
        <a:graphic>
          <a:graphicData uri="http://schemas.openxmlformats.org/presentationml/2006/ole">
            <mc:AlternateContent xmlns:mc="http://schemas.openxmlformats.org/markup-compatibility/2006">
              <mc:Choice xmlns:v="urn:schemas-microsoft-com:vml" Requires="v">
                <p:oleObj spid="_x0000_s8223" name="Equation" r:id="rId15" imgW="965160" imgH="241200" progId="Equation.3">
                  <p:embed/>
                </p:oleObj>
              </mc:Choice>
              <mc:Fallback>
                <p:oleObj name="Equation" r:id="rId15" imgW="965160" imgH="241200" progId="Equation.3">
                  <p:embed/>
                  <p:pic>
                    <p:nvPicPr>
                      <p:cNvPr id="0" name="Picture 7"/>
                      <p:cNvPicPr>
                        <a:picLocks noChangeAspect="1" noChangeArrowheads="1"/>
                      </p:cNvPicPr>
                      <p:nvPr/>
                    </p:nvPicPr>
                    <p:blipFill>
                      <a:blip r:embed="rId16"/>
                      <a:srcRect/>
                      <a:stretch>
                        <a:fillRect/>
                      </a:stretch>
                    </p:blipFill>
                    <p:spPr bwMode="auto">
                      <a:xfrm>
                        <a:off x="179388" y="3798888"/>
                        <a:ext cx="1633537"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Example 4:Unpaired (Two Independent Groups)</a:t>
            </a:r>
          </a:p>
        </p:txBody>
      </p:sp>
      <p:sp>
        <p:nvSpPr>
          <p:cNvPr id="18435" name="Content Placeholder 2"/>
          <p:cNvSpPr>
            <a:spLocks noGrp="1"/>
          </p:cNvSpPr>
          <p:nvPr>
            <p:ph idx="1"/>
          </p:nvPr>
        </p:nvSpPr>
        <p:spPr/>
        <p:txBody>
          <a:bodyPr/>
          <a:lstStyle/>
          <a:p>
            <a:pPr eaLnBrk="1" hangingPunct="1"/>
            <a:r>
              <a:rPr lang="en-US" dirty="0" smtClean="0"/>
              <a:t>Hospital length of stay, by age of first claim (Heritage Health): Data Structure</a:t>
            </a:r>
          </a:p>
          <a:p>
            <a:pPr lvl="1" eaLnBrk="1" hangingPunct="1"/>
            <a:endParaRPr lang="en-US" dirty="0" smtClean="0"/>
          </a:p>
          <a:p>
            <a:pPr lvl="1" eaLnBrk="1" hangingPunct="1">
              <a:buNone/>
            </a:pPr>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Example 4: Confidence Intervals</a:t>
            </a:r>
          </a:p>
        </p:txBody>
      </p:sp>
      <p:sp>
        <p:nvSpPr>
          <p:cNvPr id="18435" name="Content Placeholder 2"/>
          <p:cNvSpPr>
            <a:spLocks noGrp="1"/>
          </p:cNvSpPr>
          <p:nvPr>
            <p:ph idx="1"/>
          </p:nvPr>
        </p:nvSpPr>
        <p:spPr/>
        <p:txBody>
          <a:bodyPr/>
          <a:lstStyle/>
          <a:p>
            <a:pPr eaLnBrk="1" hangingPunct="1"/>
            <a:r>
              <a:rPr lang="en-US" dirty="0" smtClean="0"/>
              <a:t>Mean Difference</a:t>
            </a:r>
          </a:p>
          <a:p>
            <a:pPr eaLnBrk="1" hangingPunct="1"/>
            <a:endParaRPr lang="en-US" dirty="0" smtClean="0"/>
          </a:p>
          <a:p>
            <a:pPr eaLnBrk="1" hangingPunct="1"/>
            <a:r>
              <a:rPr lang="en-US" dirty="0" smtClean="0"/>
              <a:t>Need to estimate standard error of this mean difference; data is not paired</a:t>
            </a:r>
          </a:p>
          <a:p>
            <a:pPr lvl="1" eaLnBrk="1" hangingPunct="1"/>
            <a:endParaRPr lang="en-US" dirty="0" smtClean="0"/>
          </a:p>
          <a:p>
            <a:pPr lvl="1" eaLnBrk="1" hangingPunct="1"/>
            <a:endParaRPr lang="en-US" dirty="0" smtClean="0"/>
          </a:p>
          <a:p>
            <a:pPr lvl="1" eaLnBrk="1" hangingPunct="1">
              <a:buNone/>
            </a:pPr>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39</a:t>
            </a:fld>
            <a:endParaRPr lang="en-US" smtClean="0"/>
          </a:p>
        </p:txBody>
      </p:sp>
      <p:graphicFrame>
        <p:nvGraphicFramePr>
          <p:cNvPr id="8" name="Object 7"/>
          <p:cNvGraphicFramePr>
            <a:graphicFrameLocks noChangeAspect="1"/>
          </p:cNvGraphicFramePr>
          <p:nvPr/>
        </p:nvGraphicFramePr>
        <p:xfrm>
          <a:off x="1109258" y="1248383"/>
          <a:ext cx="6736714" cy="371273"/>
        </p:xfrm>
        <a:graphic>
          <a:graphicData uri="http://schemas.openxmlformats.org/presentationml/2006/ole">
            <mc:AlternateContent xmlns:mc="http://schemas.openxmlformats.org/markup-compatibility/2006">
              <mc:Choice xmlns:v="urn:schemas-microsoft-com:vml" Requires="v">
                <p:oleObj spid="_x0000_s9222" name="Equation" r:id="rId4" imgW="2933640" imgH="241200" progId="Equation.3">
                  <p:embed/>
                </p:oleObj>
              </mc:Choice>
              <mc:Fallback>
                <p:oleObj name="Equation" r:id="rId4" imgW="2933640" imgH="241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258" y="1248383"/>
                        <a:ext cx="6736714" cy="371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Motivation</a:t>
            </a:r>
          </a:p>
        </p:txBody>
      </p:sp>
      <p:sp>
        <p:nvSpPr>
          <p:cNvPr id="18435" name="Content Placeholder 2"/>
          <p:cNvSpPr>
            <a:spLocks noGrp="1"/>
          </p:cNvSpPr>
          <p:nvPr>
            <p:ph idx="1"/>
          </p:nvPr>
        </p:nvSpPr>
        <p:spPr/>
        <p:txBody>
          <a:bodyPr/>
          <a:lstStyle/>
          <a:p>
            <a:pPr eaLnBrk="1" hangingPunct="1"/>
            <a:r>
              <a:rPr lang="en-US" dirty="0" smtClean="0"/>
              <a:t>Frequently, in public health/medicine/science etc.., researchers/practitioners are interested in comparing two (or more) outcomes between  populations using data collected on samples from these populations</a:t>
            </a:r>
          </a:p>
          <a:p>
            <a:pPr eaLnBrk="1" hangingPunct="1"/>
            <a:r>
              <a:rPr lang="en-US" dirty="0" smtClean="0"/>
              <a:t>Such comparisons can be used to investigate questions such as:</a:t>
            </a:r>
          </a:p>
          <a:p>
            <a:pPr lvl="1" eaLnBrk="1" hangingPunct="1"/>
            <a:r>
              <a:rPr lang="en-US" dirty="0" smtClean="0"/>
              <a:t>How do salaries differ between males and females?</a:t>
            </a:r>
          </a:p>
          <a:p>
            <a:pPr lvl="1" eaLnBrk="1" hangingPunct="1"/>
            <a:r>
              <a:rPr lang="en-US" dirty="0" smtClean="0"/>
              <a:t>How do cholesterol levels differ across weight groups?</a:t>
            </a:r>
          </a:p>
          <a:p>
            <a:pPr lvl="1" eaLnBrk="1" hangingPunct="1"/>
            <a:r>
              <a:rPr lang="en-US" dirty="0" smtClean="0"/>
              <a:t>How does AZT impact the transmission of HIV from mother to child</a:t>
            </a:r>
          </a:p>
          <a:p>
            <a:pPr lvl="1" eaLnBrk="1" hangingPunct="1"/>
            <a:r>
              <a:rPr lang="en-US" dirty="0" smtClean="0"/>
              <a:t>How is a drug associated with survival among patients with a disease?</a:t>
            </a:r>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Example 4: Confidence Intervals</a:t>
            </a:r>
          </a:p>
        </p:txBody>
      </p:sp>
      <p:sp>
        <p:nvSpPr>
          <p:cNvPr id="18435" name="Content Placeholder 2"/>
          <p:cNvSpPr>
            <a:spLocks noGrp="1"/>
          </p:cNvSpPr>
          <p:nvPr>
            <p:ph idx="1"/>
          </p:nvPr>
        </p:nvSpPr>
        <p:spPr/>
        <p:txBody>
          <a:bodyPr/>
          <a:lstStyle/>
          <a:p>
            <a:pPr eaLnBrk="1" hangingPunct="1"/>
            <a:r>
              <a:rPr lang="en-US" dirty="0" smtClean="0"/>
              <a:t>Estimated standard error</a:t>
            </a:r>
          </a:p>
          <a:p>
            <a:pPr eaLnBrk="1" hangingPunct="1"/>
            <a:endParaRPr lang="en-US" dirty="0" smtClean="0"/>
          </a:p>
          <a:p>
            <a:pPr eaLnBrk="1" hangingPunct="1"/>
            <a:r>
              <a:rPr lang="en-US" dirty="0" smtClean="0"/>
              <a:t>95% CI</a:t>
            </a:r>
          </a:p>
          <a:p>
            <a:pPr lvl="1" eaLnBrk="1" hangingPunct="1"/>
            <a:endParaRPr lang="en-US" dirty="0" smtClean="0"/>
          </a:p>
          <a:p>
            <a:pPr lvl="1" eaLnBrk="1" hangingPunct="1"/>
            <a:endParaRPr lang="en-US" dirty="0" smtClean="0"/>
          </a:p>
          <a:p>
            <a:pPr lvl="1" eaLnBrk="1" hangingPunct="1">
              <a:buNone/>
            </a:pPr>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40</a:t>
            </a:fld>
            <a:endParaRPr lang="en-US" smtClean="0"/>
          </a:p>
        </p:txBody>
      </p:sp>
      <p:graphicFrame>
        <p:nvGraphicFramePr>
          <p:cNvPr id="8" name="Object 7"/>
          <p:cNvGraphicFramePr>
            <a:graphicFrameLocks noChangeAspect="1"/>
          </p:cNvGraphicFramePr>
          <p:nvPr/>
        </p:nvGraphicFramePr>
        <p:xfrm>
          <a:off x="1483562" y="2785803"/>
          <a:ext cx="6153150" cy="371475"/>
        </p:xfrm>
        <a:graphic>
          <a:graphicData uri="http://schemas.openxmlformats.org/presentationml/2006/ole">
            <mc:AlternateContent xmlns:mc="http://schemas.openxmlformats.org/markup-compatibility/2006">
              <mc:Choice xmlns:v="urn:schemas-microsoft-com:vml" Requires="v">
                <p:oleObj spid="_x0000_s10246" name="Equation" r:id="rId4" imgW="2679480" imgH="241200" progId="Equation.3">
                  <p:embed/>
                </p:oleObj>
              </mc:Choice>
              <mc:Fallback>
                <p:oleObj name="Equation" r:id="rId4" imgW="2679480" imgH="241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3562" y="2785803"/>
                        <a:ext cx="615315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Example 5: Unpaired (Two Independent Groups)</a:t>
            </a:r>
            <a:endParaRPr lang="en-US" baseline="30000" dirty="0" smtClean="0"/>
          </a:p>
        </p:txBody>
      </p:sp>
      <p:sp>
        <p:nvSpPr>
          <p:cNvPr id="18435" name="Content Placeholder 2"/>
          <p:cNvSpPr>
            <a:spLocks noGrp="1"/>
          </p:cNvSpPr>
          <p:nvPr>
            <p:ph idx="1"/>
          </p:nvPr>
        </p:nvSpPr>
        <p:spPr>
          <a:xfrm>
            <a:off x="409496" y="622807"/>
            <a:ext cx="8391525" cy="4143375"/>
          </a:xfrm>
        </p:spPr>
        <p:txBody>
          <a:bodyPr/>
          <a:lstStyle/>
          <a:p>
            <a:pPr eaLnBrk="1" hangingPunct="1"/>
            <a:r>
              <a:rPr lang="en-US" dirty="0" smtClean="0"/>
              <a:t>Menu Labeling and Calorie Intake</a:t>
            </a:r>
            <a:r>
              <a:rPr lang="en-US" baseline="30000" dirty="0" smtClean="0"/>
              <a:t>4</a:t>
            </a: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endParaRPr lang="en-US" dirty="0" smtClean="0"/>
          </a:p>
          <a:p>
            <a:pPr>
              <a:buNone/>
            </a:pPr>
            <a:r>
              <a:rPr lang="en-US" sz="1400" baseline="30000" dirty="0" smtClean="0"/>
              <a:t>4</a:t>
            </a:r>
            <a:r>
              <a:rPr lang="en-US" sz="1400" dirty="0" smtClean="0"/>
              <a:t> Roberto C, et al. Evaluating the Impact of Menu Labeling on Food Choices and Intake. </a:t>
            </a:r>
            <a:r>
              <a:rPr lang="en-US" sz="1400" i="1" dirty="0" smtClean="0"/>
              <a:t>American Journal of Public Health </a:t>
            </a:r>
            <a:r>
              <a:rPr lang="en-US" sz="1400" dirty="0" smtClean="0"/>
              <a:t>(2010); 100(2); 313-318. </a:t>
            </a:r>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41</a:t>
            </a:fld>
            <a:endParaRPr lang="en-US" smtClean="0"/>
          </a:p>
        </p:txBody>
      </p:sp>
      <p:pic>
        <p:nvPicPr>
          <p:cNvPr id="14340" name="Picture 4"/>
          <p:cNvPicPr>
            <a:picLocks noChangeAspect="1" noChangeArrowheads="1"/>
          </p:cNvPicPr>
          <p:nvPr/>
        </p:nvPicPr>
        <p:blipFill>
          <a:blip r:embed="rId3" cstate="print"/>
          <a:srcRect/>
          <a:stretch>
            <a:fillRect/>
          </a:stretch>
        </p:blipFill>
        <p:spPr bwMode="auto">
          <a:xfrm>
            <a:off x="1639677" y="981879"/>
            <a:ext cx="5598405" cy="32402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Example 5: Unpaired (Two Independent Groups)</a:t>
            </a:r>
            <a:endParaRPr lang="en-US" baseline="30000"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42</a:t>
            </a:fld>
            <a:endParaRPr lang="en-US" smtClean="0"/>
          </a:p>
        </p:txBody>
      </p:sp>
      <p:pic>
        <p:nvPicPr>
          <p:cNvPr id="6" name="Picture 2"/>
          <p:cNvPicPr>
            <a:picLocks noChangeAspect="1" noChangeArrowheads="1"/>
          </p:cNvPicPr>
          <p:nvPr/>
        </p:nvPicPr>
        <p:blipFill>
          <a:blip r:embed="rId4" cstate="print"/>
          <a:srcRect/>
          <a:stretch>
            <a:fillRect/>
          </a:stretch>
        </p:blipFill>
        <p:spPr bwMode="auto">
          <a:xfrm>
            <a:off x="656372" y="1446639"/>
            <a:ext cx="4970443" cy="3114293"/>
          </a:xfrm>
          <a:prstGeom prst="rect">
            <a:avLst/>
          </a:prstGeom>
          <a:noFill/>
          <a:ln w="9525">
            <a:noFill/>
            <a:miter lim="800000"/>
            <a:headEnd/>
            <a:tailEnd/>
          </a:ln>
          <a:effectLst/>
        </p:spPr>
      </p:pic>
      <p:graphicFrame>
        <p:nvGraphicFramePr>
          <p:cNvPr id="152579" name="Object 3"/>
          <p:cNvGraphicFramePr>
            <a:graphicFrameLocks noChangeAspect="1"/>
          </p:cNvGraphicFramePr>
          <p:nvPr/>
        </p:nvGraphicFramePr>
        <p:xfrm>
          <a:off x="5793163" y="1238222"/>
          <a:ext cx="1754188" cy="241300"/>
        </p:xfrm>
        <a:graphic>
          <a:graphicData uri="http://schemas.openxmlformats.org/presentationml/2006/ole">
            <mc:AlternateContent xmlns:mc="http://schemas.openxmlformats.org/markup-compatibility/2006">
              <mc:Choice xmlns:v="urn:schemas-microsoft-com:vml" Requires="v">
                <p:oleObj spid="_x0000_s11302" name="Equation" r:id="rId5" imgW="1663560" imgH="228600" progId="Equation.3">
                  <p:embed/>
                </p:oleObj>
              </mc:Choice>
              <mc:Fallback>
                <p:oleObj name="Equation" r:id="rId5" imgW="1663560" imgH="2286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3163" y="1238222"/>
                        <a:ext cx="1754188"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580" name="Object 4"/>
          <p:cNvGraphicFramePr>
            <a:graphicFrameLocks noChangeAspect="1"/>
          </p:cNvGraphicFramePr>
          <p:nvPr/>
        </p:nvGraphicFramePr>
        <p:xfrm>
          <a:off x="5829300" y="1514457"/>
          <a:ext cx="1620838" cy="241300"/>
        </p:xfrm>
        <a:graphic>
          <a:graphicData uri="http://schemas.openxmlformats.org/presentationml/2006/ole">
            <mc:AlternateContent xmlns:mc="http://schemas.openxmlformats.org/markup-compatibility/2006">
              <mc:Choice xmlns:v="urn:schemas-microsoft-com:vml" Requires="v">
                <p:oleObj spid="_x0000_s11303" name="Equation" r:id="rId7" imgW="1536480" imgH="228600" progId="Equation.3">
                  <p:embed/>
                </p:oleObj>
              </mc:Choice>
              <mc:Fallback>
                <p:oleObj name="Equation" r:id="rId7" imgW="1536480" imgH="2286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9300" y="1514457"/>
                        <a:ext cx="1620838"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581" name="Object 5"/>
          <p:cNvGraphicFramePr>
            <a:graphicFrameLocks noChangeAspect="1"/>
          </p:cNvGraphicFramePr>
          <p:nvPr/>
        </p:nvGraphicFramePr>
        <p:xfrm>
          <a:off x="5813886" y="1798790"/>
          <a:ext cx="1058863" cy="241300"/>
        </p:xfrm>
        <a:graphic>
          <a:graphicData uri="http://schemas.openxmlformats.org/presentationml/2006/ole">
            <mc:AlternateContent xmlns:mc="http://schemas.openxmlformats.org/markup-compatibility/2006">
              <mc:Choice xmlns:v="urn:schemas-microsoft-com:vml" Requires="v">
                <p:oleObj spid="_x0000_s11304" name="Equation" r:id="rId9" imgW="1002960" imgH="228600" progId="Equation.3">
                  <p:embed/>
                </p:oleObj>
              </mc:Choice>
              <mc:Fallback>
                <p:oleObj name="Equation" r:id="rId9" imgW="1002960" imgH="22860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13886" y="1798790"/>
                        <a:ext cx="1058863"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582" name="Object 6"/>
          <p:cNvGraphicFramePr>
            <a:graphicFrameLocks noChangeAspect="1"/>
          </p:cNvGraphicFramePr>
          <p:nvPr/>
        </p:nvGraphicFramePr>
        <p:xfrm>
          <a:off x="5834063" y="2272036"/>
          <a:ext cx="1646237" cy="241300"/>
        </p:xfrm>
        <a:graphic>
          <a:graphicData uri="http://schemas.openxmlformats.org/presentationml/2006/ole">
            <mc:AlternateContent xmlns:mc="http://schemas.openxmlformats.org/markup-compatibility/2006">
              <mc:Choice xmlns:v="urn:schemas-microsoft-com:vml" Requires="v">
                <p:oleObj spid="_x0000_s11305" name="Equation" r:id="rId11" imgW="1562040" imgH="228600" progId="Equation.3">
                  <p:embed/>
                </p:oleObj>
              </mc:Choice>
              <mc:Fallback>
                <p:oleObj name="Equation" r:id="rId11" imgW="1562040" imgH="228600" progId="Equation.3">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34063" y="2272036"/>
                        <a:ext cx="1646237"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583" name="Object 7"/>
          <p:cNvGraphicFramePr>
            <a:graphicFrameLocks noChangeAspect="1"/>
          </p:cNvGraphicFramePr>
          <p:nvPr/>
        </p:nvGraphicFramePr>
        <p:xfrm>
          <a:off x="5845175" y="2547596"/>
          <a:ext cx="1527175" cy="241300"/>
        </p:xfrm>
        <a:graphic>
          <a:graphicData uri="http://schemas.openxmlformats.org/presentationml/2006/ole">
            <mc:AlternateContent xmlns:mc="http://schemas.openxmlformats.org/markup-compatibility/2006">
              <mc:Choice xmlns:v="urn:schemas-microsoft-com:vml" Requires="v">
                <p:oleObj spid="_x0000_s11306" name="Equation" r:id="rId13" imgW="1447560" imgH="228600" progId="Equation.3">
                  <p:embed/>
                </p:oleObj>
              </mc:Choice>
              <mc:Fallback>
                <p:oleObj name="Equation" r:id="rId13" imgW="1447560" imgH="228600" progId="Equation.3">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45175" y="2547596"/>
                        <a:ext cx="1527175"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585" name="Object 9"/>
          <p:cNvGraphicFramePr>
            <a:graphicFrameLocks noChangeAspect="1"/>
          </p:cNvGraphicFramePr>
          <p:nvPr/>
        </p:nvGraphicFramePr>
        <p:xfrm>
          <a:off x="5861050" y="2824077"/>
          <a:ext cx="952500" cy="241300"/>
        </p:xfrm>
        <a:graphic>
          <a:graphicData uri="http://schemas.openxmlformats.org/presentationml/2006/ole">
            <mc:AlternateContent xmlns:mc="http://schemas.openxmlformats.org/markup-compatibility/2006">
              <mc:Choice xmlns:v="urn:schemas-microsoft-com:vml" Requires="v">
                <p:oleObj spid="_x0000_s11307" name="Equation" r:id="rId15" imgW="901440" imgH="228600" progId="Equation.3">
                  <p:embed/>
                </p:oleObj>
              </mc:Choice>
              <mc:Fallback>
                <p:oleObj name="Equation" r:id="rId15" imgW="901440" imgH="228600" progId="Equation.3">
                  <p:embed/>
                  <p:pic>
                    <p:nvPicPr>
                      <p:cNvPr id="0"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61050" y="2824077"/>
                        <a:ext cx="9525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ontent Placeholder 18"/>
          <p:cNvSpPr>
            <a:spLocks noGrp="1"/>
          </p:cNvSpPr>
          <p:nvPr>
            <p:ph idx="1"/>
          </p:nvPr>
        </p:nvSpPr>
        <p:spPr/>
        <p:txBody>
          <a:bodyPr/>
          <a:lstStyle/>
          <a:p>
            <a:r>
              <a:rPr lang="en-US" dirty="0" smtClean="0"/>
              <a:t>Figure from article (plus information from a separate table)</a:t>
            </a:r>
            <a:endParaRPr lang="en-US" dirty="0"/>
          </a:p>
        </p:txBody>
      </p:sp>
      <p:graphicFrame>
        <p:nvGraphicFramePr>
          <p:cNvPr id="152590" name="Object 14"/>
          <p:cNvGraphicFramePr>
            <a:graphicFrameLocks noChangeAspect="1"/>
          </p:cNvGraphicFramePr>
          <p:nvPr/>
        </p:nvGraphicFramePr>
        <p:xfrm>
          <a:off x="5827285" y="3476625"/>
          <a:ext cx="1858963" cy="241300"/>
        </p:xfrm>
        <a:graphic>
          <a:graphicData uri="http://schemas.openxmlformats.org/presentationml/2006/ole">
            <mc:AlternateContent xmlns:mc="http://schemas.openxmlformats.org/markup-compatibility/2006">
              <mc:Choice xmlns:v="urn:schemas-microsoft-com:vml" Requires="v">
                <p:oleObj spid="_x0000_s11308" name="Equation" r:id="rId17" imgW="1765080" imgH="228600" progId="Equation.3">
                  <p:embed/>
                </p:oleObj>
              </mc:Choice>
              <mc:Fallback>
                <p:oleObj name="Equation" r:id="rId17" imgW="1765080" imgH="228600" progId="Equation.3">
                  <p:embed/>
                  <p:pic>
                    <p:nvPicPr>
                      <p:cNvPr id="0"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27285" y="3476625"/>
                        <a:ext cx="1858963"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591" name="Object 15"/>
          <p:cNvGraphicFramePr>
            <a:graphicFrameLocks noChangeAspect="1"/>
          </p:cNvGraphicFramePr>
          <p:nvPr/>
        </p:nvGraphicFramePr>
        <p:xfrm>
          <a:off x="5865813" y="3795713"/>
          <a:ext cx="1752600" cy="241300"/>
        </p:xfrm>
        <a:graphic>
          <a:graphicData uri="http://schemas.openxmlformats.org/presentationml/2006/ole">
            <mc:AlternateContent xmlns:mc="http://schemas.openxmlformats.org/markup-compatibility/2006">
              <mc:Choice xmlns:v="urn:schemas-microsoft-com:vml" Requires="v">
                <p:oleObj spid="_x0000_s11309" name="Equation" r:id="rId19" imgW="1663560" imgH="228600" progId="Equation.3">
                  <p:embed/>
                </p:oleObj>
              </mc:Choice>
              <mc:Fallback>
                <p:oleObj name="Equation" r:id="rId19" imgW="1663560" imgH="228600" progId="Equation.3">
                  <p:embed/>
                  <p:pic>
                    <p:nvPicPr>
                      <p:cNvPr id="0" name="Picture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65813" y="3795713"/>
                        <a:ext cx="17526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592" name="Object 16"/>
          <p:cNvGraphicFramePr>
            <a:graphicFrameLocks noChangeAspect="1"/>
          </p:cNvGraphicFramePr>
          <p:nvPr/>
        </p:nvGraphicFramePr>
        <p:xfrm>
          <a:off x="5852218" y="4106574"/>
          <a:ext cx="1270000" cy="241300"/>
        </p:xfrm>
        <a:graphic>
          <a:graphicData uri="http://schemas.openxmlformats.org/presentationml/2006/ole">
            <mc:AlternateContent xmlns:mc="http://schemas.openxmlformats.org/markup-compatibility/2006">
              <mc:Choice xmlns:v="urn:schemas-microsoft-com:vml" Requires="v">
                <p:oleObj spid="_x0000_s11310" name="Equation" r:id="rId21" imgW="1206360" imgH="228600" progId="Equation.3">
                  <p:embed/>
                </p:oleObj>
              </mc:Choice>
              <mc:Fallback>
                <p:oleObj name="Equation" r:id="rId21" imgW="1206360" imgH="228600" progId="Equation.3">
                  <p:embed/>
                  <p:pic>
                    <p:nvPicPr>
                      <p:cNvPr id="0" name="Picture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852218" y="4106574"/>
                        <a:ext cx="12700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p:cNvSpPr>
            <a:spLocks noGrp="1"/>
          </p:cNvSpPr>
          <p:nvPr>
            <p:ph idx="1"/>
          </p:nvPr>
        </p:nvSpPr>
        <p:spPr/>
        <p:txBody>
          <a:bodyPr/>
          <a:lstStyle/>
          <a:p>
            <a:r>
              <a:rPr lang="en-US" dirty="0" smtClean="0"/>
              <a:t>Resulting mean differences and 95% CIs</a:t>
            </a:r>
          </a:p>
          <a:p>
            <a:pPr lvl="1"/>
            <a:endParaRPr lang="en-US" dirty="0" smtClean="0"/>
          </a:p>
          <a:p>
            <a:pPr lvl="1"/>
            <a:endParaRPr lang="en-US" dirty="0" smtClean="0"/>
          </a:p>
          <a:p>
            <a:pPr lvl="1"/>
            <a:r>
              <a:rPr lang="en-US" dirty="0" smtClean="0"/>
              <a:t>95% CI (-216.7, 226.7)</a:t>
            </a:r>
          </a:p>
          <a:p>
            <a:pPr lvl="1"/>
            <a:endParaRPr lang="en-US" dirty="0" smtClean="0"/>
          </a:p>
          <a:p>
            <a:pPr lvl="1"/>
            <a:endParaRPr lang="en-US" dirty="0" smtClean="0"/>
          </a:p>
          <a:p>
            <a:pPr lvl="1"/>
            <a:endParaRPr lang="en-US" dirty="0" smtClean="0"/>
          </a:p>
          <a:p>
            <a:pPr lvl="1"/>
            <a:r>
              <a:rPr lang="en-US" dirty="0" smtClean="0"/>
              <a:t>95% CI (45.3 , 454.7)</a:t>
            </a:r>
          </a:p>
          <a:p>
            <a:pPr lvl="1"/>
            <a:endParaRPr lang="en-US" dirty="0" smtClean="0"/>
          </a:p>
          <a:p>
            <a:pPr lvl="1"/>
            <a:endParaRPr lang="en-US" dirty="0" smtClean="0"/>
          </a:p>
          <a:p>
            <a:pPr lvl="1"/>
            <a:r>
              <a:rPr lang="en-US" dirty="0" smtClean="0"/>
              <a:t>95% CI (62.0, 448.0)</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
        <p:nvSpPr>
          <p:cNvPr id="18434" name="Title 1"/>
          <p:cNvSpPr>
            <a:spLocks noGrp="1"/>
          </p:cNvSpPr>
          <p:nvPr>
            <p:ph type="title"/>
          </p:nvPr>
        </p:nvSpPr>
        <p:spPr/>
        <p:txBody>
          <a:bodyPr/>
          <a:lstStyle/>
          <a:p>
            <a:pPr eaLnBrk="1" hangingPunct="1"/>
            <a:r>
              <a:rPr lang="en-US" dirty="0" smtClean="0"/>
              <a:t>Example 5: Unpaired (Two Independent Groups)</a:t>
            </a:r>
            <a:endParaRPr lang="en-US" baseline="30000"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43</a:t>
            </a:fld>
            <a:endParaRPr lang="en-US" smtClean="0"/>
          </a:p>
        </p:txBody>
      </p:sp>
      <p:graphicFrame>
        <p:nvGraphicFramePr>
          <p:cNvPr id="152579" name="Object 3"/>
          <p:cNvGraphicFramePr>
            <a:graphicFrameLocks noChangeAspect="1"/>
          </p:cNvGraphicFramePr>
          <p:nvPr/>
        </p:nvGraphicFramePr>
        <p:xfrm>
          <a:off x="647700" y="1254125"/>
          <a:ext cx="4768850" cy="358775"/>
        </p:xfrm>
        <a:graphic>
          <a:graphicData uri="http://schemas.openxmlformats.org/presentationml/2006/ole">
            <mc:AlternateContent xmlns:mc="http://schemas.openxmlformats.org/markup-compatibility/2006">
              <mc:Choice xmlns:v="urn:schemas-microsoft-com:vml" Requires="v">
                <p:oleObj spid="_x0000_s12302" name="Equation" r:id="rId4" imgW="3047760" imgH="228600" progId="Equation.3">
                  <p:embed/>
                </p:oleObj>
              </mc:Choice>
              <mc:Fallback>
                <p:oleObj name="Equation" r:id="rId4" imgW="3047760" imgH="2286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1254125"/>
                        <a:ext cx="476885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28" name="Object 12"/>
          <p:cNvGraphicFramePr>
            <a:graphicFrameLocks noChangeAspect="1"/>
          </p:cNvGraphicFramePr>
          <p:nvPr/>
        </p:nvGraphicFramePr>
        <p:xfrm>
          <a:off x="728082" y="3600941"/>
          <a:ext cx="4890633" cy="339292"/>
        </p:xfrm>
        <a:graphic>
          <a:graphicData uri="http://schemas.openxmlformats.org/presentationml/2006/ole">
            <mc:AlternateContent xmlns:mc="http://schemas.openxmlformats.org/markup-compatibility/2006">
              <mc:Choice xmlns:v="urn:schemas-microsoft-com:vml" Requires="v">
                <p:oleObj spid="_x0000_s12303" name="Equation" r:id="rId6" imgW="3238200" imgH="228600" progId="Equation.3">
                  <p:embed/>
                </p:oleObj>
              </mc:Choice>
              <mc:Fallback>
                <p:oleObj name="Equation" r:id="rId6" imgW="3238200" imgH="2286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082" y="3600941"/>
                        <a:ext cx="4890633" cy="339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29" name="Object 13"/>
          <p:cNvGraphicFramePr>
            <a:graphicFrameLocks noChangeAspect="1"/>
          </p:cNvGraphicFramePr>
          <p:nvPr/>
        </p:nvGraphicFramePr>
        <p:xfrm>
          <a:off x="644525" y="2473325"/>
          <a:ext cx="5064125" cy="339725"/>
        </p:xfrm>
        <a:graphic>
          <a:graphicData uri="http://schemas.openxmlformats.org/presentationml/2006/ole">
            <mc:AlternateContent xmlns:mc="http://schemas.openxmlformats.org/markup-compatibility/2006">
              <mc:Choice xmlns:v="urn:schemas-microsoft-com:vml" Requires="v">
                <p:oleObj spid="_x0000_s12304" name="Equation" r:id="rId8" imgW="3352680" imgH="228600" progId="Equation.3">
                  <p:embed/>
                </p:oleObj>
              </mc:Choice>
              <mc:Fallback>
                <p:oleObj name="Equation" r:id="rId8" imgW="3352680" imgH="2286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4525" y="2473325"/>
                        <a:ext cx="5064125"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A Note About Unpaired Studies and Results</a:t>
            </a:r>
            <a:endParaRPr lang="en-US" baseline="30000"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44</a:t>
            </a:fld>
            <a:endParaRPr lang="en-US" smtClean="0"/>
          </a:p>
        </p:txBody>
      </p:sp>
      <p:sp>
        <p:nvSpPr>
          <p:cNvPr id="19" name="Content Placeholder 18"/>
          <p:cNvSpPr>
            <a:spLocks noGrp="1"/>
          </p:cNvSpPr>
          <p:nvPr>
            <p:ph idx="1"/>
          </p:nvPr>
        </p:nvSpPr>
        <p:spPr/>
        <p:txBody>
          <a:bodyPr/>
          <a:lstStyle/>
          <a:p>
            <a:r>
              <a:rPr lang="en-US" dirty="0" smtClean="0"/>
              <a:t>The last example we looked at in this lecture section is from a randomized trial:  As such, we can cleanly conclude that the resulting differences are because of the investigator allocated “intervention” (conversely, where no differences been shown, we could conclude the “intervention” was ineffective)</a:t>
            </a:r>
          </a:p>
          <a:p>
            <a:r>
              <a:rPr lang="en-US" dirty="0" smtClean="0"/>
              <a:t>In non-randomized group comparisons, the interpretations will have to be done with the knowledge that other factors may be reason for an association (difference) or no association (no difference)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A Note About Unpaired Studies and Results</a:t>
            </a:r>
            <a:endParaRPr lang="en-US" baseline="30000"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45</a:t>
            </a:fld>
            <a:endParaRPr lang="en-US" smtClean="0"/>
          </a:p>
        </p:txBody>
      </p:sp>
      <p:sp>
        <p:nvSpPr>
          <p:cNvPr id="19" name="Content Placeholder 18"/>
          <p:cNvSpPr>
            <a:spLocks noGrp="1"/>
          </p:cNvSpPr>
          <p:nvPr>
            <p:ph idx="1"/>
          </p:nvPr>
        </p:nvSpPr>
        <p:spPr/>
        <p:txBody>
          <a:bodyPr/>
          <a:lstStyle/>
          <a:p>
            <a:r>
              <a:rPr lang="en-US" dirty="0" smtClean="0"/>
              <a:t>For “smaller samples” slight corrections need to made to the number of estimated standard errors added and subtracted to get 95% coverage</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Summary</a:t>
            </a:r>
            <a:endParaRPr lang="en-US" baseline="30000"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46</a:t>
            </a:fld>
            <a:endParaRPr lang="en-US" smtClean="0"/>
          </a:p>
        </p:txBody>
      </p:sp>
      <p:sp>
        <p:nvSpPr>
          <p:cNvPr id="19" name="Content Placeholder 18"/>
          <p:cNvSpPr>
            <a:spLocks noGrp="1"/>
          </p:cNvSpPr>
          <p:nvPr>
            <p:ph idx="1"/>
          </p:nvPr>
        </p:nvSpPr>
        <p:spPr/>
        <p:txBody>
          <a:bodyPr/>
          <a:lstStyle/>
          <a:p>
            <a:r>
              <a:rPr lang="en-US" dirty="0" smtClean="0"/>
              <a:t>95% (and other level CIs) can relatively easily be estimated for mean differences between two populations for both paired and unpaired study designs</a:t>
            </a:r>
          </a:p>
          <a:p>
            <a:r>
              <a:rPr lang="en-US" dirty="0" smtClean="0"/>
              <a:t>The resulting 95% confidence intervals are interpretable as a range of plausible values for the true difference in population means for the populations from which the samples were taken.  The CIs allow for one to ascertain whether there is a real, non-zero difference between the populations being compared, after accounting for sampling variability in the sample mean estimates.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Summary</a:t>
            </a:r>
            <a:endParaRPr lang="en-US" baseline="30000"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47</a:t>
            </a:fld>
            <a:endParaRPr lang="en-US" smtClean="0"/>
          </a:p>
        </p:txBody>
      </p:sp>
      <p:sp>
        <p:nvSpPr>
          <p:cNvPr id="19" name="Content Placeholder 18"/>
          <p:cNvSpPr>
            <a:spLocks noGrp="1"/>
          </p:cNvSpPr>
          <p:nvPr>
            <p:ph idx="1"/>
          </p:nvPr>
        </p:nvSpPr>
        <p:spPr/>
        <p:txBody>
          <a:bodyPr/>
          <a:lstStyle/>
          <a:p>
            <a:r>
              <a:rPr lang="en-US" dirty="0" smtClean="0"/>
              <a:t>As with everything in research, the statistical results have to be translated into scientific/substantive terms, and this includes considering aspects of the study design</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Placeholder 2"/>
          <p:cNvSpPr>
            <a:spLocks noGrp="1"/>
          </p:cNvSpPr>
          <p:nvPr>
            <p:ph type="body" idx="1"/>
          </p:nvPr>
        </p:nvSpPr>
        <p:spPr/>
        <p:txBody>
          <a:bodyPr/>
          <a:lstStyle/>
          <a:p>
            <a:r>
              <a:rPr lang="en-US" dirty="0" smtClean="0"/>
              <a:t>Section C: Confidence Intervals for Binary Comparisons: Part 1, Difference in Proportions (Risk Difference) </a:t>
            </a:r>
          </a:p>
          <a:p>
            <a:pPr eaLnBrk="1" hangingPunct="1"/>
            <a:endParaRPr lang="en-US" dirty="0" smtClean="0"/>
          </a:p>
        </p:txBody>
      </p:sp>
      <p:sp>
        <p:nvSpPr>
          <p:cNvPr id="17412" name="Slide Number Placeholder 3"/>
          <p:cNvSpPr>
            <a:spLocks noGrp="1"/>
          </p:cNvSpPr>
          <p:nvPr>
            <p:ph type="sldNum" sz="quarter" idx="10"/>
          </p:nvPr>
        </p:nvSpPr>
        <p:spPr/>
        <p:txBody>
          <a:bodyPr/>
          <a:lstStyle/>
          <a:p>
            <a:pPr>
              <a:defRPr/>
            </a:pPr>
            <a:fld id="{4E336B12-230E-4365-A9F6-4BBABD553770}" type="slidenum">
              <a:rPr lang="en-US" smtClean="0"/>
              <a:pPr>
                <a:defRPr/>
              </a:pPr>
              <a:t>48</a:t>
            </a:fld>
            <a:endParaRPr lang="en-US" dirty="0" smtClean="0"/>
          </a:p>
        </p:txBody>
      </p:sp>
    </p:spTree>
    <p:extLst>
      <p:ext uri="{BB962C8B-B14F-4D97-AF65-F5344CB8AC3E}">
        <p14:creationId xmlns:p14="http://schemas.microsoft.com/office/powerpoint/2010/main" val="35547066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Learning Objectives</a:t>
            </a:r>
          </a:p>
        </p:txBody>
      </p:sp>
      <p:sp>
        <p:nvSpPr>
          <p:cNvPr id="18435" name="Content Placeholder 2"/>
          <p:cNvSpPr>
            <a:spLocks noGrp="1"/>
          </p:cNvSpPr>
          <p:nvPr>
            <p:ph idx="1"/>
          </p:nvPr>
        </p:nvSpPr>
        <p:spPr/>
        <p:txBody>
          <a:bodyPr/>
          <a:lstStyle/>
          <a:p>
            <a:pPr eaLnBrk="1" hangingPunct="1"/>
            <a:r>
              <a:rPr lang="en-US" dirty="0" smtClean="0"/>
              <a:t>Upon completion of this lecture section you will be able to:</a:t>
            </a:r>
          </a:p>
          <a:p>
            <a:pPr lvl="1" eaLnBrk="1" hangingPunct="1"/>
            <a:endParaRPr lang="en-US" dirty="0" smtClean="0"/>
          </a:p>
          <a:p>
            <a:pPr lvl="1" eaLnBrk="1" hangingPunct="1"/>
            <a:r>
              <a:rPr lang="en-US" dirty="0" smtClean="0"/>
              <a:t>Estimated and interpret a 95% confidence interval for a difference in proportions between two independent populations</a:t>
            </a:r>
          </a:p>
          <a:p>
            <a:pPr lvl="1" eaLnBrk="1" hangingPunct="1"/>
            <a:endParaRPr lang="en-US" dirty="0" smtClean="0"/>
          </a:p>
          <a:p>
            <a:pPr lvl="1" eaLnBrk="1" hangingPunct="1"/>
            <a:r>
              <a:rPr lang="en-US" dirty="0" smtClean="0"/>
              <a:t>(there is a paired type of study design for binary outcomes, but it is rarely used, so we will not consider it in this course)</a:t>
            </a:r>
          </a:p>
          <a:p>
            <a:pPr lvl="1"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49</a:t>
            </a:fld>
            <a:endParaRPr lang="en-US" dirty="0" smtClean="0"/>
          </a:p>
        </p:txBody>
      </p:sp>
    </p:spTree>
    <p:extLst>
      <p:ext uri="{BB962C8B-B14F-4D97-AF65-F5344CB8AC3E}">
        <p14:creationId xmlns:p14="http://schemas.microsoft.com/office/powerpoint/2010/main" val="4273170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Motivation</a:t>
            </a:r>
          </a:p>
        </p:txBody>
      </p:sp>
      <p:sp>
        <p:nvSpPr>
          <p:cNvPr id="18435" name="Content Placeholder 2"/>
          <p:cNvSpPr>
            <a:spLocks noGrp="1"/>
          </p:cNvSpPr>
          <p:nvPr>
            <p:ph idx="1"/>
          </p:nvPr>
        </p:nvSpPr>
        <p:spPr/>
        <p:txBody>
          <a:bodyPr/>
          <a:lstStyle/>
          <a:p>
            <a:pPr eaLnBrk="1" hangingPunct="1"/>
            <a:r>
              <a:rPr lang="en-US" dirty="0" smtClean="0"/>
              <a:t>It is not only important to estimate the magnitude of the difference in the outcome of interest between the two groups being compared, but also to recognize the uncertainty in the estimate</a:t>
            </a:r>
          </a:p>
          <a:p>
            <a:pPr eaLnBrk="1" hangingPunct="1"/>
            <a:r>
              <a:rPr lang="en-US" dirty="0" smtClean="0"/>
              <a:t>The summary measures developed thus far are all sample based, and hence sample statistics: these are subject to sampling error just like single sample summary statistics</a:t>
            </a:r>
          </a:p>
          <a:p>
            <a:pPr eaLnBrk="1" hangingPunct="1"/>
            <a:r>
              <a:rPr lang="en-US" dirty="0" smtClean="0"/>
              <a:t>One approach to quantifying the uncertainty in these estimates is to create confidence intervals</a:t>
            </a:r>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Response to therapy in random sample of 1,000 HIV+ positive patients from a citywide clinical population</a:t>
            </a:r>
          </a:p>
          <a:p>
            <a:pPr eaLnBrk="1" hangingPunct="1">
              <a:buFont typeface="Wingdings" pitchFamily="2" charset="2"/>
              <a:buNone/>
            </a:pPr>
            <a:r>
              <a:rPr lang="en-US" dirty="0" smtClean="0"/>
              <a:t>	206 patients responded</a:t>
            </a:r>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r>
              <a:rPr lang="en-US" dirty="0" smtClean="0"/>
              <a:t> </a:t>
            </a:r>
            <a:r>
              <a:rPr lang="en-US" sz="1400" baseline="30000" dirty="0" smtClean="0"/>
              <a:t>1</a:t>
            </a:r>
            <a:r>
              <a:rPr lang="en-US" sz="1400" dirty="0" smtClean="0"/>
              <a:t> </a:t>
            </a:r>
            <a:r>
              <a:rPr lang="en-US" sz="1400" dirty="0" smtClean="0">
                <a:hlinkClick r:id="rId4"/>
              </a:rPr>
              <a:t>http://inclass.kaggle.com</a:t>
            </a:r>
            <a:r>
              <a:rPr lang="en-US" dirty="0" smtClean="0">
                <a:hlinkClick r:id="rId4"/>
              </a:rPr>
              <a:t>/</a:t>
            </a: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a:p>
            <a:pPr eaLnBrk="1" hangingPunct="1">
              <a:buFont typeface="Wingdings" pitchFamily="2" charset="2"/>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1</a:t>
            </a:r>
            <a:r>
              <a:rPr lang="en-US" baseline="30000" dirty="0" smtClean="0"/>
              <a:t>1</a:t>
            </a:r>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50</a:t>
            </a:fld>
            <a:endParaRPr lang="en-US" dirty="0" smtClean="0"/>
          </a:p>
        </p:txBody>
      </p:sp>
      <p:graphicFrame>
        <p:nvGraphicFramePr>
          <p:cNvPr id="110598" name="Object 6"/>
          <p:cNvGraphicFramePr>
            <a:graphicFrameLocks noChangeAspect="1"/>
          </p:cNvGraphicFramePr>
          <p:nvPr/>
        </p:nvGraphicFramePr>
        <p:xfrm>
          <a:off x="579627" y="2716023"/>
          <a:ext cx="8377087" cy="613826"/>
        </p:xfrm>
        <a:graphic>
          <a:graphicData uri="http://schemas.openxmlformats.org/presentationml/2006/ole">
            <mc:AlternateContent xmlns:mc="http://schemas.openxmlformats.org/markup-compatibility/2006">
              <mc:Choice xmlns:v="urn:schemas-microsoft-com:vml" Requires="v">
                <p:oleObj spid="_x0000_s55299" name="Equation" r:id="rId5" imgW="3962160" imgH="419040" progId="Equation.3">
                  <p:embed/>
                </p:oleObj>
              </mc:Choice>
              <mc:Fallback>
                <p:oleObj name="Equation" r:id="rId5" imgW="396216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627" y="2716023"/>
                        <a:ext cx="8377087" cy="6138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803678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of response (y/n) by baseline CD4 count (≥ 250 vs. &lt; 250)</a:t>
            </a:r>
          </a:p>
          <a:p>
            <a:pPr eaLnBrk="1" hangingPunct="1">
              <a:buNone/>
            </a:pPr>
            <a:endParaRPr lang="en-US" dirty="0" smtClean="0"/>
          </a:p>
          <a:p>
            <a:pPr eaLnBrk="1" hangingPunct="1"/>
            <a:r>
              <a:rPr lang="en-US" dirty="0" smtClean="0"/>
              <a:t>Start with sample proportions:</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1</a:t>
            </a:r>
            <a:endParaRPr lang="en-US" baseline="30000" dirty="0" smtClean="0"/>
          </a:p>
        </p:txBody>
      </p:sp>
      <p:sp>
        <p:nvSpPr>
          <p:cNvPr id="5126" name="Slide Number Placeholder 3"/>
          <p:cNvSpPr>
            <a:spLocks noGrp="1"/>
          </p:cNvSpPr>
          <p:nvPr>
            <p:ph type="sldNum" sz="quarter" idx="10"/>
          </p:nvPr>
        </p:nvSpPr>
        <p:spPr>
          <a:noFill/>
        </p:spPr>
        <p:txBody>
          <a:bodyPr/>
          <a:lstStyle/>
          <a:p>
            <a:r>
              <a:rPr lang="en-US" dirty="0" smtClean="0"/>
              <a:t>4</a:t>
            </a:r>
          </a:p>
        </p:txBody>
      </p:sp>
      <p:graphicFrame>
        <p:nvGraphicFramePr>
          <p:cNvPr id="10" name="Table 9"/>
          <p:cNvGraphicFramePr>
            <a:graphicFrameLocks noGrp="1"/>
          </p:cNvGraphicFramePr>
          <p:nvPr>
            <p:extLst>
              <p:ext uri="{D42A27DB-BD31-4B8C-83A1-F6EECF244321}">
                <p14:modId xmlns:p14="http://schemas.microsoft.com/office/powerpoint/2010/main" val="4046475852"/>
              </p:ext>
            </p:extLst>
          </p:nvPr>
        </p:nvGraphicFramePr>
        <p:xfrm>
          <a:off x="1656203" y="1145744"/>
          <a:ext cx="6096000" cy="1127760"/>
        </p:xfrm>
        <a:graphic>
          <a:graphicData uri="http://schemas.openxmlformats.org/drawingml/2006/table">
            <a:tbl>
              <a:tblPr firstRow="1" bandRow="1">
                <a:tableStyleId>{F5AB1C69-6EDB-4FF4-983F-18BD219EF322}</a:tableStyleId>
              </a:tblPr>
              <a:tblGrid>
                <a:gridCol w="1524000"/>
                <a:gridCol w="1524000"/>
                <a:gridCol w="1524000"/>
                <a:gridCol w="1524000"/>
              </a:tblGrid>
              <a:tr h="278130">
                <a:tc>
                  <a:txBody>
                    <a:bodyPr/>
                    <a:lstStyle/>
                    <a:p>
                      <a:endParaRPr lang="en-US" sz="1400" baseline="0" dirty="0">
                        <a:solidFill>
                          <a:schemeClr val="tx1"/>
                        </a:solidFill>
                      </a:endParaRPr>
                    </a:p>
                  </a:txBody>
                  <a:tcPr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CD4 &lt;250</a:t>
                      </a:r>
                    </a:p>
                  </a:txBody>
                  <a:tcPr marT="34290" marB="34290">
                    <a:lnB w="12700" cap="flat" cmpd="sng" algn="ctr">
                      <a:solidFill>
                        <a:schemeClr val="tx1"/>
                      </a:solidFill>
                      <a:prstDash val="solid"/>
                      <a:round/>
                      <a:headEnd type="none" w="med" len="med"/>
                      <a:tailEnd type="none" w="med" len="med"/>
                    </a:lnB>
                  </a:tcPr>
                </a:tc>
                <a:tc>
                  <a:txBody>
                    <a:bodyPr/>
                    <a:lstStyle/>
                    <a:p>
                      <a:r>
                        <a:rPr lang="en-US" sz="1400" baseline="0" dirty="0" smtClean="0">
                          <a:solidFill>
                            <a:schemeClr val="tx1"/>
                          </a:solidFill>
                        </a:rPr>
                        <a:t>CD4 ≥ 250</a:t>
                      </a:r>
                      <a:endParaRPr lang="en-US" sz="1400" baseline="0" dirty="0">
                        <a:solidFill>
                          <a:schemeClr val="tx1"/>
                        </a:solidFill>
                      </a:endParaRPr>
                    </a:p>
                  </a:txBody>
                  <a:tcPr marT="34290" marB="34290">
                    <a:lnB w="12700" cap="flat" cmpd="sng" algn="ctr">
                      <a:solidFill>
                        <a:schemeClr val="tx1"/>
                      </a:solidFill>
                      <a:prstDash val="solid"/>
                      <a:round/>
                      <a:headEnd type="none" w="med" len="med"/>
                      <a:tailEnd type="none" w="med" len="med"/>
                    </a:lnB>
                  </a:tcPr>
                </a:tc>
                <a:tc>
                  <a:txBody>
                    <a:bodyPr/>
                    <a:lstStyle/>
                    <a:p>
                      <a:endParaRPr lang="en-US" sz="1400" baseline="0" dirty="0">
                        <a:solidFill>
                          <a:schemeClr val="tx1"/>
                        </a:solidFill>
                      </a:endParaRPr>
                    </a:p>
                  </a:txBody>
                  <a:tcPr marT="34290" marB="34290"/>
                </a:tc>
              </a:tr>
              <a:tr h="278130">
                <a:tc>
                  <a:txBody>
                    <a:bodyPr/>
                    <a:lstStyle/>
                    <a:p>
                      <a:r>
                        <a:rPr lang="en-US" sz="1400" baseline="0" dirty="0" smtClean="0">
                          <a:solidFill>
                            <a:schemeClr val="tx1"/>
                          </a:solidFill>
                        </a:rPr>
                        <a:t>Respond</a:t>
                      </a: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127</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 79</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206</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r>
                        <a:rPr lang="en-US" sz="1400" baseline="0" dirty="0" smtClean="0">
                          <a:solidFill>
                            <a:schemeClr val="tx1"/>
                          </a:solidFill>
                        </a:rPr>
                        <a:t>Not Respond</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376</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418</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baseline="0" dirty="0" smtClean="0">
                          <a:solidFill>
                            <a:schemeClr val="tx1"/>
                          </a:solidFill>
                        </a:rPr>
                        <a:t>794</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endParaRPr lang="en-US" sz="1400" baseline="0" dirty="0">
                        <a:solidFill>
                          <a:schemeClr val="tx1"/>
                        </a:solidFill>
                      </a:endParaRPr>
                    </a:p>
                  </a:txBody>
                  <a:tcPr marT="34290" marB="34290"/>
                </a:tc>
                <a:tc>
                  <a:txBody>
                    <a:bodyPr/>
                    <a:lstStyle/>
                    <a:p>
                      <a:pPr algn="ctr"/>
                      <a:r>
                        <a:rPr lang="en-US" sz="1400" baseline="0" dirty="0" smtClean="0">
                          <a:solidFill>
                            <a:schemeClr val="tx1"/>
                          </a:solidFill>
                        </a:rPr>
                        <a:t>503</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497</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1,000</a:t>
                      </a:r>
                      <a:endParaRPr lang="en-US" sz="1400" baseline="0" dirty="0">
                        <a:solidFill>
                          <a:schemeClr val="tx1"/>
                        </a:solidFill>
                      </a:endParaRPr>
                    </a:p>
                  </a:txBody>
                  <a:tcPr marT="34290" marB="34290"/>
                </a:tc>
              </a:tr>
            </a:tbl>
          </a:graphicData>
        </a:graphic>
      </p:graphicFrame>
      <p:graphicFrame>
        <p:nvGraphicFramePr>
          <p:cNvPr id="116739" name="Object 3"/>
          <p:cNvGraphicFramePr>
            <a:graphicFrameLocks noChangeAspect="1"/>
          </p:cNvGraphicFramePr>
          <p:nvPr>
            <p:extLst>
              <p:ext uri="{D42A27DB-BD31-4B8C-83A1-F6EECF244321}">
                <p14:modId xmlns:p14="http://schemas.microsoft.com/office/powerpoint/2010/main" val="3622430011"/>
              </p:ext>
            </p:extLst>
          </p:nvPr>
        </p:nvGraphicFramePr>
        <p:xfrm>
          <a:off x="2097088" y="3114675"/>
          <a:ext cx="3697287" cy="454025"/>
        </p:xfrm>
        <a:graphic>
          <a:graphicData uri="http://schemas.openxmlformats.org/presentationml/2006/ole">
            <mc:AlternateContent xmlns:mc="http://schemas.openxmlformats.org/markup-compatibility/2006">
              <mc:Choice xmlns:v="urn:schemas-microsoft-com:vml" Requires="v">
                <p:oleObj spid="_x0000_s56324" name="Equation" r:id="rId4" imgW="2222280" imgH="393480" progId="Equation.3">
                  <p:embed/>
                </p:oleObj>
              </mc:Choice>
              <mc:Fallback>
                <p:oleObj name="Equation" r:id="rId4" imgW="2222280" imgH="393480" progId="Equation.3">
                  <p:embed/>
                  <p:pic>
                    <p:nvPicPr>
                      <p:cNvPr id="0" name=""/>
                      <p:cNvPicPr>
                        <a:picLocks noChangeAspect="1" noChangeArrowheads="1"/>
                      </p:cNvPicPr>
                      <p:nvPr/>
                    </p:nvPicPr>
                    <p:blipFill>
                      <a:blip r:embed="rId5"/>
                      <a:srcRect/>
                      <a:stretch>
                        <a:fillRect/>
                      </a:stretch>
                    </p:blipFill>
                    <p:spPr bwMode="auto">
                      <a:xfrm>
                        <a:off x="2097088" y="3114675"/>
                        <a:ext cx="3697287"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1" name="Object 5"/>
          <p:cNvGraphicFramePr>
            <a:graphicFrameLocks noChangeAspect="1"/>
          </p:cNvGraphicFramePr>
          <p:nvPr>
            <p:extLst>
              <p:ext uri="{D42A27DB-BD31-4B8C-83A1-F6EECF244321}">
                <p14:modId xmlns:p14="http://schemas.microsoft.com/office/powerpoint/2010/main" val="438699790"/>
              </p:ext>
            </p:extLst>
          </p:nvPr>
        </p:nvGraphicFramePr>
        <p:xfrm>
          <a:off x="2151063" y="3808810"/>
          <a:ext cx="3740150" cy="453628"/>
        </p:xfrm>
        <a:graphic>
          <a:graphicData uri="http://schemas.openxmlformats.org/presentationml/2006/ole">
            <mc:AlternateContent xmlns:mc="http://schemas.openxmlformats.org/markup-compatibility/2006">
              <mc:Choice xmlns:v="urn:schemas-microsoft-com:vml" Requires="v">
                <p:oleObj spid="_x0000_s56325" name="Equation" r:id="rId6" imgW="2247840" imgH="393480" progId="Equation.3">
                  <p:embed/>
                </p:oleObj>
              </mc:Choice>
              <mc:Fallback>
                <p:oleObj name="Equation" r:id="rId6" imgW="2247840" imgH="393480" progId="Equation.3">
                  <p:embed/>
                  <p:pic>
                    <p:nvPicPr>
                      <p:cNvPr id="0" name=""/>
                      <p:cNvPicPr>
                        <a:picLocks noChangeAspect="1" noChangeArrowheads="1"/>
                      </p:cNvPicPr>
                      <p:nvPr/>
                    </p:nvPicPr>
                    <p:blipFill>
                      <a:blip r:embed="rId7"/>
                      <a:srcRect/>
                      <a:stretch>
                        <a:fillRect/>
                      </a:stretch>
                    </p:blipFill>
                    <p:spPr bwMode="auto">
                      <a:xfrm>
                        <a:off x="2151063" y="3808810"/>
                        <a:ext cx="3740150" cy="453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768158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1: the difference in proportions (also called </a:t>
            </a:r>
            <a:r>
              <a:rPr lang="en-US" i="1" dirty="0" smtClean="0"/>
              <a:t>risk difference </a:t>
            </a:r>
            <a:r>
              <a:rPr lang="en-US" dirty="0" smtClean="0"/>
              <a:t>, or </a:t>
            </a:r>
            <a:r>
              <a:rPr lang="en-US" i="1" dirty="0" smtClean="0"/>
              <a:t>attributable risk</a:t>
            </a:r>
            <a:r>
              <a:rPr lang="en-US" dirty="0" smtClean="0"/>
              <a:t>)</a:t>
            </a:r>
          </a:p>
          <a:p>
            <a:pPr eaLnBrk="1" hangingPunct="1">
              <a:buNone/>
            </a:pPr>
            <a:endParaRPr lang="en-US" dirty="0" smtClean="0"/>
          </a:p>
          <a:p>
            <a:pPr eaLnBrk="1" hangingPunct="1">
              <a:buNone/>
            </a:pPr>
            <a:r>
              <a:rPr lang="en-US" dirty="0" smtClean="0"/>
              <a:t>Interpretation(s):</a:t>
            </a:r>
          </a:p>
          <a:p>
            <a:pPr eaLnBrk="1" hangingPunct="1">
              <a:buNone/>
            </a:pPr>
            <a:r>
              <a:rPr lang="en-US" dirty="0" smtClean="0"/>
              <a:t>	9% (estimated) greater (absolute) response to therapy in CD4&lt;250 group as compared to </a:t>
            </a:r>
            <a:r>
              <a:rPr lang="en-US" dirty="0"/>
              <a:t>CD4 ≥ 250 </a:t>
            </a:r>
            <a:r>
              <a:rPr lang="en-US" dirty="0" smtClean="0"/>
              <a:t>group</a:t>
            </a:r>
          </a:p>
          <a:p>
            <a:pPr eaLnBrk="1" hangingPunct="1">
              <a:buNone/>
            </a:pPr>
            <a:r>
              <a:rPr lang="en-US" dirty="0" smtClean="0"/>
              <a:t>	9% (estimated) greater absolute “risk” of response to therapy in CD4&lt;250 group as compared to </a:t>
            </a:r>
            <a:r>
              <a:rPr lang="en-US" dirty="0"/>
              <a:t>CD4 ≥ 250 </a:t>
            </a:r>
            <a:r>
              <a:rPr lang="en-US" dirty="0" smtClean="0"/>
              <a:t>group</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1</a:t>
            </a:r>
            <a:endParaRPr lang="en-US" baseline="30000" dirty="0" smtClean="0"/>
          </a:p>
        </p:txBody>
      </p:sp>
      <p:sp>
        <p:nvSpPr>
          <p:cNvPr id="5126" name="Slide Number Placeholder 3"/>
          <p:cNvSpPr>
            <a:spLocks noGrp="1"/>
          </p:cNvSpPr>
          <p:nvPr>
            <p:ph type="sldNum" sz="quarter" idx="10"/>
          </p:nvPr>
        </p:nvSpPr>
        <p:spPr>
          <a:noFill/>
        </p:spPr>
        <p:txBody>
          <a:bodyPr/>
          <a:lstStyle/>
          <a:p>
            <a:r>
              <a:rPr lang="en-US" dirty="0" smtClean="0"/>
              <a:t>5</a:t>
            </a:r>
          </a:p>
        </p:txBody>
      </p:sp>
      <p:graphicFrame>
        <p:nvGraphicFramePr>
          <p:cNvPr id="116739" name="Object 3"/>
          <p:cNvGraphicFramePr>
            <a:graphicFrameLocks noChangeAspect="1"/>
          </p:cNvGraphicFramePr>
          <p:nvPr>
            <p:extLst>
              <p:ext uri="{D42A27DB-BD31-4B8C-83A1-F6EECF244321}">
                <p14:modId xmlns:p14="http://schemas.microsoft.com/office/powerpoint/2010/main" val="1238925323"/>
              </p:ext>
            </p:extLst>
          </p:nvPr>
        </p:nvGraphicFramePr>
        <p:xfrm>
          <a:off x="1399630" y="1625722"/>
          <a:ext cx="6728200" cy="394269"/>
        </p:xfrm>
        <a:graphic>
          <a:graphicData uri="http://schemas.openxmlformats.org/presentationml/2006/ole">
            <mc:AlternateContent xmlns:mc="http://schemas.openxmlformats.org/markup-compatibility/2006">
              <mc:Choice xmlns:v="urn:schemas-microsoft-com:vml" Requires="v">
                <p:oleObj spid="_x0000_s57347" name="Equation" r:id="rId4" imgW="2692080" imgH="228600" progId="Equation.3">
                  <p:embed/>
                </p:oleObj>
              </mc:Choice>
              <mc:Fallback>
                <p:oleObj name="Equation" r:id="rId4" imgW="2692080" imgH="228600" progId="Equation.3">
                  <p:embed/>
                  <p:pic>
                    <p:nvPicPr>
                      <p:cNvPr id="0" name=""/>
                      <p:cNvPicPr>
                        <a:picLocks noChangeAspect="1" noChangeArrowheads="1"/>
                      </p:cNvPicPr>
                      <p:nvPr/>
                    </p:nvPicPr>
                    <p:blipFill>
                      <a:blip r:embed="rId5"/>
                      <a:srcRect/>
                      <a:stretch>
                        <a:fillRect/>
                      </a:stretch>
                    </p:blipFill>
                    <p:spPr bwMode="auto">
                      <a:xfrm>
                        <a:off x="1399630" y="1625722"/>
                        <a:ext cx="6728200" cy="394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64308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1: estimating a confidence interval for the difference in proportions</a:t>
            </a:r>
          </a:p>
          <a:p>
            <a:pPr eaLnBrk="1" hangingPunct="1">
              <a:buNone/>
            </a:pPr>
            <a:endParaRPr lang="en-US" dirty="0" smtClean="0"/>
          </a:p>
          <a:p>
            <a:pPr eaLnBrk="1" hangingPunct="1">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1</a:t>
            </a:r>
            <a:endParaRPr lang="en-US" baseline="30000" dirty="0" smtClean="0"/>
          </a:p>
        </p:txBody>
      </p:sp>
      <p:sp>
        <p:nvSpPr>
          <p:cNvPr id="5126" name="Slide Number Placeholder 3"/>
          <p:cNvSpPr>
            <a:spLocks noGrp="1"/>
          </p:cNvSpPr>
          <p:nvPr>
            <p:ph type="sldNum" sz="quarter" idx="10"/>
          </p:nvPr>
        </p:nvSpPr>
        <p:spPr>
          <a:noFill/>
        </p:spPr>
        <p:txBody>
          <a:bodyPr/>
          <a:lstStyle/>
          <a:p>
            <a:r>
              <a:rPr lang="en-US" dirty="0" smtClean="0"/>
              <a:t>6</a:t>
            </a:r>
          </a:p>
        </p:txBody>
      </p:sp>
      <p:graphicFrame>
        <p:nvGraphicFramePr>
          <p:cNvPr id="116739" name="Object 3"/>
          <p:cNvGraphicFramePr>
            <a:graphicFrameLocks noChangeAspect="1"/>
          </p:cNvGraphicFramePr>
          <p:nvPr>
            <p:extLst>
              <p:ext uri="{D42A27DB-BD31-4B8C-83A1-F6EECF244321}">
                <p14:modId xmlns:p14="http://schemas.microsoft.com/office/powerpoint/2010/main" val="3199382341"/>
              </p:ext>
            </p:extLst>
          </p:nvPr>
        </p:nvGraphicFramePr>
        <p:xfrm>
          <a:off x="1424568" y="1650661"/>
          <a:ext cx="6870061" cy="402582"/>
        </p:xfrm>
        <a:graphic>
          <a:graphicData uri="http://schemas.openxmlformats.org/presentationml/2006/ole">
            <mc:AlternateContent xmlns:mc="http://schemas.openxmlformats.org/markup-compatibility/2006">
              <mc:Choice xmlns:v="urn:schemas-microsoft-com:vml" Requires="v">
                <p:oleObj spid="_x0000_s58371" name="Equation" r:id="rId4" imgW="2692080" imgH="228600" progId="Equation.3">
                  <p:embed/>
                </p:oleObj>
              </mc:Choice>
              <mc:Fallback>
                <p:oleObj name="Equation" r:id="rId4" imgW="2692080" imgH="228600" progId="Equation.3">
                  <p:embed/>
                  <p:pic>
                    <p:nvPicPr>
                      <p:cNvPr id="0" name=""/>
                      <p:cNvPicPr>
                        <a:picLocks noChangeAspect="1" noChangeArrowheads="1"/>
                      </p:cNvPicPr>
                      <p:nvPr/>
                    </p:nvPicPr>
                    <p:blipFill>
                      <a:blip r:embed="rId5"/>
                      <a:srcRect/>
                      <a:stretch>
                        <a:fillRect/>
                      </a:stretch>
                    </p:blipFill>
                    <p:spPr bwMode="auto">
                      <a:xfrm>
                        <a:off x="1424568" y="1650661"/>
                        <a:ext cx="6870061" cy="4025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606458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1: estimating a confidence interval for the difference in proportions</a:t>
            </a:r>
          </a:p>
          <a:p>
            <a:pPr eaLnBrk="1" hangingPunct="1">
              <a:buNone/>
            </a:pPr>
            <a:endParaRPr lang="en-US" dirty="0" smtClean="0"/>
          </a:p>
          <a:p>
            <a:pPr eaLnBrk="1" hangingPunct="1">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1</a:t>
            </a:r>
            <a:endParaRPr lang="en-US" baseline="30000" dirty="0" smtClean="0"/>
          </a:p>
        </p:txBody>
      </p:sp>
      <p:sp>
        <p:nvSpPr>
          <p:cNvPr id="5126" name="Slide Number Placeholder 3"/>
          <p:cNvSpPr>
            <a:spLocks noGrp="1"/>
          </p:cNvSpPr>
          <p:nvPr>
            <p:ph type="sldNum" sz="quarter" idx="10"/>
          </p:nvPr>
        </p:nvSpPr>
        <p:spPr>
          <a:noFill/>
        </p:spPr>
        <p:txBody>
          <a:bodyPr/>
          <a:lstStyle/>
          <a:p>
            <a:r>
              <a:rPr lang="en-US" dirty="0" smtClean="0"/>
              <a:t>7</a:t>
            </a:r>
          </a:p>
        </p:txBody>
      </p:sp>
      <p:graphicFrame>
        <p:nvGraphicFramePr>
          <p:cNvPr id="116739" name="Object 3"/>
          <p:cNvGraphicFramePr>
            <a:graphicFrameLocks noChangeAspect="1"/>
          </p:cNvGraphicFramePr>
          <p:nvPr>
            <p:extLst>
              <p:ext uri="{D42A27DB-BD31-4B8C-83A1-F6EECF244321}">
                <p14:modId xmlns:p14="http://schemas.microsoft.com/office/powerpoint/2010/main" val="1157861531"/>
              </p:ext>
            </p:extLst>
          </p:nvPr>
        </p:nvGraphicFramePr>
        <p:xfrm>
          <a:off x="1424568" y="1650661"/>
          <a:ext cx="6870061" cy="402582"/>
        </p:xfrm>
        <a:graphic>
          <a:graphicData uri="http://schemas.openxmlformats.org/presentationml/2006/ole">
            <mc:AlternateContent xmlns:mc="http://schemas.openxmlformats.org/markup-compatibility/2006">
              <mc:Choice xmlns:v="urn:schemas-microsoft-com:vml" Requires="v">
                <p:oleObj spid="_x0000_s59395" name="Equation" r:id="rId4" imgW="2692080" imgH="228600" progId="Equation.3">
                  <p:embed/>
                </p:oleObj>
              </mc:Choice>
              <mc:Fallback>
                <p:oleObj name="Equation" r:id="rId4" imgW="2692080" imgH="228600" progId="Equation.3">
                  <p:embed/>
                  <p:pic>
                    <p:nvPicPr>
                      <p:cNvPr id="0" name=""/>
                      <p:cNvPicPr>
                        <a:picLocks noChangeAspect="1" noChangeArrowheads="1"/>
                      </p:cNvPicPr>
                      <p:nvPr/>
                    </p:nvPicPr>
                    <p:blipFill>
                      <a:blip r:embed="rId5"/>
                      <a:srcRect/>
                      <a:stretch>
                        <a:fillRect/>
                      </a:stretch>
                    </p:blipFill>
                    <p:spPr bwMode="auto">
                      <a:xfrm>
                        <a:off x="1424568" y="1650661"/>
                        <a:ext cx="6870061" cy="4025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12471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1: interpreting a confidence interval for the difference in proportions</a:t>
            </a:r>
          </a:p>
          <a:p>
            <a:pPr eaLnBrk="1" hangingPunct="1">
              <a:buNone/>
            </a:pPr>
            <a:r>
              <a:rPr lang="en-US" dirty="0" smtClean="0"/>
              <a:t>Interpretation(s):</a:t>
            </a:r>
          </a:p>
          <a:p>
            <a:pPr eaLnBrk="1" hangingPunct="1">
              <a:buNone/>
            </a:pPr>
            <a:r>
              <a:rPr lang="en-US" dirty="0" smtClean="0"/>
              <a:t>	9% (estimated) greater (absolute) response to therapy in CD4&lt;250 group as compared to </a:t>
            </a:r>
            <a:r>
              <a:rPr lang="en-US" dirty="0"/>
              <a:t>CD4 ≥ 250 </a:t>
            </a:r>
            <a:r>
              <a:rPr lang="en-US" dirty="0" smtClean="0"/>
              <a:t>group. After accounting for sampling variability this response could be between 4% and 14% greater in the population.   (9% (estimated) greater absolute “risk” of response to therapy in CD4&lt;250 group as compared to </a:t>
            </a:r>
            <a:r>
              <a:rPr lang="en-US" dirty="0"/>
              <a:t>CD4 ≥ 250 </a:t>
            </a:r>
            <a:r>
              <a:rPr lang="en-US" dirty="0" smtClean="0"/>
              <a:t>group. After accounting for sampling variability…)</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1</a:t>
            </a:r>
            <a:endParaRPr lang="en-US" baseline="30000" dirty="0" smtClean="0"/>
          </a:p>
        </p:txBody>
      </p:sp>
      <p:sp>
        <p:nvSpPr>
          <p:cNvPr id="5126" name="Slide Number Placeholder 3"/>
          <p:cNvSpPr>
            <a:spLocks noGrp="1"/>
          </p:cNvSpPr>
          <p:nvPr>
            <p:ph type="sldNum" sz="quarter" idx="10"/>
          </p:nvPr>
        </p:nvSpPr>
        <p:spPr>
          <a:noFill/>
        </p:spPr>
        <p:txBody>
          <a:bodyPr/>
          <a:lstStyle/>
          <a:p>
            <a:r>
              <a:rPr lang="en-US" dirty="0" smtClean="0"/>
              <a:t>8</a:t>
            </a:r>
          </a:p>
        </p:txBody>
      </p:sp>
    </p:spTree>
    <p:extLst>
      <p:ext uri="{BB962C8B-B14F-4D97-AF65-F5344CB8AC3E}">
        <p14:creationId xmlns:p14="http://schemas.microsoft.com/office/powerpoint/2010/main" val="11554376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Example 2: Maternal/Infant HIV Transmission</a:t>
            </a:r>
            <a:r>
              <a:rPr lang="en-US" baseline="30000" dirty="0" smtClean="0"/>
              <a:t>2</a:t>
            </a:r>
          </a:p>
        </p:txBody>
      </p:sp>
      <p:sp>
        <p:nvSpPr>
          <p:cNvPr id="18435" name="Content Placeholder 2"/>
          <p:cNvSpPr>
            <a:spLocks noGrp="1"/>
          </p:cNvSpPr>
          <p:nvPr>
            <p:ph idx="1"/>
          </p:nvPr>
        </p:nvSpPr>
        <p:spPr/>
        <p:txBody>
          <a:bodyPr/>
          <a:lstStyle/>
          <a:p>
            <a:pPr eaLnBrk="1" hangingPunct="1"/>
            <a:r>
              <a:rPr lang="en-US" dirty="0" smtClean="0"/>
              <a:t>Randomized Trial: HIV positive pregnant women randomized to receive AZT or placebo </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r>
              <a:rPr lang="en-US" sz="1400" baseline="30000" dirty="0" smtClean="0"/>
              <a:t>2</a:t>
            </a:r>
            <a:r>
              <a:rPr lang="en-US" sz="1400" dirty="0" smtClean="0"/>
              <a:t>Connor E, et al. Reduction of Maternal-Infant Transmission of Human Immunodeficiency Virus Type 1 with </a:t>
            </a:r>
            <a:r>
              <a:rPr lang="en-US" sz="1400" dirty="0" err="1" smtClean="0"/>
              <a:t>Zidovudine</a:t>
            </a:r>
            <a:r>
              <a:rPr lang="en-US" sz="1400" dirty="0" smtClean="0"/>
              <a:t> Treatment. </a:t>
            </a:r>
            <a:r>
              <a:rPr lang="en-US" sz="1400" i="1" dirty="0" smtClean="0"/>
              <a:t>New England Journal of Medicine</a:t>
            </a:r>
            <a:r>
              <a:rPr lang="en-US" sz="1400" dirty="0" smtClean="0"/>
              <a:t> (1994). 331(18); 1173-1180</a:t>
            </a:r>
          </a:p>
          <a:p>
            <a:pPr lvl="1"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56</a:t>
            </a:fld>
            <a:endParaRPr lang="en-US" smtClean="0"/>
          </a:p>
        </p:txBody>
      </p:sp>
      <p:pic>
        <p:nvPicPr>
          <p:cNvPr id="108547" name="Picture 3"/>
          <p:cNvPicPr>
            <a:picLocks noChangeAspect="1" noChangeArrowheads="1"/>
          </p:cNvPicPr>
          <p:nvPr/>
        </p:nvPicPr>
        <p:blipFill>
          <a:blip r:embed="rId3" cstate="print"/>
          <a:srcRect/>
          <a:stretch>
            <a:fillRect/>
          </a:stretch>
        </p:blipFill>
        <p:spPr bwMode="auto">
          <a:xfrm>
            <a:off x="2036284" y="1419798"/>
            <a:ext cx="4617904" cy="2362471"/>
          </a:xfrm>
          <a:prstGeom prst="rect">
            <a:avLst/>
          </a:prstGeom>
          <a:noFill/>
          <a:ln w="9525">
            <a:noFill/>
            <a:miter lim="800000"/>
            <a:headEnd/>
            <a:tailEnd/>
          </a:ln>
          <a:effectLst/>
        </p:spPr>
      </p:pic>
    </p:spTree>
    <p:extLst>
      <p:ext uri="{BB962C8B-B14F-4D97-AF65-F5344CB8AC3E}">
        <p14:creationId xmlns:p14="http://schemas.microsoft.com/office/powerpoint/2010/main" val="42769327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Example 2: Maternal/Infant HIV Transmission</a:t>
            </a:r>
            <a:r>
              <a:rPr lang="en-US" baseline="30000" dirty="0" smtClean="0"/>
              <a:t>2</a:t>
            </a:r>
          </a:p>
        </p:txBody>
      </p:sp>
      <p:sp>
        <p:nvSpPr>
          <p:cNvPr id="18435" name="Content Placeholder 2"/>
          <p:cNvSpPr>
            <a:spLocks noGrp="1"/>
          </p:cNvSpPr>
          <p:nvPr>
            <p:ph idx="1"/>
          </p:nvPr>
        </p:nvSpPr>
        <p:spPr/>
        <p:txBody>
          <a:bodyPr/>
          <a:lstStyle/>
          <a:p>
            <a:pPr eaLnBrk="1" hangingPunct="1"/>
            <a:r>
              <a:rPr lang="en-US" dirty="0" smtClean="0"/>
              <a:t>Results</a:t>
            </a:r>
          </a:p>
          <a:p>
            <a:pPr eaLnBrk="1" hangingPunct="1">
              <a:buNone/>
            </a:pPr>
            <a:endParaRPr lang="en-US" dirty="0" smtClean="0"/>
          </a:p>
          <a:p>
            <a:pPr eaLnBrk="1" hangingPunct="1">
              <a:buNone/>
            </a:pPr>
            <a:endParaRPr lang="en-US" dirty="0" smtClean="0"/>
          </a:p>
          <a:p>
            <a:pPr lvl="1"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57</a:t>
            </a:fld>
            <a:endParaRPr lang="en-US" smtClean="0"/>
          </a:p>
        </p:txBody>
      </p:sp>
      <p:pic>
        <p:nvPicPr>
          <p:cNvPr id="109571" name="Picture 3"/>
          <p:cNvPicPr>
            <a:picLocks noChangeAspect="1" noChangeArrowheads="1"/>
          </p:cNvPicPr>
          <p:nvPr/>
        </p:nvPicPr>
        <p:blipFill>
          <a:blip r:embed="rId3" cstate="print"/>
          <a:srcRect/>
          <a:stretch>
            <a:fillRect/>
          </a:stretch>
        </p:blipFill>
        <p:spPr bwMode="auto">
          <a:xfrm>
            <a:off x="804974" y="1184577"/>
            <a:ext cx="6215496" cy="984633"/>
          </a:xfrm>
          <a:prstGeom prst="rect">
            <a:avLst/>
          </a:prstGeom>
          <a:noFill/>
          <a:ln w="9525">
            <a:noFill/>
            <a:miter lim="800000"/>
            <a:headEnd/>
            <a:tailEnd/>
          </a:ln>
          <a:effectLst/>
        </p:spPr>
      </p:pic>
      <p:pic>
        <p:nvPicPr>
          <p:cNvPr id="109574" name="Picture 6"/>
          <p:cNvPicPr>
            <a:picLocks noChangeAspect="1" noChangeArrowheads="1"/>
          </p:cNvPicPr>
          <p:nvPr/>
        </p:nvPicPr>
        <p:blipFill>
          <a:blip r:embed="rId4" cstate="print"/>
          <a:srcRect/>
          <a:stretch>
            <a:fillRect/>
          </a:stretch>
        </p:blipFill>
        <p:spPr bwMode="auto">
          <a:xfrm>
            <a:off x="1543457" y="2076856"/>
            <a:ext cx="5579549" cy="505838"/>
          </a:xfrm>
          <a:prstGeom prst="rect">
            <a:avLst/>
          </a:prstGeom>
          <a:noFill/>
          <a:ln w="9525">
            <a:noFill/>
            <a:miter lim="800000"/>
            <a:headEnd/>
            <a:tailEnd/>
          </a:ln>
          <a:effectLst/>
        </p:spPr>
      </p:pic>
      <p:sp>
        <p:nvSpPr>
          <p:cNvPr id="11" name="Rectangle 10"/>
          <p:cNvSpPr/>
          <p:nvPr/>
        </p:nvSpPr>
        <p:spPr bwMode="auto">
          <a:xfrm>
            <a:off x="4163438" y="2407595"/>
            <a:ext cx="3618690" cy="211577"/>
          </a:xfrm>
          <a:prstGeom prst="rect">
            <a:avLst/>
          </a:prstGeom>
          <a:solidFill>
            <a:schemeClr val="bg1"/>
          </a:solidFill>
          <a:ln w="9525" cap="flat" cmpd="sng" algn="ctr">
            <a:noFill/>
            <a:prstDash val="solid"/>
            <a:round/>
            <a:headEnd type="none" w="med" len="med"/>
            <a:tailEnd type="none" w="med" len="med"/>
          </a:ln>
          <a:effectLst/>
        </p:spPr>
        <p:txBody>
          <a:bodyPr vert="horz" wrap="square" lIns="91429" tIns="45715" rIns="91429" bIns="45715"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accent1"/>
              </a:buClr>
              <a:buSzPct val="100000"/>
              <a:buFont typeface="Wingdings" pitchFamily="-112" charset="2"/>
              <a:buChar char="n"/>
              <a:tabLst/>
            </a:pPr>
            <a:endParaRPr kumimoji="0" lang="en-US" sz="2600" b="0" i="0" u="none" strike="noStrike" cap="none" normalizeH="0" baseline="0">
              <a:ln>
                <a:noFill/>
              </a:ln>
              <a:solidFill>
                <a:schemeClr val="tx1"/>
              </a:solidFill>
              <a:effectLst/>
              <a:latin typeface="Myriad Pro" pitchFamily="-112" charset="0"/>
            </a:endParaRPr>
          </a:p>
        </p:txBody>
      </p:sp>
      <p:graphicFrame>
        <p:nvGraphicFramePr>
          <p:cNvPr id="12" name="Table 11"/>
          <p:cNvGraphicFramePr>
            <a:graphicFrameLocks noGrp="1"/>
          </p:cNvGraphicFramePr>
          <p:nvPr/>
        </p:nvGraphicFramePr>
        <p:xfrm>
          <a:off x="1490833" y="2825258"/>
          <a:ext cx="6096000" cy="1127760"/>
        </p:xfrm>
        <a:graphic>
          <a:graphicData uri="http://schemas.openxmlformats.org/drawingml/2006/table">
            <a:tbl>
              <a:tblPr firstRow="1" bandRow="1">
                <a:tableStyleId>{F5AB1C69-6EDB-4FF4-983F-18BD219EF322}</a:tableStyleId>
              </a:tblPr>
              <a:tblGrid>
                <a:gridCol w="1524000"/>
                <a:gridCol w="1524000"/>
                <a:gridCol w="1524000"/>
                <a:gridCol w="1524000"/>
              </a:tblGrid>
              <a:tr h="278130">
                <a:tc>
                  <a:txBody>
                    <a:bodyPr/>
                    <a:lstStyle/>
                    <a:p>
                      <a:r>
                        <a:rPr lang="en-US" sz="1400" b="0" baseline="0" dirty="0" smtClean="0">
                          <a:solidFill>
                            <a:schemeClr val="tx1"/>
                          </a:solidFill>
                        </a:rPr>
                        <a:t>(at 18 </a:t>
                      </a:r>
                      <a:r>
                        <a:rPr lang="en-US" sz="1400" b="0" baseline="0" dirty="0" err="1" smtClean="0">
                          <a:solidFill>
                            <a:schemeClr val="tx1"/>
                          </a:solidFill>
                        </a:rPr>
                        <a:t>mos</a:t>
                      </a:r>
                      <a:r>
                        <a:rPr lang="en-US" sz="1400" b="0" baseline="0" dirty="0" smtClean="0">
                          <a:solidFill>
                            <a:schemeClr val="tx1"/>
                          </a:solidFill>
                        </a:rPr>
                        <a:t>)</a:t>
                      </a:r>
                      <a:endParaRPr lang="en-US" sz="1400" b="0" baseline="0" dirty="0">
                        <a:solidFill>
                          <a:schemeClr val="tx1"/>
                        </a:solidFill>
                      </a:endParaRPr>
                    </a:p>
                  </a:txBody>
                  <a:tcPr marT="34290" marB="3429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AZT</a:t>
                      </a:r>
                    </a:p>
                  </a:txBody>
                  <a:tcPr marT="34290" marB="34290">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Placebo</a:t>
                      </a:r>
                      <a:endParaRPr lang="en-US" sz="1400" baseline="0" dirty="0">
                        <a:solidFill>
                          <a:schemeClr val="tx1"/>
                        </a:solidFill>
                      </a:endParaRPr>
                    </a:p>
                  </a:txBody>
                  <a:tcPr marT="34290" marB="34290">
                    <a:lnB w="12700" cap="flat" cmpd="sng" algn="ctr">
                      <a:solidFill>
                        <a:schemeClr val="tx1"/>
                      </a:solidFill>
                      <a:prstDash val="solid"/>
                      <a:round/>
                      <a:headEnd type="none" w="med" len="med"/>
                      <a:tailEnd type="none" w="med" len="med"/>
                    </a:lnB>
                  </a:tcPr>
                </a:tc>
                <a:tc>
                  <a:txBody>
                    <a:bodyPr/>
                    <a:lstStyle/>
                    <a:p>
                      <a:endParaRPr lang="en-US" sz="1400" baseline="0">
                        <a:solidFill>
                          <a:schemeClr val="tx1"/>
                        </a:solidFill>
                      </a:endParaRPr>
                    </a:p>
                  </a:txBody>
                  <a:tcPr marT="34290" marB="34290"/>
                </a:tc>
              </a:tr>
              <a:tr h="278130">
                <a:tc>
                  <a:txBody>
                    <a:bodyPr/>
                    <a:lstStyle/>
                    <a:p>
                      <a:r>
                        <a:rPr lang="en-US" sz="1400" baseline="0" dirty="0" smtClean="0">
                          <a:solidFill>
                            <a:schemeClr val="tx1"/>
                          </a:solidFill>
                        </a:rPr>
                        <a:t>HIV+</a:t>
                      </a: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13</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 40</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53</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r>
                        <a:rPr lang="en-US" sz="1400" baseline="0" dirty="0" smtClean="0">
                          <a:solidFill>
                            <a:schemeClr val="tx1"/>
                          </a:solidFill>
                        </a:rPr>
                        <a:t>HIV-</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167</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143</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baseline="0" dirty="0" smtClean="0">
                          <a:solidFill>
                            <a:schemeClr val="tx1"/>
                          </a:solidFill>
                        </a:rPr>
                        <a:t>310</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endParaRPr lang="en-US" sz="1400" baseline="0" dirty="0">
                        <a:solidFill>
                          <a:schemeClr val="tx1"/>
                        </a:solidFill>
                      </a:endParaRPr>
                    </a:p>
                  </a:txBody>
                  <a:tcPr marT="34290" marB="34290"/>
                </a:tc>
                <a:tc>
                  <a:txBody>
                    <a:bodyPr/>
                    <a:lstStyle/>
                    <a:p>
                      <a:pPr algn="ctr"/>
                      <a:r>
                        <a:rPr lang="en-US" sz="1400" baseline="0" dirty="0" smtClean="0">
                          <a:solidFill>
                            <a:schemeClr val="tx1"/>
                          </a:solidFill>
                        </a:rPr>
                        <a:t>180</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183</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363</a:t>
                      </a:r>
                      <a:endParaRPr lang="en-US" sz="1400" baseline="0" dirty="0">
                        <a:solidFill>
                          <a:schemeClr val="tx1"/>
                        </a:solidFill>
                      </a:endParaRPr>
                    </a:p>
                  </a:txBody>
                  <a:tcPr marT="34290" marB="34290"/>
                </a:tc>
              </a:tr>
            </a:tbl>
          </a:graphicData>
        </a:graphic>
      </p:graphicFrame>
    </p:spTree>
    <p:extLst>
      <p:ext uri="{BB962C8B-B14F-4D97-AF65-F5344CB8AC3E}">
        <p14:creationId xmlns:p14="http://schemas.microsoft.com/office/powerpoint/2010/main" val="9694796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1: the difference in proportions (also called </a:t>
            </a:r>
            <a:r>
              <a:rPr lang="en-US" i="1" dirty="0" smtClean="0"/>
              <a:t>risk difference </a:t>
            </a:r>
            <a:r>
              <a:rPr lang="en-US" dirty="0" smtClean="0"/>
              <a:t>, or </a:t>
            </a:r>
            <a:r>
              <a:rPr lang="en-US" i="1" dirty="0" smtClean="0"/>
              <a:t>attributable risk</a:t>
            </a:r>
            <a:r>
              <a:rPr lang="en-US" dirty="0" smtClean="0"/>
              <a:t>)</a:t>
            </a:r>
          </a:p>
          <a:p>
            <a:pPr eaLnBrk="1" hangingPunct="1">
              <a:buNone/>
            </a:pPr>
            <a:r>
              <a:rPr lang="en-US" dirty="0" smtClean="0"/>
              <a:t>Interpretation(s):</a:t>
            </a:r>
          </a:p>
          <a:p>
            <a:pPr eaLnBrk="1" hangingPunct="1">
              <a:buNone/>
            </a:pPr>
            <a:r>
              <a:rPr lang="en-US" dirty="0" smtClean="0"/>
              <a:t>	15% (absolute) reduction in HIV+ transmission to children born to mothers given AZT as compared to children born to mothers given placebo</a:t>
            </a:r>
          </a:p>
          <a:p>
            <a:pPr eaLnBrk="1" hangingPunct="1">
              <a:buNone/>
            </a:pPr>
            <a:r>
              <a:rPr lang="en-US" dirty="0" smtClean="0"/>
              <a:t>	15% lower absolute “risk” of HIV+ transmission to children born to mothers given AZT…</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2</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58</a:t>
            </a:fld>
            <a:endParaRPr lang="en-US" smtClean="0"/>
          </a:p>
        </p:txBody>
      </p:sp>
      <p:graphicFrame>
        <p:nvGraphicFramePr>
          <p:cNvPr id="116739" name="Object 3"/>
          <p:cNvGraphicFramePr>
            <a:graphicFrameLocks noChangeAspect="1"/>
          </p:cNvGraphicFramePr>
          <p:nvPr/>
        </p:nvGraphicFramePr>
        <p:xfrm>
          <a:off x="1994170" y="1466234"/>
          <a:ext cx="5223753" cy="311995"/>
        </p:xfrm>
        <a:graphic>
          <a:graphicData uri="http://schemas.openxmlformats.org/presentationml/2006/ole">
            <mc:AlternateContent xmlns:mc="http://schemas.openxmlformats.org/markup-compatibility/2006">
              <mc:Choice xmlns:v="urn:schemas-microsoft-com:vml" Requires="v">
                <p:oleObj spid="_x0000_s60419" name="Equation" r:id="rId4" imgW="2641320" imgH="228600" progId="Equation.3">
                  <p:embed/>
                </p:oleObj>
              </mc:Choice>
              <mc:Fallback>
                <p:oleObj name="Equation" r:id="rId4" imgW="264132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4170" y="1466234"/>
                        <a:ext cx="5223753" cy="311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80022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1: estimating a confidence interval for the difference in proportions</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2</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59</a:t>
            </a:fld>
            <a:endParaRPr lang="en-US" smtClean="0"/>
          </a:p>
        </p:txBody>
      </p:sp>
      <p:graphicFrame>
        <p:nvGraphicFramePr>
          <p:cNvPr id="116739" name="Object 3"/>
          <p:cNvGraphicFramePr>
            <a:graphicFrameLocks noChangeAspect="1"/>
          </p:cNvGraphicFramePr>
          <p:nvPr/>
        </p:nvGraphicFramePr>
        <p:xfrm>
          <a:off x="1935981" y="1507798"/>
          <a:ext cx="5223753" cy="311995"/>
        </p:xfrm>
        <a:graphic>
          <a:graphicData uri="http://schemas.openxmlformats.org/presentationml/2006/ole">
            <mc:AlternateContent xmlns:mc="http://schemas.openxmlformats.org/markup-compatibility/2006">
              <mc:Choice xmlns:v="urn:schemas-microsoft-com:vml" Requires="v">
                <p:oleObj spid="_x0000_s61443" name="Equation" r:id="rId4" imgW="2641320" imgH="228600" progId="Equation.3">
                  <p:embed/>
                </p:oleObj>
              </mc:Choice>
              <mc:Fallback>
                <p:oleObj name="Equation" r:id="rId4" imgW="264132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5981" y="1507798"/>
                        <a:ext cx="5223753" cy="311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44207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Motivation</a:t>
            </a:r>
          </a:p>
        </p:txBody>
      </p:sp>
      <p:sp>
        <p:nvSpPr>
          <p:cNvPr id="18435" name="Content Placeholder 2"/>
          <p:cNvSpPr>
            <a:spLocks noGrp="1"/>
          </p:cNvSpPr>
          <p:nvPr>
            <p:ph idx="1"/>
          </p:nvPr>
        </p:nvSpPr>
        <p:spPr/>
        <p:txBody>
          <a:bodyPr/>
          <a:lstStyle/>
          <a:p>
            <a:pPr eaLnBrk="1" hangingPunct="1"/>
            <a:r>
              <a:rPr lang="en-US" dirty="0" smtClean="0"/>
              <a:t>Types of two group comparisons, continuous outcomes</a:t>
            </a:r>
          </a:p>
          <a:p>
            <a:pPr lvl="1" eaLnBrk="1" hangingPunct="1"/>
            <a:endParaRPr lang="en-US" dirty="0" smtClean="0"/>
          </a:p>
          <a:p>
            <a:pPr lvl="1" eaLnBrk="1" hangingPunct="1"/>
            <a:r>
              <a:rPr lang="en-US" dirty="0" smtClean="0"/>
              <a:t>Paired</a:t>
            </a:r>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1: estimating a confidence interval for the difference in proportions</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2</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60</a:t>
            </a:fld>
            <a:endParaRPr lang="en-US" smtClean="0"/>
          </a:p>
        </p:txBody>
      </p:sp>
      <p:graphicFrame>
        <p:nvGraphicFramePr>
          <p:cNvPr id="116739" name="Object 3"/>
          <p:cNvGraphicFramePr>
            <a:graphicFrameLocks noChangeAspect="1"/>
          </p:cNvGraphicFramePr>
          <p:nvPr/>
        </p:nvGraphicFramePr>
        <p:xfrm>
          <a:off x="1994170" y="1441296"/>
          <a:ext cx="5223753" cy="311995"/>
        </p:xfrm>
        <a:graphic>
          <a:graphicData uri="http://schemas.openxmlformats.org/presentationml/2006/ole">
            <mc:AlternateContent xmlns:mc="http://schemas.openxmlformats.org/markup-compatibility/2006">
              <mc:Choice xmlns:v="urn:schemas-microsoft-com:vml" Requires="v">
                <p:oleObj spid="_x0000_s62467" name="Equation" r:id="rId4" imgW="2641320" imgH="228600" progId="Equation.3">
                  <p:embed/>
                </p:oleObj>
              </mc:Choice>
              <mc:Fallback>
                <p:oleObj name="Equation" r:id="rId4" imgW="264132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4170" y="1441296"/>
                        <a:ext cx="5223753" cy="311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83179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E7FCDD5F-62FA-4F1F-88D3-C9D9079A1B5D}" type="slidenum">
              <a:rPr lang="en-US" smtClean="0">
                <a:latin typeface="Myriad Pro SemiCond" pitchFamily="-112" charset="0"/>
              </a:rPr>
              <a:pPr/>
              <a:t>61</a:t>
            </a:fld>
            <a:endParaRPr lang="en-US" smtClean="0">
              <a:latin typeface="Myriad Pro SemiCond" pitchFamily="-112" charset="0"/>
            </a:endParaRPr>
          </a:p>
        </p:txBody>
      </p:sp>
      <p:sp>
        <p:nvSpPr>
          <p:cNvPr id="23555" name="Rectangle 6"/>
          <p:cNvSpPr>
            <a:spLocks noGrp="1" noChangeArrowheads="1"/>
          </p:cNvSpPr>
          <p:nvPr>
            <p:ph type="title"/>
          </p:nvPr>
        </p:nvSpPr>
        <p:spPr/>
        <p:txBody>
          <a:bodyPr/>
          <a:lstStyle/>
          <a:p>
            <a:pPr eaLnBrk="1" hangingPunct="1"/>
            <a:r>
              <a:rPr lang="en-US" dirty="0" smtClean="0"/>
              <a:t>Example 2</a:t>
            </a:r>
          </a:p>
        </p:txBody>
      </p:sp>
      <p:sp>
        <p:nvSpPr>
          <p:cNvPr id="23556" name="Rectangle 7"/>
          <p:cNvSpPr>
            <a:spLocks noGrp="1" noChangeArrowheads="1"/>
          </p:cNvSpPr>
          <p:nvPr>
            <p:ph type="body" idx="1"/>
          </p:nvPr>
        </p:nvSpPr>
        <p:spPr/>
        <p:txBody>
          <a:bodyPr/>
          <a:lstStyle/>
          <a:p>
            <a:pPr eaLnBrk="1" hangingPunct="1"/>
            <a:r>
              <a:rPr lang="en-US" dirty="0" smtClean="0"/>
              <a:t>Summary Measure 1: interpreting a confidence interval for the difference in proportions</a:t>
            </a:r>
          </a:p>
          <a:p>
            <a:pPr lvl="1" eaLnBrk="1" hangingPunct="1"/>
            <a:r>
              <a:rPr lang="en-US" dirty="0" smtClean="0"/>
              <a:t>The proportion of infants who tested positive for HIV within 18 months of birth was seven percent (95% CI 4 -12%) in the AZT group and twenty-two percent in the placebo group (95% CI 16 - 28%).  This is an absolute decrease of 15% associated with AZT.</a:t>
            </a:r>
          </a:p>
          <a:p>
            <a:pPr lvl="1" eaLnBrk="1" hangingPunct="1"/>
            <a:r>
              <a:rPr lang="en-US" dirty="0" smtClean="0"/>
              <a:t>The study results estimate the absolute decrease in the proportion of HIV positive infants born to HIV positive mothers associated with AZT to be as low as 8% and as high as 22%</a:t>
            </a:r>
          </a:p>
          <a:p>
            <a:pPr lvl="1" eaLnBrk="1" hangingPunct="1"/>
            <a:endParaRPr lang="en-US" dirty="0" smtClean="0"/>
          </a:p>
        </p:txBody>
      </p:sp>
    </p:spTree>
    <p:extLst>
      <p:ext uri="{BB962C8B-B14F-4D97-AF65-F5344CB8AC3E}">
        <p14:creationId xmlns:p14="http://schemas.microsoft.com/office/powerpoint/2010/main" val="30799109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Example 3: Aspirin and CVD: Women</a:t>
            </a:r>
            <a:r>
              <a:rPr lang="en-US" baseline="30000" dirty="0" smtClean="0"/>
              <a:t>3</a:t>
            </a:r>
          </a:p>
        </p:txBody>
      </p:sp>
      <p:sp>
        <p:nvSpPr>
          <p:cNvPr id="18435" name="Content Placeholder 2"/>
          <p:cNvSpPr>
            <a:spLocks noGrp="1"/>
          </p:cNvSpPr>
          <p:nvPr>
            <p:ph idx="1"/>
          </p:nvPr>
        </p:nvSpPr>
        <p:spPr/>
        <p:txBody>
          <a:bodyPr/>
          <a:lstStyle/>
          <a:p>
            <a:pPr eaLnBrk="1" hangingPunct="1"/>
            <a:r>
              <a:rPr lang="en-US" dirty="0" smtClean="0"/>
              <a:t>From Abstract</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r>
              <a:rPr lang="en-US" sz="1400" baseline="30000" dirty="0" smtClean="0"/>
              <a:t>3</a:t>
            </a:r>
            <a:r>
              <a:rPr lang="en-US" sz="1400" dirty="0" smtClean="0"/>
              <a:t> </a:t>
            </a:r>
            <a:r>
              <a:rPr lang="en-US" sz="1400" dirty="0" err="1" smtClean="0"/>
              <a:t>Ridker</a:t>
            </a:r>
            <a:r>
              <a:rPr lang="en-US" sz="1400" dirty="0" smtClean="0"/>
              <a:t> P, et al. A Randomized Trial of Low-Dose Aspirin in the Primary Prevention of Cardiovascular Disease in Women. </a:t>
            </a:r>
            <a:r>
              <a:rPr lang="en-US" sz="1400" i="1" dirty="0" smtClean="0"/>
              <a:t>New England Journal of Medicine </a:t>
            </a:r>
            <a:r>
              <a:rPr lang="en-US" sz="1400" dirty="0" smtClean="0"/>
              <a:t>(2005). 352(13); 1293-1304</a:t>
            </a:r>
          </a:p>
          <a:p>
            <a:pPr lvl="1"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62</a:t>
            </a:fld>
            <a:endParaRPr lang="en-US" smtClean="0"/>
          </a:p>
        </p:txBody>
      </p:sp>
      <p:pic>
        <p:nvPicPr>
          <p:cNvPr id="114693" name="Picture 5"/>
          <p:cNvPicPr>
            <a:picLocks noChangeAspect="1" noChangeArrowheads="1"/>
          </p:cNvPicPr>
          <p:nvPr/>
        </p:nvPicPr>
        <p:blipFill>
          <a:blip r:embed="rId3" cstate="print"/>
          <a:srcRect/>
          <a:stretch>
            <a:fillRect/>
          </a:stretch>
        </p:blipFill>
        <p:spPr bwMode="auto">
          <a:xfrm>
            <a:off x="658239" y="1113817"/>
            <a:ext cx="7570788" cy="2643188"/>
          </a:xfrm>
          <a:prstGeom prst="rect">
            <a:avLst/>
          </a:prstGeom>
          <a:noFill/>
          <a:ln w="9525">
            <a:noFill/>
            <a:miter lim="800000"/>
            <a:headEnd/>
            <a:tailEnd/>
          </a:ln>
          <a:effectLst/>
        </p:spPr>
      </p:pic>
      <p:sp>
        <p:nvSpPr>
          <p:cNvPr id="10" name="Rectangle 9"/>
          <p:cNvSpPr/>
          <p:nvPr/>
        </p:nvSpPr>
        <p:spPr bwMode="auto">
          <a:xfrm>
            <a:off x="4542817" y="3553027"/>
            <a:ext cx="3764604" cy="204281"/>
          </a:xfrm>
          <a:prstGeom prst="rect">
            <a:avLst/>
          </a:prstGeom>
          <a:solidFill>
            <a:schemeClr val="bg1"/>
          </a:solidFill>
          <a:ln w="9525" cap="flat" cmpd="sng" algn="ctr">
            <a:noFill/>
            <a:prstDash val="solid"/>
            <a:round/>
            <a:headEnd type="none" w="med" len="med"/>
            <a:tailEnd type="none" w="med" len="med"/>
          </a:ln>
          <a:effectLst/>
        </p:spPr>
        <p:txBody>
          <a:bodyPr vert="horz" wrap="square" lIns="91429" tIns="45715" rIns="91429" bIns="45715"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accent1"/>
              </a:buClr>
              <a:buSzPct val="100000"/>
              <a:buFont typeface="Wingdings" pitchFamily="-112" charset="2"/>
              <a:buChar char="n"/>
              <a:tabLst/>
            </a:pPr>
            <a:endParaRPr kumimoji="0" lang="en-US" sz="2600" b="0" i="0" u="none" strike="noStrike" cap="none" normalizeH="0" baseline="0">
              <a:ln>
                <a:noFill/>
              </a:ln>
              <a:solidFill>
                <a:schemeClr val="tx1"/>
              </a:solidFill>
              <a:effectLst/>
              <a:latin typeface="Myriad Pro" pitchFamily="-112" charset="0"/>
            </a:endParaRPr>
          </a:p>
        </p:txBody>
      </p:sp>
    </p:spTree>
    <p:extLst>
      <p:ext uri="{BB962C8B-B14F-4D97-AF65-F5344CB8AC3E}">
        <p14:creationId xmlns:p14="http://schemas.microsoft.com/office/powerpoint/2010/main" val="12688112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2X2 table and estimates</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3</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63</a:t>
            </a:fld>
            <a:endParaRPr lang="en-US" smtClean="0"/>
          </a:p>
        </p:txBody>
      </p:sp>
      <p:graphicFrame>
        <p:nvGraphicFramePr>
          <p:cNvPr id="10" name="Table 9"/>
          <p:cNvGraphicFramePr>
            <a:graphicFrameLocks noGrp="1"/>
          </p:cNvGraphicFramePr>
          <p:nvPr/>
        </p:nvGraphicFramePr>
        <p:xfrm>
          <a:off x="1656203" y="1336943"/>
          <a:ext cx="6096000" cy="1127760"/>
        </p:xfrm>
        <a:graphic>
          <a:graphicData uri="http://schemas.openxmlformats.org/drawingml/2006/table">
            <a:tbl>
              <a:tblPr firstRow="1" bandRow="1">
                <a:tableStyleId>{F5AB1C69-6EDB-4FF4-983F-18BD219EF322}</a:tableStyleId>
              </a:tblPr>
              <a:tblGrid>
                <a:gridCol w="1524000"/>
                <a:gridCol w="1524000"/>
                <a:gridCol w="1524000"/>
                <a:gridCol w="1524000"/>
              </a:tblGrid>
              <a:tr h="278130">
                <a:tc>
                  <a:txBody>
                    <a:bodyPr/>
                    <a:lstStyle/>
                    <a:p>
                      <a:endParaRPr lang="en-US" sz="1400" baseline="0" dirty="0">
                        <a:solidFill>
                          <a:schemeClr val="tx1"/>
                        </a:solidFill>
                      </a:endParaRPr>
                    </a:p>
                  </a:txBody>
                  <a:tcPr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Aspirin</a:t>
                      </a:r>
                    </a:p>
                  </a:txBody>
                  <a:tcPr marT="34290" marB="34290">
                    <a:lnB w="12700" cap="flat" cmpd="sng" algn="ctr">
                      <a:solidFill>
                        <a:schemeClr val="tx1"/>
                      </a:solidFill>
                      <a:prstDash val="solid"/>
                      <a:round/>
                      <a:headEnd type="none" w="med" len="med"/>
                      <a:tailEnd type="none" w="med" len="med"/>
                    </a:lnB>
                  </a:tcPr>
                </a:tc>
                <a:tc>
                  <a:txBody>
                    <a:bodyPr/>
                    <a:lstStyle/>
                    <a:p>
                      <a:r>
                        <a:rPr lang="en-US" sz="1400" baseline="0" dirty="0" smtClean="0">
                          <a:solidFill>
                            <a:schemeClr val="tx1"/>
                          </a:solidFill>
                        </a:rPr>
                        <a:t>Placebo</a:t>
                      </a:r>
                      <a:endParaRPr lang="en-US" sz="1400" baseline="0" dirty="0">
                        <a:solidFill>
                          <a:schemeClr val="tx1"/>
                        </a:solidFill>
                      </a:endParaRPr>
                    </a:p>
                  </a:txBody>
                  <a:tcPr marT="34290" marB="34290">
                    <a:lnB w="12700" cap="flat" cmpd="sng" algn="ctr">
                      <a:solidFill>
                        <a:schemeClr val="tx1"/>
                      </a:solidFill>
                      <a:prstDash val="solid"/>
                      <a:round/>
                      <a:headEnd type="none" w="med" len="med"/>
                      <a:tailEnd type="none" w="med" len="med"/>
                    </a:lnB>
                  </a:tcPr>
                </a:tc>
                <a:tc>
                  <a:txBody>
                    <a:bodyPr/>
                    <a:lstStyle/>
                    <a:p>
                      <a:endParaRPr lang="en-US" sz="1400" baseline="0">
                        <a:solidFill>
                          <a:schemeClr val="tx1"/>
                        </a:solidFill>
                      </a:endParaRPr>
                    </a:p>
                  </a:txBody>
                  <a:tcPr marT="34290" marB="34290"/>
                </a:tc>
              </a:tr>
              <a:tr h="278130">
                <a:tc>
                  <a:txBody>
                    <a:bodyPr/>
                    <a:lstStyle/>
                    <a:p>
                      <a:r>
                        <a:rPr lang="en-US" sz="1400" baseline="0" dirty="0" smtClean="0">
                          <a:solidFill>
                            <a:schemeClr val="tx1"/>
                          </a:solidFill>
                        </a:rPr>
                        <a:t>CVD</a:t>
                      </a: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477</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522</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999</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r>
                        <a:rPr lang="en-US" sz="1400" baseline="0" dirty="0" smtClean="0">
                          <a:solidFill>
                            <a:schemeClr val="tx1"/>
                          </a:solidFill>
                        </a:rPr>
                        <a:t>No CVD</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19,457</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19,420</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baseline="0" dirty="0" smtClean="0">
                          <a:solidFill>
                            <a:schemeClr val="tx1"/>
                          </a:solidFill>
                        </a:rPr>
                        <a:t>38,887</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endParaRPr lang="en-US" sz="1400" baseline="0" dirty="0">
                        <a:solidFill>
                          <a:schemeClr val="tx1"/>
                        </a:solidFill>
                      </a:endParaRPr>
                    </a:p>
                  </a:txBody>
                  <a:tcPr marT="34290" marB="34290"/>
                </a:tc>
                <a:tc>
                  <a:txBody>
                    <a:bodyPr/>
                    <a:lstStyle/>
                    <a:p>
                      <a:pPr algn="ctr"/>
                      <a:r>
                        <a:rPr lang="en-US" sz="1400" baseline="0" dirty="0" smtClean="0">
                          <a:solidFill>
                            <a:schemeClr val="tx1"/>
                          </a:solidFill>
                        </a:rPr>
                        <a:t>19,934</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19,942</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39,876</a:t>
                      </a:r>
                      <a:endParaRPr lang="en-US" sz="1400" baseline="0" dirty="0">
                        <a:solidFill>
                          <a:schemeClr val="tx1"/>
                        </a:solidFill>
                      </a:endParaRPr>
                    </a:p>
                  </a:txBody>
                  <a:tcPr marT="34290" marB="34290"/>
                </a:tc>
              </a:tr>
            </a:tbl>
          </a:graphicData>
        </a:graphic>
      </p:graphicFrame>
      <p:graphicFrame>
        <p:nvGraphicFramePr>
          <p:cNvPr id="116739" name="Object 3"/>
          <p:cNvGraphicFramePr>
            <a:graphicFrameLocks noChangeAspect="1"/>
          </p:cNvGraphicFramePr>
          <p:nvPr/>
        </p:nvGraphicFramePr>
        <p:xfrm>
          <a:off x="2317751" y="3101579"/>
          <a:ext cx="3254375" cy="482203"/>
        </p:xfrm>
        <a:graphic>
          <a:graphicData uri="http://schemas.openxmlformats.org/presentationml/2006/ole">
            <mc:AlternateContent xmlns:mc="http://schemas.openxmlformats.org/markup-compatibility/2006">
              <mc:Choice xmlns:v="urn:schemas-microsoft-com:vml" Requires="v">
                <p:oleObj spid="_x0000_s63492" name="Equation" r:id="rId4" imgW="1955520" imgH="419040" progId="Equation.3">
                  <p:embed/>
                </p:oleObj>
              </mc:Choice>
              <mc:Fallback>
                <p:oleObj name="Equation" r:id="rId4" imgW="195552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1" y="3101579"/>
                        <a:ext cx="3254375" cy="482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1" name="Object 5"/>
          <p:cNvGraphicFramePr>
            <a:graphicFrameLocks noChangeAspect="1"/>
          </p:cNvGraphicFramePr>
          <p:nvPr/>
        </p:nvGraphicFramePr>
        <p:xfrm>
          <a:off x="2382838" y="3794523"/>
          <a:ext cx="3275012" cy="483394"/>
        </p:xfrm>
        <a:graphic>
          <a:graphicData uri="http://schemas.openxmlformats.org/presentationml/2006/ole">
            <mc:AlternateContent xmlns:mc="http://schemas.openxmlformats.org/markup-compatibility/2006">
              <mc:Choice xmlns:v="urn:schemas-microsoft-com:vml" Requires="v">
                <p:oleObj spid="_x0000_s63493" name="Equation" r:id="rId6" imgW="1968480" imgH="419040" progId="Equation.3">
                  <p:embed/>
                </p:oleObj>
              </mc:Choice>
              <mc:Fallback>
                <p:oleObj name="Equation" r:id="rId6" imgW="196848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2838" y="3794523"/>
                        <a:ext cx="3275012" cy="4833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262717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Risk Difference</a:t>
            </a:r>
          </a:p>
          <a:p>
            <a:pPr eaLnBrk="1" hangingPunct="1"/>
            <a:endParaRPr lang="en-US" dirty="0" smtClean="0"/>
          </a:p>
          <a:p>
            <a:pPr eaLnBrk="1" hangingPunct="1"/>
            <a:r>
              <a:rPr lang="en-US" dirty="0" smtClean="0"/>
              <a:t>0.2 % (absolute) reduction in (10-year) risk of CVD for women on low-dose aspirin therapy compared to women not on low dose therapy</a:t>
            </a:r>
          </a:p>
          <a:p>
            <a:pPr eaLnBrk="1" hangingPunct="1"/>
            <a:r>
              <a:rPr lang="en-US" dirty="0" smtClean="0"/>
              <a:t>In a population of 100,000 women, we would expect to see 0.002*100,000=200 fewer cases of CVD (developing within 10 years) if the women were given low-dose aspirin therapy </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3</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64</a:t>
            </a:fld>
            <a:endParaRPr lang="en-US" smtClean="0"/>
          </a:p>
        </p:txBody>
      </p:sp>
      <p:graphicFrame>
        <p:nvGraphicFramePr>
          <p:cNvPr id="116739" name="Object 3"/>
          <p:cNvGraphicFramePr>
            <a:graphicFrameLocks noChangeAspect="1"/>
          </p:cNvGraphicFramePr>
          <p:nvPr/>
        </p:nvGraphicFramePr>
        <p:xfrm>
          <a:off x="1367242" y="1197465"/>
          <a:ext cx="6896365" cy="390266"/>
        </p:xfrm>
        <a:graphic>
          <a:graphicData uri="http://schemas.openxmlformats.org/presentationml/2006/ole">
            <mc:AlternateContent xmlns:mc="http://schemas.openxmlformats.org/markup-compatibility/2006">
              <mc:Choice xmlns:v="urn:schemas-microsoft-com:vml" Requires="v">
                <p:oleObj spid="_x0000_s64515" name="Equation" r:id="rId4" imgW="2946240" imgH="241200" progId="Equation.3">
                  <p:embed/>
                </p:oleObj>
              </mc:Choice>
              <mc:Fallback>
                <p:oleObj name="Equation" r:id="rId4" imgW="294624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7242" y="1197465"/>
                        <a:ext cx="6896365" cy="390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062729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Risk Difference, 95% CI</a:t>
            </a:r>
          </a:p>
          <a:p>
            <a:pPr eaLnBrk="1" hangingPunct="1"/>
            <a:endParaRPr lang="en-US" dirty="0" smtClean="0"/>
          </a:p>
          <a:p>
            <a:pPr eaLnBrk="1" hangingPunct="1"/>
            <a:r>
              <a:rPr lang="en-US" dirty="0" smtClean="0"/>
              <a:t>In a group of 100,000 women, we would expect to see 0.002*100,000=200 fewer cases of CVD (developing within 10 years) if the women were given low-dose aspirin therapy, but at the population level (</a:t>
            </a:r>
            <a:r>
              <a:rPr lang="en-US" dirty="0" err="1" smtClean="0"/>
              <a:t>ie</a:t>
            </a:r>
            <a:r>
              <a:rPr lang="en-US" dirty="0" smtClean="0"/>
              <a:t>: accounting for study sampling error) the association could range from a 500 fewer cases to 80 more cases if the women were given low-dose aspirin therapy: As such, after accounting for sampling variability, there is no population level association between low dose aspirin therapy and CVD.</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3</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65</a:t>
            </a:fld>
            <a:endParaRPr lang="en-US" smtClean="0"/>
          </a:p>
        </p:txBody>
      </p:sp>
    </p:spTree>
    <p:extLst>
      <p:ext uri="{BB962C8B-B14F-4D97-AF65-F5344CB8AC3E}">
        <p14:creationId xmlns:p14="http://schemas.microsoft.com/office/powerpoint/2010/main" val="7925989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sz="half" idx="1"/>
          </p:nvPr>
        </p:nvSpPr>
        <p:spPr>
          <a:xfrm>
            <a:off x="609600" y="628651"/>
            <a:ext cx="8305800" cy="3965972"/>
          </a:xfrm>
        </p:spPr>
        <p:txBody>
          <a:bodyPr/>
          <a:lstStyle/>
          <a:p>
            <a:pPr marL="0" indent="0" eaLnBrk="1" hangingPunct="1"/>
            <a:r>
              <a:rPr lang="en-US" sz="2500" dirty="0" smtClean="0"/>
              <a:t> </a:t>
            </a:r>
            <a:r>
              <a:rPr lang="en-US" dirty="0" smtClean="0"/>
              <a:t>HRT and Risk of CHD</a:t>
            </a:r>
            <a:r>
              <a:rPr lang="en-US" baseline="30000" dirty="0" smtClean="0"/>
              <a:t>4</a:t>
            </a:r>
          </a:p>
          <a:p>
            <a:pPr marL="0" indent="0" eaLnBrk="1" hangingPunct="1">
              <a:buNone/>
            </a:pPr>
            <a:r>
              <a:rPr lang="en-US" dirty="0" smtClean="0"/>
              <a:t>Proportion of Women Developing CHD (Incidence)</a:t>
            </a:r>
          </a:p>
          <a:p>
            <a:pPr marL="0" indent="0" eaLnBrk="1" hangingPunct="1">
              <a:buNone/>
            </a:pPr>
            <a:endParaRPr lang="en-US" dirty="0" smtClean="0"/>
          </a:p>
          <a:p>
            <a:pPr marL="0" indent="0" eaLnBrk="1" hangingPunct="1">
              <a:buNone/>
            </a:pPr>
            <a:endParaRPr lang="en-US" sz="2500" dirty="0" smtClean="0"/>
          </a:p>
          <a:p>
            <a:pPr marL="0" indent="0" eaLnBrk="1" hangingPunct="1">
              <a:buNone/>
            </a:pPr>
            <a:r>
              <a:rPr lang="en-US" sz="1400" dirty="0" smtClean="0"/>
              <a:t>4 Writing Group for the Women’s Health Initiative Investigators. Risks and Benefits of Estrogen Plus Progestin in Healthy Postmenopausal Women: Principal Results From the Women's Health Initiative Randomized Controlled Trial. (2002) </a:t>
            </a:r>
            <a:r>
              <a:rPr lang="en-US" sz="1400" i="1" dirty="0" smtClean="0"/>
              <a:t>JAMA.</a:t>
            </a:r>
            <a:r>
              <a:rPr lang="en-US" sz="1400" dirty="0" smtClean="0"/>
              <a:t>;288(3):321-333.</a:t>
            </a:r>
          </a:p>
          <a:p>
            <a:pPr marL="0" indent="0" eaLnBrk="1" hangingPunct="1">
              <a:buNone/>
            </a:pPr>
            <a:endParaRPr lang="en-US" dirty="0" smtClean="0"/>
          </a:p>
          <a:p>
            <a:pPr marL="0" indent="0" eaLnBrk="1" hangingPunct="1">
              <a:buNone/>
            </a:pPr>
            <a:endParaRPr lang="en-US" dirty="0" smtClean="0"/>
          </a:p>
          <a:p>
            <a:pPr marL="0" indent="0" eaLnBrk="1" hangingPunct="1"/>
            <a:endParaRPr lang="en-US" dirty="0" smtClean="0"/>
          </a:p>
          <a:p>
            <a:pPr marL="0" indent="0" eaLnBrk="1" hangingPunct="1"/>
            <a:endParaRPr lang="en-US" dirty="0" smtClean="0"/>
          </a:p>
          <a:p>
            <a:pPr marL="0" indent="0" eaLnBrk="1" hangingPunct="1"/>
            <a:endParaRPr lang="en-US" dirty="0" smtClean="0"/>
          </a:p>
          <a:p>
            <a:pPr marL="0" indent="0" eaLnBrk="1" hangingPunct="1"/>
            <a:endParaRPr lang="en-US" dirty="0" smtClean="0"/>
          </a:p>
          <a:p>
            <a:pPr marL="0" indent="0" eaLnBrk="1" hangingPunct="1"/>
            <a:endParaRPr lang="en-US" dirty="0" smtClean="0"/>
          </a:p>
          <a:p>
            <a:pPr marL="0" indent="0" eaLnBrk="1" hangingPunct="1">
              <a:buNone/>
            </a:pPr>
            <a:endParaRPr lang="en-US" dirty="0" smtClean="0"/>
          </a:p>
          <a:p>
            <a:pPr marL="0" indent="0" eaLnBrk="1" hangingPunct="1"/>
            <a:endParaRPr lang="en-US" dirty="0" smtClean="0"/>
          </a:p>
          <a:p>
            <a:pPr marL="0" indent="0" eaLnBrk="1" hangingPunct="1"/>
            <a:endParaRPr lang="en-US" dirty="0" smtClean="0"/>
          </a:p>
          <a:p>
            <a:pPr marL="1079500" lvl="2" indent="0" eaLnBrk="1" hangingPunct="1">
              <a:buNone/>
            </a:pPr>
            <a:endParaRPr lang="en-US" dirty="0" smtClean="0"/>
          </a:p>
          <a:p>
            <a:pPr marL="0" indent="0" eaLnBrk="1" hangingPunct="1">
              <a:buNone/>
            </a:pPr>
            <a:r>
              <a:rPr lang="en-US" dirty="0" smtClean="0"/>
              <a:t> </a:t>
            </a:r>
          </a:p>
          <a:p>
            <a:pPr marL="0" indent="0" eaLnBrk="1" hangingPunct="1">
              <a:buNone/>
            </a:pPr>
            <a:endParaRPr lang="en-US" dirty="0" smtClean="0"/>
          </a:p>
          <a:p>
            <a:pPr marL="0" indent="0" eaLnBrk="1" hangingPunct="1">
              <a:buNone/>
            </a:pPr>
            <a:endParaRPr lang="en-US" dirty="0" smtClean="0"/>
          </a:p>
        </p:txBody>
      </p:sp>
      <p:sp>
        <p:nvSpPr>
          <p:cNvPr id="20482" name="Rectangle 2"/>
          <p:cNvSpPr>
            <a:spLocks noGrp="1" noChangeArrowheads="1"/>
          </p:cNvSpPr>
          <p:nvPr>
            <p:ph type="title"/>
          </p:nvPr>
        </p:nvSpPr>
        <p:spPr/>
        <p:txBody>
          <a:bodyPr/>
          <a:lstStyle/>
          <a:p>
            <a:pPr eaLnBrk="1" hangingPunct="1"/>
            <a:r>
              <a:rPr lang="en-US" dirty="0" smtClean="0"/>
              <a:t>HRT and Risk of CHD</a:t>
            </a:r>
          </a:p>
        </p:txBody>
      </p:sp>
      <p:graphicFrame>
        <p:nvGraphicFramePr>
          <p:cNvPr id="4" name="Table 3"/>
          <p:cNvGraphicFramePr>
            <a:graphicFrameLocks noGrp="1"/>
          </p:cNvGraphicFramePr>
          <p:nvPr/>
        </p:nvGraphicFramePr>
        <p:xfrm>
          <a:off x="1393556" y="1986265"/>
          <a:ext cx="6096000" cy="1127760"/>
        </p:xfrm>
        <a:graphic>
          <a:graphicData uri="http://schemas.openxmlformats.org/drawingml/2006/table">
            <a:tbl>
              <a:tblPr firstRow="1" bandRow="1">
                <a:tableStyleId>{F5AB1C69-6EDB-4FF4-983F-18BD219EF322}</a:tableStyleId>
              </a:tblPr>
              <a:tblGrid>
                <a:gridCol w="1524000"/>
                <a:gridCol w="1524000"/>
                <a:gridCol w="1524000"/>
                <a:gridCol w="1524000"/>
              </a:tblGrid>
              <a:tr h="278130">
                <a:tc>
                  <a:txBody>
                    <a:bodyPr/>
                    <a:lstStyle/>
                    <a:p>
                      <a:endParaRPr lang="en-US" sz="1400" baseline="0" dirty="0">
                        <a:solidFill>
                          <a:schemeClr val="tx1"/>
                        </a:solidFill>
                      </a:endParaRPr>
                    </a:p>
                  </a:txBody>
                  <a:tcPr marT="34290" marB="3429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HRT</a:t>
                      </a:r>
                    </a:p>
                  </a:txBody>
                  <a:tcPr marT="34290" marB="34290">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Placebo</a:t>
                      </a:r>
                      <a:endParaRPr lang="en-US" sz="1400" baseline="0" dirty="0">
                        <a:solidFill>
                          <a:schemeClr val="tx1"/>
                        </a:solidFill>
                      </a:endParaRPr>
                    </a:p>
                  </a:txBody>
                  <a:tcPr marT="34290" marB="34290">
                    <a:lnB w="12700" cap="flat" cmpd="sng" algn="ctr">
                      <a:solidFill>
                        <a:schemeClr val="tx1"/>
                      </a:solidFill>
                      <a:prstDash val="solid"/>
                      <a:round/>
                      <a:headEnd type="none" w="med" len="med"/>
                      <a:tailEnd type="none" w="med" len="med"/>
                    </a:lnB>
                  </a:tcPr>
                </a:tc>
                <a:tc>
                  <a:txBody>
                    <a:bodyPr/>
                    <a:lstStyle/>
                    <a:p>
                      <a:endParaRPr lang="en-US" sz="1400" baseline="0">
                        <a:solidFill>
                          <a:schemeClr val="tx1"/>
                        </a:solidFill>
                      </a:endParaRPr>
                    </a:p>
                  </a:txBody>
                  <a:tcPr marT="34290" marB="34290"/>
                </a:tc>
              </a:tr>
              <a:tr h="278130">
                <a:tc>
                  <a:txBody>
                    <a:bodyPr/>
                    <a:lstStyle/>
                    <a:p>
                      <a:r>
                        <a:rPr lang="en-US" sz="1400" baseline="0" dirty="0" smtClean="0">
                          <a:solidFill>
                            <a:schemeClr val="tx1"/>
                          </a:solidFill>
                        </a:rPr>
                        <a:t>CHD</a:t>
                      </a: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163</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122</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285</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r>
                        <a:rPr lang="en-US" sz="1400" baseline="0" dirty="0" smtClean="0">
                          <a:solidFill>
                            <a:schemeClr val="tx1"/>
                          </a:solidFill>
                        </a:rPr>
                        <a:t>No CHD</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8,345</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7,980</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baseline="0" dirty="0" smtClean="0">
                          <a:solidFill>
                            <a:schemeClr val="tx1"/>
                          </a:solidFill>
                        </a:rPr>
                        <a:t>16,325</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endParaRPr lang="en-US" sz="1400" baseline="0" dirty="0">
                        <a:solidFill>
                          <a:schemeClr val="tx1"/>
                        </a:solidFill>
                      </a:endParaRPr>
                    </a:p>
                  </a:txBody>
                  <a:tcPr marT="34290" marB="34290"/>
                </a:tc>
                <a:tc>
                  <a:txBody>
                    <a:bodyPr/>
                    <a:lstStyle/>
                    <a:p>
                      <a:pPr algn="ctr"/>
                      <a:r>
                        <a:rPr lang="en-US" sz="1400" baseline="0" dirty="0" smtClean="0">
                          <a:solidFill>
                            <a:schemeClr val="tx1"/>
                          </a:solidFill>
                        </a:rPr>
                        <a:t>8,508</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8,102</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16,610</a:t>
                      </a:r>
                      <a:endParaRPr lang="en-US" sz="1400" baseline="0" dirty="0">
                        <a:solidFill>
                          <a:schemeClr val="tx1"/>
                        </a:solidFill>
                      </a:endParaRPr>
                    </a:p>
                  </a:txBody>
                  <a:tcPr marT="34290" marB="34290"/>
                </a:tc>
              </a:tr>
            </a:tbl>
          </a:graphicData>
        </a:graphic>
      </p:graphicFrame>
      <p:graphicFrame>
        <p:nvGraphicFramePr>
          <p:cNvPr id="134146" name="Object 2"/>
          <p:cNvGraphicFramePr>
            <a:graphicFrameLocks noChangeAspect="1"/>
          </p:cNvGraphicFramePr>
          <p:nvPr/>
        </p:nvGraphicFramePr>
        <p:xfrm>
          <a:off x="1479588" y="3249029"/>
          <a:ext cx="2979738" cy="482204"/>
        </p:xfrm>
        <a:graphic>
          <a:graphicData uri="http://schemas.openxmlformats.org/presentationml/2006/ole">
            <mc:AlternateContent xmlns:mc="http://schemas.openxmlformats.org/markup-compatibility/2006">
              <mc:Choice xmlns:v="urn:schemas-microsoft-com:vml" Requires="v">
                <p:oleObj spid="_x0000_s65540" name="Equation" r:id="rId4" imgW="1790640" imgH="419040" progId="Equation.3">
                  <p:embed/>
                </p:oleObj>
              </mc:Choice>
              <mc:Fallback>
                <p:oleObj name="Equation" r:id="rId4" imgW="179064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9588" y="3249029"/>
                        <a:ext cx="2979738" cy="482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4147" name="Object 3"/>
          <p:cNvGraphicFramePr>
            <a:graphicFrameLocks noChangeAspect="1"/>
          </p:cNvGraphicFramePr>
          <p:nvPr/>
        </p:nvGraphicFramePr>
        <p:xfrm>
          <a:off x="5046692" y="3214805"/>
          <a:ext cx="3149600" cy="466725"/>
        </p:xfrm>
        <a:graphic>
          <a:graphicData uri="http://schemas.openxmlformats.org/presentationml/2006/ole">
            <mc:AlternateContent xmlns:mc="http://schemas.openxmlformats.org/markup-compatibility/2006">
              <mc:Choice xmlns:v="urn:schemas-microsoft-com:vml" Requires="v">
                <p:oleObj spid="_x0000_s65541" name="Equation" r:id="rId6" imgW="1892160" imgH="419040" progId="Equation.3">
                  <p:embed/>
                </p:oleObj>
              </mc:Choice>
              <mc:Fallback>
                <p:oleObj name="Equation" r:id="rId6" imgW="189216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6692" y="3214805"/>
                        <a:ext cx="31496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170517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sz="half" idx="1"/>
          </p:nvPr>
        </p:nvSpPr>
        <p:spPr>
          <a:xfrm>
            <a:off x="609600" y="628651"/>
            <a:ext cx="8305800" cy="3965972"/>
          </a:xfrm>
        </p:spPr>
        <p:txBody>
          <a:bodyPr/>
          <a:lstStyle/>
          <a:p>
            <a:pPr marL="0" indent="0" eaLnBrk="1" hangingPunct="1"/>
            <a:r>
              <a:rPr lang="en-US" sz="2500" dirty="0" smtClean="0"/>
              <a:t> </a:t>
            </a:r>
            <a:r>
              <a:rPr lang="en-US" dirty="0" smtClean="0"/>
              <a:t>Results</a:t>
            </a:r>
          </a:p>
          <a:p>
            <a:pPr marL="0" indent="0" eaLnBrk="1" hangingPunct="1">
              <a:buNone/>
            </a:pPr>
            <a:r>
              <a:rPr lang="en-US" dirty="0" smtClean="0"/>
              <a:t>Risk Difference:</a:t>
            </a:r>
          </a:p>
          <a:p>
            <a:pPr marL="0" indent="0" eaLnBrk="1" hangingPunct="1">
              <a:buNone/>
            </a:pPr>
            <a:endParaRPr lang="en-US" dirty="0" smtClean="0"/>
          </a:p>
          <a:p>
            <a:pPr marL="0" indent="0" eaLnBrk="1" hangingPunct="1">
              <a:buNone/>
            </a:pPr>
            <a:r>
              <a:rPr lang="en-US" dirty="0" smtClean="0"/>
              <a:t>95% CI: </a:t>
            </a:r>
          </a:p>
          <a:p>
            <a:pPr marL="0" indent="0" eaLnBrk="1" hangingPunct="1">
              <a:buNone/>
            </a:pPr>
            <a:endParaRPr lang="en-US" dirty="0" smtClean="0"/>
          </a:p>
          <a:p>
            <a:pPr marL="0" indent="0" eaLnBrk="1" hangingPunct="1">
              <a:buNone/>
            </a:pPr>
            <a:endParaRPr lang="en-US" dirty="0" smtClean="0"/>
          </a:p>
          <a:p>
            <a:pPr marL="0" indent="0" eaLnBrk="1" hangingPunct="1">
              <a:buNone/>
            </a:pPr>
            <a:endParaRPr lang="en-US" sz="2500" dirty="0" smtClean="0"/>
          </a:p>
          <a:p>
            <a:pPr marL="0" indent="0" eaLnBrk="1" hangingPunct="1">
              <a:buNone/>
            </a:pPr>
            <a:endParaRPr lang="en-US" sz="2500" dirty="0" smtClean="0"/>
          </a:p>
          <a:p>
            <a:pPr marL="0" indent="0" eaLnBrk="1" hangingPunct="1">
              <a:buNone/>
            </a:pPr>
            <a:endParaRPr lang="en-US" dirty="0" smtClean="0"/>
          </a:p>
          <a:p>
            <a:pPr marL="0" indent="0" eaLnBrk="1" hangingPunct="1">
              <a:buNone/>
            </a:pPr>
            <a:endParaRPr lang="en-US" dirty="0" smtClean="0"/>
          </a:p>
          <a:p>
            <a:pPr marL="0" indent="0" eaLnBrk="1" hangingPunct="1">
              <a:buNone/>
            </a:pPr>
            <a:endParaRPr lang="en-US" dirty="0" smtClean="0"/>
          </a:p>
          <a:p>
            <a:pPr marL="0" indent="0" eaLnBrk="1" hangingPunct="1">
              <a:buNone/>
            </a:pPr>
            <a:endParaRPr lang="en-US" dirty="0" smtClean="0"/>
          </a:p>
          <a:p>
            <a:pPr marL="0" indent="0" eaLnBrk="1" hangingPunct="1">
              <a:buNone/>
            </a:pPr>
            <a:endParaRPr lang="en-US" dirty="0" smtClean="0"/>
          </a:p>
          <a:p>
            <a:pPr marL="0" indent="0" eaLnBrk="1" hangingPunct="1"/>
            <a:endParaRPr lang="en-US" dirty="0" smtClean="0"/>
          </a:p>
          <a:p>
            <a:pPr marL="0" indent="0" eaLnBrk="1" hangingPunct="1"/>
            <a:endParaRPr lang="en-US" dirty="0" smtClean="0"/>
          </a:p>
          <a:p>
            <a:pPr marL="0" indent="0" eaLnBrk="1" hangingPunct="1"/>
            <a:endParaRPr lang="en-US" dirty="0" smtClean="0"/>
          </a:p>
          <a:p>
            <a:pPr marL="0" indent="0" eaLnBrk="1" hangingPunct="1"/>
            <a:endParaRPr lang="en-US" dirty="0" smtClean="0"/>
          </a:p>
          <a:p>
            <a:pPr marL="0" indent="0" eaLnBrk="1" hangingPunct="1"/>
            <a:endParaRPr lang="en-US" dirty="0" smtClean="0"/>
          </a:p>
          <a:p>
            <a:pPr marL="0" indent="0" eaLnBrk="1" hangingPunct="1">
              <a:buNone/>
            </a:pPr>
            <a:endParaRPr lang="en-US" dirty="0" smtClean="0"/>
          </a:p>
          <a:p>
            <a:pPr marL="0" indent="0" eaLnBrk="1" hangingPunct="1"/>
            <a:endParaRPr lang="en-US" dirty="0" smtClean="0"/>
          </a:p>
          <a:p>
            <a:pPr marL="0" indent="0" eaLnBrk="1" hangingPunct="1"/>
            <a:endParaRPr lang="en-US" dirty="0" smtClean="0"/>
          </a:p>
          <a:p>
            <a:pPr marL="1079500" lvl="2" indent="0" eaLnBrk="1" hangingPunct="1">
              <a:buNone/>
            </a:pPr>
            <a:endParaRPr lang="en-US" dirty="0" smtClean="0"/>
          </a:p>
          <a:p>
            <a:pPr marL="0" indent="0" eaLnBrk="1" hangingPunct="1">
              <a:buNone/>
            </a:pPr>
            <a:r>
              <a:rPr lang="en-US" dirty="0" smtClean="0"/>
              <a:t> </a:t>
            </a:r>
          </a:p>
          <a:p>
            <a:pPr marL="0" indent="0" eaLnBrk="1" hangingPunct="1">
              <a:buNone/>
            </a:pPr>
            <a:endParaRPr lang="en-US" dirty="0" smtClean="0"/>
          </a:p>
          <a:p>
            <a:pPr marL="0" indent="0" eaLnBrk="1" hangingPunct="1">
              <a:buNone/>
            </a:pPr>
            <a:endParaRPr lang="en-US" dirty="0" smtClean="0"/>
          </a:p>
        </p:txBody>
      </p:sp>
      <p:sp>
        <p:nvSpPr>
          <p:cNvPr id="20482" name="Rectangle 2"/>
          <p:cNvSpPr>
            <a:spLocks noGrp="1" noChangeArrowheads="1"/>
          </p:cNvSpPr>
          <p:nvPr>
            <p:ph type="title"/>
          </p:nvPr>
        </p:nvSpPr>
        <p:spPr/>
        <p:txBody>
          <a:bodyPr/>
          <a:lstStyle/>
          <a:p>
            <a:pPr eaLnBrk="1" hangingPunct="1"/>
            <a:r>
              <a:rPr lang="en-US" dirty="0" smtClean="0"/>
              <a:t>HRT and Risk of CHD</a:t>
            </a:r>
          </a:p>
        </p:txBody>
      </p:sp>
      <p:graphicFrame>
        <p:nvGraphicFramePr>
          <p:cNvPr id="135172" name="Object 4"/>
          <p:cNvGraphicFramePr>
            <a:graphicFrameLocks noChangeAspect="1"/>
          </p:cNvGraphicFramePr>
          <p:nvPr/>
        </p:nvGraphicFramePr>
        <p:xfrm>
          <a:off x="2723425" y="1313795"/>
          <a:ext cx="4564063" cy="261938"/>
        </p:xfrm>
        <a:graphic>
          <a:graphicData uri="http://schemas.openxmlformats.org/presentationml/2006/ole">
            <mc:AlternateContent xmlns:mc="http://schemas.openxmlformats.org/markup-compatibility/2006">
              <mc:Choice xmlns:v="urn:schemas-microsoft-com:vml" Requires="v">
                <p:oleObj spid="_x0000_s66563" name="Equation" r:id="rId4" imgW="2743200" imgH="228600" progId="Equation.3">
                  <p:embed/>
                </p:oleObj>
              </mc:Choice>
              <mc:Fallback>
                <p:oleObj name="Equation" r:id="rId4" imgW="27432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3425" y="1313795"/>
                        <a:ext cx="4564063" cy="261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005059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Computing confidence intervals for risk differences comparing two unpaired populations is very similar to computing confidence intervals for mean differences comparing two unpaired populations</a:t>
            </a:r>
          </a:p>
          <a:p>
            <a:pPr eaLnBrk="1" hangingPunct="1"/>
            <a:r>
              <a:rPr lang="en-US" dirty="0" smtClean="0"/>
              <a:t>The resulting confidence interval gives a range of possible values for the risk difference (attributable) between the two populations from which the two samples being compared are taken</a:t>
            </a:r>
          </a:p>
          <a:p>
            <a:pPr eaLnBrk="1" hangingPunct="1"/>
            <a:r>
              <a:rPr lang="en-US" dirty="0" smtClean="0"/>
              <a:t>With randomized studies, the resulting confidence interval can estimate a range for the absolute impact of an intervention/treatment on a group of known size</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endParaRPr lang="en-US" dirty="0" smtClean="0"/>
          </a:p>
          <a:p>
            <a:pPr eaLnBrk="1" hangingPunct="1">
              <a:buNone/>
            </a:pPr>
            <a:endParaRPr lang="en-US" sz="1400"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Summary</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68</a:t>
            </a:fld>
            <a:endParaRPr lang="en-US" smtClean="0"/>
          </a:p>
        </p:txBody>
      </p:sp>
    </p:spTree>
    <p:extLst>
      <p:ext uri="{BB962C8B-B14F-4D97-AF65-F5344CB8AC3E}">
        <p14:creationId xmlns:p14="http://schemas.microsoft.com/office/powerpoint/2010/main" val="930502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Placeholder 2"/>
          <p:cNvSpPr>
            <a:spLocks noGrp="1"/>
          </p:cNvSpPr>
          <p:nvPr>
            <p:ph type="body" idx="1"/>
          </p:nvPr>
        </p:nvSpPr>
        <p:spPr/>
        <p:txBody>
          <a:bodyPr/>
          <a:lstStyle/>
          <a:p>
            <a:endParaRPr lang="en-US" dirty="0" smtClean="0"/>
          </a:p>
          <a:p>
            <a:endParaRPr lang="en-US" dirty="0" smtClean="0"/>
          </a:p>
          <a:p>
            <a:r>
              <a:rPr lang="en-US" dirty="0" smtClean="0"/>
              <a:t>Section D: Confidence Intervals for Binary Comparisons: Part 2: Ratio of  Proportions (Relative Risk), and Odds Ratios</a:t>
            </a:r>
          </a:p>
          <a:p>
            <a:pPr eaLnBrk="1" hangingPunct="1"/>
            <a:endParaRPr lang="en-US" dirty="0" smtClean="0"/>
          </a:p>
        </p:txBody>
      </p:sp>
      <p:sp>
        <p:nvSpPr>
          <p:cNvPr id="17412" name="Slide Number Placeholder 3"/>
          <p:cNvSpPr>
            <a:spLocks noGrp="1"/>
          </p:cNvSpPr>
          <p:nvPr>
            <p:ph type="sldNum" sz="quarter" idx="10"/>
          </p:nvPr>
        </p:nvSpPr>
        <p:spPr/>
        <p:txBody>
          <a:bodyPr/>
          <a:lstStyle/>
          <a:p>
            <a:pPr>
              <a:defRPr/>
            </a:pPr>
            <a:fld id="{4E336B12-230E-4365-A9F6-4BBABD553770}" type="slidenum">
              <a:rPr lang="en-US" smtClean="0"/>
              <a:pPr>
                <a:defRPr/>
              </a:pPr>
              <a:t>69</a:t>
            </a:fld>
            <a:endParaRPr lang="en-US" dirty="0" smtClean="0"/>
          </a:p>
        </p:txBody>
      </p:sp>
    </p:spTree>
    <p:extLst>
      <p:ext uri="{BB962C8B-B14F-4D97-AF65-F5344CB8AC3E}">
        <p14:creationId xmlns:p14="http://schemas.microsoft.com/office/powerpoint/2010/main" val="384677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Motivation</a:t>
            </a:r>
          </a:p>
        </p:txBody>
      </p:sp>
      <p:sp>
        <p:nvSpPr>
          <p:cNvPr id="18435" name="Content Placeholder 2"/>
          <p:cNvSpPr>
            <a:spLocks noGrp="1"/>
          </p:cNvSpPr>
          <p:nvPr>
            <p:ph idx="1"/>
          </p:nvPr>
        </p:nvSpPr>
        <p:spPr/>
        <p:txBody>
          <a:bodyPr/>
          <a:lstStyle/>
          <a:p>
            <a:pPr eaLnBrk="1" hangingPunct="1"/>
            <a:r>
              <a:rPr lang="en-US" dirty="0" smtClean="0"/>
              <a:t>Types of two group comparisons, continuous outcomes</a:t>
            </a:r>
          </a:p>
          <a:p>
            <a:pPr lvl="1" eaLnBrk="1" hangingPunct="1"/>
            <a:endParaRPr lang="en-US" dirty="0" smtClean="0"/>
          </a:p>
          <a:p>
            <a:pPr lvl="1" eaLnBrk="1" hangingPunct="1"/>
            <a:r>
              <a:rPr lang="en-US" dirty="0" smtClean="0"/>
              <a:t>Unpaired</a:t>
            </a:r>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Learning Objectives</a:t>
            </a:r>
          </a:p>
        </p:txBody>
      </p:sp>
      <p:sp>
        <p:nvSpPr>
          <p:cNvPr id="18435" name="Content Placeholder 2"/>
          <p:cNvSpPr>
            <a:spLocks noGrp="1"/>
          </p:cNvSpPr>
          <p:nvPr>
            <p:ph idx="1"/>
          </p:nvPr>
        </p:nvSpPr>
        <p:spPr/>
        <p:txBody>
          <a:bodyPr/>
          <a:lstStyle/>
          <a:p>
            <a:pPr eaLnBrk="1" hangingPunct="1"/>
            <a:r>
              <a:rPr lang="en-US" dirty="0" smtClean="0"/>
              <a:t>Upon completion of this lecture section  you will be able to:</a:t>
            </a:r>
          </a:p>
          <a:p>
            <a:pPr lvl="1" eaLnBrk="1" hangingPunct="1"/>
            <a:endParaRPr lang="en-US" dirty="0" smtClean="0"/>
          </a:p>
          <a:p>
            <a:pPr lvl="1" eaLnBrk="1" hangingPunct="1"/>
            <a:r>
              <a:rPr lang="en-US" dirty="0" smtClean="0"/>
              <a:t>Estimate 95% confidence intervals (and other levels) for relative risks and odds ratios by hand</a:t>
            </a:r>
          </a:p>
          <a:p>
            <a:pPr lvl="1" eaLnBrk="1" hangingPunct="1"/>
            <a:r>
              <a:rPr lang="en-US" dirty="0" smtClean="0"/>
              <a:t>Explain the relationship between the null value of 0 regarding the confidence intervals for the natural log of ratios, and the null value of 1 for the ratios</a:t>
            </a:r>
          </a:p>
          <a:p>
            <a:pPr lvl="1" eaLnBrk="1" hangingPunct="1"/>
            <a:r>
              <a:rPr lang="en-US" dirty="0" smtClean="0"/>
              <a:t>Explain how the confidence intervals for the difference in proportions, relative risk and odds ratio estimated from the same data sample should agree in terms of including/not including the respective null values</a:t>
            </a:r>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70</a:t>
            </a:fld>
            <a:endParaRPr lang="en-US" dirty="0" smtClean="0"/>
          </a:p>
        </p:txBody>
      </p:sp>
    </p:spTree>
    <p:extLst>
      <p:ext uri="{BB962C8B-B14F-4D97-AF65-F5344CB8AC3E}">
        <p14:creationId xmlns:p14="http://schemas.microsoft.com/office/powerpoint/2010/main" val="407469895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of response (y/n) by baseline CD4 count (≥ 250 vs. &lt; 250)</a:t>
            </a:r>
          </a:p>
          <a:p>
            <a:pPr eaLnBrk="1" hangingPunct="1">
              <a:buNone/>
            </a:pPr>
            <a:endParaRPr lang="en-US" dirty="0" smtClean="0"/>
          </a:p>
          <a:p>
            <a:pPr eaLnBrk="1" hangingPunct="1"/>
            <a:r>
              <a:rPr lang="en-US" dirty="0" smtClean="0"/>
              <a:t>Start with sample proportions:</a:t>
            </a:r>
          </a:p>
          <a:p>
            <a:pPr eaLnBrk="1" hangingPunct="1"/>
            <a:endParaRPr lang="en-US" dirty="0" smtClean="0"/>
          </a:p>
          <a:p>
            <a:pPr eaLnBrk="1" hangingPunct="1">
              <a:buNone/>
            </a:pPr>
            <a:endParaRPr lang="en-US" sz="1400" dirty="0" smtClean="0"/>
          </a:p>
          <a:p>
            <a:pPr eaLnBrk="1" hangingPunct="1">
              <a:buNone/>
            </a:pPr>
            <a:r>
              <a:rPr lang="en-US" sz="1400" baseline="30000" dirty="0" smtClean="0"/>
              <a:t>1</a:t>
            </a:r>
            <a:r>
              <a:rPr lang="en-US" sz="1400" dirty="0" smtClean="0"/>
              <a:t> </a:t>
            </a:r>
            <a:r>
              <a:rPr lang="en-US" sz="1400" dirty="0" smtClean="0">
                <a:hlinkClick r:id="rId4"/>
              </a:rPr>
              <a:t>http://inclass.kaggle.com/</a:t>
            </a:r>
            <a:endParaRPr lang="en-US" sz="1400"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1</a:t>
            </a:r>
            <a:r>
              <a:rPr lang="en-US" baseline="30000" dirty="0" smtClean="0"/>
              <a:t>1</a:t>
            </a:r>
          </a:p>
        </p:txBody>
      </p:sp>
      <p:sp>
        <p:nvSpPr>
          <p:cNvPr id="5126" name="Slide Number Placeholder 3"/>
          <p:cNvSpPr>
            <a:spLocks noGrp="1"/>
          </p:cNvSpPr>
          <p:nvPr>
            <p:ph type="sldNum" sz="quarter" idx="10"/>
          </p:nvPr>
        </p:nvSpPr>
        <p:spPr>
          <a:noFill/>
        </p:spPr>
        <p:txBody>
          <a:bodyPr/>
          <a:lstStyle/>
          <a:p>
            <a:r>
              <a:rPr lang="en-US" dirty="0" smtClean="0"/>
              <a:t>3</a:t>
            </a:r>
          </a:p>
        </p:txBody>
      </p:sp>
      <p:graphicFrame>
        <p:nvGraphicFramePr>
          <p:cNvPr id="10" name="Table 9"/>
          <p:cNvGraphicFramePr>
            <a:graphicFrameLocks noGrp="1"/>
          </p:cNvGraphicFramePr>
          <p:nvPr>
            <p:extLst>
              <p:ext uri="{D42A27DB-BD31-4B8C-83A1-F6EECF244321}">
                <p14:modId xmlns:p14="http://schemas.microsoft.com/office/powerpoint/2010/main" val="3026385986"/>
              </p:ext>
            </p:extLst>
          </p:nvPr>
        </p:nvGraphicFramePr>
        <p:xfrm>
          <a:off x="1656203" y="1154063"/>
          <a:ext cx="6096000" cy="1127760"/>
        </p:xfrm>
        <a:graphic>
          <a:graphicData uri="http://schemas.openxmlformats.org/drawingml/2006/table">
            <a:tbl>
              <a:tblPr firstRow="1" bandRow="1">
                <a:tableStyleId>{F5AB1C69-6EDB-4FF4-983F-18BD219EF322}</a:tableStyleId>
              </a:tblPr>
              <a:tblGrid>
                <a:gridCol w="1524000"/>
                <a:gridCol w="1524000"/>
                <a:gridCol w="1524000"/>
                <a:gridCol w="1524000"/>
              </a:tblGrid>
              <a:tr h="278130">
                <a:tc>
                  <a:txBody>
                    <a:bodyPr/>
                    <a:lstStyle/>
                    <a:p>
                      <a:endParaRPr lang="en-US" sz="1400" baseline="0" dirty="0">
                        <a:solidFill>
                          <a:schemeClr val="tx1"/>
                        </a:solidFill>
                      </a:endParaRPr>
                    </a:p>
                  </a:txBody>
                  <a:tcPr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CD4 &lt;250</a:t>
                      </a:r>
                    </a:p>
                  </a:txBody>
                  <a:tcPr marT="34290" marB="34290">
                    <a:lnB w="12700" cap="flat" cmpd="sng" algn="ctr">
                      <a:solidFill>
                        <a:schemeClr val="tx1"/>
                      </a:solidFill>
                      <a:prstDash val="solid"/>
                      <a:round/>
                      <a:headEnd type="none" w="med" len="med"/>
                      <a:tailEnd type="none" w="med" len="med"/>
                    </a:lnB>
                  </a:tcPr>
                </a:tc>
                <a:tc>
                  <a:txBody>
                    <a:bodyPr/>
                    <a:lstStyle/>
                    <a:p>
                      <a:r>
                        <a:rPr lang="en-US" sz="1400" baseline="0" dirty="0" smtClean="0">
                          <a:solidFill>
                            <a:schemeClr val="tx1"/>
                          </a:solidFill>
                        </a:rPr>
                        <a:t>CD4 ≥ 250</a:t>
                      </a:r>
                      <a:endParaRPr lang="en-US" sz="1400" baseline="0" dirty="0">
                        <a:solidFill>
                          <a:schemeClr val="tx1"/>
                        </a:solidFill>
                      </a:endParaRPr>
                    </a:p>
                  </a:txBody>
                  <a:tcPr marT="34290" marB="34290">
                    <a:lnB w="12700" cap="flat" cmpd="sng" algn="ctr">
                      <a:solidFill>
                        <a:schemeClr val="tx1"/>
                      </a:solidFill>
                      <a:prstDash val="solid"/>
                      <a:round/>
                      <a:headEnd type="none" w="med" len="med"/>
                      <a:tailEnd type="none" w="med" len="med"/>
                    </a:lnB>
                  </a:tcPr>
                </a:tc>
                <a:tc>
                  <a:txBody>
                    <a:bodyPr/>
                    <a:lstStyle/>
                    <a:p>
                      <a:endParaRPr lang="en-US" sz="1400" baseline="0" dirty="0">
                        <a:solidFill>
                          <a:schemeClr val="tx1"/>
                        </a:solidFill>
                      </a:endParaRPr>
                    </a:p>
                  </a:txBody>
                  <a:tcPr marT="34290" marB="34290"/>
                </a:tc>
              </a:tr>
              <a:tr h="278130">
                <a:tc>
                  <a:txBody>
                    <a:bodyPr/>
                    <a:lstStyle/>
                    <a:p>
                      <a:r>
                        <a:rPr lang="en-US" sz="1400" baseline="0" dirty="0" smtClean="0">
                          <a:solidFill>
                            <a:schemeClr val="tx1"/>
                          </a:solidFill>
                        </a:rPr>
                        <a:t>Respond</a:t>
                      </a: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127</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 79</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206</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r>
                        <a:rPr lang="en-US" sz="1400" baseline="0" dirty="0" smtClean="0">
                          <a:solidFill>
                            <a:schemeClr val="tx1"/>
                          </a:solidFill>
                        </a:rPr>
                        <a:t>Not Respond</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376</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418</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baseline="0" dirty="0" smtClean="0">
                          <a:solidFill>
                            <a:schemeClr val="tx1"/>
                          </a:solidFill>
                        </a:rPr>
                        <a:t>794</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endParaRPr lang="en-US" sz="1400" baseline="0" dirty="0">
                        <a:solidFill>
                          <a:schemeClr val="tx1"/>
                        </a:solidFill>
                      </a:endParaRPr>
                    </a:p>
                  </a:txBody>
                  <a:tcPr marT="34290" marB="34290"/>
                </a:tc>
                <a:tc>
                  <a:txBody>
                    <a:bodyPr/>
                    <a:lstStyle/>
                    <a:p>
                      <a:pPr algn="ctr"/>
                      <a:r>
                        <a:rPr lang="en-US" sz="1400" baseline="0" dirty="0" smtClean="0">
                          <a:solidFill>
                            <a:schemeClr val="tx1"/>
                          </a:solidFill>
                        </a:rPr>
                        <a:t>503</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497</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1,000</a:t>
                      </a:r>
                      <a:endParaRPr lang="en-US" sz="1400" baseline="0" dirty="0">
                        <a:solidFill>
                          <a:schemeClr val="tx1"/>
                        </a:solidFill>
                      </a:endParaRPr>
                    </a:p>
                  </a:txBody>
                  <a:tcPr marT="34290" marB="34290"/>
                </a:tc>
              </a:tr>
            </a:tbl>
          </a:graphicData>
        </a:graphic>
      </p:graphicFrame>
      <p:graphicFrame>
        <p:nvGraphicFramePr>
          <p:cNvPr id="116739" name="Object 3"/>
          <p:cNvGraphicFramePr>
            <a:graphicFrameLocks noChangeAspect="1"/>
          </p:cNvGraphicFramePr>
          <p:nvPr>
            <p:extLst>
              <p:ext uri="{D42A27DB-BD31-4B8C-83A1-F6EECF244321}">
                <p14:modId xmlns:p14="http://schemas.microsoft.com/office/powerpoint/2010/main" val="3707856666"/>
              </p:ext>
            </p:extLst>
          </p:nvPr>
        </p:nvGraphicFramePr>
        <p:xfrm>
          <a:off x="2097088" y="3114675"/>
          <a:ext cx="3697287" cy="454025"/>
        </p:xfrm>
        <a:graphic>
          <a:graphicData uri="http://schemas.openxmlformats.org/presentationml/2006/ole">
            <mc:AlternateContent xmlns:mc="http://schemas.openxmlformats.org/markup-compatibility/2006">
              <mc:Choice xmlns:v="urn:schemas-microsoft-com:vml" Requires="v">
                <p:oleObj spid="_x0000_s67588" name="Equation" r:id="rId5" imgW="2222280" imgH="393480" progId="Equation.3">
                  <p:embed/>
                </p:oleObj>
              </mc:Choice>
              <mc:Fallback>
                <p:oleObj name="Equation" r:id="rId5" imgW="2222280" imgH="393480" progId="Equation.3">
                  <p:embed/>
                  <p:pic>
                    <p:nvPicPr>
                      <p:cNvPr id="0" name=""/>
                      <p:cNvPicPr>
                        <a:picLocks noChangeAspect="1" noChangeArrowheads="1"/>
                      </p:cNvPicPr>
                      <p:nvPr/>
                    </p:nvPicPr>
                    <p:blipFill>
                      <a:blip r:embed="rId6"/>
                      <a:srcRect/>
                      <a:stretch>
                        <a:fillRect/>
                      </a:stretch>
                    </p:blipFill>
                    <p:spPr bwMode="auto">
                      <a:xfrm>
                        <a:off x="2097088" y="3114675"/>
                        <a:ext cx="3697287"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1" name="Object 5"/>
          <p:cNvGraphicFramePr>
            <a:graphicFrameLocks noChangeAspect="1"/>
          </p:cNvGraphicFramePr>
          <p:nvPr>
            <p:extLst>
              <p:ext uri="{D42A27DB-BD31-4B8C-83A1-F6EECF244321}">
                <p14:modId xmlns:p14="http://schemas.microsoft.com/office/powerpoint/2010/main" val="222673508"/>
              </p:ext>
            </p:extLst>
          </p:nvPr>
        </p:nvGraphicFramePr>
        <p:xfrm>
          <a:off x="2151063" y="3808810"/>
          <a:ext cx="3740150" cy="453628"/>
        </p:xfrm>
        <a:graphic>
          <a:graphicData uri="http://schemas.openxmlformats.org/presentationml/2006/ole">
            <mc:AlternateContent xmlns:mc="http://schemas.openxmlformats.org/markup-compatibility/2006">
              <mc:Choice xmlns:v="urn:schemas-microsoft-com:vml" Requires="v">
                <p:oleObj spid="_x0000_s67589" name="Equation" r:id="rId7" imgW="2247840" imgH="393480" progId="Equation.3">
                  <p:embed/>
                </p:oleObj>
              </mc:Choice>
              <mc:Fallback>
                <p:oleObj name="Equation" r:id="rId7" imgW="2247840" imgH="393480" progId="Equation.3">
                  <p:embed/>
                  <p:pic>
                    <p:nvPicPr>
                      <p:cNvPr id="0" name=""/>
                      <p:cNvPicPr>
                        <a:picLocks noChangeAspect="1" noChangeArrowheads="1"/>
                      </p:cNvPicPr>
                      <p:nvPr/>
                    </p:nvPicPr>
                    <p:blipFill>
                      <a:blip r:embed="rId8"/>
                      <a:srcRect/>
                      <a:stretch>
                        <a:fillRect/>
                      </a:stretch>
                    </p:blipFill>
                    <p:spPr bwMode="auto">
                      <a:xfrm>
                        <a:off x="2151063" y="3808810"/>
                        <a:ext cx="3740150" cy="453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313397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1: the difference in proportions (also called </a:t>
            </a:r>
            <a:r>
              <a:rPr lang="en-US" i="1" dirty="0" smtClean="0"/>
              <a:t>risk difference </a:t>
            </a:r>
            <a:r>
              <a:rPr lang="en-US" dirty="0" smtClean="0"/>
              <a:t>, or </a:t>
            </a:r>
            <a:r>
              <a:rPr lang="en-US" i="1" dirty="0" smtClean="0"/>
              <a:t>attributable risk</a:t>
            </a:r>
            <a:r>
              <a:rPr lang="en-US" dirty="0" smtClean="0"/>
              <a:t>), and confidence interval</a:t>
            </a:r>
          </a:p>
          <a:p>
            <a:pPr eaLnBrk="1" hangingPunct="1">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1</a:t>
            </a:r>
            <a:endParaRPr lang="en-US" baseline="30000" dirty="0" smtClean="0"/>
          </a:p>
        </p:txBody>
      </p:sp>
      <p:sp>
        <p:nvSpPr>
          <p:cNvPr id="5126" name="Slide Number Placeholder 3"/>
          <p:cNvSpPr>
            <a:spLocks noGrp="1"/>
          </p:cNvSpPr>
          <p:nvPr>
            <p:ph type="sldNum" sz="quarter" idx="10"/>
          </p:nvPr>
        </p:nvSpPr>
        <p:spPr>
          <a:noFill/>
        </p:spPr>
        <p:txBody>
          <a:bodyPr/>
          <a:lstStyle/>
          <a:p>
            <a:r>
              <a:rPr lang="en-US" dirty="0" smtClean="0"/>
              <a:t>4</a:t>
            </a:r>
          </a:p>
        </p:txBody>
      </p:sp>
      <p:graphicFrame>
        <p:nvGraphicFramePr>
          <p:cNvPr id="116739" name="Object 3"/>
          <p:cNvGraphicFramePr>
            <a:graphicFrameLocks noChangeAspect="1"/>
          </p:cNvGraphicFramePr>
          <p:nvPr>
            <p:extLst>
              <p:ext uri="{D42A27DB-BD31-4B8C-83A1-F6EECF244321}">
                <p14:modId xmlns:p14="http://schemas.microsoft.com/office/powerpoint/2010/main" val="551466256"/>
              </p:ext>
            </p:extLst>
          </p:nvPr>
        </p:nvGraphicFramePr>
        <p:xfrm>
          <a:off x="1574196" y="1708850"/>
          <a:ext cx="4941921" cy="289594"/>
        </p:xfrm>
        <a:graphic>
          <a:graphicData uri="http://schemas.openxmlformats.org/presentationml/2006/ole">
            <mc:AlternateContent xmlns:mc="http://schemas.openxmlformats.org/markup-compatibility/2006">
              <mc:Choice xmlns:v="urn:schemas-microsoft-com:vml" Requires="v">
                <p:oleObj spid="_x0000_s68611" name="Equation" r:id="rId4" imgW="2692080" imgH="228600" progId="Equation.3">
                  <p:embed/>
                </p:oleObj>
              </mc:Choice>
              <mc:Fallback>
                <p:oleObj name="Equation" r:id="rId4" imgW="2692080" imgH="228600" progId="Equation.3">
                  <p:embed/>
                  <p:pic>
                    <p:nvPicPr>
                      <p:cNvPr id="0" name=""/>
                      <p:cNvPicPr>
                        <a:picLocks noChangeAspect="1" noChangeArrowheads="1"/>
                      </p:cNvPicPr>
                      <p:nvPr/>
                    </p:nvPicPr>
                    <p:blipFill>
                      <a:blip r:embed="rId5"/>
                      <a:srcRect/>
                      <a:stretch>
                        <a:fillRect/>
                      </a:stretch>
                    </p:blipFill>
                    <p:spPr bwMode="auto">
                      <a:xfrm>
                        <a:off x="1574196" y="1708850"/>
                        <a:ext cx="4941921" cy="2895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932621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2: the ratio of proportions (also called </a:t>
            </a:r>
            <a:r>
              <a:rPr lang="en-US" i="1" dirty="0" smtClean="0"/>
              <a:t>relative risk</a:t>
            </a:r>
            <a:r>
              <a:rPr lang="en-US" dirty="0" smtClean="0"/>
              <a:t>, or </a:t>
            </a:r>
            <a:r>
              <a:rPr lang="en-US" i="1" dirty="0" smtClean="0"/>
              <a:t>risk ratio</a:t>
            </a:r>
            <a:r>
              <a:rPr lang="en-US" dirty="0" smtClean="0"/>
              <a:t>)</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1</a:t>
            </a:r>
            <a:endParaRPr lang="en-US" baseline="30000" dirty="0" smtClean="0"/>
          </a:p>
        </p:txBody>
      </p:sp>
      <p:sp>
        <p:nvSpPr>
          <p:cNvPr id="5126" name="Slide Number Placeholder 3"/>
          <p:cNvSpPr>
            <a:spLocks noGrp="1"/>
          </p:cNvSpPr>
          <p:nvPr>
            <p:ph type="sldNum" sz="quarter" idx="10"/>
          </p:nvPr>
        </p:nvSpPr>
        <p:spPr>
          <a:noFill/>
        </p:spPr>
        <p:txBody>
          <a:bodyPr/>
          <a:lstStyle/>
          <a:p>
            <a:r>
              <a:rPr lang="en-US" dirty="0" smtClean="0"/>
              <a:t>5</a:t>
            </a:r>
          </a:p>
        </p:txBody>
      </p:sp>
      <p:graphicFrame>
        <p:nvGraphicFramePr>
          <p:cNvPr id="118787" name="Object 3"/>
          <p:cNvGraphicFramePr>
            <a:graphicFrameLocks noChangeAspect="1"/>
          </p:cNvGraphicFramePr>
          <p:nvPr>
            <p:extLst>
              <p:ext uri="{D42A27DB-BD31-4B8C-83A1-F6EECF244321}">
                <p14:modId xmlns:p14="http://schemas.microsoft.com/office/powerpoint/2010/main" val="1837164241"/>
              </p:ext>
            </p:extLst>
          </p:nvPr>
        </p:nvGraphicFramePr>
        <p:xfrm>
          <a:off x="2274070" y="1509676"/>
          <a:ext cx="3547994" cy="607261"/>
        </p:xfrm>
        <a:graphic>
          <a:graphicData uri="http://schemas.openxmlformats.org/presentationml/2006/ole">
            <mc:AlternateContent xmlns:mc="http://schemas.openxmlformats.org/markup-compatibility/2006">
              <mc:Choice xmlns:v="urn:schemas-microsoft-com:vml" Requires="v">
                <p:oleObj spid="_x0000_s69635" name="Equation" r:id="rId4" imgW="1739880" imgH="431640" progId="Equation.3">
                  <p:embed/>
                </p:oleObj>
              </mc:Choice>
              <mc:Fallback>
                <p:oleObj name="Equation" r:id="rId4" imgW="1739880" imgH="431640" progId="Equation.3">
                  <p:embed/>
                  <p:pic>
                    <p:nvPicPr>
                      <p:cNvPr id="0" name=""/>
                      <p:cNvPicPr>
                        <a:picLocks noChangeAspect="1" noChangeArrowheads="1"/>
                      </p:cNvPicPr>
                      <p:nvPr/>
                    </p:nvPicPr>
                    <p:blipFill>
                      <a:blip r:embed="rId5"/>
                      <a:srcRect/>
                      <a:stretch>
                        <a:fillRect/>
                      </a:stretch>
                    </p:blipFill>
                    <p:spPr bwMode="auto">
                      <a:xfrm>
                        <a:off x="2274070" y="1509676"/>
                        <a:ext cx="3547994" cy="607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6820589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2: estimating a 95% confidence interval for the ratio of proportions (also called </a:t>
            </a:r>
            <a:r>
              <a:rPr lang="en-US" i="1" dirty="0" smtClean="0"/>
              <a:t>relative risk</a:t>
            </a:r>
            <a:r>
              <a:rPr lang="en-US" dirty="0" smtClean="0"/>
              <a:t>, or </a:t>
            </a:r>
            <a:r>
              <a:rPr lang="en-US" i="1" dirty="0" smtClean="0"/>
              <a:t>risk ratio</a:t>
            </a:r>
            <a:r>
              <a:rPr lang="en-US" dirty="0" smtClean="0"/>
              <a:t>)</a:t>
            </a:r>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1: CI for Relative Risk</a:t>
            </a:r>
            <a:endParaRPr lang="en-US" baseline="30000" dirty="0" smtClean="0"/>
          </a:p>
        </p:txBody>
      </p:sp>
      <p:sp>
        <p:nvSpPr>
          <p:cNvPr id="5126" name="Slide Number Placeholder 3"/>
          <p:cNvSpPr>
            <a:spLocks noGrp="1"/>
          </p:cNvSpPr>
          <p:nvPr>
            <p:ph type="sldNum" sz="quarter" idx="10"/>
          </p:nvPr>
        </p:nvSpPr>
        <p:spPr>
          <a:noFill/>
        </p:spPr>
        <p:txBody>
          <a:bodyPr/>
          <a:lstStyle/>
          <a:p>
            <a:r>
              <a:rPr lang="en-US" dirty="0" smtClean="0"/>
              <a:t>6</a:t>
            </a:r>
          </a:p>
        </p:txBody>
      </p:sp>
      <p:graphicFrame>
        <p:nvGraphicFramePr>
          <p:cNvPr id="118787" name="Object 3"/>
          <p:cNvGraphicFramePr>
            <a:graphicFrameLocks noChangeAspect="1"/>
          </p:cNvGraphicFramePr>
          <p:nvPr/>
        </p:nvGraphicFramePr>
        <p:xfrm>
          <a:off x="1807420" y="1462990"/>
          <a:ext cx="1555231" cy="357497"/>
        </p:xfrm>
        <a:graphic>
          <a:graphicData uri="http://schemas.openxmlformats.org/presentationml/2006/ole">
            <mc:AlternateContent xmlns:mc="http://schemas.openxmlformats.org/markup-compatibility/2006">
              <mc:Choice xmlns:v="urn:schemas-microsoft-com:vml" Requires="v">
                <p:oleObj spid="_x0000_s70660" name="Equation" r:id="rId4" imgW="647640" imgH="215640" progId="Equation.3">
                  <p:embed/>
                </p:oleObj>
              </mc:Choice>
              <mc:Fallback>
                <p:oleObj name="Equation" r:id="rId4" imgW="64764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7420" y="1462990"/>
                        <a:ext cx="1555231" cy="3574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36" name="Object 4"/>
          <p:cNvGraphicFramePr>
            <a:graphicFrameLocks noChangeAspect="1"/>
          </p:cNvGraphicFramePr>
          <p:nvPr/>
        </p:nvGraphicFramePr>
        <p:xfrm>
          <a:off x="4497360" y="1469058"/>
          <a:ext cx="2026426" cy="384680"/>
        </p:xfrm>
        <a:graphic>
          <a:graphicData uri="http://schemas.openxmlformats.org/presentationml/2006/ole">
            <mc:AlternateContent xmlns:mc="http://schemas.openxmlformats.org/markup-compatibility/2006">
              <mc:Choice xmlns:v="urn:schemas-microsoft-com:vml" Requires="v">
                <p:oleObj spid="_x0000_s70661" name="Equation" r:id="rId6" imgW="876240" imgH="241200" progId="Equation.3">
                  <p:embed/>
                </p:oleObj>
              </mc:Choice>
              <mc:Fallback>
                <p:oleObj name="Equation" r:id="rId6" imgW="87624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7360" y="1469058"/>
                        <a:ext cx="2026426" cy="384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Table 7"/>
          <p:cNvGraphicFramePr>
            <a:graphicFrameLocks noGrp="1"/>
          </p:cNvGraphicFramePr>
          <p:nvPr/>
        </p:nvGraphicFramePr>
        <p:xfrm>
          <a:off x="918072" y="2188455"/>
          <a:ext cx="6096000" cy="1127760"/>
        </p:xfrm>
        <a:graphic>
          <a:graphicData uri="http://schemas.openxmlformats.org/drawingml/2006/table">
            <a:tbl>
              <a:tblPr firstRow="1" bandRow="1">
                <a:tableStyleId>{F5AB1C69-6EDB-4FF4-983F-18BD219EF322}</a:tableStyleId>
              </a:tblPr>
              <a:tblGrid>
                <a:gridCol w="1524000"/>
                <a:gridCol w="1524000"/>
                <a:gridCol w="1524000"/>
                <a:gridCol w="1524000"/>
              </a:tblGrid>
              <a:tr h="274320">
                <a:tc>
                  <a:txBody>
                    <a:bodyPr/>
                    <a:lstStyle/>
                    <a:p>
                      <a:endParaRPr lang="en-US" sz="1400" b="0" baseline="0" dirty="0">
                        <a:solidFill>
                          <a:schemeClr val="tx1"/>
                        </a:solidFill>
                      </a:endParaRPr>
                    </a:p>
                  </a:txBody>
                  <a:tcPr marT="34290" marB="3429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Group 1</a:t>
                      </a:r>
                    </a:p>
                  </a:txBody>
                  <a:tcPr marT="34290" marB="34290">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Group 2</a:t>
                      </a:r>
                      <a:endParaRPr lang="en-US" sz="1400" baseline="0" dirty="0">
                        <a:solidFill>
                          <a:schemeClr val="tx1"/>
                        </a:solidFill>
                      </a:endParaRPr>
                    </a:p>
                  </a:txBody>
                  <a:tcPr marT="34290" marB="34290">
                    <a:lnB w="12700" cap="flat" cmpd="sng" algn="ctr">
                      <a:solidFill>
                        <a:schemeClr val="tx1"/>
                      </a:solidFill>
                      <a:prstDash val="solid"/>
                      <a:round/>
                      <a:headEnd type="none" w="med" len="med"/>
                      <a:tailEnd type="none" w="med" len="med"/>
                    </a:lnB>
                  </a:tcPr>
                </a:tc>
                <a:tc>
                  <a:txBody>
                    <a:bodyPr/>
                    <a:lstStyle/>
                    <a:p>
                      <a:endParaRPr lang="en-US" sz="1400" baseline="0">
                        <a:solidFill>
                          <a:schemeClr val="tx1"/>
                        </a:solidFill>
                      </a:endParaRPr>
                    </a:p>
                  </a:txBody>
                  <a:tcPr marT="34290" marB="34290"/>
                </a:tc>
              </a:tr>
              <a:tr h="274320">
                <a:tc>
                  <a:txBody>
                    <a:bodyPr/>
                    <a:lstStyle/>
                    <a:p>
                      <a:r>
                        <a:rPr lang="en-US" sz="1400" baseline="0" dirty="0" smtClean="0">
                          <a:solidFill>
                            <a:schemeClr val="tx1"/>
                          </a:solidFill>
                        </a:rPr>
                        <a:t>Outcome Y</a:t>
                      </a: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a</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 b</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baseline="0" dirty="0" err="1" smtClean="0">
                          <a:solidFill>
                            <a:schemeClr val="tx1"/>
                          </a:solidFill>
                        </a:rPr>
                        <a:t>a+b</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r>
                        <a:rPr lang="en-US" sz="1400" baseline="0" dirty="0" smtClean="0">
                          <a:solidFill>
                            <a:schemeClr val="tx1"/>
                          </a:solidFill>
                        </a:rPr>
                        <a:t>Outcome N</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c</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d</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endParaRPr lang="en-US" sz="1400" baseline="0" dirty="0">
                        <a:solidFill>
                          <a:schemeClr val="tx1"/>
                        </a:solidFill>
                      </a:endParaRPr>
                    </a:p>
                  </a:txBody>
                  <a:tcPr marT="34290" marB="34290"/>
                </a:tc>
                <a:tc>
                  <a:txBody>
                    <a:bodyPr/>
                    <a:lstStyle/>
                    <a:p>
                      <a:pPr algn="ctr"/>
                      <a:r>
                        <a:rPr lang="en-US" sz="1400" baseline="0" dirty="0" err="1" smtClean="0">
                          <a:solidFill>
                            <a:schemeClr val="tx1"/>
                          </a:solidFill>
                        </a:rPr>
                        <a:t>a+c</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pPr algn="ctr"/>
                      <a:r>
                        <a:rPr lang="en-US" sz="1400" baseline="0" dirty="0" err="1" smtClean="0">
                          <a:solidFill>
                            <a:schemeClr val="tx1"/>
                          </a:solidFill>
                        </a:rPr>
                        <a:t>b+d</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r>
                        <a:rPr lang="en-US" sz="1400" baseline="0" dirty="0" err="1" smtClean="0">
                          <a:solidFill>
                            <a:schemeClr val="tx1"/>
                          </a:solidFill>
                        </a:rPr>
                        <a:t>a+b+c+d</a:t>
                      </a:r>
                      <a:endParaRPr lang="en-US" sz="1400" baseline="0" dirty="0">
                        <a:solidFill>
                          <a:schemeClr val="tx1"/>
                        </a:solidFill>
                      </a:endParaRPr>
                    </a:p>
                  </a:txBody>
                  <a:tcPr marT="34290" marB="34290"/>
                </a:tc>
              </a:tr>
            </a:tbl>
          </a:graphicData>
        </a:graphic>
      </p:graphicFrame>
    </p:spTree>
    <p:extLst>
      <p:ext uri="{BB962C8B-B14F-4D97-AF65-F5344CB8AC3E}">
        <p14:creationId xmlns:p14="http://schemas.microsoft.com/office/powerpoint/2010/main" val="27446988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2: estimating a 95% confidence interval for the ratio of proportions (also called </a:t>
            </a:r>
            <a:r>
              <a:rPr lang="en-US" i="1" dirty="0" smtClean="0"/>
              <a:t>relative risk</a:t>
            </a:r>
            <a:r>
              <a:rPr lang="en-US" dirty="0" smtClean="0"/>
              <a:t>, or </a:t>
            </a:r>
            <a:r>
              <a:rPr lang="en-US" i="1" dirty="0" smtClean="0"/>
              <a:t>risk ratio</a:t>
            </a:r>
            <a:r>
              <a:rPr lang="en-US" dirty="0" smtClean="0"/>
              <a:t>)</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1: CI for Relative Risk</a:t>
            </a:r>
            <a:endParaRPr lang="en-US" baseline="30000" dirty="0" smtClean="0"/>
          </a:p>
        </p:txBody>
      </p:sp>
      <p:sp>
        <p:nvSpPr>
          <p:cNvPr id="5126" name="Slide Number Placeholder 3"/>
          <p:cNvSpPr>
            <a:spLocks noGrp="1"/>
          </p:cNvSpPr>
          <p:nvPr>
            <p:ph type="sldNum" sz="quarter" idx="10"/>
          </p:nvPr>
        </p:nvSpPr>
        <p:spPr>
          <a:noFill/>
        </p:spPr>
        <p:txBody>
          <a:bodyPr/>
          <a:lstStyle/>
          <a:p>
            <a:r>
              <a:rPr lang="en-US" dirty="0" smtClean="0"/>
              <a:t>7</a:t>
            </a:r>
          </a:p>
        </p:txBody>
      </p:sp>
      <p:graphicFrame>
        <p:nvGraphicFramePr>
          <p:cNvPr id="118787" name="Object 3"/>
          <p:cNvGraphicFramePr>
            <a:graphicFrameLocks noChangeAspect="1"/>
          </p:cNvGraphicFramePr>
          <p:nvPr/>
        </p:nvGraphicFramePr>
        <p:xfrm>
          <a:off x="1743364" y="1427688"/>
          <a:ext cx="4325271" cy="426049"/>
        </p:xfrm>
        <a:graphic>
          <a:graphicData uri="http://schemas.openxmlformats.org/presentationml/2006/ole">
            <mc:AlternateContent xmlns:mc="http://schemas.openxmlformats.org/markup-compatibility/2006">
              <mc:Choice xmlns:v="urn:schemas-microsoft-com:vml" Requires="v">
                <p:oleObj spid="_x0000_s71683" name="Equation" r:id="rId4" imgW="1688760" imgH="241200" progId="Equation.3">
                  <p:embed/>
                </p:oleObj>
              </mc:Choice>
              <mc:Fallback>
                <p:oleObj name="Equation" r:id="rId4" imgW="168876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3364" y="1427688"/>
                        <a:ext cx="4325271" cy="426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11620867"/>
              </p:ext>
            </p:extLst>
          </p:nvPr>
        </p:nvGraphicFramePr>
        <p:xfrm>
          <a:off x="818921" y="2254097"/>
          <a:ext cx="6096000" cy="1127760"/>
        </p:xfrm>
        <a:graphic>
          <a:graphicData uri="http://schemas.openxmlformats.org/drawingml/2006/table">
            <a:tbl>
              <a:tblPr firstRow="1" bandRow="1">
                <a:tableStyleId>{F5AB1C69-6EDB-4FF4-983F-18BD219EF322}</a:tableStyleId>
              </a:tblPr>
              <a:tblGrid>
                <a:gridCol w="1524000"/>
                <a:gridCol w="1524000"/>
                <a:gridCol w="1524000"/>
                <a:gridCol w="1524000"/>
              </a:tblGrid>
              <a:tr h="278130">
                <a:tc>
                  <a:txBody>
                    <a:bodyPr/>
                    <a:lstStyle/>
                    <a:p>
                      <a:endParaRPr lang="en-US" sz="1400" baseline="0" dirty="0">
                        <a:solidFill>
                          <a:schemeClr val="tx1"/>
                        </a:solidFill>
                      </a:endParaRPr>
                    </a:p>
                  </a:txBody>
                  <a:tcPr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CD4 &lt;250</a:t>
                      </a:r>
                    </a:p>
                  </a:txBody>
                  <a:tcPr marT="34290" marB="34290">
                    <a:lnB w="12700" cap="flat" cmpd="sng" algn="ctr">
                      <a:solidFill>
                        <a:schemeClr val="tx1"/>
                      </a:solidFill>
                      <a:prstDash val="solid"/>
                      <a:round/>
                      <a:headEnd type="none" w="med" len="med"/>
                      <a:tailEnd type="none" w="med" len="med"/>
                    </a:lnB>
                  </a:tcPr>
                </a:tc>
                <a:tc>
                  <a:txBody>
                    <a:bodyPr/>
                    <a:lstStyle/>
                    <a:p>
                      <a:r>
                        <a:rPr lang="en-US" sz="1400" baseline="0" dirty="0" smtClean="0">
                          <a:solidFill>
                            <a:schemeClr val="tx1"/>
                          </a:solidFill>
                        </a:rPr>
                        <a:t>CD4 ≥ 250</a:t>
                      </a:r>
                      <a:endParaRPr lang="en-US" sz="1400" baseline="0" dirty="0">
                        <a:solidFill>
                          <a:schemeClr val="tx1"/>
                        </a:solidFill>
                      </a:endParaRPr>
                    </a:p>
                  </a:txBody>
                  <a:tcPr marT="34290" marB="34290">
                    <a:lnB w="12700" cap="flat" cmpd="sng" algn="ctr">
                      <a:solidFill>
                        <a:schemeClr val="tx1"/>
                      </a:solidFill>
                      <a:prstDash val="solid"/>
                      <a:round/>
                      <a:headEnd type="none" w="med" len="med"/>
                      <a:tailEnd type="none" w="med" len="med"/>
                    </a:lnB>
                  </a:tcPr>
                </a:tc>
                <a:tc>
                  <a:txBody>
                    <a:bodyPr/>
                    <a:lstStyle/>
                    <a:p>
                      <a:endParaRPr lang="en-US" sz="1400" baseline="0" dirty="0">
                        <a:solidFill>
                          <a:schemeClr val="tx1"/>
                        </a:solidFill>
                      </a:endParaRPr>
                    </a:p>
                  </a:txBody>
                  <a:tcPr marT="34290" marB="34290"/>
                </a:tc>
              </a:tr>
              <a:tr h="278130">
                <a:tc>
                  <a:txBody>
                    <a:bodyPr/>
                    <a:lstStyle/>
                    <a:p>
                      <a:r>
                        <a:rPr lang="en-US" sz="1400" baseline="0" dirty="0" smtClean="0">
                          <a:solidFill>
                            <a:schemeClr val="tx1"/>
                          </a:solidFill>
                        </a:rPr>
                        <a:t>Respond</a:t>
                      </a: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127</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 79</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206</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r>
                        <a:rPr lang="en-US" sz="1400" baseline="0" dirty="0" smtClean="0">
                          <a:solidFill>
                            <a:schemeClr val="tx1"/>
                          </a:solidFill>
                        </a:rPr>
                        <a:t>Not Respond</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376</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418</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baseline="0" dirty="0" smtClean="0">
                          <a:solidFill>
                            <a:schemeClr val="tx1"/>
                          </a:solidFill>
                        </a:rPr>
                        <a:t>794</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endParaRPr lang="en-US" sz="1400" baseline="0" dirty="0">
                        <a:solidFill>
                          <a:schemeClr val="tx1"/>
                        </a:solidFill>
                      </a:endParaRPr>
                    </a:p>
                  </a:txBody>
                  <a:tcPr marT="34290" marB="34290"/>
                </a:tc>
                <a:tc>
                  <a:txBody>
                    <a:bodyPr/>
                    <a:lstStyle/>
                    <a:p>
                      <a:pPr algn="ctr"/>
                      <a:r>
                        <a:rPr lang="en-US" sz="1400" baseline="0" dirty="0" smtClean="0">
                          <a:solidFill>
                            <a:schemeClr val="tx1"/>
                          </a:solidFill>
                        </a:rPr>
                        <a:t>503</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497</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1,000</a:t>
                      </a:r>
                      <a:endParaRPr lang="en-US" sz="1400" baseline="0" dirty="0">
                        <a:solidFill>
                          <a:schemeClr val="tx1"/>
                        </a:solidFill>
                      </a:endParaRPr>
                    </a:p>
                  </a:txBody>
                  <a:tcPr marT="34290" marB="34290"/>
                </a:tc>
              </a:tr>
            </a:tbl>
          </a:graphicData>
        </a:graphic>
      </p:graphicFrame>
    </p:spTree>
    <p:extLst>
      <p:ext uri="{BB962C8B-B14F-4D97-AF65-F5344CB8AC3E}">
        <p14:creationId xmlns:p14="http://schemas.microsoft.com/office/powerpoint/2010/main" val="264967687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2: estimating a 95% confidence interval for the ratio of proportions (also called </a:t>
            </a:r>
            <a:r>
              <a:rPr lang="en-US" i="1" dirty="0" smtClean="0"/>
              <a:t>relative risk</a:t>
            </a:r>
            <a:r>
              <a:rPr lang="en-US" dirty="0" smtClean="0"/>
              <a:t>, or </a:t>
            </a:r>
            <a:r>
              <a:rPr lang="en-US" i="1" dirty="0" smtClean="0"/>
              <a:t>risk ratio</a:t>
            </a:r>
            <a:r>
              <a:rPr lang="en-US" dirty="0" smtClean="0"/>
              <a:t>)</a:t>
            </a:r>
          </a:p>
          <a:p>
            <a:pPr eaLnBrk="1" hangingPunct="1">
              <a:buNone/>
            </a:pPr>
            <a:r>
              <a:rPr lang="en-US" i="1" dirty="0" smtClean="0"/>
              <a:t>  </a:t>
            </a:r>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Example 1: CI for Relative Risk</a:t>
            </a:r>
            <a:endParaRPr lang="en-US" baseline="30000" dirty="0" smtClean="0"/>
          </a:p>
        </p:txBody>
      </p:sp>
      <p:sp>
        <p:nvSpPr>
          <p:cNvPr id="5126" name="Slide Number Placeholder 3"/>
          <p:cNvSpPr>
            <a:spLocks noGrp="1"/>
          </p:cNvSpPr>
          <p:nvPr>
            <p:ph type="sldNum" sz="quarter" idx="10"/>
          </p:nvPr>
        </p:nvSpPr>
        <p:spPr>
          <a:noFill/>
        </p:spPr>
        <p:txBody>
          <a:bodyPr/>
          <a:lstStyle/>
          <a:p>
            <a:r>
              <a:rPr lang="en-US" dirty="0" smtClean="0"/>
              <a:t>8</a:t>
            </a:r>
          </a:p>
        </p:txBody>
      </p:sp>
    </p:spTree>
    <p:extLst>
      <p:ext uri="{BB962C8B-B14F-4D97-AF65-F5344CB8AC3E}">
        <p14:creationId xmlns:p14="http://schemas.microsoft.com/office/powerpoint/2010/main" val="252980665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2: 95% confidence interval for the ratio of proportions : Interpretation </a:t>
            </a:r>
          </a:p>
          <a:p>
            <a:pPr eaLnBrk="1" hangingPunct="1">
              <a:buNone/>
            </a:pPr>
            <a:r>
              <a:rPr lang="en-US" dirty="0" smtClean="0"/>
              <a:t>	Based on the results of this study, HIV positive individuals with CD4 counts of  250 or more at the time of starting therapy, have 56% greater risk (probability) of responding to therapy when compared to HIV positive individuals with  CD4 counts of less than 250 at the start of therapy. </a:t>
            </a:r>
            <a:r>
              <a:rPr lang="en-US" i="1" dirty="0" smtClean="0"/>
              <a:t> Additionally, these  results estimate that this increase in response probability (risk) could be as small as 20% and as large as 101%.</a:t>
            </a:r>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1: CI for Relative Risk :Interpretation</a:t>
            </a:r>
            <a:endParaRPr lang="en-US" baseline="30000" dirty="0" smtClean="0"/>
          </a:p>
        </p:txBody>
      </p:sp>
      <p:sp>
        <p:nvSpPr>
          <p:cNvPr id="5126" name="Slide Number Placeholder 3"/>
          <p:cNvSpPr>
            <a:spLocks noGrp="1"/>
          </p:cNvSpPr>
          <p:nvPr>
            <p:ph type="sldNum" sz="quarter" idx="10"/>
          </p:nvPr>
        </p:nvSpPr>
        <p:spPr>
          <a:noFill/>
        </p:spPr>
        <p:txBody>
          <a:bodyPr/>
          <a:lstStyle/>
          <a:p>
            <a:r>
              <a:rPr lang="en-US" dirty="0" smtClean="0"/>
              <a:t>9</a:t>
            </a:r>
          </a:p>
        </p:txBody>
      </p:sp>
    </p:spTree>
    <p:extLst>
      <p:ext uri="{BB962C8B-B14F-4D97-AF65-F5344CB8AC3E}">
        <p14:creationId xmlns:p14="http://schemas.microsoft.com/office/powerpoint/2010/main" val="340372716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3: estimating a 95% confidence interval for the odds ratio (also called relative odds)</a:t>
            </a:r>
          </a:p>
          <a:p>
            <a:pPr eaLnBrk="1" hangingPunct="1">
              <a:buNone/>
            </a:pPr>
            <a:endParaRPr lang="en-US" dirty="0" smtClean="0"/>
          </a:p>
          <a:p>
            <a:pPr eaLnBrk="1" hangingPunct="1">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1: CI for Odds Ratio</a:t>
            </a:r>
            <a:endParaRPr lang="en-US" baseline="30000" dirty="0" smtClean="0"/>
          </a:p>
        </p:txBody>
      </p:sp>
      <p:sp>
        <p:nvSpPr>
          <p:cNvPr id="5126" name="Slide Number Placeholder 3"/>
          <p:cNvSpPr>
            <a:spLocks noGrp="1"/>
          </p:cNvSpPr>
          <p:nvPr>
            <p:ph type="sldNum" sz="quarter" idx="10"/>
          </p:nvPr>
        </p:nvSpPr>
        <p:spPr>
          <a:noFill/>
        </p:spPr>
        <p:txBody>
          <a:bodyPr/>
          <a:lstStyle/>
          <a:p>
            <a:r>
              <a:rPr lang="en-US" dirty="0" smtClean="0"/>
              <a:t>10</a:t>
            </a:r>
          </a:p>
        </p:txBody>
      </p:sp>
      <p:graphicFrame>
        <p:nvGraphicFramePr>
          <p:cNvPr id="169990" name="Object 6"/>
          <p:cNvGraphicFramePr>
            <a:graphicFrameLocks noChangeAspect="1"/>
          </p:cNvGraphicFramePr>
          <p:nvPr/>
        </p:nvGraphicFramePr>
        <p:xfrm>
          <a:off x="2335213" y="1349265"/>
          <a:ext cx="1181100" cy="295275"/>
        </p:xfrm>
        <a:graphic>
          <a:graphicData uri="http://schemas.openxmlformats.org/presentationml/2006/ole">
            <mc:AlternateContent xmlns:mc="http://schemas.openxmlformats.org/markup-compatibility/2006">
              <mc:Choice xmlns:v="urn:schemas-microsoft-com:vml" Requires="v">
                <p:oleObj spid="_x0000_s72709" name="Equation" r:id="rId4" imgW="647640" imgH="215640" progId="Equation.3">
                  <p:embed/>
                </p:oleObj>
              </mc:Choice>
              <mc:Fallback>
                <p:oleObj name="Equation" r:id="rId4" imgW="64764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5213" y="1349265"/>
                        <a:ext cx="1181100"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Table 5"/>
          <p:cNvGraphicFramePr>
            <a:graphicFrameLocks noGrp="1"/>
          </p:cNvGraphicFramePr>
          <p:nvPr/>
        </p:nvGraphicFramePr>
        <p:xfrm>
          <a:off x="918072" y="2188455"/>
          <a:ext cx="6096000" cy="1127760"/>
        </p:xfrm>
        <a:graphic>
          <a:graphicData uri="http://schemas.openxmlformats.org/drawingml/2006/table">
            <a:tbl>
              <a:tblPr firstRow="1" bandRow="1">
                <a:tableStyleId>{F5AB1C69-6EDB-4FF4-983F-18BD219EF322}</a:tableStyleId>
              </a:tblPr>
              <a:tblGrid>
                <a:gridCol w="1524000"/>
                <a:gridCol w="1524000"/>
                <a:gridCol w="1524000"/>
                <a:gridCol w="1524000"/>
              </a:tblGrid>
              <a:tr h="274320">
                <a:tc>
                  <a:txBody>
                    <a:bodyPr/>
                    <a:lstStyle/>
                    <a:p>
                      <a:endParaRPr lang="en-US" sz="1400" b="0" baseline="0" dirty="0">
                        <a:solidFill>
                          <a:schemeClr val="tx1"/>
                        </a:solidFill>
                      </a:endParaRPr>
                    </a:p>
                  </a:txBody>
                  <a:tcPr marT="34290" marB="3429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Group 1</a:t>
                      </a:r>
                    </a:p>
                  </a:txBody>
                  <a:tcPr marT="34290" marB="34290">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Group 2</a:t>
                      </a:r>
                      <a:endParaRPr lang="en-US" sz="1400" baseline="0" dirty="0">
                        <a:solidFill>
                          <a:schemeClr val="tx1"/>
                        </a:solidFill>
                      </a:endParaRPr>
                    </a:p>
                  </a:txBody>
                  <a:tcPr marT="34290" marB="34290">
                    <a:lnB w="12700" cap="flat" cmpd="sng" algn="ctr">
                      <a:solidFill>
                        <a:schemeClr val="tx1"/>
                      </a:solidFill>
                      <a:prstDash val="solid"/>
                      <a:round/>
                      <a:headEnd type="none" w="med" len="med"/>
                      <a:tailEnd type="none" w="med" len="med"/>
                    </a:lnB>
                  </a:tcPr>
                </a:tc>
                <a:tc>
                  <a:txBody>
                    <a:bodyPr/>
                    <a:lstStyle/>
                    <a:p>
                      <a:endParaRPr lang="en-US" sz="1400" baseline="0">
                        <a:solidFill>
                          <a:schemeClr val="tx1"/>
                        </a:solidFill>
                      </a:endParaRPr>
                    </a:p>
                  </a:txBody>
                  <a:tcPr marT="34290" marB="34290"/>
                </a:tc>
              </a:tr>
              <a:tr h="274320">
                <a:tc>
                  <a:txBody>
                    <a:bodyPr/>
                    <a:lstStyle/>
                    <a:p>
                      <a:r>
                        <a:rPr lang="en-US" sz="1400" baseline="0" dirty="0" smtClean="0">
                          <a:solidFill>
                            <a:schemeClr val="tx1"/>
                          </a:solidFill>
                        </a:rPr>
                        <a:t>Outcome Y</a:t>
                      </a: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a</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 b</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baseline="0" dirty="0" err="1" smtClean="0">
                          <a:solidFill>
                            <a:schemeClr val="tx1"/>
                          </a:solidFill>
                        </a:rPr>
                        <a:t>a+b</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r>
                        <a:rPr lang="en-US" sz="1400" baseline="0" dirty="0" smtClean="0">
                          <a:solidFill>
                            <a:schemeClr val="tx1"/>
                          </a:solidFill>
                        </a:rPr>
                        <a:t>Outcome N</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c</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d</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endParaRPr lang="en-US" sz="1400" baseline="0" dirty="0">
                        <a:solidFill>
                          <a:schemeClr val="tx1"/>
                        </a:solidFill>
                      </a:endParaRPr>
                    </a:p>
                  </a:txBody>
                  <a:tcPr marT="34290" marB="34290"/>
                </a:tc>
                <a:tc>
                  <a:txBody>
                    <a:bodyPr/>
                    <a:lstStyle/>
                    <a:p>
                      <a:pPr algn="ctr"/>
                      <a:r>
                        <a:rPr lang="en-US" sz="1400" baseline="0" dirty="0" err="1" smtClean="0">
                          <a:solidFill>
                            <a:schemeClr val="tx1"/>
                          </a:solidFill>
                        </a:rPr>
                        <a:t>a+c</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pPr algn="ctr"/>
                      <a:r>
                        <a:rPr lang="en-US" sz="1400" baseline="0" dirty="0" err="1" smtClean="0">
                          <a:solidFill>
                            <a:schemeClr val="tx1"/>
                          </a:solidFill>
                        </a:rPr>
                        <a:t>b+d</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r>
                        <a:rPr lang="en-US" sz="1400" baseline="0" dirty="0" err="1" smtClean="0">
                          <a:solidFill>
                            <a:schemeClr val="tx1"/>
                          </a:solidFill>
                        </a:rPr>
                        <a:t>a+b+c+d</a:t>
                      </a:r>
                      <a:endParaRPr lang="en-US" sz="1400" baseline="0" dirty="0">
                        <a:solidFill>
                          <a:schemeClr val="tx1"/>
                        </a:solidFill>
                      </a:endParaRPr>
                    </a:p>
                  </a:txBody>
                  <a:tcPr marT="34290" marB="34290"/>
                </a:tc>
              </a:tr>
            </a:tbl>
          </a:graphicData>
        </a:graphic>
      </p:graphicFrame>
      <p:graphicFrame>
        <p:nvGraphicFramePr>
          <p:cNvPr id="173062" name="Object 6"/>
          <p:cNvGraphicFramePr>
            <a:graphicFrameLocks noChangeAspect="1"/>
          </p:cNvGraphicFramePr>
          <p:nvPr/>
        </p:nvGraphicFramePr>
        <p:xfrm>
          <a:off x="1252443" y="3570025"/>
          <a:ext cx="3243263" cy="611981"/>
        </p:xfrm>
        <a:graphic>
          <a:graphicData uri="http://schemas.openxmlformats.org/presentationml/2006/ole">
            <mc:AlternateContent xmlns:mc="http://schemas.openxmlformats.org/markup-compatibility/2006">
              <mc:Choice xmlns:v="urn:schemas-microsoft-com:vml" Requires="v">
                <p:oleObj spid="_x0000_s72710" name="Equation" r:id="rId6" imgW="1765080" imgH="444240" progId="Equation.3">
                  <p:embed/>
                </p:oleObj>
              </mc:Choice>
              <mc:Fallback>
                <p:oleObj name="Equation" r:id="rId6" imgW="176508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2443" y="3570025"/>
                        <a:ext cx="3243263" cy="6119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063" name="Object 7"/>
          <p:cNvGraphicFramePr>
            <a:graphicFrameLocks noChangeAspect="1"/>
          </p:cNvGraphicFramePr>
          <p:nvPr/>
        </p:nvGraphicFramePr>
        <p:xfrm>
          <a:off x="4711393" y="1332754"/>
          <a:ext cx="1652008" cy="336302"/>
        </p:xfrm>
        <a:graphic>
          <a:graphicData uri="http://schemas.openxmlformats.org/presentationml/2006/ole">
            <mc:AlternateContent xmlns:mc="http://schemas.openxmlformats.org/markup-compatibility/2006">
              <mc:Choice xmlns:v="urn:schemas-microsoft-com:vml" Requires="v">
                <p:oleObj spid="_x0000_s72711" name="Equation" r:id="rId8" imgW="888840" imgH="241200" progId="Equation.3">
                  <p:embed/>
                </p:oleObj>
              </mc:Choice>
              <mc:Fallback>
                <p:oleObj name="Equation" r:id="rId8" imgW="88884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11393" y="1332754"/>
                        <a:ext cx="1652008" cy="336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972722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3: estimating a 95% confidence interval the odds ratio (also called relative odds)</a:t>
            </a:r>
          </a:p>
          <a:p>
            <a:pPr eaLnBrk="1" hangingPunct="1">
              <a:buNone/>
            </a:pPr>
            <a:endParaRPr lang="en-US" dirty="0" smtClean="0"/>
          </a:p>
          <a:p>
            <a:pPr eaLnBrk="1" hangingPunct="1">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1: CI for Odds Ratio</a:t>
            </a:r>
            <a:endParaRPr lang="en-US" baseline="30000" dirty="0" smtClean="0"/>
          </a:p>
        </p:txBody>
      </p:sp>
      <p:sp>
        <p:nvSpPr>
          <p:cNvPr id="5126" name="Slide Number Placeholder 3"/>
          <p:cNvSpPr>
            <a:spLocks noGrp="1"/>
          </p:cNvSpPr>
          <p:nvPr>
            <p:ph type="sldNum" sz="quarter" idx="10"/>
          </p:nvPr>
        </p:nvSpPr>
        <p:spPr>
          <a:noFill/>
        </p:spPr>
        <p:txBody>
          <a:bodyPr/>
          <a:lstStyle/>
          <a:p>
            <a:r>
              <a:rPr lang="en-US" dirty="0" smtClean="0"/>
              <a:t>11</a:t>
            </a:r>
          </a:p>
        </p:txBody>
      </p:sp>
      <p:graphicFrame>
        <p:nvGraphicFramePr>
          <p:cNvPr id="169990" name="Object 6"/>
          <p:cNvGraphicFramePr>
            <a:graphicFrameLocks noChangeAspect="1"/>
          </p:cNvGraphicFramePr>
          <p:nvPr/>
        </p:nvGraphicFramePr>
        <p:xfrm>
          <a:off x="2563029" y="1342881"/>
          <a:ext cx="3723724" cy="394479"/>
        </p:xfrm>
        <a:graphic>
          <a:graphicData uri="http://schemas.openxmlformats.org/presentationml/2006/ole">
            <mc:AlternateContent xmlns:mc="http://schemas.openxmlformats.org/markup-compatibility/2006">
              <mc:Choice xmlns:v="urn:schemas-microsoft-com:vml" Requires="v">
                <p:oleObj spid="_x0000_s73732" name="Equation" r:id="rId4" imgW="1701720" imgH="241200" progId="Equation.3">
                  <p:embed/>
                </p:oleObj>
              </mc:Choice>
              <mc:Fallback>
                <p:oleObj name="Equation" r:id="rId4" imgW="170172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3029" y="1342881"/>
                        <a:ext cx="3723724" cy="3944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76091230"/>
              </p:ext>
            </p:extLst>
          </p:nvPr>
        </p:nvGraphicFramePr>
        <p:xfrm>
          <a:off x="885022" y="1875622"/>
          <a:ext cx="6096000" cy="1127760"/>
        </p:xfrm>
        <a:graphic>
          <a:graphicData uri="http://schemas.openxmlformats.org/drawingml/2006/table">
            <a:tbl>
              <a:tblPr firstRow="1" bandRow="1">
                <a:tableStyleId>{F5AB1C69-6EDB-4FF4-983F-18BD219EF322}</a:tableStyleId>
              </a:tblPr>
              <a:tblGrid>
                <a:gridCol w="1524000"/>
                <a:gridCol w="1524000"/>
                <a:gridCol w="1524000"/>
                <a:gridCol w="1524000"/>
              </a:tblGrid>
              <a:tr h="276524">
                <a:tc>
                  <a:txBody>
                    <a:bodyPr/>
                    <a:lstStyle/>
                    <a:p>
                      <a:endParaRPr lang="en-US" sz="1400" baseline="0" dirty="0">
                        <a:solidFill>
                          <a:schemeClr val="tx1"/>
                        </a:solidFill>
                      </a:endParaRPr>
                    </a:p>
                  </a:txBody>
                  <a:tcPr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CD4 &lt;250</a:t>
                      </a:r>
                    </a:p>
                  </a:txBody>
                  <a:tcPr marT="34290" marB="34290">
                    <a:lnB w="12700" cap="flat" cmpd="sng" algn="ctr">
                      <a:solidFill>
                        <a:schemeClr val="tx1"/>
                      </a:solidFill>
                      <a:prstDash val="solid"/>
                      <a:round/>
                      <a:headEnd type="none" w="med" len="med"/>
                      <a:tailEnd type="none" w="med" len="med"/>
                    </a:lnB>
                  </a:tcPr>
                </a:tc>
                <a:tc>
                  <a:txBody>
                    <a:bodyPr/>
                    <a:lstStyle/>
                    <a:p>
                      <a:r>
                        <a:rPr lang="en-US" sz="1400" baseline="0" dirty="0" smtClean="0">
                          <a:solidFill>
                            <a:schemeClr val="tx1"/>
                          </a:solidFill>
                        </a:rPr>
                        <a:t>CD4 ≥ 250</a:t>
                      </a:r>
                      <a:endParaRPr lang="en-US" sz="1400" baseline="0" dirty="0">
                        <a:solidFill>
                          <a:schemeClr val="tx1"/>
                        </a:solidFill>
                      </a:endParaRPr>
                    </a:p>
                  </a:txBody>
                  <a:tcPr marT="34290" marB="34290">
                    <a:lnB w="12700" cap="flat" cmpd="sng" algn="ctr">
                      <a:solidFill>
                        <a:schemeClr val="tx1"/>
                      </a:solidFill>
                      <a:prstDash val="solid"/>
                      <a:round/>
                      <a:headEnd type="none" w="med" len="med"/>
                      <a:tailEnd type="none" w="med" len="med"/>
                    </a:lnB>
                  </a:tcPr>
                </a:tc>
                <a:tc>
                  <a:txBody>
                    <a:bodyPr/>
                    <a:lstStyle/>
                    <a:p>
                      <a:endParaRPr lang="en-US" sz="1400" baseline="0" dirty="0">
                        <a:solidFill>
                          <a:schemeClr val="tx1"/>
                        </a:solidFill>
                      </a:endParaRPr>
                    </a:p>
                  </a:txBody>
                  <a:tcPr marT="34290" marB="34290"/>
                </a:tc>
              </a:tr>
              <a:tr h="278130">
                <a:tc>
                  <a:txBody>
                    <a:bodyPr/>
                    <a:lstStyle/>
                    <a:p>
                      <a:r>
                        <a:rPr lang="en-US" sz="1400" baseline="0" dirty="0" smtClean="0">
                          <a:solidFill>
                            <a:schemeClr val="tx1"/>
                          </a:solidFill>
                        </a:rPr>
                        <a:t>Respond</a:t>
                      </a: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127</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 79</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206</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r>
                        <a:rPr lang="en-US" sz="1400" baseline="0" dirty="0" smtClean="0">
                          <a:solidFill>
                            <a:schemeClr val="tx1"/>
                          </a:solidFill>
                        </a:rPr>
                        <a:t>Not Respond</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376</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418</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baseline="0" dirty="0" smtClean="0">
                          <a:solidFill>
                            <a:schemeClr val="tx1"/>
                          </a:solidFill>
                        </a:rPr>
                        <a:t>794</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endParaRPr lang="en-US" sz="1400" baseline="0" dirty="0">
                        <a:solidFill>
                          <a:schemeClr val="tx1"/>
                        </a:solidFill>
                      </a:endParaRPr>
                    </a:p>
                  </a:txBody>
                  <a:tcPr marT="34290" marB="34290"/>
                </a:tc>
                <a:tc>
                  <a:txBody>
                    <a:bodyPr/>
                    <a:lstStyle/>
                    <a:p>
                      <a:pPr algn="ctr"/>
                      <a:r>
                        <a:rPr lang="en-US" sz="1400" baseline="0" dirty="0" smtClean="0">
                          <a:solidFill>
                            <a:schemeClr val="tx1"/>
                          </a:solidFill>
                        </a:rPr>
                        <a:t>503</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497</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1,000</a:t>
                      </a:r>
                      <a:endParaRPr lang="en-US" sz="1400" baseline="0" dirty="0">
                        <a:solidFill>
                          <a:schemeClr val="tx1"/>
                        </a:solidFill>
                      </a:endParaRPr>
                    </a:p>
                  </a:txBody>
                  <a:tcPr marT="34290" marB="34290"/>
                </a:tc>
              </a:tr>
            </a:tbl>
          </a:graphicData>
        </a:graphic>
      </p:graphicFrame>
      <p:graphicFrame>
        <p:nvGraphicFramePr>
          <p:cNvPr id="175107" name="Object 3"/>
          <p:cNvGraphicFramePr>
            <a:graphicFrameLocks noChangeAspect="1"/>
          </p:cNvGraphicFramePr>
          <p:nvPr/>
        </p:nvGraphicFramePr>
        <p:xfrm>
          <a:off x="908715" y="3306973"/>
          <a:ext cx="4924425" cy="611981"/>
        </p:xfrm>
        <a:graphic>
          <a:graphicData uri="http://schemas.openxmlformats.org/presentationml/2006/ole">
            <mc:AlternateContent xmlns:mc="http://schemas.openxmlformats.org/markup-compatibility/2006">
              <mc:Choice xmlns:v="urn:schemas-microsoft-com:vml" Requires="v">
                <p:oleObj spid="_x0000_s73733" name="Equation" r:id="rId6" imgW="2679480" imgH="444240" progId="Equation.3">
                  <p:embed/>
                </p:oleObj>
              </mc:Choice>
              <mc:Fallback>
                <p:oleObj name="Equation" r:id="rId6" imgW="267948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8715" y="3306973"/>
                        <a:ext cx="4924425" cy="6119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0612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Motivation</a:t>
            </a:r>
          </a:p>
        </p:txBody>
      </p:sp>
      <p:sp>
        <p:nvSpPr>
          <p:cNvPr id="18435" name="Content Placeholder 2"/>
          <p:cNvSpPr>
            <a:spLocks noGrp="1"/>
          </p:cNvSpPr>
          <p:nvPr>
            <p:ph idx="1"/>
          </p:nvPr>
        </p:nvSpPr>
        <p:spPr/>
        <p:txBody>
          <a:bodyPr/>
          <a:lstStyle/>
          <a:p>
            <a:pPr eaLnBrk="1" hangingPunct="1"/>
            <a:r>
              <a:rPr lang="en-US" dirty="0" smtClean="0"/>
              <a:t>Types of two group comparisons, binary outcomes</a:t>
            </a:r>
          </a:p>
          <a:p>
            <a:pPr lvl="1" eaLnBrk="1" hangingPunct="1"/>
            <a:endParaRPr lang="en-US" dirty="0" smtClean="0"/>
          </a:p>
          <a:p>
            <a:pPr lvl="1" eaLnBrk="1" hangingPunct="1"/>
            <a:r>
              <a:rPr lang="en-US" dirty="0" smtClean="0"/>
              <a:t>Unpaired</a:t>
            </a:r>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3: estimating a 95% confidence interval the odds ratio (also called relative odds)</a:t>
            </a:r>
          </a:p>
          <a:p>
            <a:pPr eaLnBrk="1" hangingPunct="1">
              <a:buNone/>
            </a:pPr>
            <a:r>
              <a:rPr lang="en-US" dirty="0" smtClean="0"/>
              <a:t>	</a:t>
            </a:r>
          </a:p>
          <a:p>
            <a:pPr eaLnBrk="1" hangingPunct="1">
              <a:buNone/>
            </a:pPr>
            <a:endParaRPr lang="en-US" dirty="0" smtClean="0"/>
          </a:p>
          <a:p>
            <a:pPr eaLnBrk="1" hangingPunct="1">
              <a:buNone/>
            </a:pPr>
            <a:r>
              <a:rPr lang="en-US" dirty="0" smtClean="0"/>
              <a:t>	</a:t>
            </a:r>
          </a:p>
          <a:p>
            <a:pPr eaLnBrk="1" hangingPunct="1">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Example 1: CI for Odds Ratio</a:t>
            </a:r>
            <a:endParaRPr lang="en-US" baseline="30000" dirty="0" smtClean="0"/>
          </a:p>
        </p:txBody>
      </p:sp>
      <p:sp>
        <p:nvSpPr>
          <p:cNvPr id="5126" name="Slide Number Placeholder 3"/>
          <p:cNvSpPr>
            <a:spLocks noGrp="1"/>
          </p:cNvSpPr>
          <p:nvPr>
            <p:ph type="sldNum" sz="quarter" idx="10"/>
          </p:nvPr>
        </p:nvSpPr>
        <p:spPr>
          <a:noFill/>
        </p:spPr>
        <p:txBody>
          <a:bodyPr/>
          <a:lstStyle/>
          <a:p>
            <a:r>
              <a:rPr lang="en-US" dirty="0" smtClean="0"/>
              <a:t>12</a:t>
            </a:r>
          </a:p>
        </p:txBody>
      </p:sp>
      <p:graphicFrame>
        <p:nvGraphicFramePr>
          <p:cNvPr id="204802" name="Object 2"/>
          <p:cNvGraphicFramePr>
            <a:graphicFrameLocks noChangeAspect="1"/>
          </p:cNvGraphicFramePr>
          <p:nvPr/>
        </p:nvGraphicFramePr>
        <p:xfrm>
          <a:off x="1062010" y="1786414"/>
          <a:ext cx="7250148" cy="341644"/>
        </p:xfrm>
        <a:graphic>
          <a:graphicData uri="http://schemas.openxmlformats.org/presentationml/2006/ole">
            <mc:AlternateContent xmlns:mc="http://schemas.openxmlformats.org/markup-compatibility/2006">
              <mc:Choice xmlns:v="urn:schemas-microsoft-com:vml" Requires="v">
                <p:oleObj spid="_x0000_s74756" name="Equation" r:id="rId4" imgW="3238200" imgH="203040" progId="Equation.3">
                  <p:embed/>
                </p:oleObj>
              </mc:Choice>
              <mc:Fallback>
                <p:oleObj name="Equation" r:id="rId4" imgW="323820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2010" y="1786414"/>
                        <a:ext cx="7250148" cy="3416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04" name="Object 4"/>
          <p:cNvGraphicFramePr>
            <a:graphicFrameLocks noChangeAspect="1"/>
          </p:cNvGraphicFramePr>
          <p:nvPr/>
        </p:nvGraphicFramePr>
        <p:xfrm>
          <a:off x="1289785" y="2751484"/>
          <a:ext cx="5901088" cy="357475"/>
        </p:xfrm>
        <a:graphic>
          <a:graphicData uri="http://schemas.openxmlformats.org/presentationml/2006/ole">
            <mc:AlternateContent xmlns:mc="http://schemas.openxmlformats.org/markup-compatibility/2006">
              <mc:Choice xmlns:v="urn:schemas-microsoft-com:vml" Requires="v">
                <p:oleObj spid="_x0000_s74757" name="Equation" r:id="rId6" imgW="2831760" imgH="228600" progId="Equation.3">
                  <p:embed/>
                </p:oleObj>
              </mc:Choice>
              <mc:Fallback>
                <p:oleObj name="Equation" r:id="rId6" imgW="283176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9785" y="2751484"/>
                        <a:ext cx="5901088" cy="3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862944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3: estimating a 95% confidence interval the odds ratio (also called relative odds): INTEPRETATION</a:t>
            </a:r>
          </a:p>
          <a:p>
            <a:pPr eaLnBrk="1" hangingPunct="1">
              <a:buNone/>
            </a:pPr>
            <a:r>
              <a:rPr lang="en-US" dirty="0" smtClean="0"/>
              <a:t>	Based on the results of this study, HIV positive individuals with CD4 counts of  less than  250 at the time of starting therapy</a:t>
            </a:r>
            <a:r>
              <a:rPr lang="en-US" b="1" i="1" dirty="0" smtClean="0">
                <a:solidFill>
                  <a:srgbClr val="FF0000"/>
                </a:solidFill>
              </a:rPr>
              <a:t> have 75% greater odds of</a:t>
            </a:r>
            <a:r>
              <a:rPr lang="en-US" dirty="0" smtClean="0"/>
              <a:t> responding to therapy when compared to HIV positive individuals with  CD4 counts of 250 or greater at the start of therapy. </a:t>
            </a:r>
            <a:r>
              <a:rPr lang="en-US" i="1" dirty="0" smtClean="0"/>
              <a:t> Additionally, these  results estimate that this increase in response </a:t>
            </a:r>
            <a:r>
              <a:rPr lang="en-US" i="1" dirty="0" smtClean="0">
                <a:solidFill>
                  <a:srgbClr val="FF0000"/>
                </a:solidFill>
              </a:rPr>
              <a:t>odds</a:t>
            </a:r>
            <a:r>
              <a:rPr lang="en-US" i="1" dirty="0" smtClean="0"/>
              <a:t> could be as small as 27% and as large as 141%.</a:t>
            </a:r>
            <a:endParaRPr lang="en-US" dirty="0" smtClean="0"/>
          </a:p>
          <a:p>
            <a:pPr eaLnBrk="1" hangingPunct="1">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1: CI for Odds Ratio: Interpretation</a:t>
            </a:r>
            <a:endParaRPr lang="en-US" baseline="30000" dirty="0" smtClean="0"/>
          </a:p>
        </p:txBody>
      </p:sp>
      <p:sp>
        <p:nvSpPr>
          <p:cNvPr id="5126" name="Slide Number Placeholder 3"/>
          <p:cNvSpPr>
            <a:spLocks noGrp="1"/>
          </p:cNvSpPr>
          <p:nvPr>
            <p:ph type="sldNum" sz="quarter" idx="10"/>
          </p:nvPr>
        </p:nvSpPr>
        <p:spPr>
          <a:noFill/>
        </p:spPr>
        <p:txBody>
          <a:bodyPr/>
          <a:lstStyle/>
          <a:p>
            <a:r>
              <a:rPr lang="en-US" dirty="0" smtClean="0"/>
              <a:t>13</a:t>
            </a:r>
          </a:p>
        </p:txBody>
      </p:sp>
    </p:spTree>
    <p:extLst>
      <p:ext uri="{BB962C8B-B14F-4D97-AF65-F5344CB8AC3E}">
        <p14:creationId xmlns:p14="http://schemas.microsoft.com/office/powerpoint/2010/main" val="5940840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All three estimates and CIs</a:t>
            </a:r>
          </a:p>
          <a:p>
            <a:pPr eaLnBrk="1" hangingPunct="1">
              <a:buNone/>
            </a:pPr>
            <a:r>
              <a:rPr lang="en-US" i="1" dirty="0" smtClean="0"/>
              <a:t>  </a:t>
            </a:r>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Example 1: All Three CIs</a:t>
            </a:r>
            <a:endParaRPr lang="en-US" baseline="30000" dirty="0" smtClean="0"/>
          </a:p>
        </p:txBody>
      </p:sp>
      <p:sp>
        <p:nvSpPr>
          <p:cNvPr id="5126" name="Slide Number Placeholder 3"/>
          <p:cNvSpPr>
            <a:spLocks noGrp="1"/>
          </p:cNvSpPr>
          <p:nvPr>
            <p:ph type="sldNum" sz="quarter" idx="10"/>
          </p:nvPr>
        </p:nvSpPr>
        <p:spPr>
          <a:noFill/>
        </p:spPr>
        <p:txBody>
          <a:bodyPr/>
          <a:lstStyle/>
          <a:p>
            <a:r>
              <a:rPr lang="en-US" dirty="0" smtClean="0"/>
              <a:t>14</a:t>
            </a:r>
          </a:p>
        </p:txBody>
      </p:sp>
    </p:spTree>
    <p:extLst>
      <p:ext uri="{BB962C8B-B14F-4D97-AF65-F5344CB8AC3E}">
        <p14:creationId xmlns:p14="http://schemas.microsoft.com/office/powerpoint/2010/main" val="22297394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Example 2: Maternal/Infant HIV Transmission</a:t>
            </a:r>
            <a:r>
              <a:rPr lang="en-US" baseline="30000" dirty="0" smtClean="0"/>
              <a:t>2</a:t>
            </a:r>
          </a:p>
        </p:txBody>
      </p:sp>
      <p:sp>
        <p:nvSpPr>
          <p:cNvPr id="18435" name="Content Placeholder 2"/>
          <p:cNvSpPr>
            <a:spLocks noGrp="1"/>
          </p:cNvSpPr>
          <p:nvPr>
            <p:ph idx="1"/>
          </p:nvPr>
        </p:nvSpPr>
        <p:spPr/>
        <p:txBody>
          <a:bodyPr/>
          <a:lstStyle/>
          <a:p>
            <a:pPr eaLnBrk="1" hangingPunct="1"/>
            <a:r>
              <a:rPr lang="en-US" dirty="0" smtClean="0"/>
              <a:t>Results</a:t>
            </a:r>
          </a:p>
          <a:p>
            <a:pPr eaLnBrk="1" hangingPunct="1">
              <a:buNone/>
            </a:pPr>
            <a:endParaRPr lang="en-US" dirty="0" smtClean="0"/>
          </a:p>
          <a:p>
            <a:pPr eaLnBrk="1" hangingPunct="1">
              <a:buNone/>
            </a:pPr>
            <a:endParaRPr lang="en-US" dirty="0" smtClean="0"/>
          </a:p>
          <a:p>
            <a:pPr lvl="1"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83</a:t>
            </a:fld>
            <a:endParaRPr lang="en-US" smtClean="0"/>
          </a:p>
        </p:txBody>
      </p:sp>
      <p:pic>
        <p:nvPicPr>
          <p:cNvPr id="109571" name="Picture 3"/>
          <p:cNvPicPr>
            <a:picLocks noChangeAspect="1" noChangeArrowheads="1"/>
          </p:cNvPicPr>
          <p:nvPr/>
        </p:nvPicPr>
        <p:blipFill>
          <a:blip r:embed="rId3" cstate="print"/>
          <a:srcRect/>
          <a:stretch>
            <a:fillRect/>
          </a:stretch>
        </p:blipFill>
        <p:spPr bwMode="auto">
          <a:xfrm>
            <a:off x="804974" y="1184577"/>
            <a:ext cx="6215496" cy="984633"/>
          </a:xfrm>
          <a:prstGeom prst="rect">
            <a:avLst/>
          </a:prstGeom>
          <a:noFill/>
          <a:ln w="9525">
            <a:noFill/>
            <a:miter lim="800000"/>
            <a:headEnd/>
            <a:tailEnd/>
          </a:ln>
          <a:effectLst/>
        </p:spPr>
      </p:pic>
      <p:pic>
        <p:nvPicPr>
          <p:cNvPr id="109574" name="Picture 6"/>
          <p:cNvPicPr>
            <a:picLocks noChangeAspect="1" noChangeArrowheads="1"/>
          </p:cNvPicPr>
          <p:nvPr/>
        </p:nvPicPr>
        <p:blipFill>
          <a:blip r:embed="rId4" cstate="print"/>
          <a:srcRect/>
          <a:stretch>
            <a:fillRect/>
          </a:stretch>
        </p:blipFill>
        <p:spPr bwMode="auto">
          <a:xfrm>
            <a:off x="1543457" y="2076856"/>
            <a:ext cx="5579549" cy="505838"/>
          </a:xfrm>
          <a:prstGeom prst="rect">
            <a:avLst/>
          </a:prstGeom>
          <a:noFill/>
          <a:ln w="9525">
            <a:noFill/>
            <a:miter lim="800000"/>
            <a:headEnd/>
            <a:tailEnd/>
          </a:ln>
          <a:effectLst/>
        </p:spPr>
      </p:pic>
      <p:sp>
        <p:nvSpPr>
          <p:cNvPr id="11" name="Rectangle 10"/>
          <p:cNvSpPr/>
          <p:nvPr/>
        </p:nvSpPr>
        <p:spPr bwMode="auto">
          <a:xfrm>
            <a:off x="4163438" y="2407595"/>
            <a:ext cx="3618690" cy="211577"/>
          </a:xfrm>
          <a:prstGeom prst="rect">
            <a:avLst/>
          </a:prstGeom>
          <a:solidFill>
            <a:schemeClr val="bg1"/>
          </a:solidFill>
          <a:ln w="9525" cap="flat" cmpd="sng" algn="ctr">
            <a:noFill/>
            <a:prstDash val="solid"/>
            <a:round/>
            <a:headEnd type="none" w="med" len="med"/>
            <a:tailEnd type="none" w="med" len="med"/>
          </a:ln>
          <a:effectLst/>
        </p:spPr>
        <p:txBody>
          <a:bodyPr vert="horz" wrap="square" lIns="91429" tIns="45715" rIns="91429" bIns="45715"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accent1"/>
              </a:buClr>
              <a:buSzPct val="100000"/>
              <a:buFont typeface="Wingdings" pitchFamily="-112" charset="2"/>
              <a:buChar char="n"/>
              <a:tabLst/>
            </a:pPr>
            <a:endParaRPr kumimoji="0" lang="en-US" sz="2600" b="0" i="0" u="none" strike="noStrike" cap="none" normalizeH="0" baseline="0">
              <a:ln>
                <a:noFill/>
              </a:ln>
              <a:solidFill>
                <a:schemeClr val="tx1"/>
              </a:solidFill>
              <a:effectLst/>
              <a:latin typeface="Myriad Pro" pitchFamily="-112" charset="0"/>
            </a:endParaRPr>
          </a:p>
        </p:txBody>
      </p:sp>
      <p:graphicFrame>
        <p:nvGraphicFramePr>
          <p:cNvPr id="12" name="Table 11"/>
          <p:cNvGraphicFramePr>
            <a:graphicFrameLocks noGrp="1"/>
          </p:cNvGraphicFramePr>
          <p:nvPr/>
        </p:nvGraphicFramePr>
        <p:xfrm>
          <a:off x="1490833" y="2825258"/>
          <a:ext cx="6096000" cy="1127760"/>
        </p:xfrm>
        <a:graphic>
          <a:graphicData uri="http://schemas.openxmlformats.org/drawingml/2006/table">
            <a:tbl>
              <a:tblPr firstRow="1" bandRow="1">
                <a:tableStyleId>{F5AB1C69-6EDB-4FF4-983F-18BD219EF322}</a:tableStyleId>
              </a:tblPr>
              <a:tblGrid>
                <a:gridCol w="1524000"/>
                <a:gridCol w="1524000"/>
                <a:gridCol w="1524000"/>
                <a:gridCol w="1524000"/>
              </a:tblGrid>
              <a:tr h="278130">
                <a:tc>
                  <a:txBody>
                    <a:bodyPr/>
                    <a:lstStyle/>
                    <a:p>
                      <a:r>
                        <a:rPr lang="en-US" sz="1400" b="0" baseline="0" dirty="0" smtClean="0">
                          <a:solidFill>
                            <a:schemeClr val="tx1"/>
                          </a:solidFill>
                        </a:rPr>
                        <a:t>(at 18 </a:t>
                      </a:r>
                      <a:r>
                        <a:rPr lang="en-US" sz="1400" b="0" baseline="0" dirty="0" err="1" smtClean="0">
                          <a:solidFill>
                            <a:schemeClr val="tx1"/>
                          </a:solidFill>
                        </a:rPr>
                        <a:t>mos</a:t>
                      </a:r>
                      <a:r>
                        <a:rPr lang="en-US" sz="1400" b="0" baseline="0" dirty="0" smtClean="0">
                          <a:solidFill>
                            <a:schemeClr val="tx1"/>
                          </a:solidFill>
                        </a:rPr>
                        <a:t>)</a:t>
                      </a:r>
                      <a:endParaRPr lang="en-US" sz="1400" b="0" baseline="0" dirty="0">
                        <a:solidFill>
                          <a:schemeClr val="tx1"/>
                        </a:solidFill>
                      </a:endParaRPr>
                    </a:p>
                  </a:txBody>
                  <a:tcPr marT="34290" marB="3429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AZT</a:t>
                      </a:r>
                    </a:p>
                  </a:txBody>
                  <a:tcPr marT="34290" marB="34290">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Placebo</a:t>
                      </a:r>
                      <a:endParaRPr lang="en-US" sz="1400" baseline="0" dirty="0">
                        <a:solidFill>
                          <a:schemeClr val="tx1"/>
                        </a:solidFill>
                      </a:endParaRPr>
                    </a:p>
                  </a:txBody>
                  <a:tcPr marT="34290" marB="34290">
                    <a:lnB w="12700" cap="flat" cmpd="sng" algn="ctr">
                      <a:solidFill>
                        <a:schemeClr val="tx1"/>
                      </a:solidFill>
                      <a:prstDash val="solid"/>
                      <a:round/>
                      <a:headEnd type="none" w="med" len="med"/>
                      <a:tailEnd type="none" w="med" len="med"/>
                    </a:lnB>
                  </a:tcPr>
                </a:tc>
                <a:tc>
                  <a:txBody>
                    <a:bodyPr/>
                    <a:lstStyle/>
                    <a:p>
                      <a:endParaRPr lang="en-US" sz="1400" baseline="0">
                        <a:solidFill>
                          <a:schemeClr val="tx1"/>
                        </a:solidFill>
                      </a:endParaRPr>
                    </a:p>
                  </a:txBody>
                  <a:tcPr marT="34290" marB="34290"/>
                </a:tc>
              </a:tr>
              <a:tr h="278130">
                <a:tc>
                  <a:txBody>
                    <a:bodyPr/>
                    <a:lstStyle/>
                    <a:p>
                      <a:r>
                        <a:rPr lang="en-US" sz="1400" baseline="0" dirty="0" smtClean="0">
                          <a:solidFill>
                            <a:schemeClr val="tx1"/>
                          </a:solidFill>
                        </a:rPr>
                        <a:t>HIV+</a:t>
                      </a: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13</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 40</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53</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r>
                        <a:rPr lang="en-US" sz="1400" baseline="0" dirty="0" smtClean="0">
                          <a:solidFill>
                            <a:schemeClr val="tx1"/>
                          </a:solidFill>
                        </a:rPr>
                        <a:t>HIV-</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167</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143</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baseline="0" dirty="0" smtClean="0">
                          <a:solidFill>
                            <a:schemeClr val="tx1"/>
                          </a:solidFill>
                        </a:rPr>
                        <a:t>310</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endParaRPr lang="en-US" sz="1400" baseline="0" dirty="0">
                        <a:solidFill>
                          <a:schemeClr val="tx1"/>
                        </a:solidFill>
                      </a:endParaRPr>
                    </a:p>
                  </a:txBody>
                  <a:tcPr marT="34290" marB="34290"/>
                </a:tc>
                <a:tc>
                  <a:txBody>
                    <a:bodyPr/>
                    <a:lstStyle/>
                    <a:p>
                      <a:pPr algn="ctr"/>
                      <a:r>
                        <a:rPr lang="en-US" sz="1400" baseline="0" dirty="0" smtClean="0">
                          <a:solidFill>
                            <a:schemeClr val="tx1"/>
                          </a:solidFill>
                        </a:rPr>
                        <a:t>180</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183</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363</a:t>
                      </a:r>
                      <a:endParaRPr lang="en-US" sz="1400" baseline="0" dirty="0">
                        <a:solidFill>
                          <a:schemeClr val="tx1"/>
                        </a:solidFill>
                      </a:endParaRPr>
                    </a:p>
                  </a:txBody>
                  <a:tcPr marT="34290" marB="34290"/>
                </a:tc>
              </a:tr>
            </a:tbl>
          </a:graphicData>
        </a:graphic>
      </p:graphicFrame>
    </p:spTree>
    <p:extLst>
      <p:ext uri="{BB962C8B-B14F-4D97-AF65-F5344CB8AC3E}">
        <p14:creationId xmlns:p14="http://schemas.microsoft.com/office/powerpoint/2010/main" val="14148590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1: the difference in proportions (also called </a:t>
            </a:r>
            <a:r>
              <a:rPr lang="en-US" i="1" dirty="0" smtClean="0"/>
              <a:t>risk difference </a:t>
            </a:r>
            <a:r>
              <a:rPr lang="en-US" dirty="0" smtClean="0"/>
              <a:t>, or </a:t>
            </a:r>
            <a:r>
              <a:rPr lang="en-US" i="1" dirty="0" smtClean="0"/>
              <a:t>attributable risk</a:t>
            </a:r>
            <a:r>
              <a:rPr lang="en-US" dirty="0" smtClean="0"/>
              <a:t>)</a:t>
            </a:r>
          </a:p>
          <a:p>
            <a:pPr eaLnBrk="1" hangingPunct="1">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2</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84</a:t>
            </a:fld>
            <a:endParaRPr lang="en-US" smtClean="0"/>
          </a:p>
        </p:txBody>
      </p:sp>
      <p:graphicFrame>
        <p:nvGraphicFramePr>
          <p:cNvPr id="116739" name="Object 3"/>
          <p:cNvGraphicFramePr>
            <a:graphicFrameLocks noChangeAspect="1"/>
          </p:cNvGraphicFramePr>
          <p:nvPr/>
        </p:nvGraphicFramePr>
        <p:xfrm>
          <a:off x="2060672" y="1590925"/>
          <a:ext cx="5223753" cy="311995"/>
        </p:xfrm>
        <a:graphic>
          <a:graphicData uri="http://schemas.openxmlformats.org/presentationml/2006/ole">
            <mc:AlternateContent xmlns:mc="http://schemas.openxmlformats.org/markup-compatibility/2006">
              <mc:Choice xmlns:v="urn:schemas-microsoft-com:vml" Requires="v">
                <p:oleObj spid="_x0000_s75779" name="Equation" r:id="rId4" imgW="2641320" imgH="228600" progId="Equation.3">
                  <p:embed/>
                </p:oleObj>
              </mc:Choice>
              <mc:Fallback>
                <p:oleObj name="Equation" r:id="rId4" imgW="264132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0672" y="1590925"/>
                        <a:ext cx="5223753" cy="311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819414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2: the ratio of proportions (also called </a:t>
            </a:r>
            <a:r>
              <a:rPr lang="en-US" i="1" dirty="0" smtClean="0"/>
              <a:t>relative risk</a:t>
            </a:r>
            <a:r>
              <a:rPr lang="en-US" dirty="0" smtClean="0"/>
              <a:t>, or </a:t>
            </a:r>
            <a:r>
              <a:rPr lang="en-US" i="1" dirty="0" smtClean="0"/>
              <a:t>risk ratio</a:t>
            </a:r>
            <a:r>
              <a:rPr lang="en-US" dirty="0" smtClean="0"/>
              <a:t>)</a:t>
            </a:r>
          </a:p>
          <a:p>
            <a:pPr eaLnBrk="1" hangingPunct="1">
              <a:buNone/>
            </a:pPr>
            <a:endParaRPr lang="en-US" dirty="0" smtClean="0"/>
          </a:p>
          <a:p>
            <a:pPr eaLnBrk="1" hangingPunct="1">
              <a:buNone/>
            </a:pPr>
            <a:r>
              <a:rPr lang="en-US" dirty="0" smtClean="0"/>
              <a:t>Risk of mother/child HIV transmission for mothers given AZT is  0.32 times the chances (risk) of mother/child HIV transmission for mothers given placebo</a:t>
            </a:r>
          </a:p>
          <a:p>
            <a:pPr eaLnBrk="1" hangingPunct="1">
              <a:buNone/>
            </a:pPr>
            <a:r>
              <a:rPr lang="en-US" dirty="0" smtClean="0"/>
              <a:t>	68% lower relative risk of mother/child HIV transmission for mothers given AZT </a:t>
            </a:r>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2</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85</a:t>
            </a:fld>
            <a:endParaRPr lang="en-US" smtClean="0"/>
          </a:p>
        </p:txBody>
      </p:sp>
      <p:graphicFrame>
        <p:nvGraphicFramePr>
          <p:cNvPr id="120836" name="Object 4"/>
          <p:cNvGraphicFramePr>
            <a:graphicFrameLocks noChangeAspect="1"/>
          </p:cNvGraphicFramePr>
          <p:nvPr/>
        </p:nvGraphicFramePr>
        <p:xfrm>
          <a:off x="2091031" y="1204625"/>
          <a:ext cx="4117975" cy="726281"/>
        </p:xfrm>
        <a:graphic>
          <a:graphicData uri="http://schemas.openxmlformats.org/presentationml/2006/ole">
            <mc:AlternateContent xmlns:mc="http://schemas.openxmlformats.org/markup-compatibility/2006">
              <mc:Choice xmlns:v="urn:schemas-microsoft-com:vml" Requires="v">
                <p:oleObj spid="_x0000_s76803" name="Equation" r:id="rId4" imgW="1688760" imgH="431640" progId="Equation.3">
                  <p:embed/>
                </p:oleObj>
              </mc:Choice>
              <mc:Fallback>
                <p:oleObj name="Equation" r:id="rId4" imgW="168876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1031" y="1204625"/>
                        <a:ext cx="4117975" cy="726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7718901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2: estimating a 95% confidence interval the ratio of proportions (also called </a:t>
            </a:r>
            <a:r>
              <a:rPr lang="en-US" i="1" dirty="0" smtClean="0"/>
              <a:t>relative risk</a:t>
            </a:r>
            <a:r>
              <a:rPr lang="en-US" dirty="0" smtClean="0"/>
              <a:t>, or </a:t>
            </a:r>
            <a:r>
              <a:rPr lang="en-US" i="1" dirty="0" smtClean="0"/>
              <a:t>risk ratio</a:t>
            </a:r>
            <a:r>
              <a:rPr lang="en-US" dirty="0" smtClean="0"/>
              <a:t>)</a:t>
            </a:r>
          </a:p>
          <a:p>
            <a:pPr eaLnBrk="1" hangingPunct="1">
              <a:buNone/>
            </a:pPr>
            <a:endParaRPr lang="en-US" dirty="0" smtClean="0"/>
          </a:p>
          <a:p>
            <a:pPr eaLnBrk="1" hangingPunct="1">
              <a:buNone/>
            </a:pPr>
            <a:endParaRPr lang="en-US" dirty="0" smtClean="0"/>
          </a:p>
          <a:p>
            <a:pPr eaLnBrk="1" hangingPunct="1"/>
            <a:endParaRPr lang="en-US" dirty="0" smtClean="0"/>
          </a:p>
          <a:p>
            <a:pPr eaLnBrk="1" hangingPunct="1"/>
            <a:endParaRPr lang="en-US" dirty="0" smtClean="0"/>
          </a:p>
          <a:p>
            <a:pPr eaLnBrk="1" hangingPunct="1">
              <a:buNone/>
            </a:pPr>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2</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86</a:t>
            </a:fld>
            <a:endParaRPr lang="en-US" smtClean="0"/>
          </a:p>
        </p:txBody>
      </p:sp>
      <p:graphicFrame>
        <p:nvGraphicFramePr>
          <p:cNvPr id="120836" name="Object 4"/>
          <p:cNvGraphicFramePr>
            <a:graphicFrameLocks noChangeAspect="1"/>
          </p:cNvGraphicFramePr>
          <p:nvPr/>
        </p:nvGraphicFramePr>
        <p:xfrm>
          <a:off x="1913817" y="1471800"/>
          <a:ext cx="4364038" cy="406003"/>
        </p:xfrm>
        <a:graphic>
          <a:graphicData uri="http://schemas.openxmlformats.org/presentationml/2006/ole">
            <mc:AlternateContent xmlns:mc="http://schemas.openxmlformats.org/markup-compatibility/2006">
              <mc:Choice xmlns:v="urn:schemas-microsoft-com:vml" Requires="v">
                <p:oleObj spid="_x0000_s77828" name="Equation" r:id="rId4" imgW="1790640" imgH="241200" progId="Equation.3">
                  <p:embed/>
                </p:oleObj>
              </mc:Choice>
              <mc:Fallback>
                <p:oleObj name="Equation" r:id="rId4" imgW="179064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3817" y="1471800"/>
                        <a:ext cx="4364038" cy="4060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Table 7"/>
          <p:cNvGraphicFramePr>
            <a:graphicFrameLocks noGrp="1"/>
          </p:cNvGraphicFramePr>
          <p:nvPr/>
        </p:nvGraphicFramePr>
        <p:xfrm>
          <a:off x="918072" y="2188455"/>
          <a:ext cx="6096000" cy="1127760"/>
        </p:xfrm>
        <a:graphic>
          <a:graphicData uri="http://schemas.openxmlformats.org/drawingml/2006/table">
            <a:tbl>
              <a:tblPr firstRow="1" bandRow="1">
                <a:tableStyleId>{F5AB1C69-6EDB-4FF4-983F-18BD219EF322}</a:tableStyleId>
              </a:tblPr>
              <a:tblGrid>
                <a:gridCol w="1524000"/>
                <a:gridCol w="1524000"/>
                <a:gridCol w="1524000"/>
                <a:gridCol w="1524000"/>
              </a:tblGrid>
              <a:tr h="274320">
                <a:tc>
                  <a:txBody>
                    <a:bodyPr/>
                    <a:lstStyle/>
                    <a:p>
                      <a:endParaRPr lang="en-US" sz="1400" b="0" baseline="0" dirty="0">
                        <a:solidFill>
                          <a:schemeClr val="tx1"/>
                        </a:solidFill>
                      </a:endParaRPr>
                    </a:p>
                  </a:txBody>
                  <a:tcPr marT="34290" marB="3429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Group 1</a:t>
                      </a:r>
                    </a:p>
                  </a:txBody>
                  <a:tcPr marT="34290" marB="34290">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Group 2</a:t>
                      </a:r>
                      <a:endParaRPr lang="en-US" sz="1400" baseline="0" dirty="0">
                        <a:solidFill>
                          <a:schemeClr val="tx1"/>
                        </a:solidFill>
                      </a:endParaRPr>
                    </a:p>
                  </a:txBody>
                  <a:tcPr marT="34290" marB="34290">
                    <a:lnB w="12700" cap="flat" cmpd="sng" algn="ctr">
                      <a:solidFill>
                        <a:schemeClr val="tx1"/>
                      </a:solidFill>
                      <a:prstDash val="solid"/>
                      <a:round/>
                      <a:headEnd type="none" w="med" len="med"/>
                      <a:tailEnd type="none" w="med" len="med"/>
                    </a:lnB>
                  </a:tcPr>
                </a:tc>
                <a:tc>
                  <a:txBody>
                    <a:bodyPr/>
                    <a:lstStyle/>
                    <a:p>
                      <a:endParaRPr lang="en-US" sz="1400" baseline="0">
                        <a:solidFill>
                          <a:schemeClr val="tx1"/>
                        </a:solidFill>
                      </a:endParaRPr>
                    </a:p>
                  </a:txBody>
                  <a:tcPr marT="34290" marB="34290"/>
                </a:tc>
              </a:tr>
              <a:tr h="274320">
                <a:tc>
                  <a:txBody>
                    <a:bodyPr/>
                    <a:lstStyle/>
                    <a:p>
                      <a:r>
                        <a:rPr lang="en-US" sz="1400" baseline="0" dirty="0" smtClean="0">
                          <a:solidFill>
                            <a:schemeClr val="tx1"/>
                          </a:solidFill>
                        </a:rPr>
                        <a:t>Outcome Y</a:t>
                      </a: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a</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 b</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baseline="0" dirty="0" err="1" smtClean="0">
                          <a:solidFill>
                            <a:schemeClr val="tx1"/>
                          </a:solidFill>
                        </a:rPr>
                        <a:t>a+b</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r>
                        <a:rPr lang="en-US" sz="1400" baseline="0" dirty="0" smtClean="0">
                          <a:solidFill>
                            <a:schemeClr val="tx1"/>
                          </a:solidFill>
                        </a:rPr>
                        <a:t>Outcome N</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c</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d</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endParaRPr lang="en-US" sz="1400" baseline="0" dirty="0">
                        <a:solidFill>
                          <a:schemeClr val="tx1"/>
                        </a:solidFill>
                      </a:endParaRPr>
                    </a:p>
                  </a:txBody>
                  <a:tcPr marT="34290" marB="34290"/>
                </a:tc>
                <a:tc>
                  <a:txBody>
                    <a:bodyPr/>
                    <a:lstStyle/>
                    <a:p>
                      <a:pPr algn="ctr"/>
                      <a:r>
                        <a:rPr lang="en-US" sz="1400" baseline="0" dirty="0" err="1" smtClean="0">
                          <a:solidFill>
                            <a:schemeClr val="tx1"/>
                          </a:solidFill>
                        </a:rPr>
                        <a:t>a+c</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pPr algn="ctr"/>
                      <a:r>
                        <a:rPr lang="en-US" sz="1400" baseline="0" dirty="0" err="1" smtClean="0">
                          <a:solidFill>
                            <a:schemeClr val="tx1"/>
                          </a:solidFill>
                        </a:rPr>
                        <a:t>b+d</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r>
                        <a:rPr lang="en-US" sz="1400" baseline="0" dirty="0" err="1" smtClean="0">
                          <a:solidFill>
                            <a:schemeClr val="tx1"/>
                          </a:solidFill>
                        </a:rPr>
                        <a:t>a+b+c+d</a:t>
                      </a:r>
                      <a:endParaRPr lang="en-US" sz="1400" baseline="0" dirty="0">
                        <a:solidFill>
                          <a:schemeClr val="tx1"/>
                        </a:solidFill>
                      </a:endParaRPr>
                    </a:p>
                  </a:txBody>
                  <a:tcPr marT="34290" marB="34290"/>
                </a:tc>
              </a:tr>
            </a:tbl>
          </a:graphicData>
        </a:graphic>
      </p:graphicFrame>
      <p:graphicFrame>
        <p:nvGraphicFramePr>
          <p:cNvPr id="9" name="Object 8"/>
          <p:cNvGraphicFramePr>
            <a:graphicFrameLocks noChangeAspect="1"/>
          </p:cNvGraphicFramePr>
          <p:nvPr/>
        </p:nvGraphicFramePr>
        <p:xfrm>
          <a:off x="1122191" y="3553571"/>
          <a:ext cx="4011669" cy="612246"/>
        </p:xfrm>
        <a:graphic>
          <a:graphicData uri="http://schemas.openxmlformats.org/presentationml/2006/ole">
            <mc:AlternateContent xmlns:mc="http://schemas.openxmlformats.org/markup-compatibility/2006">
              <mc:Choice xmlns:v="urn:schemas-microsoft-com:vml" Requires="v">
                <p:oleObj spid="_x0000_s77829" name="Equation" r:id="rId6" imgW="2184120" imgH="444240" progId="Equation.3">
                  <p:embed/>
                </p:oleObj>
              </mc:Choice>
              <mc:Fallback>
                <p:oleObj name="Equation" r:id="rId6" imgW="218412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2191" y="3553571"/>
                        <a:ext cx="4011669" cy="612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7072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2: estimating a 95% confidence interval the ratio of proportions (also called </a:t>
            </a:r>
            <a:r>
              <a:rPr lang="en-US" i="1" dirty="0" smtClean="0"/>
              <a:t>relative risk</a:t>
            </a:r>
            <a:r>
              <a:rPr lang="en-US" dirty="0" smtClean="0"/>
              <a:t>, or </a:t>
            </a:r>
            <a:r>
              <a:rPr lang="en-US" i="1" dirty="0" smtClean="0"/>
              <a:t>risk ratio</a:t>
            </a:r>
            <a:r>
              <a:rPr lang="en-US" dirty="0" smtClean="0"/>
              <a:t>)</a:t>
            </a:r>
          </a:p>
          <a:p>
            <a:pPr eaLnBrk="1" hangingPunct="1">
              <a:buNone/>
            </a:pPr>
            <a:endParaRPr lang="en-US" dirty="0" smtClean="0"/>
          </a:p>
          <a:p>
            <a:pPr eaLnBrk="1" hangingPunct="1">
              <a:buNone/>
            </a:pPr>
            <a:endParaRPr lang="en-US" dirty="0" smtClean="0"/>
          </a:p>
          <a:p>
            <a:pPr eaLnBrk="1" hangingPunct="1"/>
            <a:endParaRPr lang="en-US" dirty="0" smtClean="0"/>
          </a:p>
          <a:p>
            <a:pPr eaLnBrk="1" hangingPunct="1"/>
            <a:endParaRPr lang="en-US" dirty="0" smtClean="0"/>
          </a:p>
          <a:p>
            <a:pPr eaLnBrk="1" hangingPunct="1">
              <a:buNone/>
            </a:pPr>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2</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87</a:t>
            </a:fld>
            <a:endParaRPr lang="en-US" smtClean="0"/>
          </a:p>
        </p:txBody>
      </p:sp>
      <p:graphicFrame>
        <p:nvGraphicFramePr>
          <p:cNvPr id="120836" name="Object 4"/>
          <p:cNvGraphicFramePr>
            <a:graphicFrameLocks noChangeAspect="1"/>
          </p:cNvGraphicFramePr>
          <p:nvPr/>
        </p:nvGraphicFramePr>
        <p:xfrm>
          <a:off x="1913817" y="1471800"/>
          <a:ext cx="4364038" cy="406003"/>
        </p:xfrm>
        <a:graphic>
          <a:graphicData uri="http://schemas.openxmlformats.org/presentationml/2006/ole">
            <mc:AlternateContent xmlns:mc="http://schemas.openxmlformats.org/markup-compatibility/2006">
              <mc:Choice xmlns:v="urn:schemas-microsoft-com:vml" Requires="v">
                <p:oleObj spid="_x0000_s78852" name="Equation" r:id="rId4" imgW="1790640" imgH="241200" progId="Equation.3">
                  <p:embed/>
                </p:oleObj>
              </mc:Choice>
              <mc:Fallback>
                <p:oleObj name="Equation" r:id="rId4" imgW="179064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3817" y="1471800"/>
                        <a:ext cx="4364038" cy="4060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773113" y="3554017"/>
          <a:ext cx="4711700" cy="611981"/>
        </p:xfrm>
        <a:graphic>
          <a:graphicData uri="http://schemas.openxmlformats.org/presentationml/2006/ole">
            <mc:AlternateContent xmlns:mc="http://schemas.openxmlformats.org/markup-compatibility/2006">
              <mc:Choice xmlns:v="urn:schemas-microsoft-com:vml" Requires="v">
                <p:oleObj spid="_x0000_s78853" name="Equation" r:id="rId6" imgW="2565360" imgH="444240" progId="Equation.3">
                  <p:embed/>
                </p:oleObj>
              </mc:Choice>
              <mc:Fallback>
                <p:oleObj name="Equation" r:id="rId6" imgW="256536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113" y="3554017"/>
                        <a:ext cx="4711700" cy="6119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Table 9"/>
          <p:cNvGraphicFramePr>
            <a:graphicFrameLocks noGrp="1"/>
          </p:cNvGraphicFramePr>
          <p:nvPr/>
        </p:nvGraphicFramePr>
        <p:xfrm>
          <a:off x="1336597" y="2098144"/>
          <a:ext cx="6096000" cy="1127760"/>
        </p:xfrm>
        <a:graphic>
          <a:graphicData uri="http://schemas.openxmlformats.org/drawingml/2006/table">
            <a:tbl>
              <a:tblPr firstRow="1" bandRow="1">
                <a:tableStyleId>{F5AB1C69-6EDB-4FF4-983F-18BD219EF322}</a:tableStyleId>
              </a:tblPr>
              <a:tblGrid>
                <a:gridCol w="1524000"/>
                <a:gridCol w="1524000"/>
                <a:gridCol w="1524000"/>
                <a:gridCol w="1524000"/>
              </a:tblGrid>
              <a:tr h="278130">
                <a:tc>
                  <a:txBody>
                    <a:bodyPr/>
                    <a:lstStyle/>
                    <a:p>
                      <a:r>
                        <a:rPr lang="en-US" sz="1400" b="0" baseline="0" dirty="0" smtClean="0">
                          <a:solidFill>
                            <a:schemeClr val="tx1"/>
                          </a:solidFill>
                        </a:rPr>
                        <a:t>(at 18 </a:t>
                      </a:r>
                      <a:r>
                        <a:rPr lang="en-US" sz="1400" b="0" baseline="0" dirty="0" err="1" smtClean="0">
                          <a:solidFill>
                            <a:schemeClr val="tx1"/>
                          </a:solidFill>
                        </a:rPr>
                        <a:t>mos</a:t>
                      </a:r>
                      <a:r>
                        <a:rPr lang="en-US" sz="1400" b="0" baseline="0" dirty="0" smtClean="0">
                          <a:solidFill>
                            <a:schemeClr val="tx1"/>
                          </a:solidFill>
                        </a:rPr>
                        <a:t>)</a:t>
                      </a:r>
                      <a:endParaRPr lang="en-US" sz="1400" b="0" baseline="0" dirty="0">
                        <a:solidFill>
                          <a:schemeClr val="tx1"/>
                        </a:solidFill>
                      </a:endParaRPr>
                    </a:p>
                  </a:txBody>
                  <a:tcPr marT="34290" marB="3429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AZT</a:t>
                      </a:r>
                    </a:p>
                  </a:txBody>
                  <a:tcPr marT="34290" marB="34290">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Placebo</a:t>
                      </a:r>
                      <a:endParaRPr lang="en-US" sz="1400" baseline="0" dirty="0">
                        <a:solidFill>
                          <a:schemeClr val="tx1"/>
                        </a:solidFill>
                      </a:endParaRPr>
                    </a:p>
                  </a:txBody>
                  <a:tcPr marT="34290" marB="34290">
                    <a:lnB w="12700" cap="flat" cmpd="sng" algn="ctr">
                      <a:solidFill>
                        <a:schemeClr val="tx1"/>
                      </a:solidFill>
                      <a:prstDash val="solid"/>
                      <a:round/>
                      <a:headEnd type="none" w="med" len="med"/>
                      <a:tailEnd type="none" w="med" len="med"/>
                    </a:lnB>
                  </a:tcPr>
                </a:tc>
                <a:tc>
                  <a:txBody>
                    <a:bodyPr/>
                    <a:lstStyle/>
                    <a:p>
                      <a:endParaRPr lang="en-US" sz="1400" baseline="0">
                        <a:solidFill>
                          <a:schemeClr val="tx1"/>
                        </a:solidFill>
                      </a:endParaRPr>
                    </a:p>
                  </a:txBody>
                  <a:tcPr marT="34290" marB="34290"/>
                </a:tc>
              </a:tr>
              <a:tr h="278130">
                <a:tc>
                  <a:txBody>
                    <a:bodyPr/>
                    <a:lstStyle/>
                    <a:p>
                      <a:r>
                        <a:rPr lang="en-US" sz="1400" baseline="0" dirty="0" smtClean="0">
                          <a:solidFill>
                            <a:schemeClr val="tx1"/>
                          </a:solidFill>
                        </a:rPr>
                        <a:t>HIV+</a:t>
                      </a: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13</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 40</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53</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r>
                        <a:rPr lang="en-US" sz="1400" baseline="0" dirty="0" smtClean="0">
                          <a:solidFill>
                            <a:schemeClr val="tx1"/>
                          </a:solidFill>
                        </a:rPr>
                        <a:t>HIV-</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167</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143</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baseline="0" dirty="0" smtClean="0">
                          <a:solidFill>
                            <a:schemeClr val="tx1"/>
                          </a:solidFill>
                        </a:rPr>
                        <a:t>310</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endParaRPr lang="en-US" sz="1400" baseline="0" dirty="0">
                        <a:solidFill>
                          <a:schemeClr val="tx1"/>
                        </a:solidFill>
                      </a:endParaRPr>
                    </a:p>
                  </a:txBody>
                  <a:tcPr marT="34290" marB="34290"/>
                </a:tc>
                <a:tc>
                  <a:txBody>
                    <a:bodyPr/>
                    <a:lstStyle/>
                    <a:p>
                      <a:pPr algn="ctr"/>
                      <a:r>
                        <a:rPr lang="en-US" sz="1400" baseline="0" dirty="0" smtClean="0">
                          <a:solidFill>
                            <a:schemeClr val="tx1"/>
                          </a:solidFill>
                        </a:rPr>
                        <a:t>180</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183</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363</a:t>
                      </a:r>
                      <a:endParaRPr lang="en-US" sz="1400" baseline="0" dirty="0">
                        <a:solidFill>
                          <a:schemeClr val="tx1"/>
                        </a:solidFill>
                      </a:endParaRPr>
                    </a:p>
                  </a:txBody>
                  <a:tcPr marT="34290" marB="34290"/>
                </a:tc>
              </a:tr>
            </a:tbl>
          </a:graphicData>
        </a:graphic>
      </p:graphicFrame>
    </p:spTree>
    <p:extLst>
      <p:ext uri="{BB962C8B-B14F-4D97-AF65-F5344CB8AC3E}">
        <p14:creationId xmlns:p14="http://schemas.microsoft.com/office/powerpoint/2010/main" val="16282735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2: estimating a 95% confidence interval the ratio of proportions (also called </a:t>
            </a:r>
            <a:r>
              <a:rPr lang="en-US" i="1" dirty="0" smtClean="0"/>
              <a:t>relative risk</a:t>
            </a:r>
            <a:r>
              <a:rPr lang="en-US" dirty="0" smtClean="0"/>
              <a:t>, or </a:t>
            </a:r>
            <a:r>
              <a:rPr lang="en-US" i="1" dirty="0" smtClean="0"/>
              <a:t>risk ratio</a:t>
            </a:r>
            <a:r>
              <a:rPr lang="en-US" dirty="0" smtClean="0"/>
              <a:t>)</a:t>
            </a:r>
          </a:p>
          <a:p>
            <a:pPr eaLnBrk="1" hangingPunct="1">
              <a:buNone/>
            </a:pPr>
            <a:endParaRPr lang="en-US" dirty="0" smtClean="0"/>
          </a:p>
          <a:p>
            <a:pPr eaLnBrk="1" hangingPunct="1">
              <a:buNone/>
            </a:pPr>
            <a:endParaRPr lang="en-US" dirty="0" smtClean="0"/>
          </a:p>
          <a:p>
            <a:pPr eaLnBrk="1" hangingPunct="1"/>
            <a:endParaRPr lang="en-US" dirty="0" smtClean="0"/>
          </a:p>
          <a:p>
            <a:pPr eaLnBrk="1" hangingPunct="1"/>
            <a:endParaRPr lang="en-US" dirty="0" smtClean="0"/>
          </a:p>
          <a:p>
            <a:pPr eaLnBrk="1" hangingPunct="1">
              <a:buNone/>
            </a:pPr>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2</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88</a:t>
            </a:fld>
            <a:endParaRPr lang="en-US" smtClean="0"/>
          </a:p>
        </p:txBody>
      </p:sp>
      <p:graphicFrame>
        <p:nvGraphicFramePr>
          <p:cNvPr id="223237" name="Object 5"/>
          <p:cNvGraphicFramePr>
            <a:graphicFrameLocks noChangeAspect="1"/>
          </p:cNvGraphicFramePr>
          <p:nvPr/>
        </p:nvGraphicFramePr>
        <p:xfrm>
          <a:off x="1041401" y="1512094"/>
          <a:ext cx="6638925" cy="297656"/>
        </p:xfrm>
        <a:graphic>
          <a:graphicData uri="http://schemas.openxmlformats.org/presentationml/2006/ole">
            <mc:AlternateContent xmlns:mc="http://schemas.openxmlformats.org/markup-compatibility/2006">
              <mc:Choice xmlns:v="urn:schemas-microsoft-com:vml" Requires="v">
                <p:oleObj spid="_x0000_s79876" name="Equation" r:id="rId4" imgW="3403440" imgH="203040" progId="Equation.3">
                  <p:embed/>
                </p:oleObj>
              </mc:Choice>
              <mc:Fallback>
                <p:oleObj name="Equation" r:id="rId4" imgW="340344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1401" y="1512094"/>
                        <a:ext cx="6638925" cy="2976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239" name="Object 7"/>
          <p:cNvGraphicFramePr>
            <a:graphicFrameLocks noChangeAspect="1"/>
          </p:cNvGraphicFramePr>
          <p:nvPr/>
        </p:nvGraphicFramePr>
        <p:xfrm>
          <a:off x="1551122" y="2046341"/>
          <a:ext cx="5642629" cy="366353"/>
        </p:xfrm>
        <a:graphic>
          <a:graphicData uri="http://schemas.openxmlformats.org/presentationml/2006/ole">
            <mc:AlternateContent xmlns:mc="http://schemas.openxmlformats.org/markup-compatibility/2006">
              <mc:Choice xmlns:v="urn:schemas-microsoft-com:vml" Requires="v">
                <p:oleObj spid="_x0000_s79877" name="Equation" r:id="rId6" imgW="2641320" imgH="228600" progId="Equation.3">
                  <p:embed/>
                </p:oleObj>
              </mc:Choice>
              <mc:Fallback>
                <p:oleObj name="Equation" r:id="rId6" imgW="264132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1122" y="2046341"/>
                        <a:ext cx="5642629" cy="3663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1603782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2: 95% confidence interval the ratio of proportions (also called </a:t>
            </a:r>
            <a:r>
              <a:rPr lang="en-US" i="1" dirty="0" smtClean="0"/>
              <a:t>relative risk</a:t>
            </a:r>
            <a:r>
              <a:rPr lang="en-US" dirty="0" smtClean="0"/>
              <a:t>, or </a:t>
            </a:r>
            <a:r>
              <a:rPr lang="en-US" i="1" dirty="0" smtClean="0"/>
              <a:t>risk ratio</a:t>
            </a:r>
            <a:r>
              <a:rPr lang="en-US" dirty="0" smtClean="0"/>
              <a:t>): Interpretation</a:t>
            </a:r>
          </a:p>
          <a:p>
            <a:pPr lvl="1" eaLnBrk="1" hangingPunct="1">
              <a:buNone/>
            </a:pPr>
            <a:endParaRPr lang="en-US" dirty="0" smtClean="0"/>
          </a:p>
          <a:p>
            <a:pPr lvl="1" eaLnBrk="1" hangingPunct="1">
              <a:buNone/>
            </a:pPr>
            <a:r>
              <a:rPr lang="en-US" dirty="0" smtClean="0"/>
              <a:t>	An HIV positive pregnant woman could reduce her personal risk of giving birth to an HIV positive child by nearly 70% if she takes AZT during her </a:t>
            </a:r>
            <a:r>
              <a:rPr lang="en-US" smtClean="0"/>
              <a:t>pregnancy . </a:t>
            </a:r>
            <a:r>
              <a:rPr lang="en-US" i="1" smtClean="0"/>
              <a:t>Study </a:t>
            </a:r>
            <a:r>
              <a:rPr lang="en-US" i="1" dirty="0" smtClean="0"/>
              <a:t>results suggest that this reduction in risk could be as small as 42% and as large as 82%</a:t>
            </a:r>
          </a:p>
          <a:p>
            <a:pPr eaLnBrk="1" hangingPunct="1">
              <a:buNone/>
            </a:pPr>
            <a:endParaRPr lang="en-US" dirty="0" smtClean="0"/>
          </a:p>
          <a:p>
            <a:pPr eaLnBrk="1" hangingPunct="1">
              <a:buNone/>
            </a:pPr>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2</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89</a:t>
            </a:fld>
            <a:endParaRPr lang="en-US" smtClean="0"/>
          </a:p>
        </p:txBody>
      </p:sp>
    </p:spTree>
    <p:extLst>
      <p:ext uri="{BB962C8B-B14F-4D97-AF65-F5344CB8AC3E}">
        <p14:creationId xmlns:p14="http://schemas.microsoft.com/office/powerpoint/2010/main" val="1234209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Motivation</a:t>
            </a:r>
          </a:p>
        </p:txBody>
      </p:sp>
      <p:sp>
        <p:nvSpPr>
          <p:cNvPr id="18435" name="Content Placeholder 2"/>
          <p:cNvSpPr>
            <a:spLocks noGrp="1"/>
          </p:cNvSpPr>
          <p:nvPr>
            <p:ph idx="1"/>
          </p:nvPr>
        </p:nvSpPr>
        <p:spPr/>
        <p:txBody>
          <a:bodyPr/>
          <a:lstStyle/>
          <a:p>
            <a:pPr eaLnBrk="1" hangingPunct="1"/>
            <a:r>
              <a:rPr lang="en-US" dirty="0" smtClean="0"/>
              <a:t>Types of two group comparisons, time-to-event outcomes</a:t>
            </a:r>
          </a:p>
          <a:p>
            <a:pPr lvl="1" eaLnBrk="1" hangingPunct="1"/>
            <a:endParaRPr lang="en-US" dirty="0" smtClean="0"/>
          </a:p>
          <a:p>
            <a:pPr lvl="1" eaLnBrk="1" hangingPunct="1"/>
            <a:r>
              <a:rPr lang="en-US" dirty="0" smtClean="0"/>
              <a:t>Unpaired</a:t>
            </a:r>
          </a:p>
          <a:p>
            <a:pPr lvl="1" eaLnBrk="1" hangingPunct="1"/>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9</a:t>
            </a:fld>
            <a:endParaRPr lang="en-US"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3: the odds ratio</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2</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90</a:t>
            </a:fld>
            <a:endParaRPr lang="en-US" smtClean="0"/>
          </a:p>
        </p:txBody>
      </p:sp>
      <p:graphicFrame>
        <p:nvGraphicFramePr>
          <p:cNvPr id="120837" name="Object 5"/>
          <p:cNvGraphicFramePr>
            <a:graphicFrameLocks noChangeAspect="1"/>
          </p:cNvGraphicFramePr>
          <p:nvPr/>
        </p:nvGraphicFramePr>
        <p:xfrm>
          <a:off x="1708304" y="1079898"/>
          <a:ext cx="3287713" cy="329803"/>
        </p:xfrm>
        <a:graphic>
          <a:graphicData uri="http://schemas.openxmlformats.org/presentationml/2006/ole">
            <mc:AlternateContent xmlns:mc="http://schemas.openxmlformats.org/markup-compatibility/2006">
              <mc:Choice xmlns:v="urn:schemas-microsoft-com:vml" Requires="v">
                <p:oleObj spid="_x0000_s80900" name="Equation" r:id="rId4" imgW="1803240" imgH="241200" progId="Equation.3">
                  <p:embed/>
                </p:oleObj>
              </mc:Choice>
              <mc:Fallback>
                <p:oleObj name="Equation" r:id="rId4" imgW="180324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8304" y="1079898"/>
                        <a:ext cx="3287713" cy="3298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Table 7"/>
          <p:cNvGraphicFramePr>
            <a:graphicFrameLocks noGrp="1"/>
          </p:cNvGraphicFramePr>
          <p:nvPr/>
        </p:nvGraphicFramePr>
        <p:xfrm>
          <a:off x="1006207" y="1651383"/>
          <a:ext cx="6096000" cy="1127760"/>
        </p:xfrm>
        <a:graphic>
          <a:graphicData uri="http://schemas.openxmlformats.org/drawingml/2006/table">
            <a:tbl>
              <a:tblPr firstRow="1" bandRow="1">
                <a:tableStyleId>{F5AB1C69-6EDB-4FF4-983F-18BD219EF322}</a:tableStyleId>
              </a:tblPr>
              <a:tblGrid>
                <a:gridCol w="1524000"/>
                <a:gridCol w="1524000"/>
                <a:gridCol w="1524000"/>
                <a:gridCol w="1524000"/>
              </a:tblGrid>
              <a:tr h="274320">
                <a:tc>
                  <a:txBody>
                    <a:bodyPr/>
                    <a:lstStyle/>
                    <a:p>
                      <a:endParaRPr lang="en-US" sz="1400" b="0" baseline="0" dirty="0">
                        <a:solidFill>
                          <a:schemeClr val="tx1"/>
                        </a:solidFill>
                      </a:endParaRPr>
                    </a:p>
                  </a:txBody>
                  <a:tcPr marT="34290" marB="3429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Group 1</a:t>
                      </a:r>
                    </a:p>
                  </a:txBody>
                  <a:tcPr marT="34290" marB="34290">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Group 2</a:t>
                      </a:r>
                      <a:endParaRPr lang="en-US" sz="1400" baseline="0" dirty="0">
                        <a:solidFill>
                          <a:schemeClr val="tx1"/>
                        </a:solidFill>
                      </a:endParaRPr>
                    </a:p>
                  </a:txBody>
                  <a:tcPr marT="34290" marB="34290">
                    <a:lnB w="12700" cap="flat" cmpd="sng" algn="ctr">
                      <a:solidFill>
                        <a:schemeClr val="tx1"/>
                      </a:solidFill>
                      <a:prstDash val="solid"/>
                      <a:round/>
                      <a:headEnd type="none" w="med" len="med"/>
                      <a:tailEnd type="none" w="med" len="med"/>
                    </a:lnB>
                  </a:tcPr>
                </a:tc>
                <a:tc>
                  <a:txBody>
                    <a:bodyPr/>
                    <a:lstStyle/>
                    <a:p>
                      <a:endParaRPr lang="en-US" sz="1400" baseline="0">
                        <a:solidFill>
                          <a:schemeClr val="tx1"/>
                        </a:solidFill>
                      </a:endParaRPr>
                    </a:p>
                  </a:txBody>
                  <a:tcPr marT="34290" marB="34290"/>
                </a:tc>
              </a:tr>
              <a:tr h="274320">
                <a:tc>
                  <a:txBody>
                    <a:bodyPr/>
                    <a:lstStyle/>
                    <a:p>
                      <a:r>
                        <a:rPr lang="en-US" sz="1400" baseline="0" dirty="0" smtClean="0">
                          <a:solidFill>
                            <a:schemeClr val="tx1"/>
                          </a:solidFill>
                        </a:rPr>
                        <a:t>Outcome Y</a:t>
                      </a: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a</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 b</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baseline="0" dirty="0" err="1" smtClean="0">
                          <a:solidFill>
                            <a:schemeClr val="tx1"/>
                          </a:solidFill>
                        </a:rPr>
                        <a:t>a+b</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r>
                        <a:rPr lang="en-US" sz="1400" baseline="0" dirty="0" smtClean="0">
                          <a:solidFill>
                            <a:schemeClr val="tx1"/>
                          </a:solidFill>
                        </a:rPr>
                        <a:t>Outcome N</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c</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d</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endParaRPr lang="en-US" sz="1400" baseline="0" dirty="0">
                        <a:solidFill>
                          <a:schemeClr val="tx1"/>
                        </a:solidFill>
                      </a:endParaRPr>
                    </a:p>
                  </a:txBody>
                  <a:tcPr marT="34290" marB="34290"/>
                </a:tc>
                <a:tc>
                  <a:txBody>
                    <a:bodyPr/>
                    <a:lstStyle/>
                    <a:p>
                      <a:pPr algn="ctr"/>
                      <a:r>
                        <a:rPr lang="en-US" sz="1400" baseline="0" dirty="0" err="1" smtClean="0">
                          <a:solidFill>
                            <a:schemeClr val="tx1"/>
                          </a:solidFill>
                        </a:rPr>
                        <a:t>a+c</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pPr algn="ctr"/>
                      <a:r>
                        <a:rPr lang="en-US" sz="1400" baseline="0" dirty="0" err="1" smtClean="0">
                          <a:solidFill>
                            <a:schemeClr val="tx1"/>
                          </a:solidFill>
                        </a:rPr>
                        <a:t>b+d</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r>
                        <a:rPr lang="en-US" sz="1400" baseline="0" dirty="0" err="1" smtClean="0">
                          <a:solidFill>
                            <a:schemeClr val="tx1"/>
                          </a:solidFill>
                        </a:rPr>
                        <a:t>a+b+c+d</a:t>
                      </a:r>
                      <a:endParaRPr lang="en-US" sz="1400" baseline="0" dirty="0">
                        <a:solidFill>
                          <a:schemeClr val="tx1"/>
                        </a:solidFill>
                      </a:endParaRPr>
                    </a:p>
                  </a:txBody>
                  <a:tcPr marT="34290" marB="34290"/>
                </a:tc>
              </a:tr>
            </a:tbl>
          </a:graphicData>
        </a:graphic>
      </p:graphicFrame>
      <p:graphicFrame>
        <p:nvGraphicFramePr>
          <p:cNvPr id="193541" name="Object 5"/>
          <p:cNvGraphicFramePr>
            <a:graphicFrameLocks noChangeAspect="1"/>
          </p:cNvGraphicFramePr>
          <p:nvPr/>
        </p:nvGraphicFramePr>
        <p:xfrm>
          <a:off x="1242133" y="3083046"/>
          <a:ext cx="3243262" cy="611981"/>
        </p:xfrm>
        <a:graphic>
          <a:graphicData uri="http://schemas.openxmlformats.org/presentationml/2006/ole">
            <mc:AlternateContent xmlns:mc="http://schemas.openxmlformats.org/markup-compatibility/2006">
              <mc:Choice xmlns:v="urn:schemas-microsoft-com:vml" Requires="v">
                <p:oleObj spid="_x0000_s80901" name="Equation" r:id="rId6" imgW="1765080" imgH="444240" progId="Equation.3">
                  <p:embed/>
                </p:oleObj>
              </mc:Choice>
              <mc:Fallback>
                <p:oleObj name="Equation" r:id="rId6" imgW="176508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2133" y="3083046"/>
                        <a:ext cx="3243262" cy="6119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2920881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3: the odds ratio</a:t>
            </a:r>
          </a:p>
          <a:p>
            <a:pPr eaLnBrk="1" hangingPunct="1"/>
            <a:endParaRPr lang="en-US" dirty="0" smtClean="0"/>
          </a:p>
          <a:p>
            <a:pPr eaLnBrk="1" hangingPunct="1">
              <a:buNone/>
            </a:pPr>
            <a:endParaRPr lang="en-US" dirty="0" smtClean="0"/>
          </a:p>
          <a:p>
            <a:pPr eaLnBrk="1" hangingPunct="1">
              <a:buNone/>
            </a:pPr>
            <a:endParaRPr lang="en-US" dirty="0" smtClean="0"/>
          </a:p>
          <a:p>
            <a:pPr eaLnBrk="1" hangingPunct="1">
              <a:buNone/>
            </a:pPr>
            <a:r>
              <a:rPr lang="en-US" dirty="0" smtClean="0"/>
              <a:t>	</a:t>
            </a:r>
          </a:p>
          <a:p>
            <a:pPr eaLnBrk="1" hangingPunct="1">
              <a:buNone/>
            </a:pPr>
            <a:r>
              <a:rPr lang="en-US" dirty="0" smtClean="0"/>
              <a:t>	</a:t>
            </a:r>
          </a:p>
          <a:p>
            <a:pPr eaLnBrk="1" hangingPunct="1">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2</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91</a:t>
            </a:fld>
            <a:endParaRPr lang="en-US" smtClean="0"/>
          </a:p>
        </p:txBody>
      </p:sp>
      <p:graphicFrame>
        <p:nvGraphicFramePr>
          <p:cNvPr id="120837" name="Object 5"/>
          <p:cNvGraphicFramePr>
            <a:graphicFrameLocks noChangeAspect="1"/>
          </p:cNvGraphicFramePr>
          <p:nvPr/>
        </p:nvGraphicFramePr>
        <p:xfrm>
          <a:off x="1708304" y="1079898"/>
          <a:ext cx="3287713" cy="329803"/>
        </p:xfrm>
        <a:graphic>
          <a:graphicData uri="http://schemas.openxmlformats.org/presentationml/2006/ole">
            <mc:AlternateContent xmlns:mc="http://schemas.openxmlformats.org/markup-compatibility/2006">
              <mc:Choice xmlns:v="urn:schemas-microsoft-com:vml" Requires="v">
                <p:oleObj spid="_x0000_s81926" name="Equation" r:id="rId4" imgW="1803240" imgH="241200" progId="Equation.3">
                  <p:embed/>
                </p:oleObj>
              </mc:Choice>
              <mc:Fallback>
                <p:oleObj name="Equation" r:id="rId4" imgW="180324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8304" y="1079898"/>
                        <a:ext cx="3287713" cy="3298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3541" name="Object 5"/>
          <p:cNvGraphicFramePr>
            <a:graphicFrameLocks noChangeAspect="1"/>
          </p:cNvGraphicFramePr>
          <p:nvPr/>
        </p:nvGraphicFramePr>
        <p:xfrm>
          <a:off x="1818051" y="1603485"/>
          <a:ext cx="4737100" cy="611981"/>
        </p:xfrm>
        <a:graphic>
          <a:graphicData uri="http://schemas.openxmlformats.org/presentationml/2006/ole">
            <mc:AlternateContent xmlns:mc="http://schemas.openxmlformats.org/markup-compatibility/2006">
              <mc:Choice xmlns:v="urn:schemas-microsoft-com:vml" Requires="v">
                <p:oleObj spid="_x0000_s81927" name="Equation" r:id="rId6" imgW="2577960" imgH="444240" progId="Equation.3">
                  <p:embed/>
                </p:oleObj>
              </mc:Choice>
              <mc:Fallback>
                <p:oleObj name="Equation" r:id="rId6" imgW="257796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8051" y="1603485"/>
                        <a:ext cx="4737100" cy="6119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3542" name="Object 6"/>
          <p:cNvGraphicFramePr>
            <a:graphicFrameLocks noChangeAspect="1"/>
          </p:cNvGraphicFramePr>
          <p:nvPr/>
        </p:nvGraphicFramePr>
        <p:xfrm>
          <a:off x="725488" y="2734867"/>
          <a:ext cx="6788150" cy="297656"/>
        </p:xfrm>
        <a:graphic>
          <a:graphicData uri="http://schemas.openxmlformats.org/presentationml/2006/ole">
            <mc:AlternateContent xmlns:mc="http://schemas.openxmlformats.org/markup-compatibility/2006">
              <mc:Choice xmlns:v="urn:schemas-microsoft-com:vml" Requires="v">
                <p:oleObj spid="_x0000_s81928" name="Equation" r:id="rId8" imgW="3479760" imgH="203040" progId="Equation.3">
                  <p:embed/>
                </p:oleObj>
              </mc:Choice>
              <mc:Fallback>
                <p:oleObj name="Equation" r:id="rId8" imgW="347976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5488" y="2734867"/>
                        <a:ext cx="6788150" cy="2976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3544" name="Object 8"/>
          <p:cNvGraphicFramePr>
            <a:graphicFrameLocks noChangeAspect="1"/>
          </p:cNvGraphicFramePr>
          <p:nvPr/>
        </p:nvGraphicFramePr>
        <p:xfrm>
          <a:off x="803679" y="3343893"/>
          <a:ext cx="5971695" cy="359993"/>
        </p:xfrm>
        <a:graphic>
          <a:graphicData uri="http://schemas.openxmlformats.org/presentationml/2006/ole">
            <mc:AlternateContent xmlns:mc="http://schemas.openxmlformats.org/markup-compatibility/2006">
              <mc:Choice xmlns:v="urn:schemas-microsoft-com:vml" Requires="v">
                <p:oleObj spid="_x0000_s81929" name="Equation" r:id="rId10" imgW="2844720" imgH="228600" progId="Equation.3">
                  <p:embed/>
                </p:oleObj>
              </mc:Choice>
              <mc:Fallback>
                <p:oleObj name="Equation" r:id="rId10" imgW="284472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3679" y="3343893"/>
                        <a:ext cx="5971695" cy="3599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2859717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95% CI for the odds ratio: Interpretation</a:t>
            </a:r>
          </a:p>
          <a:p>
            <a:pPr lvl="1" eaLnBrk="1" hangingPunct="1">
              <a:buNone/>
            </a:pPr>
            <a:endParaRPr lang="en-US" dirty="0" smtClean="0"/>
          </a:p>
          <a:p>
            <a:pPr lvl="1" eaLnBrk="1" hangingPunct="1"/>
            <a:r>
              <a:rPr lang="en-US" dirty="0" smtClean="0"/>
              <a:t>AZT is associated with an estimated 72% (estimated </a:t>
            </a:r>
            <a:br>
              <a:rPr lang="en-US" dirty="0" smtClean="0"/>
            </a:br>
            <a:r>
              <a:rPr lang="en-US" dirty="0" smtClean="0"/>
              <a:t>OR = .28) reduction in </a:t>
            </a:r>
            <a:r>
              <a:rPr lang="en-US" b="1" dirty="0" smtClean="0">
                <a:solidFill>
                  <a:srgbClr val="FF0000"/>
                </a:solidFill>
              </a:rPr>
              <a:t>odds</a:t>
            </a:r>
            <a:r>
              <a:rPr lang="en-US" dirty="0" smtClean="0"/>
              <a:t> of giving birth to an HIV infected child among HIV infected pregnant women.</a:t>
            </a:r>
            <a:r>
              <a:rPr lang="en-US" i="1" dirty="0" smtClean="0"/>
              <a:t> Study results suggest that this reduction in odds could be as small as 47% and as large as 86%.</a:t>
            </a:r>
          </a:p>
          <a:p>
            <a:pPr eaLnBrk="1" hangingPunct="1">
              <a:buNone/>
            </a:pPr>
            <a:endParaRPr lang="en-US" dirty="0" smtClean="0"/>
          </a:p>
          <a:p>
            <a:pPr eaLnBrk="1" hangingPunct="1"/>
            <a:endParaRPr lang="en-US" dirty="0" smtClean="0"/>
          </a:p>
          <a:p>
            <a:pPr eaLnBrk="1" hangingPunct="1">
              <a:buNone/>
            </a:pPr>
            <a:endParaRPr lang="en-US" dirty="0" smtClean="0"/>
          </a:p>
          <a:p>
            <a:pPr eaLnBrk="1" hangingPunct="1">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2</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92</a:t>
            </a:fld>
            <a:endParaRPr lang="en-US" smtClean="0"/>
          </a:p>
        </p:txBody>
      </p:sp>
    </p:spTree>
    <p:extLst>
      <p:ext uri="{BB962C8B-B14F-4D97-AF65-F5344CB8AC3E}">
        <p14:creationId xmlns:p14="http://schemas.microsoft.com/office/powerpoint/2010/main" val="18663680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All three estimates and CIs</a:t>
            </a:r>
          </a:p>
          <a:p>
            <a:pPr eaLnBrk="1" hangingPunct="1">
              <a:buNone/>
            </a:pPr>
            <a:r>
              <a:rPr lang="en-US" i="1" dirty="0" smtClean="0"/>
              <a:t>  </a:t>
            </a:r>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Example 1: All Three CIs</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93</a:t>
            </a:fld>
            <a:endParaRPr lang="en-US" smtClean="0"/>
          </a:p>
        </p:txBody>
      </p:sp>
    </p:spTree>
    <p:extLst>
      <p:ext uri="{BB962C8B-B14F-4D97-AF65-F5344CB8AC3E}">
        <p14:creationId xmlns:p14="http://schemas.microsoft.com/office/powerpoint/2010/main" val="148299880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Example 3: Aspirin and CVD: Women</a:t>
            </a:r>
            <a:r>
              <a:rPr lang="en-US" baseline="30000" dirty="0" smtClean="0"/>
              <a:t>3</a:t>
            </a:r>
          </a:p>
        </p:txBody>
      </p:sp>
      <p:sp>
        <p:nvSpPr>
          <p:cNvPr id="18435" name="Content Placeholder 2"/>
          <p:cNvSpPr>
            <a:spLocks noGrp="1"/>
          </p:cNvSpPr>
          <p:nvPr>
            <p:ph idx="1"/>
          </p:nvPr>
        </p:nvSpPr>
        <p:spPr/>
        <p:txBody>
          <a:bodyPr/>
          <a:lstStyle/>
          <a:p>
            <a:pPr eaLnBrk="1" hangingPunct="1"/>
            <a:r>
              <a:rPr lang="en-US" dirty="0" smtClean="0"/>
              <a:t>From Abstract</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r>
              <a:rPr lang="en-US" sz="1400" baseline="30000" dirty="0" smtClean="0"/>
              <a:t>3</a:t>
            </a:r>
            <a:r>
              <a:rPr lang="en-US" sz="1400" dirty="0" smtClean="0"/>
              <a:t> </a:t>
            </a:r>
            <a:r>
              <a:rPr lang="en-US" sz="1400" dirty="0" err="1" smtClean="0"/>
              <a:t>Ridker</a:t>
            </a:r>
            <a:r>
              <a:rPr lang="en-US" sz="1400" dirty="0" smtClean="0"/>
              <a:t> P, et al. A Randomized Trial of Low-Dose Aspirin in the Primary Prevention of Cardiovascular Disease in Women. </a:t>
            </a:r>
            <a:r>
              <a:rPr lang="en-US" sz="1400" i="1" dirty="0" smtClean="0"/>
              <a:t>New England Journal of Medicine </a:t>
            </a:r>
            <a:r>
              <a:rPr lang="en-US" sz="1400" dirty="0" smtClean="0"/>
              <a:t>(2005). 352(13); 1293-1304</a:t>
            </a:r>
          </a:p>
          <a:p>
            <a:pPr lvl="1" eaLnBrk="1" hangingPunct="1">
              <a:buNone/>
            </a:pPr>
            <a:endParaRPr lang="en-US" dirty="0" smtClean="0"/>
          </a:p>
          <a:p>
            <a:pPr lvl="1" eaLnBrk="1" hangingPunct="1"/>
            <a:endParaRPr lang="en-US" dirty="0" smtClean="0"/>
          </a:p>
          <a:p>
            <a:pPr lvl="1" eaLnBrk="1" hangingPunct="1"/>
            <a:endParaRPr lang="en-US" dirty="0" smtClean="0"/>
          </a:p>
          <a:p>
            <a:pPr lvl="1" eaLnBrk="1" hangingPunct="1"/>
            <a:endParaRPr lang="en-US" dirty="0" smtClean="0"/>
          </a:p>
        </p:txBody>
      </p:sp>
      <p:sp>
        <p:nvSpPr>
          <p:cNvPr id="18436" name="Slide Number Placeholder 3"/>
          <p:cNvSpPr>
            <a:spLocks noGrp="1"/>
          </p:cNvSpPr>
          <p:nvPr>
            <p:ph type="sldNum" sz="quarter" idx="10"/>
          </p:nvPr>
        </p:nvSpPr>
        <p:spPr/>
        <p:txBody>
          <a:bodyPr/>
          <a:lstStyle/>
          <a:p>
            <a:pPr>
              <a:defRPr/>
            </a:pPr>
            <a:fld id="{E54DF05A-0856-4474-9C3E-EAE8E4F202EC}" type="slidenum">
              <a:rPr lang="en-US" smtClean="0"/>
              <a:pPr>
                <a:defRPr/>
              </a:pPr>
              <a:t>94</a:t>
            </a:fld>
            <a:endParaRPr lang="en-US" smtClean="0"/>
          </a:p>
        </p:txBody>
      </p:sp>
      <p:pic>
        <p:nvPicPr>
          <p:cNvPr id="114693" name="Picture 5"/>
          <p:cNvPicPr>
            <a:picLocks noChangeAspect="1" noChangeArrowheads="1"/>
          </p:cNvPicPr>
          <p:nvPr/>
        </p:nvPicPr>
        <p:blipFill>
          <a:blip r:embed="rId3" cstate="print"/>
          <a:srcRect/>
          <a:stretch>
            <a:fillRect/>
          </a:stretch>
        </p:blipFill>
        <p:spPr bwMode="auto">
          <a:xfrm>
            <a:off x="658239" y="1113817"/>
            <a:ext cx="7570788" cy="2643188"/>
          </a:xfrm>
          <a:prstGeom prst="rect">
            <a:avLst/>
          </a:prstGeom>
          <a:noFill/>
          <a:ln w="9525">
            <a:noFill/>
            <a:miter lim="800000"/>
            <a:headEnd/>
            <a:tailEnd/>
          </a:ln>
          <a:effectLst/>
        </p:spPr>
      </p:pic>
      <p:sp>
        <p:nvSpPr>
          <p:cNvPr id="10" name="Rectangle 9"/>
          <p:cNvSpPr/>
          <p:nvPr/>
        </p:nvSpPr>
        <p:spPr bwMode="auto">
          <a:xfrm>
            <a:off x="4542817" y="3553027"/>
            <a:ext cx="3764604" cy="204281"/>
          </a:xfrm>
          <a:prstGeom prst="rect">
            <a:avLst/>
          </a:prstGeom>
          <a:solidFill>
            <a:schemeClr val="bg1"/>
          </a:solidFill>
          <a:ln w="9525" cap="flat" cmpd="sng" algn="ctr">
            <a:noFill/>
            <a:prstDash val="solid"/>
            <a:round/>
            <a:headEnd type="none" w="med" len="med"/>
            <a:tailEnd type="none" w="med" len="med"/>
          </a:ln>
          <a:effectLst/>
        </p:spPr>
        <p:txBody>
          <a:bodyPr vert="horz" wrap="square" lIns="91429" tIns="45715" rIns="91429" bIns="45715"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accent1"/>
              </a:buClr>
              <a:buSzPct val="100000"/>
              <a:buFont typeface="Wingdings" pitchFamily="-112" charset="2"/>
              <a:buChar char="n"/>
              <a:tabLst/>
            </a:pPr>
            <a:endParaRPr kumimoji="0" lang="en-US" sz="2600" b="0" i="0" u="none" strike="noStrike" cap="none" normalizeH="0" baseline="0">
              <a:ln>
                <a:noFill/>
              </a:ln>
              <a:solidFill>
                <a:schemeClr val="tx1"/>
              </a:solidFill>
              <a:effectLst/>
              <a:latin typeface="Myriad Pro" pitchFamily="-112" charset="0"/>
            </a:endParaRPr>
          </a:p>
        </p:txBody>
      </p:sp>
    </p:spTree>
    <p:extLst>
      <p:ext uri="{BB962C8B-B14F-4D97-AF65-F5344CB8AC3E}">
        <p14:creationId xmlns:p14="http://schemas.microsoft.com/office/powerpoint/2010/main" val="60379665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2X2 of results</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3</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95</a:t>
            </a:fld>
            <a:endParaRPr lang="en-US" smtClean="0"/>
          </a:p>
        </p:txBody>
      </p:sp>
      <p:graphicFrame>
        <p:nvGraphicFramePr>
          <p:cNvPr id="10" name="Table 9"/>
          <p:cNvGraphicFramePr>
            <a:graphicFrameLocks noGrp="1"/>
          </p:cNvGraphicFramePr>
          <p:nvPr/>
        </p:nvGraphicFramePr>
        <p:xfrm>
          <a:off x="1656203" y="1336943"/>
          <a:ext cx="6096000" cy="1127760"/>
        </p:xfrm>
        <a:graphic>
          <a:graphicData uri="http://schemas.openxmlformats.org/drawingml/2006/table">
            <a:tbl>
              <a:tblPr firstRow="1" bandRow="1">
                <a:tableStyleId>{F5AB1C69-6EDB-4FF4-983F-18BD219EF322}</a:tableStyleId>
              </a:tblPr>
              <a:tblGrid>
                <a:gridCol w="1524000"/>
                <a:gridCol w="1524000"/>
                <a:gridCol w="1524000"/>
                <a:gridCol w="1524000"/>
              </a:tblGrid>
              <a:tr h="278130">
                <a:tc>
                  <a:txBody>
                    <a:bodyPr/>
                    <a:lstStyle/>
                    <a:p>
                      <a:endParaRPr lang="en-US" sz="1400" baseline="0" dirty="0">
                        <a:solidFill>
                          <a:schemeClr val="tx1"/>
                        </a:solidFill>
                      </a:endParaRPr>
                    </a:p>
                  </a:txBody>
                  <a:tcPr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Aspirin</a:t>
                      </a:r>
                    </a:p>
                  </a:txBody>
                  <a:tcPr marT="34290" marB="34290">
                    <a:lnB w="12700" cap="flat" cmpd="sng" algn="ctr">
                      <a:solidFill>
                        <a:schemeClr val="tx1"/>
                      </a:solidFill>
                      <a:prstDash val="solid"/>
                      <a:round/>
                      <a:headEnd type="none" w="med" len="med"/>
                      <a:tailEnd type="none" w="med" len="med"/>
                    </a:lnB>
                  </a:tcPr>
                </a:tc>
                <a:tc>
                  <a:txBody>
                    <a:bodyPr/>
                    <a:lstStyle/>
                    <a:p>
                      <a:r>
                        <a:rPr lang="en-US" sz="1400" baseline="0" dirty="0" smtClean="0">
                          <a:solidFill>
                            <a:schemeClr val="tx1"/>
                          </a:solidFill>
                        </a:rPr>
                        <a:t>Placebo</a:t>
                      </a:r>
                      <a:endParaRPr lang="en-US" sz="1400" baseline="0" dirty="0">
                        <a:solidFill>
                          <a:schemeClr val="tx1"/>
                        </a:solidFill>
                      </a:endParaRPr>
                    </a:p>
                  </a:txBody>
                  <a:tcPr marT="34290" marB="34290">
                    <a:lnB w="12700" cap="flat" cmpd="sng" algn="ctr">
                      <a:solidFill>
                        <a:schemeClr val="tx1"/>
                      </a:solidFill>
                      <a:prstDash val="solid"/>
                      <a:round/>
                      <a:headEnd type="none" w="med" len="med"/>
                      <a:tailEnd type="none" w="med" len="med"/>
                    </a:lnB>
                  </a:tcPr>
                </a:tc>
                <a:tc>
                  <a:txBody>
                    <a:bodyPr/>
                    <a:lstStyle/>
                    <a:p>
                      <a:endParaRPr lang="en-US" sz="1400" baseline="0">
                        <a:solidFill>
                          <a:schemeClr val="tx1"/>
                        </a:solidFill>
                      </a:endParaRPr>
                    </a:p>
                  </a:txBody>
                  <a:tcPr marT="34290" marB="34290"/>
                </a:tc>
              </a:tr>
              <a:tr h="278130">
                <a:tc>
                  <a:txBody>
                    <a:bodyPr/>
                    <a:lstStyle/>
                    <a:p>
                      <a:r>
                        <a:rPr lang="en-US" sz="1400" baseline="0" dirty="0" smtClean="0">
                          <a:solidFill>
                            <a:schemeClr val="tx1"/>
                          </a:solidFill>
                        </a:rPr>
                        <a:t>CVD</a:t>
                      </a: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477</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522</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999</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r>
                        <a:rPr lang="en-US" sz="1400" baseline="0" dirty="0" smtClean="0">
                          <a:solidFill>
                            <a:schemeClr val="tx1"/>
                          </a:solidFill>
                        </a:rPr>
                        <a:t>No CVD</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19,457</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19,420</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baseline="0" dirty="0" smtClean="0">
                          <a:solidFill>
                            <a:schemeClr val="tx1"/>
                          </a:solidFill>
                        </a:rPr>
                        <a:t>38,887</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endParaRPr lang="en-US" sz="1400" baseline="0" dirty="0">
                        <a:solidFill>
                          <a:schemeClr val="tx1"/>
                        </a:solidFill>
                      </a:endParaRPr>
                    </a:p>
                  </a:txBody>
                  <a:tcPr marT="34290" marB="34290"/>
                </a:tc>
                <a:tc>
                  <a:txBody>
                    <a:bodyPr/>
                    <a:lstStyle/>
                    <a:p>
                      <a:pPr algn="ctr"/>
                      <a:r>
                        <a:rPr lang="en-US" sz="1400" baseline="0" dirty="0" smtClean="0">
                          <a:solidFill>
                            <a:schemeClr val="tx1"/>
                          </a:solidFill>
                        </a:rPr>
                        <a:t>19,934</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19,942</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39,876</a:t>
                      </a:r>
                      <a:endParaRPr lang="en-US" sz="1400" baseline="0" dirty="0">
                        <a:solidFill>
                          <a:schemeClr val="tx1"/>
                        </a:solidFill>
                      </a:endParaRPr>
                    </a:p>
                  </a:txBody>
                  <a:tcPr marT="34290" marB="34290"/>
                </a:tc>
              </a:tr>
            </a:tbl>
          </a:graphicData>
        </a:graphic>
      </p:graphicFrame>
    </p:spTree>
    <p:extLst>
      <p:ext uri="{BB962C8B-B14F-4D97-AF65-F5344CB8AC3E}">
        <p14:creationId xmlns:p14="http://schemas.microsoft.com/office/powerpoint/2010/main" val="10805787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1: Risk Difference (95% CI)</a:t>
            </a:r>
          </a:p>
          <a:p>
            <a:pPr eaLnBrk="1" hangingPunct="1">
              <a:buNone/>
            </a:pPr>
            <a:endParaRPr lang="en-US" dirty="0" smtClean="0"/>
          </a:p>
          <a:p>
            <a:pPr eaLnBrk="1" hangingPunct="1"/>
            <a:r>
              <a:rPr lang="en-US" dirty="0" smtClean="0"/>
              <a:t>Summary Measure 2: Relative Risk (95% CI)</a:t>
            </a:r>
          </a:p>
          <a:p>
            <a:pPr eaLnBrk="1" hangingPunct="1">
              <a:buNone/>
            </a:pPr>
            <a:endParaRPr lang="en-US" dirty="0" smtClean="0"/>
          </a:p>
          <a:p>
            <a:pPr eaLnBrk="1" hangingPunct="1"/>
            <a:r>
              <a:rPr lang="en-US" dirty="0" smtClean="0"/>
              <a:t>Summary Measure 3: Odds Ratio (95% CI)</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3</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96</a:t>
            </a:fld>
            <a:endParaRPr lang="en-US" smtClean="0"/>
          </a:p>
        </p:txBody>
      </p:sp>
      <p:graphicFrame>
        <p:nvGraphicFramePr>
          <p:cNvPr id="116739" name="Object 3"/>
          <p:cNvGraphicFramePr>
            <a:graphicFrameLocks noChangeAspect="1"/>
          </p:cNvGraphicFramePr>
          <p:nvPr/>
        </p:nvGraphicFramePr>
        <p:xfrm>
          <a:off x="1625860" y="1488715"/>
          <a:ext cx="4183062" cy="277416"/>
        </p:xfrm>
        <a:graphic>
          <a:graphicData uri="http://schemas.openxmlformats.org/presentationml/2006/ole">
            <mc:AlternateContent xmlns:mc="http://schemas.openxmlformats.org/markup-compatibility/2006">
              <mc:Choice xmlns:v="urn:schemas-microsoft-com:vml" Requires="v">
                <p:oleObj spid="_x0000_s82949" name="Equation" r:id="rId4" imgW="2514600" imgH="241200" progId="Equation.3">
                  <p:embed/>
                </p:oleObj>
              </mc:Choice>
              <mc:Fallback>
                <p:oleObj name="Equation" r:id="rId4" imgW="251460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860" y="1488715"/>
                        <a:ext cx="4183062" cy="2774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932" name="Object 4"/>
          <p:cNvGraphicFramePr>
            <a:graphicFrameLocks noChangeAspect="1"/>
          </p:cNvGraphicFramePr>
          <p:nvPr/>
        </p:nvGraphicFramePr>
        <p:xfrm>
          <a:off x="1398964" y="2739563"/>
          <a:ext cx="4100513" cy="685800"/>
        </p:xfrm>
        <a:graphic>
          <a:graphicData uri="http://schemas.openxmlformats.org/presentationml/2006/ole">
            <mc:AlternateContent xmlns:mc="http://schemas.openxmlformats.org/markup-compatibility/2006">
              <mc:Choice xmlns:v="urn:schemas-microsoft-com:vml" Requires="v">
                <p:oleObj spid="_x0000_s82950" name="Equation" r:id="rId6" imgW="1942920" imgH="469800" progId="Equation.3">
                  <p:embed/>
                </p:oleObj>
              </mc:Choice>
              <mc:Fallback>
                <p:oleObj name="Equation" r:id="rId6" imgW="1942920" imgH="469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8964" y="2739563"/>
                        <a:ext cx="41005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933" name="Object 5"/>
          <p:cNvGraphicFramePr>
            <a:graphicFrameLocks noChangeAspect="1"/>
          </p:cNvGraphicFramePr>
          <p:nvPr/>
        </p:nvGraphicFramePr>
        <p:xfrm>
          <a:off x="911976" y="4210462"/>
          <a:ext cx="4445000" cy="709613"/>
        </p:xfrm>
        <a:graphic>
          <a:graphicData uri="http://schemas.openxmlformats.org/presentationml/2006/ole">
            <mc:AlternateContent xmlns:mc="http://schemas.openxmlformats.org/markup-compatibility/2006">
              <mc:Choice xmlns:v="urn:schemas-microsoft-com:vml" Requires="v">
                <p:oleObj spid="_x0000_s82951" name="Equation" r:id="rId8" imgW="2209680" imgH="469800" progId="Equation.3">
                  <p:embed/>
                </p:oleObj>
              </mc:Choice>
              <mc:Fallback>
                <p:oleObj name="Equation" r:id="rId8" imgW="2209680" imgH="469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1976" y="4210462"/>
                        <a:ext cx="4445000"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556143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Results</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3</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97</a:t>
            </a:fld>
            <a:endParaRPr lang="en-US" smtClean="0"/>
          </a:p>
        </p:txBody>
      </p:sp>
      <p:pic>
        <p:nvPicPr>
          <p:cNvPr id="181254" name="Picture 6"/>
          <p:cNvPicPr>
            <a:picLocks noChangeAspect="1" noChangeArrowheads="1"/>
          </p:cNvPicPr>
          <p:nvPr/>
        </p:nvPicPr>
        <p:blipFill>
          <a:blip r:embed="rId3" cstate="print"/>
          <a:srcRect/>
          <a:stretch>
            <a:fillRect/>
          </a:stretch>
        </p:blipFill>
        <p:spPr bwMode="auto">
          <a:xfrm>
            <a:off x="426219" y="1421952"/>
            <a:ext cx="8259661" cy="830797"/>
          </a:xfrm>
          <a:prstGeom prst="rect">
            <a:avLst/>
          </a:prstGeom>
          <a:noFill/>
          <a:ln w="9525">
            <a:noFill/>
            <a:miter lim="800000"/>
            <a:headEnd/>
            <a:tailEnd/>
          </a:ln>
          <a:effectLst/>
        </p:spPr>
      </p:pic>
    </p:spTree>
    <p:extLst>
      <p:ext uri="{BB962C8B-B14F-4D97-AF65-F5344CB8AC3E}">
        <p14:creationId xmlns:p14="http://schemas.microsoft.com/office/powerpoint/2010/main" val="414280218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sz="half" idx="1"/>
          </p:nvPr>
        </p:nvSpPr>
        <p:spPr>
          <a:xfrm>
            <a:off x="609600" y="628651"/>
            <a:ext cx="8305800" cy="3965972"/>
          </a:xfrm>
        </p:spPr>
        <p:txBody>
          <a:bodyPr/>
          <a:lstStyle/>
          <a:p>
            <a:pPr marL="0" indent="0" eaLnBrk="1" hangingPunct="1"/>
            <a:r>
              <a:rPr lang="en-US" sz="2500" dirty="0" smtClean="0"/>
              <a:t> </a:t>
            </a:r>
            <a:r>
              <a:rPr lang="en-US" dirty="0" smtClean="0"/>
              <a:t>HRT and Risk of CHD</a:t>
            </a:r>
          </a:p>
          <a:p>
            <a:pPr marL="0" indent="0" eaLnBrk="1" hangingPunct="1">
              <a:buNone/>
            </a:pPr>
            <a:r>
              <a:rPr lang="en-US" dirty="0" smtClean="0"/>
              <a:t>Proportion of Women Developing CHD (Incidence)</a:t>
            </a:r>
          </a:p>
          <a:p>
            <a:pPr marL="0" indent="0" eaLnBrk="1" hangingPunct="1">
              <a:buNone/>
            </a:pPr>
            <a:endParaRPr lang="en-US" dirty="0" smtClean="0"/>
          </a:p>
          <a:p>
            <a:pPr marL="0" indent="0" eaLnBrk="1" hangingPunct="1">
              <a:buNone/>
            </a:pPr>
            <a:endParaRPr lang="en-US" sz="2500" dirty="0" smtClean="0"/>
          </a:p>
          <a:p>
            <a:pPr marL="0" indent="0" eaLnBrk="1" hangingPunct="1">
              <a:buNone/>
            </a:pPr>
            <a:endParaRPr lang="en-US" sz="2500" dirty="0" smtClean="0"/>
          </a:p>
          <a:p>
            <a:pPr marL="0" indent="0" eaLnBrk="1" hangingPunct="1">
              <a:buNone/>
            </a:pPr>
            <a:endParaRPr lang="en-US" dirty="0" smtClean="0"/>
          </a:p>
          <a:p>
            <a:pPr marL="0" indent="0" eaLnBrk="1" hangingPunct="1">
              <a:buNone/>
            </a:pPr>
            <a:endParaRPr lang="en-US" dirty="0" smtClean="0"/>
          </a:p>
          <a:p>
            <a:pPr marL="0" indent="0" eaLnBrk="1" hangingPunct="1">
              <a:buNone/>
            </a:pPr>
            <a:endParaRPr lang="en-US" dirty="0" smtClean="0"/>
          </a:p>
          <a:p>
            <a:pPr marL="0" indent="0" eaLnBrk="1" hangingPunct="1">
              <a:buNone/>
            </a:pPr>
            <a:endParaRPr lang="en-US" dirty="0" smtClean="0"/>
          </a:p>
          <a:p>
            <a:pPr marL="0" indent="0" eaLnBrk="1" hangingPunct="1">
              <a:buNone/>
            </a:pPr>
            <a:endParaRPr lang="en-US" dirty="0" smtClean="0"/>
          </a:p>
          <a:p>
            <a:pPr marL="0" indent="0" eaLnBrk="1" hangingPunct="1"/>
            <a:endParaRPr lang="en-US" dirty="0" smtClean="0"/>
          </a:p>
          <a:p>
            <a:pPr marL="0" indent="0" eaLnBrk="1" hangingPunct="1"/>
            <a:endParaRPr lang="en-US" dirty="0" smtClean="0"/>
          </a:p>
          <a:p>
            <a:pPr marL="0" indent="0" eaLnBrk="1" hangingPunct="1"/>
            <a:endParaRPr lang="en-US" dirty="0" smtClean="0"/>
          </a:p>
          <a:p>
            <a:pPr marL="0" indent="0" eaLnBrk="1" hangingPunct="1"/>
            <a:endParaRPr lang="en-US" dirty="0" smtClean="0"/>
          </a:p>
          <a:p>
            <a:pPr marL="0" indent="0" eaLnBrk="1" hangingPunct="1"/>
            <a:endParaRPr lang="en-US" dirty="0" smtClean="0"/>
          </a:p>
          <a:p>
            <a:pPr marL="0" indent="0" eaLnBrk="1" hangingPunct="1">
              <a:buNone/>
            </a:pPr>
            <a:endParaRPr lang="en-US" dirty="0" smtClean="0"/>
          </a:p>
          <a:p>
            <a:pPr marL="0" indent="0" eaLnBrk="1" hangingPunct="1"/>
            <a:endParaRPr lang="en-US" dirty="0" smtClean="0"/>
          </a:p>
          <a:p>
            <a:pPr marL="0" indent="0" eaLnBrk="1" hangingPunct="1"/>
            <a:endParaRPr lang="en-US" dirty="0" smtClean="0"/>
          </a:p>
          <a:p>
            <a:pPr marL="1079500" lvl="2" indent="0" eaLnBrk="1" hangingPunct="1">
              <a:buNone/>
            </a:pPr>
            <a:endParaRPr lang="en-US" dirty="0" smtClean="0"/>
          </a:p>
          <a:p>
            <a:pPr marL="0" indent="0" eaLnBrk="1" hangingPunct="1">
              <a:buNone/>
            </a:pPr>
            <a:r>
              <a:rPr lang="en-US" dirty="0" smtClean="0"/>
              <a:t> </a:t>
            </a:r>
          </a:p>
          <a:p>
            <a:pPr marL="0" indent="0" eaLnBrk="1" hangingPunct="1">
              <a:buNone/>
            </a:pPr>
            <a:endParaRPr lang="en-US" dirty="0" smtClean="0"/>
          </a:p>
          <a:p>
            <a:pPr marL="0" indent="0" eaLnBrk="1" hangingPunct="1">
              <a:buNone/>
            </a:pPr>
            <a:endParaRPr lang="en-US" dirty="0" smtClean="0"/>
          </a:p>
        </p:txBody>
      </p:sp>
      <p:sp>
        <p:nvSpPr>
          <p:cNvPr id="20482" name="Rectangle 2"/>
          <p:cNvSpPr>
            <a:spLocks noGrp="1" noChangeArrowheads="1"/>
          </p:cNvSpPr>
          <p:nvPr>
            <p:ph type="title"/>
          </p:nvPr>
        </p:nvSpPr>
        <p:spPr/>
        <p:txBody>
          <a:bodyPr/>
          <a:lstStyle/>
          <a:p>
            <a:pPr eaLnBrk="1" hangingPunct="1"/>
            <a:r>
              <a:rPr lang="en-US" dirty="0" smtClean="0"/>
              <a:t>Example 4</a:t>
            </a:r>
          </a:p>
        </p:txBody>
      </p:sp>
      <p:graphicFrame>
        <p:nvGraphicFramePr>
          <p:cNvPr id="4" name="Table 3"/>
          <p:cNvGraphicFramePr>
            <a:graphicFrameLocks noGrp="1"/>
          </p:cNvGraphicFramePr>
          <p:nvPr/>
        </p:nvGraphicFramePr>
        <p:xfrm>
          <a:off x="1393556" y="1986265"/>
          <a:ext cx="6096000" cy="1127760"/>
        </p:xfrm>
        <a:graphic>
          <a:graphicData uri="http://schemas.openxmlformats.org/drawingml/2006/table">
            <a:tbl>
              <a:tblPr firstRow="1" bandRow="1">
                <a:tableStyleId>{F5AB1C69-6EDB-4FF4-983F-18BD219EF322}</a:tableStyleId>
              </a:tblPr>
              <a:tblGrid>
                <a:gridCol w="1524000"/>
                <a:gridCol w="1524000"/>
                <a:gridCol w="1524000"/>
                <a:gridCol w="1524000"/>
              </a:tblGrid>
              <a:tr h="278130">
                <a:tc>
                  <a:txBody>
                    <a:bodyPr/>
                    <a:lstStyle/>
                    <a:p>
                      <a:endParaRPr lang="en-US" sz="1400" baseline="0" dirty="0">
                        <a:solidFill>
                          <a:schemeClr val="tx1"/>
                        </a:solidFill>
                      </a:endParaRPr>
                    </a:p>
                  </a:txBody>
                  <a:tcPr marT="34290" marB="3429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aseline="0" dirty="0" smtClean="0">
                          <a:solidFill>
                            <a:schemeClr val="tx1"/>
                          </a:solidFill>
                        </a:rPr>
                        <a:t>HRT</a:t>
                      </a:r>
                    </a:p>
                  </a:txBody>
                  <a:tcPr marT="34290" marB="34290">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Placebo</a:t>
                      </a:r>
                      <a:endParaRPr lang="en-US" sz="1400" baseline="0" dirty="0">
                        <a:solidFill>
                          <a:schemeClr val="tx1"/>
                        </a:solidFill>
                      </a:endParaRPr>
                    </a:p>
                  </a:txBody>
                  <a:tcPr marT="34290" marB="34290">
                    <a:lnB w="12700" cap="flat" cmpd="sng" algn="ctr">
                      <a:solidFill>
                        <a:schemeClr val="tx1"/>
                      </a:solidFill>
                      <a:prstDash val="solid"/>
                      <a:round/>
                      <a:headEnd type="none" w="med" len="med"/>
                      <a:tailEnd type="none" w="med" len="med"/>
                    </a:lnB>
                  </a:tcPr>
                </a:tc>
                <a:tc>
                  <a:txBody>
                    <a:bodyPr/>
                    <a:lstStyle/>
                    <a:p>
                      <a:endParaRPr lang="en-US" sz="1400" baseline="0">
                        <a:solidFill>
                          <a:schemeClr val="tx1"/>
                        </a:solidFill>
                      </a:endParaRPr>
                    </a:p>
                  </a:txBody>
                  <a:tcPr marT="34290" marB="34290"/>
                </a:tc>
              </a:tr>
              <a:tr h="278130">
                <a:tc>
                  <a:txBody>
                    <a:bodyPr/>
                    <a:lstStyle/>
                    <a:p>
                      <a:r>
                        <a:rPr lang="en-US" sz="1400" baseline="0" dirty="0" smtClean="0">
                          <a:solidFill>
                            <a:schemeClr val="tx1"/>
                          </a:solidFill>
                        </a:rPr>
                        <a:t>CHD</a:t>
                      </a: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163</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122</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285</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r>
                        <a:rPr lang="en-US" sz="1400" baseline="0" dirty="0" smtClean="0">
                          <a:solidFill>
                            <a:schemeClr val="tx1"/>
                          </a:solidFill>
                        </a:rPr>
                        <a:t>No CHD</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tcPr>
                </a:tc>
                <a:tc>
                  <a:txBody>
                    <a:bodyPr/>
                    <a:lstStyle/>
                    <a:p>
                      <a:pPr algn="ctr"/>
                      <a:r>
                        <a:rPr lang="en-US" sz="1400" baseline="0" dirty="0" smtClean="0">
                          <a:solidFill>
                            <a:schemeClr val="tx1"/>
                          </a:solidFill>
                        </a:rPr>
                        <a:t>8,345</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baseline="0" dirty="0" smtClean="0">
                          <a:solidFill>
                            <a:schemeClr val="tx1"/>
                          </a:solidFill>
                        </a:rPr>
                        <a:t>7,980</a:t>
                      </a:r>
                      <a:endParaRPr lang="en-US" sz="1400" baseline="0" dirty="0">
                        <a:solidFill>
                          <a:schemeClr val="tx1"/>
                        </a:solidFill>
                      </a:endParaRP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baseline="0" dirty="0" smtClean="0">
                          <a:solidFill>
                            <a:schemeClr val="tx1"/>
                          </a:solidFill>
                        </a:rPr>
                        <a:t>16,325</a:t>
                      </a:r>
                      <a:endParaRPr lang="en-US" sz="1400" baseline="0" dirty="0">
                        <a:solidFill>
                          <a:schemeClr val="tx1"/>
                        </a:solidFill>
                      </a:endParaRPr>
                    </a:p>
                  </a:txBody>
                  <a:tcPr marT="34290" marB="34290">
                    <a:lnL w="12700" cap="flat" cmpd="sng" algn="ctr">
                      <a:solidFill>
                        <a:schemeClr val="tx1"/>
                      </a:solidFill>
                      <a:prstDash val="solid"/>
                      <a:round/>
                      <a:headEnd type="none" w="med" len="med"/>
                      <a:tailEnd type="none" w="med" len="med"/>
                    </a:lnL>
                  </a:tcPr>
                </a:tc>
              </a:tr>
              <a:tr h="278130">
                <a:tc>
                  <a:txBody>
                    <a:bodyPr/>
                    <a:lstStyle/>
                    <a:p>
                      <a:endParaRPr lang="en-US" sz="1400" baseline="0" dirty="0">
                        <a:solidFill>
                          <a:schemeClr val="tx1"/>
                        </a:solidFill>
                      </a:endParaRPr>
                    </a:p>
                  </a:txBody>
                  <a:tcPr marT="34290" marB="34290"/>
                </a:tc>
                <a:tc>
                  <a:txBody>
                    <a:bodyPr/>
                    <a:lstStyle/>
                    <a:p>
                      <a:pPr algn="ctr"/>
                      <a:r>
                        <a:rPr lang="en-US" sz="1400" baseline="0" dirty="0" smtClean="0">
                          <a:solidFill>
                            <a:schemeClr val="tx1"/>
                          </a:solidFill>
                        </a:rPr>
                        <a:t>8,508</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pPr algn="ctr"/>
                      <a:r>
                        <a:rPr lang="en-US" sz="1400" baseline="0" dirty="0" smtClean="0">
                          <a:solidFill>
                            <a:schemeClr val="tx1"/>
                          </a:solidFill>
                        </a:rPr>
                        <a:t>8,102</a:t>
                      </a:r>
                      <a:endParaRPr lang="en-US" sz="1400" baseline="0" dirty="0">
                        <a:solidFill>
                          <a:schemeClr val="tx1"/>
                        </a:solidFill>
                      </a:endParaRPr>
                    </a:p>
                  </a:txBody>
                  <a:tcPr marT="34290" marB="34290">
                    <a:lnT w="12700" cap="flat" cmpd="sng" algn="ctr">
                      <a:solidFill>
                        <a:schemeClr val="tx1"/>
                      </a:solidFill>
                      <a:prstDash val="solid"/>
                      <a:round/>
                      <a:headEnd type="none" w="med" len="med"/>
                      <a:tailEnd type="none" w="med" len="med"/>
                    </a:lnT>
                  </a:tcPr>
                </a:tc>
                <a:tc>
                  <a:txBody>
                    <a:bodyPr/>
                    <a:lstStyle/>
                    <a:p>
                      <a:r>
                        <a:rPr lang="en-US" sz="1400" baseline="0" dirty="0" smtClean="0">
                          <a:solidFill>
                            <a:schemeClr val="tx1"/>
                          </a:solidFill>
                        </a:rPr>
                        <a:t>16,610</a:t>
                      </a:r>
                      <a:endParaRPr lang="en-US" sz="1400" baseline="0" dirty="0">
                        <a:solidFill>
                          <a:schemeClr val="tx1"/>
                        </a:solidFill>
                      </a:endParaRPr>
                    </a:p>
                  </a:txBody>
                  <a:tcPr marT="34290" marB="34290"/>
                </a:tc>
              </a:tr>
            </a:tbl>
          </a:graphicData>
        </a:graphic>
      </p:graphicFrame>
      <p:graphicFrame>
        <p:nvGraphicFramePr>
          <p:cNvPr id="134146" name="Object 2"/>
          <p:cNvGraphicFramePr>
            <a:graphicFrameLocks noChangeAspect="1"/>
          </p:cNvGraphicFramePr>
          <p:nvPr/>
        </p:nvGraphicFramePr>
        <p:xfrm>
          <a:off x="1666875" y="3364706"/>
          <a:ext cx="2979738" cy="482204"/>
        </p:xfrm>
        <a:graphic>
          <a:graphicData uri="http://schemas.openxmlformats.org/presentationml/2006/ole">
            <mc:AlternateContent xmlns:mc="http://schemas.openxmlformats.org/markup-compatibility/2006">
              <mc:Choice xmlns:v="urn:schemas-microsoft-com:vml" Requires="v">
                <p:oleObj spid="_x0000_s83972" name="Equation" r:id="rId4" imgW="1790640" imgH="419040" progId="Equation.3">
                  <p:embed/>
                </p:oleObj>
              </mc:Choice>
              <mc:Fallback>
                <p:oleObj name="Equation" r:id="rId4" imgW="179064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6875" y="3364706"/>
                        <a:ext cx="2979738" cy="482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4147" name="Object 3"/>
          <p:cNvGraphicFramePr>
            <a:graphicFrameLocks noChangeAspect="1"/>
          </p:cNvGraphicFramePr>
          <p:nvPr/>
        </p:nvGraphicFramePr>
        <p:xfrm>
          <a:off x="1598613" y="4042172"/>
          <a:ext cx="3149600" cy="466725"/>
        </p:xfrm>
        <a:graphic>
          <a:graphicData uri="http://schemas.openxmlformats.org/presentationml/2006/ole">
            <mc:AlternateContent xmlns:mc="http://schemas.openxmlformats.org/markup-compatibility/2006">
              <mc:Choice xmlns:v="urn:schemas-microsoft-com:vml" Requires="v">
                <p:oleObj spid="_x0000_s83973" name="Equation" r:id="rId6" imgW="1892160" imgH="419040" progId="Equation.3">
                  <p:embed/>
                </p:oleObj>
              </mc:Choice>
              <mc:Fallback>
                <p:oleObj name="Equation" r:id="rId6" imgW="189216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8613" y="4042172"/>
                        <a:ext cx="31496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7492119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2"/>
          <p:cNvSpPr>
            <a:spLocks noGrp="1"/>
          </p:cNvSpPr>
          <p:nvPr>
            <p:ph idx="1"/>
          </p:nvPr>
        </p:nvSpPr>
        <p:spPr/>
        <p:txBody>
          <a:bodyPr/>
          <a:lstStyle/>
          <a:p>
            <a:pPr eaLnBrk="1" hangingPunct="1"/>
            <a:r>
              <a:rPr lang="en-US" dirty="0" smtClean="0"/>
              <a:t>Summary Measure 1: Risk Difference (95% CI)</a:t>
            </a:r>
          </a:p>
          <a:p>
            <a:pPr eaLnBrk="1" hangingPunct="1">
              <a:buNone/>
            </a:pPr>
            <a:endParaRPr lang="en-US" dirty="0" smtClean="0"/>
          </a:p>
          <a:p>
            <a:pPr eaLnBrk="1" hangingPunct="1"/>
            <a:r>
              <a:rPr lang="en-US" dirty="0" smtClean="0"/>
              <a:t>Summary Measure 2: Relative Risk (95% CI)</a:t>
            </a:r>
          </a:p>
          <a:p>
            <a:pPr eaLnBrk="1" hangingPunct="1">
              <a:buNone/>
            </a:pPr>
            <a:endParaRPr lang="en-US" dirty="0" smtClean="0"/>
          </a:p>
          <a:p>
            <a:pPr eaLnBrk="1" hangingPunct="1"/>
            <a:r>
              <a:rPr lang="en-US" dirty="0" smtClean="0"/>
              <a:t>Summary Measure 3: Odds Ratio (95% CI)</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buNone/>
            </a:pPr>
            <a:r>
              <a:rPr lang="en-US" dirty="0" smtClean="0"/>
              <a:t>	</a:t>
            </a:r>
          </a:p>
          <a:p>
            <a:pPr eaLnBrk="1" hangingPunct="1">
              <a:buNone/>
            </a:pPr>
            <a:endParaRPr lang="en-US" dirty="0" smtClean="0"/>
          </a:p>
          <a:p>
            <a:pPr eaLnBrk="1" hangingPunct="1">
              <a:buNone/>
            </a:pPr>
            <a:endParaRPr lang="en-US" dirty="0" smtClean="0"/>
          </a:p>
          <a:p>
            <a:pPr eaLnBrk="1" hangingPunct="1">
              <a:buNone/>
            </a:pPr>
            <a:endParaRPr lang="en-US" dirty="0" smtClean="0"/>
          </a:p>
        </p:txBody>
      </p:sp>
      <p:sp>
        <p:nvSpPr>
          <p:cNvPr id="5124" name="Title 1"/>
          <p:cNvSpPr>
            <a:spLocks noGrp="1"/>
          </p:cNvSpPr>
          <p:nvPr>
            <p:ph type="title"/>
          </p:nvPr>
        </p:nvSpPr>
        <p:spPr>
          <a:xfrm>
            <a:off x="520701" y="30956"/>
            <a:ext cx="8391525" cy="329804"/>
          </a:xfrm>
        </p:spPr>
        <p:txBody>
          <a:bodyPr/>
          <a:lstStyle/>
          <a:p>
            <a:pPr eaLnBrk="1" hangingPunct="1"/>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 4</a:t>
            </a:r>
            <a:endParaRPr lang="en-US" baseline="30000" dirty="0" smtClean="0"/>
          </a:p>
        </p:txBody>
      </p:sp>
      <p:sp>
        <p:nvSpPr>
          <p:cNvPr id="5126" name="Slide Number Placeholder 3"/>
          <p:cNvSpPr>
            <a:spLocks noGrp="1"/>
          </p:cNvSpPr>
          <p:nvPr>
            <p:ph type="sldNum" sz="quarter" idx="10"/>
          </p:nvPr>
        </p:nvSpPr>
        <p:spPr>
          <a:noFill/>
        </p:spPr>
        <p:txBody>
          <a:bodyPr/>
          <a:lstStyle/>
          <a:p>
            <a:fld id="{14DEE7D5-B5F8-43F1-B6C4-CF009714CFFC}" type="slidenum">
              <a:rPr lang="en-US" smtClean="0"/>
              <a:pPr/>
              <a:t>99</a:t>
            </a:fld>
            <a:endParaRPr lang="en-US" smtClean="0"/>
          </a:p>
        </p:txBody>
      </p:sp>
      <p:graphicFrame>
        <p:nvGraphicFramePr>
          <p:cNvPr id="124933" name="Object 5"/>
          <p:cNvGraphicFramePr>
            <a:graphicFrameLocks noChangeAspect="1"/>
          </p:cNvGraphicFramePr>
          <p:nvPr/>
        </p:nvGraphicFramePr>
        <p:xfrm>
          <a:off x="2191588" y="4333225"/>
          <a:ext cx="2732087" cy="364331"/>
        </p:xfrm>
        <a:graphic>
          <a:graphicData uri="http://schemas.openxmlformats.org/presentationml/2006/ole">
            <mc:AlternateContent xmlns:mc="http://schemas.openxmlformats.org/markup-compatibility/2006">
              <mc:Choice xmlns:v="urn:schemas-microsoft-com:vml" Requires="v">
                <p:oleObj spid="_x0000_s84997" name="Equation" r:id="rId4" imgW="1358640" imgH="241200" progId="Equation.3">
                  <p:embed/>
                </p:oleObj>
              </mc:Choice>
              <mc:Fallback>
                <p:oleObj name="Equation" r:id="rId4" imgW="135864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1588" y="4333225"/>
                        <a:ext cx="2732087" cy="364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166" name="Object 6"/>
          <p:cNvGraphicFramePr>
            <a:graphicFrameLocks noChangeAspect="1"/>
          </p:cNvGraphicFramePr>
          <p:nvPr/>
        </p:nvGraphicFramePr>
        <p:xfrm>
          <a:off x="1684338" y="1256110"/>
          <a:ext cx="3865562" cy="261938"/>
        </p:xfrm>
        <a:graphic>
          <a:graphicData uri="http://schemas.openxmlformats.org/presentationml/2006/ole">
            <mc:AlternateContent xmlns:mc="http://schemas.openxmlformats.org/markup-compatibility/2006">
              <mc:Choice xmlns:v="urn:schemas-microsoft-com:vml" Requires="v">
                <p:oleObj spid="_x0000_s84998" name="Equation" r:id="rId6" imgW="2323800" imgH="228600" progId="Equation.3">
                  <p:embed/>
                </p:oleObj>
              </mc:Choice>
              <mc:Fallback>
                <p:oleObj name="Equation" r:id="rId6" imgW="23238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4338" y="1256110"/>
                        <a:ext cx="3865562" cy="261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168" name="Object 8"/>
          <p:cNvGraphicFramePr>
            <a:graphicFrameLocks noChangeAspect="1"/>
          </p:cNvGraphicFramePr>
          <p:nvPr/>
        </p:nvGraphicFramePr>
        <p:xfrm>
          <a:off x="2257813" y="2887480"/>
          <a:ext cx="2971432" cy="379021"/>
        </p:xfrm>
        <a:graphic>
          <a:graphicData uri="http://schemas.openxmlformats.org/presentationml/2006/ole">
            <mc:AlternateContent xmlns:mc="http://schemas.openxmlformats.org/markup-compatibility/2006">
              <mc:Choice xmlns:v="urn:schemas-microsoft-com:vml" Requires="v">
                <p:oleObj spid="_x0000_s84999" name="Equation" r:id="rId8" imgW="1307880" imgH="241200" progId="Equation.3">
                  <p:embed/>
                </p:oleObj>
              </mc:Choice>
              <mc:Fallback>
                <p:oleObj name="Equation" r:id="rId8" imgW="130788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7813" y="2887480"/>
                        <a:ext cx="2971432" cy="3790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125169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10309PHOTO" val="/9j/4AAQSkZJRgABAQAAAQABAAD/2wBDAAMCAgMCAgMDAwMEAwMEBQgFBQQEBQoHBwYIDAoMDAsKCwsNDhIQDQ4RDgsLEBYQERMUFRUVDA8XGBYUGBIUFRT/2wBDAQMEBAUEBQkFBQkUDQsNFBQUFBQUFBQUFBQUFBQUFBQUFBQUFBQUFBQUFBQUFBQUFBQUFBQUFBQUFBQUFBQUFBT/wAARCACKAH0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853uYraB2bdsT+5XOzaq01488XyfLt+erVzctcrLEu7ZuX56qpbKjbm+d65KVO3xHZUqS+GI53nuXRmbfs/jerfnSuqK0rTIn3d7fcqJP9WadVmZMnSp6qo+z71eh+DPB9jr2g3tzL/rU2osrtsRKzlLkN6cZVZcsTkYbOWbZ93Y39+m+dGkqL58e6vXtH+DOvX+lytpHlfZ5fvP5Xzun+/XqGg/ASDRPCnkeIdK+2XEvzxXcUX+q/wCB1xyxMInpU8vqzPlmH7m75XR/40arEKfNXoviT4Fah4b0b+0LnSp/NaXzVlhZUTyv9yuc1XQYLazi1Cznaa3nb7m37j/3HraNeM/hOarhKlH4ybREZ1rdRKx9ET91W6iVcjEpOnzPUTpVtvvPVbZvpBzEVM2VLs/26X5f9mtSTxz5f4qKiSaLf96pUrY5B6PTqEo3rv8AvUARO+yvW/gneLeI9iu35fnlR/4/n+SvIbl1/h/8fr0v4NaZqdnqVpqq2cr6fdStbq6fcd1/grnrxjyHdg+b28eU/QX4aeGILDyt23Yzfc/uV6nN4Jsbnw/LYyTskU7Mzojff+f7leQ+CfG0uj2tk19ZwPK3yeU86pL/AN8V7Hc+PNKfw4l9bWjXNw25Fh3bPnr5aUZcx+o0KlPk5Tzfxt4egmgddv7r/VMn+xXw78dPCtt8Ot9jYytMkDO+z/Yb7m+vsrxh4nvNb3rp8to92kuxtPRvnSvlr4kfCvxD8UfHN6unr8kWnNLK8zfIu1Hrvwnuy948DNo+0j+7ifNlt4w1OH7s6on+7U3/AAmGsJ839oVz6bkZl+WrVymy3T7vzV9Dyn5775sW3jzVU3/v1f8A4DTbnxhqsyuv2nYn+wtYNt/F92pn/wBWKYR5iVfEM9y/+kyzv/21qWTVEDfKkmP+utZC/eSrDI2aCDOdNtWba/ktm/vrTvJV1b+7Vi40G6t9Li1CRNtvK21H/vVqXHmK76lK/wAvypUX2mV/4qYkLTfdpvzI21lo5YkC5319T/sxak998PdVgnVni0TU7e9g/wBnd8j/APslfLP3q9H+EPj7U/CuvW+mwX32PStUniS+T+B031zV488OU9DA1lRr80j9JNH02C80uXWm02DzdryrK6/d+SsHTU1C28NaffNEyI87t53/AAOut1hPsHw00y5s5WuYmXZLCn39v8dN0p9Pm8NRf8hB7eJWZYvl2bq+SlzH63QlSnDnpxNPWNHlsLBL7yIHlT52mRfnb/brxy51K50f4c/FjUIFjS4Wzbyrh/l2fI9e4aDDLqXhq7lut0O1f3UU339n8Ffn/wDtfeLJofH8ugaXqEsNj5OLm3ik2o7fw7q6sHTlVq2PIzfE06ND3YnzhD9/71X7x99un8FZSboZ9rVpTJ+4Rt1fT7H5de5Vtvkd13VPUMP35PvVr6Po9zrcssVsv3fnagImJCjb938FWWkya6e/8GXNhZ7ZdqNXLRxmJdj/AHlqYyLlTlE7eT4L+Jbe2+0SrB5X+xJuasrxdIr2elabF9+JP4q5ve396pPOledZWlZ9n9+tOX7QRqRjHlQ59N+xp/FvqXTdNWWXdOu9H+7WneTW1zE6QTq+7+B12VpaV4SvLzSJb6KWNEgX5t7bKi8g5fe90417BorzyPubq1tb0f8Asqw0+WJv9au/fXpWlfAfUNbsLeeCVrnU5djxW9uvm70/4DXrfgn9hPx78R7Oy/tmJfDGn2cT+bNcfNK3z/LsWto0qk5aC5oQjLmPUv2efGWs3nw60ez1RWedIlZPOr6I0e5tk0hJVtpX1BfuxJB8iVg+G/hK1hYWVzbKz2iwRRS/9MnVNv8A3y+yuzttHns4HVV37P4Havn8bQ9lUkpRPuMrxc50YxpSOK8Q6lfQ6Xeyqvkyt91K/Ob9pDwbqvhL4gf2lfMrxazAl7bOn8cX3G3f8CWv1B1LwfearceRFAzyy/JFCi1ynxd/Yu0j4v6dY6fd3V2mp6RZtF9rsXX77Pvf5W+8tdmWUJz5uWJ5OdYjljGFSXvH5Vf2Os0Vp83nahdf6qJP4F/2qr63pU+jskVyv/A0r6r8VfsEeP8AwTrcWoaRc2niSCI7Xt3/ANFuFX/db5Wrw/4y+Ddc8NRw/wBq6Re6a6Ptb7TAy/8Aj1evUpTp/EfNRnSnH3TzG2dnatvwlqt5YXk0Vm0W+X++1c153k/KtCbt3m1jyk8x6RrGpT36u07fd+SuJt9Pl1Se5kjU7VfHFZ32yffuWVq2PD2ptp/nglm37Wz+dTy8ptKrzFCn7PkplP8A4P771qYm74J8C6x8QvEFpo2h2bX+oTt9z+6v95v9mvv74IfsDaRo+lv/AMJZfXOt3E6759Pil+z2i/8AszV3v7FH7Okfw7+GmianqVmqeINeV72eV1+dItn7pP8AZr6YsLP7NpNvcsq77WXypa9vDYL7UjysTi+T3YnH+G/AGi+CdG8jSNKttNt7dfuQr/D/AL9dg9t9g0a0tlXfe3Gy4l2f3P7lbF/pvnXFuvzeVL9/ZWlZ6Ur3/nsu/d8tex7NQPIlXc/iMrStHbwreJd2y/bNMlX97C/z/JXnXxI+LvgzQfibF4Ttpf7KvWgW6Z77dFbyo3/PJ/8AgD1714YMf2JLa46xbrfftr50/au8E6L4p8S/D3Q/7NV7iwW6ur7Vrd9lxZ2ez5k/2t+2Vv8AtlXzOaRjUhL+Y+j4cqzWLUVzcsj33SIdNtvDVvLobwXP2xPlu0+Z3/v/AD1AmjrpTPPu3yv96vPf2OfiDpHjf4Yy2en6Z/Y6eHJ/7N+yK29FiX5opVb/AG02t/vb69fmT7Tb3DMv/LWunA1IqlGMTz80hUo4ucavNzX6mFfW0Fze26TwRTW91F8vmru+auU8VfCjw94qsriz1DT45rdl2NE670/74au4vLdn07an+tgbfFRbbbyJ59v+tr1NH8R5vtZQPyb/AGyP2DZ/htZ3fi/wXBLNoiNuutPRd3kf7a/7NfE1snyurV/RQ/kXlxqGnzxK/wA3zROu9GVq/NL9o39hbRtH+I2qy6LqMulWupt9qs4nXdEm770X/fVeVicL9qmethsXz+7UPhG20x7mJ2ij/wBV/HRb6beTRhol+TtXqOvfD2f4XXsumaru+Zt8UyN8kv8AuVx2sahaxyIodY+W+VR714M5zhLl5T6GFCE483Mc1Xp37NPw6/4Wv8c/CXhxl/0e4ukln/65J87/APoNeYp9yv0O/wCCXPwUlh13VfHmpwskgtvIs0f+FX/jr0aFP2lSx5tWp7KHMff720VnqlpEq7Eig2RJ/cq2+lLv1WD+CdVlWq+vbk8R6eq/8tYnStDf9m8R2kTN8txAyt/vLX1Wx8nKXOVNE/0mwSJv9bb/ACV0FhbbNjf7VYttD9j1Z22/J91q622hXYrKtTXlyxIJbC2WFrqBl3p5m+vh/wDaf+JWoab4w8S6Bpjr/at1eQNqN2j/ADwWaptS1Vv9xnZv9+vsP4i+Im8GeAfFGuLL5MtrYvLE/wDdl+6n/j22vzc8NeGtV8deO5ngllubvVG3y3Ezb9v993r4LO8TyRUP5j9s8O8np4icsdiPgge7fsJQy23jfxbY/vP7MnsbeVU3fJ5sT7f/AEF6+0rlF+xOqr/t18+/BzStK8AeL/DmkQSqj3sU8UCfxz7Yt7u/+z8lfQUyr9ndP4q68mq+1oR8j5jjmdOeaOrSj7sv+GM28m2RVUsf9GuvL/5ZO27/AHWq68LTKtZ98n2Mysv++tfWR190/PDC17/iXeN7ef8A5ZXUXlN/vV4v+1/4b/tXw9Y3W5oZbW6++n9xkr13xBeJeJfX275ovK2f8BrkvjNZr4k8OW8C7f36r/3189XKH7sunL9/E/PP4weA28SaNd2d5c+c6LvguH+/E1fD10G85lkb5l4r9M9b0qK5+0WN5F/DslSvgD4k/DvU/BPi2/sJbeWSHzWaGZOki56189Xh7x9VTOq/Z/8Agnqfxg8XRRRWjzaPZurXk38H+7ur9kfgF4JXwT4UdXaPzbqXf/o/3FTbtRK+Mv2BfF8f/CoLfTJdEjniTUZ0a+t32zbm2N8/96vsbwx4ng0TUUigaWa0nb97D9/b/t16uCpcsOY83GylOPszstYm/wCJ9pkq/wAEuz/vpKz/ABnrf2O60S8b/lldeU3/AAKqvirVV0q/S8+aa3WWKX91/ElcpD4ztviE1utjE32KKf7QzzfI67f4Nleo+U8WNKT5bHrr/O0U6/cb71dRpSb4kVmrzfQfEn2+4uF+/bxfJvr0bR7lZokaKuav8IpR5Dz/APaY0q81L4O6xp9jF511eywW6p/21Rv/AGSvG/DvhjRvgv4JN7fHzbh/9Y5+9dS/88k/2a9++NHiGx8PeEornUrv7NaLLvlb+N/l+6lfnH+0j8adY1DRdR1eJfslusf2PSlK/uoN0qI7r/tbG/8AHq/MM3jLEYiNOJ+6cKOrTyqUpe7Ti7y8/I9c+HHj2K6+O9p4y8Wa1aaPaWErJ5VxLsSJWR1RE/77r70sp7TV7FLq0uYby1lXdFcRNvRv+BV+CukaJpHi3wb4i8VXniGKzTTp0/4kk0rNcXTSv/B/uV9x/wDBKD4kavqtl418NTzzz6FZSWt1YpM+/wAjzfldK9rLV7CPs4nyHFFaGYSjiYe7yqyXkfoBDbNb2m6SNty/w1xWp6lEJdQvNSuVs7KCL90m771dL4s177LYO0X97yq+ffG+sK9q7T/Onm72r7ClGUYc8j86pR9pLlOommlufD96v35ZYvN/76euf1vVftOkaerN863Xlf8AfKVNpvirzrVPsdnI8TJ5s9xcMsUSf7D1w2q+JItb1xNP0+8tndfNl2I3zv8A39ldFSvShH3jqoYarOXPy/CcB8S7CKHxGl5G29LiJt6f3HrzfUfDOmeI44Jb62S5eLciufTNd/8AFr4hWfh7RrfSraKKH7bOqTv/ABvt/wBuvOW1cqWSJmMauwWvNnGPMe1CUrHhn7I37QEHw20DxL4WvvNxfyxXVns/56/cdP8Aga7P++K+p9B+NOuJB5tj9ms0b+Pbvf8A8er8yNF1I6VqkVz9wp/ElfUfw7+LVprFhbxPPslT+CvmcViMTGMY0pH0+X0MLVk/br3j63039oTWtNuLj+1511iKf7ybVR1/3K7r4D/EjQfEN5qelSstn9qnZ4PtG2J9zV8i3PiFZmT7vyfx1veHr+2vL+KLz2R92/fE2x6yw2aV6H8X3jqxmUYev/C90+37N18MaTLFLKqfvW3PM2yrvhX4wafDp0sUaz6lcRN9y0X5P++2r5dvNSub/wAqC51W7vLKL5/JlnZ0r1fwrth8OO1m32Z2X7+1X210YnO5Tj+7icWG4di5fvpFv49623xO0a0/tee20HTNNleVf3/zt8n32f7tfIv7Ul/rGr6DpWjeGvDWuX+j2UUV1Y6zpmkT/ZJd6bnfdt2vXpX7T15Enh/QraztmmuLjR5brUbiX590ssvlJ/6B9yvGPGfx+8R+FfjJ/wAI/Yz+IL7RNJsLDRbfT9G1a4tfsuyJN7okT7Wb7/yPXkQjKdVzm/ePrZ1oYHL40qfwyb93fyufNlzpselaDFBPEthqbXPmq93E9u+zZt2fN/DX6W/sseLfA/wC+FVpFoOo2XjDxFfouqaxd2k6Km7ZtSJNvzfJXz5r3x41B4LSfWvEd3/Zu1H+z6t9n1J0XZ8/7q6t3b79cl4G+M+h+J/F9pYroOm3Nv8AY5ZdRurTRYNNmWVf+eTwN8y/7611RrTpRlKO58r7CjiKsYVPhPv1/wBpbQ/EPhz/AE6C50qXz2ZX/wBbE+7/AGq818efEK2vLd1s7aW5ilX5n3IlY3iq509Ph9b2cFstt5v8H92vKL/xJ+4+xxSqny/N/s1pDN8RKPId/wDYOFpS5zd8T/EXxDqqxW13fNbaVEqJFaQ/c/4H/frP03xnL4eure+gZftEDb1rh9Y8VWNsqLPeLvSvIPiL8bYIUlsdK3PL/f3fdrjlPEVqvNI6V9Vw1Lk6HtV/45g+JF/qEV5BEiRN8yI3ybv9iubv2vdOlEUd9a7cf8t+Wrxjw98a7bTbVIhZz2Plfxw7Zd/+9uqq/wAWQ+o3s015Pslk3R4gX7tfV08RGFNKerPiKlFzqylS0ieU/fWn21zLZurQSNC/99GpifcpleebnX6Z8TNa0xNiztMn+3X2D8Ivgnq/jPRPCmq3mtfYH1uCWVUig+e3218IL94V+t3wSRf+ET+GXyj/AI8fT/plXZhcJSqy95GeIxlalH3WeYW3w68dW1hqd5p88GvRaXLsnt0bZLt/v1u/Cj43wW1x/ZWp7rP5tjpN8uxq9j+Gv/IX8Z18/wD7QNrCk0FysMa3G7/XBQH+569awzLLqFKN4Kx6OUZjXrTipu5e/aEh1z7Fb6noO7UtKnZUuofN+5tfcif9976+dNe1jRtV1a91XU/Bms6bqt5L5s93o+sfeb+/sr6S+CVzNc+EtQjmleWP+67Ej8jW7q3hvSHit92lWTfMnW3Q/wBK8PD22sfQZg37SML6Hybc+P8Aw9NYfZP+Eh8QaVKqqiy32nJcbdv8H/j9a3wZ+GkHifxLe6noOuLrd26rEyRad9lRFZ/ndv4a7Pxhounp4v09FsLZU2/dEKgff9MV9N+BrSDTfBUv2SGO1/df8sUCfyqsV+7p6HFg6UZ11c8x8fpeW0rweb/o9rF82/8AiauZ8JfDe28SaF9uvtQu7b7fOtutvbsvzJv+/wDcrb1r59a1Td837h+tdRoqKmj+Etqhfmi6DH8FdOT4eFWfvGmeYqdKMeU+P/2v/CcXw68XWOlaNc3cWny2e90ml3b3r5tV9719hft8/wDI46D/ANesv/odfHq16uIpRpTtE+XpVZVY+8OR6N9MormND//Z"/>
  <p:tag name="MMPROD_10309LOGO" val=""/>
  <p:tag name="MMPROD_TAG_VCONFIG" val="PD94bWwgdmVyc2lvbj0iMS4wIiBlbmNvZGluZz0iVVRGLTgiPz4NCjxjb25maWd1cmF0aW9uPg0KCTxjb2xvcnM+DQoJCTx1aWNvbG9yIG5hbWU9InByaW1hcnkiIHZhbHVlPSIweDZGNkY3OSIvPg0KCQk8dWljb2xvciBuYW1lPSJnbG93IiB2YWx1ZT0iMHhGRkZGQTgiLz4NCgkJPHVpY29sb3IgbmFtZT0idGV4dCIgdmFsdWU9IjB4RkZGRkZGIi8+DQoJCTx1aWNvbG9yIG5hbWU9ImxpZ2h0IiB2YWx1ZT0iMHg0ODQ4NDgiLz4NCgkJPHVpY29sb3IgbmFtZT0ic2hhZG93IiB2YWx1ZT0iMHgwMDAwMDAiLz4NCgkJPHVpY29sb3IgbmFtZT0iYmFja2dyb3VuZCIgdmFsdWU9IjB4NUY1RjU4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DQoJCTx1aXNob3cgbmFtZT0idGh1bWJuYWlsIiB2YWx1ZT0iZmFsc2UiLz4NCgkJPHVpc2hvdyBuYW1lPSJub3RlcyIgdmFsdWU9InRydWUiLz4NCgkJPHVpc2hvdyBuYW1lPSJzZWFyY2giIHZhbHVlPSJ0cnVlIi8+DQoJCTx1aXNob3cgbmFtZT0iYXR0YWNobWVudHMiIHZhbHVlPSJ0cnVlIi8+DQoJCTx1aXNob3cgbmFtZT0idXRpbHMiIHZhbHVlPSJ0cnVlIi8+DQoJCTx1aXNob3cgbmFtZT0idm9sdW1lIiB2YWx1ZT0idHJ1ZSIvPg0KCQk8dWlzaG93IG5hbWU9InBsYXliYXIiIHZhbHVlPSJ0cnVlIi8+DQoJCTx1aXNob3cgbmFtZT0idGFsa2luZ2hlYWQiIHZhbHVlPSJ0cnVlIi8+DQoJCTx1aXNob3cgbmFtZT0ic2lkZWJhcm9ucmlnaHQiIHZhbHVlPSJmYWxzZSIvPg0KCQk8dWlzaG93IG5hbWU9InZpZXdjaGFuZ2UiIHZhbHVlPSJ0cnVlIi8+DQoJCTx1aXNob3cgbmFtZT0iaW5pdGlhbGRpc3BsYXltb2RlaXNub3JtYWwiIHZhbHVlPSJ0cnVlIi8+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RlbiBUZWlsbmVobWVybiBkaWUgU2VpdGVubGVpc3RlIGFuemVpZ2VuIi8+DQoJCTx1aXRleHQgbmFtZT0iTVVURSIgdmFsdWU9IlRvbiBh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zogJXAiLz4NCgkJPHVpdGV4dCBuYW1lPSJCSU9CVE5fVElUTEUiIHZhbHVlPSJCaW8gOiIvPg0KCQk8dWl0ZXh0IG5hbWU9IkRJVklERVJCVE5fVElUTEUiIHZhbHVlPSJ8Ii8+DQoJCTx1aXRleHQgbmFtZT0iQ09OVEFDVEJUTl9USVRMRSIgdmFsdWU9IkNvbnRhY3QiLz4NCgkJPHVpdGV4dCBuYW1lPSJUQUJfT1VUTElORSIgdmFsdWU9IlBsYW4iLz4NCgkJPHVpdGV4dCBuYW1lPSJUQUJfVEhVTUIiIHZhbHVlPSIgTWluaWF0dXJlIi8+DQoJCTx1aXRleHQgbmFtZT0iVEFCX05PVEVTIiB2YWx1ZT0iTm90ZXMiLz4NCgkJPHVpdGV4dCBuYW1lPSJUQUJfU0VBUkNIIiB2YWx1ZT0iIENoZXJjaGVy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0xPQURJTkciIHZhbHVlPSLjg63jg7zjg4nkuK0iLz4NCgkJPHVpdGV4dCBuYW1lPSJTQ1JVQkJBUlNUQVRVU19CVUZGRVJJTkciIHZhbHVlPSLjg5Djg4Pjg5XjgqHkuK0iLz4NCgkJPHVpdGV4dCBuYW1lPSJTQ1JVQkJBUlNUQVRVU19RVUVTVElPTiIgdmFsdWU9IuizquWVj+OBq+etlOOBiOOBpuS4i+OBleOBhCIvPg0KCQk8dWl0ZXh0IG5hbWU9IlNDUlVCQkFSU1RBVFVTX1JFVklFV1FVSVoiIHZhbHVlPSLjgq/jgqTjgrrjgpLjg6zjg5Pjg6Xjg7zjgZfjgabjgYTjgb7jgZkiLz4NCgkJPCEtLSBzdWJzdGl0dXRpb246ICVtID09IG1pbnV0ZXMgcmVtYWluaW5nIC0tPg0KCQk8IS0tIHN1YnN0aXR1dGlvbjogJXMgPT0gc2Vjb25kcyByZW1haW5pbmcgLS0+DQoJCTx1aXRleHQgbmFtZT0iRUxBUFNFRCIgdmFsdWU9Iuaui+OCiiA6ICVtIOWIhiAlcyDnp5IiLz4NCgkJPHVpdGV4dCBuYW1lPSJOT1RGT1VORCIgdmFsdWU9IuS9leOCguimi+OBpOOBi+OCiuOBvuOBm+OCkyIvPg0KCQk8dWl0ZXh0IG5hbWU9IkFUVEFDSE1FTlRTIiB2YWx1ZT0i5re75LuYIi8+DQoJCTwhLS0gc3Vic3RpdHV0aW9uOiAlcCA9PSBjdXJyZW50IHNwZWFrZXIncyB0aXRsZSAtLT4NCgkJPHVpdGV4dCBuYW1lPSJCSU9XSU5fVElUTEUiIHZhbHVlPSLntYzmrbQgOiAlcCIvPg0KCQk8dWl0ZXh0IG5hbWU9IkJJT0JUTl9USVRMRSIgdmFsdWU9Iue1jOattCIvPg0KCQk8dWl0ZXh0IG5hbWU9IkRJVklERVJCVE5fVElUTEUiIHZhbHVlPSJ8Ii8+DQoJCTx1aXRleHQgbmFtZT0iQ09OVEFDVEJUTl9USVRMRSIgdmFsdWU9IuOBiuWVj+OBhOWQiOOCj+OBmy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OCteOCpOODieODkOODvOOCkuWPguWKoOiAheOBq+imi+OBm+OCiyIvPg0KCQk8dWl0ZXh0IG5hbWU9Ik1VVEUiIHZhbHVlPSLjg5/jg6Xjg7zjg4giLz4NCgkJPHVpdGV4dCBuYW1lPSJET0NXUkFQX1RJVExFIiB2YWx1ZT0iUHJlc2VudGVyIOa3u+S7mOODleOCoeOCpOODqyIvPg0KCQk8dWl0ZXh0IG5hbWU9IkRPQ1dSQVBfTVNHIiB2YWx1ZT0i44Oe44Kk44Kz44Oz44OU44Ol44O844K/44Gr5L+d5a2YIi8+DQoJCTx1aXRleHQgbmFtZT0iRE9DV1JBUF9QUk9NUFQiIHZhbHVlPSLjgq/jg6rjg4Pjgq/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ssLjsl6zsnpDsl5Dqsowg7IS466GcIOunieuMgCDrs7TsnbTquLAiLz4NCgkJPHVpdGV4dCBuYW1lPSJNVVRFIiB2YWx1ZT0i7J2M7IaM6rGwIi8+DQoJCTx1aXRleHQgbmFtZT0iRE9DV1JBUF9USVRMRSIgdmFsdWU9IlByZXNlbnRlciDtjIzsnbwg7LKo67aAIi8+DQoJCTx1aXRleHQgbmFtZT0iRE9DV1JBUF9NU0ciIHZhbHVlPSLrgrQg7Lu07ZOo7YSw7JeQIOyggOyepSIvPg0KCQk8dWl0ZXh0IG5hbWU9IkRPQ1dSQVBfUFJPTVBUIiB2YWx1ZT0i7YG066at7ZWY7JesIOuLpOyatOuhnOuTnCIvPg0KCTwvbGFuZ3VhZ2U+DQo8L2NvbmZpZ3VyYXRpb24+DQo="/>
  <p:tag name="MMPROD_UIDATA" val="&lt;database version=&quot;6.0&quot;&gt;&lt;object type=&quot;1&quot; unique_id=&quot;10001&quot;&gt;&lt;property id=&quot;20139&quot; value=&quot;%n. %s&quot;/&gt;&lt;property id=&quot;20141&quot; value=&quot;Section B&quot;/&gt;&lt;property id=&quot;20144&quot; value=&quot;1&quot;/&gt;&lt;property id=&quot;20146&quot; value=&quot;0&quot;/&gt;&lt;property id=&quot;20147&quot; value=&quot;0&quot;/&gt;&lt;property id=&quot;20148&quot; value=&quot;5&quot;/&gt;&lt;property id=&quot;20180&quot; value=&quot;0&quot;/&gt;&lt;property id=&quot;20181&quot; value=&quot;0&quot;/&gt;&lt;property id=&quot;20191&quot; value=&quot;Breeze&quot;/&gt;&lt;property id=&quot;20192&quot; value=&quot;http://breeze.jhsph.edu&quot;/&gt;&lt;property id=&quot;20193&quot; value=&quot;0&quot;/&gt;&lt;property id=&quot;20224&quot; value=&quot;C:\Users\wjaklits\Documents\My Adobe Presentations\SR1_lec7b_McGready&quot;/&gt;&lt;property id=&quot;20250&quot; value=&quot;0&quot;/&gt;&lt;property id=&quot;20251&quot; value=&quot;0&quot;/&gt;&lt;property id=&quot;20259&quot; value=&quot;0&quot;/&gt;&lt;object type=&quot;4&quot; unique_id=&quot;10201&quot;&gt;&lt;object type=&quot;5&quot; unique_id=&quot;10309&quot;&gt;&lt;property id=&quot;20149&quot; value=&quot;John McGready&quot;/&gt;&lt;property id=&quot;20151&quot; value=&quot;id2717_J_McGready.jpg&quot;/&gt;&lt;/object&gt;&lt;/object&gt;&lt;object type=&quot;8&quot; unique_id=&quot;10202&quot;&gt;&lt;/object&gt;&lt;object type=&quot;2&quot; unique_id=&quot;10203&quot;&gt;&lt;object type=&quot;3&quot; unique_id=&quot;10204&quot;&gt;&lt;property id=&quot;20148&quot; value=&quot;5&quot;/&gt;&lt;property id=&quot;20300&quot; value=&quot;Slide 1 - &amp;quot;Section B&amp;quot;&quot;/&gt;&lt;property id=&quot;20303&quot; value=&quot;John McGready&quot;/&gt;&lt;property id=&quot;20307&quot; value=&quot;281&quot;/&gt;&lt;property id=&quot;20309&quot; value=&quot;10309&quot;/&gt;&lt;/object&gt;&lt;object type=&quot;3&quot; unique_id=&quot;10205&quot;&gt;&lt;property id=&quot;20148&quot; value=&quot;5&quot;/&gt;&lt;property id=&quot;20300&quot; value=&quot;Slide 2 - &amp;quot;Central Problem&amp;quot;&quot;/&gt;&lt;property id=&quot;20303&quot; value=&quot;John McGready&quot;/&gt;&lt;property id=&quot;20307&quot; value=&quot;282&quot;/&gt;&lt;property id=&quot;20309&quot; value=&quot;10309&quot;/&gt;&lt;/object&gt;&lt;object type=&quot;3&quot; unique_id=&quot;10206&quot;&gt;&lt;property id=&quot;20148&quot; value=&quot;5&quot;/&gt;&lt;property id=&quot;20300&quot; value=&quot;Slide 3 - &amp;quot;Central Problem&amp;quot;&quot;/&gt;&lt;property id=&quot;20303&quot; value=&quot;John McGready&quot;/&gt;&lt;property id=&quot;20307&quot; value=&quot;350&quot;/&gt;&lt;property id=&quot;20309&quot; value=&quot;10309&quot;/&gt;&lt;/object&gt;&lt;object type=&quot;3&quot; unique_id=&quot;10207&quot;&gt;&lt;property id=&quot;20148&quot; value=&quot;5&quot;/&gt;&lt;property id=&quot;20300&quot; value=&quot;Slide 4 - &amp;quot;Central Problem&amp;quot;&quot;/&gt;&lt;property id=&quot;20303&quot; value=&quot;John McGready&quot;/&gt;&lt;property id=&quot;20307&quot; value=&quot;351&quot;/&gt;&lt;property id=&quot;20309&quot; value=&quot;10309&quot;/&gt;&lt;/object&gt;&lt;object type=&quot;3&quot; unique_id=&quot;10208&quot;&gt;&lt;property id=&quot;20148&quot; value=&quot;5&quot;/&gt;&lt;property id=&quot;20300&quot; value=&quot;Slide 5 - &amp;quot;Central Problem&amp;quot;&quot;/&gt;&lt;property id=&quot;20303&quot; value=&quot;John McGready&quot;/&gt;&lt;property id=&quot;20307&quot; value=&quot;352&quot;/&gt;&lt;property id=&quot;20309&quot; value=&quot;10309&quot;/&gt;&lt;/object&gt;&lt;object type=&quot;3&quot; unique_id=&quot;10209&quot;&gt;&lt;property id=&quot;20148&quot; value=&quot;5&quot;/&gt;&lt;property id=&quot;20300&quot; value=&quot;Slide 6 - &amp;quot;Approaches&amp;quot;&quot;/&gt;&lt;property id=&quot;20303&quot; value=&quot;John McGready&quot;/&gt;&lt;property id=&quot;20307&quot; value=&quot;287&quot;/&gt;&lt;property id=&quot;20309&quot; value=&quot;10309&quot;/&gt;&lt;/object&gt;&lt;object type=&quot;3&quot; unique_id=&quot;10210&quot;&gt;&lt;property id=&quot;20148&quot; value=&quot;5&quot;/&gt;&lt;property id=&quot;20300&quot; value=&quot;Slide 7 - &amp;quot;Kaplan-Meier Estimate&amp;quot;&quot;/&gt;&lt;property id=&quot;20303&quot; value=&quot;John McGready&quot;/&gt;&lt;property id=&quot;20307&quot; value=&quot;367&quot;/&gt;&lt;property id=&quot;20309&quot; value=&quot;10309&quot;/&gt;&lt;/object&gt;&lt;object type=&quot;3&quot; unique_id=&quot;10211&quot;&gt;&lt;property id=&quot;20148&quot; value=&quot;5&quot;/&gt;&lt;property id=&quot;20300&quot; value=&quot;Slide 8 - &amp;quot;Kaplan-Meier Estimate&amp;quot;&quot;/&gt;&lt;property id=&quot;20303&quot; value=&quot;John McGready&quot;/&gt;&lt;property id=&quot;20307&quot; value=&quot;368&quot;/&gt;&lt;property id=&quot;20309&quot; value=&quot;10309&quot;/&gt;&lt;/object&gt;&lt;object type=&quot;3&quot; unique_id=&quot;10212&quot;&gt;&lt;property id=&quot;20148&quot; value=&quot;5&quot;/&gt;&lt;property id=&quot;20300&quot; value=&quot;Slide 9 - &amp;quot;Kaplan-Meier Estimate&amp;quot;&quot;/&gt;&lt;property id=&quot;20303&quot; value=&quot;John McGready&quot;/&gt;&lt;property id=&quot;20307&quot; value=&quot;371&quot;/&gt;&lt;property id=&quot;20309&quot; value=&quot;10309&quot;/&gt;&lt;/object&gt;&lt;object type=&quot;3&quot; unique_id=&quot;10213&quot;&gt;&lt;property id=&quot;20148&quot; value=&quot;5&quot;/&gt;&lt;property id=&quot;20300&quot; value=&quot;Slide 10 - &amp;quot;Kaplan-Meier Estimate&amp;quot;&quot;/&gt;&lt;property id=&quot;20303&quot; value=&quot;John McGready&quot;/&gt;&lt;property id=&quot;20307&quot; value=&quot;401&quot;/&gt;&lt;property id=&quot;20309&quot; value=&quot;10309&quot;/&gt;&lt;/object&gt;&lt;object type=&quot;3&quot; unique_id=&quot;10214&quot;&gt;&lt;property id=&quot;20148&quot; value=&quot;5&quot;/&gt;&lt;property id=&quot;20300&quot; value=&quot;Slide 11 - &amp;quot;Kaplan-Meier Estimate&amp;quot;&quot;/&gt;&lt;property id=&quot;20303&quot; value=&quot;John McGready&quot;/&gt;&lt;property id=&quot;20307&quot; value=&quot;359&quot;/&gt;&lt;property id=&quot;20309&quot; value=&quot;10309&quot;/&gt;&lt;/object&gt;&lt;object type=&quot;3&quot; unique_id=&quot;10215&quot;&gt;&lt;property id=&quot;20148&quot; value=&quot;5&quot;/&gt;&lt;property id=&quot;20300&quot; value=&quot;Slide 12 - &amp;quot;Kaplan-Meier Estimate&amp;quot;&quot;/&gt;&lt;property id=&quot;20303&quot; value=&quot;John McGready&quot;/&gt;&lt;property id=&quot;20307&quot; value=&quot;360&quot;/&gt;&lt;property id=&quot;20309&quot; value=&quot;10309&quot;/&gt;&lt;/object&gt;&lt;object type=&quot;3&quot; unique_id=&quot;10216&quot;&gt;&lt;property id=&quot;20148&quot; value=&quot;5&quot;/&gt;&lt;property id=&quot;20300&quot; value=&quot;Slide 13 - &amp;quot;Kaplan-Meier Estimate&amp;quot;&quot;/&gt;&lt;property id=&quot;20303&quot; value=&quot;John McGready&quot;/&gt;&lt;property id=&quot;20307&quot; value=&quot;373&quot;/&gt;&lt;property id=&quot;20309&quot; value=&quot;10309&quot;/&gt;&lt;/object&gt;&lt;object type=&quot;3&quot; unique_id=&quot;10217&quot;&gt;&lt;property id=&quot;20148&quot; value=&quot;5&quot;/&gt;&lt;property id=&quot;20300&quot; value=&quot;Slide 14 - &amp;quot;Kaplan-Meier Estimate&amp;quot;&quot;/&gt;&lt;property id=&quot;20303&quot; value=&quot;John McGready&quot;/&gt;&lt;property id=&quot;20307&quot; value=&quot;362&quot;/&gt;&lt;property id=&quot;20309&quot; value=&quot;10309&quot;/&gt;&lt;/object&gt;&lt;object type=&quot;3&quot; unique_id=&quot;10218&quot;&gt;&lt;property id=&quot;20148&quot; value=&quot;5&quot;/&gt;&lt;property id=&quot;20300&quot; value=&quot;Slide 15 - &amp;quot;Kaplan-Meier Estimate&amp;quot;&quot;/&gt;&lt;property id=&quot;20303&quot; value=&quot;John McGready&quot;/&gt;&lt;property id=&quot;20307&quot; value=&quot;363&quot;/&gt;&lt;property id=&quot;20309&quot; value=&quot;10309&quot;/&gt;&lt;/object&gt;&lt;object type=&quot;3&quot; unique_id=&quot;10219&quot;&gt;&lt;property id=&quot;20148&quot; value=&quot;5&quot;/&gt;&lt;property id=&quot;20300&quot; value=&quot;Slide 16 - &amp;quot;Kaplan-Meier Estimate&amp;quot;&quot;/&gt;&lt;property id=&quot;20303&quot; value=&quot;John McGready&quot;/&gt;&lt;property id=&quot;20307&quot; value=&quot;374&quot;/&gt;&lt;property id=&quot;20309&quot; value=&quot;10309&quot;/&gt;&lt;/object&gt;&lt;object type=&quot;3&quot; unique_id=&quot;10220&quot;&gt;&lt;property id=&quot;20148&quot; value=&quot;5&quot;/&gt;&lt;property id=&quot;20300&quot; value=&quot;Slide 17 - &amp;quot;Kaplan-Meier Estimate&amp;quot;&quot;/&gt;&lt;property id=&quot;20303&quot; value=&quot;John McGready&quot;/&gt;&lt;property id=&quot;20307&quot; value=&quot;375&quot;/&gt;&lt;property id=&quot;20309&quot; value=&quot;10309&quot;/&gt;&lt;/object&gt;&lt;object type=&quot;3&quot; unique_id=&quot;10221&quot;&gt;&lt;property id=&quot;20148&quot; value=&quot;5&quot;/&gt;&lt;property id=&quot;20300&quot; value=&quot;Slide 18 - &amp;quot;Kaplan-Meier Estimate&amp;quot;&quot;/&gt;&lt;property id=&quot;20303&quot; value=&quot;John McGready&quot;/&gt;&lt;property id=&quot;20307&quot; value=&quot;376&quot;/&gt;&lt;property id=&quot;20309&quot; value=&quot;10309&quot;/&gt;&lt;/object&gt;&lt;object type=&quot;3&quot; unique_id=&quot;10222&quot;&gt;&lt;property id=&quot;20148&quot; value=&quot;5&quot;/&gt;&lt;property id=&quot;20300&quot; value=&quot;Slide 19 - &amp;quot;Kaplan-Meier Estimate&amp;quot;&quot;/&gt;&lt;property id=&quot;20303&quot; value=&quot;John McGready&quot;/&gt;&lt;property id=&quot;20307&quot; value=&quot;377&quot;/&gt;&lt;property id=&quot;20309&quot; value=&quot;10309&quot;/&gt;&lt;/object&gt;&lt;object type=&quot;3&quot; unique_id=&quot;10223&quot;&gt;&lt;property id=&quot;20148&quot; value=&quot;5&quot;/&gt;&lt;property id=&quot;20300&quot; value=&quot;Slide 20 - &amp;quot;Kaplan-Meier Estimate&amp;quot;&quot;/&gt;&lt;property id=&quot;20303&quot; value=&quot;John McGready&quot;/&gt;&lt;property id=&quot;20307&quot; value=&quot;378&quot;/&gt;&lt;property id=&quot;20309&quot; value=&quot;10309&quot;/&gt;&lt;/object&gt;&lt;object type=&quot;3&quot; unique_id=&quot;10224&quot;&gt;&lt;property id=&quot;20148&quot; value=&quot;5&quot;/&gt;&lt;property id=&quot;20300&quot; value=&quot;Slide 21 - &amp;quot;Kaplan-Meier Estimate&amp;quot;&quot;/&gt;&lt;property id=&quot;20303&quot; value=&quot;John McGready&quot;/&gt;&lt;property id=&quot;20307&quot; value=&quot;379&quot;/&gt;&lt;property id=&quot;20309&quot; value=&quot;10309&quot;/&gt;&lt;/object&gt;&lt;object type=&quot;3&quot; unique_id=&quot;10225&quot;&gt;&lt;property id=&quot;20148&quot; value=&quot;5&quot;/&gt;&lt;property id=&quot;20300&quot; value=&quot;Slide 22 - &amp;quot;Kaplan-Meier Estimate&amp;quot;&quot;/&gt;&lt;property id=&quot;20303&quot; value=&quot;John McGready&quot;/&gt;&lt;property id=&quot;20307&quot; value=&quot;380&quot;/&gt;&lt;property id=&quot;20309&quot; value=&quot;10309&quot;/&gt;&lt;/object&gt;&lt;object type=&quot;3&quot; unique_id=&quot;10226&quot;&gt;&lt;property id=&quot;20148&quot; value=&quot;5&quot;/&gt;&lt;property id=&quot;20300&quot; value=&quot;Slide 23 - &amp;quot;Kaplan-Meier Estimate&amp;quot;&quot;/&gt;&lt;property id=&quot;20303&quot; value=&quot;John McGready&quot;/&gt;&lt;property id=&quot;20307&quot; value=&quot;291&quot;/&gt;&lt;property id=&quot;20309&quot; value=&quot;10309&quot;/&gt;&lt;/object&gt;&lt;object type=&quot;3&quot; unique_id=&quot;10227&quot;&gt;&lt;property id=&quot;20148&quot; value=&quot;5&quot;/&gt;&lt;property id=&quot;20300&quot; value=&quot;Slide 24 - &amp;quot;Big Assumption&amp;quot;&quot;/&gt;&lt;property id=&quot;20303&quot; value=&quot;John McGready&quot;/&gt;&lt;property id=&quot;20307&quot; value=&quot;319&quot;/&gt;&lt;property id=&quot;20309&quot; value=&quot;10309&quot;/&gt;&lt;/object&gt;&lt;/object&gt;&lt;/object&gt;&lt;/database&gt;"/>
</p:tagLst>
</file>

<file path=ppt/tags/tag2.xml><?xml version="1.0" encoding="utf-8"?>
<p:tagLst xmlns:a="http://schemas.openxmlformats.org/drawingml/2006/main" xmlns:r="http://schemas.openxmlformats.org/officeDocument/2006/relationships" xmlns:p="http://schemas.openxmlformats.org/presentationml/2006/main">
  <p:tag name="PPSNARRATIONPROPS" val="C:\Documents and Settings\wjaklits\My Documents\source files\statr1_2008_source\sr1wav7\sr1-7b01.wav"/>
  <p:tag name="PPSNARRATION" val="1,-447048650,C:\Users\wjaklits\Documents\source files\2011\1112_1st\statr1_2011_source\SR1_lec7b_McGready.ppc"/>
</p:tagLst>
</file>

<file path=ppt/theme/theme1.xml><?xml version="1.0" encoding="utf-8"?>
<a:theme xmlns:a="http://schemas.openxmlformats.org/drawingml/2006/main" name="SR1_template-1">
  <a:themeElements>
    <a:clrScheme name="">
      <a:dk1>
        <a:srgbClr val="000000"/>
      </a:dk1>
      <a:lt1>
        <a:srgbClr val="FAFAFA"/>
      </a:lt1>
      <a:dk2>
        <a:srgbClr val="856A93"/>
      </a:dk2>
      <a:lt2>
        <a:srgbClr val="969696"/>
      </a:lt2>
      <a:accent1>
        <a:srgbClr val="D7D777"/>
      </a:accent1>
      <a:accent2>
        <a:srgbClr val="AAD2AF"/>
      </a:accent2>
      <a:accent3>
        <a:srgbClr val="FCFCFC"/>
      </a:accent3>
      <a:accent4>
        <a:srgbClr val="000000"/>
      </a:accent4>
      <a:accent5>
        <a:srgbClr val="E8E8BD"/>
      </a:accent5>
      <a:accent6>
        <a:srgbClr val="9ABE9E"/>
      </a:accent6>
      <a:hlink>
        <a:srgbClr val="7A1A24"/>
      </a:hlink>
      <a:folHlink>
        <a:srgbClr val="718F59"/>
      </a:folHlink>
    </a:clrScheme>
    <a:fontScheme name="Blank Presentatio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29" tIns="45715" rIns="91429" bIns="45715"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accent1"/>
          </a:buClr>
          <a:buSzPct val="100000"/>
          <a:buFont typeface="Wingdings" pitchFamily="-112" charset="2"/>
          <a:buChar char="n"/>
          <a:tabLst/>
          <a:defRPr kumimoji="0" lang="en-US" sz="2600" b="0" i="0" u="none" strike="noStrike" cap="none" normalizeH="0" baseline="0">
            <a:ln>
              <a:noFill/>
            </a:ln>
            <a:solidFill>
              <a:schemeClr val="tx1"/>
            </a:solidFill>
            <a:effectLst/>
            <a:latin typeface="Myriad Pro" pitchFamily="-112"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29" tIns="45715" rIns="91429" bIns="45715"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accent1"/>
          </a:buClr>
          <a:buSzPct val="100000"/>
          <a:buFont typeface="Wingdings" pitchFamily="-112" charset="2"/>
          <a:buChar char="n"/>
          <a:tabLst/>
          <a:defRPr kumimoji="0" lang="en-US" sz="2600" b="0" i="0" u="none" strike="noStrike" cap="none" normalizeH="0" baseline="0">
            <a:ln>
              <a:noFill/>
            </a:ln>
            <a:solidFill>
              <a:schemeClr val="tx1"/>
            </a:solidFill>
            <a:effectLst/>
            <a:latin typeface="Myriad Pro" pitchFamily="-112"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1B4882"/>
        </a:dk2>
        <a:lt2>
          <a:srgbClr val="808080"/>
        </a:lt2>
        <a:accent1>
          <a:srgbClr val="847A15"/>
        </a:accent1>
        <a:accent2>
          <a:srgbClr val="7B3D89"/>
        </a:accent2>
        <a:accent3>
          <a:srgbClr val="FFFFFF"/>
        </a:accent3>
        <a:accent4>
          <a:srgbClr val="000000"/>
        </a:accent4>
        <a:accent5>
          <a:srgbClr val="C2BEAA"/>
        </a:accent5>
        <a:accent6>
          <a:srgbClr val="6F367C"/>
        </a:accent6>
        <a:hlink>
          <a:srgbClr val="A2A5C8"/>
        </a:hlink>
        <a:folHlink>
          <a:srgbClr val="99CC00"/>
        </a:folHlink>
      </a:clrScheme>
      <a:clrMap bg1="lt1" tx1="dk1" bg2="lt2" tx2="dk2" accent1="accent1" accent2="accent2" accent3="accent3" accent4="accent4" accent5="accent5" accent6="accent6" hlink="hlink" folHlink="folHlink"/>
    </a:extraClrScheme>
    <a:extraClrScheme>
      <a:clrScheme name="Blank Presentation 14">
        <a:dk1>
          <a:srgbClr val="000000"/>
        </a:dk1>
        <a:lt1>
          <a:srgbClr val="FFFFFF"/>
        </a:lt1>
        <a:dk2>
          <a:srgbClr val="3C2672"/>
        </a:dk2>
        <a:lt2>
          <a:srgbClr val="969696"/>
        </a:lt2>
        <a:accent1>
          <a:srgbClr val="906104"/>
        </a:accent1>
        <a:accent2>
          <a:srgbClr val="1F7B37"/>
        </a:accent2>
        <a:accent3>
          <a:srgbClr val="FFFFFF"/>
        </a:accent3>
        <a:accent4>
          <a:srgbClr val="000000"/>
        </a:accent4>
        <a:accent5>
          <a:srgbClr val="C6B7AA"/>
        </a:accent5>
        <a:accent6>
          <a:srgbClr val="1B6F31"/>
        </a:accent6>
        <a:hlink>
          <a:srgbClr val="CC3300"/>
        </a:hlink>
        <a:folHlink>
          <a:srgbClr val="E08500"/>
        </a:folHlink>
      </a:clrScheme>
      <a:clrMap bg1="lt1" tx1="dk1" bg2="lt2" tx2="dk2" accent1="accent1" accent2="accent2" accent3="accent3" accent4="accent4" accent5="accent5" accent6="accent6" hlink="hlink" folHlink="folHlink"/>
    </a:extraClrScheme>
    <a:extraClrScheme>
      <a:clrScheme name="Blank Presentation 15">
        <a:dk1>
          <a:srgbClr val="000000"/>
        </a:dk1>
        <a:lt1>
          <a:srgbClr val="FFFFFF"/>
        </a:lt1>
        <a:dk2>
          <a:srgbClr val="3C2672"/>
        </a:dk2>
        <a:lt2>
          <a:srgbClr val="969696"/>
        </a:lt2>
        <a:accent1>
          <a:srgbClr val="908B2A"/>
        </a:accent1>
        <a:accent2>
          <a:srgbClr val="136987"/>
        </a:accent2>
        <a:accent3>
          <a:srgbClr val="FFFFFF"/>
        </a:accent3>
        <a:accent4>
          <a:srgbClr val="000000"/>
        </a:accent4>
        <a:accent5>
          <a:srgbClr val="C6C4AC"/>
        </a:accent5>
        <a:accent6>
          <a:srgbClr val="105E7A"/>
        </a:accent6>
        <a:hlink>
          <a:srgbClr val="430086"/>
        </a:hlink>
        <a:folHlink>
          <a:srgbClr val="E08500"/>
        </a:folHlink>
      </a:clrScheme>
      <a:clrMap bg1="lt1" tx1="dk1" bg2="lt2" tx2="dk2" accent1="accent1" accent2="accent2" accent3="accent3" accent4="accent4" accent5="accent5" accent6="accent6" hlink="hlink" folHlink="folHlink"/>
    </a:extraClrScheme>
    <a:extraClrScheme>
      <a:clrScheme name="Blank Presentation 16">
        <a:dk1>
          <a:srgbClr val="000000"/>
        </a:dk1>
        <a:lt1>
          <a:srgbClr val="FFFFFF"/>
        </a:lt1>
        <a:dk2>
          <a:srgbClr val="3C2672"/>
        </a:dk2>
        <a:lt2>
          <a:srgbClr val="969696"/>
        </a:lt2>
        <a:accent1>
          <a:srgbClr val="908B2A"/>
        </a:accent1>
        <a:accent2>
          <a:srgbClr val="136987"/>
        </a:accent2>
        <a:accent3>
          <a:srgbClr val="FFFFFF"/>
        </a:accent3>
        <a:accent4>
          <a:srgbClr val="000000"/>
        </a:accent4>
        <a:accent5>
          <a:srgbClr val="C6C4AC"/>
        </a:accent5>
        <a:accent6>
          <a:srgbClr val="105E7A"/>
        </a:accent6>
        <a:hlink>
          <a:srgbClr val="241F5F"/>
        </a:hlink>
        <a:folHlink>
          <a:srgbClr val="E085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SR1_template-1</Template>
  <TotalTime>25025</TotalTime>
  <Words>4550</Words>
  <Application>Microsoft Office PowerPoint</Application>
  <PresentationFormat>On-screen Show (16:9)</PresentationFormat>
  <Paragraphs>1532</Paragraphs>
  <Slides>129</Slides>
  <Notes>108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129</vt:i4>
      </vt:variant>
    </vt:vector>
  </HeadingPairs>
  <TitlesOfParts>
    <vt:vector size="131" baseType="lpstr">
      <vt:lpstr>SR1_template-1</vt:lpstr>
      <vt:lpstr>Equation</vt:lpstr>
      <vt:lpstr>Lecture 8</vt:lpstr>
      <vt:lpstr>PowerPoint Presentation</vt:lpstr>
      <vt:lpstr>     Learning Objectives</vt:lpstr>
      <vt:lpstr>Motivation</vt:lpstr>
      <vt:lpstr>Motivation</vt:lpstr>
      <vt:lpstr>Motivation</vt:lpstr>
      <vt:lpstr>Motivation</vt:lpstr>
      <vt:lpstr>Motivation</vt:lpstr>
      <vt:lpstr>Motivation</vt:lpstr>
      <vt:lpstr>Application of CLT</vt:lpstr>
      <vt:lpstr>Application/Extension of CLT: Differences</vt:lpstr>
      <vt:lpstr>Application/Extension of CLT: Differences</vt:lpstr>
      <vt:lpstr>Application/Extension of CLT: Differences</vt:lpstr>
      <vt:lpstr>Application/Extension of CLT: Ratios</vt:lpstr>
      <vt:lpstr>Application/Extension of CLT: Ratios</vt:lpstr>
      <vt:lpstr>Application/Extension of CLT: Ratios</vt:lpstr>
      <vt:lpstr>Application/Extension of CLT: Ratios</vt:lpstr>
      <vt:lpstr>Application/Extension of CLT: Ratios</vt:lpstr>
      <vt:lpstr>Null Values</vt:lpstr>
      <vt:lpstr>Null Values and Confidence Intervals</vt:lpstr>
      <vt:lpstr>Null Values and Confidence Intervals</vt:lpstr>
      <vt:lpstr>Null Values and Confidence Intervals</vt:lpstr>
      <vt:lpstr>Summary</vt:lpstr>
      <vt:lpstr>PowerPoint Presentation</vt:lpstr>
      <vt:lpstr>Learning Objectives</vt:lpstr>
      <vt:lpstr>Example 1: Paired Comparison</vt:lpstr>
      <vt:lpstr>Example 1: Paired Comparison</vt:lpstr>
      <vt:lpstr>95% Confidence Interval</vt:lpstr>
      <vt:lpstr>95% Confidence Interval</vt:lpstr>
      <vt:lpstr>95% Confidence Interval</vt:lpstr>
      <vt:lpstr>Example 2: Paired Comparison</vt:lpstr>
      <vt:lpstr>95% Confidence Interval</vt:lpstr>
      <vt:lpstr>95% Confidence Interval</vt:lpstr>
      <vt:lpstr>Example 3: Paired Design</vt:lpstr>
      <vt:lpstr>Example 3: Paired Design</vt:lpstr>
      <vt:lpstr>Example 3: Paired Design</vt:lpstr>
      <vt:lpstr>Example 4:Unpaired (Two Independent Groups)</vt:lpstr>
      <vt:lpstr>Example 4:Unpaired (Two Independent Groups)</vt:lpstr>
      <vt:lpstr>Example 4: Confidence Intervals</vt:lpstr>
      <vt:lpstr>Example 4: Confidence Intervals</vt:lpstr>
      <vt:lpstr>Example 5: Unpaired (Two Independent Groups)</vt:lpstr>
      <vt:lpstr>Example 5: Unpaired (Two Independent Groups)</vt:lpstr>
      <vt:lpstr>Example 5: Unpaired (Two Independent Groups)</vt:lpstr>
      <vt:lpstr>A Note About Unpaired Studies and Results</vt:lpstr>
      <vt:lpstr>A Note About Unpaired Studies and Results</vt:lpstr>
      <vt:lpstr>Summary</vt:lpstr>
      <vt:lpstr>Summary</vt:lpstr>
      <vt:lpstr>PowerPoint Presentation</vt:lpstr>
      <vt:lpstr>Learning Objectives</vt:lpstr>
      <vt:lpstr>     Example 11</vt:lpstr>
      <vt:lpstr>     Example 1</vt:lpstr>
      <vt:lpstr>     Example 1</vt:lpstr>
      <vt:lpstr>     Example 1</vt:lpstr>
      <vt:lpstr>     Example 1</vt:lpstr>
      <vt:lpstr>     Example 1</vt:lpstr>
      <vt:lpstr>Example 2: Maternal/Infant HIV Transmission2</vt:lpstr>
      <vt:lpstr>Example 2: Maternal/Infant HIV Transmission2</vt:lpstr>
      <vt:lpstr>     Example 2</vt:lpstr>
      <vt:lpstr>     Example 2</vt:lpstr>
      <vt:lpstr>     Example 2</vt:lpstr>
      <vt:lpstr>Example 2</vt:lpstr>
      <vt:lpstr>Example 3: Aspirin and CVD: Women3</vt:lpstr>
      <vt:lpstr>     Example 3</vt:lpstr>
      <vt:lpstr>     Example 3</vt:lpstr>
      <vt:lpstr>     Example 3</vt:lpstr>
      <vt:lpstr>HRT and Risk of CHD</vt:lpstr>
      <vt:lpstr>HRT and Risk of CHD</vt:lpstr>
      <vt:lpstr>     Summary</vt:lpstr>
      <vt:lpstr>PowerPoint Presentation</vt:lpstr>
      <vt:lpstr>Learning Objectives</vt:lpstr>
      <vt:lpstr>     Example 11</vt:lpstr>
      <vt:lpstr>     Example 1</vt:lpstr>
      <vt:lpstr>     Example 1</vt:lpstr>
      <vt:lpstr>     Example 1: CI for Relative Risk</vt:lpstr>
      <vt:lpstr>     Example 1: CI for Relative Risk</vt:lpstr>
      <vt:lpstr>      Example 1: CI for Relative Risk</vt:lpstr>
      <vt:lpstr>     Example 1: CI for Relative Risk :Interpretation</vt:lpstr>
      <vt:lpstr>     Example 1: CI for Odds Ratio</vt:lpstr>
      <vt:lpstr>     Example 1: CI for Odds Ratio</vt:lpstr>
      <vt:lpstr>      Example 1: CI for Odds Ratio</vt:lpstr>
      <vt:lpstr>     Example 1: CI for Odds Ratio: Interpretation</vt:lpstr>
      <vt:lpstr>      Example 1: All Three CIs</vt:lpstr>
      <vt:lpstr>Example 2: Maternal/Infant HIV Transmission2</vt:lpstr>
      <vt:lpstr>     Example 2</vt:lpstr>
      <vt:lpstr>     Example 2</vt:lpstr>
      <vt:lpstr>     Example 2</vt:lpstr>
      <vt:lpstr>     Example 2</vt:lpstr>
      <vt:lpstr>     Example 2</vt:lpstr>
      <vt:lpstr>     Example 2</vt:lpstr>
      <vt:lpstr>     Example 2</vt:lpstr>
      <vt:lpstr>     Example 2</vt:lpstr>
      <vt:lpstr>     Example 2</vt:lpstr>
      <vt:lpstr>      Example 1: All Three CIs</vt:lpstr>
      <vt:lpstr>Example 3: Aspirin and CVD: Women3</vt:lpstr>
      <vt:lpstr>     Example 3</vt:lpstr>
      <vt:lpstr>     Example 3</vt:lpstr>
      <vt:lpstr>     Example 3</vt:lpstr>
      <vt:lpstr>Example 4</vt:lpstr>
      <vt:lpstr>     Example 4</vt:lpstr>
      <vt:lpstr>     Summary</vt:lpstr>
      <vt:lpstr>PowerPoint Presentation</vt:lpstr>
      <vt:lpstr>Learning Objectives</vt:lpstr>
      <vt:lpstr>     Example 1</vt:lpstr>
      <vt:lpstr>      Example 1</vt:lpstr>
      <vt:lpstr>      Example 1</vt:lpstr>
      <vt:lpstr>      Example 1</vt:lpstr>
      <vt:lpstr>      Example 1</vt:lpstr>
      <vt:lpstr>      Example 1</vt:lpstr>
      <vt:lpstr>      Example 1</vt:lpstr>
      <vt:lpstr>     Example 2 </vt:lpstr>
      <vt:lpstr>     Example 2 </vt:lpstr>
      <vt:lpstr>     Example 2 </vt:lpstr>
      <vt:lpstr>     Example 2 </vt:lpstr>
      <vt:lpstr>     Example 2 </vt:lpstr>
      <vt:lpstr>PowerPoint Presentation</vt:lpstr>
      <vt:lpstr>Overview</vt:lpstr>
      <vt:lpstr>Implications for Confidence Intervals</vt:lpstr>
      <vt:lpstr>Example 1 </vt:lpstr>
      <vt:lpstr>     Example 1</vt:lpstr>
      <vt:lpstr>     Example 1</vt:lpstr>
      <vt:lpstr>Example 1 </vt:lpstr>
      <vt:lpstr>     Example 22 </vt:lpstr>
      <vt:lpstr>     Studies Involving Follow-Up Over Time: Example 4</vt:lpstr>
      <vt:lpstr>     Studies Involving Follow-Up Over Time: Example 4</vt:lpstr>
      <vt:lpstr>     Summary</vt:lpstr>
      <vt:lpstr>     Example 3</vt:lpstr>
      <vt:lpstr>     Studies Involving Follow-Up Over Time: Example 3 </vt:lpstr>
      <vt:lpstr>     Studies Involving Follow-Up Over Time: Example 3 </vt:lpstr>
      <vt:lpstr>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JMCGREAD</dc:creator>
  <cp:lastModifiedBy>jmcgread</cp:lastModifiedBy>
  <cp:revision>114</cp:revision>
  <cp:lastPrinted>2014-02-15T13:19:47Z</cp:lastPrinted>
  <dcterms:created xsi:type="dcterms:W3CDTF">2013-01-07T21:40:53Z</dcterms:created>
  <dcterms:modified xsi:type="dcterms:W3CDTF">2014-02-15T13:20:27Z</dcterms:modified>
</cp:coreProperties>
</file>