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7"/>
  </p:notesMasterIdLst>
  <p:sldIdLst>
    <p:sldId id="259" r:id="rId2"/>
    <p:sldId id="262" r:id="rId3"/>
    <p:sldId id="279" r:id="rId4"/>
    <p:sldId id="283" r:id="rId5"/>
    <p:sldId id="285" r:id="rId6"/>
    <p:sldId id="281" r:id="rId7"/>
    <p:sldId id="282" r:id="rId8"/>
    <p:sldId id="284" r:id="rId9"/>
    <p:sldId id="286" r:id="rId10"/>
    <p:sldId id="287" r:id="rId11"/>
    <p:sldId id="289" r:id="rId12"/>
    <p:sldId id="288" r:id="rId13"/>
    <p:sldId id="292" r:id="rId14"/>
    <p:sldId id="290" r:id="rId15"/>
    <p:sldId id="304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5" r:id="rId24"/>
    <p:sldId id="302" r:id="rId25"/>
    <p:sldId id="311" r:id="rId26"/>
    <p:sldId id="301" r:id="rId27"/>
    <p:sldId id="303" r:id="rId28"/>
    <p:sldId id="307" r:id="rId29"/>
    <p:sldId id="306" r:id="rId30"/>
    <p:sldId id="310" r:id="rId31"/>
    <p:sldId id="308" r:id="rId32"/>
    <p:sldId id="309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2" r:id="rId43"/>
    <p:sldId id="321" r:id="rId44"/>
    <p:sldId id="327" r:id="rId45"/>
    <p:sldId id="323" r:id="rId46"/>
    <p:sldId id="324" r:id="rId47"/>
    <p:sldId id="325" r:id="rId48"/>
    <p:sldId id="326" r:id="rId49"/>
    <p:sldId id="328" r:id="rId50"/>
    <p:sldId id="329" r:id="rId51"/>
    <p:sldId id="330" r:id="rId52"/>
    <p:sldId id="331" r:id="rId53"/>
    <p:sldId id="332" r:id="rId54"/>
    <p:sldId id="333" r:id="rId55"/>
    <p:sldId id="334" r:id="rId56"/>
  </p:sldIdLst>
  <p:sldSz cx="9144000" cy="6858000" type="screen4x3"/>
  <p:notesSz cx="6858000" cy="9144000"/>
  <p:embeddedFontLst>
    <p:embeddedFont>
      <p:font typeface="Sans Condensed" panose="020BE200000000000000"/>
      <p:bold r:id="rId58"/>
    </p:embeddedFont>
    <p:embeddedFont>
      <p:font typeface="FangSong" panose="02010609060101010101" pitchFamily="49" charset="-122"/>
      <p:regular r:id="rId59"/>
    </p:embeddedFont>
    <p:embeddedFont>
      <p:font typeface="Britannic Bold" panose="020B0903060703020204" pitchFamily="34" charset="0"/>
      <p:regular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Gulim" panose="020B0600000101010101" pitchFamily="34" charset="-127"/>
      <p:regular r:id="rId65"/>
    </p:embeddedFont>
    <p:embeddedFont>
      <p:font typeface="Gungsuh" panose="02030600000101010101" pitchFamily="18" charset="-127"/>
      <p:regular r:id="rId6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448F108-3907-4AC6-8F1B-1835029DB186}" type="datetimeFigureOut">
              <a:rPr lang="en-US"/>
              <a:pPr>
                <a:defRPr/>
              </a:pPr>
              <a:t>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D75C27-C5CC-4185-B8BF-0588F66984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7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75C27-C5CC-4185-B8BF-0588F66984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1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ctrTitle"/>
          </p:nvPr>
        </p:nvSpPr>
        <p:spPr>
          <a:xfrm>
            <a:off x="138113" y="4308475"/>
            <a:ext cx="6034087" cy="841375"/>
          </a:xfrm>
        </p:spPr>
        <p:txBody>
          <a:bodyPr/>
          <a:lstStyle>
            <a:lvl1pPr>
              <a:defRPr sz="43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US" noProof="0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subTitle" idx="1"/>
          </p:nvPr>
        </p:nvSpPr>
        <p:spPr>
          <a:xfrm>
            <a:off x="138113" y="5146675"/>
            <a:ext cx="6034087" cy="609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3100" smtClean="0">
                <a:solidFill>
                  <a:srgbClr val="29293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ns Condensed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CDD044-3EEC-4F23-BB13-203A60A25C66}" type="datetimeFigureOut">
              <a:rPr lang="en-US"/>
              <a:pPr>
                <a:defRPr/>
              </a:pPr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EC4C131-C438-43F3-AE5A-F42F81D597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AEB54-256B-4772-B329-306639A1BD21}" type="datetimeFigureOut">
              <a:rPr lang="en-US"/>
              <a:pPr>
                <a:defRPr/>
              </a:pPr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850A9-D757-4744-B1CB-35277502E4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2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06317-4CE4-4B28-9D60-7F2F6078671A}" type="datetimeFigureOut">
              <a:rPr lang="en-US"/>
              <a:pPr>
                <a:defRPr/>
              </a:pPr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CEF88-0E04-4E2B-A5BC-D64DB97A88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9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962F3-555F-4AD6-AF1B-2D2E7F740C58}" type="datetimeFigureOut">
              <a:rPr lang="en-US"/>
              <a:pPr>
                <a:defRPr/>
              </a:pPr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351E0-CC7B-4D9C-99CE-83A6DA5E8C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1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1308A-C5C9-46B9-8EFE-E639F1BCACB9}" type="datetimeFigureOut">
              <a:rPr lang="en-US"/>
              <a:pPr>
                <a:defRPr/>
              </a:pPr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8A387-CDEE-48AD-9F9F-DBFE40AF55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5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74A70-1EBE-4D23-A3D7-1C2C8A742DE7}" type="datetimeFigureOut">
              <a:rPr lang="en-US"/>
              <a:pPr>
                <a:defRPr/>
              </a:pPr>
              <a:t>1/9/2015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42D63-E05E-4C59-8EC9-7597A92ABB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9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08DF9-7A64-416F-BD4C-133DF3544D02}" type="datetimeFigureOut">
              <a:rPr lang="en-US"/>
              <a:pPr>
                <a:defRPr/>
              </a:pPr>
              <a:t>1/9/2015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661AB-1E79-4095-BE5E-B7B553F785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5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76919-D906-4E02-B7E4-55E739AB6BE5}" type="datetimeFigureOut">
              <a:rPr lang="en-US"/>
              <a:pPr>
                <a:defRPr/>
              </a:pPr>
              <a:t>1/9/2015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0640B-20DA-4D58-B2D5-8780360FE7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3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33447-CC82-4A94-811F-9F5A6D534EA1}" type="datetimeFigureOut">
              <a:rPr lang="en-US"/>
              <a:pPr>
                <a:defRPr/>
              </a:pPr>
              <a:t>1/9/2015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FDEF9-1BF3-403C-A9C5-1D4FE1F741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F840-8CD9-4BA1-A691-C47B9D22BE10}" type="datetimeFigureOut">
              <a:rPr lang="en-US"/>
              <a:pPr>
                <a:defRPr/>
              </a:pPr>
              <a:t>1/9/2015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ABC95-8FB8-4850-BE8D-5A76B8765F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3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AEF2C-8F61-40EB-B040-98474106162E}" type="datetimeFigureOut">
              <a:rPr lang="en-US"/>
              <a:pPr>
                <a:defRPr/>
              </a:pPr>
              <a:t>1/9/2015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C34BE-4929-4602-A2D6-B2F9E84EC5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65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500" smtClean="0">
                <a:solidFill>
                  <a:srgbClr val="292934"/>
                </a:solidFill>
              </a:defRPr>
            </a:lvl1pPr>
          </a:lstStyle>
          <a:p>
            <a:pPr lvl="0"/>
            <a:r>
              <a:rPr lang="en-US" altLang="zh-TW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100" smtClean="0">
                <a:solidFill>
                  <a:srgbClr val="292934"/>
                </a:solidFill>
              </a:defRPr>
            </a:lvl1pPr>
            <a:lvl2pPr>
              <a:defRPr sz="2100" smtClean="0">
                <a:solidFill>
                  <a:srgbClr val="292934"/>
                </a:solidFill>
              </a:defRPr>
            </a:lvl2pPr>
            <a:lvl3pPr>
              <a:defRPr sz="2100" smtClean="0">
                <a:solidFill>
                  <a:srgbClr val="292934"/>
                </a:solidFill>
              </a:defRPr>
            </a:lvl3pPr>
            <a:lvl4pPr>
              <a:defRPr sz="2100" smtClean="0">
                <a:solidFill>
                  <a:srgbClr val="292934"/>
                </a:solidFill>
              </a:defRPr>
            </a:lvl4pPr>
            <a:lvl5pPr>
              <a:defRPr sz="2100" smtClean="0">
                <a:solidFill>
                  <a:srgbClr val="292934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634B3D-C888-4A16-9E6A-9B09BF2BA5AF}" type="datetimeFigureOut">
              <a:rPr lang="en-US"/>
              <a:pPr>
                <a:defRPr/>
              </a:pPr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D8D8F"/>
                </a:solidFill>
              </a:defRPr>
            </a:lvl1pPr>
          </a:lstStyle>
          <a:p>
            <a:fld id="{A228D028-0535-4AF7-A601-9001715AD4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Sans Condensed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ans Condense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accine_controverises" TargetMode="External"/><Relationship Id="rId2" Type="http://schemas.openxmlformats.org/officeDocument/2006/relationships/hyperlink" Target="http://safe-medicine.blogspot.tw/2013/04/the-dpt-vaccine-do-doctors-really-know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>
              <a:defRPr sz="4300" smtClean="0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>
                <a:effectLst/>
              </a:rPr>
              <a:t>Antivaccination</a:t>
            </a:r>
            <a:endParaRPr 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subTitle" idx="1"/>
          </p:nvPr>
        </p:nvSpPr>
        <p:spPr>
          <a:xfrm>
            <a:off x="5868144" y="6248400"/>
            <a:ext cx="2993728" cy="609600"/>
          </a:xfrm>
        </p:spPr>
        <p:txBody>
          <a:bodyPr/>
          <a:lstStyle>
            <a:lvl1pPr>
              <a:defRPr sz="3100" smtClean="0">
                <a:solidFill>
                  <a:srgbClr val="292934"/>
                </a:solidFill>
              </a:defRPr>
            </a:lvl1pPr>
          </a:lstStyle>
          <a:p>
            <a:r>
              <a:rPr lang="en-US" sz="2400" dirty="0" smtClean="0"/>
              <a:t>By B0202061 Robin </a:t>
            </a:r>
            <a:r>
              <a:rPr lang="en-US" sz="2400" dirty="0" err="1" smtClean="0"/>
              <a:t>Lan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utoUpdateAnimBg="0"/>
      <p:bldP spid="205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10037" y="1628800"/>
            <a:ext cx="8928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dirty="0">
                <a:cs typeface="Times New Roman" panose="02020603050405020304" pitchFamily="18" charset="0"/>
              </a:rPr>
              <a:t>Since the introduction of the first vaccine, there has been opposition to </a:t>
            </a:r>
            <a:r>
              <a:rPr lang="en-US" altLang="zh-TW" sz="3200" b="1" i="1" dirty="0" smtClean="0">
                <a:cs typeface="Times New Roman" panose="02020603050405020304" pitchFamily="18" charset="0"/>
              </a:rPr>
              <a:t>vaccination ……</a:t>
            </a:r>
            <a:endParaRPr lang="zh-TW" altLang="en-US" sz="32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3178389" y="278092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/>
              <a:t>-</a:t>
            </a:r>
            <a:r>
              <a:rPr lang="en-US" altLang="zh-TW" i="1" dirty="0" smtClean="0"/>
              <a:t>-</a:t>
            </a:r>
            <a:r>
              <a:rPr lang="zh-TW" altLang="en-US" i="1" dirty="0" smtClean="0"/>
              <a:t> </a:t>
            </a:r>
            <a:r>
              <a:rPr lang="zh-TW" altLang="en-US" i="1" dirty="0"/>
              <a:t>From "The Age-Old Struggle against the antivaccinationists"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912" y="1351598"/>
            <a:ext cx="7866620" cy="29238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TW" sz="4400" dirty="0" smtClean="0">
              <a:solidFill>
                <a:srgbClr val="FF0000"/>
              </a:solidFill>
            </a:endParaRPr>
          </a:p>
          <a:p>
            <a:r>
              <a:rPr lang="en-US" altLang="zh-TW" sz="4400" dirty="0" smtClean="0">
                <a:solidFill>
                  <a:srgbClr val="FF0000"/>
                </a:solidFill>
              </a:rPr>
              <a:t>The fact is : </a:t>
            </a:r>
          </a:p>
          <a:p>
            <a:r>
              <a:rPr lang="en-US" altLang="zh-TW" sz="3200" dirty="0" smtClean="0"/>
              <a:t>    People never get the real lesson from the tragic history , even including now …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814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532440" cy="299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>
            <a:lvl1pPr>
              <a:defRPr sz="3500" smtClean="0">
                <a:solidFill>
                  <a:srgbClr val="292934"/>
                </a:solidFill>
              </a:defRPr>
            </a:lvl1pPr>
          </a:lstStyle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128714"/>
            <a:ext cx="6635080" cy="5252614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100" smtClean="0">
                <a:solidFill>
                  <a:srgbClr val="292934"/>
                </a:solidFill>
              </a:defRPr>
            </a:lvl1pPr>
            <a:lvl2pPr>
              <a:defRPr sz="2100" smtClean="0">
                <a:solidFill>
                  <a:srgbClr val="292934"/>
                </a:solidFill>
              </a:defRPr>
            </a:lvl2pPr>
            <a:lvl3pPr>
              <a:defRPr sz="2100" smtClean="0">
                <a:solidFill>
                  <a:srgbClr val="292934"/>
                </a:solidFill>
              </a:defRPr>
            </a:lvl3pPr>
            <a:lvl4pPr>
              <a:defRPr sz="2100" smtClean="0">
                <a:solidFill>
                  <a:srgbClr val="292934"/>
                </a:solidFill>
              </a:defRPr>
            </a:lvl4pPr>
            <a:lvl5pPr>
              <a:defRPr sz="2100" smtClean="0">
                <a:solidFill>
                  <a:srgbClr val="292934"/>
                </a:solidFill>
              </a:defRPr>
            </a:lvl5pPr>
            <a:lvl6pPr>
              <a:defRPr sz="2100" smtClean="0">
                <a:solidFill>
                  <a:srgbClr val="292934"/>
                </a:solidFill>
              </a:defRPr>
            </a:lvl6pPr>
          </a:lstStyle>
          <a:p>
            <a:pPr eaLnBrk="1" hangingPunct="1"/>
            <a:r>
              <a:rPr lang="en-US" sz="2400" b="1" dirty="0" smtClean="0"/>
              <a:t>Background information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2400" b="1" dirty="0" smtClean="0"/>
              <a:t>History of </a:t>
            </a:r>
            <a:r>
              <a:rPr lang="en-US" sz="2400" b="1" dirty="0" err="1" smtClean="0"/>
              <a:t>Antivaccinationists</a:t>
            </a:r>
            <a:endParaRPr lang="en-US" sz="2400" b="1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2400" b="1" dirty="0" smtClean="0"/>
              <a:t>Today’s </a:t>
            </a:r>
            <a:r>
              <a:rPr lang="en-US" sz="2400" b="1" dirty="0" err="1" smtClean="0"/>
              <a:t>Antivaccinationists</a:t>
            </a:r>
            <a:endParaRPr lang="en-US" sz="2400" b="1" dirty="0" smtClean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2400" b="1" dirty="0" smtClean="0"/>
              <a:t>How to hasten the </a:t>
            </a:r>
            <a:r>
              <a:rPr lang="en-US" sz="2400" b="1" dirty="0" err="1" smtClean="0"/>
              <a:t>Antivaccinationists</a:t>
            </a:r>
            <a:r>
              <a:rPr lang="en-US" sz="2400" b="1" dirty="0" smtClean="0"/>
              <a:t>’ funeral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2400" b="1" dirty="0" smtClean="0"/>
              <a:t>Conclusion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2400" b="1" dirty="0" smtClean="0"/>
              <a:t>Reference</a:t>
            </a:r>
          </a:p>
          <a:p>
            <a:pPr eaLnBrk="1" hangingPunct="1"/>
            <a:endParaRPr lang="en-US" sz="2400" b="1" dirty="0"/>
          </a:p>
          <a:p>
            <a:pPr eaLnBrk="1" hangingPunct="1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68910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827584" y="1325714"/>
            <a:ext cx="60840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9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The History</a:t>
            </a:r>
            <a:endParaRPr lang="en-US" altLang="zh-TW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84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early </a:t>
            </a:r>
            <a:r>
              <a:rPr lang="en-US" altLang="zh-TW" dirty="0" err="1" smtClean="0"/>
              <a:t>Antivaccinationists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S</a:t>
            </a:r>
            <a:r>
              <a:rPr lang="en-US" altLang="zh-TW" sz="3200" dirty="0" smtClean="0"/>
              <a:t>ince </a:t>
            </a:r>
            <a:r>
              <a:rPr lang="en-US" altLang="zh-TW" sz="3200" dirty="0"/>
              <a:t>the 18th century</a:t>
            </a:r>
            <a:r>
              <a:rPr lang="en-US" altLang="zh-TW" sz="3200" dirty="0" smtClean="0"/>
              <a:t> , </a:t>
            </a:r>
            <a:r>
              <a:rPr lang="en-US" altLang="zh-TW" sz="3200" dirty="0"/>
              <a:t>fear and mistrust have arisen every time a new vaccine has been </a:t>
            </a:r>
            <a:r>
              <a:rPr lang="en-US" altLang="zh-TW" sz="3200" dirty="0" smtClean="0"/>
              <a:t>introduced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645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early </a:t>
            </a:r>
            <a:r>
              <a:rPr lang="en-US" altLang="zh-TW" dirty="0" err="1" smtClean="0"/>
              <a:t>Antivaccinationists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000" dirty="0" smtClean="0"/>
              <a:t>In </a:t>
            </a:r>
            <a:r>
              <a:rPr lang="en-US" altLang="zh-TW" sz="3000" dirty="0"/>
              <a:t>the 19th century, </a:t>
            </a:r>
            <a:r>
              <a:rPr lang="en-US" altLang="zh-TW" sz="3000" dirty="0">
                <a:solidFill>
                  <a:srgbClr val="00B0F0"/>
                </a:solidFill>
              </a:rPr>
              <a:t>despite clear evidence of benefit</a:t>
            </a:r>
            <a:r>
              <a:rPr lang="en-US" altLang="zh-TW" sz="3000" dirty="0"/>
              <a:t>, routine inoculation with cowpox to protect people against smallpox was hindered by a burgeoning </a:t>
            </a:r>
            <a:r>
              <a:rPr lang="en-US" altLang="zh-TW" sz="3000" dirty="0" err="1"/>
              <a:t>antivaccination</a:t>
            </a:r>
            <a:r>
              <a:rPr lang="en-US" altLang="zh-TW" sz="3000" dirty="0"/>
              <a:t> movement. </a:t>
            </a:r>
            <a:endParaRPr lang="en-US" altLang="zh-TW" sz="3000" dirty="0" smtClean="0"/>
          </a:p>
          <a:p>
            <a:endParaRPr lang="en-US" altLang="zh-TW" sz="2100" dirty="0"/>
          </a:p>
          <a:p>
            <a:r>
              <a:rPr lang="en-US" altLang="zh-TW" sz="3000" dirty="0" smtClean="0"/>
              <a:t>The </a:t>
            </a:r>
            <a:r>
              <a:rPr lang="en-US" altLang="zh-TW" sz="3000" dirty="0"/>
              <a:t>result </a:t>
            </a:r>
            <a:r>
              <a:rPr lang="en-US" altLang="zh-TW" sz="3000" dirty="0" smtClean="0"/>
              <a:t>, was </a:t>
            </a:r>
            <a:r>
              <a:rPr lang="en-US" altLang="zh-TW" sz="3000" dirty="0">
                <a:solidFill>
                  <a:srgbClr val="00B0F0"/>
                </a:solidFill>
              </a:rPr>
              <a:t>ongoing smallpox outbreaks and needless deaths</a:t>
            </a:r>
            <a:r>
              <a:rPr lang="en-US" altLang="zh-TW" sz="3000" dirty="0" smtClean="0"/>
              <a:t>.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601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b="1" dirty="0" smtClean="0">
                <a:solidFill>
                  <a:srgbClr val="00B0F0"/>
                </a:solidFill>
              </a:rPr>
              <a:t>The good news is :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 </a:t>
            </a:r>
            <a:r>
              <a:rPr lang="en-US" altLang="zh-TW" sz="3600" dirty="0"/>
              <a:t>T</a:t>
            </a:r>
            <a:r>
              <a:rPr lang="en-US" altLang="zh-TW" sz="3600" dirty="0" smtClean="0"/>
              <a:t>his event wasn’t so big to affect the 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 acceptance of vaccines to the public .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945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Between </a:t>
            </a:r>
            <a:r>
              <a:rPr lang="en-US" altLang="zh-TW" sz="3200" dirty="0"/>
              <a:t>1940s to 1980s , the </a:t>
            </a:r>
            <a:r>
              <a:rPr lang="en-US" altLang="zh-TW" sz="3200" dirty="0" err="1"/>
              <a:t>antivaccination</a:t>
            </a:r>
            <a:r>
              <a:rPr lang="en-US" altLang="zh-TW" sz="3200" dirty="0"/>
              <a:t> movements used to be nearly </a:t>
            </a:r>
            <a:r>
              <a:rPr lang="en-US" altLang="zh-TW" sz="3200" dirty="0" smtClean="0"/>
              <a:t>disappear for some reasons :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71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a boom in vaccine science, discovery, and manufacture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79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public awareness of widespread outbreaks of infectious diseases (measles, mumps, rubella, pertussis, polio, 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) and the desire to protect children from these highly prevalent ills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165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a baby boom, accompanied by increasing levels of education and wealth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07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411"/>
            <a:ext cx="91440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sz="4800" b="1" dirty="0" smtClean="0">
              <a:solidFill>
                <a:srgbClr val="6DCAD7"/>
              </a:solidFill>
              <a:latin typeface="Britannic Bold" panose="020B0903060703020204" pitchFamily="34" charset="0"/>
            </a:endParaRPr>
          </a:p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latin typeface="Britannic Bold" panose="020B0903060703020204" pitchFamily="34" charset="0"/>
              </a:rPr>
              <a:t>Antivaccinationists</a:t>
            </a:r>
            <a:r>
              <a:rPr lang="en-US" altLang="zh-TW" sz="4800" b="1" dirty="0" smtClean="0">
                <a:solidFill>
                  <a:srgbClr val="6DCAD7"/>
                </a:solidFill>
                <a:latin typeface="Britannic Bold" panose="020B0903060703020204" pitchFamily="34" charset="0"/>
              </a:rPr>
              <a:t> ???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785652"/>
            <a:ext cx="4824536" cy="237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27" b="10162"/>
          <a:stretch/>
        </p:blipFill>
        <p:spPr>
          <a:xfrm>
            <a:off x="0" y="1675071"/>
            <a:ext cx="7308304" cy="46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golden age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These events led to </a:t>
            </a:r>
            <a:r>
              <a:rPr lang="en-US" altLang="zh-TW" sz="3200" dirty="0" smtClean="0"/>
              <a:t>: </a:t>
            </a:r>
          </a:p>
          <a:p>
            <a:pPr marL="0" indent="0">
              <a:buNone/>
            </a:pPr>
            <a:r>
              <a:rPr lang="en-US" altLang="zh-TW" sz="3200" dirty="0" smtClean="0"/>
              <a:t>        public </a:t>
            </a:r>
            <a:r>
              <a:rPr lang="en-US" altLang="zh-TW" sz="3200" dirty="0"/>
              <a:t>acceptance of vaccines and their </a:t>
            </a:r>
            <a:r>
              <a:rPr lang="en-US" altLang="zh-TW" sz="3200" dirty="0" smtClean="0"/>
              <a:t>use , 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and significant </a:t>
            </a:r>
            <a:r>
              <a:rPr lang="en-US" altLang="zh-TW" sz="3200" dirty="0"/>
              <a:t>decreases in disease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outbreaks , </a:t>
            </a:r>
            <a:r>
              <a:rPr lang="en-US" altLang="zh-TW" sz="3200" dirty="0"/>
              <a:t>illnesses, and </a:t>
            </a:r>
            <a:r>
              <a:rPr lang="en-US" altLang="zh-TW" sz="3200" dirty="0" smtClean="0"/>
              <a:t>deaths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8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79296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b="1" dirty="0" smtClean="0">
                <a:solidFill>
                  <a:srgbClr val="00B0F0"/>
                </a:solidFill>
              </a:rPr>
              <a:t>All sounds good however : </a:t>
            </a:r>
          </a:p>
          <a:p>
            <a:pPr marL="0" indent="0">
              <a:buNone/>
            </a:pPr>
            <a:r>
              <a:rPr lang="en-US" altLang="zh-TW" sz="3600" dirty="0" smtClean="0"/>
              <a:t>    The short-lived golden age came to an end 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 in 1970s , with few highly visible disease 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 outbreaks impaired the world ……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305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Re-flourishing of the </a:t>
            </a:r>
            <a:r>
              <a:rPr lang="en-US" altLang="zh-TW" dirty="0" err="1" smtClean="0"/>
              <a:t>antivaccinationists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In 1970s , accompanying with few disease outbreaks , poor scientific knowledge was constantly conveyed by media , swayed the public opinion , and distracting the scientific researches .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49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00B0F0"/>
                </a:solidFill>
              </a:rPr>
              <a:t>Antivaccinationists</a:t>
            </a:r>
            <a:r>
              <a:rPr lang="en-US" altLang="zh-TW" sz="4400" b="1" dirty="0">
                <a:solidFill>
                  <a:srgbClr val="00B0F0"/>
                </a:solidFill>
              </a:rPr>
              <a:t> began flourishing again </a:t>
            </a:r>
            <a:r>
              <a:rPr lang="en-US" altLang="zh-TW" sz="4400" b="1" dirty="0" smtClean="0">
                <a:solidFill>
                  <a:srgbClr val="00B0F0"/>
                </a:solidFill>
              </a:rPr>
              <a:t>!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2636912"/>
            <a:ext cx="81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People gained more and more fear to the use of vaccines </a:t>
            </a:r>
            <a:r>
              <a:rPr lang="en-US" altLang="zh-TW" sz="3200" dirty="0" smtClean="0"/>
              <a:t>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608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 smtClean="0">
                <a:solidFill>
                  <a:srgbClr val="00B0F0"/>
                </a:solidFill>
              </a:rPr>
              <a:t>Tragedy as it was , though , it was still not the end …</a:t>
            </a:r>
          </a:p>
        </p:txBody>
      </p:sp>
    </p:spTree>
    <p:extLst>
      <p:ext uri="{BB962C8B-B14F-4D97-AF65-F5344CB8AC3E}">
        <p14:creationId xmlns:p14="http://schemas.microsoft.com/office/powerpoint/2010/main" val="25522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The DPT event</a:t>
            </a:r>
          </a:p>
        </p:txBody>
      </p:sp>
    </p:spTree>
    <p:extLst>
      <p:ext uri="{BB962C8B-B14F-4D97-AF65-F5344CB8AC3E}">
        <p14:creationId xmlns:p14="http://schemas.microsoft.com/office/powerpoint/2010/main" val="18639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DPT event - Beginning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In 1982 , a television names “DPT: Vaccine Roulette” reported a litany of unproven claims , which launched a huge debate to the use of DPT vaccine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31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DPT event - Society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T</a:t>
            </a:r>
            <a:r>
              <a:rPr lang="en-US" altLang="zh-TW" sz="3200" dirty="0" smtClean="0"/>
              <a:t>he </a:t>
            </a:r>
            <a:r>
              <a:rPr lang="en-US" altLang="zh-TW" sz="3200" dirty="0"/>
              <a:t>public </a:t>
            </a:r>
            <a:r>
              <a:rPr lang="en-US" altLang="zh-TW" sz="3200" dirty="0" smtClean="0"/>
              <a:t>became </a:t>
            </a:r>
            <a:r>
              <a:rPr lang="en-US" altLang="zh-TW" sz="3200" dirty="0"/>
              <a:t>more focus about the risks of the disease and usually focused on adverse events associated with vaccination</a:t>
            </a:r>
            <a:endParaRPr lang="en-US" altLang="zh-TW" sz="3200" dirty="0" smtClean="0"/>
          </a:p>
          <a:p>
            <a:r>
              <a:rPr lang="en-US" altLang="zh-TW" sz="3200" dirty="0" smtClean="0"/>
              <a:t>Countries </a:t>
            </a:r>
            <a:r>
              <a:rPr lang="en-US" altLang="zh-TW" sz="3200" dirty="0"/>
              <a:t>dropped their programs of universal DPT </a:t>
            </a:r>
            <a:r>
              <a:rPr lang="en-US" altLang="zh-TW" sz="3200" dirty="0" smtClean="0"/>
              <a:t>vaccination </a:t>
            </a:r>
            <a:r>
              <a:rPr lang="en-US" altLang="zh-TW" sz="3200" dirty="0"/>
              <a:t>in the face of public protests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69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DPT event – Vaccine Manufacturers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In the United </a:t>
            </a:r>
            <a:r>
              <a:rPr lang="en-US" altLang="zh-TW" sz="3200" dirty="0" smtClean="0"/>
              <a:t>States , </a:t>
            </a:r>
            <a:r>
              <a:rPr lang="en-US" altLang="zh-TW" sz="3200" dirty="0"/>
              <a:t>vaccine manufacturers </a:t>
            </a:r>
            <a:r>
              <a:rPr lang="en-US" altLang="zh-TW" sz="3200" dirty="0" smtClean="0"/>
              <a:t>cease </a:t>
            </a:r>
            <a:r>
              <a:rPr lang="en-US" altLang="zh-TW" sz="3200" dirty="0"/>
              <a:t>vaccine production , leading to a program called Vaccine Injury Compensation Program (</a:t>
            </a:r>
            <a:r>
              <a:rPr lang="en-US" altLang="zh-TW" sz="3200" dirty="0" smtClean="0"/>
              <a:t>VICP)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10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DPT event – A little survey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412" y="1249696"/>
            <a:ext cx="8229600" cy="43735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 smtClean="0"/>
              <a:t>        In </a:t>
            </a:r>
            <a:r>
              <a:rPr lang="en-US" altLang="zh-TW" sz="3200" dirty="0"/>
              <a:t>the 1970s and 1980s , countries that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        dropped </a:t>
            </a:r>
            <a:r>
              <a:rPr lang="en-US" altLang="zh-TW" sz="3200" dirty="0"/>
              <a:t>routine pertussis vaccination had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   suffered </a:t>
            </a:r>
            <a:r>
              <a:rPr lang="en-US" altLang="zh-TW" sz="3200" dirty="0">
                <a:solidFill>
                  <a:srgbClr val="00B0F0"/>
                </a:solidFill>
              </a:rPr>
              <a:t>10 to 100 times more the pertussis </a:t>
            </a:r>
            <a:endParaRPr lang="en-US" altLang="zh-TW" sz="32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 </a:t>
            </a:r>
            <a:r>
              <a:rPr lang="en-US" altLang="zh-TW" sz="3200" dirty="0" smtClean="0">
                <a:solidFill>
                  <a:srgbClr val="00B0F0"/>
                </a:solidFill>
              </a:rPr>
              <a:t>       incidence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than those maintained high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   immunization </a:t>
            </a:r>
            <a:r>
              <a:rPr lang="en-US" altLang="zh-TW" sz="3200" dirty="0"/>
              <a:t>rates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39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16632"/>
            <a:ext cx="6984776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TW" sz="3200" dirty="0" smtClean="0"/>
          </a:p>
          <a:p>
            <a:r>
              <a:rPr lang="en-US" altLang="zh-TW" sz="3200" b="1" i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Just like the word telling us , they are a group of people who view all vaccines as evil extreme enemies . Or maybe more precisely , they are </a:t>
            </a:r>
            <a:r>
              <a:rPr lang="en-US" altLang="zh-TW" sz="3200" b="1" i="1" dirty="0" smtClean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Warriors</a:t>
            </a:r>
            <a:r>
              <a:rPr lang="en-US" altLang="zh-TW" sz="3200" b="1" i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 , fighting against all vaccines until they are all disappear from the whole world !</a:t>
            </a:r>
          </a:p>
          <a:p>
            <a:endParaRPr lang="en-US" altLang="zh-TW" sz="3200" dirty="0"/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6" y="692696"/>
            <a:ext cx="683745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6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The MMR vaccine controversy</a:t>
            </a:r>
          </a:p>
        </p:txBody>
      </p:sp>
    </p:spTree>
    <p:extLst>
      <p:ext uri="{BB962C8B-B14F-4D97-AF65-F5344CB8AC3E}">
        <p14:creationId xmlns:p14="http://schemas.microsoft.com/office/powerpoint/2010/main" val="31798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- Beginning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In February 1998 , a research group led by Andrew Wakefield published a paper , which has been proved to be fraudulent now , in a British medical journal – </a:t>
            </a:r>
            <a:r>
              <a:rPr lang="en-US" altLang="zh-TW" sz="3200" i="1" dirty="0"/>
              <a:t>The Lancet </a:t>
            </a:r>
            <a:r>
              <a:rPr lang="en-US" altLang="zh-TW" sz="3200" dirty="0" smtClean="0"/>
              <a:t>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18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</a:t>
            </a:r>
            <a:r>
              <a:rPr lang="en-US" altLang="zh-TW" dirty="0"/>
              <a:t>vaccine controversy - Beginning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The research said that </a:t>
            </a:r>
            <a:r>
              <a:rPr lang="en-US" altLang="zh-TW" sz="3200" dirty="0" smtClean="0">
                <a:solidFill>
                  <a:srgbClr val="00B0F0"/>
                </a:solidFill>
              </a:rPr>
              <a:t>there are connection between </a:t>
            </a:r>
            <a:r>
              <a:rPr lang="en-US" altLang="zh-TW" sz="3200" dirty="0">
                <a:solidFill>
                  <a:srgbClr val="00B0F0"/>
                </a:solidFill>
              </a:rPr>
              <a:t>behavioral symptoms </a:t>
            </a:r>
            <a:r>
              <a:rPr lang="en-US" altLang="zh-TW" sz="3200" dirty="0" smtClean="0">
                <a:solidFill>
                  <a:srgbClr val="00B0F0"/>
                </a:solidFill>
              </a:rPr>
              <a:t>and </a:t>
            </a:r>
            <a:r>
              <a:rPr lang="en-US" altLang="zh-TW" sz="3200" dirty="0">
                <a:solidFill>
                  <a:srgbClr val="00B0F0"/>
                </a:solidFill>
              </a:rPr>
              <a:t>MMR vaccination</a:t>
            </a:r>
            <a:r>
              <a:rPr lang="en-US" altLang="zh-TW" sz="3200" dirty="0"/>
              <a:t>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15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- Momentum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About between 2001 and 2002 , the controversy began to become momentum because of the consecutive supporting researches gradually released by some famous </a:t>
            </a:r>
            <a:r>
              <a:rPr lang="en-US" altLang="zh-TW" sz="3200" dirty="0" smtClean="0"/>
              <a:t>journals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93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– A Little Survey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It was the biggest science story of 2002, with 1257 articles mostly written by non-expert </a:t>
            </a:r>
            <a:r>
              <a:rPr lang="en-US" altLang="zh-TW" sz="3200" dirty="0" smtClean="0"/>
              <a:t>commentators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25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– The True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Since 2003 , the </a:t>
            </a:r>
            <a:r>
              <a:rPr lang="en-US" altLang="zh-TW" sz="3200" dirty="0" err="1"/>
              <a:t>antivaccination</a:t>
            </a:r>
            <a:r>
              <a:rPr lang="en-US" altLang="zh-TW" sz="3200" dirty="0"/>
              <a:t> movements of MMR vaccine generally decreased because of a series of scandals about Wakefield’s research 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334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– The True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200" dirty="0" smtClean="0"/>
              <a:t>Reason 1 :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en-US" altLang="zh-TW" sz="3200" dirty="0"/>
              <a:t> the request of retraction of interpretation</a:t>
            </a:r>
          </a:p>
          <a:p>
            <a:r>
              <a:rPr lang="en-US" altLang="zh-TW" sz="3200" dirty="0" smtClean="0"/>
              <a:t>Reason 2 :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</a:t>
            </a:r>
            <a:r>
              <a:rPr lang="en-US" altLang="zh-TW" sz="3200" dirty="0"/>
              <a:t>the report of manipulating of data</a:t>
            </a:r>
            <a:endParaRPr lang="en-US" altLang="zh-TW" sz="3200" dirty="0" smtClean="0"/>
          </a:p>
          <a:p>
            <a:r>
              <a:rPr lang="en-US" altLang="zh-TW" sz="3200" dirty="0" smtClean="0"/>
              <a:t>Reason 3 :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</a:t>
            </a:r>
            <a:r>
              <a:rPr lang="en-US" altLang="zh-TW" sz="3200" dirty="0"/>
              <a:t>a complete investigation led by </a:t>
            </a:r>
            <a:r>
              <a:rPr lang="en-US" altLang="zh-TW" sz="3200" dirty="0" smtClean="0"/>
              <a:t>GMC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(</a:t>
            </a:r>
            <a:r>
              <a:rPr lang="en-US" altLang="zh-TW" sz="3200" dirty="0"/>
              <a:t>General </a:t>
            </a:r>
            <a:r>
              <a:rPr lang="en-US" altLang="zh-TW" sz="3200" dirty="0" smtClean="0"/>
              <a:t>Medical </a:t>
            </a:r>
            <a:r>
              <a:rPr lang="en-US" altLang="zh-TW" sz="3200" dirty="0"/>
              <a:t>Council) , which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formally </a:t>
            </a:r>
            <a:r>
              <a:rPr lang="en-US" altLang="zh-TW" sz="3200" dirty="0"/>
              <a:t>proved that </a:t>
            </a:r>
            <a:r>
              <a:rPr lang="en-US" altLang="zh-TW" sz="3200" dirty="0" smtClean="0"/>
              <a:t>Wakefield’s research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</a:t>
            </a:r>
            <a:r>
              <a:rPr lang="en-US" altLang="zh-TW" sz="3200" dirty="0"/>
              <a:t>was fraudulent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61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MMR vaccine controversy – The Impact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According to AOL’s survey in 2011 , huge disease outbreaks includes 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85194" y="2696752"/>
            <a:ext cx="8229600" cy="339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 kern="1200">
                <a:solidFill>
                  <a:srgbClr val="292934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A 2002–2003 outbreak of measles in </a:t>
            </a:r>
            <a:r>
              <a:rPr lang="en-US" altLang="zh-TW" sz="2400" dirty="0" smtClean="0"/>
              <a:t>Italy</a:t>
            </a:r>
          </a:p>
          <a:p>
            <a:r>
              <a:rPr lang="en-US" altLang="zh-TW" sz="2400" dirty="0"/>
              <a:t>A 2004 outbreak of measles from </a:t>
            </a:r>
            <a:r>
              <a:rPr lang="en-US" altLang="zh-TW" sz="2400" dirty="0" smtClean="0"/>
              <a:t>India</a:t>
            </a:r>
          </a:p>
          <a:p>
            <a:r>
              <a:rPr lang="en-US" altLang="zh-TW" sz="2400" dirty="0" smtClean="0"/>
              <a:t>A </a:t>
            </a:r>
            <a:r>
              <a:rPr lang="en-US" altLang="zh-TW" sz="2400" dirty="0"/>
              <a:t>2006 outbreak of mumps in </a:t>
            </a:r>
            <a:r>
              <a:rPr lang="en-US" altLang="zh-TW" sz="2400" dirty="0" smtClean="0"/>
              <a:t>Chicago</a:t>
            </a:r>
          </a:p>
          <a:p>
            <a:r>
              <a:rPr lang="en-US" altLang="zh-TW" sz="2400" dirty="0"/>
              <a:t>A 2007 outbreak of mumps in Nova Scotia cost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$</a:t>
            </a:r>
            <a:r>
              <a:rPr lang="en-US" altLang="zh-TW" sz="2400" dirty="0"/>
              <a:t>3,511 per </a:t>
            </a:r>
            <a:r>
              <a:rPr lang="en-US" altLang="zh-TW" sz="2400" dirty="0" smtClean="0"/>
              <a:t>case</a:t>
            </a:r>
          </a:p>
          <a:p>
            <a:r>
              <a:rPr lang="en-US" altLang="zh-TW" sz="2400" dirty="0"/>
              <a:t>A 2008 outbreak of measles in San Diego,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California </a:t>
            </a:r>
            <a:r>
              <a:rPr lang="en-US" altLang="zh-TW" sz="2400" dirty="0"/>
              <a:t>cost $177,000, or $10,376 per case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616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1104680" y="1325714"/>
            <a:ext cx="55298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9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Nowadays</a:t>
            </a:r>
            <a:endParaRPr lang="en-US" altLang="zh-TW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1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46856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78650" y="1196752"/>
            <a:ext cx="672483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000" dirty="0"/>
              <a:t>Today, the spectrum of </a:t>
            </a:r>
            <a:r>
              <a:rPr lang="en-US" altLang="zh-TW" sz="3000" dirty="0" err="1" smtClean="0"/>
              <a:t>antivaccinationists</a:t>
            </a:r>
            <a:r>
              <a:rPr lang="en-US" altLang="zh-TW" sz="3000" dirty="0" smtClean="0"/>
              <a:t> </a:t>
            </a:r>
            <a:r>
              <a:rPr lang="en-US" altLang="zh-TW" sz="3000" dirty="0"/>
              <a:t>has ranged from people who are simply known little about science to radical fringe people who use </a:t>
            </a:r>
            <a:r>
              <a:rPr lang="en-US" altLang="zh-TW" sz="3000" dirty="0">
                <a:solidFill>
                  <a:srgbClr val="00B0F0"/>
                </a:solidFill>
              </a:rPr>
              <a:t>deliberate mistruths, intimidation, falsified data, </a:t>
            </a:r>
            <a:r>
              <a:rPr lang="en-US" altLang="zh-TW" sz="3000" dirty="0">
                <a:solidFill>
                  <a:schemeClr val="tx1"/>
                </a:solidFill>
              </a:rPr>
              <a:t>and</a:t>
            </a:r>
            <a:r>
              <a:rPr lang="en-US" altLang="zh-TW" sz="3000" dirty="0">
                <a:solidFill>
                  <a:srgbClr val="00B0F0"/>
                </a:solidFill>
              </a:rPr>
              <a:t> threats of violence </a:t>
            </a:r>
            <a:r>
              <a:rPr lang="en-US" altLang="zh-TW" sz="3000" dirty="0"/>
              <a:t>in efforts to prevent the use of vaccines .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766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16632"/>
            <a:ext cx="6984776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200" b="1" i="1" dirty="0">
                <a:latin typeface="Gulim" panose="020B0600000101010101" pitchFamily="34" charset="-127"/>
                <a:ea typeface="Gulim" panose="020B0600000101010101" pitchFamily="34" charset="-127"/>
              </a:rPr>
              <a:t>Once upon the time , when there are variety of vaccines </a:t>
            </a:r>
            <a:r>
              <a:rPr lang="en-US" altLang="zh-TW" sz="3200" b="1" i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exit in </a:t>
            </a:r>
            <a:r>
              <a:rPr lang="en-US" altLang="zh-TW" sz="3200" b="1" i="1" dirty="0">
                <a:latin typeface="Gulim" panose="020B0600000101010101" pitchFamily="34" charset="-127"/>
                <a:ea typeface="Gulim" panose="020B0600000101010101" pitchFamily="34" charset="-127"/>
              </a:rPr>
              <a:t>the world </a:t>
            </a:r>
            <a:r>
              <a:rPr lang="en-US" altLang="zh-TW" sz="3200" b="1" i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. They are solders , protecting </a:t>
            </a:r>
            <a:r>
              <a:rPr lang="en-US" altLang="zh-TW" sz="3200" b="1" i="1" dirty="0">
                <a:latin typeface="Gulim" panose="020B0600000101010101" pitchFamily="34" charset="-127"/>
                <a:ea typeface="Gulim" panose="020B0600000101010101" pitchFamily="34" charset="-127"/>
              </a:rPr>
              <a:t>people from devil diseases . </a:t>
            </a:r>
            <a:endParaRPr lang="en-US" altLang="zh-TW" sz="3200" b="1" i="1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99" y="908721"/>
            <a:ext cx="6738153" cy="47571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1520" y="1725823"/>
            <a:ext cx="878497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TW" sz="4400" dirty="0" smtClean="0"/>
          </a:p>
          <a:p>
            <a:pPr algn="ctr"/>
            <a:r>
              <a:rPr lang="en-US" altLang="zh-TW" sz="4400" dirty="0" smtClean="0"/>
              <a:t>One day …</a:t>
            </a:r>
          </a:p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4976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The H1N1 vaccine controversy</a:t>
            </a:r>
          </a:p>
        </p:txBody>
      </p:sp>
    </p:spTree>
    <p:extLst>
      <p:ext uri="{BB962C8B-B14F-4D97-AF65-F5344CB8AC3E}">
        <p14:creationId xmlns:p14="http://schemas.microsoft.com/office/powerpoint/2010/main" val="25932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H1N1 vaccine controversy - Report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/>
              <a:t>In 2009 and 2010 , when H1N1 Influenza virus were widely torturing the whole world , a strong public fear of vaccination was again revealed by </a:t>
            </a:r>
            <a:r>
              <a:rPr lang="en-US" altLang="zh-TW" sz="3200" dirty="0" err="1"/>
              <a:t>antivaccinationists</a:t>
            </a:r>
            <a:r>
              <a:rPr lang="en-US" altLang="zh-TW" sz="3200" dirty="0"/>
              <a:t> , added with the Wakefield’s demonstration , the public was steered away from the vaccine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29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The H1N1 vaccine controversy - Result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3200" dirty="0" smtClean="0"/>
              <a:t>Parents </a:t>
            </a:r>
            <a:r>
              <a:rPr lang="en-US" altLang="zh-TW" sz="3200" dirty="0"/>
              <a:t>and their children </a:t>
            </a:r>
            <a:r>
              <a:rPr lang="en-US" altLang="zh-TW" sz="3200" dirty="0" smtClean="0"/>
              <a:t>grew up </a:t>
            </a:r>
            <a:r>
              <a:rPr lang="en-US" altLang="zh-TW" sz="3200" dirty="0"/>
              <a:t>afraid of </a:t>
            </a:r>
            <a:r>
              <a:rPr lang="en-US" altLang="zh-TW" sz="3200" dirty="0" smtClean="0"/>
              <a:t>vaccines</a:t>
            </a:r>
          </a:p>
          <a:p>
            <a:r>
              <a:rPr lang="en-US" altLang="zh-TW" sz="3200" dirty="0"/>
              <a:t>T</a:t>
            </a:r>
            <a:r>
              <a:rPr lang="en-US" altLang="zh-TW" sz="3200" dirty="0" smtClean="0"/>
              <a:t>he </a:t>
            </a:r>
            <a:r>
              <a:rPr lang="en-US" altLang="zh-TW" sz="3200" dirty="0"/>
              <a:t>outbreaks of measles and mumps </a:t>
            </a:r>
            <a:r>
              <a:rPr lang="en-US" altLang="zh-TW" sz="3200" dirty="0" smtClean="0"/>
              <a:t>appeared </a:t>
            </a:r>
            <a:r>
              <a:rPr lang="en-US" altLang="zh-TW" sz="3200" dirty="0"/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21078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37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Who is the most to be blamed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1600200"/>
            <a:ext cx="6264696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sz="6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sz="6000" b="1" dirty="0" smtClean="0">
                <a:solidFill>
                  <a:srgbClr val="FF0000"/>
                </a:solidFill>
              </a:rPr>
              <a:t>The Media !!</a:t>
            </a:r>
          </a:p>
          <a:p>
            <a:pPr algn="ctr"/>
            <a:endParaRPr lang="zh-TW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1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1146607" y="948784"/>
            <a:ext cx="7355861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How to Hasten the </a:t>
            </a:r>
          </a:p>
          <a:p>
            <a:pPr algn="ctr"/>
            <a:r>
              <a:rPr lang="en-US" altLang="zh-TW" sz="66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Antivaccinationists</a:t>
            </a:r>
            <a:r>
              <a:rPr lang="en-US" altLang="zh-TW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’ </a:t>
            </a:r>
          </a:p>
          <a:p>
            <a:pPr algn="ctr"/>
            <a:r>
              <a:rPr lang="en-US" altLang="zh-TW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Funeral ?</a:t>
            </a:r>
            <a:endParaRPr lang="en-US" altLang="zh-TW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60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b="1" dirty="0" smtClean="0">
                <a:solidFill>
                  <a:srgbClr val="00B0F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Here , the author introduced us several referent ways to improve the problem :</a:t>
            </a:r>
          </a:p>
        </p:txBody>
      </p:sp>
    </p:spTree>
    <p:extLst>
      <p:ext uri="{BB962C8B-B14F-4D97-AF65-F5344CB8AC3E}">
        <p14:creationId xmlns:p14="http://schemas.microsoft.com/office/powerpoint/2010/main" val="359998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Hasten the </a:t>
            </a:r>
            <a:r>
              <a:rPr lang="en-US" altLang="zh-TW" dirty="0" err="1" smtClean="0"/>
              <a:t>Antivaccinationists</a:t>
            </a:r>
            <a:r>
              <a:rPr lang="en-US" altLang="zh-TW" dirty="0" smtClean="0"/>
              <a:t>’ funeral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4400" b="1" dirty="0" smtClean="0"/>
              <a:t>Step 1 : 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zh-TW" altLang="zh-TW" sz="3200" dirty="0"/>
              <a:t> </a:t>
            </a:r>
            <a:r>
              <a:rPr lang="en-US" altLang="zh-TW" sz="3200" dirty="0"/>
              <a:t>Publish high-quality studies to investigate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concerns </a:t>
            </a:r>
            <a:r>
              <a:rPr lang="en-US" altLang="zh-TW" sz="3200" dirty="0"/>
              <a:t>about vaccine safety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13013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Hasten the </a:t>
            </a:r>
            <a:r>
              <a:rPr lang="en-US" altLang="zh-TW" dirty="0" err="1" smtClean="0"/>
              <a:t>Antivaccinationists</a:t>
            </a:r>
            <a:r>
              <a:rPr lang="en-US" altLang="zh-TW" dirty="0" smtClean="0"/>
              <a:t>’ funeral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4400" b="1" dirty="0" smtClean="0"/>
              <a:t>Step 2 : 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zh-TW" altLang="zh-TW" sz="3200" dirty="0"/>
              <a:t> </a:t>
            </a:r>
            <a:r>
              <a:rPr lang="en-US" altLang="zh-TW" sz="3200" dirty="0"/>
              <a:t>Launch monitoring programs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94870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Hasten the </a:t>
            </a:r>
            <a:r>
              <a:rPr lang="en-US" altLang="zh-TW" dirty="0" err="1" smtClean="0"/>
              <a:t>Antivaccinationists</a:t>
            </a:r>
            <a:r>
              <a:rPr lang="en-US" altLang="zh-TW" dirty="0" smtClean="0"/>
              <a:t>’ funeral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4400" b="1" dirty="0" smtClean="0"/>
              <a:t>Step 3 : 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zh-TW" altLang="zh-TW" sz="3200" dirty="0"/>
              <a:t> </a:t>
            </a:r>
            <a:r>
              <a:rPr lang="en-US" altLang="zh-TW" sz="3200" dirty="0"/>
              <a:t>More strict profession education and media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 ethics</a:t>
            </a:r>
          </a:p>
        </p:txBody>
      </p:sp>
    </p:spTree>
    <p:extLst>
      <p:ext uri="{BB962C8B-B14F-4D97-AF65-F5344CB8AC3E}">
        <p14:creationId xmlns:p14="http://schemas.microsoft.com/office/powerpoint/2010/main" val="424424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Hasten the </a:t>
            </a:r>
            <a:r>
              <a:rPr lang="en-US" altLang="zh-TW" dirty="0" err="1" smtClean="0"/>
              <a:t>Antivaccinationists</a:t>
            </a:r>
            <a:r>
              <a:rPr lang="en-US" altLang="zh-TW" dirty="0" smtClean="0"/>
              <a:t>’ funeral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r>
              <a:rPr lang="en-US" altLang="zh-TW" sz="4400" b="1" dirty="0" smtClean="0"/>
              <a:t>Step 4 : </a:t>
            </a:r>
          </a:p>
          <a:p>
            <a:pPr marL="0" indent="0">
              <a:buNone/>
            </a:pPr>
            <a:r>
              <a:rPr lang="en-US" altLang="zh-TW" sz="3200" dirty="0" smtClean="0"/>
              <a:t>    </a:t>
            </a:r>
            <a:r>
              <a:rPr lang="zh-TW" altLang="zh-TW" sz="3200" dirty="0"/>
              <a:t> </a:t>
            </a:r>
            <a:r>
              <a:rPr lang="en-US" altLang="zh-TW" sz="3200" dirty="0"/>
              <a:t>Proper education to public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49616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16632"/>
            <a:ext cx="6984776" cy="550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TW" sz="3200" dirty="0" smtClean="0"/>
          </a:p>
          <a:p>
            <a:r>
              <a:rPr lang="en-US" altLang="zh-TW" sz="3200" b="1" i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Because of a scandal , vaccines failed to protect a few people . Fear to believe vaccines again , a group of people started fighting against them , electing the swords and begin the war .</a:t>
            </a:r>
          </a:p>
          <a:p>
            <a:endParaRPr lang="en-US" altLang="zh-TW" sz="3200" dirty="0"/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928687"/>
            <a:ext cx="6667500" cy="5000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1737973"/>
            <a:ext cx="8640960" cy="29546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TW" sz="4400" dirty="0" smtClean="0"/>
          </a:p>
          <a:p>
            <a:pPr algn="ctr"/>
            <a:r>
              <a:rPr lang="en-US" altLang="zh-TW" sz="4400" dirty="0" smtClean="0"/>
              <a:t>Those people , are completely </a:t>
            </a:r>
          </a:p>
          <a:p>
            <a:pPr algn="ctr"/>
            <a:r>
              <a:rPr lang="en-US" altLang="zh-TW" sz="5400" b="1" dirty="0" smtClean="0">
                <a:solidFill>
                  <a:srgbClr val="FF0000"/>
                </a:solidFill>
              </a:rPr>
              <a:t>warriors !</a:t>
            </a:r>
          </a:p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7675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960797" y="1325714"/>
            <a:ext cx="58176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9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Conclusion</a:t>
            </a:r>
            <a:endParaRPr lang="en-US" altLang="zh-TW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404664"/>
            <a:ext cx="7272808" cy="54006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TW" sz="4400" i="1" dirty="0">
                <a:latin typeface="FangSong" panose="02010609060101010101" pitchFamily="49" charset="-122"/>
                <a:ea typeface="FangSong" panose="02010609060101010101" pitchFamily="49" charset="-122"/>
              </a:rPr>
              <a:t>Despite hundreds of thousands of </a:t>
            </a:r>
            <a:r>
              <a:rPr lang="en-US" altLang="zh-TW" sz="4400" i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antivaccination</a:t>
            </a:r>
            <a:r>
              <a:rPr lang="en-US" altLang="zh-TW" sz="4400" i="1" dirty="0">
                <a:latin typeface="FangSong" panose="02010609060101010101" pitchFamily="49" charset="-122"/>
                <a:ea typeface="FangSong" panose="02010609060101010101" pitchFamily="49" charset="-122"/>
              </a:rPr>
              <a:t> movements having occurred so far , the true is that the diseases that we now seek to prevent with vaccination have been proved to pose far less risk to </a:t>
            </a:r>
            <a:r>
              <a:rPr lang="en-US" altLang="zh-TW" sz="4400" i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antivaccinationists</a:t>
            </a:r>
            <a:r>
              <a:rPr lang="en-US" altLang="zh-TW" sz="4400" i="1" dirty="0">
                <a:latin typeface="FangSong" panose="02010609060101010101" pitchFamily="49" charset="-122"/>
                <a:ea typeface="FangSong" panose="02010609060101010101" pitchFamily="49" charset="-122"/>
              </a:rPr>
              <a:t> than smallpox did before . A long history of stunning triumphs, such as the eradication of smallpox and control of many epidemic diseases have proved this perspective .</a:t>
            </a:r>
            <a:endParaRPr lang="en-US" altLang="zh-TW" sz="4400" b="1" i="1" dirty="0" smtClean="0">
              <a:solidFill>
                <a:srgbClr val="00B0F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2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-180528" y="833271"/>
            <a:ext cx="93245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dirty="0"/>
              <a:t>We believe that </a:t>
            </a:r>
            <a:r>
              <a:rPr lang="en-US" altLang="zh-TW" sz="3200" b="1" i="1" dirty="0" err="1"/>
              <a:t>antivaccinationists</a:t>
            </a:r>
            <a:r>
              <a:rPr lang="en-US" altLang="zh-TW" sz="3200" b="1" i="1" dirty="0"/>
              <a:t> have done significant harm to the public health. Ultimately, society must recognize that science is not a democracy in which the side with the most votes or the loudest voices gets to decide what is right.</a:t>
            </a:r>
            <a:endParaRPr lang="zh-TW" altLang="en-US" sz="3200" b="1" i="1" dirty="0"/>
          </a:p>
        </p:txBody>
      </p:sp>
      <p:sp>
        <p:nvSpPr>
          <p:cNvPr id="8" name="Rectangle 7"/>
          <p:cNvSpPr/>
          <p:nvPr/>
        </p:nvSpPr>
        <p:spPr>
          <a:xfrm>
            <a:off x="3203848" y="352307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/>
              <a:t>-</a:t>
            </a:r>
            <a:r>
              <a:rPr lang="en-US" altLang="zh-TW" i="1" dirty="0" smtClean="0"/>
              <a:t>-</a:t>
            </a:r>
            <a:r>
              <a:rPr lang="zh-TW" altLang="en-US" i="1" dirty="0" smtClean="0"/>
              <a:t> </a:t>
            </a:r>
            <a:r>
              <a:rPr lang="zh-TW" altLang="en-US" i="1" dirty="0"/>
              <a:t>From "The Age-Old Struggle against the antivaccinationists"</a:t>
            </a:r>
          </a:p>
        </p:txBody>
      </p:sp>
    </p:spTree>
    <p:extLst>
      <p:ext uri="{BB962C8B-B14F-4D97-AF65-F5344CB8AC3E}">
        <p14:creationId xmlns:p14="http://schemas.microsoft.com/office/powerpoint/2010/main" val="22403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1191662" y="1325714"/>
            <a:ext cx="535589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9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Reference</a:t>
            </a:r>
            <a:endParaRPr lang="en-US" altLang="zh-TW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1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92163"/>
          </a:xfrm>
        </p:spPr>
        <p:txBody>
          <a:bodyPr/>
          <a:lstStyle/>
          <a:p>
            <a:r>
              <a:rPr lang="en-US" altLang="zh-TW" dirty="0" smtClean="0"/>
              <a:t>Hasten the </a:t>
            </a:r>
            <a:r>
              <a:rPr lang="en-US" altLang="zh-TW" dirty="0" err="1" smtClean="0"/>
              <a:t>Antivaccinationists</a:t>
            </a:r>
            <a:r>
              <a:rPr lang="en-US" altLang="zh-TW" dirty="0" smtClean="0"/>
              <a:t>’ funeral</a:t>
            </a:r>
            <a:endParaRPr lang="zh-TW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35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zh-TW" sz="2400" b="1" dirty="0"/>
              <a:t>Gregory A. Poland, M.D., and Robert M. Jacobson, M.D.</a:t>
            </a:r>
            <a:r>
              <a:rPr lang="en-US" altLang="zh-TW" sz="2400" dirty="0"/>
              <a:t> The Age-Old Struggle against the </a:t>
            </a:r>
            <a:r>
              <a:rPr lang="en-US" altLang="zh-TW" sz="2400" dirty="0" err="1"/>
              <a:t>Antivaccinationists</a:t>
            </a:r>
            <a:r>
              <a:rPr lang="en-US" altLang="zh-TW" sz="2400" dirty="0"/>
              <a:t> N </a:t>
            </a:r>
            <a:r>
              <a:rPr lang="en-US" altLang="zh-TW" sz="2400" dirty="0" err="1"/>
              <a:t>Engl</a:t>
            </a:r>
            <a:r>
              <a:rPr lang="en-US" altLang="zh-TW" sz="2400" dirty="0"/>
              <a:t> J Med 2011; 364:97-99 DOI: 10.1056 / NEJMp1010594</a:t>
            </a:r>
            <a:endParaRPr lang="zh-TW" altLang="zh-TW" sz="2400" dirty="0"/>
          </a:p>
          <a:p>
            <a:pPr lvl="0"/>
            <a:r>
              <a:rPr lang="en-US" altLang="zh-TW" sz="2400" b="1" dirty="0"/>
              <a:t>Homeopathy Safe Medicine </a:t>
            </a:r>
            <a:r>
              <a:rPr lang="en-US" altLang="zh-TW" sz="2400" dirty="0"/>
              <a:t>The DPT Vaccine. Do doctor's really know it is dangerous? And if so, why are they not telling us? - </a:t>
            </a:r>
            <a:r>
              <a:rPr lang="en-US" altLang="zh-TW" sz="2400" dirty="0">
                <a:hlinkClick r:id="rId2"/>
              </a:rPr>
              <a:t>http://safe-medicine.blogspot.tw/2013/04/the-dpt-vaccine-do-doctors-really-know.html</a:t>
            </a:r>
            <a:endParaRPr lang="zh-TW" altLang="zh-TW" sz="2400" dirty="0"/>
          </a:p>
          <a:p>
            <a:pPr lvl="0"/>
            <a:r>
              <a:rPr lang="en-US" altLang="zh-TW" sz="2400" b="1" dirty="0"/>
              <a:t>Wikipedia </a:t>
            </a:r>
            <a:r>
              <a:rPr lang="en-US" altLang="zh-TW" sz="2400" dirty="0"/>
              <a:t>Vaccine controversies </a:t>
            </a:r>
            <a:r>
              <a:rPr lang="en-US" altLang="zh-TW" sz="2400" dirty="0" smtClean="0"/>
              <a:t>–</a:t>
            </a:r>
            <a:endParaRPr lang="en-US" altLang="zh-TW" sz="2400" dirty="0" smtClean="0"/>
          </a:p>
          <a:p>
            <a:pPr marL="0" lvl="0" indent="0">
              <a:buNone/>
            </a:pPr>
            <a:r>
              <a:rPr lang="en-US" altLang="zh-TW" sz="2400" dirty="0" smtClean="0">
                <a:hlinkClick r:id="rId3"/>
              </a:rPr>
              <a:t>     http</a:t>
            </a:r>
            <a:r>
              <a:rPr lang="en-US" altLang="zh-TW" sz="2400" dirty="0">
                <a:hlinkClick r:id="rId3"/>
              </a:rPr>
              <a:t>://en.wikipedia.org/wiki/Vaccine_controverises</a:t>
            </a:r>
            <a:endParaRPr lang="en-US" altLang="zh-TW" sz="2400" dirty="0"/>
          </a:p>
          <a:p>
            <a:pPr lvl="0"/>
            <a:r>
              <a:rPr lang="en-US" altLang="zh-TW" sz="2400" b="1" dirty="0"/>
              <a:t>Wikipedia</a:t>
            </a:r>
            <a:r>
              <a:rPr lang="en-US" altLang="zh-TW" sz="2400" dirty="0"/>
              <a:t> MMR vaccine controversy - http://en.wikipedia.org/wiki/MMR_ </a:t>
            </a:r>
            <a:r>
              <a:rPr lang="en-US" altLang="zh-TW" sz="2400" dirty="0" err="1"/>
              <a:t>vaccine_controversy</a:t>
            </a:r>
            <a:endParaRPr lang="zh-TW" altLang="zh-TW" sz="2400" dirty="0"/>
          </a:p>
          <a:p>
            <a:pPr lvl="0"/>
            <a:r>
              <a:rPr lang="en-US" altLang="zh-TW" sz="2400" b="1" dirty="0"/>
              <a:t>Flaherty DK </a:t>
            </a:r>
            <a:r>
              <a:rPr lang="en-US" altLang="zh-TW" sz="2400" dirty="0"/>
              <a:t>The vaccine-autism connection: a public health crisis caused by unethical medical practices and fraudulent science 2011 Oct;45(10):1302-4. </a:t>
            </a:r>
            <a:r>
              <a:rPr lang="en-US" altLang="zh-TW" sz="2400" dirty="0" err="1"/>
              <a:t>doi</a:t>
            </a:r>
            <a:r>
              <a:rPr lang="en-US" altLang="zh-TW" sz="2400" dirty="0"/>
              <a:t>: 10.1345/aph.1Q318. </a:t>
            </a:r>
            <a:r>
              <a:rPr lang="en-US" altLang="zh-TW" sz="2400" dirty="0" err="1"/>
              <a:t>Epub</a:t>
            </a:r>
            <a:r>
              <a:rPr lang="en-US" altLang="zh-TW" sz="2400" dirty="0"/>
              <a:t> 2011 Sep 13</a:t>
            </a:r>
            <a:r>
              <a:rPr lang="en-US" altLang="zh-TW" sz="2400" dirty="0" smtClean="0"/>
              <a:t>.</a:t>
            </a:r>
            <a:endParaRPr lang="en-US" altLang="zh-TW" sz="2400" dirty="0" smtClean="0"/>
          </a:p>
          <a:p>
            <a:pPr lvl="0"/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7996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1112988" y="1325714"/>
            <a:ext cx="551324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9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  <a:endParaRPr lang="en-US" altLang="zh-TW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55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3568" y="692696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</a:rPr>
              <a:t>Eventually , the people got the final victory ! </a:t>
            </a:r>
            <a:endParaRPr lang="zh-TW" alt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29" y="596709"/>
            <a:ext cx="7416824" cy="5352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1501" y="1611202"/>
            <a:ext cx="7920880" cy="37856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TW" sz="6000" b="1" dirty="0" smtClean="0"/>
          </a:p>
          <a:p>
            <a:pPr algn="ctr"/>
            <a:r>
              <a:rPr lang="en-US" altLang="zh-TW" sz="6000" b="1" dirty="0" smtClean="0"/>
              <a:t>However ,</a:t>
            </a:r>
          </a:p>
          <a:p>
            <a:pPr algn="ctr"/>
            <a:r>
              <a:rPr lang="en-US" altLang="zh-TW" sz="6000" b="1" dirty="0" smtClean="0"/>
              <a:t>The tragedy began ……</a:t>
            </a:r>
          </a:p>
          <a:p>
            <a:pPr algn="ctr"/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433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520" y="168804"/>
            <a:ext cx="7272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After their victories , disasters also visited . Diseases started to torture people , taking away lots of innocent lives ……</a:t>
            </a:r>
            <a:endParaRPr lang="zh-TW" alt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78604"/>
            <a:ext cx="6732240" cy="5057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1725823"/>
            <a:ext cx="878497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TW" sz="4400" dirty="0" smtClean="0"/>
          </a:p>
          <a:p>
            <a:pPr algn="ctr"/>
            <a:r>
              <a:rPr lang="en-US" altLang="zh-TW" sz="4400" dirty="0" smtClean="0"/>
              <a:t>Until long period after…</a:t>
            </a:r>
            <a:endParaRPr lang="en-US" altLang="zh-TW" sz="4400" dirty="0"/>
          </a:p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613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83884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520" y="168804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People finally started to find help from vaccines again . Diseases were gradually defeated , people finally could live a safe life .</a:t>
            </a:r>
            <a:endParaRPr lang="zh-TW" alt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9" y="1412776"/>
            <a:ext cx="818571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676456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0" y="2420888"/>
            <a:ext cx="723629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620688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The story temporary comes to an end . Now , let’s take a little looks at what happen in the real world …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61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P Template - 3199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70 [Compatibility Mode]" id="{195A2E46-6C16-4097-BEA5-5517C7A77AB0}" vid="{BEAA2A49-4831-469F-9242-68B02D1474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 With Syringe Print</Template>
  <TotalTime>230</TotalTime>
  <Words>1451</Words>
  <Application>Microsoft Office PowerPoint</Application>
  <PresentationFormat>On-screen Show (4:3)</PresentationFormat>
  <Paragraphs>163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Sans Condensed</vt:lpstr>
      <vt:lpstr>FangSong</vt:lpstr>
      <vt:lpstr>Britannic Bold</vt:lpstr>
      <vt:lpstr>Calibri</vt:lpstr>
      <vt:lpstr>Times New Roman</vt:lpstr>
      <vt:lpstr>新細明體</vt:lpstr>
      <vt:lpstr>Arial</vt:lpstr>
      <vt:lpstr>Gulim</vt:lpstr>
      <vt:lpstr>Gungsuh</vt:lpstr>
      <vt:lpstr>DOP Template - 3199</vt:lpstr>
      <vt:lpstr>Antivaccination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The early Antivaccinationists</vt:lpstr>
      <vt:lpstr>The early Antivaccinationists</vt:lpstr>
      <vt:lpstr>PowerPoint Presentation</vt:lpstr>
      <vt:lpstr>The golden age</vt:lpstr>
      <vt:lpstr>The golden age</vt:lpstr>
      <vt:lpstr>The golden age</vt:lpstr>
      <vt:lpstr>The golden age</vt:lpstr>
      <vt:lpstr>The golden age</vt:lpstr>
      <vt:lpstr>PowerPoint Presentation</vt:lpstr>
      <vt:lpstr>Re-flourishing of the antivaccinationists</vt:lpstr>
      <vt:lpstr>PowerPoint Presentation</vt:lpstr>
      <vt:lpstr>PowerPoint Presentation</vt:lpstr>
      <vt:lpstr>PowerPoint Presentation</vt:lpstr>
      <vt:lpstr>The DPT event - Beginning</vt:lpstr>
      <vt:lpstr>The DPT event - Society</vt:lpstr>
      <vt:lpstr>The DPT event – Vaccine Manufacturers</vt:lpstr>
      <vt:lpstr>The DPT event – A little survey</vt:lpstr>
      <vt:lpstr>PowerPoint Presentation</vt:lpstr>
      <vt:lpstr>The MMR vaccine controversy - Beginning</vt:lpstr>
      <vt:lpstr>The MMR vaccine controversy - Beginning</vt:lpstr>
      <vt:lpstr>The MMR vaccine controversy - Momentum</vt:lpstr>
      <vt:lpstr>The MMR vaccine controversy – A Little Survey</vt:lpstr>
      <vt:lpstr>The MMR vaccine controversy – The True</vt:lpstr>
      <vt:lpstr>The MMR vaccine controversy – The True</vt:lpstr>
      <vt:lpstr>The MMR vaccine controversy – The Impact</vt:lpstr>
      <vt:lpstr>PowerPoint Presentation</vt:lpstr>
      <vt:lpstr>PowerPoint Presentation</vt:lpstr>
      <vt:lpstr>PowerPoint Presentation</vt:lpstr>
      <vt:lpstr>The H1N1 vaccine controversy - Report</vt:lpstr>
      <vt:lpstr>The H1N1 vaccine controversy - Result</vt:lpstr>
      <vt:lpstr>PowerPoint Presentation</vt:lpstr>
      <vt:lpstr>PowerPoint Presentation</vt:lpstr>
      <vt:lpstr>PowerPoint Presentation</vt:lpstr>
      <vt:lpstr>Hasten the Antivaccinationists’ funeral</vt:lpstr>
      <vt:lpstr>Hasten the Antivaccinationists’ funeral</vt:lpstr>
      <vt:lpstr>Hasten the Antivaccinationists’ funeral</vt:lpstr>
      <vt:lpstr>Hasten the Antivaccinationists’ funeral</vt:lpstr>
      <vt:lpstr>PowerPoint Presentation</vt:lpstr>
      <vt:lpstr>PowerPoint Presentation</vt:lpstr>
      <vt:lpstr>PowerPoint Presentation</vt:lpstr>
      <vt:lpstr>PowerPoint Presentation</vt:lpstr>
      <vt:lpstr>Hasten the Antivaccinationists’ funeral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Antivaccination</dc:title>
  <dc:subject>PowerPoint Templates</dc:subject>
  <dc:creator>蓝正雄</dc:creator>
  <cp:lastModifiedBy>蓝正雄</cp:lastModifiedBy>
  <cp:revision>27</cp:revision>
  <dcterms:created xsi:type="dcterms:W3CDTF">2015-01-08T12:54:42Z</dcterms:created>
  <dcterms:modified xsi:type="dcterms:W3CDTF">2015-01-08T16:46:40Z</dcterms:modified>
</cp:coreProperties>
</file>