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5" r:id="rId4"/>
    <p:sldId id="286" r:id="rId5"/>
    <p:sldId id="287" r:id="rId6"/>
    <p:sldId id="280" r:id="rId7"/>
    <p:sldId id="258" r:id="rId8"/>
    <p:sldId id="281" r:id="rId9"/>
    <p:sldId id="282" r:id="rId10"/>
    <p:sldId id="259" r:id="rId11"/>
    <p:sldId id="288" r:id="rId12"/>
    <p:sldId id="289" r:id="rId13"/>
    <p:sldId id="283" r:id="rId14"/>
    <p:sldId id="260" r:id="rId15"/>
    <p:sldId id="272" r:id="rId16"/>
    <p:sldId id="261" r:id="rId17"/>
    <p:sldId id="273" r:id="rId18"/>
    <p:sldId id="262" r:id="rId19"/>
    <p:sldId id="275" r:id="rId20"/>
    <p:sldId id="263" r:id="rId21"/>
    <p:sldId id="290" r:id="rId22"/>
    <p:sldId id="274" r:id="rId23"/>
    <p:sldId id="264" r:id="rId24"/>
    <p:sldId id="276" r:id="rId25"/>
    <p:sldId id="265" r:id="rId26"/>
    <p:sldId id="293" r:id="rId27"/>
    <p:sldId id="294" r:id="rId28"/>
    <p:sldId id="291" r:id="rId29"/>
    <p:sldId id="292" r:id="rId30"/>
    <p:sldId id="266" r:id="rId31"/>
    <p:sldId id="277" r:id="rId32"/>
    <p:sldId id="267" r:id="rId33"/>
    <p:sldId id="278" r:id="rId34"/>
    <p:sldId id="268" r:id="rId35"/>
    <p:sldId id="269" r:id="rId36"/>
    <p:sldId id="295" r:id="rId37"/>
    <p:sldId id="296" r:id="rId38"/>
    <p:sldId id="270" r:id="rId39"/>
    <p:sldId id="284" r:id="rId40"/>
    <p:sldId id="271" r:id="rId41"/>
    <p:sldId id="279" r:id="rId4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4" name="標題 13"/>
          <p:cNvSpPr>
            <a:spLocks noGrp="1"/>
          </p:cNvSpPr>
          <p:nvPr>
            <p:ph type="ctrTitle"/>
          </p:nvPr>
        </p:nvSpPr>
        <p:spPr>
          <a:xfrm>
            <a:off x="1432560" y="359898"/>
            <a:ext cx="7406640" cy="1472184"/>
          </a:xfrm>
        </p:spPr>
        <p:txBody>
          <a:bodyPr anchor="b"/>
          <a:lstStyle>
            <a:lvl1pPr algn="l">
              <a:defRPr/>
            </a:lvl1pPr>
            <a:extLst/>
          </a:lstStyle>
          <a:p>
            <a:r>
              <a:rPr kumimoji="0" lang="zh-TW" altLang="en-US" smtClean="0"/>
              <a:t>按一下以編輯母片標題樣式</a:t>
            </a:r>
            <a:endParaRPr kumimoji="0" lang="en-US"/>
          </a:p>
        </p:txBody>
      </p:sp>
      <p:sp>
        <p:nvSpPr>
          <p:cNvPr id="22" name="副標題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smtClean="0"/>
              <a:t>按一下以編輯母片副標題樣式</a:t>
            </a:r>
            <a:endParaRPr kumimoji="0" lang="en-US"/>
          </a:p>
        </p:txBody>
      </p:sp>
      <p:sp>
        <p:nvSpPr>
          <p:cNvPr id="7" name="日期版面配置區 6"/>
          <p:cNvSpPr>
            <a:spLocks noGrp="1"/>
          </p:cNvSpPr>
          <p:nvPr>
            <p:ph type="dt" sz="half" idx="10"/>
          </p:nvPr>
        </p:nvSpPr>
        <p:spPr/>
        <p:txBody>
          <a:bodyPr/>
          <a:lstStyle>
            <a:extLst/>
          </a:lstStyle>
          <a:p>
            <a:fld id="{07C79BA2-E43B-49FC-9A5B-90141EB33C00}" type="datetimeFigureOut">
              <a:rPr lang="zh-TW" altLang="en-US" smtClean="0"/>
              <a:t>2014/12/29</a:t>
            </a:fld>
            <a:endParaRPr lang="zh-TW" altLang="en-US"/>
          </a:p>
        </p:txBody>
      </p:sp>
      <p:sp>
        <p:nvSpPr>
          <p:cNvPr id="20" name="頁尾版面配置區 19"/>
          <p:cNvSpPr>
            <a:spLocks noGrp="1"/>
          </p:cNvSpPr>
          <p:nvPr>
            <p:ph type="ftr" sz="quarter" idx="11"/>
          </p:nvPr>
        </p:nvSpPr>
        <p:spPr/>
        <p:txBody>
          <a:bodyPr/>
          <a:lstStyle>
            <a:extLst/>
          </a:lstStyle>
          <a:p>
            <a:endParaRPr lang="zh-TW" altLang="en-US"/>
          </a:p>
        </p:txBody>
      </p:sp>
      <p:sp>
        <p:nvSpPr>
          <p:cNvPr id="10" name="投影片編號版面配置區 9"/>
          <p:cNvSpPr>
            <a:spLocks noGrp="1"/>
          </p:cNvSpPr>
          <p:nvPr>
            <p:ph type="sldNum" sz="quarter" idx="12"/>
          </p:nvPr>
        </p:nvSpPr>
        <p:spPr/>
        <p:txBody>
          <a:bodyPr/>
          <a:lstStyle>
            <a:extLst/>
          </a:lstStyle>
          <a:p>
            <a:fld id="{0CCD035E-5CA2-4C11-82CF-8066A442EAE8}" type="slidenum">
              <a:rPr lang="zh-TW" altLang="en-US" smtClean="0"/>
              <a:t>‹#›</a:t>
            </a:fld>
            <a:endParaRPr lang="zh-TW" altLang="en-US"/>
          </a:p>
        </p:txBody>
      </p:sp>
      <p:sp>
        <p:nvSpPr>
          <p:cNvPr id="8" name="橢圓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橢圓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07C79BA2-E43B-49FC-9A5B-90141EB33C00}" type="datetimeFigureOut">
              <a:rPr lang="zh-TW" altLang="en-US" smtClean="0"/>
              <a:t>2014/12/29</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0CCD035E-5CA2-4C11-82CF-8066A442EAE8}"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58000" y="274639"/>
            <a:ext cx="1828800" cy="5851525"/>
          </a:xfrm>
        </p:spPr>
        <p:txBody>
          <a:bodyPr vert="eaVe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1143000" y="274640"/>
            <a:ext cx="5562600" cy="5851525"/>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07C79BA2-E43B-49FC-9A5B-90141EB33C00}" type="datetimeFigureOut">
              <a:rPr lang="zh-TW" altLang="en-US" smtClean="0"/>
              <a:t>2014/12/29</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0CCD035E-5CA2-4C11-82CF-8066A442EAE8}"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07C79BA2-E43B-49FC-9A5B-90141EB33C00}" type="datetimeFigureOut">
              <a:rPr lang="zh-TW" altLang="en-US" smtClean="0"/>
              <a:t>2014/12/29</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0CCD035E-5CA2-4C11-82CF-8066A442EAE8}"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標題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extLst/>
          </a:lstStyle>
          <a:p>
            <a:fld id="{07C79BA2-E43B-49FC-9A5B-90141EB33C00}" type="datetimeFigureOut">
              <a:rPr lang="zh-TW" altLang="en-US" smtClean="0"/>
              <a:t>2014/12/29</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0CCD035E-5CA2-4C11-82CF-8066A442EAE8}" type="slidenum">
              <a:rPr lang="zh-TW" altLang="en-US" smtClean="0"/>
              <a:t>‹#›</a:t>
            </a:fld>
            <a:endParaRPr lang="zh-TW"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橢圓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橢圓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07C79BA2-E43B-49FC-9A5B-90141EB33C00}" type="datetimeFigureOut">
              <a:rPr lang="zh-TW" altLang="en-US" smtClean="0"/>
              <a:t>2014/12/29</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0CCD035E-5CA2-4C11-82CF-8066A442EAE8}"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extLst/>
          </a:lstStyle>
          <a:p>
            <a:fld id="{07C79BA2-E43B-49FC-9A5B-90141EB33C00}" type="datetimeFigureOut">
              <a:rPr lang="zh-TW" altLang="en-US" smtClean="0"/>
              <a:t>2014/12/29</a:t>
            </a:fld>
            <a:endParaRPr lang="zh-TW" altLang="en-US"/>
          </a:p>
        </p:txBody>
      </p:sp>
      <p:sp>
        <p:nvSpPr>
          <p:cNvPr id="8" name="頁尾版面配置區 7"/>
          <p:cNvSpPr>
            <a:spLocks noGrp="1"/>
          </p:cNvSpPr>
          <p:nvPr>
            <p:ph type="ftr" sz="quarter" idx="11"/>
          </p:nvPr>
        </p:nvSpPr>
        <p:spPr/>
        <p:txBody>
          <a:bodyPr/>
          <a:lstStyle>
            <a:extLst/>
          </a:lstStyle>
          <a:p>
            <a:endParaRPr lang="zh-TW" altLang="en-US"/>
          </a:p>
        </p:txBody>
      </p:sp>
      <p:sp>
        <p:nvSpPr>
          <p:cNvPr id="9" name="投影片編號版面配置區 8"/>
          <p:cNvSpPr>
            <a:spLocks noGrp="1"/>
          </p:cNvSpPr>
          <p:nvPr>
            <p:ph type="sldNum" sz="quarter" idx="12"/>
          </p:nvPr>
        </p:nvSpPr>
        <p:spPr/>
        <p:txBody>
          <a:bodyPr/>
          <a:lstStyle>
            <a:extLst/>
          </a:lstStyle>
          <a:p>
            <a:fld id="{0CCD035E-5CA2-4C11-82CF-8066A442EAE8}"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nchor="ctr"/>
          <a:lstStyle>
            <a:extLst/>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extLst/>
          </a:lstStyle>
          <a:p>
            <a:fld id="{07C79BA2-E43B-49FC-9A5B-90141EB33C00}" type="datetimeFigureOut">
              <a:rPr lang="zh-TW" altLang="en-US" smtClean="0"/>
              <a:t>2014/12/29</a:t>
            </a:fld>
            <a:endParaRPr lang="zh-TW" altLang="en-US"/>
          </a:p>
        </p:txBody>
      </p:sp>
      <p:sp>
        <p:nvSpPr>
          <p:cNvPr id="4" name="頁尾版面配置區 3"/>
          <p:cNvSpPr>
            <a:spLocks noGrp="1"/>
          </p:cNvSpPr>
          <p:nvPr>
            <p:ph type="ftr" sz="quarter" idx="11"/>
          </p:nvPr>
        </p:nvSpPr>
        <p:spPr/>
        <p:txBody>
          <a:bodyPr/>
          <a:lstStyle>
            <a:extLst/>
          </a:lstStyle>
          <a:p>
            <a:endParaRPr lang="zh-TW" altLang="en-US"/>
          </a:p>
        </p:txBody>
      </p:sp>
      <p:sp>
        <p:nvSpPr>
          <p:cNvPr id="5" name="投影片編號版面配置區 4"/>
          <p:cNvSpPr>
            <a:spLocks noGrp="1"/>
          </p:cNvSpPr>
          <p:nvPr>
            <p:ph type="sldNum" sz="quarter" idx="12"/>
          </p:nvPr>
        </p:nvSpPr>
        <p:spPr/>
        <p:txBody>
          <a:bodyPr/>
          <a:lstStyle>
            <a:extLst/>
          </a:lstStyle>
          <a:p>
            <a:fld id="{0CCD035E-5CA2-4C11-82CF-8066A442EAE8}"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版面配置區 1"/>
          <p:cNvSpPr>
            <a:spLocks noGrp="1"/>
          </p:cNvSpPr>
          <p:nvPr>
            <p:ph type="dt" sz="half" idx="10"/>
          </p:nvPr>
        </p:nvSpPr>
        <p:spPr/>
        <p:txBody>
          <a:bodyPr/>
          <a:lstStyle>
            <a:extLst/>
          </a:lstStyle>
          <a:p>
            <a:fld id="{07C79BA2-E43B-49FC-9A5B-90141EB33C00}" type="datetimeFigureOut">
              <a:rPr lang="zh-TW" altLang="en-US" smtClean="0"/>
              <a:t>2014/12/29</a:t>
            </a:fld>
            <a:endParaRPr lang="zh-TW" altLang="en-US"/>
          </a:p>
        </p:txBody>
      </p:sp>
      <p:sp>
        <p:nvSpPr>
          <p:cNvPr id="3" name="頁尾版面配置區 2"/>
          <p:cNvSpPr>
            <a:spLocks noGrp="1"/>
          </p:cNvSpPr>
          <p:nvPr>
            <p:ph type="ftr" sz="quarter" idx="11"/>
          </p:nvPr>
        </p:nvSpPr>
        <p:spPr/>
        <p:txBody>
          <a:bodyPr/>
          <a:lstStyle>
            <a:extLst/>
          </a:lstStyle>
          <a:p>
            <a:endParaRPr lang="zh-TW" altLang="en-US"/>
          </a:p>
        </p:txBody>
      </p:sp>
      <p:sp>
        <p:nvSpPr>
          <p:cNvPr id="4" name="投影片編號版面配置區 3"/>
          <p:cNvSpPr>
            <a:spLocks noGrp="1"/>
          </p:cNvSpPr>
          <p:nvPr>
            <p:ph type="sldNum" sz="quarter" idx="12"/>
          </p:nvPr>
        </p:nvSpPr>
        <p:spPr/>
        <p:txBody>
          <a:bodyPr/>
          <a:lstStyle>
            <a:extLst/>
          </a:lstStyle>
          <a:p>
            <a:fld id="{0CCD035E-5CA2-4C11-82CF-8066A442EAE8}" type="slidenum">
              <a:rPr lang="zh-TW" altLang="en-US" smtClean="0"/>
              <a:t>‹#›</a:t>
            </a:fld>
            <a:endParaRPr lang="zh-TW"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07C79BA2-E43B-49FC-9A5B-90141EB33C00}" type="datetimeFigureOut">
              <a:rPr lang="zh-TW" altLang="en-US" smtClean="0"/>
              <a:t>2014/12/29</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0CCD035E-5CA2-4C11-82CF-8066A442EAE8}"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extLst/>
          </a:lstStyle>
          <a:p>
            <a:fld id="{07C79BA2-E43B-49FC-9A5B-90141EB33C00}" type="datetimeFigureOut">
              <a:rPr lang="zh-TW" altLang="en-US" smtClean="0"/>
              <a:t>2014/12/29</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0CCD035E-5CA2-4C11-82CF-8066A442EAE8}" type="slidenum">
              <a:rPr lang="zh-TW" altLang="en-US" smtClean="0"/>
              <a:t>‹#›</a:t>
            </a:fld>
            <a:endParaRPr lang="zh-TW"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圖片版面配置區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TW" altLang="en-US" smtClean="0"/>
              <a:t>按一下圖示以新增圖片</a:t>
            </a:r>
            <a:endParaRPr kumimoji="0" lang="en-US" dirty="0"/>
          </a:p>
        </p:txBody>
      </p:sp>
      <p:sp>
        <p:nvSpPr>
          <p:cNvPr id="9" name="流程圖: 程序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圖: 程序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字版面配置區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TW" altLang="en-US" smtClean="0"/>
              <a:t>按一下以編輯母片文字樣式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圓形圖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橢圓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甜甜圈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標題版面配置區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TW" altLang="en-US" smtClean="0"/>
              <a:t>按一下以編輯母片標題樣式</a:t>
            </a:r>
            <a:endParaRPr kumimoji="0" lang="en-US"/>
          </a:p>
        </p:txBody>
      </p:sp>
      <p:sp>
        <p:nvSpPr>
          <p:cNvPr id="9" name="文字版面配置區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24" name="日期版面配置區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7C79BA2-E43B-49FC-9A5B-90141EB33C00}" type="datetimeFigureOut">
              <a:rPr lang="zh-TW" altLang="en-US" smtClean="0"/>
              <a:t>2014/12/29</a:t>
            </a:fld>
            <a:endParaRPr lang="zh-TW" altLang="en-US"/>
          </a:p>
        </p:txBody>
      </p:sp>
      <p:sp>
        <p:nvSpPr>
          <p:cNvPr id="10" name="頁尾版面配置區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TW" altLang="en-US"/>
          </a:p>
        </p:txBody>
      </p:sp>
      <p:sp>
        <p:nvSpPr>
          <p:cNvPr id="22" name="投影片編號版面配置區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CCD035E-5CA2-4C11-82CF-8066A442EAE8}" type="slidenum">
              <a:rPr lang="zh-TW" altLang="en-US" smtClean="0"/>
              <a:t>‹#›</a:t>
            </a:fld>
            <a:endParaRPr lang="zh-TW"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Vesicle_(biology)" TargetMode="External"/><Relationship Id="rId7" Type="http://schemas.openxmlformats.org/officeDocument/2006/relationships/hyperlink" Target="http://en.wikipedia.org/wiki/In_vitro" TargetMode="External"/><Relationship Id="rId2" Type="http://schemas.openxmlformats.org/officeDocument/2006/relationships/hyperlink" Target="http://en.wikipedia.org/wiki/Cell_biology" TargetMode="External"/><Relationship Id="rId1" Type="http://schemas.openxmlformats.org/officeDocument/2006/relationships/slideLayout" Target="../slideLayouts/slideLayout2.xml"/><Relationship Id="rId6" Type="http://schemas.openxmlformats.org/officeDocument/2006/relationships/hyperlink" Target="http://en.wikipedia.org/wiki/Metabolite" TargetMode="External"/><Relationship Id="rId5" Type="http://schemas.openxmlformats.org/officeDocument/2006/relationships/hyperlink" Target="http://en.wikipedia.org/wiki/Eukaryotic" TargetMode="External"/><Relationship Id="rId4" Type="http://schemas.openxmlformats.org/officeDocument/2006/relationships/hyperlink" Target="http://en.wikipedia.org/wiki/Endoplasmic_reticulu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bmj.com/content/330/7500/1109.short#ref-7"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en.wikipedia.org/wiki/Measles" TargetMode="External"/><Relationship Id="rId3" Type="http://schemas.openxmlformats.org/officeDocument/2006/relationships/hyperlink" Target="http://en.wikipedia.org/wiki/Nyctalopia" TargetMode="External"/><Relationship Id="rId7" Type="http://schemas.openxmlformats.org/officeDocument/2006/relationships/hyperlink" Target="http://en.wikipedia.org/wiki/Immunization_(medicine)" TargetMode="External"/><Relationship Id="rId2" Type="http://schemas.openxmlformats.org/officeDocument/2006/relationships/hyperlink" Target="http://en.wikipedia.org/wiki/Vitamin_A" TargetMode="External"/><Relationship Id="rId1" Type="http://schemas.openxmlformats.org/officeDocument/2006/relationships/slideLayout" Target="../slideLayouts/slideLayout2.xml"/><Relationship Id="rId6" Type="http://schemas.openxmlformats.org/officeDocument/2006/relationships/hyperlink" Target="http://en.wikipedia.org/wiki/Visual_phototransduction" TargetMode="External"/><Relationship Id="rId5" Type="http://schemas.openxmlformats.org/officeDocument/2006/relationships/hyperlink" Target="http://en.wikipedia.org/wiki/Keratomalacia" TargetMode="External"/><Relationship Id="rId4" Type="http://schemas.openxmlformats.org/officeDocument/2006/relationships/hyperlink" Target="http://en.wikipedia.org/wiki/Xerophthalmia" TargetMode="External"/><Relationship Id="rId9" Type="http://schemas.openxmlformats.org/officeDocument/2006/relationships/hyperlink" Target="http://en.wikipedia.org/wiki/Alfred_Sommer_(ophthalmologist)"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en.wikipedia.org/wiki/Low-fat_diet" TargetMode="External"/><Relationship Id="rId2" Type="http://schemas.openxmlformats.org/officeDocument/2006/relationships/hyperlink" Target="http://en.wikipedia.org/wiki/Ir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Medication" TargetMode="External"/><Relationship Id="rId2" Type="http://schemas.openxmlformats.org/officeDocument/2006/relationships/hyperlink" Target="http://en.wikipedia.org/wiki/Thyroid_hormone" TargetMode="External"/><Relationship Id="rId1" Type="http://schemas.openxmlformats.org/officeDocument/2006/relationships/slideLayout" Target="../slideLayouts/slideLayout2.xml"/><Relationship Id="rId6" Type="http://schemas.openxmlformats.org/officeDocument/2006/relationships/hyperlink" Target="http://en.wikipedia.org/wiki/Folic_acid" TargetMode="External"/><Relationship Id="rId5" Type="http://schemas.openxmlformats.org/officeDocument/2006/relationships/hyperlink" Target="http://en.wikipedia.org/wiki/PH" TargetMode="External"/><Relationship Id="rId4" Type="http://schemas.openxmlformats.org/officeDocument/2006/relationships/hyperlink" Target="http://en.wikipedia.org/wiki/Calcium" TargetMode="External"/></Relationships>
</file>

<file path=ppt/slides/_rels/slide9.xml.rels><?xml version="1.0" encoding="UTF-8" standalone="yes"?>
<Relationships xmlns="http://schemas.openxmlformats.org/package/2006/relationships"><Relationship Id="rId13" Type="http://schemas.openxmlformats.org/officeDocument/2006/relationships/hyperlink" Target="http://cht.a-hospital.com/w/%E4%BB%A3%E8%B0%A2" TargetMode="External"/><Relationship Id="rId18" Type="http://schemas.openxmlformats.org/officeDocument/2006/relationships/hyperlink" Target="http://cht.a-hospital.com/w/%E4%BA%BA%E8%A1%80%E7%99%BD%E8%9B%8B%E7%99%BD" TargetMode="External"/><Relationship Id="rId26" Type="http://schemas.openxmlformats.org/officeDocument/2006/relationships/hyperlink" Target="http://cht.a-hospital.com/w/%E8%82%9D%E7%A1%AC%E5%8C%96" TargetMode="External"/><Relationship Id="rId3" Type="http://schemas.openxmlformats.org/officeDocument/2006/relationships/hyperlink" Target="http://cht.a-hospital.com/w/%E8%A1%80%E7%AE%A1" TargetMode="External"/><Relationship Id="rId21" Type="http://schemas.openxmlformats.org/officeDocument/2006/relationships/hyperlink" Target="http://cht.a-hospital.com/w/%E6%8A%B5%E6%8A%97%E5%8A%9B" TargetMode="External"/><Relationship Id="rId7" Type="http://schemas.openxmlformats.org/officeDocument/2006/relationships/hyperlink" Target="http://cht.a-hospital.com/w/%E5%A4%8D%E5%90%88%E7%89%A9" TargetMode="External"/><Relationship Id="rId12" Type="http://schemas.openxmlformats.org/officeDocument/2006/relationships/hyperlink" Target="http://cht.a-hospital.com/w/%E5%8A%9F%E8%83%BD%E9%9A%9C%E7%A2%8D" TargetMode="External"/><Relationship Id="rId17" Type="http://schemas.openxmlformats.org/officeDocument/2006/relationships/hyperlink" Target="http://cht.a-hospital.com/w/%E5%8A%A8%E6%80%81%E5%B9%B3%E8%A1%A1" TargetMode="External"/><Relationship Id="rId25" Type="http://schemas.openxmlformats.org/officeDocument/2006/relationships/hyperlink" Target="http://cht.a-hospital.com/w/%E8%84%91%E6%B0%B4%E8%82%BF" TargetMode="External"/><Relationship Id="rId33" Type="http://schemas.openxmlformats.org/officeDocument/2006/relationships/hyperlink" Target="http://cht.a-hospital.com/w/%E4%B8%AD%E6%AF%92" TargetMode="External"/><Relationship Id="rId2" Type="http://schemas.openxmlformats.org/officeDocument/2006/relationships/hyperlink" Target="http://cht.a-hospital.com/w/%E9%9D%99%E8%84%89" TargetMode="External"/><Relationship Id="rId16" Type="http://schemas.openxmlformats.org/officeDocument/2006/relationships/hyperlink" Target="http://cht.a-hospital.com/w/%E6%BF%80%E7%B4%A0" TargetMode="External"/><Relationship Id="rId20" Type="http://schemas.openxmlformats.org/officeDocument/2006/relationships/hyperlink" Target="http://cht.a-hospital.com/w/%E9%9D%99%E8%84%89%E6%B3%A8%E5%B0%84" TargetMode="External"/><Relationship Id="rId29" Type="http://schemas.openxmlformats.org/officeDocument/2006/relationships/hyperlink" Target="http://cht.a-hospital.com/w/%E7%97%85%E7%97%87" TargetMode="External"/><Relationship Id="rId1" Type="http://schemas.openxmlformats.org/officeDocument/2006/relationships/slideLayout" Target="../slideLayouts/slideLayout2.xml"/><Relationship Id="rId6" Type="http://schemas.openxmlformats.org/officeDocument/2006/relationships/hyperlink" Target="http://cht.a-hospital.com/w/%E6%B0%B4%E8%82%BF" TargetMode="External"/><Relationship Id="rId11" Type="http://schemas.openxmlformats.org/officeDocument/2006/relationships/hyperlink" Target="http://cht.a-hospital.com/w/%E8%82%9D%E8%84%8F" TargetMode="External"/><Relationship Id="rId24" Type="http://schemas.openxmlformats.org/officeDocument/2006/relationships/hyperlink" Target="http://cht.a-hospital.com/w/%E4%BC%91%E5%85%8B" TargetMode="External"/><Relationship Id="rId32" Type="http://schemas.openxmlformats.org/officeDocument/2006/relationships/hyperlink" Target="http://cht.a-hospital.com/w/%E6%8E%92%E6%B3%84" TargetMode="External"/><Relationship Id="rId5" Type="http://schemas.openxmlformats.org/officeDocument/2006/relationships/hyperlink" Target="http://cht.a-hospital.com/w/%E7%BB%84%E7%BB%87%E6%B6%B2" TargetMode="External"/><Relationship Id="rId15" Type="http://schemas.openxmlformats.org/officeDocument/2006/relationships/hyperlink" Target="http://cht.a-hospital.com/index.php?title=%E4%BB%A3%E8%B0%A2%E6%9B%B4%E6%96%B0&amp;action=edit&amp;redlink=1" TargetMode="External"/><Relationship Id="rId23" Type="http://schemas.openxmlformats.org/officeDocument/2006/relationships/hyperlink" Target="http://cht.a-hospital.com/w/%E7%83%A7%E4%BC%A4" TargetMode="External"/><Relationship Id="rId28" Type="http://schemas.openxmlformats.org/officeDocument/2006/relationships/hyperlink" Target="http://cht.a-hospital.com/w/%E8%85%B9%E6%B0%B4" TargetMode="External"/><Relationship Id="rId10" Type="http://schemas.openxmlformats.org/officeDocument/2006/relationships/hyperlink" Target="http://cht.a-hospital.com/w/%E8%83%B6%E4%BD%93" TargetMode="External"/><Relationship Id="rId19" Type="http://schemas.openxmlformats.org/officeDocument/2006/relationships/hyperlink" Target="http://cht.a-hospital.com/w/%E8%A1%80%E6%B6%B2%E5%88%B6%E5%93%81" TargetMode="External"/><Relationship Id="rId31" Type="http://schemas.openxmlformats.org/officeDocument/2006/relationships/hyperlink" Target="http://cht.a-hospital.com/w/%E8%A7%A3%E6%AF%92" TargetMode="External"/><Relationship Id="rId4" Type="http://schemas.openxmlformats.org/officeDocument/2006/relationships/hyperlink" Target="http://cht.a-hospital.com/w/%E8%A1%80%E6%B6%B2" TargetMode="External"/><Relationship Id="rId9" Type="http://schemas.openxmlformats.org/officeDocument/2006/relationships/hyperlink" Target="http://cht.a-hospital.com/w/%E4%B8%93%E4%B8%80%E6%80%A7" TargetMode="External"/><Relationship Id="rId14" Type="http://schemas.openxmlformats.org/officeDocument/2006/relationships/hyperlink" Target="http://cht.a-hospital.com/w/%E7%97%87%E7%8A%B6" TargetMode="External"/><Relationship Id="rId22" Type="http://schemas.openxmlformats.org/officeDocument/2006/relationships/hyperlink" Target="http://cht.a-hospital.com/w/%E5%88%9B%E4%BC%A4" TargetMode="External"/><Relationship Id="rId27" Type="http://schemas.openxmlformats.org/officeDocument/2006/relationships/hyperlink" Target="http://cht.a-hospital.com/w/%E8%82%BE%E7%97%85" TargetMode="External"/><Relationship Id="rId30" Type="http://schemas.openxmlformats.org/officeDocument/2006/relationships/hyperlink" Target="http://cht.a-hospital.com/w/%E4%BD%8E%E8%9B%8B%E7%99%BD%E8%A1%80%E7%97%87" TargetMode="External"/><Relationship Id="rId8" Type="http://schemas.openxmlformats.org/officeDocument/2006/relationships/hyperlink" Target="http://cht.a-hospital.com/w/%E8%A1%80%E6%B6%B2%E5%BE%AA%E7%8E%A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endParaRPr lang="zh-TW" altLang="en-US"/>
          </a:p>
        </p:txBody>
      </p:sp>
      <p:sp>
        <p:nvSpPr>
          <p:cNvPr id="3" name="副標題 2"/>
          <p:cNvSpPr>
            <a:spLocks noGrp="1"/>
          </p:cNvSpPr>
          <p:nvPr>
            <p:ph type="subTitle" idx="1"/>
          </p:nvPr>
        </p:nvSpPr>
        <p:spPr/>
        <p:txBody>
          <a:bodyPr/>
          <a:lstStyle/>
          <a:p>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Questions 3</a:t>
            </a:r>
            <a:endParaRPr lang="zh-TW" altLang="en-US" dirty="0"/>
          </a:p>
        </p:txBody>
      </p:sp>
      <p:sp>
        <p:nvSpPr>
          <p:cNvPr id="3" name="內容版面配置區 2"/>
          <p:cNvSpPr>
            <a:spLocks noGrp="1"/>
          </p:cNvSpPr>
          <p:nvPr>
            <p:ph idx="1"/>
          </p:nvPr>
        </p:nvSpPr>
        <p:spPr/>
        <p:txBody>
          <a:bodyPr/>
          <a:lstStyle/>
          <a:p>
            <a:r>
              <a:rPr lang="en-US" altLang="zh-TW" dirty="0" smtClean="0"/>
              <a:t>Consider the ways in which fats are transported around the body. What does the fatty infiltration of the Sudanese children 's livers suggest about their liver function?</a:t>
            </a:r>
            <a:endParaRPr lang="zh-TW"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a:p>
        </p:txBody>
      </p:sp>
      <p:sp>
        <p:nvSpPr>
          <p:cNvPr id="3" name="Content Placeholder 2"/>
          <p:cNvSpPr>
            <a:spLocks noGrp="1"/>
          </p:cNvSpPr>
          <p:nvPr>
            <p:ph idx="1"/>
          </p:nvPr>
        </p:nvSpPr>
        <p:spPr/>
        <p:txBody>
          <a:bodyPr/>
          <a:lstStyle/>
          <a:p>
            <a:endParaRPr lang="zh-TW" altLang="en-US" dirty="0"/>
          </a:p>
        </p:txBody>
      </p:sp>
      <p:pic>
        <p:nvPicPr>
          <p:cNvPr id="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0722" y="188640"/>
            <a:ext cx="7902966" cy="6508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9092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a:p>
        </p:txBody>
      </p:sp>
      <p:sp>
        <p:nvSpPr>
          <p:cNvPr id="3" name="Content Placeholder 2"/>
          <p:cNvSpPr>
            <a:spLocks noGrp="1"/>
          </p:cNvSpPr>
          <p:nvPr>
            <p:ph idx="1"/>
          </p:nvPr>
        </p:nvSpPr>
        <p:spPr/>
        <p:txBody>
          <a:bodyPr/>
          <a:lstStyle/>
          <a:p>
            <a:r>
              <a:rPr lang="zh-TW" altLang="en-US" dirty="0"/>
              <a:t>由於肝臟所製造的白蛋白是脂溶性的 </a:t>
            </a:r>
            <a:r>
              <a:rPr lang="en-US" altLang="zh-TW" dirty="0"/>
              <a:t>, </a:t>
            </a:r>
            <a:r>
              <a:rPr lang="zh-TW" altLang="en-US" dirty="0"/>
              <a:t>因此除了可維持血液滲透壓平衡之外 </a:t>
            </a:r>
            <a:r>
              <a:rPr lang="en-US" altLang="zh-TW" dirty="0"/>
              <a:t>, </a:t>
            </a:r>
            <a:r>
              <a:rPr lang="zh-TW" altLang="en-US" dirty="0"/>
              <a:t>期常被用來製造運輸</a:t>
            </a:r>
            <a:r>
              <a:rPr lang="en-US" altLang="zh-TW" dirty="0" err="1"/>
              <a:t>triglycerol</a:t>
            </a:r>
            <a:r>
              <a:rPr lang="zh-TW" altLang="en-US" dirty="0"/>
              <a:t>所用的</a:t>
            </a:r>
            <a:r>
              <a:rPr lang="en-US" altLang="zh-TW" dirty="0" err="1" smtClean="0"/>
              <a:t>apolipoproteins</a:t>
            </a:r>
            <a:endParaRPr lang="en-US" altLang="zh-TW" dirty="0" smtClean="0"/>
          </a:p>
          <a:p>
            <a:r>
              <a:rPr lang="zh-TW" altLang="en-US" dirty="0"/>
              <a:t>本案例下 </a:t>
            </a:r>
            <a:r>
              <a:rPr lang="en-US" altLang="zh-TW" dirty="0"/>
              <a:t>, Sudan</a:t>
            </a:r>
            <a:r>
              <a:rPr lang="zh-TW" altLang="en-US" dirty="0"/>
              <a:t>孩子們體內缺少製造</a:t>
            </a:r>
            <a:r>
              <a:rPr lang="en-US" altLang="zh-TW" dirty="0" err="1"/>
              <a:t>apolipoprotein</a:t>
            </a:r>
            <a:r>
              <a:rPr lang="zh-TW" altLang="en-US" dirty="0"/>
              <a:t>的原料 </a:t>
            </a:r>
            <a:r>
              <a:rPr lang="en-US" altLang="zh-TW" dirty="0"/>
              <a:t>, </a:t>
            </a:r>
            <a:r>
              <a:rPr lang="zh-TW" altLang="en-US" dirty="0"/>
              <a:t>因而造成</a:t>
            </a:r>
            <a:r>
              <a:rPr lang="en-US" altLang="zh-TW" dirty="0" err="1"/>
              <a:t>triglycerol</a:t>
            </a:r>
            <a:r>
              <a:rPr lang="zh-TW" altLang="en-US" dirty="0"/>
              <a:t>無法運出累積在肝臟</a:t>
            </a:r>
          </a:p>
        </p:txBody>
      </p:sp>
    </p:spTree>
    <p:extLst>
      <p:ext uri="{BB962C8B-B14F-4D97-AF65-F5344CB8AC3E}">
        <p14:creationId xmlns:p14="http://schemas.microsoft.com/office/powerpoint/2010/main" val="4178408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en-US" altLang="zh-TW" dirty="0" smtClean="0"/>
              <a:t>Another important biosynthetic role for the liver is to provide </a:t>
            </a:r>
            <a:r>
              <a:rPr lang="en-US" altLang="zh-TW" dirty="0" err="1" smtClean="0"/>
              <a:t>apolipoproteins</a:t>
            </a:r>
            <a:r>
              <a:rPr lang="en-US" altLang="zh-TW" dirty="0" smtClean="0"/>
              <a:t> for the formation of serum lipoprotein complexes. These are responsible for the transport of lipids, especially triglycerides, around the body. When lipoprotein synthesis is </a:t>
            </a:r>
            <a:r>
              <a:rPr lang="en-US" altLang="zh-TW" dirty="0" smtClean="0"/>
              <a:t>compromised</a:t>
            </a:r>
            <a:r>
              <a:rPr lang="en-US" altLang="zh-TW" dirty="0" smtClean="0"/>
              <a:t>, lipids accumulate in the liver.</a:t>
            </a:r>
            <a:endParaRPr lang="zh-TW"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Questions 4</a:t>
            </a:r>
            <a:endParaRPr lang="zh-TW" altLang="en-US" dirty="0"/>
          </a:p>
        </p:txBody>
      </p:sp>
      <p:sp>
        <p:nvSpPr>
          <p:cNvPr id="3" name="內容版面配置區 2"/>
          <p:cNvSpPr>
            <a:spLocks noGrp="1"/>
          </p:cNvSpPr>
          <p:nvPr>
            <p:ph idx="1"/>
          </p:nvPr>
        </p:nvSpPr>
        <p:spPr/>
        <p:txBody>
          <a:bodyPr/>
          <a:lstStyle/>
          <a:p>
            <a:r>
              <a:rPr lang="en-US" altLang="zh-TW" dirty="0" smtClean="0"/>
              <a:t>What are </a:t>
            </a:r>
            <a:r>
              <a:rPr lang="en-US" altLang="zh-TW" dirty="0" err="1" smtClean="0"/>
              <a:t>microsomes</a:t>
            </a:r>
            <a:r>
              <a:rPr lang="en-US" altLang="zh-TW" dirty="0" smtClean="0"/>
              <a:t>? What do the laboratory tests indicate about the metabolism of </a:t>
            </a:r>
            <a:r>
              <a:rPr lang="en-US" altLang="zh-TW" dirty="0" err="1" smtClean="0"/>
              <a:t>aflatoxin</a:t>
            </a:r>
            <a:r>
              <a:rPr lang="en-US" altLang="zh-TW" dirty="0" smtClean="0"/>
              <a:t> B1 in the liver?</a:t>
            </a:r>
            <a:endParaRPr lang="zh-TW"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fontScale="85000" lnSpcReduction="20000"/>
          </a:bodyPr>
          <a:lstStyle/>
          <a:p>
            <a:r>
              <a:rPr lang="en-US" dirty="0" smtClean="0"/>
              <a:t>In </a:t>
            </a:r>
            <a:r>
              <a:rPr lang="en-US" dirty="0" smtClean="0">
                <a:hlinkClick r:id="rId2" tooltip="Cell biology"/>
              </a:rPr>
              <a:t>cell biology</a:t>
            </a:r>
            <a:r>
              <a:rPr lang="en-US" dirty="0" smtClean="0"/>
              <a:t>, </a:t>
            </a:r>
            <a:r>
              <a:rPr lang="en-US" b="1" dirty="0" err="1" smtClean="0"/>
              <a:t>microsomes</a:t>
            </a:r>
            <a:r>
              <a:rPr lang="en-US" dirty="0" smtClean="0"/>
              <a:t> are </a:t>
            </a:r>
            <a:r>
              <a:rPr lang="en-US" dirty="0" smtClean="0">
                <a:hlinkClick r:id="rId3" tooltip="Vesicle (biology)"/>
              </a:rPr>
              <a:t>vesicle-like</a:t>
            </a:r>
            <a:r>
              <a:rPr lang="en-US" dirty="0" smtClean="0"/>
              <a:t> artifacts re-formed from pieces of the </a:t>
            </a:r>
            <a:r>
              <a:rPr lang="en-US" dirty="0" smtClean="0">
                <a:hlinkClick r:id="rId4" tooltip="Endoplasmic reticulum"/>
              </a:rPr>
              <a:t>endoplasmic reticulum</a:t>
            </a:r>
            <a:r>
              <a:rPr lang="en-US" dirty="0" smtClean="0"/>
              <a:t> (ER) when </a:t>
            </a:r>
            <a:r>
              <a:rPr lang="en-US" dirty="0" smtClean="0">
                <a:hlinkClick r:id="rId5" tooltip="Eukaryotic"/>
              </a:rPr>
              <a:t>eukaryotic</a:t>
            </a:r>
            <a:r>
              <a:rPr lang="en-US" dirty="0" smtClean="0"/>
              <a:t> cells are broken-up in the laboratory; by definition, </a:t>
            </a:r>
            <a:r>
              <a:rPr lang="en-US" dirty="0" err="1" smtClean="0"/>
              <a:t>microsomes</a:t>
            </a:r>
            <a:r>
              <a:rPr lang="en-US" dirty="0" smtClean="0"/>
              <a:t> are not ordinarily present in living cells.</a:t>
            </a:r>
            <a:endParaRPr lang="zh-TW" altLang="en-US" dirty="0" smtClean="0"/>
          </a:p>
          <a:p>
            <a:r>
              <a:rPr lang="en-US" dirty="0" err="1" smtClean="0"/>
              <a:t>Microsomes</a:t>
            </a:r>
            <a:r>
              <a:rPr lang="en-US" dirty="0" smtClean="0"/>
              <a:t> are a valuable tool for investigating the metabolism of compounds (enzyme inhibition, clearance and </a:t>
            </a:r>
            <a:r>
              <a:rPr lang="en-US" dirty="0" smtClean="0">
                <a:hlinkClick r:id="rId6" tooltip="Metabolite"/>
              </a:rPr>
              <a:t>metabolite</a:t>
            </a:r>
            <a:r>
              <a:rPr lang="en-US" dirty="0" smtClean="0"/>
              <a:t> identification) and for examining drug-drug interactions by </a:t>
            </a:r>
            <a:r>
              <a:rPr lang="en-US" dirty="0" smtClean="0">
                <a:hlinkClick r:id="rId7" tooltip="In vitro"/>
              </a:rPr>
              <a:t>in vitro</a:t>
            </a:r>
            <a:r>
              <a:rPr lang="en-US" dirty="0" smtClean="0"/>
              <a:t>-research. Researchers often select </a:t>
            </a:r>
            <a:r>
              <a:rPr lang="en-US" dirty="0" err="1" smtClean="0"/>
              <a:t>microsome</a:t>
            </a:r>
            <a:r>
              <a:rPr lang="en-US" dirty="0" smtClean="0"/>
              <a:t> lots based on the enzyme activity level of specific CYPs.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Questions 5</a:t>
            </a:r>
            <a:endParaRPr lang="zh-TW" altLang="en-US" dirty="0"/>
          </a:p>
        </p:txBody>
      </p:sp>
      <p:sp>
        <p:nvSpPr>
          <p:cNvPr id="3" name="內容版面配置區 2"/>
          <p:cNvSpPr>
            <a:spLocks noGrp="1"/>
          </p:cNvSpPr>
          <p:nvPr>
            <p:ph idx="1"/>
          </p:nvPr>
        </p:nvSpPr>
        <p:spPr/>
        <p:txBody>
          <a:bodyPr/>
          <a:lstStyle/>
          <a:p>
            <a:r>
              <a:rPr lang="en-US" altLang="zh-TW" dirty="0" smtClean="0"/>
              <a:t>What might be the consequences of the </a:t>
            </a:r>
            <a:r>
              <a:rPr lang="en-US" altLang="zh-TW" dirty="0" err="1" smtClean="0"/>
              <a:t>aflatoxin</a:t>
            </a:r>
            <a:r>
              <a:rPr lang="en-US" altLang="zh-TW" dirty="0" smtClean="0"/>
              <a:t> metabolites binding to the DNA of</a:t>
            </a:r>
            <a:r>
              <a:rPr lang="zh-TW" altLang="en-US" dirty="0" smtClean="0"/>
              <a:t> </a:t>
            </a:r>
            <a:r>
              <a:rPr lang="en-US" altLang="zh-TW" dirty="0" smtClean="0"/>
              <a:t>liver cells?</a:t>
            </a:r>
            <a:endParaRPr lang="zh-TW"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dirty="0" err="1" smtClean="0"/>
              <a:t>Aflatoxin</a:t>
            </a:r>
            <a:r>
              <a:rPr lang="en-US" dirty="0" smtClean="0"/>
              <a:t> B1</a:t>
            </a:r>
            <a:r>
              <a:rPr lang="zh-TW" altLang="en-US" dirty="0" smtClean="0"/>
              <a:t>被一個酵素</a:t>
            </a:r>
            <a:r>
              <a:rPr lang="en-US" dirty="0" smtClean="0"/>
              <a:t>cytochrome-P450 enzymes </a:t>
            </a:r>
            <a:r>
              <a:rPr lang="zh-TW" altLang="en-US" dirty="0" smtClean="0"/>
              <a:t>代謝成一個較有活性的中間產物</a:t>
            </a:r>
            <a:r>
              <a:rPr lang="en-US" dirty="0" err="1" smtClean="0"/>
              <a:t>Aflatoxin</a:t>
            </a:r>
            <a:r>
              <a:rPr lang="en-US" dirty="0" smtClean="0"/>
              <a:t> B1-8, 9 </a:t>
            </a:r>
            <a:r>
              <a:rPr lang="en-US" dirty="0" err="1" smtClean="0"/>
              <a:t>epoxide</a:t>
            </a:r>
            <a:r>
              <a:rPr lang="en-US" dirty="0" smtClean="0"/>
              <a:t> (AFBO)</a:t>
            </a:r>
            <a:r>
              <a:rPr lang="zh-TW" altLang="en-US" dirty="0" smtClean="0"/>
              <a:t>這個中間產物會和肝臟細胞的</a:t>
            </a:r>
            <a:r>
              <a:rPr lang="en-US" dirty="0" smtClean="0"/>
              <a:t>DNA</a:t>
            </a:r>
            <a:r>
              <a:rPr lang="zh-TW" altLang="en-US" dirty="0" smtClean="0"/>
              <a:t>結合，造成</a:t>
            </a:r>
            <a:r>
              <a:rPr lang="en-US" dirty="0" smtClean="0"/>
              <a:t>DNA adducts. DNA adducts </a:t>
            </a:r>
            <a:r>
              <a:rPr lang="zh-TW" altLang="en-US" dirty="0" smtClean="0"/>
              <a:t>會和肝臟細胞</a:t>
            </a:r>
            <a:r>
              <a:rPr lang="en-US" dirty="0" smtClean="0"/>
              <a:t>DNA</a:t>
            </a:r>
            <a:r>
              <a:rPr lang="zh-TW" altLang="en-US" dirty="0" smtClean="0"/>
              <a:t>的</a:t>
            </a:r>
            <a:r>
              <a:rPr lang="en-US" dirty="0" smtClean="0"/>
              <a:t>guanine bases</a:t>
            </a:r>
            <a:r>
              <a:rPr lang="zh-TW" altLang="en-US" dirty="0" smtClean="0"/>
              <a:t>反應</a:t>
            </a:r>
            <a:r>
              <a:rPr lang="en-US" dirty="0" smtClean="0"/>
              <a:t>P53 tumor suppressor gene</a:t>
            </a:r>
            <a:r>
              <a:rPr lang="zh-TW" altLang="en-US" dirty="0" smtClean="0"/>
              <a:t>的突變</a:t>
            </a:r>
            <a:r>
              <a:rPr lang="en-US" dirty="0" smtClean="0"/>
              <a:t>( at the </a:t>
            </a:r>
            <a:r>
              <a:rPr lang="en-US" dirty="0" err="1" smtClean="0"/>
              <a:t>codon</a:t>
            </a:r>
            <a:r>
              <a:rPr lang="en-US" dirty="0" smtClean="0"/>
              <a:t> 249 hotspot in </a:t>
            </a:r>
            <a:r>
              <a:rPr lang="en-US" dirty="0" err="1" smtClean="0"/>
              <a:t>exon</a:t>
            </a:r>
            <a:r>
              <a:rPr lang="en-US" dirty="0" smtClean="0"/>
              <a:t> 7)</a:t>
            </a:r>
            <a:r>
              <a:rPr lang="zh-TW" altLang="en-US" dirty="0" smtClean="0"/>
              <a:t>，並可能導致肝癌。</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Questions 6</a:t>
            </a:r>
            <a:endParaRPr lang="zh-TW" altLang="en-US" dirty="0"/>
          </a:p>
        </p:txBody>
      </p:sp>
      <p:sp>
        <p:nvSpPr>
          <p:cNvPr id="3" name="內容版面配置區 2"/>
          <p:cNvSpPr>
            <a:spLocks noGrp="1"/>
          </p:cNvSpPr>
          <p:nvPr>
            <p:ph idx="1"/>
          </p:nvPr>
        </p:nvSpPr>
        <p:spPr/>
        <p:txBody>
          <a:bodyPr/>
          <a:lstStyle/>
          <a:p>
            <a:r>
              <a:rPr lang="en-US" altLang="zh-TW" dirty="0" smtClean="0"/>
              <a:t>What could explain the high level of </a:t>
            </a:r>
            <a:r>
              <a:rPr lang="en-US" altLang="zh-TW" dirty="0" err="1" smtClean="0"/>
              <a:t>aflatoxin</a:t>
            </a:r>
            <a:r>
              <a:rPr lang="en-US" altLang="zh-TW" dirty="0" smtClean="0"/>
              <a:t> contamination of</a:t>
            </a:r>
            <a:r>
              <a:rPr lang="zh-TW" altLang="en-US" dirty="0" smtClean="0"/>
              <a:t> </a:t>
            </a:r>
            <a:r>
              <a:rPr lang="en-US" altLang="zh-TW" dirty="0" smtClean="0"/>
              <a:t>local foodstuffs in the</a:t>
            </a:r>
            <a:r>
              <a:rPr lang="zh-TW" altLang="en-US" dirty="0" smtClean="0"/>
              <a:t> </a:t>
            </a:r>
            <a:r>
              <a:rPr lang="en-US" altLang="zh-TW" dirty="0" smtClean="0"/>
              <a:t>Sudan?</a:t>
            </a:r>
            <a:endParaRPr lang="zh-TW"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47500" lnSpcReduction="20000"/>
          </a:bodyPr>
          <a:lstStyle/>
          <a:p>
            <a:r>
              <a:rPr lang="en-US" dirty="0" smtClean="0"/>
              <a:t>(</a:t>
            </a:r>
            <a:r>
              <a:rPr lang="zh-TW" altLang="en-US" dirty="0" smtClean="0"/>
              <a:t>非洲因氣候和衛生食物儲存比較容易被黃麴毒素污染可解釋為何肝癌在非洲比較流行</a:t>
            </a:r>
            <a:r>
              <a:rPr lang="en-US" dirty="0" smtClean="0"/>
              <a:t>)</a:t>
            </a:r>
            <a:endParaRPr lang="zh-TW" altLang="en-US" dirty="0" smtClean="0"/>
          </a:p>
          <a:p>
            <a:r>
              <a:rPr lang="en-US" dirty="0" smtClean="0"/>
              <a:t>(1) AFB1 is </a:t>
            </a:r>
            <a:r>
              <a:rPr lang="en-US" dirty="0" err="1" smtClean="0"/>
              <a:t>a</a:t>
            </a:r>
            <a:r>
              <a:rPr lang="en-US" u="dbl" dirty="0" err="1" smtClean="0"/>
              <a:t>genotoxichepatocarcinogen</a:t>
            </a:r>
            <a:r>
              <a:rPr lang="en-US" dirty="0" smtClean="0"/>
              <a:t> that presumptively causes cancer by </a:t>
            </a:r>
            <a:r>
              <a:rPr lang="en-US" u="dbl" dirty="0" smtClean="0"/>
              <a:t>inducing DNA adducts, </a:t>
            </a:r>
            <a:r>
              <a:rPr lang="en-US" dirty="0" smtClean="0"/>
              <a:t>leading to genetic changes in the target cells, which then cause DNA strand breakage, DNA base damage and oxidative damage that may ultimately lead to cancer….Approximately half of human cancers are due to a </a:t>
            </a:r>
            <a:r>
              <a:rPr lang="en-US" u="dbl" dirty="0" smtClean="0"/>
              <a:t>mutated Tp53 gene</a:t>
            </a:r>
            <a:endParaRPr lang="zh-TW" altLang="en-US" dirty="0" smtClean="0"/>
          </a:p>
          <a:p>
            <a:r>
              <a:rPr lang="en-US" dirty="0" smtClean="0"/>
              <a:t>(2) Studies in areas with high exposure to AFB1 have demonstrated that </a:t>
            </a:r>
            <a:r>
              <a:rPr lang="en-US" u="dbl" dirty="0" smtClean="0"/>
              <a:t>AFB1-related HCC is due to p53 gene mutation;</a:t>
            </a:r>
            <a:endParaRPr lang="zh-TW" altLang="en-US" dirty="0" smtClean="0"/>
          </a:p>
          <a:p>
            <a:r>
              <a:rPr lang="en-US" dirty="0" smtClean="0"/>
              <a:t>(3)</a:t>
            </a:r>
            <a:r>
              <a:rPr lang="zh-TW" altLang="en-US" dirty="0" smtClean="0"/>
              <a:t>在</a:t>
            </a:r>
            <a:r>
              <a:rPr lang="en-US" dirty="0" smtClean="0"/>
              <a:t>paper</a:t>
            </a:r>
            <a:r>
              <a:rPr lang="zh-TW" altLang="en-US" dirty="0" smtClean="0"/>
              <a:t>中也有提到</a:t>
            </a:r>
            <a:r>
              <a:rPr lang="en-US" dirty="0" smtClean="0"/>
              <a:t>apiaceous vegetables</a:t>
            </a:r>
            <a:r>
              <a:rPr lang="zh-TW" altLang="en-US" dirty="0" smtClean="0"/>
              <a:t>（</a:t>
            </a:r>
            <a:r>
              <a:rPr lang="en-US" dirty="0" smtClean="0"/>
              <a:t>carrots, parsnips, celery and parsley</a:t>
            </a:r>
            <a:r>
              <a:rPr lang="zh-TW" altLang="en-US" dirty="0" smtClean="0"/>
              <a:t>）可以抑制</a:t>
            </a:r>
            <a:r>
              <a:rPr lang="en-US" dirty="0" smtClean="0"/>
              <a:t>cytochrome-P450 1A2</a:t>
            </a:r>
            <a:r>
              <a:rPr lang="zh-TW" altLang="en-US" dirty="0" smtClean="0"/>
              <a:t>，間接防止黃麴毒素被活化而形成</a:t>
            </a:r>
            <a:r>
              <a:rPr lang="en-US" dirty="0" smtClean="0"/>
              <a:t>DNA adduct </a:t>
            </a:r>
            <a:r>
              <a:rPr lang="zh-TW" altLang="en-US" dirty="0" smtClean="0"/>
              <a:t>、造成</a:t>
            </a:r>
            <a:r>
              <a:rPr lang="en-US" dirty="0" smtClean="0"/>
              <a:t>p53 mutation…</a:t>
            </a:r>
            <a:r>
              <a:rPr lang="zh-TW" altLang="en-US" dirty="0" smtClean="0"/>
              <a:t>非洲不易取得這些食物應該也是原因之一</a:t>
            </a:r>
          </a:p>
          <a:p>
            <a:r>
              <a:rPr lang="en-US" dirty="0" smtClean="0"/>
              <a:t>5.b</a:t>
            </a:r>
            <a:r>
              <a:rPr lang="zh-TW" altLang="en-US" dirty="0" smtClean="0"/>
              <a:t>型肝炎和肝癌的關係</a:t>
            </a:r>
          </a:p>
          <a:p>
            <a:r>
              <a:rPr lang="en-US" dirty="0" smtClean="0"/>
              <a:t>(1)It was estimated that liver cancer represents approximately 4% of all new cancer cases diagnosed worldwide and that more than</a:t>
            </a:r>
            <a:r>
              <a:rPr lang="en-US" u="dbl" dirty="0" smtClean="0"/>
              <a:t> 50% of liver cancers were attributable to HBV</a:t>
            </a:r>
            <a:endParaRPr lang="zh-TW" altLang="en-US" dirty="0" smtClean="0"/>
          </a:p>
          <a:p>
            <a:r>
              <a:rPr lang="en-US" dirty="0" smtClean="0"/>
              <a:t>(2)The highest age-adjusted incidence rate (&gt; 20 per 100 000) was reported from Southeast Asian and Sub-Saharan African countries that are endemic for HBV infection. </a:t>
            </a:r>
            <a:endParaRPr lang="zh-TW" altLang="en-US" dirty="0" smtClean="0"/>
          </a:p>
          <a:p>
            <a:r>
              <a:rPr lang="en-US" dirty="0" smtClean="0"/>
              <a:t>(3)HBV</a:t>
            </a:r>
            <a:r>
              <a:rPr lang="zh-TW" altLang="en-US" dirty="0" smtClean="0"/>
              <a:t>最常見的傳染途徑是垂直傳染和體液交換，而最有效地預防方式則是打疫苗～～這可能是非洲國家</a:t>
            </a:r>
            <a:r>
              <a:rPr lang="en-US" dirty="0" smtClean="0"/>
              <a:t>HBV</a:t>
            </a:r>
            <a:r>
              <a:rPr lang="zh-TW" altLang="en-US" dirty="0" smtClean="0"/>
              <a:t>較盛行的緣故</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Questions 1</a:t>
            </a:r>
            <a:endParaRPr lang="zh-TW" altLang="en-US" dirty="0"/>
          </a:p>
        </p:txBody>
      </p:sp>
      <p:sp>
        <p:nvSpPr>
          <p:cNvPr id="3" name="內容版面配置區 2"/>
          <p:cNvSpPr>
            <a:spLocks noGrp="1"/>
          </p:cNvSpPr>
          <p:nvPr>
            <p:ph idx="1"/>
          </p:nvPr>
        </p:nvSpPr>
        <p:spPr/>
        <p:txBody>
          <a:bodyPr/>
          <a:lstStyle/>
          <a:p>
            <a:r>
              <a:rPr lang="en-US" altLang="zh-TW" dirty="0" smtClean="0"/>
              <a:t>What is the basic biochemistry behind the Ethiopian children 's emaciated appearance?</a:t>
            </a:r>
            <a:endParaRPr lang="zh-TW"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Questions 7</a:t>
            </a:r>
            <a:endParaRPr lang="zh-TW" altLang="en-US" dirty="0"/>
          </a:p>
        </p:txBody>
      </p:sp>
      <p:sp>
        <p:nvSpPr>
          <p:cNvPr id="3" name="內容版面配置區 2"/>
          <p:cNvSpPr>
            <a:spLocks noGrp="1"/>
          </p:cNvSpPr>
          <p:nvPr>
            <p:ph idx="1"/>
          </p:nvPr>
        </p:nvSpPr>
        <p:spPr/>
        <p:txBody>
          <a:bodyPr/>
          <a:lstStyle/>
          <a:p>
            <a:r>
              <a:rPr lang="en-US" altLang="zh-TW" dirty="0" smtClean="0"/>
              <a:t>Why was feeding large amounts of protein-rich food paradoxically detrimental to the</a:t>
            </a:r>
            <a:r>
              <a:rPr lang="zh-TW" altLang="en-US" dirty="0" smtClean="0"/>
              <a:t> </a:t>
            </a:r>
            <a:r>
              <a:rPr lang="en-US" altLang="zh-TW" dirty="0" smtClean="0"/>
              <a:t>Sudanese children?</a:t>
            </a:r>
            <a:endParaRPr lang="zh-TW"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a:p>
        </p:txBody>
      </p:sp>
      <p:sp>
        <p:nvSpPr>
          <p:cNvPr id="3" name="Content Placeholder 2"/>
          <p:cNvSpPr>
            <a:spLocks noGrp="1"/>
          </p:cNvSpPr>
          <p:nvPr>
            <p:ph idx="1"/>
          </p:nvPr>
        </p:nvSpPr>
        <p:spPr/>
        <p:txBody>
          <a:bodyPr/>
          <a:lstStyle/>
          <a:p>
            <a:endParaRPr lang="zh-TW" altLang="en-US"/>
          </a:p>
        </p:txBody>
      </p:sp>
      <p:pic>
        <p:nvPicPr>
          <p:cNvPr id="4" name="Picture 3" descr="fg20_12.jpg"/>
          <p:cNvPicPr>
            <a:picLocks noChangeAspect="1"/>
          </p:cNvPicPr>
          <p:nvPr/>
        </p:nvPicPr>
        <p:blipFill>
          <a:blip r:embed="rId2">
            <a:extLst>
              <a:ext uri="{28A0092B-C50C-407E-A947-70E740481C1C}">
                <a14:useLocalDpi xmlns:a14="http://schemas.microsoft.com/office/drawing/2010/main" val="0"/>
              </a:ext>
            </a:extLst>
          </a:blip>
          <a:srcRect b="12500"/>
          <a:stretch>
            <a:fillRect/>
          </a:stretch>
        </p:blipFill>
        <p:spPr bwMode="auto">
          <a:xfrm>
            <a:off x="2771800" y="8767"/>
            <a:ext cx="5772125" cy="6696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732240" y="5589240"/>
            <a:ext cx="1368152" cy="11163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677226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85000" lnSpcReduction="10000"/>
          </a:bodyPr>
          <a:lstStyle/>
          <a:p>
            <a:r>
              <a:rPr lang="zh-TW" altLang="en-US" dirty="0" smtClean="0"/>
              <a:t>造成紅孩兒症的其中一項可能原因是黃麴毒素造成肝功能受損，而肝臟又是蛋白質進行代謝（</a:t>
            </a:r>
            <a:r>
              <a:rPr lang="en-US" dirty="0" err="1" smtClean="0"/>
              <a:t>deamination</a:t>
            </a:r>
            <a:r>
              <a:rPr lang="en-US" dirty="0" smtClean="0"/>
              <a:t> ,urea cycle…</a:t>
            </a:r>
            <a:r>
              <a:rPr lang="zh-TW" altLang="en-US" dirty="0" smtClean="0"/>
              <a:t>）的地方當給予過量的蛋白質時</a:t>
            </a:r>
            <a:r>
              <a:rPr lang="en-US" dirty="0" smtClean="0"/>
              <a:t>,</a:t>
            </a:r>
            <a:r>
              <a:rPr lang="zh-TW" altLang="en-US" dirty="0" smtClean="0"/>
              <a:t>肝臟負荷過重，加速肝臟</a:t>
            </a:r>
            <a:r>
              <a:rPr lang="zh-TW" altLang="en-US" dirty="0" smtClean="0"/>
              <a:t>衰竭</a:t>
            </a:r>
            <a:endParaRPr lang="zh-TW" altLang="en-US" dirty="0" smtClean="0"/>
          </a:p>
          <a:p>
            <a:r>
              <a:rPr lang="zh-TW" altLang="en-US" dirty="0" smtClean="0"/>
              <a:t>學術一點的說法（生化課本）是肝臟無法負荷過多</a:t>
            </a:r>
            <a:r>
              <a:rPr lang="en-US" dirty="0" smtClean="0"/>
              <a:t>protein</a:t>
            </a:r>
            <a:r>
              <a:rPr lang="zh-TW" altLang="en-US" dirty="0" smtClean="0"/>
              <a:t>代謝，因此過量的</a:t>
            </a:r>
            <a:r>
              <a:rPr lang="en-US" dirty="0" smtClean="0"/>
              <a:t>ammonia</a:t>
            </a:r>
            <a:r>
              <a:rPr lang="zh-TW" altLang="en-US" dirty="0" smtClean="0"/>
              <a:t>，而</a:t>
            </a:r>
            <a:r>
              <a:rPr lang="en-US" dirty="0" smtClean="0"/>
              <a:t>ammonia</a:t>
            </a:r>
            <a:r>
              <a:rPr lang="zh-TW" altLang="en-US" dirty="0" smtClean="0"/>
              <a:t>之所以有毒是因為身體為了代謝它（ 利用</a:t>
            </a:r>
            <a:r>
              <a:rPr lang="en-US" dirty="0" err="1" smtClean="0"/>
              <a:t>deamination</a:t>
            </a:r>
            <a:r>
              <a:rPr lang="en-US" dirty="0" smtClean="0"/>
              <a:t> , oxidative </a:t>
            </a:r>
            <a:r>
              <a:rPr lang="en-US" dirty="0" err="1" smtClean="0"/>
              <a:t>aminotransferase</a:t>
            </a:r>
            <a:r>
              <a:rPr lang="en-US" dirty="0" smtClean="0"/>
              <a:t> </a:t>
            </a:r>
            <a:r>
              <a:rPr lang="zh-TW" altLang="en-US" dirty="0" smtClean="0"/>
              <a:t>的方式）因此會</a:t>
            </a:r>
            <a:r>
              <a:rPr lang="en-US" dirty="0" smtClean="0"/>
              <a:t>deprive TCA cycle</a:t>
            </a:r>
            <a:r>
              <a:rPr lang="zh-TW" altLang="en-US" dirty="0" smtClean="0"/>
              <a:t>的中間產物和</a:t>
            </a:r>
            <a:r>
              <a:rPr lang="en-US" dirty="0" smtClean="0"/>
              <a:t>NAD(P)H</a:t>
            </a:r>
            <a:r>
              <a:rPr lang="zh-TW" altLang="en-US" dirty="0" smtClean="0"/>
              <a:t>來固定</a:t>
            </a:r>
            <a:r>
              <a:rPr lang="en-US" dirty="0" smtClean="0"/>
              <a:t>ammonia ,</a:t>
            </a:r>
            <a:r>
              <a:rPr lang="zh-TW" altLang="en-US" dirty="0" smtClean="0"/>
              <a:t>但這會造成</a:t>
            </a:r>
            <a:r>
              <a:rPr lang="en-US" dirty="0" smtClean="0"/>
              <a:t>TCA cycle</a:t>
            </a:r>
            <a:r>
              <a:rPr lang="zh-TW" altLang="en-US" dirty="0" smtClean="0"/>
              <a:t>運作效率下降，</a:t>
            </a:r>
            <a:r>
              <a:rPr lang="en-US" dirty="0" smtClean="0"/>
              <a:t>ATP</a:t>
            </a:r>
            <a:r>
              <a:rPr lang="zh-TW" altLang="en-US" dirty="0" smtClean="0"/>
              <a:t>嚴重不足，此即為氨中毒</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Questions 8</a:t>
            </a:r>
            <a:endParaRPr lang="zh-TW" altLang="en-US" dirty="0"/>
          </a:p>
        </p:txBody>
      </p:sp>
      <p:sp>
        <p:nvSpPr>
          <p:cNvPr id="3" name="內容版面配置區 2"/>
          <p:cNvSpPr>
            <a:spLocks noGrp="1"/>
          </p:cNvSpPr>
          <p:nvPr>
            <p:ph idx="1"/>
          </p:nvPr>
        </p:nvSpPr>
        <p:spPr/>
        <p:txBody>
          <a:bodyPr/>
          <a:lstStyle/>
          <a:p>
            <a:r>
              <a:rPr lang="en-US" altLang="zh-TW" dirty="0" smtClean="0"/>
              <a:t>How would you recommend the Sudanese relief workers </a:t>
            </a:r>
            <a:r>
              <a:rPr lang="en-US" altLang="zh-TW" dirty="0" err="1" smtClean="0"/>
              <a:t>modi</a:t>
            </a:r>
            <a:r>
              <a:rPr lang="en-US" altLang="zh-TW" dirty="0" smtClean="0"/>
              <a:t> their feeding</a:t>
            </a:r>
            <a:r>
              <a:rPr lang="zh-TW" altLang="en-US" dirty="0" smtClean="0"/>
              <a:t> </a:t>
            </a:r>
            <a:r>
              <a:rPr lang="en-US" altLang="zh-TW" dirty="0" smtClean="0"/>
              <a:t>procedures in the future?</a:t>
            </a:r>
            <a:endParaRPr lang="zh-TW"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62500" lnSpcReduction="20000"/>
          </a:bodyPr>
          <a:lstStyle/>
          <a:p>
            <a:r>
              <a:rPr lang="zh-TW" altLang="en-US" dirty="0" smtClean="0"/>
              <a:t>紅孩兒症除了蛋白質嚴重不足，也有可能產生自由基和體內對自由基防禦機制之間不平衡所致（</a:t>
            </a:r>
            <a:r>
              <a:rPr lang="en-US" dirty="0" smtClean="0"/>
              <a:t>Golden and </a:t>
            </a:r>
            <a:r>
              <a:rPr lang="en-US" dirty="0" err="1" smtClean="0"/>
              <a:t>Ramdath</a:t>
            </a:r>
            <a:r>
              <a:rPr lang="en-US" dirty="0" smtClean="0"/>
              <a:t> proposed that kwashiorkor results from an imbalance between the production of free radicals and their safe disposal.</a:t>
            </a:r>
            <a:r>
              <a:rPr lang="en-US" b="1" dirty="0" smtClean="0">
                <a:hlinkClick r:id="rId2"/>
              </a:rPr>
              <a:t>7</a:t>
            </a:r>
            <a:r>
              <a:rPr lang="en-US" dirty="0" smtClean="0"/>
              <a:t> This theory is supported by the observations that blood concentrations of vitamin E derivatives, glutathione, and red cell antioxidant enzymes are lower in children with kwashiorkor than in </a:t>
            </a:r>
            <a:r>
              <a:rPr lang="en-US" dirty="0" err="1" smtClean="0"/>
              <a:t>marasmic</a:t>
            </a:r>
            <a:r>
              <a:rPr lang="en-US" dirty="0" smtClean="0"/>
              <a:t> children</a:t>
            </a:r>
            <a:endParaRPr lang="zh-TW" altLang="en-US" dirty="0" smtClean="0"/>
          </a:p>
          <a:p>
            <a:r>
              <a:rPr lang="zh-TW" altLang="en-US" dirty="0" smtClean="0"/>
              <a:t>）（有點懶得打～～我明天再解釋）</a:t>
            </a:r>
          </a:p>
          <a:p>
            <a:r>
              <a:rPr lang="zh-TW" altLang="en-US" dirty="0" smtClean="0"/>
              <a:t>因此飲食習慣建議有兩個方面：蛋白質補充和</a:t>
            </a:r>
            <a:r>
              <a:rPr lang="en-US" dirty="0" err="1" smtClean="0"/>
              <a:t>vit</a:t>
            </a:r>
            <a:r>
              <a:rPr lang="en-US" dirty="0" smtClean="0"/>
              <a:t> E </a:t>
            </a:r>
            <a:r>
              <a:rPr lang="zh-TW" altLang="en-US" dirty="0" smtClean="0"/>
              <a:t>等抗氧化物</a:t>
            </a:r>
          </a:p>
          <a:p>
            <a:pPr lvl="0"/>
            <a:r>
              <a:rPr lang="zh-TW" altLang="en-US" dirty="0" smtClean="0"/>
              <a:t>蛋白質補充：</a:t>
            </a:r>
          </a:p>
          <a:p>
            <a:r>
              <a:rPr lang="zh-TW" altLang="en-US" dirty="0" smtClean="0"/>
              <a:t>動物性蛋白質是最好的食物來源。當地環境食物儲藏不易，牛奶不易儲存，故儘量選擇以動物性蛋白質。若動物性蛋白質不易取得退而求其次，食用植物性蛋白質。但因植物蛋白質中必需氨基酸的種類沒有那麼完備，因此建議一次食用多種的植物（我記得建議的食物是玉米 馬鈴薯 地瓜</a:t>
            </a:r>
            <a:r>
              <a:rPr lang="en-US" dirty="0" smtClean="0"/>
              <a:t>….</a:t>
            </a:r>
            <a:r>
              <a:rPr lang="zh-TW" altLang="en-US" dirty="0" smtClean="0"/>
              <a:t>但一時找不到那篇論文＠＠）</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Further Questions 1</a:t>
            </a:r>
            <a:endParaRPr lang="zh-TW" altLang="en-US" dirty="0"/>
          </a:p>
        </p:txBody>
      </p:sp>
      <p:sp>
        <p:nvSpPr>
          <p:cNvPr id="3" name="內容版面配置區 2"/>
          <p:cNvSpPr>
            <a:spLocks noGrp="1"/>
          </p:cNvSpPr>
          <p:nvPr>
            <p:ph idx="1"/>
          </p:nvPr>
        </p:nvSpPr>
        <p:spPr/>
        <p:txBody>
          <a:bodyPr>
            <a:normAutofit fontScale="92500"/>
          </a:bodyPr>
          <a:lstStyle/>
          <a:p>
            <a:r>
              <a:rPr lang="en-US" altLang="zh-TW" dirty="0" smtClean="0"/>
              <a:t>Malnutrition is not simply a matter of dietary insufficiency of protein and/or calories. Vitamins and minerals will also be limited. Vitamin A deficiency is frequently a complicating factor. What is vitamin A, what are its roles and what are the symptoms </a:t>
            </a:r>
            <a:r>
              <a:rPr lang="zh-TW" altLang="en-US" dirty="0" smtClean="0"/>
              <a:t> </a:t>
            </a:r>
            <a:r>
              <a:rPr lang="en-US" altLang="zh-TW" dirty="0" smtClean="0"/>
              <a:t>of its deficiency? From what you can discover about vitamin A transport in the body, </a:t>
            </a:r>
            <a:r>
              <a:rPr lang="zh-TW" altLang="en-US" dirty="0" smtClean="0"/>
              <a:t> </a:t>
            </a:r>
            <a:r>
              <a:rPr lang="en-US" altLang="zh-TW" dirty="0" smtClean="0"/>
              <a:t>can you explain why vitamin A deficiency is particularly noticeable in kwashiorkor?</a:t>
            </a:r>
            <a:endParaRPr lang="zh-TW"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a:p>
        </p:txBody>
      </p:sp>
      <p:sp>
        <p:nvSpPr>
          <p:cNvPr id="3" name="Content Placeholder 2"/>
          <p:cNvSpPr>
            <a:spLocks noGrp="1"/>
          </p:cNvSpPr>
          <p:nvPr>
            <p:ph idx="1"/>
          </p:nvPr>
        </p:nvSpPr>
        <p:spPr/>
        <p:txBody>
          <a:bodyPr/>
          <a:lstStyle/>
          <a:p>
            <a:r>
              <a:rPr lang="en-US" altLang="zh-TW" dirty="0"/>
              <a:t>Vitamin A </a:t>
            </a:r>
            <a:r>
              <a:rPr lang="zh-TW" altLang="en-US" dirty="0"/>
              <a:t>的生理功能很多 </a:t>
            </a:r>
            <a:r>
              <a:rPr lang="en-US" altLang="zh-TW" dirty="0"/>
              <a:t>, </a:t>
            </a:r>
            <a:r>
              <a:rPr lang="zh-TW" altLang="en-US" dirty="0"/>
              <a:t>尤其其中最常見廣為人知的即為其在視覺上的重要性 </a:t>
            </a:r>
            <a:r>
              <a:rPr lang="en-US" altLang="zh-TW" dirty="0"/>
              <a:t>, </a:t>
            </a:r>
            <a:r>
              <a:rPr lang="zh-TW" altLang="en-US" dirty="0"/>
              <a:t>因此患有</a:t>
            </a:r>
            <a:r>
              <a:rPr lang="en-US" altLang="zh-TW" dirty="0"/>
              <a:t>Vitamin A deficiency (VAD)</a:t>
            </a:r>
            <a:r>
              <a:rPr lang="zh-TW" altLang="en-US" dirty="0"/>
              <a:t>的人們常也會跟著患有</a:t>
            </a:r>
            <a:r>
              <a:rPr lang="en-US" altLang="zh-TW" dirty="0" err="1"/>
              <a:t>Nyctalopia</a:t>
            </a:r>
            <a:r>
              <a:rPr lang="en-US" altLang="zh-TW" dirty="0"/>
              <a:t> (</a:t>
            </a:r>
            <a:r>
              <a:rPr lang="zh-TW" altLang="en-US" dirty="0"/>
              <a:t>夜盲症</a:t>
            </a:r>
            <a:r>
              <a:rPr lang="en-US" altLang="zh-TW" dirty="0"/>
              <a:t>)</a:t>
            </a:r>
            <a:r>
              <a:rPr lang="zh-TW" altLang="en-US" dirty="0"/>
              <a:t>、</a:t>
            </a:r>
            <a:r>
              <a:rPr lang="en-US" altLang="zh-TW" dirty="0" err="1"/>
              <a:t>Xerophthalmia</a:t>
            </a:r>
            <a:r>
              <a:rPr lang="zh-TW" altLang="en-US" dirty="0"/>
              <a:t>和</a:t>
            </a:r>
            <a:r>
              <a:rPr lang="en-US" altLang="zh-TW" dirty="0" err="1" smtClean="0"/>
              <a:t>Keratomalacia</a:t>
            </a:r>
            <a:endParaRPr lang="en-US" altLang="zh-TW" dirty="0" smtClean="0"/>
          </a:p>
          <a:p>
            <a:r>
              <a:rPr lang="zh-TW" altLang="en-US" dirty="0"/>
              <a:t>另外 </a:t>
            </a:r>
            <a:r>
              <a:rPr lang="en-US" altLang="zh-TW" dirty="0"/>
              <a:t>, Vitamin A</a:t>
            </a:r>
            <a:r>
              <a:rPr lang="zh-TW" altLang="en-US" dirty="0"/>
              <a:t>同時也具有抗感染的功能 </a:t>
            </a:r>
            <a:r>
              <a:rPr lang="en-US" altLang="zh-TW" dirty="0"/>
              <a:t>, </a:t>
            </a:r>
            <a:r>
              <a:rPr lang="zh-TW" altLang="en-US" dirty="0"/>
              <a:t>因此嚴重缺乏的人們會增加感染疾病的機會</a:t>
            </a:r>
            <a:r>
              <a:rPr lang="en-US" altLang="zh-TW" dirty="0"/>
              <a:t>(</a:t>
            </a:r>
            <a:r>
              <a:rPr lang="zh-TW" altLang="en-US" dirty="0"/>
              <a:t>比如</a:t>
            </a:r>
            <a:r>
              <a:rPr lang="en-US" altLang="zh-TW" dirty="0"/>
              <a:t>measles) , </a:t>
            </a:r>
            <a:r>
              <a:rPr lang="zh-TW" altLang="en-US" dirty="0"/>
              <a:t>常見於非洲飢餓的孩子們</a:t>
            </a:r>
            <a:endParaRPr lang="en-US" altLang="zh-TW" dirty="0" smtClean="0"/>
          </a:p>
          <a:p>
            <a:endParaRPr lang="zh-TW" altLang="en-US" dirty="0"/>
          </a:p>
        </p:txBody>
      </p:sp>
    </p:spTree>
    <p:extLst>
      <p:ext uri="{BB962C8B-B14F-4D97-AF65-F5344CB8AC3E}">
        <p14:creationId xmlns:p14="http://schemas.microsoft.com/office/powerpoint/2010/main" val="2466617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a:p>
        </p:txBody>
      </p:sp>
      <p:sp>
        <p:nvSpPr>
          <p:cNvPr id="3" name="Content Placeholder 2"/>
          <p:cNvSpPr>
            <a:spLocks noGrp="1"/>
          </p:cNvSpPr>
          <p:nvPr>
            <p:ph idx="1"/>
          </p:nvPr>
        </p:nvSpPr>
        <p:spPr/>
        <p:txBody>
          <a:bodyPr>
            <a:normAutofit fontScale="92500" lnSpcReduction="10000"/>
          </a:bodyPr>
          <a:lstStyle/>
          <a:p>
            <a:r>
              <a:rPr lang="zh-TW" altLang="en-US" dirty="0"/>
              <a:t>由於卡洛里攝取嚴重不足 </a:t>
            </a:r>
            <a:r>
              <a:rPr lang="en-US" altLang="zh-TW" dirty="0"/>
              <a:t>, </a:t>
            </a:r>
            <a:r>
              <a:rPr lang="en-US" altLang="zh-TW" dirty="0" err="1"/>
              <a:t>Kwarshiorkor</a:t>
            </a:r>
            <a:r>
              <a:rPr lang="zh-TW" altLang="en-US" dirty="0"/>
              <a:t>基本上會嚴重影響到</a:t>
            </a:r>
            <a:r>
              <a:rPr lang="en-US" altLang="zh-TW" dirty="0"/>
              <a:t>lipid</a:t>
            </a:r>
            <a:r>
              <a:rPr lang="zh-TW" altLang="en-US" dirty="0"/>
              <a:t>的吸收量 </a:t>
            </a:r>
            <a:endParaRPr lang="en-US" altLang="zh-TW" dirty="0"/>
          </a:p>
          <a:p>
            <a:r>
              <a:rPr lang="zh-TW" altLang="en-US" dirty="0" smtClean="0"/>
              <a:t>由於</a:t>
            </a:r>
            <a:r>
              <a:rPr lang="en-US" altLang="zh-TW" dirty="0"/>
              <a:t>Vitamin A</a:t>
            </a:r>
            <a:r>
              <a:rPr lang="zh-TW" altLang="en-US" dirty="0"/>
              <a:t>是脂溶性的 </a:t>
            </a:r>
            <a:r>
              <a:rPr lang="en-US" altLang="zh-TW" dirty="0"/>
              <a:t>, Vitamin A</a:t>
            </a:r>
            <a:r>
              <a:rPr lang="zh-TW" altLang="en-US" dirty="0"/>
              <a:t>在體內的散佈事實上與乳糜微粒的量有很高的正</a:t>
            </a:r>
            <a:r>
              <a:rPr lang="zh-TW" altLang="en-US" dirty="0" smtClean="0"/>
              <a:t>相關性</a:t>
            </a:r>
            <a:endParaRPr lang="en-US" altLang="zh-TW" dirty="0" smtClean="0"/>
          </a:p>
          <a:p>
            <a:r>
              <a:rPr lang="zh-TW" altLang="en-US" dirty="0" smtClean="0"/>
              <a:t>依據</a:t>
            </a:r>
            <a:r>
              <a:rPr lang="zh-TW" altLang="en-US" dirty="0"/>
              <a:t>前述所提 </a:t>
            </a:r>
            <a:r>
              <a:rPr lang="en-US" altLang="zh-TW" dirty="0"/>
              <a:t>, </a:t>
            </a:r>
            <a:r>
              <a:rPr lang="zh-TW" altLang="en-US" dirty="0"/>
              <a:t>由於</a:t>
            </a:r>
            <a:r>
              <a:rPr lang="en-US" altLang="zh-TW" dirty="0" err="1"/>
              <a:t>apolipoprotein</a:t>
            </a:r>
            <a:r>
              <a:rPr lang="zh-TW" altLang="en-US" dirty="0"/>
              <a:t>的缺乏 </a:t>
            </a:r>
            <a:r>
              <a:rPr lang="en-US" altLang="zh-TW" dirty="0"/>
              <a:t>, </a:t>
            </a:r>
            <a:r>
              <a:rPr lang="zh-TW" altLang="en-US" dirty="0"/>
              <a:t>乳糜微粒的運輸會造成嚴重影響 </a:t>
            </a:r>
            <a:r>
              <a:rPr lang="en-US" altLang="zh-TW" dirty="0"/>
              <a:t>, </a:t>
            </a:r>
            <a:r>
              <a:rPr lang="zh-TW" altLang="en-US" dirty="0"/>
              <a:t>因此相對的</a:t>
            </a:r>
            <a:r>
              <a:rPr lang="en-US" altLang="zh-TW" dirty="0"/>
              <a:t>Vitamin A</a:t>
            </a:r>
            <a:r>
              <a:rPr lang="zh-TW" altLang="en-US" dirty="0"/>
              <a:t>的運輸也會出現很大的危機 </a:t>
            </a:r>
            <a:r>
              <a:rPr lang="en-US" altLang="zh-TW" dirty="0"/>
              <a:t>, </a:t>
            </a:r>
            <a:r>
              <a:rPr lang="zh-TW" altLang="en-US" dirty="0"/>
              <a:t>因而可見的患有</a:t>
            </a:r>
            <a:r>
              <a:rPr lang="en-US" altLang="zh-TW" dirty="0" err="1"/>
              <a:t>Kwarshiorkor</a:t>
            </a:r>
            <a:r>
              <a:rPr lang="zh-TW" altLang="en-US" dirty="0"/>
              <a:t>的孩子們會出席厭嚴重的</a:t>
            </a:r>
            <a:r>
              <a:rPr lang="en-US" altLang="zh-TW" dirty="0"/>
              <a:t>VAD</a:t>
            </a:r>
            <a:r>
              <a:rPr lang="zh-TW" altLang="en-US" dirty="0"/>
              <a:t>現象</a:t>
            </a:r>
          </a:p>
        </p:txBody>
      </p:sp>
    </p:spTree>
    <p:extLst>
      <p:ext uri="{BB962C8B-B14F-4D97-AF65-F5344CB8AC3E}">
        <p14:creationId xmlns:p14="http://schemas.microsoft.com/office/powerpoint/2010/main" val="4268067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a:p>
        </p:txBody>
      </p:sp>
      <p:sp>
        <p:nvSpPr>
          <p:cNvPr id="3" name="Content Placeholder 2"/>
          <p:cNvSpPr>
            <a:spLocks noGrp="1"/>
          </p:cNvSpPr>
          <p:nvPr>
            <p:ph idx="1"/>
          </p:nvPr>
        </p:nvSpPr>
        <p:spPr/>
        <p:txBody>
          <a:bodyPr>
            <a:normAutofit fontScale="70000" lnSpcReduction="20000"/>
          </a:bodyPr>
          <a:lstStyle/>
          <a:p>
            <a:r>
              <a:rPr lang="en-US" altLang="zh-TW" b="1" dirty="0"/>
              <a:t>Vitamin A deficiency</a:t>
            </a:r>
            <a:r>
              <a:rPr lang="en-US" altLang="zh-TW" dirty="0"/>
              <a:t> (VAD) is a lack of </a:t>
            </a:r>
            <a:r>
              <a:rPr lang="en-US" altLang="zh-TW" dirty="0">
                <a:hlinkClick r:id="rId2" tooltip="Vitamin A"/>
              </a:rPr>
              <a:t>vitamin A</a:t>
            </a:r>
            <a:r>
              <a:rPr lang="en-US" altLang="zh-TW" dirty="0"/>
              <a:t> in humans. It is common in poorer countries but rarely seen in more developed countries. </a:t>
            </a:r>
            <a:r>
              <a:rPr lang="en-US" altLang="zh-TW" dirty="0" err="1">
                <a:hlinkClick r:id="rId3" tooltip="Nyctalopia"/>
              </a:rPr>
              <a:t>Nyctalopia</a:t>
            </a:r>
            <a:r>
              <a:rPr lang="en-US" altLang="zh-TW" dirty="0"/>
              <a:t> (night blindness) is one of the first signs of VAD. </a:t>
            </a:r>
            <a:r>
              <a:rPr lang="en-US" altLang="zh-TW" dirty="0" err="1">
                <a:hlinkClick r:id="rId4" tooltip="Xerophthalmia"/>
              </a:rPr>
              <a:t>Xerophthalmia</a:t>
            </a:r>
            <a:r>
              <a:rPr lang="en-US" altLang="zh-TW" dirty="0" err="1"/>
              <a:t>,</a:t>
            </a:r>
            <a:r>
              <a:rPr lang="en-US" altLang="zh-TW" dirty="0" err="1">
                <a:hlinkClick r:id="rId5" tooltip="Keratomalacia"/>
              </a:rPr>
              <a:t>keratomalacia</a:t>
            </a:r>
            <a:r>
              <a:rPr lang="en-US" altLang="zh-TW" dirty="0"/>
              <a:t>, and complete blindness can also occur since Vitamin A has a major role in </a:t>
            </a:r>
            <a:r>
              <a:rPr lang="en-US" altLang="zh-TW" dirty="0" err="1">
                <a:hlinkClick r:id="rId6" tooltip="Visual phototransduction"/>
              </a:rPr>
              <a:t>phototransduction</a:t>
            </a:r>
            <a:r>
              <a:rPr lang="en-US" altLang="zh-TW" dirty="0" smtClean="0"/>
              <a:t>.</a:t>
            </a:r>
          </a:p>
          <a:p>
            <a:r>
              <a:rPr lang="en-US" altLang="zh-TW" dirty="0"/>
              <a:t>VAD also diminishes the ability to fight infections. In countries where children are not </a:t>
            </a:r>
            <a:r>
              <a:rPr lang="en-US" altLang="zh-TW" dirty="0">
                <a:hlinkClick r:id="rId7" tooltip="Immunization (medicine)"/>
              </a:rPr>
              <a:t>immunized</a:t>
            </a:r>
            <a:r>
              <a:rPr lang="en-US" altLang="zh-TW" dirty="0"/>
              <a:t>, infectious diseases like </a:t>
            </a:r>
            <a:r>
              <a:rPr lang="en-US" altLang="zh-TW" dirty="0">
                <a:hlinkClick r:id="rId8" tooltip="Measles"/>
              </a:rPr>
              <a:t>measles</a:t>
            </a:r>
            <a:r>
              <a:rPr lang="en-US" altLang="zh-TW" dirty="0"/>
              <a:t> have higher fatality rates. As elucidated by </a:t>
            </a:r>
            <a:r>
              <a:rPr lang="en-US" altLang="zh-TW" dirty="0">
                <a:hlinkClick r:id="rId9" tooltip="Alfred Sommer (ophthalmologist)"/>
              </a:rPr>
              <a:t>Alfred </a:t>
            </a:r>
            <a:r>
              <a:rPr lang="en-US" altLang="zh-TW" dirty="0" err="1">
                <a:hlinkClick r:id="rId9" tooltip="Alfred Sommer (ophthalmologist)"/>
              </a:rPr>
              <a:t>Sommer</a:t>
            </a:r>
            <a:r>
              <a:rPr lang="en-US" altLang="zh-TW" dirty="0"/>
              <a:t>, even mild, subclinical deficiency can also be a problem, as it may increase children's risk of developing respiratory and diarrheal infections, decrease growth rate, slow bone development, and decrease likelihood of survival from serious illness</a:t>
            </a:r>
            <a:r>
              <a:rPr lang="en-US" altLang="zh-TW" dirty="0" smtClean="0"/>
              <a:t>.</a:t>
            </a:r>
          </a:p>
          <a:p>
            <a:endParaRPr lang="zh-TW" altLang="en-US" dirty="0"/>
          </a:p>
        </p:txBody>
      </p:sp>
    </p:spTree>
    <p:extLst>
      <p:ext uri="{BB962C8B-B14F-4D97-AF65-F5344CB8AC3E}">
        <p14:creationId xmlns:p14="http://schemas.microsoft.com/office/powerpoint/2010/main" val="3151261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a:p>
        </p:txBody>
      </p:sp>
      <p:sp>
        <p:nvSpPr>
          <p:cNvPr id="3" name="Content Placeholder 2"/>
          <p:cNvSpPr>
            <a:spLocks noGrp="1"/>
          </p:cNvSpPr>
          <p:nvPr>
            <p:ph idx="1"/>
          </p:nvPr>
        </p:nvSpPr>
        <p:spPr/>
        <p:txBody>
          <a:bodyPr>
            <a:normAutofit fontScale="70000" lnSpcReduction="20000"/>
          </a:bodyPr>
          <a:lstStyle/>
          <a:p>
            <a:r>
              <a:rPr lang="en-US" altLang="zh-TW" dirty="0">
                <a:hlinkClick r:id="rId2" tooltip="Iron"/>
              </a:rPr>
              <a:t>Iron</a:t>
            </a:r>
            <a:r>
              <a:rPr lang="en-US" altLang="zh-TW" dirty="0"/>
              <a:t> deficiency can affect vitamin A uptake. Excess alcohol consumption can deplete vitamin A, and a stressed liver may be more susceptible to vitamin A toxicity</a:t>
            </a:r>
            <a:r>
              <a:rPr lang="en-US" altLang="zh-TW" dirty="0" smtClean="0"/>
              <a:t>.</a:t>
            </a:r>
          </a:p>
          <a:p>
            <a:r>
              <a:rPr lang="en-US" altLang="zh-TW" dirty="0"/>
              <a:t>Victims of kwashiorkor commonly exhibit reduced ability to recover fluids, immune system failure, and low lipid absorption, all of which result from a state of severe undernourishment. </a:t>
            </a:r>
            <a:endParaRPr lang="en-US" altLang="zh-TW" dirty="0" smtClean="0"/>
          </a:p>
          <a:p>
            <a:r>
              <a:rPr lang="en-US" altLang="zh-TW" dirty="0"/>
              <a:t>Secondary vitamin A deficiency is associated with chronic malabsorption of lipids, impaired bile production and release, and chronic exposure to oxidants, such as cigarette smoke, and chronic alcoholism. Vitamin A is a fat soluble vitamin and depends on micellar </a:t>
            </a:r>
            <a:r>
              <a:rPr lang="en-US" altLang="zh-TW" dirty="0" err="1"/>
              <a:t>solubilization</a:t>
            </a:r>
            <a:r>
              <a:rPr lang="en-US" altLang="zh-TW" dirty="0"/>
              <a:t> for dispersion into the small intestine, which results in poor use of vitamin A from </a:t>
            </a:r>
            <a:r>
              <a:rPr lang="en-US" altLang="zh-TW" dirty="0">
                <a:hlinkClick r:id="rId3" tooltip="Low-fat diet"/>
              </a:rPr>
              <a:t>low-fat diets</a:t>
            </a:r>
            <a:r>
              <a:rPr lang="en-US" altLang="zh-TW" dirty="0"/>
              <a:t>. </a:t>
            </a:r>
            <a:endParaRPr lang="en-US" altLang="zh-TW" dirty="0" smtClean="0"/>
          </a:p>
          <a:p>
            <a:endParaRPr lang="zh-TW" altLang="en-US" dirty="0"/>
          </a:p>
        </p:txBody>
      </p:sp>
    </p:spTree>
    <p:extLst>
      <p:ext uri="{BB962C8B-B14F-4D97-AF65-F5344CB8AC3E}">
        <p14:creationId xmlns:p14="http://schemas.microsoft.com/office/powerpoint/2010/main" val="968937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a:p>
        </p:txBody>
      </p:sp>
      <p:sp>
        <p:nvSpPr>
          <p:cNvPr id="3" name="Content Placeholder 2"/>
          <p:cNvSpPr>
            <a:spLocks noGrp="1"/>
          </p:cNvSpPr>
          <p:nvPr>
            <p:ph idx="1"/>
          </p:nvPr>
        </p:nvSpPr>
        <p:spPr/>
        <p:txBody>
          <a:bodyPr/>
          <a:lstStyle/>
          <a:p>
            <a:endParaRPr lang="zh-TW" altLang="en-US"/>
          </a:p>
        </p:txBody>
      </p:sp>
      <p:pic>
        <p:nvPicPr>
          <p:cNvPr id="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1027" y="258686"/>
            <a:ext cx="6947242" cy="6227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81372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Further Questions 2</a:t>
            </a:r>
            <a:endParaRPr lang="zh-TW" altLang="en-US" dirty="0"/>
          </a:p>
        </p:txBody>
      </p:sp>
      <p:sp>
        <p:nvSpPr>
          <p:cNvPr id="3" name="內容版面配置區 2"/>
          <p:cNvSpPr>
            <a:spLocks noGrp="1"/>
          </p:cNvSpPr>
          <p:nvPr>
            <p:ph idx="1"/>
          </p:nvPr>
        </p:nvSpPr>
        <p:spPr/>
        <p:txBody>
          <a:bodyPr/>
          <a:lstStyle/>
          <a:p>
            <a:r>
              <a:rPr lang="en-US" altLang="zh-TW" dirty="0" smtClean="0"/>
              <a:t>From the information given in this problem, can you suggest a reason why </a:t>
            </a:r>
            <a:r>
              <a:rPr lang="en-US" altLang="zh-TW" dirty="0" err="1" smtClean="0"/>
              <a:t>hepatoma</a:t>
            </a:r>
            <a:r>
              <a:rPr lang="en-US" altLang="zh-TW" dirty="0" smtClean="0"/>
              <a:t> (liver cancer) is one of the most common forms of cancer in </a:t>
            </a:r>
            <a:r>
              <a:rPr lang="en-US" altLang="zh-TW" dirty="0" err="1" smtClean="0"/>
              <a:t>Mrica</a:t>
            </a:r>
            <a:r>
              <a:rPr lang="en-US" altLang="zh-TW" dirty="0" smtClean="0"/>
              <a:t> but is relatively rare in Europe and USA? (See also Problem 14.)</a:t>
            </a:r>
            <a:endParaRPr lang="zh-TW"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lnSpcReduction="10000"/>
          </a:bodyPr>
          <a:lstStyle/>
          <a:p>
            <a:r>
              <a:rPr lang="en-US" dirty="0" smtClean="0"/>
              <a:t>1,Hepatocellular carcinoma (HCC) is the most well-known primary liver malignancy worldwide</a:t>
            </a:r>
            <a:endParaRPr lang="zh-TW" altLang="en-US" dirty="0" smtClean="0"/>
          </a:p>
          <a:p>
            <a:r>
              <a:rPr lang="en-US" dirty="0" smtClean="0"/>
              <a:t>2.HCC risk factors: hepatitis B virus (HBV)and HCV </a:t>
            </a:r>
            <a:r>
              <a:rPr lang="en-US" dirty="0" err="1" smtClean="0"/>
              <a:t>infections,aflatoxin</a:t>
            </a:r>
            <a:r>
              <a:rPr lang="en-US" dirty="0" smtClean="0"/>
              <a:t> B1 exposure, heavy alcohol consumption and iron overload are the most documented(</a:t>
            </a:r>
            <a:r>
              <a:rPr lang="zh-TW" altLang="en-US" dirty="0" smtClean="0"/>
              <a:t>我猜本文應該比較想要探討黃麴毒素</a:t>
            </a:r>
            <a:r>
              <a:rPr lang="en-US" dirty="0" err="1" smtClean="0"/>
              <a:t>xdd</a:t>
            </a:r>
            <a:r>
              <a:rPr lang="en-US" dirty="0" smtClean="0"/>
              <a:t>)</a:t>
            </a:r>
            <a:endParaRPr lang="zh-TW" altLang="en-US" dirty="0" smtClean="0"/>
          </a:p>
          <a:p>
            <a:r>
              <a:rPr lang="en-US" dirty="0" smtClean="0"/>
              <a:t>3.Epidemiological studies indicate that </a:t>
            </a:r>
            <a:r>
              <a:rPr lang="en-US" u="dbl" dirty="0" smtClean="0"/>
              <a:t>contamination of food with AFB1 is the major risk factor for human liver cancer</a:t>
            </a:r>
            <a:endParaRPr lang="zh-TW" altLang="en-US"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Further Questions 3</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smtClean="0"/>
              <a:t>An outbreak of liver disease in chickens, which decimated the poultry industry in Britain in the early 196 was caused by </a:t>
            </a:r>
            <a:r>
              <a:rPr lang="en-US" altLang="zh-TW" dirty="0" err="1" smtClean="0"/>
              <a:t>aflatoxins</a:t>
            </a:r>
            <a:r>
              <a:rPr lang="en-US" altLang="zh-TW" dirty="0" smtClean="0"/>
              <a:t> in peanuts imported for use in poultry feed. As a result, </a:t>
            </a:r>
            <a:r>
              <a:rPr lang="en-US" altLang="zh-TW" dirty="0" err="1" smtClean="0"/>
              <a:t>aflatoxin</a:t>
            </a:r>
            <a:r>
              <a:rPr lang="en-US" altLang="zh-TW" dirty="0" smtClean="0"/>
              <a:t> levels in human and animal foods are now routinely monitored. Can you use the information that you have gained in this problem to devise a </a:t>
            </a:r>
            <a:r>
              <a:rPr lang="en-US" altLang="zh-TW" dirty="0" err="1" smtClean="0"/>
              <a:t>biochernical</a:t>
            </a:r>
            <a:r>
              <a:rPr lang="en-US" altLang="zh-TW" dirty="0" smtClean="0"/>
              <a:t> test system suitable for this purpose?</a:t>
            </a:r>
            <a:endParaRPr lang="zh-TW"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smtClean="0"/>
              <a:t>純化：專一性抗體親和管</a:t>
            </a:r>
          </a:p>
          <a:p>
            <a:r>
              <a:rPr lang="zh-TW" altLang="en-US" dirty="0" smtClean="0"/>
              <a:t>取出：甲醇</a:t>
            </a:r>
          </a:p>
          <a:p>
            <a:r>
              <a:rPr lang="zh-TW" altLang="en-US" dirty="0" smtClean="0"/>
              <a:t>螢光分析</a:t>
            </a:r>
            <a:endParaRPr lang="zh-TW"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Further Questions 4</a:t>
            </a:r>
            <a:endParaRPr lang="zh-TW" altLang="en-US" dirty="0"/>
          </a:p>
        </p:txBody>
      </p:sp>
      <p:sp>
        <p:nvSpPr>
          <p:cNvPr id="3" name="內容版面配置區 2"/>
          <p:cNvSpPr>
            <a:spLocks noGrp="1"/>
          </p:cNvSpPr>
          <p:nvPr>
            <p:ph idx="1"/>
          </p:nvPr>
        </p:nvSpPr>
        <p:spPr/>
        <p:txBody>
          <a:bodyPr/>
          <a:lstStyle/>
          <a:p>
            <a:r>
              <a:rPr lang="en-US" altLang="zh-TW" dirty="0" smtClean="0"/>
              <a:t>Which hormones are involved in controlling energy metabolism in starvation? (See also Problems 1, 12 and 18.)</a:t>
            </a:r>
            <a:endParaRPr lang="zh-TW"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Further Questions 5</a:t>
            </a:r>
            <a:endParaRPr lang="zh-TW" altLang="en-US" dirty="0"/>
          </a:p>
        </p:txBody>
      </p:sp>
      <p:sp>
        <p:nvSpPr>
          <p:cNvPr id="3" name="內容版面配置區 2"/>
          <p:cNvSpPr>
            <a:spLocks noGrp="1"/>
          </p:cNvSpPr>
          <p:nvPr>
            <p:ph idx="1"/>
          </p:nvPr>
        </p:nvSpPr>
        <p:spPr/>
        <p:txBody>
          <a:bodyPr/>
          <a:lstStyle/>
          <a:p>
            <a:r>
              <a:rPr lang="en-US" altLang="zh-TW" dirty="0" smtClean="0"/>
              <a:t>Why are fatty acids not </a:t>
            </a:r>
            <a:r>
              <a:rPr lang="en-US" altLang="zh-TW" dirty="0" err="1" smtClean="0"/>
              <a:t>gluconeogenic</a:t>
            </a:r>
            <a:r>
              <a:rPr lang="en-US" altLang="zh-TW" dirty="0" smtClean="0"/>
              <a:t>?</a:t>
            </a:r>
            <a:endParaRPr lang="zh-TW"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a:p>
        </p:txBody>
      </p:sp>
      <p:sp>
        <p:nvSpPr>
          <p:cNvPr id="3" name="Content Placeholder 2"/>
          <p:cNvSpPr>
            <a:spLocks noGrp="1"/>
          </p:cNvSpPr>
          <p:nvPr>
            <p:ph idx="1"/>
          </p:nvPr>
        </p:nvSpPr>
        <p:spPr/>
        <p:txBody>
          <a:bodyPr/>
          <a:lstStyle/>
          <a:p>
            <a:endParaRPr lang="zh-TW" altLang="en-US"/>
          </a:p>
        </p:txBody>
      </p:sp>
      <p:pic>
        <p:nvPicPr>
          <p:cNvPr id="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80264"/>
            <a:ext cx="5111080" cy="6568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070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a:p>
        </p:txBody>
      </p:sp>
      <p:sp>
        <p:nvSpPr>
          <p:cNvPr id="3" name="Content Placeholder 2"/>
          <p:cNvSpPr>
            <a:spLocks noGrp="1"/>
          </p:cNvSpPr>
          <p:nvPr>
            <p:ph idx="1"/>
          </p:nvPr>
        </p:nvSpPr>
        <p:spPr/>
        <p:txBody>
          <a:bodyPr/>
          <a:lstStyle/>
          <a:p>
            <a:r>
              <a:rPr lang="zh-TW" altLang="en-US" dirty="0"/>
              <a:t>由圖可看出儘管</a:t>
            </a:r>
            <a:r>
              <a:rPr lang="en-US" altLang="zh-TW" dirty="0"/>
              <a:t>fatty acids</a:t>
            </a:r>
            <a:r>
              <a:rPr lang="zh-TW" altLang="en-US" dirty="0"/>
              <a:t>可轉化成</a:t>
            </a:r>
            <a:r>
              <a:rPr lang="en-US" altLang="zh-TW" dirty="0"/>
              <a:t>acetyl-CoA</a:t>
            </a:r>
            <a:r>
              <a:rPr lang="zh-TW" altLang="en-US" dirty="0"/>
              <a:t>進入</a:t>
            </a:r>
            <a:r>
              <a:rPr lang="en-US" altLang="zh-TW" dirty="0"/>
              <a:t>TCA cycle</a:t>
            </a:r>
            <a:r>
              <a:rPr lang="zh-TW" altLang="en-US" dirty="0"/>
              <a:t>產生能量 </a:t>
            </a:r>
            <a:r>
              <a:rPr lang="en-US" altLang="zh-TW" dirty="0"/>
              <a:t>, </a:t>
            </a:r>
            <a:r>
              <a:rPr lang="zh-TW" altLang="en-US" dirty="0"/>
              <a:t>卻無法回溯成為</a:t>
            </a:r>
            <a:r>
              <a:rPr lang="en-US" altLang="zh-TW" dirty="0"/>
              <a:t>pyruvate</a:t>
            </a:r>
            <a:r>
              <a:rPr lang="zh-TW" altLang="en-US" dirty="0"/>
              <a:t>繼續進行醣質新生的工作</a:t>
            </a:r>
          </a:p>
        </p:txBody>
      </p:sp>
    </p:spTree>
    <p:extLst>
      <p:ext uri="{BB962C8B-B14F-4D97-AF65-F5344CB8AC3E}">
        <p14:creationId xmlns:p14="http://schemas.microsoft.com/office/powerpoint/2010/main" val="22385554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Further Questions 6</a:t>
            </a:r>
            <a:endParaRPr lang="zh-TW" altLang="en-US" dirty="0"/>
          </a:p>
        </p:txBody>
      </p:sp>
      <p:sp>
        <p:nvSpPr>
          <p:cNvPr id="3" name="內容版面配置區 2"/>
          <p:cNvSpPr>
            <a:spLocks noGrp="1"/>
          </p:cNvSpPr>
          <p:nvPr>
            <p:ph idx="1"/>
          </p:nvPr>
        </p:nvSpPr>
        <p:spPr/>
        <p:txBody>
          <a:bodyPr/>
          <a:lstStyle/>
          <a:p>
            <a:r>
              <a:rPr lang="en-US" altLang="zh-TW" dirty="0" smtClean="0"/>
              <a:t>In a hitherto wel1-nourished individual who starves, why does muscle catabolism take place at a much higher rate in the </a:t>
            </a:r>
            <a:r>
              <a:rPr lang="en-US" altLang="zh-TW" dirty="0" err="1" smtClean="0"/>
              <a:t>fìrst</a:t>
            </a:r>
            <a:r>
              <a:rPr lang="en-US" altLang="zh-TW" dirty="0" smtClean="0"/>
              <a:t> few days than later?</a:t>
            </a:r>
            <a:endParaRPr lang="zh-TW"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85000" lnSpcReduction="10000"/>
          </a:bodyPr>
          <a:lstStyle/>
          <a:p>
            <a:r>
              <a:rPr lang="zh-TW" altLang="en-US" dirty="0" smtClean="0"/>
              <a:t>剛開始代謝速率會上升是為了釋放</a:t>
            </a:r>
            <a:r>
              <a:rPr lang="en-US" dirty="0" err="1" smtClean="0"/>
              <a:t>glucogenic</a:t>
            </a:r>
            <a:r>
              <a:rPr lang="en-US" dirty="0" smtClean="0"/>
              <a:t> amino acids</a:t>
            </a:r>
            <a:r>
              <a:rPr lang="zh-TW" altLang="en-US" dirty="0" smtClean="0"/>
              <a:t>出來作糖值新生</a:t>
            </a:r>
            <a:r>
              <a:rPr lang="en-US" dirty="0" smtClean="0"/>
              <a:t> , </a:t>
            </a:r>
            <a:r>
              <a:rPr lang="zh-TW" altLang="en-US" dirty="0" smtClean="0"/>
              <a:t>儘管到了</a:t>
            </a:r>
            <a:r>
              <a:rPr lang="en-US" dirty="0" smtClean="0"/>
              <a:t>3~4</a:t>
            </a:r>
            <a:r>
              <a:rPr lang="zh-TW" altLang="en-US" dirty="0" smtClean="0"/>
              <a:t>天糖原耗盡之後</a:t>
            </a:r>
            <a:r>
              <a:rPr lang="en-US" dirty="0" smtClean="0"/>
              <a:t> , </a:t>
            </a:r>
            <a:r>
              <a:rPr lang="zh-TW" altLang="en-US" dirty="0" smtClean="0"/>
              <a:t>為了供應送往大腦的</a:t>
            </a:r>
            <a:r>
              <a:rPr lang="en-US" dirty="0" err="1" smtClean="0"/>
              <a:t>ketone</a:t>
            </a:r>
            <a:r>
              <a:rPr lang="en-US" dirty="0" smtClean="0"/>
              <a:t> body</a:t>
            </a:r>
            <a:r>
              <a:rPr lang="zh-TW" altLang="en-US" dirty="0" smtClean="0"/>
              <a:t>原料所需</a:t>
            </a:r>
            <a:r>
              <a:rPr lang="en-US" dirty="0" smtClean="0"/>
              <a:t> , </a:t>
            </a:r>
            <a:r>
              <a:rPr lang="zh-TW" altLang="en-US" dirty="0" smtClean="0"/>
              <a:t>會開始分解</a:t>
            </a:r>
            <a:r>
              <a:rPr lang="en-US" dirty="0" smtClean="0"/>
              <a:t>muscle</a:t>
            </a:r>
            <a:r>
              <a:rPr lang="zh-TW" altLang="en-US" dirty="0" smtClean="0"/>
              <a:t>的</a:t>
            </a:r>
            <a:r>
              <a:rPr lang="en-US" dirty="0" smtClean="0"/>
              <a:t>protein , </a:t>
            </a:r>
            <a:r>
              <a:rPr lang="zh-TW" altLang="en-US" dirty="0" smtClean="0"/>
              <a:t>但是量不多</a:t>
            </a:r>
            <a:r>
              <a:rPr lang="en-US" dirty="0" smtClean="0"/>
              <a:t> , </a:t>
            </a:r>
            <a:r>
              <a:rPr lang="zh-TW" altLang="en-US" dirty="0" smtClean="0"/>
              <a:t>所以代謝速率也不大</a:t>
            </a:r>
            <a:r>
              <a:rPr lang="en-US" dirty="0" smtClean="0"/>
              <a:t> , </a:t>
            </a:r>
            <a:r>
              <a:rPr lang="zh-TW" altLang="en-US" dirty="0" smtClean="0"/>
              <a:t>同時</a:t>
            </a:r>
            <a:r>
              <a:rPr lang="en-US" dirty="0" smtClean="0"/>
              <a:t>muscle</a:t>
            </a:r>
            <a:r>
              <a:rPr lang="zh-TW" altLang="en-US" dirty="0" smtClean="0"/>
              <a:t>會減少接受肝臟製造的</a:t>
            </a:r>
            <a:r>
              <a:rPr lang="en-US" dirty="0" err="1" smtClean="0"/>
              <a:t>ketone</a:t>
            </a:r>
            <a:r>
              <a:rPr lang="en-US" dirty="0" smtClean="0"/>
              <a:t> body , </a:t>
            </a:r>
            <a:r>
              <a:rPr lang="zh-TW" altLang="en-US" dirty="0" smtClean="0"/>
              <a:t>然而到了約</a:t>
            </a:r>
            <a:r>
              <a:rPr lang="en-US" dirty="0" smtClean="0"/>
              <a:t>6</a:t>
            </a:r>
            <a:r>
              <a:rPr lang="zh-TW" altLang="en-US" dirty="0" smtClean="0"/>
              <a:t>、</a:t>
            </a:r>
            <a:r>
              <a:rPr lang="en-US" dirty="0" smtClean="0"/>
              <a:t>7</a:t>
            </a:r>
            <a:r>
              <a:rPr lang="zh-TW" altLang="en-US" dirty="0" smtClean="0"/>
              <a:t>天時實在無法再繼續分解組織了</a:t>
            </a:r>
            <a:r>
              <a:rPr lang="en-US" dirty="0" smtClean="0"/>
              <a:t> , </a:t>
            </a:r>
            <a:r>
              <a:rPr lang="zh-TW" altLang="en-US" dirty="0" smtClean="0"/>
              <a:t>於是</a:t>
            </a:r>
            <a:r>
              <a:rPr lang="en-US" dirty="0" smtClean="0"/>
              <a:t>muscle</a:t>
            </a:r>
            <a:r>
              <a:rPr lang="zh-TW" altLang="en-US" dirty="0" smtClean="0"/>
              <a:t>的代謝速率就會在更下降</a:t>
            </a:r>
          </a:p>
          <a:p>
            <a:r>
              <a:rPr lang="zh-TW" altLang="en-US" dirty="0" smtClean="0"/>
              <a:t>總之會有這樣的差別應該是一開始是在</a:t>
            </a:r>
            <a:r>
              <a:rPr lang="en-US" dirty="0" smtClean="0"/>
              <a:t>release </a:t>
            </a:r>
            <a:r>
              <a:rPr lang="en-US" dirty="0" err="1" smtClean="0"/>
              <a:t>glucogenic</a:t>
            </a:r>
            <a:r>
              <a:rPr lang="en-US" dirty="0" smtClean="0"/>
              <a:t> amino acids</a:t>
            </a:r>
            <a:r>
              <a:rPr lang="zh-TW" altLang="en-US" dirty="0" smtClean="0"/>
              <a:t>出來</a:t>
            </a:r>
            <a:r>
              <a:rPr lang="en-US" dirty="0" smtClean="0"/>
              <a:t> , </a:t>
            </a:r>
            <a:r>
              <a:rPr lang="zh-TW" altLang="en-US" dirty="0" smtClean="0"/>
              <a:t>是短期飢餓的常見現象</a:t>
            </a:r>
          </a:p>
          <a:p>
            <a:r>
              <a:rPr lang="zh-TW" altLang="en-US" dirty="0" smtClean="0"/>
              <a:t>所以才會比起後期速率大很多</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a:p>
        </p:txBody>
      </p:sp>
      <p:sp>
        <p:nvSpPr>
          <p:cNvPr id="3" name="Content Placeholder 2"/>
          <p:cNvSpPr>
            <a:spLocks noGrp="1"/>
          </p:cNvSpPr>
          <p:nvPr>
            <p:ph idx="1"/>
          </p:nvPr>
        </p:nvSpPr>
        <p:spPr/>
        <p:txBody>
          <a:bodyPr>
            <a:normAutofit lnSpcReduction="10000"/>
          </a:bodyPr>
          <a:lstStyle/>
          <a:p>
            <a:r>
              <a:rPr lang="zh-TW" altLang="en-US" dirty="0"/>
              <a:t>為了維持身體血糖的恆定 </a:t>
            </a:r>
            <a:r>
              <a:rPr lang="en-US" altLang="zh-TW" dirty="0"/>
              <a:t>, </a:t>
            </a:r>
            <a:r>
              <a:rPr lang="zh-TW" altLang="en-US" dirty="0"/>
              <a:t>身體會尋找其他的物質來進行醣質新生的動作。</a:t>
            </a:r>
          </a:p>
          <a:p>
            <a:r>
              <a:rPr lang="zh-TW" altLang="en-US" dirty="0"/>
              <a:t>儘管脂肪是身體所能獲取最重要的能量來源 </a:t>
            </a:r>
            <a:r>
              <a:rPr lang="en-US" altLang="zh-TW" dirty="0"/>
              <a:t>, </a:t>
            </a:r>
            <a:r>
              <a:rPr lang="zh-TW" altLang="en-US" dirty="0"/>
              <a:t>然而 </a:t>
            </a:r>
            <a:r>
              <a:rPr lang="en-US" altLang="zh-TW" dirty="0"/>
              <a:t>, </a:t>
            </a:r>
            <a:r>
              <a:rPr lang="zh-TW" altLang="en-US" dirty="0"/>
              <a:t>由代謝過程可知 </a:t>
            </a:r>
            <a:r>
              <a:rPr lang="en-US" altLang="zh-TW" dirty="0"/>
              <a:t>, </a:t>
            </a:r>
            <a:r>
              <a:rPr lang="zh-TW" altLang="en-US" dirty="0"/>
              <a:t>脂肪事實上並不能作為醣質新生所用的原料 </a:t>
            </a:r>
            <a:r>
              <a:rPr lang="en-US" altLang="zh-TW" dirty="0" smtClean="0"/>
              <a:t>(pyruvate -&gt; acetyl-CoA</a:t>
            </a:r>
            <a:r>
              <a:rPr lang="zh-TW" altLang="en-US" dirty="0"/>
              <a:t>是單向</a:t>
            </a:r>
            <a:r>
              <a:rPr lang="zh-TW" altLang="en-US" dirty="0" smtClean="0"/>
              <a:t>的</a:t>
            </a:r>
            <a:r>
              <a:rPr lang="en-US" altLang="zh-TW" dirty="0" smtClean="0"/>
              <a:t>) , </a:t>
            </a:r>
            <a:r>
              <a:rPr lang="zh-TW" altLang="en-US" dirty="0"/>
              <a:t>因此 </a:t>
            </a:r>
            <a:r>
              <a:rPr lang="en-US" altLang="zh-TW" dirty="0"/>
              <a:t>, </a:t>
            </a:r>
            <a:r>
              <a:rPr lang="zh-TW" altLang="en-US" dirty="0"/>
              <a:t>身體在逼不得已的情況下會開始動用到組成肌肉的蛋白質 </a:t>
            </a:r>
            <a:r>
              <a:rPr lang="en-US" altLang="zh-TW" dirty="0"/>
              <a:t>, </a:t>
            </a:r>
            <a:r>
              <a:rPr lang="zh-TW" altLang="en-US" dirty="0"/>
              <a:t>先將其分解為</a:t>
            </a:r>
            <a:r>
              <a:rPr lang="en-US" altLang="zh-TW" dirty="0" err="1"/>
              <a:t>glucogenic</a:t>
            </a:r>
            <a:r>
              <a:rPr lang="en-US" altLang="zh-TW" dirty="0"/>
              <a:t> amino acids</a:t>
            </a:r>
            <a:r>
              <a:rPr lang="zh-TW" altLang="en-US" dirty="0"/>
              <a:t>再用來做糖質</a:t>
            </a:r>
            <a:r>
              <a:rPr lang="zh-TW" altLang="en-US" dirty="0" smtClean="0"/>
              <a:t>新生</a:t>
            </a:r>
            <a:endParaRPr lang="zh-TW" altLang="en-US" dirty="0"/>
          </a:p>
        </p:txBody>
      </p:sp>
    </p:spTree>
    <p:extLst>
      <p:ext uri="{BB962C8B-B14F-4D97-AF65-F5344CB8AC3E}">
        <p14:creationId xmlns:p14="http://schemas.microsoft.com/office/powerpoint/2010/main" val="42028294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Further Questions 7</a:t>
            </a:r>
            <a:endParaRPr lang="zh-TW" altLang="en-US" dirty="0"/>
          </a:p>
        </p:txBody>
      </p:sp>
      <p:sp>
        <p:nvSpPr>
          <p:cNvPr id="3" name="內容版面配置區 2"/>
          <p:cNvSpPr>
            <a:spLocks noGrp="1"/>
          </p:cNvSpPr>
          <p:nvPr>
            <p:ph idx="1"/>
          </p:nvPr>
        </p:nvSpPr>
        <p:spPr/>
        <p:txBody>
          <a:bodyPr/>
          <a:lstStyle/>
          <a:p>
            <a:r>
              <a:rPr lang="en-US" altLang="zh-TW" dirty="0" smtClean="0"/>
              <a:t>Chronic </a:t>
            </a:r>
            <a:r>
              <a:rPr lang="en-US" altLang="zh-TW" dirty="0" err="1" smtClean="0"/>
              <a:t>diahorroea</a:t>
            </a:r>
            <a:r>
              <a:rPr lang="en-US" altLang="zh-TW" dirty="0" smtClean="0"/>
              <a:t> can be fatal </a:t>
            </a:r>
            <a:r>
              <a:rPr lang="en-US" altLang="zh-TW" dirty="0" smtClean="0"/>
              <a:t>.Why </a:t>
            </a:r>
            <a:r>
              <a:rPr lang="en-US" altLang="zh-TW" dirty="0" smtClean="0"/>
              <a:t>is this and how would you treat it?</a:t>
            </a:r>
            <a:endParaRPr lang="zh-TW"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62500" lnSpcReduction="20000"/>
          </a:bodyPr>
          <a:lstStyle/>
          <a:p>
            <a:pPr>
              <a:buNone/>
            </a:pPr>
            <a:r>
              <a:rPr lang="en-US" altLang="zh-TW" dirty="0" smtClean="0"/>
              <a:t>1)(</a:t>
            </a:r>
            <a:r>
              <a:rPr lang="zh-TW" altLang="en-US" dirty="0" smtClean="0"/>
              <a:t>慢性</a:t>
            </a:r>
            <a:r>
              <a:rPr lang="en-US" altLang="zh-TW" dirty="0" smtClean="0"/>
              <a:t>=</a:t>
            </a:r>
            <a:r>
              <a:rPr lang="zh-TW" altLang="en-US" dirty="0" smtClean="0"/>
              <a:t>多於兩週；腹瀉</a:t>
            </a:r>
            <a:r>
              <a:rPr lang="en-US" altLang="zh-TW" dirty="0" smtClean="0"/>
              <a:t>=24</a:t>
            </a:r>
            <a:r>
              <a:rPr lang="zh-TW" altLang="en-US" dirty="0" smtClean="0"/>
              <a:t>小時內發生三次或三次以上的未成型</a:t>
            </a:r>
            <a:endParaRPr lang="en-US" altLang="zh-TW" dirty="0" smtClean="0"/>
          </a:p>
          <a:p>
            <a:pPr>
              <a:buNone/>
            </a:pPr>
            <a:r>
              <a:rPr lang="zh-TW" altLang="en-US" dirty="0" smtClean="0"/>
              <a:t>的糞便</a:t>
            </a:r>
            <a:r>
              <a:rPr lang="en-US" altLang="zh-TW" dirty="0" smtClean="0"/>
              <a:t>)</a:t>
            </a:r>
          </a:p>
          <a:p>
            <a:pPr>
              <a:buNone/>
            </a:pPr>
            <a:r>
              <a:rPr lang="en-US" altLang="zh-TW" dirty="0" smtClean="0"/>
              <a:t>	</a:t>
            </a:r>
            <a:r>
              <a:rPr lang="zh-TW" altLang="en-US" dirty="0" smtClean="0"/>
              <a:t>腹瀉</a:t>
            </a:r>
            <a:r>
              <a:rPr lang="en-US" altLang="zh-TW" dirty="0" smtClean="0"/>
              <a:t>=</a:t>
            </a:r>
            <a:r>
              <a:rPr lang="zh-TW" altLang="en-US" dirty="0" smtClean="0"/>
              <a:t>腸道吸水功能失效，糞便含水量增加。</a:t>
            </a:r>
          </a:p>
          <a:p>
            <a:pPr>
              <a:buNone/>
            </a:pPr>
            <a:r>
              <a:rPr lang="zh-TW" altLang="en-US" dirty="0" smtClean="0"/>
              <a:t>	</a:t>
            </a:r>
            <a:r>
              <a:rPr lang="en-US" altLang="zh-TW" dirty="0" smtClean="0"/>
              <a:t>=&gt;</a:t>
            </a:r>
            <a:r>
              <a:rPr lang="zh-TW" altLang="en-US" dirty="0" smtClean="0"/>
              <a:t>脫水</a:t>
            </a:r>
            <a:r>
              <a:rPr lang="en-US" altLang="zh-TW" dirty="0" smtClean="0"/>
              <a:t>=</a:t>
            </a:r>
            <a:r>
              <a:rPr lang="zh-TW" altLang="en-US" dirty="0" smtClean="0"/>
              <a:t>電解質失衡</a:t>
            </a:r>
            <a:r>
              <a:rPr lang="en-US" altLang="zh-TW" dirty="0" smtClean="0"/>
              <a:t>=&gt;</a:t>
            </a:r>
            <a:r>
              <a:rPr lang="zh-TW" altLang="en-US" dirty="0" smtClean="0"/>
              <a:t>呼吸急促、休克死亡</a:t>
            </a:r>
          </a:p>
          <a:p>
            <a:pPr>
              <a:buNone/>
            </a:pPr>
            <a:endParaRPr lang="zh-TW" altLang="en-US" dirty="0" smtClean="0"/>
          </a:p>
          <a:p>
            <a:pPr>
              <a:buNone/>
            </a:pPr>
            <a:r>
              <a:rPr lang="zh-TW" altLang="en-US" dirty="0" smtClean="0"/>
              <a:t>	</a:t>
            </a:r>
            <a:r>
              <a:rPr lang="en-US" altLang="zh-TW" dirty="0" smtClean="0"/>
              <a:t>2)(</a:t>
            </a:r>
            <a:r>
              <a:rPr lang="zh-TW" altLang="en-US" dirty="0" smtClean="0"/>
              <a:t>文中提到，死因主要是因為無感染抵抗力，而致肺炎及腹瀉</a:t>
            </a:r>
            <a:endParaRPr lang="en-US" altLang="zh-TW" dirty="0" smtClean="0"/>
          </a:p>
          <a:p>
            <a:pPr>
              <a:buNone/>
            </a:pPr>
            <a:r>
              <a:rPr lang="zh-TW" altLang="en-US" dirty="0" smtClean="0"/>
              <a:t>死亡</a:t>
            </a:r>
            <a:r>
              <a:rPr lang="en-US" altLang="zh-TW" dirty="0" smtClean="0"/>
              <a:t>)</a:t>
            </a:r>
          </a:p>
          <a:p>
            <a:pPr>
              <a:buNone/>
            </a:pPr>
            <a:r>
              <a:rPr lang="en-US" altLang="zh-TW" dirty="0" smtClean="0"/>
              <a:t>		1.</a:t>
            </a:r>
            <a:r>
              <a:rPr lang="zh-TW" altLang="en-US" dirty="0" smtClean="0"/>
              <a:t>防止死亡</a:t>
            </a:r>
            <a:r>
              <a:rPr lang="en-US" altLang="zh-TW" dirty="0" smtClean="0"/>
              <a:t>(</a:t>
            </a:r>
            <a:r>
              <a:rPr lang="zh-TW" altLang="en-US" dirty="0" smtClean="0"/>
              <a:t>治徵狀</a:t>
            </a:r>
            <a:r>
              <a:rPr lang="en-US" altLang="zh-TW" dirty="0" smtClean="0"/>
              <a:t>)</a:t>
            </a:r>
            <a:r>
              <a:rPr lang="zh-TW" altLang="en-US" dirty="0" smtClean="0"/>
              <a:t>：</a:t>
            </a:r>
          </a:p>
          <a:p>
            <a:pPr>
              <a:buNone/>
            </a:pPr>
            <a:r>
              <a:rPr lang="zh-TW" altLang="en-US" dirty="0" smtClean="0"/>
              <a:t>			補充口服點滴、靜脈注射	</a:t>
            </a:r>
          </a:p>
          <a:p>
            <a:pPr>
              <a:buNone/>
            </a:pPr>
            <a:r>
              <a:rPr lang="zh-TW" altLang="en-US" dirty="0" smtClean="0"/>
              <a:t>		</a:t>
            </a:r>
            <a:r>
              <a:rPr lang="en-US" altLang="zh-TW" dirty="0" smtClean="0"/>
              <a:t>2.</a:t>
            </a:r>
            <a:r>
              <a:rPr lang="zh-TW" altLang="en-US" dirty="0" smtClean="0"/>
              <a:t>處理原因</a:t>
            </a:r>
            <a:r>
              <a:rPr lang="en-US" altLang="zh-TW" dirty="0" smtClean="0"/>
              <a:t>(</a:t>
            </a:r>
            <a:r>
              <a:rPr lang="zh-TW" altLang="en-US" dirty="0" smtClean="0"/>
              <a:t>治本</a:t>
            </a:r>
            <a:r>
              <a:rPr lang="en-US" altLang="zh-TW" dirty="0" smtClean="0"/>
              <a:t>)</a:t>
            </a:r>
            <a:r>
              <a:rPr lang="zh-TW" altLang="en-US" dirty="0" smtClean="0"/>
              <a:t>：</a:t>
            </a:r>
          </a:p>
          <a:p>
            <a:pPr>
              <a:buNone/>
            </a:pPr>
            <a:r>
              <a:rPr lang="zh-TW" altLang="en-US" dirty="0" smtClean="0"/>
              <a:t>			加速復原</a:t>
            </a:r>
            <a:r>
              <a:rPr lang="en-US" altLang="zh-TW" dirty="0" smtClean="0"/>
              <a:t>(</a:t>
            </a:r>
            <a:r>
              <a:rPr lang="zh-TW" altLang="en-US" dirty="0" smtClean="0"/>
              <a:t>補充鋅，增加免疫力</a:t>
            </a:r>
            <a:r>
              <a:rPr lang="en-US" altLang="zh-TW" dirty="0" smtClean="0"/>
              <a:t>)</a:t>
            </a:r>
          </a:p>
          <a:p>
            <a:pPr>
              <a:buNone/>
            </a:pPr>
            <a:r>
              <a:rPr lang="en-US" altLang="zh-TW" dirty="0" smtClean="0"/>
              <a:t>			</a:t>
            </a:r>
            <a:r>
              <a:rPr lang="zh-TW" altLang="en-US" dirty="0" smtClean="0"/>
              <a:t>加速復原</a:t>
            </a:r>
            <a:r>
              <a:rPr lang="en-US" altLang="zh-TW" dirty="0" smtClean="0"/>
              <a:t>(</a:t>
            </a:r>
            <a:r>
              <a:rPr lang="zh-TW" altLang="en-US" dirty="0" smtClean="0"/>
              <a:t>充足營養</a:t>
            </a:r>
            <a:r>
              <a:rPr lang="en-US" altLang="zh-TW" dirty="0" smtClean="0"/>
              <a:t>)</a:t>
            </a:r>
          </a:p>
          <a:p>
            <a:pPr>
              <a:buNone/>
            </a:pPr>
            <a:r>
              <a:rPr lang="en-US" altLang="zh-TW" dirty="0" smtClean="0"/>
              <a:t>			</a:t>
            </a:r>
            <a:r>
              <a:rPr lang="zh-TW" altLang="en-US" dirty="0" smtClean="0"/>
              <a:t>去除感染源</a:t>
            </a:r>
            <a:r>
              <a:rPr lang="en-US" altLang="zh-TW" dirty="0" smtClean="0"/>
              <a:t>(</a:t>
            </a:r>
            <a:r>
              <a:rPr lang="zh-TW" altLang="en-US" dirty="0" smtClean="0"/>
              <a:t>細菌、病毒</a:t>
            </a:r>
            <a:r>
              <a:rPr lang="en-US" altLang="zh-TW" dirty="0" smtClean="0"/>
              <a:t>)</a:t>
            </a:r>
          </a:p>
          <a:p>
            <a:pPr>
              <a:buNone/>
            </a:pPr>
            <a:r>
              <a:rPr lang="en-US" altLang="zh-TW" dirty="0" smtClean="0"/>
              <a:t>			</a:t>
            </a:r>
            <a:r>
              <a:rPr lang="zh-TW" altLang="en-US" dirty="0" smtClean="0"/>
              <a:t>去除降低感染抵抗力原因</a:t>
            </a:r>
            <a:r>
              <a:rPr lang="en-US" altLang="zh-TW" dirty="0" smtClean="0"/>
              <a:t>(</a:t>
            </a:r>
            <a:r>
              <a:rPr lang="zh-TW" altLang="en-US" dirty="0" smtClean="0"/>
              <a:t>黃麴毒素、營養不良</a:t>
            </a:r>
            <a:r>
              <a:rPr lang="en-US" altLang="zh-TW" dirty="0" smtClean="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a:p>
        </p:txBody>
      </p:sp>
      <p:sp>
        <p:nvSpPr>
          <p:cNvPr id="3" name="Content Placeholder 2"/>
          <p:cNvSpPr>
            <a:spLocks noGrp="1"/>
          </p:cNvSpPr>
          <p:nvPr>
            <p:ph idx="1"/>
          </p:nvPr>
        </p:nvSpPr>
        <p:spPr/>
        <p:txBody>
          <a:bodyPr/>
          <a:lstStyle/>
          <a:p>
            <a:endParaRPr lang="zh-TW" altLang="en-US"/>
          </a:p>
        </p:txBody>
      </p:sp>
      <p:pic>
        <p:nvPicPr>
          <p:cNvPr id="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80264"/>
            <a:ext cx="5111080" cy="6568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152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77500" lnSpcReduction="20000"/>
          </a:bodyPr>
          <a:lstStyle/>
          <a:p>
            <a:r>
              <a:rPr lang="en-US" altLang="zh-TW" dirty="0" smtClean="0"/>
              <a:t>As a result of the widespread famine, the Ethiopian children are suffering from a severe dietary deficiency of protein and energy foodstuffs known as marasmus (from Greek, meaning ‘to waste'). Occurrence of </a:t>
            </a:r>
            <a:r>
              <a:rPr lang="en-US" altLang="zh-TW" dirty="0" err="1" smtClean="0"/>
              <a:t>marasmus</a:t>
            </a:r>
            <a:r>
              <a:rPr lang="en-US" altLang="zh-TW" dirty="0" smtClean="0"/>
              <a:t> is not related to climate and used to occur in </a:t>
            </a:r>
            <a:r>
              <a:rPr lang="en-US" altLang="zh-TW" dirty="0" err="1" smtClean="0"/>
              <a:t>industrialised</a:t>
            </a:r>
            <a:r>
              <a:rPr lang="en-US" altLang="zh-TW" dirty="0" smtClean="0"/>
              <a:t> areas of Europe. </a:t>
            </a:r>
          </a:p>
          <a:p>
            <a:r>
              <a:rPr lang="en-US" altLang="zh-TW" dirty="0" smtClean="0"/>
              <a:t>In the absence of adequate food intake, the body </a:t>
            </a:r>
            <a:r>
              <a:rPr lang="en-US" altLang="zh-TW" dirty="0" err="1" smtClean="0"/>
              <a:t>mobilises</a:t>
            </a:r>
            <a:r>
              <a:rPr lang="en-US" altLang="zh-TW" dirty="0" smtClean="0"/>
              <a:t> its fat stores. However, fatty acids cannot be used to maintain blood g1ucose, which is vital for a variety of organs ,particularly the brain, and erythrocytes. Liver glycogen stores are rapidly exhausted, and so muscle protein must be </a:t>
            </a:r>
            <a:r>
              <a:rPr lang="en-US" altLang="zh-TW" dirty="0" err="1" smtClean="0"/>
              <a:t>catabolised</a:t>
            </a:r>
            <a:r>
              <a:rPr lang="en-US" altLang="zh-TW" dirty="0" smtClean="0"/>
              <a:t> to provide amino acid carbon sources for </a:t>
            </a:r>
            <a:r>
              <a:rPr lang="en-US" altLang="zh-TW" dirty="0" err="1" smtClean="0"/>
              <a:t>gluconeogenesis</a:t>
            </a:r>
            <a:r>
              <a:rPr lang="en-US" altLang="zh-TW" dirty="0" smtClean="0"/>
              <a:t>.</a:t>
            </a:r>
            <a:endParaRPr lang="zh-TW"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Questions 2</a:t>
            </a:r>
            <a:endParaRPr lang="zh-TW" altLang="en-US" dirty="0"/>
          </a:p>
        </p:txBody>
      </p:sp>
      <p:sp>
        <p:nvSpPr>
          <p:cNvPr id="3" name="內容版面配置區 2"/>
          <p:cNvSpPr>
            <a:spLocks noGrp="1"/>
          </p:cNvSpPr>
          <p:nvPr>
            <p:ph idx="1"/>
          </p:nvPr>
        </p:nvSpPr>
        <p:spPr/>
        <p:txBody>
          <a:bodyPr/>
          <a:lstStyle/>
          <a:p>
            <a:r>
              <a:rPr lang="en-US" altLang="zh-TW" dirty="0" smtClean="0"/>
              <a:t>Why do the Sudanese children have </a:t>
            </a:r>
            <a:r>
              <a:rPr lang="en-US" altLang="zh-TW" dirty="0" err="1" smtClean="0"/>
              <a:t>oedema</a:t>
            </a:r>
            <a:r>
              <a:rPr lang="en-US" altLang="zh-TW" dirty="0" smtClean="0"/>
              <a:t>?</a:t>
            </a:r>
            <a:endParaRPr lang="zh-TW"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47500" lnSpcReduction="20000"/>
          </a:bodyPr>
          <a:lstStyle/>
          <a:p>
            <a:r>
              <a:rPr lang="en-US" b="1" dirty="0" smtClean="0"/>
              <a:t>Serum Albumin</a:t>
            </a:r>
            <a:endParaRPr lang="zh-TW" altLang="en-US" dirty="0" smtClean="0"/>
          </a:p>
          <a:p>
            <a:r>
              <a:rPr lang="en-US" b="1" i="1" dirty="0" smtClean="0"/>
              <a:t>Brief Introduction</a:t>
            </a:r>
            <a:endParaRPr lang="zh-TW" altLang="en-US" dirty="0" smtClean="0"/>
          </a:p>
          <a:p>
            <a:r>
              <a:rPr lang="en-US" dirty="0" smtClean="0"/>
              <a:t>(1)</a:t>
            </a:r>
            <a:r>
              <a:rPr lang="en-US" dirty="0" err="1" smtClean="0"/>
              <a:t>Mr</a:t>
            </a:r>
            <a:r>
              <a:rPr lang="en-US" dirty="0" smtClean="0"/>
              <a:t> 66,000</a:t>
            </a:r>
            <a:br>
              <a:rPr lang="en-US" dirty="0" smtClean="0"/>
            </a:br>
            <a:r>
              <a:rPr lang="en-US" dirty="0" smtClean="0"/>
              <a:t>(2) makes up about half of the total serum protein</a:t>
            </a:r>
            <a:br>
              <a:rPr lang="en-US" dirty="0" smtClean="0"/>
            </a:br>
            <a:r>
              <a:rPr lang="en-US" dirty="0" smtClean="0"/>
              <a:t>(3) soluble protein </a:t>
            </a:r>
            <a:br>
              <a:rPr lang="en-US" dirty="0" smtClean="0"/>
            </a:br>
            <a:r>
              <a:rPr lang="en-US" dirty="0" smtClean="0"/>
              <a:t>(4) synthesized by liver</a:t>
            </a:r>
            <a:br>
              <a:rPr lang="en-US" dirty="0" smtClean="0"/>
            </a:br>
            <a:r>
              <a:rPr lang="en-US" dirty="0" smtClean="0"/>
              <a:t>(5) most abundant plasma protein</a:t>
            </a:r>
            <a:br>
              <a:rPr lang="en-US" dirty="0" smtClean="0"/>
            </a:br>
            <a:r>
              <a:rPr lang="en-US" b="1" i="1" dirty="0" smtClean="0"/>
              <a:t>Function</a:t>
            </a:r>
            <a:r>
              <a:rPr lang="en-US" dirty="0" smtClean="0"/>
              <a:t/>
            </a:r>
            <a:br>
              <a:rPr lang="en-US" dirty="0" smtClean="0"/>
            </a:br>
            <a:r>
              <a:rPr lang="en-US" dirty="0" smtClean="0"/>
              <a:t>(1) Maintain colloid osmotic pressure </a:t>
            </a:r>
            <a:br>
              <a:rPr lang="en-US" dirty="0" smtClean="0"/>
            </a:br>
            <a:r>
              <a:rPr lang="en-US" dirty="0" smtClean="0"/>
              <a:t/>
            </a:r>
            <a:br>
              <a:rPr lang="en-US" dirty="0" smtClean="0"/>
            </a:br>
            <a:r>
              <a:rPr lang="en-US" dirty="0" smtClean="0"/>
              <a:t>(2) Transports </a:t>
            </a:r>
            <a:r>
              <a:rPr lang="en-US" dirty="0" smtClean="0">
                <a:hlinkClick r:id="rId2" tooltip="Thyroid hormone"/>
              </a:rPr>
              <a:t>thyroid hormones</a:t>
            </a:r>
            <a:r>
              <a:rPr lang="en-US" dirty="0" smtClean="0"/>
              <a:t/>
            </a:r>
            <a:br>
              <a:rPr lang="en-US" dirty="0" smtClean="0"/>
            </a:br>
            <a:r>
              <a:rPr lang="en-US" dirty="0" smtClean="0"/>
              <a:t>(3) Transports other hormones, in particular, ones that are fat-soluble (</a:t>
            </a:r>
            <a:r>
              <a:rPr lang="en-US" dirty="0" err="1" smtClean="0"/>
              <a:t>noncovalently</a:t>
            </a:r>
            <a:r>
              <a:rPr lang="en-US" dirty="0" smtClean="0"/>
              <a:t> binds as many as 10 fatty acids per protein monomer)</a:t>
            </a:r>
            <a:endParaRPr lang="zh-TW" altLang="en-US" dirty="0" smtClean="0"/>
          </a:p>
          <a:p>
            <a:r>
              <a:rPr lang="en-US" dirty="0" smtClean="0"/>
              <a:t>(4) insoluble fatty acids are carried to tissues such as skeletal muscle, heart, and renal cortex. In these target tissues, fatty acids dissociate from albumin and are moved by plasma membrane transporters into cells to serve as fuel.</a:t>
            </a:r>
            <a:br>
              <a:rPr lang="en-US" dirty="0" smtClean="0"/>
            </a:br>
            <a:r>
              <a:rPr lang="en-US" dirty="0" smtClean="0"/>
              <a:t>(5) Transports many </a:t>
            </a:r>
            <a:r>
              <a:rPr lang="en-US" dirty="0" smtClean="0">
                <a:hlinkClick r:id="rId3" tooltip="Medication"/>
              </a:rPr>
              <a:t>drugs</a:t>
            </a:r>
            <a:r>
              <a:rPr lang="en-US" dirty="0" smtClean="0"/>
              <a:t>; serum albumin levels can affect the half-life </a:t>
            </a:r>
            <a:r>
              <a:rPr lang="en-US" dirty="0" err="1" smtClean="0"/>
              <a:t>ofdrugs</a:t>
            </a:r>
            <a:r>
              <a:rPr lang="en-US" dirty="0" smtClean="0"/>
              <a:t/>
            </a:r>
            <a:br>
              <a:rPr lang="en-US" dirty="0" smtClean="0"/>
            </a:br>
            <a:r>
              <a:rPr lang="en-US" dirty="0" smtClean="0"/>
              <a:t>(6) Competitively binds </a:t>
            </a:r>
            <a:r>
              <a:rPr lang="en-US" dirty="0" smtClean="0">
                <a:hlinkClick r:id="rId4" tooltip="Calcium"/>
              </a:rPr>
              <a:t>calcium</a:t>
            </a:r>
            <a:r>
              <a:rPr lang="en-US" dirty="0" smtClean="0"/>
              <a:t> ions</a:t>
            </a:r>
            <a:br>
              <a:rPr lang="en-US" dirty="0" smtClean="0"/>
            </a:br>
            <a:r>
              <a:rPr lang="en-US" dirty="0" smtClean="0"/>
              <a:t>(7) Buffers </a:t>
            </a:r>
            <a:r>
              <a:rPr lang="en-US" dirty="0" smtClean="0">
                <a:hlinkClick r:id="rId5" tooltip="PH"/>
              </a:rPr>
              <a:t>p</a:t>
            </a:r>
            <a:r>
              <a:rPr lang="en-US" dirty="0" smtClean="0"/>
              <a:t>H</a:t>
            </a:r>
            <a:br>
              <a:rPr lang="en-US" dirty="0" smtClean="0"/>
            </a:br>
            <a:r>
              <a:rPr lang="en-US" dirty="0" smtClean="0"/>
              <a:t>(8) Prevents </a:t>
            </a:r>
            <a:r>
              <a:rPr lang="en-US" dirty="0" err="1" smtClean="0"/>
              <a:t>photodegradation</a:t>
            </a:r>
            <a:r>
              <a:rPr lang="en-US" dirty="0" smtClean="0"/>
              <a:t> of </a:t>
            </a:r>
            <a:r>
              <a:rPr lang="en-US" dirty="0" err="1" smtClean="0">
                <a:hlinkClick r:id="rId6" tooltip="Folic acid"/>
              </a:rPr>
              <a:t>folic</a:t>
            </a:r>
            <a:r>
              <a:rPr lang="en-US" dirty="0" err="1" smtClean="0"/>
              <a:t>acid</a:t>
            </a:r>
            <a:endParaRPr lang="zh-TW"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32500" lnSpcReduction="20000"/>
          </a:bodyPr>
          <a:lstStyle/>
          <a:p>
            <a:pPr lvl="0"/>
            <a:r>
              <a:rPr lang="zh-TW" altLang="en-US" dirty="0" smtClean="0"/>
              <a:t>白蛋白功能？</a:t>
            </a:r>
          </a:p>
          <a:p>
            <a:pPr lvl="0"/>
            <a:r>
              <a:rPr lang="zh-TW" altLang="en-US" b="1" dirty="0" smtClean="0"/>
              <a:t>維持血液滲透壓的恆定</a:t>
            </a:r>
            <a:r>
              <a:rPr lang="en-US" b="1" dirty="0" smtClean="0"/>
              <a:t>:</a:t>
            </a:r>
            <a:endParaRPr lang="zh-TW" altLang="en-US" dirty="0" smtClean="0"/>
          </a:p>
          <a:p>
            <a:r>
              <a:rPr lang="zh-TW" altLang="en-US" dirty="0" smtClean="0"/>
              <a:t>白蛋白是血漿中含量最多、分子最小、溶解度大、功能較多的一種蛋白質。血液滲透壓的維持主要依靠血漿中的白蛋白，滲透壓是使</a:t>
            </a:r>
            <a:r>
              <a:rPr lang="en-US" dirty="0" err="1" smtClean="0">
                <a:hlinkClick r:id="rId2" tooltip="靜脈"/>
              </a:rPr>
              <a:t>靜脈</a:t>
            </a:r>
            <a:r>
              <a:rPr lang="zh-TW" altLang="en-US" dirty="0" smtClean="0"/>
              <a:t>端組織間液重返回</a:t>
            </a:r>
            <a:r>
              <a:rPr lang="en-US" dirty="0" err="1" smtClean="0">
                <a:hlinkClick r:id="rId3" tooltip="血管"/>
              </a:rPr>
              <a:t>血管</a:t>
            </a:r>
            <a:r>
              <a:rPr lang="zh-TW" altLang="en-US" dirty="0" smtClean="0"/>
              <a:t>內的主要動力。當血漿白蛋白因病理條件引起下降時，血漿的膠體滲透壓也隨之下降，會導致</a:t>
            </a:r>
            <a:r>
              <a:rPr lang="en-US" dirty="0" err="1" smtClean="0">
                <a:hlinkClick r:id="rId4" tooltip="血液"/>
              </a:rPr>
              <a:t>血液</a:t>
            </a:r>
            <a:r>
              <a:rPr lang="zh-TW" altLang="en-US" dirty="0" smtClean="0"/>
              <a:t>中的水份過多進入</a:t>
            </a:r>
            <a:r>
              <a:rPr lang="en-US" dirty="0" err="1" smtClean="0">
                <a:hlinkClick r:id="rId5" tooltip="組織液"/>
              </a:rPr>
              <a:t>組織液</a:t>
            </a:r>
            <a:r>
              <a:rPr lang="zh-TW" altLang="en-US" dirty="0" smtClean="0"/>
              <a:t>而出現</a:t>
            </a:r>
            <a:r>
              <a:rPr lang="en-US" dirty="0" err="1" smtClean="0">
                <a:hlinkClick r:id="rId6" tooltip="水腫"/>
              </a:rPr>
              <a:t>水腫</a:t>
            </a:r>
            <a:r>
              <a:rPr lang="zh-TW" altLang="en-US" dirty="0" smtClean="0"/>
              <a:t>。</a:t>
            </a:r>
          </a:p>
          <a:p>
            <a:pPr lvl="0"/>
            <a:r>
              <a:rPr lang="zh-TW" altLang="en-US" b="1" dirty="0" smtClean="0"/>
              <a:t>運輸功能</a:t>
            </a:r>
            <a:r>
              <a:rPr lang="en-US" b="1" dirty="0" smtClean="0"/>
              <a:t>:</a:t>
            </a:r>
            <a:endParaRPr lang="zh-TW" altLang="en-US" dirty="0" smtClean="0"/>
          </a:p>
          <a:p>
            <a:r>
              <a:rPr lang="zh-TW" altLang="en-US" dirty="0" smtClean="0"/>
              <a:t>血漿白蛋白能與體內許多難溶性的小分子有機物和無機離子可逆地結合形成易溶性的</a:t>
            </a:r>
            <a:r>
              <a:rPr lang="en-US" dirty="0" err="1" smtClean="0">
                <a:hlinkClick r:id="rId7" tooltip="複合物"/>
              </a:rPr>
              <a:t>複合物</a:t>
            </a:r>
            <a:r>
              <a:rPr lang="zh-TW" altLang="en-US" dirty="0" smtClean="0"/>
              <a:t>，成為這些物質在</a:t>
            </a:r>
            <a:r>
              <a:rPr lang="en-US" dirty="0" err="1" smtClean="0">
                <a:hlinkClick r:id="rId8" tooltip="血液循環"/>
              </a:rPr>
              <a:t>血液循環</a:t>
            </a:r>
            <a:r>
              <a:rPr lang="zh-TW" altLang="en-US" dirty="0" smtClean="0"/>
              <a:t>中的運輸形式。由此可見白蛋白屬於非</a:t>
            </a:r>
            <a:r>
              <a:rPr lang="en-US" dirty="0" err="1" smtClean="0">
                <a:hlinkClick r:id="rId9" tooltip="專一性"/>
              </a:rPr>
              <a:t>專一性</a:t>
            </a:r>
            <a:r>
              <a:rPr lang="zh-TW" altLang="en-US" dirty="0" smtClean="0"/>
              <a:t>的運輸蛋白，在生理上具有重要性，與人體的健康密切相關。</a:t>
            </a:r>
          </a:p>
          <a:p>
            <a:pPr lvl="0"/>
            <a:r>
              <a:rPr lang="zh-TW" altLang="en-US" dirty="0" smtClean="0"/>
              <a:t>其它生理功能</a:t>
            </a:r>
          </a:p>
          <a:p>
            <a:pPr lvl="0"/>
            <a:r>
              <a:rPr lang="zh-TW" altLang="en-US" b="1" dirty="0" smtClean="0"/>
              <a:t>對球蛋白的</a:t>
            </a:r>
            <a:r>
              <a:rPr lang="en-US" b="1" dirty="0" err="1" smtClean="0">
                <a:hlinkClick r:id="rId10" tooltip="膠體"/>
              </a:rPr>
              <a:t>膠體</a:t>
            </a:r>
            <a:r>
              <a:rPr lang="zh-TW" altLang="en-US" b="1" dirty="0" smtClean="0"/>
              <a:t>保護穩定作用</a:t>
            </a:r>
            <a:r>
              <a:rPr lang="en-US" dirty="0" smtClean="0"/>
              <a:t>---</a:t>
            </a:r>
            <a:endParaRPr lang="zh-TW" altLang="en-US" dirty="0" smtClean="0"/>
          </a:p>
          <a:p>
            <a:r>
              <a:rPr lang="zh-TW" altLang="en-US" dirty="0" smtClean="0"/>
              <a:t>血漿中白蛋白的含量遠比球蛋白多，親水作用又比球蛋白大。當</a:t>
            </a:r>
            <a:r>
              <a:rPr lang="en-US" dirty="0" err="1" smtClean="0">
                <a:hlinkClick r:id="rId11" tooltip="肝臟"/>
              </a:rPr>
              <a:t>肝臟</a:t>
            </a:r>
            <a:r>
              <a:rPr lang="en-US" dirty="0" err="1" smtClean="0">
                <a:hlinkClick r:id="rId12" tooltip="功能障礙"/>
              </a:rPr>
              <a:t>功能障礙</a:t>
            </a:r>
            <a:r>
              <a:rPr lang="zh-TW" altLang="en-US" dirty="0" smtClean="0"/>
              <a:t>引起白蛋白合成不足時，可使血漿球蛋白失去膠體保護作用，穩定性下降。血漿球蛋白的穩定性下降，將嚴重影響這些物質在體內的</a:t>
            </a:r>
            <a:r>
              <a:rPr lang="en-US" dirty="0" err="1" smtClean="0">
                <a:hlinkClick r:id="rId13" tooltip="代謝"/>
              </a:rPr>
              <a:t>代謝</a:t>
            </a:r>
            <a:r>
              <a:rPr lang="zh-TW" altLang="en-US" dirty="0" smtClean="0"/>
              <a:t>、利用，引起相應的</a:t>
            </a:r>
            <a:r>
              <a:rPr lang="en-US" dirty="0" err="1" smtClean="0">
                <a:hlinkClick r:id="rId14" tooltip="症状"/>
              </a:rPr>
              <a:t>症状</a:t>
            </a:r>
            <a:r>
              <a:rPr lang="zh-TW" altLang="en-US" dirty="0" smtClean="0"/>
              <a:t>。</a:t>
            </a:r>
          </a:p>
          <a:p>
            <a:pPr lvl="0"/>
            <a:r>
              <a:rPr lang="zh-TW" altLang="en-US" dirty="0" smtClean="0"/>
              <a:t>人體內一種重要的</a:t>
            </a:r>
            <a:r>
              <a:rPr lang="zh-TW" altLang="en-US" b="1" dirty="0" smtClean="0"/>
              <a:t>營養物質</a:t>
            </a:r>
            <a:r>
              <a:rPr lang="en-US" dirty="0" smtClean="0"/>
              <a:t>---</a:t>
            </a:r>
            <a:endParaRPr lang="zh-TW" altLang="en-US" dirty="0" smtClean="0"/>
          </a:p>
          <a:p>
            <a:r>
              <a:rPr lang="zh-TW" altLang="en-US" dirty="0" smtClean="0"/>
              <a:t>白蛋白在血漿中也不斷地進行著</a:t>
            </a:r>
            <a:r>
              <a:rPr lang="en-US" dirty="0" err="1" smtClean="0">
                <a:hlinkClick r:id="rId15" tooltip="代謝更新（頁面未存在）"/>
              </a:rPr>
              <a:t>代謝更新</a:t>
            </a:r>
            <a:r>
              <a:rPr lang="zh-TW" altLang="en-US" dirty="0" smtClean="0"/>
              <a:t>，血漿白蛋白分解產生的胺基酸，可用於合成組織蛋白，氧化分解以供應能量或轉變成其它含氮物質。</a:t>
            </a:r>
          </a:p>
          <a:p>
            <a:pPr lvl="0"/>
            <a:r>
              <a:rPr lang="zh-TW" altLang="en-US" b="1" dirty="0" smtClean="0"/>
              <a:t>調節激素和藥物的代謝</a:t>
            </a:r>
            <a:r>
              <a:rPr lang="en-US" dirty="0" smtClean="0"/>
              <a:t>---</a:t>
            </a:r>
            <a:endParaRPr lang="zh-TW" altLang="en-US" dirty="0" smtClean="0"/>
          </a:p>
          <a:p>
            <a:r>
              <a:rPr lang="zh-TW" altLang="en-US" dirty="0" smtClean="0"/>
              <a:t>具有活性的</a:t>
            </a:r>
            <a:r>
              <a:rPr lang="en-US" dirty="0" err="1" smtClean="0">
                <a:hlinkClick r:id="rId16" tooltip="激素"/>
              </a:rPr>
              <a:t>激素</a:t>
            </a:r>
            <a:r>
              <a:rPr lang="zh-TW" altLang="en-US" dirty="0" smtClean="0"/>
              <a:t>或藥物當與白蛋白可逆結合時，可以不表現其活性，而視為其</a:t>
            </a:r>
            <a:r>
              <a:rPr lang="en-US" dirty="0" err="1" smtClean="0">
                <a:hlinkClick r:id="rId17" tooltip="動態平衡"/>
              </a:rPr>
              <a:t>動態平衡</a:t>
            </a:r>
            <a:r>
              <a:rPr lang="zh-TW" altLang="en-US" dirty="0" smtClean="0"/>
              <a:t>的儲存形式。</a:t>
            </a:r>
          </a:p>
          <a:p>
            <a:r>
              <a:rPr lang="en-US" dirty="0" err="1" smtClean="0"/>
              <a:t>d.</a:t>
            </a:r>
            <a:r>
              <a:rPr lang="en-US" dirty="0" err="1" smtClean="0">
                <a:hlinkClick r:id="rId18" tooltip="人血白蛋白"/>
              </a:rPr>
              <a:t>人血白蛋白</a:t>
            </a:r>
            <a:r>
              <a:rPr lang="zh-TW" altLang="en-US" dirty="0" smtClean="0"/>
              <a:t>是</a:t>
            </a:r>
            <a:r>
              <a:rPr lang="en-US" b="1" dirty="0" err="1" smtClean="0">
                <a:hlinkClick r:id="rId19" tooltip="血液製品"/>
              </a:rPr>
              <a:t>血液製品</a:t>
            </a:r>
            <a:r>
              <a:rPr lang="zh-TW" altLang="en-US" b="1" dirty="0" smtClean="0"/>
              <a:t>的一種</a:t>
            </a:r>
            <a:r>
              <a:rPr lang="en-US" dirty="0" smtClean="0"/>
              <a:t>---</a:t>
            </a:r>
            <a:endParaRPr lang="zh-TW" altLang="en-US" dirty="0" smtClean="0"/>
          </a:p>
          <a:p>
            <a:r>
              <a:rPr lang="zh-TW" altLang="en-US" dirty="0" smtClean="0"/>
              <a:t>俗稱「生命製品」、「救命藥」。從健康人的血液中提煉加工而成，直接</a:t>
            </a:r>
            <a:r>
              <a:rPr lang="en-US" dirty="0" err="1" smtClean="0">
                <a:hlinkClick r:id="rId20" tooltip="靜脈注射"/>
              </a:rPr>
              <a:t>靜脈注射</a:t>
            </a:r>
            <a:r>
              <a:rPr lang="zh-TW" altLang="en-US" dirty="0" smtClean="0"/>
              <a:t>到病人體內，其主要功能是增強人的免疫力和</a:t>
            </a:r>
            <a:r>
              <a:rPr lang="en-US" dirty="0" err="1" smtClean="0">
                <a:hlinkClick r:id="rId21" tooltip="抵抗力"/>
              </a:rPr>
              <a:t>抵抗力</a:t>
            </a:r>
            <a:r>
              <a:rPr lang="zh-TW" altLang="en-US" dirty="0" smtClean="0"/>
              <a:t>。臨床上主要用於失血</a:t>
            </a:r>
            <a:r>
              <a:rPr lang="en-US" dirty="0" err="1" smtClean="0">
                <a:hlinkClick r:id="rId22" tooltip="創傷"/>
              </a:rPr>
              <a:t>創傷</a:t>
            </a:r>
            <a:r>
              <a:rPr lang="zh-TW" altLang="en-US" dirty="0" smtClean="0"/>
              <a:t>和</a:t>
            </a:r>
            <a:r>
              <a:rPr lang="en-US" dirty="0" err="1" smtClean="0">
                <a:hlinkClick r:id="rId23" tooltip="燒傷"/>
              </a:rPr>
              <a:t>燒傷</a:t>
            </a:r>
            <a:r>
              <a:rPr lang="zh-TW" altLang="en-US" dirty="0" smtClean="0"/>
              <a:t>等引起的</a:t>
            </a:r>
            <a:r>
              <a:rPr lang="en-US" dirty="0" err="1" smtClean="0">
                <a:hlinkClick r:id="rId24" tooltip="休克"/>
              </a:rPr>
              <a:t>休克</a:t>
            </a:r>
            <a:r>
              <a:rPr lang="zh-TW" altLang="en-US" dirty="0" smtClean="0"/>
              <a:t>、</a:t>
            </a:r>
            <a:r>
              <a:rPr lang="en-US" dirty="0" err="1" smtClean="0">
                <a:hlinkClick r:id="rId25" tooltip="腦水腫"/>
              </a:rPr>
              <a:t>腦水腫</a:t>
            </a:r>
            <a:r>
              <a:rPr lang="zh-TW" altLang="en-US" dirty="0" smtClean="0"/>
              <a:t>，以及</a:t>
            </a:r>
            <a:r>
              <a:rPr lang="en-US" dirty="0" err="1" smtClean="0">
                <a:hlinkClick r:id="rId26" tooltip="肝硬化"/>
              </a:rPr>
              <a:t>肝硬化</a:t>
            </a:r>
            <a:r>
              <a:rPr lang="zh-TW" altLang="en-US" dirty="0" smtClean="0"/>
              <a:t>、</a:t>
            </a:r>
            <a:r>
              <a:rPr lang="en-US" dirty="0" err="1" smtClean="0">
                <a:hlinkClick r:id="rId27" tooltip="腎病"/>
              </a:rPr>
              <a:t>腎病</a:t>
            </a:r>
            <a:r>
              <a:rPr lang="zh-TW" altLang="en-US" dirty="0" smtClean="0"/>
              <a:t>引起的水腫或</a:t>
            </a:r>
            <a:r>
              <a:rPr lang="en-US" dirty="0" err="1" smtClean="0">
                <a:hlinkClick r:id="rId28" tooltip="腹水"/>
              </a:rPr>
              <a:t>腹水</a:t>
            </a:r>
            <a:r>
              <a:rPr lang="zh-TW" altLang="en-US" dirty="0" smtClean="0"/>
              <a:t>等危重</a:t>
            </a:r>
            <a:r>
              <a:rPr lang="en-US" dirty="0" err="1" smtClean="0">
                <a:hlinkClick r:id="rId29" tooltip="病症"/>
              </a:rPr>
              <a:t>病症</a:t>
            </a:r>
            <a:r>
              <a:rPr lang="zh-TW" altLang="en-US" dirty="0" smtClean="0"/>
              <a:t>的治療，以及</a:t>
            </a:r>
            <a:r>
              <a:rPr lang="en-US" dirty="0" err="1" smtClean="0">
                <a:hlinkClick r:id="rId30" tooltip="低蛋白血症"/>
              </a:rPr>
              <a:t>低蛋白血症</a:t>
            </a:r>
            <a:r>
              <a:rPr lang="zh-TW" altLang="en-US" dirty="0" smtClean="0"/>
              <a:t>病人。</a:t>
            </a:r>
          </a:p>
          <a:p>
            <a:r>
              <a:rPr lang="en-US" dirty="0" err="1" smtClean="0"/>
              <a:t>e.</a:t>
            </a:r>
            <a:r>
              <a:rPr lang="en-US" b="1" dirty="0" err="1" smtClean="0">
                <a:hlinkClick r:id="rId31" tooltip="解毒"/>
              </a:rPr>
              <a:t>解毒</a:t>
            </a:r>
            <a:r>
              <a:rPr lang="en-US" dirty="0" smtClean="0"/>
              <a:t>---</a:t>
            </a:r>
            <a:endParaRPr lang="zh-TW" altLang="en-US" dirty="0" smtClean="0"/>
          </a:p>
          <a:p>
            <a:r>
              <a:rPr lang="zh-TW" altLang="en-US" dirty="0" smtClean="0"/>
              <a:t>白蛋白是具有黏性、膠質性的物質，在人體內遇到重金屬離子時，會自動與重金屬離子結合，由</a:t>
            </a:r>
            <a:r>
              <a:rPr lang="en-US" dirty="0" err="1" smtClean="0">
                <a:hlinkClick r:id="rId32" tooltip="排泄"/>
              </a:rPr>
              <a:t>排泄</a:t>
            </a:r>
            <a:r>
              <a:rPr lang="zh-TW" altLang="en-US" dirty="0" smtClean="0"/>
              <a:t>系統排出體外。因此，食用含白蛋白豐富的食物，可避免重金屬離子的吸收而</a:t>
            </a:r>
            <a:r>
              <a:rPr lang="en-US" dirty="0" err="1" smtClean="0">
                <a:hlinkClick r:id="rId33" tooltip="中毒"/>
              </a:rPr>
              <a:t>中毒</a:t>
            </a:r>
            <a:r>
              <a:rPr lang="zh-TW" altLang="en-US" dirty="0" smtClean="0"/>
              <a:t>。</a:t>
            </a:r>
          </a:p>
          <a:p>
            <a:r>
              <a:rPr lang="en-US" dirty="0" smtClean="0"/>
              <a:t>  f.</a:t>
            </a:r>
            <a:r>
              <a:rPr lang="zh-TW" altLang="en-US" dirty="0" smtClean="0"/>
              <a:t>對</a:t>
            </a:r>
            <a:r>
              <a:rPr lang="zh-TW" altLang="en-US" b="1" dirty="0" smtClean="0"/>
              <a:t>胃壁</a:t>
            </a:r>
            <a:r>
              <a:rPr lang="zh-TW" altLang="en-US" dirty="0" smtClean="0"/>
              <a:t>的</a:t>
            </a:r>
            <a:r>
              <a:rPr lang="zh-TW" altLang="en-US" b="1" dirty="0" smtClean="0"/>
              <a:t>保護</a:t>
            </a:r>
            <a:r>
              <a:rPr lang="zh-TW" altLang="en-US" dirty="0" smtClean="0"/>
              <a:t>作用。</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118</TotalTime>
  <Words>1993</Words>
  <Application>Microsoft Office PowerPoint</Application>
  <PresentationFormat>On-screen Show (4:3)</PresentationFormat>
  <Paragraphs>110</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微軟正黑體</vt:lpstr>
      <vt:lpstr>Gill Sans MT</vt:lpstr>
      <vt:lpstr>Verdana</vt:lpstr>
      <vt:lpstr>Wingdings 2</vt:lpstr>
      <vt:lpstr>夏至</vt:lpstr>
      <vt:lpstr>PowerPoint Presentation</vt:lpstr>
      <vt:lpstr>Questions 1</vt:lpstr>
      <vt:lpstr>PowerPoint Presentation</vt:lpstr>
      <vt:lpstr>PowerPoint Presentation</vt:lpstr>
      <vt:lpstr>PowerPoint Presentation</vt:lpstr>
      <vt:lpstr>PowerPoint Presentation</vt:lpstr>
      <vt:lpstr>Questions 2</vt:lpstr>
      <vt:lpstr>PowerPoint Presentation</vt:lpstr>
      <vt:lpstr>PowerPoint Presentation</vt:lpstr>
      <vt:lpstr>Questions 3</vt:lpstr>
      <vt:lpstr>PowerPoint Presentation</vt:lpstr>
      <vt:lpstr>PowerPoint Presentation</vt:lpstr>
      <vt:lpstr>PowerPoint Presentation</vt:lpstr>
      <vt:lpstr>Questions 4</vt:lpstr>
      <vt:lpstr>PowerPoint Presentation</vt:lpstr>
      <vt:lpstr>Questions 5</vt:lpstr>
      <vt:lpstr>PowerPoint Presentation</vt:lpstr>
      <vt:lpstr>Questions 6</vt:lpstr>
      <vt:lpstr>PowerPoint Presentation</vt:lpstr>
      <vt:lpstr>Questions 7</vt:lpstr>
      <vt:lpstr>PowerPoint Presentation</vt:lpstr>
      <vt:lpstr>PowerPoint Presentation</vt:lpstr>
      <vt:lpstr>Questions 8</vt:lpstr>
      <vt:lpstr>PowerPoint Presentation</vt:lpstr>
      <vt:lpstr>Further Questions 1</vt:lpstr>
      <vt:lpstr>PowerPoint Presentation</vt:lpstr>
      <vt:lpstr>PowerPoint Presentation</vt:lpstr>
      <vt:lpstr>PowerPoint Presentation</vt:lpstr>
      <vt:lpstr>PowerPoint Presentation</vt:lpstr>
      <vt:lpstr>Further Questions 2</vt:lpstr>
      <vt:lpstr>PowerPoint Presentation</vt:lpstr>
      <vt:lpstr>Further Questions 3</vt:lpstr>
      <vt:lpstr>PowerPoint Presentation</vt:lpstr>
      <vt:lpstr>Further Questions 4</vt:lpstr>
      <vt:lpstr>Further Questions 5</vt:lpstr>
      <vt:lpstr>PowerPoint Presentation</vt:lpstr>
      <vt:lpstr>PowerPoint Presentation</vt:lpstr>
      <vt:lpstr>Further Questions 6</vt:lpstr>
      <vt:lpstr>PowerPoint Presentation</vt:lpstr>
      <vt:lpstr>Further Questions 7</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USER</dc:creator>
  <cp:lastModifiedBy>蓝正雄</cp:lastModifiedBy>
  <cp:revision>14</cp:revision>
  <dcterms:created xsi:type="dcterms:W3CDTF">2014-12-28T14:59:47Z</dcterms:created>
  <dcterms:modified xsi:type="dcterms:W3CDTF">2014-12-29T01:04:38Z</dcterms:modified>
</cp:coreProperties>
</file>