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0" r:id="rId18"/>
    <p:sldId id="271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98FDD6D-CC79-4D41-9C87-931BE378B755}" type="datetimeFigureOut">
              <a:rPr lang="zh-TW" altLang="en-US" smtClean="0"/>
              <a:pPr/>
              <a:t>2014/12/15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7ED0B8E-BC1B-4B67-B399-BB05ED36DBE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DD6D-CC79-4D41-9C87-931BE378B755}" type="datetimeFigureOut">
              <a:rPr lang="zh-TW" altLang="en-US" smtClean="0"/>
              <a:pPr/>
              <a:t>2014/12/15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B8E-BC1B-4B67-B399-BB05ED36DBE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DD6D-CC79-4D41-9C87-931BE378B755}" type="datetimeFigureOut">
              <a:rPr lang="zh-TW" altLang="en-US" smtClean="0"/>
              <a:pPr/>
              <a:t>2014/12/15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B8E-BC1B-4B67-B399-BB05ED36DBE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98FDD6D-CC79-4D41-9C87-931BE378B755}" type="datetimeFigureOut">
              <a:rPr lang="zh-TW" altLang="en-US" smtClean="0"/>
              <a:pPr/>
              <a:t>2014/12/15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7ED0B8E-BC1B-4B67-B399-BB05ED36DBE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98FDD6D-CC79-4D41-9C87-931BE378B755}" type="datetimeFigureOut">
              <a:rPr lang="zh-TW" altLang="en-US" smtClean="0"/>
              <a:pPr/>
              <a:t>2014/12/15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7ED0B8E-BC1B-4B67-B399-BB05ED36DBE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DD6D-CC79-4D41-9C87-931BE378B755}" type="datetimeFigureOut">
              <a:rPr lang="zh-TW" altLang="en-US" smtClean="0"/>
              <a:pPr/>
              <a:t>2014/12/15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B8E-BC1B-4B67-B399-BB05ED36DBE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DD6D-CC79-4D41-9C87-931BE378B755}" type="datetimeFigureOut">
              <a:rPr lang="zh-TW" altLang="en-US" smtClean="0"/>
              <a:pPr/>
              <a:t>2014/12/15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B8E-BC1B-4B67-B399-BB05ED36DBE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98FDD6D-CC79-4D41-9C87-931BE378B755}" type="datetimeFigureOut">
              <a:rPr lang="zh-TW" altLang="en-US" smtClean="0"/>
              <a:pPr/>
              <a:t>2014/12/15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ED0B8E-BC1B-4B67-B399-BB05ED36DBE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DD6D-CC79-4D41-9C87-931BE378B755}" type="datetimeFigureOut">
              <a:rPr lang="zh-TW" altLang="en-US" smtClean="0"/>
              <a:pPr/>
              <a:t>2014/12/15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B8E-BC1B-4B67-B399-BB05ED36DBE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98FDD6D-CC79-4D41-9C87-931BE378B755}" type="datetimeFigureOut">
              <a:rPr lang="zh-TW" altLang="en-US" smtClean="0"/>
              <a:pPr/>
              <a:t>2014/12/15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7ED0B8E-BC1B-4B67-B399-BB05ED36DBE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98FDD6D-CC79-4D41-9C87-931BE378B755}" type="datetimeFigureOut">
              <a:rPr lang="zh-TW" altLang="en-US" smtClean="0"/>
              <a:pPr/>
              <a:t>2014/12/15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ED0B8E-BC1B-4B67-B399-BB05ED36DBE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98FDD6D-CC79-4D41-9C87-931BE378B755}" type="datetimeFigureOut">
              <a:rPr lang="zh-TW" altLang="en-US" smtClean="0"/>
              <a:pPr/>
              <a:t>2014/12/15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7ED0B8E-BC1B-4B67-B399-BB05ED36DBE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quamous_cell_carcinom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Cervical Cancer </a:t>
            </a:r>
            <a:r>
              <a:rPr lang="en-US" altLang="zh-TW" dirty="0" smtClean="0"/>
              <a:t>Test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85984" y="5857892"/>
            <a:ext cx="6172200" cy="497380"/>
          </a:xfrm>
        </p:spPr>
        <p:txBody>
          <a:bodyPr/>
          <a:lstStyle/>
          <a:p>
            <a:pPr algn="r"/>
            <a:r>
              <a:rPr lang="en-US" altLang="zh-TW" dirty="0" smtClean="0"/>
              <a:t>B0202061</a:t>
            </a:r>
            <a:r>
              <a:rPr lang="zh-TW" altLang="en-US" dirty="0" smtClean="0"/>
              <a:t>藍晧珉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HPV DNA </a:t>
            </a:r>
            <a:r>
              <a:rPr lang="en-US" altLang="zh-TW" dirty="0" smtClean="0"/>
              <a:t>test -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在實驗室中 </a:t>
            </a:r>
            <a:r>
              <a:rPr lang="en-US" altLang="zh-TW" dirty="0" smtClean="0"/>
              <a:t>: </a:t>
            </a:r>
          </a:p>
          <a:p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Step 1 : </a:t>
            </a:r>
            <a:r>
              <a:rPr lang="en-US" altLang="zh-TW" dirty="0" smtClean="0"/>
              <a:t>Low Temperature PCR </a:t>
            </a:r>
            <a:r>
              <a:rPr lang="en-US" altLang="zh-TW" dirty="0" smtClean="0"/>
              <a:t>(</a:t>
            </a:r>
            <a:r>
              <a:rPr lang="zh-TW" altLang="en-US" dirty="0" smtClean="0"/>
              <a:t>引子使用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               </a:t>
            </a:r>
            <a:r>
              <a:rPr lang="en-US" altLang="zh-TW" dirty="0" err="1" smtClean="0"/>
              <a:t>Oligonucleotides</a:t>
            </a:r>
            <a:r>
              <a:rPr lang="en-US" altLang="zh-TW" dirty="0" smtClean="0"/>
              <a:t>)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Step 2 : </a:t>
            </a:r>
            <a:r>
              <a:rPr lang="en-US" altLang="zh-TW" dirty="0" smtClean="0"/>
              <a:t>HPV-16 L1 Gene DNA Detected by </a:t>
            </a:r>
          </a:p>
          <a:p>
            <a:pPr>
              <a:buNone/>
            </a:pPr>
            <a:r>
              <a:rPr lang="en-US" altLang="zh-TW" dirty="0" smtClean="0"/>
              <a:t>                  Same-Nested PCR (</a:t>
            </a:r>
            <a:r>
              <a:rPr lang="zh-TW" altLang="en-US" dirty="0" smtClean="0"/>
              <a:t>將</a:t>
            </a:r>
            <a:r>
              <a:rPr lang="zh-TW" altLang="en-US" dirty="0" smtClean="0"/>
              <a:t>標的區域</a:t>
            </a:r>
            <a:r>
              <a:rPr lang="en-US" altLang="zh-TW" dirty="0" smtClean="0"/>
              <a:t>DNA</a:t>
            </a:r>
            <a:r>
              <a:rPr lang="zh-TW" altLang="en-US" dirty="0" smtClean="0"/>
              <a:t>訊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              息強調 </a:t>
            </a:r>
            <a:r>
              <a:rPr lang="en-US" altLang="zh-TW" dirty="0" smtClean="0"/>
              <a:t>, </a:t>
            </a:r>
            <a:r>
              <a:rPr lang="zh-TW" altLang="en-US" dirty="0" smtClean="0"/>
              <a:t>類似增強版</a:t>
            </a:r>
            <a:r>
              <a:rPr lang="en-US" altLang="zh-TW" dirty="0" smtClean="0"/>
              <a:t>PCR)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   Step 3 : </a:t>
            </a:r>
            <a:r>
              <a:rPr lang="zh-TW" altLang="en-US" dirty="0" smtClean="0"/>
              <a:t>經</a:t>
            </a:r>
            <a:r>
              <a:rPr lang="zh-TW" altLang="en-US" dirty="0" smtClean="0"/>
              <a:t>電腦計算出</a:t>
            </a:r>
            <a:r>
              <a:rPr lang="en-US" altLang="zh-TW" dirty="0" smtClean="0"/>
              <a:t>DNA</a:t>
            </a:r>
            <a:r>
              <a:rPr lang="zh-TW" altLang="en-US" dirty="0" smtClean="0"/>
              <a:t>序列的</a:t>
            </a:r>
            <a:r>
              <a:rPr lang="en-US" altLang="zh-TW" dirty="0" smtClean="0"/>
              <a:t>Base-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               </a:t>
            </a:r>
            <a:r>
              <a:rPr lang="en-US" altLang="zh-TW" dirty="0" smtClean="0"/>
              <a:t>calling </a:t>
            </a:r>
            <a:r>
              <a:rPr lang="en-US" altLang="zh-TW" dirty="0" err="1" smtClean="0"/>
              <a:t>electropherogram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HPV </a:t>
            </a:r>
            <a:r>
              <a:rPr lang="en-US" altLang="zh-TW" dirty="0" smtClean="0"/>
              <a:t>DNA test </a:t>
            </a:r>
            <a:r>
              <a:rPr lang="en-US" altLang="zh-TW" dirty="0" smtClean="0"/>
              <a:t>-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若結果呈陽性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並非代表罹患子宮頸癌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而是表示體內存在高風險制癌</a:t>
            </a:r>
            <a:r>
              <a:rPr lang="en-US" altLang="zh-TW" dirty="0" smtClean="0"/>
              <a:t>HPV</a:t>
            </a:r>
            <a:r>
              <a:rPr lang="zh-TW" altLang="en-US" dirty="0" smtClean="0"/>
              <a:t>菌株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有待進一步檢查處理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對於</a:t>
            </a:r>
            <a:r>
              <a:rPr lang="en-US" altLang="zh-TW" dirty="0" smtClean="0"/>
              <a:t>30</a:t>
            </a:r>
            <a:r>
              <a:rPr lang="zh-TW" altLang="en-US" dirty="0" smtClean="0"/>
              <a:t>歲</a:t>
            </a:r>
            <a:r>
              <a:rPr lang="zh-TW" altLang="en-US" dirty="0" smtClean="0"/>
              <a:t>以上婦女容易產生</a:t>
            </a:r>
            <a:r>
              <a:rPr lang="en-US" altLang="zh-TW" dirty="0" smtClean="0"/>
              <a:t>false positive(</a:t>
            </a:r>
            <a:r>
              <a:rPr lang="zh-TW" altLang="en-US" dirty="0" smtClean="0"/>
              <a:t>第一型錯誤</a:t>
            </a:r>
            <a:r>
              <a:rPr lang="en-US" altLang="zh-TW" dirty="0" smtClean="0"/>
              <a:t>) , </a:t>
            </a:r>
            <a:r>
              <a:rPr lang="zh-TW" altLang="en-US" dirty="0" smtClean="0"/>
              <a:t>因此建議同時做 </a:t>
            </a:r>
            <a:r>
              <a:rPr lang="en-US" altLang="zh-TW" dirty="0" smtClean="0"/>
              <a:t>Pap test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對於偵測高風險</a:t>
            </a:r>
            <a:r>
              <a:rPr lang="en-US" altLang="zh-TW" dirty="0" smtClean="0"/>
              <a:t>HPV</a:t>
            </a:r>
            <a:r>
              <a:rPr lang="zh-TW" altLang="en-US" dirty="0" smtClean="0"/>
              <a:t>菌株較敏銳 </a:t>
            </a:r>
            <a:r>
              <a:rPr lang="en-US" altLang="zh-TW" dirty="0" smtClean="0"/>
              <a:t>– </a:t>
            </a:r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</a:t>
            </a:r>
            <a:r>
              <a:rPr lang="en-US" dirty="0" smtClean="0"/>
              <a:t>HPV types 16, 18, 31, 33, 39, 45, 51, 52, 56, 58, 59, 66, 68, and </a:t>
            </a:r>
            <a:r>
              <a:rPr lang="en-US" dirty="0" smtClean="0"/>
              <a:t>73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: HPV DNA test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Pap 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樣本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30</a:t>
            </a:r>
            <a:r>
              <a:rPr lang="zh-TW" altLang="en-US" dirty="0" smtClean="0"/>
              <a:t>位年齡介於</a:t>
            </a:r>
            <a:r>
              <a:rPr lang="en-US" altLang="zh-TW" dirty="0" smtClean="0"/>
              <a:t>30~69</a:t>
            </a:r>
            <a:r>
              <a:rPr lang="zh-TW" altLang="en-US" dirty="0" smtClean="0"/>
              <a:t>歲間有</a:t>
            </a:r>
            <a:r>
              <a:rPr lang="zh-TW" altLang="en-US" dirty="0" smtClean="0"/>
              <a:t>子宮頸癌的婦女</a:t>
            </a:r>
            <a:endParaRPr lang="en-US" altLang="zh-TW" dirty="0" smtClean="0"/>
          </a:p>
          <a:p>
            <a:pPr>
              <a:buNone/>
            </a:pPr>
            <a:endParaRPr lang="zh-TW" altLang="en-US" dirty="0" smtClean="0"/>
          </a:p>
          <a:p>
            <a:r>
              <a:rPr lang="zh-TW" altLang="en-US" dirty="0" smtClean="0"/>
              <a:t>方法 </a:t>
            </a:r>
            <a:r>
              <a:rPr lang="en-US" altLang="zh-TW" dirty="0" smtClean="0"/>
              <a:t>: </a:t>
            </a:r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 使用</a:t>
            </a:r>
            <a:r>
              <a:rPr lang="en-US" altLang="zh-TW" dirty="0" smtClean="0"/>
              <a:t>Double-blind(</a:t>
            </a:r>
            <a:r>
              <a:rPr lang="zh-TW" altLang="en-US" dirty="0" smtClean="0"/>
              <a:t>雙盲法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測試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先對樣本進行 </a:t>
            </a:r>
            <a:r>
              <a:rPr lang="en-US" altLang="zh-TW" dirty="0" smtClean="0"/>
              <a:t>random assignment(</a:t>
            </a:r>
            <a:r>
              <a:rPr lang="zh-TW" altLang="en-US" dirty="0" smtClean="0"/>
              <a:t>隨機</a:t>
            </a:r>
            <a:r>
              <a:rPr lang="zh-TW" altLang="en-US" dirty="0" smtClean="0"/>
              <a:t>均勻分配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再分組進行</a:t>
            </a:r>
            <a:r>
              <a:rPr lang="en-US" altLang="zh-TW" dirty="0" err="1" smtClean="0"/>
              <a:t>Pae</a:t>
            </a:r>
            <a:r>
              <a:rPr lang="en-US" altLang="zh-TW" dirty="0" smtClean="0"/>
              <a:t> test</a:t>
            </a:r>
            <a:r>
              <a:rPr lang="zh-TW" altLang="en-US" dirty="0" smtClean="0"/>
              <a:t>和</a:t>
            </a:r>
            <a:r>
              <a:rPr lang="en-US" altLang="zh-TW" dirty="0" smtClean="0"/>
              <a:t>HPV DNA test</a:t>
            </a:r>
            <a:r>
              <a:rPr lang="zh-TW" altLang="en-US" dirty="0" smtClean="0"/>
              <a:t>比對效果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zh-TW" altLang="en-US" dirty="0" smtClean="0"/>
              <a:t>對結果陽性的定義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Conservative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Liberal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分析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 對於類別資料使用</a:t>
            </a:r>
            <a:r>
              <a:rPr lang="en-US" dirty="0" smtClean="0"/>
              <a:t>Fisher‘s </a:t>
            </a:r>
            <a:r>
              <a:rPr lang="en-US" dirty="0" smtClean="0"/>
              <a:t>test </a:t>
            </a:r>
            <a:r>
              <a:rPr lang="zh-TW" altLang="en-US" dirty="0" smtClean="0"/>
              <a:t>以及</a:t>
            </a:r>
            <a:r>
              <a:rPr lang="zh-TW" altLang="en-US" dirty="0" smtClean="0"/>
              <a:t> </a:t>
            </a:r>
            <a:r>
              <a:rPr lang="en-US" dirty="0" smtClean="0"/>
              <a:t>chi-square test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對於連續資料使用</a:t>
            </a:r>
            <a:r>
              <a:rPr lang="en-US" dirty="0" err="1" smtClean="0"/>
              <a:t>Kruskal</a:t>
            </a:r>
            <a:r>
              <a:rPr lang="en-US" dirty="0" smtClean="0"/>
              <a:t>–Wallis test , </a:t>
            </a:r>
            <a:r>
              <a:rPr lang="zh-TW" altLang="en-US" dirty="0" smtClean="0"/>
              <a:t>皆為</a:t>
            </a:r>
            <a:r>
              <a:rPr lang="en-US" altLang="zh-TW" dirty="0" smtClean="0"/>
              <a:t>Two-side test(</a:t>
            </a:r>
            <a:r>
              <a:rPr lang="zh-TW" altLang="en-US" dirty="0" smtClean="0"/>
              <a:t>雙尾檢定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: HPV DNA test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Pap 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結果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457200" indent="-457200">
              <a:buAutoNum type="arabicPeriod"/>
            </a:pPr>
            <a:r>
              <a:rPr lang="zh-TW" altLang="en-US" dirty="0" smtClean="0"/>
              <a:t>套用</a:t>
            </a:r>
            <a:r>
              <a:rPr lang="en-US" dirty="0" smtClean="0"/>
              <a:t>conservative </a:t>
            </a:r>
            <a:r>
              <a:rPr lang="zh-TW" altLang="en-US" dirty="0" smtClean="0"/>
              <a:t>定義 </a:t>
            </a:r>
            <a:r>
              <a:rPr lang="en-US" altLang="zh-TW" dirty="0" smtClean="0"/>
              <a:t>, </a:t>
            </a:r>
            <a:r>
              <a:rPr lang="en-US" dirty="0" smtClean="0"/>
              <a:t>Pap </a:t>
            </a:r>
            <a:r>
              <a:rPr lang="en-US" dirty="0" smtClean="0"/>
              <a:t>test (55.4</a:t>
            </a:r>
            <a:r>
              <a:rPr lang="en-US" dirty="0" smtClean="0"/>
              <a:t>%)</a:t>
            </a:r>
            <a:r>
              <a:rPr lang="zh-TW" altLang="en-US" dirty="0" smtClean="0"/>
              <a:t>敏銳度比</a:t>
            </a:r>
            <a:r>
              <a:rPr lang="en-US" dirty="0" smtClean="0"/>
              <a:t>HPV </a:t>
            </a:r>
            <a:r>
              <a:rPr lang="en-US" dirty="0" smtClean="0"/>
              <a:t>test (94.6%, P=0.01</a:t>
            </a:r>
            <a:r>
              <a:rPr lang="en-US" dirty="0" smtClean="0"/>
              <a:t>)</a:t>
            </a:r>
            <a:r>
              <a:rPr lang="zh-TW" altLang="en-US" dirty="0" smtClean="0"/>
              <a:t>的低落達到統計顯著性</a:t>
            </a:r>
            <a:endParaRPr lang="en-US" altLang="zh-TW" dirty="0" smtClean="0"/>
          </a:p>
          <a:p>
            <a:pPr marL="457200" indent="-457200">
              <a:buAutoNum type="arabicPeriod"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 套用</a:t>
            </a:r>
            <a:r>
              <a:rPr lang="en-US" altLang="zh-TW" dirty="0" smtClean="0"/>
              <a:t>liberal</a:t>
            </a:r>
            <a:r>
              <a:rPr lang="zh-TW" altLang="en-US" dirty="0" smtClean="0"/>
              <a:t>定義 </a:t>
            </a:r>
            <a:r>
              <a:rPr lang="en-US" altLang="zh-TW" dirty="0" smtClean="0"/>
              <a:t>, </a:t>
            </a:r>
            <a:r>
              <a:rPr lang="en-US" dirty="0" smtClean="0"/>
              <a:t>Pap </a:t>
            </a:r>
            <a:r>
              <a:rPr lang="en-US" dirty="0" smtClean="0"/>
              <a:t>test (96.8%) </a:t>
            </a:r>
            <a:r>
              <a:rPr lang="zh-TW" altLang="en-US" dirty="0" smtClean="0"/>
              <a:t>敏銳度微微高於</a:t>
            </a:r>
            <a:r>
              <a:rPr lang="en-US" dirty="0" smtClean="0"/>
              <a:t>HPV </a:t>
            </a:r>
            <a:r>
              <a:rPr lang="en-US" dirty="0" smtClean="0"/>
              <a:t>test (94.1%, P&lt;0.001</a:t>
            </a:r>
            <a:r>
              <a:rPr lang="en-US" dirty="0" smtClean="0"/>
              <a:t>)</a:t>
            </a:r>
            <a:r>
              <a:rPr lang="zh-TW" altLang="en-US" dirty="0" smtClean="0"/>
              <a:t> 敏銳度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但也同樣達到統計顯著性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&gt;</a:t>
            </a:r>
            <a:r>
              <a:rPr lang="zh-TW" altLang="en-US" dirty="0" smtClean="0"/>
              <a:t>  結論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兩者效果優劣不明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推測有效果相輔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            助作用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Coloscopy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簡單來說就是將目標區域的鏡頭影像再放大來檢查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測量人員會透過陰道鏡放大子宮頸的影像檢查異常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並採取各一嘗區域的樣本切片作進一步檢驗分析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此為</a:t>
            </a:r>
            <a:r>
              <a:rPr lang="zh-TW" altLang="en-US" dirty="0" smtClean="0"/>
              <a:t>較進一步檢驗 </a:t>
            </a:r>
            <a:r>
              <a:rPr lang="en-US" altLang="zh-TW" dirty="0" smtClean="0"/>
              <a:t>, </a:t>
            </a:r>
            <a:r>
              <a:rPr lang="zh-TW" altLang="en-US" dirty="0" smtClean="0"/>
              <a:t>通常受試者已經</a:t>
            </a:r>
            <a:r>
              <a:rPr lang="en-US" altLang="zh-TW" dirty="0" smtClean="0"/>
              <a:t>HPV DNA test </a:t>
            </a:r>
            <a:r>
              <a:rPr lang="zh-TW" altLang="en-US" dirty="0" smtClean="0"/>
              <a:t>或著 </a:t>
            </a:r>
            <a:r>
              <a:rPr lang="en-US" altLang="zh-TW" dirty="0" smtClean="0"/>
              <a:t>Pap test</a:t>
            </a:r>
            <a:r>
              <a:rPr lang="zh-TW" altLang="en-US" dirty="0" smtClean="0"/>
              <a:t> 結果呈現陽性了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Coloscopy</a:t>
            </a:r>
            <a:r>
              <a:rPr lang="en-US" altLang="zh-TW" dirty="0" smtClean="0"/>
              <a:t> –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除了檢驗目標區域的癌性機制外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此項檢查通常是用下列情況 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1. </a:t>
            </a:r>
            <a:r>
              <a:rPr lang="en-US" altLang="zh-TW" dirty="0" err="1" smtClean="0"/>
              <a:t>Diethylstelbestrol</a:t>
            </a:r>
            <a:r>
              <a:rPr lang="en-US" altLang="zh-TW" dirty="0" smtClean="0"/>
              <a:t>(DES)</a:t>
            </a:r>
            <a:r>
              <a:rPr lang="zh-TW" altLang="en-US" dirty="0" smtClean="0"/>
              <a:t>的感染評估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2.</a:t>
            </a:r>
            <a:r>
              <a:rPr lang="zh-TW" altLang="en-US" dirty="0" smtClean="0"/>
              <a:t> 器官移植手術後病人檢查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3.</a:t>
            </a:r>
            <a:r>
              <a:rPr lang="zh-TW" altLang="en-US" dirty="0" smtClean="0"/>
              <a:t> 性侵案件的醫學檢驗處置 </a:t>
            </a:r>
            <a:r>
              <a:rPr lang="en-US" altLang="zh-TW" dirty="0" smtClean="0"/>
              <a:t>, etc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Coloscopy</a:t>
            </a:r>
            <a:r>
              <a:rPr lang="en-US" altLang="zh-TW" dirty="0" smtClean="0"/>
              <a:t> -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使</a:t>
            </a:r>
            <a:r>
              <a:rPr lang="zh-TW" altLang="en-US" dirty="0" smtClean="0"/>
              <a:t>用</a:t>
            </a:r>
            <a:r>
              <a:rPr lang="en-US" i="1" dirty="0" smtClean="0"/>
              <a:t>Swede </a:t>
            </a:r>
            <a:r>
              <a:rPr lang="en-US" i="1" dirty="0" smtClean="0"/>
              <a:t>Score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Model</a:t>
            </a:r>
            <a:r>
              <a:rPr lang="zh-TW" altLang="en-US" dirty="0" smtClean="0"/>
              <a:t>對結果嚴重程度量化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分數會在</a:t>
            </a:r>
            <a:r>
              <a:rPr lang="en-US" altLang="zh-TW" dirty="0" smtClean="0"/>
              <a:t>0~10</a:t>
            </a:r>
            <a:r>
              <a:rPr lang="zh-TW" altLang="en-US" dirty="0" smtClean="0"/>
              <a:t>間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若</a:t>
            </a:r>
            <a:r>
              <a:rPr lang="zh-TW" altLang="en-US" dirty="0" smtClean="0"/>
              <a:t>高於</a:t>
            </a:r>
            <a:r>
              <a:rPr lang="en-US" altLang="zh-TW" dirty="0" smtClean="0"/>
              <a:t>5</a:t>
            </a:r>
            <a:r>
              <a:rPr lang="zh-TW" altLang="en-US" dirty="0" smtClean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此時可將大部分</a:t>
            </a:r>
            <a:r>
              <a:rPr lang="en-US" altLang="zh-TW" dirty="0" smtClean="0"/>
              <a:t>high grade lesions (HGL</a:t>
            </a:r>
            <a:r>
              <a:rPr lang="en-US" altLang="zh-TW" dirty="0" smtClean="0"/>
              <a:t>)</a:t>
            </a:r>
            <a:r>
              <a:rPr lang="zh-TW" altLang="en-US" dirty="0" smtClean="0"/>
              <a:t>辨識出 </a:t>
            </a:r>
            <a:r>
              <a:rPr lang="en-US" altLang="zh-TW" dirty="0" smtClean="0"/>
              <a:t>; </a:t>
            </a:r>
            <a:r>
              <a:rPr lang="zh-TW" altLang="en-US" dirty="0" smtClean="0"/>
              <a:t>若高於</a:t>
            </a:r>
            <a:r>
              <a:rPr lang="en-US" altLang="zh-TW" dirty="0" smtClean="0"/>
              <a:t>8 , </a:t>
            </a:r>
            <a:r>
              <a:rPr lang="zh-TW" altLang="en-US" dirty="0" smtClean="0"/>
              <a:t>有</a:t>
            </a:r>
            <a:r>
              <a:rPr lang="en-US" altLang="zh-TW" dirty="0" smtClean="0"/>
              <a:t>90%</a:t>
            </a:r>
            <a:r>
              <a:rPr lang="zh-TW" altLang="en-US" dirty="0" smtClean="0"/>
              <a:t>的</a:t>
            </a:r>
            <a:r>
              <a:rPr lang="en-US" altLang="zh-TW" dirty="0" smtClean="0"/>
              <a:t>HGL</a:t>
            </a:r>
            <a:r>
              <a:rPr lang="zh-TW" altLang="en-US" dirty="0" smtClean="0"/>
              <a:t>都可被辨識出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若分數小於</a:t>
            </a:r>
            <a:r>
              <a:rPr lang="en-US" altLang="zh-TW" dirty="0" smtClean="0"/>
              <a:t>5 , </a:t>
            </a:r>
            <a:r>
              <a:rPr lang="zh-TW" altLang="en-US" dirty="0" smtClean="0"/>
              <a:t>通常建議不用繼續</a:t>
            </a:r>
            <a:r>
              <a:rPr lang="zh-TW" altLang="en-US" dirty="0" smtClean="0"/>
              <a:t>切片檢查 </a:t>
            </a:r>
            <a:r>
              <a:rPr lang="en-US" altLang="zh-TW" dirty="0" smtClean="0"/>
              <a:t>; </a:t>
            </a:r>
            <a:r>
              <a:rPr lang="zh-TW" altLang="en-US" dirty="0" smtClean="0"/>
              <a:t>若分數在</a:t>
            </a:r>
            <a:r>
              <a:rPr lang="en-US" altLang="zh-TW" dirty="0" smtClean="0"/>
              <a:t>5~7</a:t>
            </a:r>
            <a:r>
              <a:rPr lang="zh-TW" altLang="en-US" dirty="0" smtClean="0"/>
              <a:t>間及需要切片作進一步檢驗 </a:t>
            </a:r>
            <a:r>
              <a:rPr lang="en-US" altLang="zh-TW" dirty="0" smtClean="0"/>
              <a:t>; </a:t>
            </a:r>
            <a:r>
              <a:rPr lang="zh-TW" altLang="en-US" dirty="0" smtClean="0"/>
              <a:t>分數若大於</a:t>
            </a:r>
            <a:r>
              <a:rPr lang="en-US" altLang="zh-TW" dirty="0" smtClean="0"/>
              <a:t>8</a:t>
            </a:r>
            <a:r>
              <a:rPr lang="zh-TW" altLang="en-US" dirty="0" smtClean="0"/>
              <a:t>也不建議繼續檢查切片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建議直接做病情處理</a:t>
            </a:r>
            <a:r>
              <a:rPr lang="en-US" altLang="zh-TW" dirty="0" smtClean="0"/>
              <a:t>(EX : </a:t>
            </a:r>
            <a:r>
              <a:rPr lang="en-US" dirty="0" smtClean="0"/>
              <a:t>excision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Coloscopy</a:t>
            </a:r>
            <a:r>
              <a:rPr lang="en-US" altLang="zh-TW" dirty="0" smtClean="0"/>
              <a:t> - procedure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如同前述所說使用陰道鏡放大檢查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低倍</a:t>
            </a:r>
            <a:r>
              <a:rPr lang="zh-TW" altLang="en-US" dirty="0" smtClean="0"/>
              <a:t>率</a:t>
            </a:r>
            <a:r>
              <a:rPr lang="en-US" altLang="zh-TW" dirty="0" smtClean="0"/>
              <a:t>(</a:t>
            </a:r>
            <a:r>
              <a:rPr lang="en-US" dirty="0" smtClean="0"/>
              <a:t>Low power </a:t>
            </a:r>
            <a:r>
              <a:rPr lang="en-US" dirty="0" smtClean="0"/>
              <a:t>, 2</a:t>
            </a:r>
            <a:r>
              <a:rPr lang="en-US" dirty="0" smtClean="0"/>
              <a:t>× to 6</a:t>
            </a:r>
            <a:r>
              <a:rPr lang="en-US" dirty="0" smtClean="0"/>
              <a:t>×</a:t>
            </a:r>
            <a:r>
              <a:rPr lang="en-US" altLang="zh-TW" dirty="0" smtClean="0"/>
              <a:t>)</a:t>
            </a:r>
            <a:r>
              <a:rPr lang="zh-TW" altLang="en-US" dirty="0" smtClean="0"/>
              <a:t> 用來表現出子宮頸表面的大致狀況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中高倍</a:t>
            </a:r>
            <a:r>
              <a:rPr lang="zh-TW" altLang="en-US" dirty="0" smtClean="0"/>
              <a:t>率</a:t>
            </a:r>
            <a:r>
              <a:rPr lang="en-US" altLang="zh-TW" dirty="0" smtClean="0"/>
              <a:t>(</a:t>
            </a:r>
            <a:r>
              <a:rPr lang="en-US" dirty="0" smtClean="0"/>
              <a:t>Medium (8× to 15×) </a:t>
            </a:r>
            <a:r>
              <a:rPr lang="en-US" dirty="0" smtClean="0"/>
              <a:t>, </a:t>
            </a:r>
            <a:r>
              <a:rPr lang="en-US" dirty="0" smtClean="0"/>
              <a:t>high (15× to 25×) powers </a:t>
            </a:r>
            <a:r>
              <a:rPr lang="en-US" altLang="zh-TW" dirty="0" smtClean="0"/>
              <a:t>)</a:t>
            </a:r>
            <a:r>
              <a:rPr lang="zh-TW" altLang="en-US" dirty="0" smtClean="0"/>
              <a:t>用來檢察陰道及子宮頸的異常狀況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常用</a:t>
            </a:r>
            <a:r>
              <a:rPr lang="en-US" altLang="zh-TW" dirty="0" err="1" smtClean="0"/>
              <a:t>Lugol‘s</a:t>
            </a:r>
            <a:r>
              <a:rPr lang="en-US" altLang="zh-TW" dirty="0" smtClean="0"/>
              <a:t> </a:t>
            </a:r>
            <a:r>
              <a:rPr lang="en-US" altLang="zh-TW" dirty="0" smtClean="0"/>
              <a:t>or </a:t>
            </a:r>
            <a:r>
              <a:rPr lang="en-US" altLang="zh-TW" dirty="0" smtClean="0"/>
              <a:t>Schiller’s</a:t>
            </a:r>
            <a:r>
              <a:rPr lang="zh-TW" altLang="en-US" dirty="0" smtClean="0"/>
              <a:t>溶液先塗抹在子宮頸表面以強調出異常狀況的區域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Hpinfo.ca</a:t>
            </a:r>
          </a:p>
          <a:p>
            <a:r>
              <a:rPr lang="en-US" altLang="zh-TW" dirty="0" smtClean="0"/>
              <a:t>Lab test online (labtestonline.org)</a:t>
            </a:r>
          </a:p>
          <a:p>
            <a:r>
              <a:rPr lang="en-US" altLang="zh-TW" dirty="0" smtClean="0"/>
              <a:t>Wikipedia</a:t>
            </a:r>
          </a:p>
          <a:p>
            <a:r>
              <a:rPr lang="en-US" altLang="zh-TW" dirty="0" smtClean="0"/>
              <a:t>Textbooks –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‘</a:t>
            </a:r>
            <a:r>
              <a:rPr lang="en-US" altLang="zh-TW" i="1" dirty="0" smtClean="0"/>
              <a:t>Human </a:t>
            </a:r>
            <a:r>
              <a:rPr lang="en-US" altLang="zh-TW" i="1" dirty="0" err="1" smtClean="0"/>
              <a:t>Papillomarivirus</a:t>
            </a:r>
            <a:r>
              <a:rPr lang="en-US" altLang="zh-TW" i="1" dirty="0" smtClean="0"/>
              <a:t> and related diseases from bench to bedside a diagnostic and preventive perspective </a:t>
            </a:r>
            <a:r>
              <a:rPr lang="en-US" altLang="zh-TW" dirty="0" smtClean="0"/>
              <a:t>’ Chapter 4</a:t>
            </a:r>
          </a:p>
          <a:p>
            <a:r>
              <a:rPr lang="en-US" altLang="zh-TW" dirty="0" smtClean="0"/>
              <a:t>Papers – </a:t>
            </a:r>
          </a:p>
          <a:p>
            <a:pPr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1. </a:t>
            </a:r>
            <a:r>
              <a:rPr lang="en-US" altLang="zh-TW" i="1" dirty="0" smtClean="0"/>
              <a:t>Detection of human </a:t>
            </a:r>
            <a:r>
              <a:rPr lang="en-US" altLang="zh-TW" i="1" dirty="0" err="1" smtClean="0"/>
              <a:t>papillomavirus</a:t>
            </a:r>
            <a:r>
              <a:rPr lang="en-US" altLang="zh-TW" i="1" dirty="0" smtClean="0"/>
              <a:t> L1 gene DNA fragments in postmortem blood and spleen after </a:t>
            </a:r>
            <a:r>
              <a:rPr lang="en-US" altLang="zh-TW" i="1" dirty="0" err="1" smtClean="0"/>
              <a:t>Gardasil</a:t>
            </a:r>
            <a:r>
              <a:rPr lang="en-US" altLang="zh-TW" i="1" dirty="0" smtClean="0"/>
              <a:t>® vaccination—A case report </a:t>
            </a:r>
          </a:p>
          <a:p>
            <a:pPr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2. </a:t>
            </a:r>
            <a:r>
              <a:rPr lang="en-US" i="1" dirty="0"/>
              <a:t>Human </a:t>
            </a:r>
            <a:r>
              <a:rPr lang="en-US" i="1" dirty="0" err="1"/>
              <a:t>Papillomavirus</a:t>
            </a:r>
            <a:r>
              <a:rPr lang="en-US" i="1" dirty="0"/>
              <a:t> DNA versus </a:t>
            </a:r>
            <a:r>
              <a:rPr lang="en-US" i="1" dirty="0" err="1"/>
              <a:t>Papanicolaou</a:t>
            </a:r>
            <a:r>
              <a:rPr lang="en-US" i="1" dirty="0"/>
              <a:t> Screening Tests for Cervical </a:t>
            </a:r>
            <a:r>
              <a:rPr lang="en-US" i="1" dirty="0" smtClean="0"/>
              <a:t>Cancer</a:t>
            </a:r>
            <a:endParaRPr lang="en-US" altLang="zh-TW" i="1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子宮頸癌</a:t>
            </a:r>
            <a:r>
              <a:rPr lang="en-US" altLang="zh-TW" dirty="0" smtClean="0"/>
              <a:t>(</a:t>
            </a:r>
            <a:r>
              <a:rPr lang="en-US" dirty="0"/>
              <a:t>Cervical Cancer</a:t>
            </a:r>
            <a:r>
              <a:rPr lang="en-US" altLang="zh-TW" dirty="0" smtClean="0"/>
              <a:t>)</a:t>
            </a:r>
            <a:r>
              <a:rPr lang="zh-TW" altLang="en-US" dirty="0" smtClean="0"/>
              <a:t>綜述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子宮頸癌檢查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sz="2800" dirty="0" smtClean="0"/>
              <a:t>1.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P</a:t>
            </a:r>
            <a:r>
              <a:rPr lang="en-US" altLang="zh-TW" sz="2800" dirty="0" smtClean="0"/>
              <a:t>ap test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子宮頸抹片檢查</a:t>
            </a:r>
            <a:r>
              <a:rPr lang="en-US" altLang="zh-TW" sz="2800" dirty="0" smtClean="0"/>
              <a:t>)</a:t>
            </a:r>
          </a:p>
          <a:p>
            <a:pPr>
              <a:buNone/>
            </a:pPr>
            <a:endParaRPr lang="en-US" altLang="zh-TW" sz="2800" dirty="0" smtClean="0"/>
          </a:p>
          <a:p>
            <a:pPr>
              <a:buNone/>
            </a:pPr>
            <a:r>
              <a:rPr lang="zh-TW" altLang="en-US" sz="2800" dirty="0"/>
              <a:t> </a:t>
            </a:r>
            <a:r>
              <a:rPr lang="zh-TW" altLang="en-US" sz="2800" dirty="0" smtClean="0"/>
              <a:t>   </a:t>
            </a:r>
            <a:r>
              <a:rPr lang="en-US" altLang="zh-TW" sz="2800" dirty="0" smtClean="0"/>
              <a:t>2.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HPV DNA (DNA</a:t>
            </a:r>
            <a:r>
              <a:rPr lang="zh-TW" altLang="en-US" sz="2800" dirty="0" smtClean="0"/>
              <a:t>比對 </a:t>
            </a:r>
            <a:r>
              <a:rPr lang="en-US" altLang="zh-TW" sz="2800" dirty="0" smtClean="0"/>
              <a:t>, </a:t>
            </a:r>
            <a:r>
              <a:rPr lang="zh-TW" altLang="en-US" sz="2800" dirty="0" smtClean="0"/>
              <a:t>常與</a:t>
            </a:r>
            <a:r>
              <a:rPr lang="en-US" altLang="zh-TW" sz="2800" dirty="0" smtClean="0"/>
              <a:t>pap test</a:t>
            </a:r>
            <a:r>
              <a:rPr lang="zh-TW" altLang="en-US" sz="2800" dirty="0" smtClean="0"/>
              <a:t>同</a:t>
            </a:r>
            <a:endParaRPr lang="en-US" altLang="zh-TW" sz="2800" dirty="0" smtClean="0"/>
          </a:p>
          <a:p>
            <a:pPr>
              <a:buNone/>
            </a:pPr>
            <a:r>
              <a:rPr lang="zh-TW" altLang="en-US" sz="2800" dirty="0" smtClean="0"/>
              <a:t> </a:t>
            </a:r>
            <a:r>
              <a:rPr lang="zh-TW" altLang="en-US" sz="2800" dirty="0" smtClean="0"/>
              <a:t>       </a:t>
            </a:r>
            <a:r>
              <a:rPr lang="zh-TW" altLang="en-US" sz="2800" dirty="0" smtClean="0"/>
              <a:t>時</a:t>
            </a:r>
            <a:r>
              <a:rPr lang="zh-TW" altLang="en-US" sz="2800" dirty="0" smtClean="0"/>
              <a:t>進行</a:t>
            </a:r>
            <a:r>
              <a:rPr lang="en-US" altLang="zh-TW" sz="2800" dirty="0" smtClean="0"/>
              <a:t>)</a:t>
            </a:r>
          </a:p>
          <a:p>
            <a:pPr>
              <a:buNone/>
            </a:pPr>
            <a:endParaRPr lang="en-US" altLang="zh-TW" sz="2800" dirty="0" smtClean="0"/>
          </a:p>
          <a:p>
            <a:pPr>
              <a:buNone/>
            </a:pPr>
            <a:r>
              <a:rPr lang="zh-TW" altLang="en-US" sz="2800" dirty="0"/>
              <a:t> </a:t>
            </a:r>
            <a:r>
              <a:rPr lang="zh-TW" altLang="en-US" sz="2800" dirty="0" smtClean="0"/>
              <a:t>   </a:t>
            </a:r>
            <a:r>
              <a:rPr lang="en-US" altLang="zh-TW" sz="2800" dirty="0" smtClean="0"/>
              <a:t>3.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Coloscopy</a:t>
            </a:r>
            <a:r>
              <a:rPr lang="en-US" altLang="zh-TW" sz="2800" dirty="0" smtClean="0"/>
              <a:t> (</a:t>
            </a:r>
            <a:r>
              <a:rPr lang="zh-TW" altLang="en-US" sz="2800" dirty="0" smtClean="0"/>
              <a:t>陰道鏡檢查 </a:t>
            </a:r>
            <a:r>
              <a:rPr lang="en-US" altLang="zh-TW" sz="2800" dirty="0" smtClean="0"/>
              <a:t>, </a:t>
            </a:r>
            <a:r>
              <a:rPr lang="zh-TW" altLang="en-US" sz="2800" dirty="0" smtClean="0"/>
              <a:t>進一步的追蹤</a:t>
            </a:r>
            <a:r>
              <a:rPr lang="en-US" altLang="zh-TW" sz="2800" dirty="0" smtClean="0"/>
              <a:t>)</a:t>
            </a:r>
            <a:endParaRPr lang="zh-TW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Papanicolaou</a:t>
            </a:r>
            <a:r>
              <a:rPr lang="en-US" b="1" dirty="0" smtClean="0"/>
              <a:t> test</a:t>
            </a:r>
            <a:br>
              <a:rPr lang="en-US" b="1" dirty="0" smtClean="0"/>
            </a:br>
            <a:r>
              <a:rPr lang="en-US" dirty="0" smtClean="0"/>
              <a:t>(</a:t>
            </a:r>
            <a:r>
              <a:rPr lang="en-US" altLang="zh-TW" dirty="0" smtClean="0"/>
              <a:t>Pap test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子宮頸抹片檢查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目的 </a:t>
            </a:r>
            <a:r>
              <a:rPr lang="en-US" altLang="zh-TW" dirty="0" smtClean="0"/>
              <a:t>:</a:t>
            </a:r>
            <a:r>
              <a:rPr lang="zh-TW" altLang="en-US" dirty="0"/>
              <a:t> </a:t>
            </a:r>
            <a:r>
              <a:rPr lang="zh-TW" altLang="en-US" dirty="0" smtClean="0"/>
              <a:t>用來偵測在</a:t>
            </a:r>
            <a:r>
              <a:rPr lang="en-US" altLang="zh-TW" i="1" dirty="0" err="1" smtClean="0"/>
              <a:t>endocervical</a:t>
            </a:r>
            <a:r>
              <a:rPr lang="en-US" altLang="zh-TW" i="1" dirty="0" smtClean="0"/>
              <a:t> canal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(</a:t>
            </a:r>
            <a:r>
              <a:rPr lang="zh-TW" altLang="en-US" i="1" dirty="0" smtClean="0"/>
              <a:t>子宮頸內管</a:t>
            </a:r>
            <a:r>
              <a:rPr lang="en-US" altLang="zh-TW" i="1" dirty="0" smtClean="0"/>
              <a:t>)</a:t>
            </a:r>
            <a:r>
              <a:rPr lang="zh-TW" altLang="en-US" i="1" dirty="0" smtClean="0"/>
              <a:t> </a:t>
            </a:r>
            <a:r>
              <a:rPr lang="zh-TW" altLang="en-US" dirty="0" smtClean="0"/>
              <a:t>中與癌症相關生物機制的</a:t>
            </a:r>
            <a:r>
              <a:rPr lang="zh-TW" altLang="en-US" dirty="0" smtClean="0"/>
              <a:t>進行</a:t>
            </a:r>
            <a:endParaRPr lang="en-US" altLang="zh-TW" dirty="0" smtClean="0"/>
          </a:p>
          <a:p>
            <a:pPr>
              <a:buNone/>
            </a:pPr>
            <a:r>
              <a:rPr lang="zh-TW" altLang="en-US" i="1" dirty="0"/>
              <a:t> </a:t>
            </a:r>
            <a:r>
              <a:rPr lang="zh-TW" altLang="en-US" i="1" dirty="0" smtClean="0"/>
              <a:t>   </a:t>
            </a:r>
            <a:r>
              <a:rPr lang="en-US" altLang="zh-TW" i="1" dirty="0" smtClean="0"/>
              <a:t>- EX : cervical intraepithelial </a:t>
            </a:r>
            <a:r>
              <a:rPr lang="en-US" altLang="zh-TW" i="1" dirty="0" err="1" smtClean="0"/>
              <a:t>neoplasia</a:t>
            </a:r>
            <a:r>
              <a:rPr lang="en-US" altLang="zh-TW" i="1" dirty="0" smtClean="0"/>
              <a:t> (CIN</a:t>
            </a:r>
            <a:r>
              <a:rPr lang="en-US" altLang="zh-TW" i="1" dirty="0" smtClean="0"/>
              <a:t>)</a:t>
            </a:r>
          </a:p>
          <a:p>
            <a:pPr>
              <a:buNone/>
            </a:pPr>
            <a:endParaRPr lang="en-US" altLang="zh-TW" i="1" dirty="0" smtClean="0"/>
          </a:p>
          <a:p>
            <a:r>
              <a:rPr lang="zh-TW" altLang="en-US" dirty="0"/>
              <a:t>若結果異常 </a:t>
            </a:r>
            <a:r>
              <a:rPr lang="en-US" altLang="zh-TW" dirty="0"/>
              <a:t>, </a:t>
            </a:r>
            <a:r>
              <a:rPr lang="zh-TW" altLang="en-US" dirty="0"/>
              <a:t>常會有後續</a:t>
            </a:r>
            <a:r>
              <a:rPr lang="zh-TW" altLang="en-US" dirty="0" smtClean="0"/>
              <a:t>檢查 </a:t>
            </a:r>
            <a:r>
              <a:rPr lang="en-US" altLang="zh-TW" i="1" dirty="0" smtClean="0"/>
              <a:t>(HPV DNA tests , </a:t>
            </a:r>
            <a:r>
              <a:rPr lang="en-US" altLang="zh-TW" i="1" dirty="0" err="1" smtClean="0"/>
              <a:t>Coloscopy</a:t>
            </a:r>
            <a:r>
              <a:rPr lang="en-US" altLang="zh-TW" i="1" dirty="0" smtClean="0"/>
              <a:t> , etc</a:t>
            </a:r>
            <a:r>
              <a:rPr lang="en-US" altLang="zh-TW" i="1" dirty="0" smtClean="0"/>
              <a:t>)</a:t>
            </a:r>
          </a:p>
          <a:p>
            <a:endParaRPr lang="en-US" altLang="zh-TW" i="1" dirty="0" smtClean="0"/>
          </a:p>
          <a:p>
            <a:r>
              <a:rPr lang="zh-TW" altLang="en-US" dirty="0"/>
              <a:t>在美國等</a:t>
            </a:r>
            <a:r>
              <a:rPr lang="en-US" altLang="zh-TW" dirty="0"/>
              <a:t>50</a:t>
            </a:r>
            <a:r>
              <a:rPr lang="zh-TW" altLang="en-US" dirty="0"/>
              <a:t>多個國家為最常見子宮頸癌檢查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2008</a:t>
            </a:r>
            <a:r>
              <a:rPr lang="zh-TW" altLang="en-US" dirty="0" smtClean="0"/>
              <a:t>年英國將檢查方法全面改為 </a:t>
            </a:r>
            <a:r>
              <a:rPr lang="en-US" altLang="zh-TW" i="1" dirty="0" smtClean="0"/>
              <a:t>liquid-based cytology</a:t>
            </a:r>
            <a:r>
              <a:rPr lang="zh-TW" altLang="en-US" i="1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較複雜但更準</a:t>
            </a:r>
            <a:r>
              <a:rPr lang="en-US" altLang="zh-TW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Pap test - procedure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用一個</a:t>
            </a:r>
            <a:r>
              <a:rPr lang="en-US" altLang="zh-TW" dirty="0" smtClean="0"/>
              <a:t>speculum(</a:t>
            </a:r>
            <a:r>
              <a:rPr lang="zh-TW" altLang="en-US" dirty="0" smtClean="0"/>
              <a:t>可視鏡</a:t>
            </a:r>
            <a:r>
              <a:rPr lang="en-US" altLang="zh-TW" dirty="0" smtClean="0"/>
              <a:t>)</a:t>
            </a:r>
            <a:r>
              <a:rPr lang="zh-TW" altLang="en-US" dirty="0" smtClean="0"/>
              <a:t>深入陰道擴張</a:t>
            </a:r>
            <a:r>
              <a:rPr lang="zh-TW" altLang="en-US" dirty="0" smtClean="0"/>
              <a:t>空間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收集細胞樣本 </a:t>
            </a:r>
            <a:r>
              <a:rPr lang="en-US" altLang="zh-TW" dirty="0" smtClean="0"/>
              <a:t>- cervix(</a:t>
            </a:r>
            <a:r>
              <a:rPr lang="zh-TW" altLang="en-US" dirty="0" smtClean="0"/>
              <a:t>子宮頸</a:t>
            </a:r>
            <a:r>
              <a:rPr lang="en-US" altLang="zh-TW" dirty="0" smtClean="0"/>
              <a:t>)</a:t>
            </a:r>
            <a:r>
              <a:rPr lang="en-US" dirty="0" smtClean="0"/>
              <a:t> </a:t>
            </a:r>
            <a:r>
              <a:rPr lang="zh-TW" altLang="en-US" dirty="0" smtClean="0"/>
              <a:t>和 </a:t>
            </a:r>
            <a:r>
              <a:rPr lang="en-US" dirty="0" err="1" smtClean="0"/>
              <a:t>endocervix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子宮內壁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在顯微鏡下檢查樣本 </a:t>
            </a:r>
            <a:r>
              <a:rPr lang="en-US" altLang="zh-TW" dirty="0" smtClean="0"/>
              <a:t>– </a:t>
            </a:r>
          </a:p>
          <a:p>
            <a:pPr>
              <a:buNone/>
            </a:pPr>
            <a:r>
              <a:rPr lang="en-US" altLang="zh-TW" dirty="0" smtClean="0"/>
              <a:t>    </a:t>
            </a:r>
            <a:r>
              <a:rPr lang="zh-TW" altLang="en-US" dirty="0" smtClean="0"/>
              <a:t>用暗黑色染液 </a:t>
            </a:r>
            <a:r>
              <a:rPr lang="en-US" altLang="zh-TW" dirty="0" smtClean="0"/>
              <a:t>, </a:t>
            </a:r>
            <a:r>
              <a:rPr lang="en-US" dirty="0" err="1" smtClean="0"/>
              <a:t>squamous</a:t>
            </a:r>
            <a:r>
              <a:rPr lang="en-US" dirty="0" smtClean="0"/>
              <a:t> cells </a:t>
            </a:r>
            <a:r>
              <a:rPr lang="zh-TW" altLang="en-US" dirty="0" smtClean="0"/>
              <a:t>呈綠色 </a:t>
            </a:r>
            <a:r>
              <a:rPr lang="en-US" altLang="zh-TW" dirty="0" smtClean="0"/>
              <a:t>, </a:t>
            </a:r>
            <a:r>
              <a:rPr lang="en-US" dirty="0" err="1" smtClean="0"/>
              <a:t>keratinised</a:t>
            </a:r>
            <a:r>
              <a:rPr lang="en-US" dirty="0" smtClean="0"/>
              <a:t> cells</a:t>
            </a:r>
            <a:r>
              <a:rPr lang="zh-TW" altLang="en-US" dirty="0" smtClean="0"/>
              <a:t> 呈粉橘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若發現</a:t>
            </a:r>
            <a:r>
              <a:rPr lang="en-US" dirty="0" err="1" smtClean="0"/>
              <a:t>koilocytes</a:t>
            </a:r>
            <a:r>
              <a:rPr lang="en-US" altLang="zh-TW" dirty="0" smtClean="0"/>
              <a:t>(</a:t>
            </a:r>
            <a:r>
              <a:rPr lang="zh-TW" altLang="en-US" dirty="0" smtClean="0"/>
              <a:t>具有空洞細胞</a:t>
            </a:r>
            <a:r>
              <a:rPr lang="en-US" altLang="zh-TW" dirty="0" smtClean="0"/>
              <a:t>)</a:t>
            </a:r>
            <a:r>
              <a:rPr lang="zh-TW" altLang="en-US" dirty="0" smtClean="0"/>
              <a:t> 就要做相關進一步</a:t>
            </a:r>
            <a:r>
              <a:rPr lang="zh-TW" altLang="en-US" dirty="0" smtClean="0"/>
              <a:t>檢查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zh-TW" altLang="en-US" dirty="0" smtClean="0"/>
              <a:t>常配合電腦程式輔助檢查 </a:t>
            </a:r>
            <a:r>
              <a:rPr lang="en-US" altLang="zh-TW" dirty="0" smtClean="0"/>
              <a:t>(</a:t>
            </a:r>
            <a:r>
              <a:rPr lang="zh-TW" altLang="en-US" dirty="0"/>
              <a:t>在</a:t>
            </a:r>
            <a:r>
              <a:rPr lang="zh-TW" altLang="en-US" dirty="0" smtClean="0"/>
              <a:t>進行切片檢查前先做分類計算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 based cytology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傳統</a:t>
            </a:r>
            <a:r>
              <a:rPr lang="en-US" altLang="zh-TW" dirty="0" smtClean="0"/>
              <a:t>pap test – </a:t>
            </a:r>
          </a:p>
          <a:p>
            <a:pPr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樣本直接在顯微鏡底下</a:t>
            </a:r>
            <a:r>
              <a:rPr lang="zh-TW" altLang="en-US" dirty="0" smtClean="0"/>
              <a:t>觀察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liquid based cytology</a:t>
            </a:r>
            <a:r>
              <a:rPr lang="zh-TW" altLang="en-US" dirty="0"/>
              <a:t> </a:t>
            </a:r>
            <a:r>
              <a:rPr lang="en-US" altLang="zh-TW" dirty="0" smtClean="0"/>
              <a:t>– </a:t>
            </a:r>
          </a:p>
          <a:p>
            <a:pPr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先把樣本存入裝有液體的小瓶子裡 </a:t>
            </a:r>
            <a:r>
              <a:rPr lang="en-US" altLang="zh-TW" dirty="0" smtClean="0"/>
              <a:t>, </a:t>
            </a:r>
            <a:r>
              <a:rPr lang="zh-TW" altLang="en-US" dirty="0" smtClean="0"/>
              <a:t>然後送去實驗室去除非相關物質才放到顯微鏡底下看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/>
              <a:t>Cervical intraepithelial</a:t>
            </a:r>
            <a:r>
              <a:rPr lang="zh-TW" altLang="en-US" sz="4000" b="1" dirty="0" smtClean="0"/>
              <a:t> </a:t>
            </a:r>
            <a:r>
              <a:rPr lang="en-US" sz="4000" b="1" dirty="0" err="1" smtClean="0"/>
              <a:t>neoplasia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(CIN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/>
              <a:t>子宮頸內上皮贅瘤</a:t>
            </a:r>
            <a:r>
              <a:rPr lang="en-US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這不是癌症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</a:t>
            </a:r>
            <a:r>
              <a:rPr lang="zh-TW" altLang="en-US" dirty="0" smtClean="0"/>
              <a:t>治癒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大部分會被免疫</a:t>
            </a:r>
            <a:r>
              <a:rPr lang="zh-TW" altLang="en-US" dirty="0" smtClean="0"/>
              <a:t>系統</a:t>
            </a:r>
            <a:r>
              <a:rPr lang="zh-TW" altLang="en-US" dirty="0"/>
              <a:t>消滅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但少部分會造成</a:t>
            </a:r>
            <a:r>
              <a:rPr lang="en-US" altLang="zh-TW" dirty="0" smtClean="0"/>
              <a:t>cervical cancer(</a:t>
            </a:r>
            <a:r>
              <a:rPr lang="zh-TW" altLang="en-US" dirty="0" smtClean="0"/>
              <a:t>子宮頸癌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稱為</a:t>
            </a:r>
            <a:r>
              <a:rPr lang="en-US" altLang="zh-TW" dirty="0" smtClean="0"/>
              <a:t>cervical </a:t>
            </a:r>
            <a:r>
              <a:rPr lang="en-US" altLang="zh-TW" dirty="0" err="1" smtClean="0"/>
              <a:t>squamous</a:t>
            </a:r>
            <a:r>
              <a:rPr lang="en-US" altLang="zh-TW" dirty="0" smtClean="0"/>
              <a:t> cell carcinoma (SCC)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Pap test -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在美國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每年有</a:t>
            </a:r>
            <a:r>
              <a:rPr lang="en-US" altLang="zh-TW" dirty="0" smtClean="0"/>
              <a:t>2</a:t>
            </a:r>
            <a:r>
              <a:rPr lang="zh-TW" altLang="en-US" dirty="0" smtClean="0"/>
              <a:t>到</a:t>
            </a:r>
            <a:r>
              <a:rPr lang="en-US" altLang="zh-TW" dirty="0" smtClean="0"/>
              <a:t>3</a:t>
            </a:r>
            <a:r>
              <a:rPr lang="zh-TW" altLang="en-US" dirty="0" smtClean="0"/>
              <a:t>百萬個異常結果</a:t>
            </a:r>
            <a:r>
              <a:rPr lang="zh-TW" altLang="en-US" dirty="0" smtClean="0"/>
              <a:t>出現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dirty="0" smtClean="0"/>
              <a:t> </a:t>
            </a:r>
            <a:r>
              <a:rPr lang="zh-TW" altLang="en-US" dirty="0" smtClean="0"/>
              <a:t>其中大約 </a:t>
            </a:r>
            <a:r>
              <a:rPr lang="en-US" dirty="0" smtClean="0"/>
              <a:t>0.5</a:t>
            </a:r>
            <a:r>
              <a:rPr lang="en-US" altLang="zh-TW" dirty="0" smtClean="0"/>
              <a:t>%</a:t>
            </a:r>
            <a:r>
              <a:rPr lang="zh-TW" altLang="en-US" dirty="0" smtClean="0"/>
              <a:t>是</a:t>
            </a:r>
            <a:r>
              <a:rPr lang="en-US" dirty="0" smtClean="0"/>
              <a:t>high-grade SIL </a:t>
            </a:r>
            <a:r>
              <a:rPr lang="en-US" altLang="zh-TW" dirty="0" smtClean="0"/>
              <a:t>(HSIL),</a:t>
            </a:r>
            <a:r>
              <a:rPr lang="en-US" dirty="0" smtClean="0"/>
              <a:t> </a:t>
            </a:r>
            <a:r>
              <a:rPr lang="zh-TW" altLang="en-US" dirty="0" smtClean="0"/>
              <a:t>少於</a:t>
            </a:r>
            <a:r>
              <a:rPr lang="en-US" dirty="0" smtClean="0"/>
              <a:t>0.5</a:t>
            </a:r>
            <a:r>
              <a:rPr lang="zh-TW" altLang="en-US" dirty="0" smtClean="0"/>
              <a:t>顯示癌症</a:t>
            </a:r>
            <a:r>
              <a:rPr lang="en-US" altLang="zh-TW" dirty="0"/>
              <a:t> </a:t>
            </a:r>
            <a:r>
              <a:rPr lang="en-US" altLang="zh-TW" dirty="0" smtClean="0"/>
              <a:t>,</a:t>
            </a:r>
            <a:r>
              <a:rPr lang="en-US" dirty="0" smtClean="0"/>
              <a:t> 0.2 to 0.8% </a:t>
            </a:r>
            <a:r>
              <a:rPr lang="zh-TW" altLang="en-US" dirty="0" smtClean="0"/>
              <a:t>顯示出 </a:t>
            </a:r>
            <a:r>
              <a:rPr lang="en-US" dirty="0" smtClean="0"/>
              <a:t>Atypical Glandular Cells of Undetermined Significance (AGC-NOS ,</a:t>
            </a:r>
            <a:r>
              <a:rPr lang="zh-TW" altLang="en-US" dirty="0" smtClean="0"/>
              <a:t>子宮頸鱗狀上皮細胞異常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Pap test -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通常結果根據</a:t>
            </a:r>
            <a:r>
              <a:rPr lang="en-US" altLang="zh-TW" dirty="0" err="1" smtClean="0"/>
              <a:t>Besthesda</a:t>
            </a:r>
            <a:r>
              <a:rPr lang="en-US" altLang="zh-TW" dirty="0" smtClean="0"/>
              <a:t> System</a:t>
            </a:r>
            <a:r>
              <a:rPr lang="zh-TW" altLang="en-US" dirty="0" smtClean="0"/>
              <a:t>做指標 </a:t>
            </a:r>
            <a:r>
              <a:rPr lang="en-US" altLang="zh-TW" dirty="0" smtClean="0"/>
              <a:t>: </a:t>
            </a:r>
          </a:p>
          <a:p>
            <a:pPr>
              <a:buNone/>
            </a:pPr>
            <a:r>
              <a:rPr lang="en-US" altLang="zh-TW" dirty="0" smtClean="0"/>
              <a:t>      (</a:t>
            </a:r>
            <a:r>
              <a:rPr lang="en-US" dirty="0" err="1" smtClean="0"/>
              <a:t>Squamous</a:t>
            </a:r>
            <a:r>
              <a:rPr lang="en-US" dirty="0" smtClean="0"/>
              <a:t> cell abnormalities (SIL) )</a:t>
            </a:r>
          </a:p>
          <a:p>
            <a:pPr lvl="1"/>
            <a:r>
              <a:rPr lang="en-US" dirty="0" smtClean="0"/>
              <a:t>Atypical </a:t>
            </a:r>
            <a:r>
              <a:rPr lang="en-US" dirty="0" err="1" smtClean="0"/>
              <a:t>squamous</a:t>
            </a:r>
            <a:r>
              <a:rPr lang="en-US" dirty="0" smtClean="0"/>
              <a:t> cells of undetermined significance (ASC-US)</a:t>
            </a:r>
          </a:p>
          <a:p>
            <a:pPr lvl="1"/>
            <a:r>
              <a:rPr lang="en-US" dirty="0" smtClean="0"/>
              <a:t>Atypical </a:t>
            </a:r>
            <a:r>
              <a:rPr lang="en-US" dirty="0" err="1" smtClean="0"/>
              <a:t>squamous</a:t>
            </a:r>
            <a:r>
              <a:rPr lang="en-US" dirty="0" smtClean="0"/>
              <a:t> cells – cannot exclude HSIL (ASC-H)</a:t>
            </a:r>
          </a:p>
          <a:p>
            <a:pPr lvl="1"/>
            <a:r>
              <a:rPr lang="en-US" dirty="0" smtClean="0"/>
              <a:t>Low-grade </a:t>
            </a:r>
            <a:r>
              <a:rPr lang="en-US" dirty="0" err="1" smtClean="0"/>
              <a:t>squamous</a:t>
            </a:r>
            <a:r>
              <a:rPr lang="en-US" dirty="0" smtClean="0"/>
              <a:t> intraepithelial lesion (LGSIL or LSIL)</a:t>
            </a:r>
          </a:p>
          <a:p>
            <a:pPr lvl="1"/>
            <a:r>
              <a:rPr lang="en-US" dirty="0" smtClean="0"/>
              <a:t>High-grade </a:t>
            </a:r>
            <a:r>
              <a:rPr lang="en-US" dirty="0" err="1" smtClean="0"/>
              <a:t>squamous</a:t>
            </a:r>
            <a:r>
              <a:rPr lang="en-US" dirty="0" smtClean="0"/>
              <a:t> intraepithelial lesion (HGSIL or HSIL)</a:t>
            </a:r>
          </a:p>
          <a:p>
            <a:pPr lvl="1"/>
            <a:r>
              <a:rPr lang="en-US" dirty="0" err="1" smtClean="0">
                <a:hlinkClick r:id="rId2" tooltip="Squamous cell carcinoma"/>
              </a:rPr>
              <a:t>Squamous</a:t>
            </a:r>
            <a:r>
              <a:rPr lang="en-US" dirty="0" smtClean="0">
                <a:hlinkClick r:id="rId2" tooltip="Squamous cell carcinoma"/>
              </a:rPr>
              <a:t> cell </a:t>
            </a:r>
            <a:r>
              <a:rPr lang="en-US" dirty="0" smtClean="0">
                <a:hlinkClick r:id="rId2" tooltip="Squamous cell carcinoma"/>
              </a:rPr>
              <a:t>carcinoma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HPV DNA</a:t>
            </a:r>
            <a:r>
              <a:rPr lang="zh-TW" altLang="en-US" dirty="0" smtClean="0"/>
              <a:t> </a:t>
            </a:r>
            <a:r>
              <a:rPr lang="en-US" altLang="zh-TW" dirty="0" smtClean="0"/>
              <a:t>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目的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讓醫師可以研究細胞組成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並研究制癌的異常原因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正確率大約可達</a:t>
            </a:r>
            <a:r>
              <a:rPr lang="en-US" altLang="zh-TW" dirty="0" smtClean="0"/>
              <a:t>95%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對於</a:t>
            </a:r>
            <a:r>
              <a:rPr lang="en-US" altLang="zh-TW" dirty="0" smtClean="0"/>
              <a:t>30</a:t>
            </a:r>
            <a:r>
              <a:rPr lang="zh-TW" altLang="en-US" dirty="0" smtClean="0"/>
              <a:t>歲以上且有性經驗的婦女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會建議同時做</a:t>
            </a:r>
            <a:r>
              <a:rPr lang="en-US" altLang="zh-TW" dirty="0" smtClean="0"/>
              <a:t>HPV DNA</a:t>
            </a:r>
            <a:r>
              <a:rPr lang="zh-TW" altLang="en-US" dirty="0" smtClean="0"/>
              <a:t>檢驗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流程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     醫生將</a:t>
            </a:r>
            <a:r>
              <a:rPr lang="en-US" altLang="zh-TW" dirty="0" smtClean="0"/>
              <a:t>speculum(</a:t>
            </a:r>
            <a:r>
              <a:rPr lang="zh-TW" altLang="en-US" dirty="0" smtClean="0"/>
              <a:t>可視鏡</a:t>
            </a:r>
            <a:r>
              <a:rPr lang="en-US" altLang="zh-TW" dirty="0" smtClean="0"/>
              <a:t>)</a:t>
            </a:r>
            <a:r>
              <a:rPr lang="zh-TW" altLang="en-US" dirty="0" smtClean="0"/>
              <a:t>插入受測者</a:t>
            </a:r>
            <a:r>
              <a:rPr lang="en-US" altLang="zh-TW" dirty="0" smtClean="0"/>
              <a:t>cervix(</a:t>
            </a:r>
            <a:r>
              <a:rPr lang="zh-TW" altLang="en-US" dirty="0" smtClean="0"/>
              <a:t>子宮頸</a:t>
            </a:r>
            <a:r>
              <a:rPr lang="en-US" altLang="zh-TW" dirty="0" smtClean="0"/>
              <a:t>) , </a:t>
            </a:r>
            <a:r>
              <a:rPr lang="zh-TW" altLang="en-US" dirty="0" smtClean="0"/>
              <a:t>然後用一個小刷子刷下細胞樣本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保存在約</a:t>
            </a:r>
            <a:r>
              <a:rPr lang="en-US" altLang="zh-TW" dirty="0" smtClean="0"/>
              <a:t>-80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C</a:t>
            </a:r>
            <a:r>
              <a:rPr lang="zh-TW" altLang="en-US" dirty="0" smtClean="0"/>
              <a:t>環境中</a:t>
            </a:r>
            <a:r>
              <a:rPr lang="en-US" altLang="zh-TW" dirty="0" smtClean="0"/>
              <a:t> , </a:t>
            </a:r>
            <a:r>
              <a:rPr lang="zh-TW" altLang="en-US" dirty="0" smtClean="0"/>
              <a:t>帶到實驗室檢查等待結果 </a:t>
            </a:r>
            <a:r>
              <a:rPr lang="en-US" altLang="zh-TW" dirty="0" smtClean="0"/>
              <a:t>, </a:t>
            </a:r>
            <a:r>
              <a:rPr lang="zh-TW" altLang="en-US" dirty="0" smtClean="0"/>
              <a:t>過程只會一點疼痛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zh-TW" altLang="en-US" dirty="0" smtClean="0"/>
              <a:t>基本原理就是利用</a:t>
            </a:r>
            <a:r>
              <a:rPr lang="en-US" altLang="zh-TW" dirty="0" smtClean="0"/>
              <a:t>PCR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117</TotalTime>
  <Words>987</Words>
  <Application>Microsoft Office PowerPoint</Application>
  <PresentationFormat>如螢幕大小 (4:3)</PresentationFormat>
  <Paragraphs>131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壁窗</vt:lpstr>
      <vt:lpstr>Cervical Cancer Test</vt:lpstr>
      <vt:lpstr>子宮頸癌(Cervical Cancer)綜述</vt:lpstr>
      <vt:lpstr>Papanicolaou test (Pap test , 子宮頸抹片檢查)</vt:lpstr>
      <vt:lpstr>Pap test - procedure</vt:lpstr>
      <vt:lpstr>Liquid based cytology</vt:lpstr>
      <vt:lpstr>Cervical intraepithelial neoplasia  (CIN ,子宮頸內上皮贅瘤)</vt:lpstr>
      <vt:lpstr>Pap test - results</vt:lpstr>
      <vt:lpstr>Pap test - results</vt:lpstr>
      <vt:lpstr>HPV DNA test</vt:lpstr>
      <vt:lpstr>HPV DNA test - methods</vt:lpstr>
      <vt:lpstr>HPV DNA test - results</vt:lpstr>
      <vt:lpstr>Problem : HPV DNA test vs Pap test</vt:lpstr>
      <vt:lpstr>Problem : HPV DNA test vs Pap test</vt:lpstr>
      <vt:lpstr>Coloscopy</vt:lpstr>
      <vt:lpstr>Coloscopy – method</vt:lpstr>
      <vt:lpstr>Coloscopy - results</vt:lpstr>
      <vt:lpstr>Coloscopy - procedure</vt:lpstr>
      <vt:lpstr>Reference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USER</dc:creator>
  <cp:lastModifiedBy>USER</cp:lastModifiedBy>
  <cp:revision>13</cp:revision>
  <dcterms:created xsi:type="dcterms:W3CDTF">2014-12-14T16:53:52Z</dcterms:created>
  <dcterms:modified xsi:type="dcterms:W3CDTF">2014-12-15T01:29:49Z</dcterms:modified>
</cp:coreProperties>
</file>