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4" r:id="rId8"/>
    <p:sldId id="265" r:id="rId9"/>
    <p:sldId id="259" r:id="rId10"/>
    <p:sldId id="269" r:id="rId11"/>
    <p:sldId id="267" r:id="rId12"/>
    <p:sldId id="268" r:id="rId13"/>
    <p:sldId id="272" r:id="rId14"/>
    <p:sldId id="271" r:id="rId15"/>
    <p:sldId id="274" r:id="rId16"/>
    <p:sldId id="275" r:id="rId17"/>
    <p:sldId id="277" r:id="rId18"/>
    <p:sldId id="276" r:id="rId19"/>
    <p:sldId id="278" r:id="rId20"/>
    <p:sldId id="279" r:id="rId21"/>
    <p:sldId id="260" r:id="rId22"/>
    <p:sldId id="280" r:id="rId23"/>
    <p:sldId id="2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A1"/>
    <a:srgbClr val="6BA42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045" y="4192525"/>
            <a:ext cx="7772400" cy="859205"/>
          </a:xfrm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9645" y="5342235"/>
            <a:ext cx="6400800" cy="83545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17BA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Urinary  Incontinence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 No</a:t>
            </a:r>
            <a:r>
              <a:rPr lang="en-US" altLang="zh-TW" dirty="0" smtClean="0"/>
              <a:t>.61</a:t>
            </a:r>
            <a:r>
              <a:rPr lang="zh-TW" altLang="en-US" dirty="0" smtClean="0"/>
              <a:t>  </a:t>
            </a:r>
            <a:r>
              <a:rPr lang="en-US" altLang="zh-TW" dirty="0" smtClean="0"/>
              <a:t>Robin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 smtClean="0"/>
              <a:t>Urinary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incontinence</a:t>
            </a:r>
            <a:r>
              <a:rPr lang="zh-TW" altLang="en-US" sz="3200" dirty="0" smtClean="0"/>
              <a:t>  </a:t>
            </a:r>
            <a:r>
              <a:rPr lang="en-US" altLang="zh-TW" sz="3200" dirty="0" smtClean="0"/>
              <a:t>is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:</a:t>
            </a:r>
          </a:p>
          <a:p>
            <a:pPr>
              <a:buNone/>
            </a:pP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uncontrolled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loss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zh-TW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urine</a:t>
            </a:r>
          </a:p>
        </p:txBody>
      </p:sp>
      <p:pic>
        <p:nvPicPr>
          <p:cNvPr id="1028" name="Picture 4" descr="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429000"/>
            <a:ext cx="3512215" cy="3043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neglected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7024430" cy="4886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embarrassed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help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But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very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:</a:t>
            </a:r>
            <a:endParaRPr lang="en-US" altLang="zh-TW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zh-TW" dirty="0" smtClean="0"/>
              <a:t>-&gt;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/>
              <a:t>Statistics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shows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26000000</a:t>
            </a:r>
            <a:r>
              <a:rPr lang="zh-TW" altLang="en-US" dirty="0" smtClean="0"/>
              <a:t>  </a:t>
            </a:r>
            <a:r>
              <a:rPr lang="en-US" altLang="zh-TW" dirty="0" smtClean="0"/>
              <a:t>adults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affected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America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easily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treated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and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cured</a:t>
            </a:r>
          </a:p>
          <a:p>
            <a:r>
              <a:rPr lang="en-US" altLang="zh-TW" dirty="0" smtClean="0"/>
              <a:t>Even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,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sometimes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more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serious</a:t>
            </a:r>
            <a:r>
              <a:rPr lang="zh-TW" altLang="en-US" dirty="0" smtClean="0">
                <a:solidFill>
                  <a:srgbClr val="017BA1"/>
                </a:solidFill>
              </a:rPr>
              <a:t>   </a:t>
            </a:r>
            <a:r>
              <a:rPr lang="en-US" altLang="zh-TW" dirty="0" smtClean="0">
                <a:solidFill>
                  <a:srgbClr val="017BA1"/>
                </a:solidFill>
              </a:rPr>
              <a:t>medical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conditions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Therefore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should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not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Overview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It’s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a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symptom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rather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disease</a:t>
            </a:r>
          </a:p>
          <a:p>
            <a:r>
              <a:rPr lang="en-US" altLang="zh-TW" dirty="0" smtClean="0"/>
              <a:t>Relate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Urologic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&amp;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Neurological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system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temporary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urinary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tract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vaginal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infection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constipation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Causes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persistent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weakness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urethral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sphincter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overactive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hormone</a:t>
            </a:r>
          </a:p>
          <a:p>
            <a:pPr>
              <a:buNone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imbalance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women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517900" y="2665475"/>
            <a:ext cx="732984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</a:rPr>
              <a:t>Again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,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most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of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them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can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be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easily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treated</a:t>
            </a:r>
            <a:r>
              <a:rPr lang="zh-TW" altLang="en-US" sz="4800" b="1" dirty="0" smtClean="0">
                <a:solidFill>
                  <a:srgbClr val="FFFF00"/>
                </a:solidFill>
              </a:rPr>
              <a:t>   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!!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4039820"/>
            <a:ext cx="7940660" cy="19851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3900" dirty="0" smtClean="0">
                <a:solidFill>
                  <a:srgbClr val="00B0F0"/>
                </a:solidFill>
              </a:rPr>
              <a:t>More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deeper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: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endParaRPr lang="en-US" altLang="zh-TW" sz="39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How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many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kinds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of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incontinences</a:t>
            </a:r>
          </a:p>
          <a:p>
            <a:pPr>
              <a:buNone/>
            </a:pPr>
            <a:r>
              <a:rPr lang="zh-TW" altLang="en-US" sz="3900" dirty="0" smtClean="0">
                <a:solidFill>
                  <a:srgbClr val="00B0F0"/>
                </a:solidFill>
              </a:rPr>
              <a:t>    </a:t>
            </a:r>
            <a:r>
              <a:rPr lang="en-US" altLang="zh-TW" sz="3900" dirty="0" smtClean="0">
                <a:solidFill>
                  <a:srgbClr val="00B0F0"/>
                </a:solidFill>
              </a:rPr>
              <a:t>are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there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around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our</a:t>
            </a:r>
            <a:r>
              <a:rPr lang="zh-TW" altLang="en-US" sz="3900" dirty="0" smtClean="0">
                <a:solidFill>
                  <a:srgbClr val="00B0F0"/>
                </a:solidFill>
              </a:rPr>
              <a:t>  </a:t>
            </a:r>
            <a:r>
              <a:rPr lang="en-US" altLang="zh-TW" sz="3900" dirty="0" smtClean="0">
                <a:solidFill>
                  <a:srgbClr val="00B0F0"/>
                </a:solidFill>
              </a:rPr>
              <a:t>lives</a:t>
            </a:r>
            <a:r>
              <a:rPr lang="zh-TW" altLang="en-US" sz="3900" dirty="0" smtClean="0">
                <a:solidFill>
                  <a:srgbClr val="00B0F0"/>
                </a:solidFill>
              </a:rPr>
              <a:t> </a:t>
            </a:r>
            <a:r>
              <a:rPr lang="en-US" altLang="zh-TW" sz="3900" dirty="0" smtClean="0">
                <a:solidFill>
                  <a:srgbClr val="00B0F0"/>
                </a:solidFill>
              </a:rPr>
              <a:t>?</a:t>
            </a:r>
            <a:endParaRPr lang="zh-TW" altLang="en-US" sz="3900" dirty="0">
              <a:solidFill>
                <a:srgbClr val="00B0F0"/>
              </a:solidFill>
            </a:endParaRPr>
          </a:p>
        </p:txBody>
      </p:sp>
      <p:pic>
        <p:nvPicPr>
          <p:cNvPr id="29698" name="Picture 2" descr="bladder leakage and urinary incontinence in women urinary incontinence ..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2820" y="527605"/>
            <a:ext cx="2595985" cy="389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involuntary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especially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want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go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to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the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bathroom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 </a:t>
            </a:r>
            <a:r>
              <a:rPr lang="en-US" altLang="zh-TW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contractions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017BA1"/>
                </a:solidFill>
              </a:rPr>
              <a:t>  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迫尿肌收縮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24" name="Picture 4" descr="https://sp.yimg.com/ib/th?id=HN.608054940100135649&amp;pid=15.1&amp;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0115" y="3581705"/>
            <a:ext cx="3926435" cy="2840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Urge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can’t</a:t>
            </a:r>
            <a:r>
              <a:rPr lang="zh-TW" altLang="en-US" dirty="0" smtClean="0"/>
              <a:t>  </a:t>
            </a:r>
            <a:r>
              <a:rPr lang="en-US" altLang="zh-TW" dirty="0" smtClean="0"/>
              <a:t>arrive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drink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liquid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touch</a:t>
            </a:r>
            <a:r>
              <a:rPr lang="zh-TW" altLang="en-US" dirty="0" smtClean="0"/>
              <a:t>  </a:t>
            </a:r>
            <a:r>
              <a:rPr lang="en-US" altLang="zh-TW" dirty="0" smtClean="0"/>
              <a:t>running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water</a:t>
            </a:r>
            <a:endParaRPr lang="en-US" dirty="0" smtClean="0"/>
          </a:p>
        </p:txBody>
      </p:sp>
      <p:pic>
        <p:nvPicPr>
          <p:cNvPr id="6" name="Picture 2" descr="Understanding Urinary Incontin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2244" y="3655846"/>
            <a:ext cx="5829347" cy="28303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usually</a:t>
            </a:r>
            <a:r>
              <a:rPr lang="zh-TW" altLang="en-US" dirty="0" smtClean="0"/>
              <a:t>  </a:t>
            </a:r>
            <a:r>
              <a:rPr lang="en-US" altLang="zh-TW" dirty="0" smtClean="0"/>
              <a:t>makes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people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intra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–</a:t>
            </a:r>
            <a:r>
              <a:rPr lang="zh-TW" altLang="en-US" dirty="0" smtClean="0">
                <a:solidFill>
                  <a:srgbClr val="017BA1"/>
                </a:solidFill>
              </a:rPr>
              <a:t> </a:t>
            </a:r>
            <a:r>
              <a:rPr lang="en-US" altLang="zh-TW" dirty="0" smtClean="0">
                <a:solidFill>
                  <a:srgbClr val="017BA1"/>
                </a:solidFill>
              </a:rPr>
              <a:t>abdominal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pressure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腹部內的壓力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increases</a:t>
            </a:r>
          </a:p>
          <a:p>
            <a:r>
              <a:rPr lang="en-US" altLang="zh-TW" dirty="0" smtClean="0"/>
              <a:t>Caused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pelvic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floor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muscle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>
                <a:solidFill>
                  <a:srgbClr val="017BA1"/>
                </a:solidFill>
              </a:rPr>
              <a:t>(</a:t>
            </a:r>
            <a:r>
              <a:rPr lang="zh-TW" altLang="en-US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骨盆底肌</a:t>
            </a:r>
            <a:r>
              <a:rPr lang="en-US" altLang="zh-TW" dirty="0" smtClean="0">
                <a:solidFill>
                  <a:srgbClr val="017BA1"/>
                </a:solidFill>
              </a:rPr>
              <a:t>)</a:t>
            </a:r>
            <a:r>
              <a:rPr lang="zh-TW" altLang="en-US" dirty="0" smtClean="0">
                <a:solidFill>
                  <a:srgbClr val="017BA1"/>
                </a:solidFill>
              </a:rPr>
              <a:t> 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</a:p>
        </p:txBody>
      </p:sp>
      <p:pic>
        <p:nvPicPr>
          <p:cNvPr id="31746" name="Picture 2" descr="... for one of the active Pelvic Floor Muscle Spasms research studies"/>
          <p:cNvPicPr>
            <a:picLocks noChangeAspect="1" noChangeArrowheads="1"/>
          </p:cNvPicPr>
          <p:nvPr/>
        </p:nvPicPr>
        <p:blipFill>
          <a:blip r:embed="rId3" cstate="print"/>
          <a:srcRect b="10262"/>
          <a:stretch>
            <a:fillRect/>
          </a:stretch>
        </p:blipFill>
        <p:spPr bwMode="auto">
          <a:xfrm>
            <a:off x="5030115" y="3734410"/>
            <a:ext cx="3621025" cy="2794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leak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sneeze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cough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laugh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 </a:t>
            </a:r>
            <a:r>
              <a:rPr lang="en-US" altLang="zh-TW" dirty="0" smtClean="0"/>
              <a:t>chair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bed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walks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does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kinds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activity</a:t>
            </a:r>
            <a:endParaRPr lang="en-US" dirty="0" smtClean="0"/>
          </a:p>
        </p:txBody>
      </p:sp>
      <p:pic>
        <p:nvPicPr>
          <p:cNvPr id="33794" name="Picture 2" descr="Sneez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25" y="3581705"/>
            <a:ext cx="3206805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09" y="1443835"/>
            <a:ext cx="7177136" cy="4733855"/>
          </a:xfrm>
        </p:spPr>
        <p:txBody>
          <a:bodyPr>
            <a:noAutofit/>
          </a:bodyPr>
          <a:lstStyle/>
          <a:p>
            <a:r>
              <a:rPr lang="en-US" altLang="zh-TW" sz="2600" dirty="0" smtClean="0"/>
              <a:t>It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usually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makes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feel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that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they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never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completely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empty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their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bladder</a:t>
            </a:r>
            <a:r>
              <a:rPr lang="zh-TW" altLang="en-US" sz="2600" dirty="0" smtClean="0">
                <a:solidFill>
                  <a:srgbClr val="017BA1"/>
                </a:solidFill>
              </a:rPr>
              <a:t> </a:t>
            </a:r>
            <a:r>
              <a:rPr lang="en-US" altLang="zh-TW" sz="2600" dirty="0" smtClean="0">
                <a:solidFill>
                  <a:srgbClr val="017BA1"/>
                </a:solidFill>
              </a:rPr>
              <a:t>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膀胱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</a:p>
          <a:p>
            <a:r>
              <a:rPr lang="en-US" altLang="zh-TW" sz="2600" dirty="0" smtClean="0"/>
              <a:t>People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may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experience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constant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dribbling(</a:t>
            </a:r>
            <a:r>
              <a:rPr lang="zh-TW" altLang="en-US" sz="2600" dirty="0" smtClean="0">
                <a:solidFill>
                  <a:srgbClr val="017BA1"/>
                </a:solidFill>
                <a:latin typeface="微軟正黑體" pitchFamily="34" charset="-120"/>
                <a:ea typeface="微軟正黑體" pitchFamily="34" charset="-120"/>
              </a:rPr>
              <a:t>流口水</a:t>
            </a:r>
            <a:r>
              <a:rPr lang="en-US" altLang="zh-TW" sz="2600" dirty="0" smtClean="0">
                <a:solidFill>
                  <a:srgbClr val="017BA1"/>
                </a:solidFill>
              </a:rPr>
              <a:t>)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/>
              <a:t>when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passing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urine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Decreased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detection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of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overfilling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weakened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err="1" smtClean="0">
                <a:solidFill>
                  <a:srgbClr val="017BA1"/>
                </a:solidFill>
              </a:rPr>
              <a:t>detrusor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muscle</a:t>
            </a:r>
            <a:r>
              <a:rPr lang="en-US" altLang="zh-TW" sz="2600" dirty="0" smtClean="0"/>
              <a:t>: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err="1" smtClean="0"/>
              <a:t>automonic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neuropathy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or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spinal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cord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injury</a:t>
            </a:r>
          </a:p>
          <a:p>
            <a:r>
              <a:rPr lang="en-US" altLang="zh-TW" sz="2600" dirty="0" smtClean="0">
                <a:solidFill>
                  <a:srgbClr val="017BA1"/>
                </a:solidFill>
              </a:rPr>
              <a:t>Increase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outlet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resistance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and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blocked</a:t>
            </a:r>
            <a:r>
              <a:rPr lang="zh-TW" altLang="en-US" sz="2600" dirty="0" smtClean="0">
                <a:solidFill>
                  <a:srgbClr val="017BA1"/>
                </a:solidFill>
              </a:rPr>
              <a:t>  </a:t>
            </a:r>
            <a:r>
              <a:rPr lang="en-US" altLang="zh-TW" sz="2600" dirty="0" smtClean="0">
                <a:solidFill>
                  <a:srgbClr val="017BA1"/>
                </a:solidFill>
              </a:rPr>
              <a:t>urethra</a:t>
            </a:r>
          </a:p>
          <a:p>
            <a:pPr>
              <a:buNone/>
            </a:pPr>
            <a:r>
              <a:rPr lang="zh-TW" altLang="en-US" sz="2600" dirty="0" smtClean="0"/>
              <a:t>     </a:t>
            </a:r>
            <a:r>
              <a:rPr lang="en-US" altLang="zh-TW" sz="2600" dirty="0" smtClean="0"/>
              <a:t>-&gt;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caused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tumors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kidney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stones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,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benign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prostatic</a:t>
            </a:r>
            <a:r>
              <a:rPr lang="zh-TW" altLang="en-US" sz="2600" dirty="0" smtClean="0"/>
              <a:t>  </a:t>
            </a:r>
            <a:r>
              <a:rPr lang="en-US" altLang="zh-TW" sz="2600" dirty="0" smtClean="0"/>
              <a:t>hyperplasia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(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良性前列腺增生</a:t>
            </a:r>
            <a:r>
              <a:rPr lang="en-US" altLang="zh-TW" sz="2600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TW" dirty="0" smtClean="0"/>
              <a:t>More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deeper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Overflow</a:t>
            </a:r>
            <a:r>
              <a:rPr lang="zh-TW" altLang="en-US" dirty="0" smtClean="0"/>
              <a:t>  </a:t>
            </a:r>
            <a:r>
              <a:rPr lang="en-US" altLang="zh-TW" dirty="0" smtClean="0"/>
              <a:t>incontinence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6710784" cy="458114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who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it</a:t>
            </a:r>
            <a:r>
              <a:rPr lang="zh-TW" altLang="en-US" dirty="0" smtClean="0"/>
              <a:t> 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1.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lose</a:t>
            </a:r>
            <a:r>
              <a:rPr lang="zh-TW" altLang="en-US" dirty="0" smtClean="0"/>
              <a:t>  </a:t>
            </a:r>
            <a:r>
              <a:rPr lang="en-US" altLang="zh-TW" dirty="0" smtClean="0"/>
              <a:t>small</a:t>
            </a:r>
            <a:r>
              <a:rPr lang="zh-TW" altLang="en-US" dirty="0" smtClean="0"/>
              <a:t>  </a:t>
            </a:r>
            <a:r>
              <a:rPr lang="en-US" altLang="zh-TW" dirty="0" smtClean="0"/>
              <a:t>amount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 </a:t>
            </a:r>
            <a:r>
              <a:rPr lang="en-US" altLang="zh-TW" dirty="0" smtClean="0"/>
              <a:t>up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go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bathroom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3.</a:t>
            </a:r>
            <a:r>
              <a:rPr lang="zh-TW" altLang="en-US" dirty="0" smtClean="0"/>
              <a:t>  </a:t>
            </a:r>
            <a:r>
              <a:rPr lang="en-US" altLang="zh-TW" dirty="0" smtClean="0"/>
              <a:t>feel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need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often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 </a:t>
            </a:r>
            <a:r>
              <a:rPr lang="en-US" altLang="zh-TW" dirty="0" smtClean="0"/>
              <a:t>have</a:t>
            </a:r>
            <a:r>
              <a:rPr lang="zh-TW" altLang="en-US" dirty="0" smtClean="0"/>
              <a:t>  </a:t>
            </a:r>
            <a:r>
              <a:rPr lang="en-US" altLang="zh-TW" dirty="0" smtClean="0"/>
              <a:t>difficulty</a:t>
            </a:r>
            <a:r>
              <a:rPr lang="zh-TW" altLang="en-US" dirty="0" smtClean="0"/>
              <a:t>  </a:t>
            </a:r>
            <a:r>
              <a:rPr lang="en-US" altLang="zh-TW" dirty="0" smtClean="0"/>
              <a:t>emptying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bladder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5.</a:t>
            </a:r>
            <a:r>
              <a:rPr lang="zh-TW" altLang="en-US" dirty="0" smtClean="0"/>
              <a:t>  </a:t>
            </a:r>
            <a:r>
              <a:rPr lang="en-US" altLang="zh-TW" dirty="0" smtClean="0"/>
              <a:t>spend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 </a:t>
            </a:r>
            <a:r>
              <a:rPr lang="en-US" altLang="zh-TW" dirty="0" smtClean="0"/>
              <a:t>toilet</a:t>
            </a:r>
          </a:p>
          <a:p>
            <a:pPr marL="514350" indent="-51435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produce</a:t>
            </a:r>
            <a:r>
              <a:rPr lang="zh-TW" altLang="en-US" dirty="0" smtClean="0"/>
              <a:t>  </a:t>
            </a:r>
            <a:r>
              <a:rPr lang="en-US" altLang="zh-TW" dirty="0" smtClean="0"/>
              <a:t>a</a:t>
            </a:r>
            <a:r>
              <a:rPr lang="zh-TW" altLang="en-US" dirty="0" smtClean="0"/>
              <a:t>  </a:t>
            </a:r>
            <a:r>
              <a:rPr lang="en-US" altLang="zh-TW" dirty="0" smtClean="0"/>
              <a:t>weak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dribbling</a:t>
            </a:r>
            <a:r>
              <a:rPr lang="zh-TW" altLang="en-US" dirty="0" smtClean="0"/>
              <a:t>  </a:t>
            </a:r>
            <a:r>
              <a:rPr lang="en-US" altLang="zh-TW" dirty="0" smtClean="0"/>
              <a:t>stream</a:t>
            </a:r>
            <a:r>
              <a:rPr lang="zh-TW" altLang="en-US" dirty="0" smtClean="0"/>
              <a:t> 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 </a:t>
            </a:r>
            <a:r>
              <a:rPr lang="en-US" altLang="zh-TW" dirty="0" smtClean="0"/>
              <a:t>urine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    </a:t>
            </a:r>
            <a:r>
              <a:rPr lang="en-US" altLang="zh-TW" i="1" dirty="0" smtClean="0"/>
              <a:t>any leakage of urine or </a:t>
            </a:r>
            <a:r>
              <a:rPr lang="en-US" altLang="zh-TW" i="1" dirty="0" smtClean="0"/>
              <a:t>fecal matter</a:t>
            </a:r>
            <a:r>
              <a:rPr lang="zh-TW" altLang="en-US" i="1" dirty="0" smtClean="0"/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排泄物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Vaginal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陰道的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of or relating to the </a:t>
            </a:r>
            <a:r>
              <a:rPr lang="en-US" altLang="zh-TW" i="1" dirty="0" smtClean="0"/>
              <a:t>vagina</a:t>
            </a:r>
            <a:r>
              <a:rPr lang="zh-TW" altLang="en-US" i="1" dirty="0" smtClean="0"/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陰道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Urologic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泌尿科的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pertaining to the scientific study 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</a:t>
            </a:r>
            <a:r>
              <a:rPr lang="zh-TW" altLang="en-US" i="1" dirty="0" smtClean="0"/>
              <a:t>                   </a:t>
            </a:r>
            <a:r>
              <a:rPr lang="en-US" altLang="zh-TW" i="1" dirty="0" smtClean="0"/>
              <a:t>of</a:t>
            </a:r>
            <a:r>
              <a:rPr lang="en-US" altLang="zh-TW" i="1" dirty="0" smtClean="0"/>
              <a:t> the </a:t>
            </a:r>
            <a:r>
              <a:rPr lang="en-US" altLang="zh-TW" i="1" dirty="0" smtClean="0"/>
              <a:t>urinary</a:t>
            </a:r>
            <a:r>
              <a:rPr lang="en-US" altLang="zh-TW" i="1" dirty="0" smtClean="0"/>
              <a:t> </a:t>
            </a:r>
            <a:r>
              <a:rPr lang="en-US" altLang="zh-TW" i="1" dirty="0" smtClean="0"/>
              <a:t>tract</a:t>
            </a:r>
            <a:r>
              <a:rPr lang="zh-TW" altLang="en-US" i="1" dirty="0" smtClean="0"/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900" y="2054655"/>
            <a:ext cx="7177135" cy="3664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  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Urinary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Incontinence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shouldn’t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ignored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by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people</a:t>
            </a:r>
            <a:r>
              <a:rPr lang="zh-TW" altLang="en-US" sz="48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4800" b="1" dirty="0" smtClean="0">
                <a:solidFill>
                  <a:srgbClr val="00B050"/>
                </a:solidFill>
              </a:rPr>
              <a:t>!</a:t>
            </a:r>
            <a:endParaRPr lang="en-US" sz="48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Urinary incontinence is really an important problem we shouldn’t ignore 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should</a:t>
            </a:r>
            <a:r>
              <a:rPr lang="zh-TW" altLang="en-US" dirty="0" smtClean="0"/>
              <a:t> </a:t>
            </a:r>
            <a:r>
              <a:rPr lang="en-US" altLang="zh-TW" dirty="0" smtClean="0"/>
              <a:t>take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questions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about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become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remember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seeing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supervise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symptom?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Discussion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answers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</a:t>
            </a:r>
            <a:r>
              <a:rPr lang="zh-TW" altLang="en-US" dirty="0" smtClean="0"/>
              <a:t>  </a:t>
            </a:r>
            <a:r>
              <a:rPr lang="en-US" altLang="zh-TW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 smtClean="0"/>
              <a:t>Clean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skin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routinely</a:t>
            </a:r>
            <a:endParaRPr lang="en-US" dirty="0" smtClean="0"/>
          </a:p>
          <a:p>
            <a:r>
              <a:rPr lang="en-US" altLang="zh-TW" dirty="0" smtClean="0"/>
              <a:t>Do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pelvic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exercises</a:t>
            </a:r>
            <a:endParaRPr lang="en-US" b="1" dirty="0" smtClean="0"/>
          </a:p>
          <a:p>
            <a:r>
              <a:rPr lang="en-US" altLang="zh-TW" dirty="0" smtClean="0"/>
              <a:t>Avoid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heavy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lifting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endParaRPr lang="en-US" altLang="zh-TW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  </a:t>
            </a:r>
            <a:r>
              <a:rPr lang="en-US" altLang="zh-TW" dirty="0" smtClean="0"/>
              <a:t>problem</a:t>
            </a:r>
            <a:r>
              <a:rPr lang="zh-TW" altLang="en-US" dirty="0" smtClean="0"/>
              <a:t> 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we</a:t>
            </a:r>
            <a:r>
              <a:rPr lang="zh-TW" altLang="en-US" dirty="0" smtClean="0"/>
              <a:t>  </a:t>
            </a:r>
            <a:r>
              <a:rPr lang="en-US" altLang="zh-TW" dirty="0" smtClean="0"/>
              <a:t>could: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Remind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them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take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medicines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regularly</a:t>
            </a:r>
            <a:endParaRPr lang="en-US" dirty="0" smtClean="0"/>
          </a:p>
          <a:p>
            <a:r>
              <a:rPr lang="en-US" altLang="zh-TW" dirty="0" smtClean="0"/>
              <a:t>Always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side-effects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medicines</a:t>
            </a:r>
            <a:endParaRPr lang="en-US" dirty="0" smtClean="0"/>
          </a:p>
          <a:p>
            <a:r>
              <a:rPr lang="en-US" altLang="zh-TW" dirty="0" smtClean="0"/>
              <a:t>Always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any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changes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their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healthcare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providers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38425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Urethral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sphincter</a:t>
            </a:r>
            <a:r>
              <a:rPr lang="zh-TW" altLang="en-US" b="1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尿道括約肌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i="1" dirty="0" smtClean="0"/>
              <a:t>one of two muscles used to control the exit </a:t>
            </a:r>
            <a:r>
              <a:rPr lang="en-US" altLang="zh-TW" i="1" dirty="0" smtClean="0"/>
              <a:t>of urine</a:t>
            </a:r>
            <a:endParaRPr lang="en-US" altLang="zh-TW" i="1" dirty="0" smtClean="0"/>
          </a:p>
          <a:p>
            <a:pPr>
              <a:buNone/>
            </a:pPr>
            <a:r>
              <a:rPr lang="en-US" altLang="zh-TW" i="1" dirty="0" smtClean="0"/>
              <a:t>       in </a:t>
            </a:r>
            <a:r>
              <a:rPr lang="en-US" altLang="zh-TW" i="1" dirty="0" smtClean="0"/>
              <a:t>the urinary bladder through the </a:t>
            </a:r>
            <a:r>
              <a:rPr lang="en-US" altLang="zh-TW" i="1" dirty="0" smtClean="0"/>
              <a:t>urethra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尿道</a:t>
            </a:r>
            <a:r>
              <a:rPr lang="en-US" altLang="zh-TW" dirty="0" smtClean="0"/>
              <a:t>)</a:t>
            </a:r>
            <a:endParaRPr lang="en-US" dirty="0" smtClean="0"/>
          </a:p>
          <a:p>
            <a:r>
              <a:rPr lang="en-US" altLang="zh-TW" b="1" dirty="0" smtClean="0"/>
              <a:t>Urge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急迫性尿失禁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i="1" dirty="0" smtClean="0"/>
              <a:t>a form of urinary incontinence characterized by the </a:t>
            </a:r>
          </a:p>
          <a:p>
            <a:pPr>
              <a:buNone/>
            </a:pPr>
            <a:r>
              <a:rPr lang="zh-TW" altLang="en-US" i="1" dirty="0" smtClean="0"/>
              <a:t>        </a:t>
            </a:r>
            <a:r>
              <a:rPr lang="en-US" altLang="zh-TW" i="1" dirty="0" smtClean="0"/>
              <a:t>involuntary loss of urine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Contraction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收縮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</a:t>
            </a:r>
            <a:r>
              <a:rPr lang="en-US" altLang="zh-TW" i="1" dirty="0" smtClean="0"/>
              <a:t>a movement of a muscle that causes it to become </a:t>
            </a:r>
          </a:p>
          <a:p>
            <a:pPr>
              <a:buNone/>
            </a:pPr>
            <a:r>
              <a:rPr lang="zh-TW" altLang="en-US" i="1" dirty="0" smtClean="0"/>
              <a:t>                   </a:t>
            </a:r>
            <a:r>
              <a:rPr lang="en-US" altLang="zh-TW" i="1" dirty="0" smtClean="0"/>
              <a:t>tight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749245"/>
            <a:ext cx="8398775" cy="4525963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Detrusor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迫尿肌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err="1" smtClean="0"/>
              <a:t>muscularis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propria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固有肌層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of the urinary bladder</a:t>
            </a:r>
            <a:endParaRPr lang="en-US" i="1" dirty="0" smtClean="0"/>
          </a:p>
          <a:p>
            <a:r>
              <a:rPr lang="en-US" altLang="zh-TW" b="1" dirty="0" smtClean="0"/>
              <a:t>Pelvic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floor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muscle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骨盆底肌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muscular partition formed by the </a:t>
            </a:r>
            <a:r>
              <a:rPr lang="en-US" altLang="zh-TW" i="1" dirty="0" err="1" smtClean="0"/>
              <a:t>levatores</a:t>
            </a:r>
            <a:r>
              <a:rPr lang="en-US" altLang="zh-TW" i="1" dirty="0" smtClean="0"/>
              <a:t> </a:t>
            </a:r>
            <a:r>
              <a:rPr lang="en-US" altLang="zh-TW" i="1" dirty="0" err="1" smtClean="0"/>
              <a:t>ani</a:t>
            </a:r>
            <a:r>
              <a:rPr lang="en-US" altLang="zh-TW" i="1" dirty="0" smtClean="0"/>
              <a:t> 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肛門肌神經</a:t>
            </a:r>
            <a:r>
              <a:rPr lang="en-US" altLang="zh-TW" dirty="0" smtClean="0"/>
              <a:t>)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and </a:t>
            </a:r>
            <a:r>
              <a:rPr lang="en-US" altLang="zh-TW" i="1" dirty="0" err="1" smtClean="0"/>
              <a:t>coccygei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尾部肌群</a:t>
            </a:r>
            <a:r>
              <a:rPr lang="en-US" altLang="zh-TW" dirty="0" smtClean="0"/>
              <a:t>)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Intra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-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abdominal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腹部內的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i="1" dirty="0" smtClean="0"/>
              <a:t>being</a:t>
            </a:r>
            <a:r>
              <a:rPr lang="en-US" altLang="zh-TW" i="1" dirty="0" smtClean="0"/>
              <a:t> within the abdomen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Overflow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incontinence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溢漏性尿失禁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 </a:t>
            </a:r>
            <a:r>
              <a:rPr lang="zh-TW" altLang="en-US" dirty="0" smtClean="0"/>
              <a:t>      </a:t>
            </a:r>
            <a:r>
              <a:rPr lang="en-US" altLang="zh-TW" i="1" dirty="0" smtClean="0"/>
              <a:t>the involuntary release of urine from an overly full </a:t>
            </a:r>
          </a:p>
          <a:p>
            <a:pPr>
              <a:buNone/>
            </a:pPr>
            <a:r>
              <a:rPr lang="zh-TW" altLang="en-US" i="1" dirty="0" smtClean="0"/>
              <a:t>        </a:t>
            </a:r>
            <a:r>
              <a:rPr lang="en-US" altLang="zh-TW" i="1" dirty="0" smtClean="0"/>
              <a:t>urinary bladder</a:t>
            </a:r>
            <a:endParaRPr lang="en-US" i="1" dirty="0" smtClean="0"/>
          </a:p>
          <a:p>
            <a:r>
              <a:rPr lang="en-US" altLang="zh-TW" b="1" dirty="0" smtClean="0"/>
              <a:t>Benign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良性的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having a kindly disposition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Autonomic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neuropathy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自主神經病變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      </a:t>
            </a:r>
            <a:r>
              <a:rPr lang="en-US" altLang="zh-TW" i="1" dirty="0" smtClean="0"/>
              <a:t>a condition in which the autonomic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nervous</a:t>
            </a:r>
            <a:r>
              <a:rPr lang="zh-TW" altLang="en-US" i="1" dirty="0" smtClean="0"/>
              <a:t>  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 </a:t>
            </a:r>
            <a:r>
              <a:rPr lang="en-US" altLang="zh-TW" i="1" dirty="0" smtClean="0"/>
              <a:t>system (ANS) malfunctions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Prostatic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hyperplasia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前列腺增生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an increase in size of the prostate</a:t>
            </a:r>
            <a:endParaRPr lang="en-US" dirty="0" smtClean="0"/>
          </a:p>
          <a:p>
            <a:r>
              <a:rPr lang="en-US" altLang="zh-TW" b="1" dirty="0" smtClean="0"/>
              <a:t>Spinal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cord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脊髓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dirty="0" smtClean="0"/>
              <a:t>a long, thin, tubular bundle of nervous </a:t>
            </a:r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tissue and support cells that extends from 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       </a:t>
            </a:r>
            <a:r>
              <a:rPr lang="en-US" altLang="zh-TW" dirty="0" smtClean="0"/>
              <a:t>the medulla oblongata 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延橋</a:t>
            </a:r>
            <a:r>
              <a:rPr lang="en-US" altLang="zh-TW" dirty="0" smtClean="0"/>
              <a:t>)</a:t>
            </a:r>
            <a:r>
              <a:rPr lang="zh-TW" altLang="en-US" i="1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brainstem</a:t>
            </a:r>
            <a:endParaRPr lang="en-US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Absorbent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能吸收的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able to take in and hold liquid</a:t>
            </a:r>
            <a:endParaRPr lang="en-US" i="1" dirty="0" smtClean="0"/>
          </a:p>
          <a:p>
            <a:r>
              <a:rPr lang="en-US" altLang="zh-TW" b="1" dirty="0" smtClean="0"/>
              <a:t>Morbidity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發病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罹病率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a diseased condition or state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Mortality</a:t>
            </a:r>
            <a:r>
              <a:rPr lang="zh-TW" altLang="en-US" b="1" dirty="0" smtClean="0"/>
              <a:t>  </a:t>
            </a:r>
            <a:r>
              <a:rPr lang="zh-TW" altLang="en-US" dirty="0" smtClean="0"/>
              <a:t>死亡率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i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i="1" dirty="0" smtClean="0"/>
              <a:t> the state of being mortal, or susceptible to death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Urinary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retention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尿滯留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/>
              <a:t>      </a:t>
            </a:r>
            <a:r>
              <a:rPr lang="zh-TW" altLang="en-US" i="1" dirty="0" smtClean="0"/>
              <a:t> </a:t>
            </a:r>
            <a:r>
              <a:rPr lang="en-US" altLang="zh-TW" i="1" dirty="0" smtClean="0"/>
              <a:t>a lack of ability to urinate</a:t>
            </a:r>
          </a:p>
          <a:p>
            <a:r>
              <a:rPr lang="en-US" altLang="zh-TW" b="1" dirty="0" smtClean="0"/>
              <a:t>Foley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</a:t>
            </a:r>
            <a:r>
              <a:rPr lang="zh-TW" altLang="en-US" b="1" dirty="0" smtClean="0"/>
              <a:t>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導尿管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</a:t>
            </a:r>
            <a:r>
              <a:rPr lang="en-US" altLang="zh-TW" i="1" dirty="0" smtClean="0"/>
              <a:t>a flexible tube that is often passed through </a:t>
            </a: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the urethra and into the bladder</a:t>
            </a:r>
            <a:endParaRPr lang="en-US" altLang="zh-TW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/>
              <a:t>Intermittent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catheterization</a:t>
            </a:r>
            <a:r>
              <a:rPr lang="zh-TW" altLang="en-US" b="1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間歇性導尿    </a:t>
            </a:r>
            <a:endParaRPr lang="en-US" i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i="1" dirty="0" smtClean="0"/>
              <a:t>       </a:t>
            </a:r>
            <a:r>
              <a:rPr lang="en-US" altLang="zh-TW" i="1" dirty="0" smtClean="0"/>
              <a:t>a medical technique used in conditions where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</a:t>
            </a:r>
            <a:r>
              <a:rPr lang="en-US" altLang="zh-TW" i="1" dirty="0" smtClean="0"/>
              <a:t>patients need short term catheter-based </a:t>
            </a:r>
            <a:r>
              <a:rPr lang="zh-TW" altLang="en-US" i="1" dirty="0" smtClean="0"/>
              <a:t> </a:t>
            </a:r>
            <a:endParaRPr lang="en-US" altLang="zh-TW" i="1" dirty="0" smtClean="0"/>
          </a:p>
          <a:p>
            <a:pPr>
              <a:buNone/>
            </a:pPr>
            <a:r>
              <a:rPr lang="zh-TW" altLang="en-US" i="1" dirty="0" smtClean="0"/>
              <a:t>                       </a:t>
            </a:r>
            <a:r>
              <a:rPr lang="en-US" altLang="zh-TW" i="1" dirty="0" smtClean="0"/>
              <a:t>management of the urinary bladder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203340" y="5261460"/>
            <a:ext cx="7940660" cy="13743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4000" dirty="0" smtClean="0">
                <a:solidFill>
                  <a:srgbClr val="00B0F0"/>
                </a:solidFill>
              </a:rPr>
              <a:t>OK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!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So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r>
              <a:rPr lang="en-US" altLang="zh-TW" sz="4000" dirty="0" smtClean="0">
                <a:solidFill>
                  <a:srgbClr val="00B0F0"/>
                </a:solidFill>
              </a:rPr>
              <a:t>,</a:t>
            </a:r>
            <a:r>
              <a:rPr lang="zh-TW" altLang="en-US" sz="4000" dirty="0" smtClean="0">
                <a:solidFill>
                  <a:srgbClr val="00B0F0"/>
                </a:solidFill>
              </a:rPr>
              <a:t> 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TW" altLang="en-US" sz="4000" dirty="0" smtClean="0">
                <a:solidFill>
                  <a:srgbClr val="00B0F0"/>
                </a:solidFill>
              </a:rPr>
              <a:t>    </a:t>
            </a:r>
            <a:r>
              <a:rPr lang="en-US" altLang="zh-TW" sz="4000" dirty="0" smtClean="0">
                <a:solidFill>
                  <a:srgbClr val="00B0F0"/>
                </a:solidFill>
              </a:rPr>
              <a:t>what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is</a:t>
            </a:r>
            <a:r>
              <a:rPr lang="zh-TW" altLang="en-US" sz="4000" dirty="0" smtClean="0">
                <a:solidFill>
                  <a:srgbClr val="00B0F0"/>
                </a:solidFill>
              </a:rPr>
              <a:t> 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Urinary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Incontinence</a:t>
            </a:r>
            <a:r>
              <a:rPr lang="zh-TW" alt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sz="4000" dirty="0" smtClean="0">
                <a:solidFill>
                  <a:srgbClr val="00B0F0"/>
                </a:solidFill>
              </a:rPr>
              <a:t>??</a:t>
            </a:r>
            <a:endParaRPr lang="zh-TW" altLang="en-US" sz="40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What is Urinary Incontinence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1712" y="0"/>
            <a:ext cx="6142288" cy="5566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729</Words>
  <Application>Microsoft Office PowerPoint</Application>
  <PresentationFormat>如螢幕大小 (4:3)</PresentationFormat>
  <Paragraphs>142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Office Theme</vt:lpstr>
      <vt:lpstr>Urinary  Incontinence</vt:lpstr>
      <vt:lpstr>Vocabulary</vt:lpstr>
      <vt:lpstr>Vocabulary</vt:lpstr>
      <vt:lpstr>Vocabulary</vt:lpstr>
      <vt:lpstr>Vocabulary</vt:lpstr>
      <vt:lpstr>Vocabulary</vt:lpstr>
      <vt:lpstr>Vocabulary</vt:lpstr>
      <vt:lpstr>Vocabulary</vt:lpstr>
      <vt:lpstr>投影片 9</vt:lpstr>
      <vt:lpstr>Overview - Introduction</vt:lpstr>
      <vt:lpstr>Overview – A  neglected  Problem</vt:lpstr>
      <vt:lpstr>Overview – the Symptom</vt:lpstr>
      <vt:lpstr>投影片 13</vt:lpstr>
      <vt:lpstr>More  deeper – Urge  incontinence</vt:lpstr>
      <vt:lpstr>More  deeper – Urge  incontinence</vt:lpstr>
      <vt:lpstr>More  deeper – Stress  incontinence</vt:lpstr>
      <vt:lpstr>More  deeper – Stress  incontinence</vt:lpstr>
      <vt:lpstr>More  deeper – Overflow  incontinence</vt:lpstr>
      <vt:lpstr>More  deeper – Overflow  incontinence</vt:lpstr>
      <vt:lpstr>Conclusion</vt:lpstr>
      <vt:lpstr>Discussion – the questions</vt:lpstr>
      <vt:lpstr>Discussion – the questions </vt:lpstr>
      <vt:lpstr>Discussion - reference answers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younder</cp:lastModifiedBy>
  <cp:revision>42</cp:revision>
  <dcterms:created xsi:type="dcterms:W3CDTF">2013-08-21T19:17:07Z</dcterms:created>
  <dcterms:modified xsi:type="dcterms:W3CDTF">2014-11-12T03:32:48Z</dcterms:modified>
</cp:coreProperties>
</file>