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svm" ContentType="image/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57" r:id="rId3"/>
    <p:sldId id="258" r:id="rId4"/>
    <p:sldId id="259" r:id="rId5"/>
    <p:sldId id="260" r:id="rId6"/>
    <p:sldId id="261" r:id="rId7"/>
    <p:sldId id="295" r:id="rId8"/>
    <p:sldId id="296" r:id="rId9"/>
    <p:sldId id="297" r:id="rId10"/>
    <p:sldId id="298" r:id="rId11"/>
    <p:sldId id="299" r:id="rId12"/>
    <p:sldId id="300"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301" r:id="rId43"/>
    <p:sldId id="302" r:id="rId44"/>
    <p:sldId id="303" r:id="rId45"/>
    <p:sldId id="304" r:id="rId46"/>
    <p:sldId id="305" r:id="rId47"/>
    <p:sldId id="306" r:id="rId48"/>
    <p:sldId id="307" r:id="rId49"/>
    <p:sldId id="291" r:id="rId50"/>
    <p:sldId id="292" r:id="rId51"/>
    <p:sldId id="308" r:id="rId52"/>
    <p:sldId id="309" r:id="rId53"/>
    <p:sldId id="310" r:id="rId54"/>
    <p:sldId id="311" r:id="rId55"/>
    <p:sldId id="312" r:id="rId56"/>
    <p:sldId id="313" r:id="rId57"/>
    <p:sldId id="314" r:id="rId58"/>
    <p:sldId id="293" r:id="rId59"/>
    <p:sldId id="294" r:id="rId60"/>
  </p:sldIdLst>
  <p:sldSz cx="10080625" cy="7559675" type="screen4x3"/>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varScale="1">
        <p:scale>
          <a:sx n="66" d="100"/>
          <a:sy n="66" d="100"/>
        </p:scale>
        <p:origin x="-1098" y="-114"/>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x-none" sz="1400" b="0" i="0" u="none" strike="noStrike" kern="1200">
              <a:ln>
                <a:noFill/>
              </a:ln>
              <a:latin typeface="Arial" pitchFamily="18"/>
              <a:ea typeface="Arial Unicode MS" pitchFamily="2"/>
              <a:cs typeface="Arial Unicode M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x-none" sz="1400" b="0" i="0" u="none" strike="noStrike" kern="1200">
              <a:ln>
                <a:noFill/>
              </a:ln>
              <a:latin typeface="Arial" pitchFamily="18"/>
              <a:ea typeface="Arial Unicode MS" pitchFamily="2"/>
              <a:cs typeface="Arial Unicode M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x-none" sz="1400" b="0" i="0" u="none" strike="noStrike" kern="1200">
              <a:ln>
                <a:noFill/>
              </a:ln>
              <a:latin typeface="Arial" pitchFamily="18"/>
              <a:ea typeface="Arial Unicode MS" pitchFamily="2"/>
              <a:cs typeface="Arial Unicode M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F65C6EEB-2FAB-4B1B-810C-B1718F6E9545}" type="slidenum">
              <a:t>‹#›</a:t>
            </a:fld>
            <a:endParaRPr lang="x-none" sz="1400" b="0" i="0" u="none" strike="noStrike" kern="1200">
              <a:ln>
                <a:noFill/>
              </a:ln>
              <a:latin typeface="Arial" pitchFamily="18"/>
              <a:ea typeface="Arial Unicode MS" pitchFamily="2"/>
              <a:cs typeface="Arial Unicode MS" pitchFamily="2"/>
            </a:endParaRPr>
          </a:p>
        </p:txBody>
      </p:sp>
    </p:spTree>
    <p:extLst>
      <p:ext uri="{BB962C8B-B14F-4D97-AF65-F5344CB8AC3E}">
        <p14:creationId xmlns:p14="http://schemas.microsoft.com/office/powerpoint/2010/main" val="28235209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x-none"/>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x-none" sz="1400" kern="1200">
                <a:latin typeface="Times New Roman" pitchFamily="18"/>
                <a:ea typeface="Tahoma" pitchFamily="2"/>
                <a:cs typeface="Tahoma" pitchFamily="2"/>
              </a:defRPr>
            </a:lvl1pPr>
          </a:lstStyle>
          <a:p>
            <a:pPr lvl="0"/>
            <a:endParaRPr lang="x-none"/>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x-none" sz="1400" kern="1200">
                <a:latin typeface="Times New Roman" pitchFamily="18"/>
                <a:ea typeface="Tahoma" pitchFamily="2"/>
                <a:cs typeface="Tahoma" pitchFamily="2"/>
              </a:defRPr>
            </a:lvl1pPr>
          </a:lstStyle>
          <a:p>
            <a:pPr lvl="0"/>
            <a:endParaRPr lang="x-none"/>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x-none" sz="1400" kern="1200">
                <a:latin typeface="Times New Roman" pitchFamily="18"/>
                <a:ea typeface="Tahoma" pitchFamily="2"/>
                <a:cs typeface="Tahoma" pitchFamily="2"/>
              </a:defRPr>
            </a:lvl1pPr>
          </a:lstStyle>
          <a:p>
            <a:pPr lvl="0"/>
            <a:endParaRPr lang="x-none"/>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x-none" sz="1400" kern="1200">
                <a:latin typeface="Times New Roman" pitchFamily="18"/>
                <a:ea typeface="Tahoma" pitchFamily="2"/>
                <a:cs typeface="Tahoma" pitchFamily="2"/>
              </a:defRPr>
            </a:lvl1pPr>
          </a:lstStyle>
          <a:p>
            <a:pPr lvl="0"/>
            <a:fld id="{0A37D350-4CF9-4F1A-982D-4BC26E7A6872}" type="slidenum">
              <a:t>‹#›</a:t>
            </a:fld>
            <a:endParaRPr lang="x-none"/>
          </a:p>
        </p:txBody>
      </p:sp>
    </p:spTree>
    <p:extLst>
      <p:ext uri="{BB962C8B-B14F-4D97-AF65-F5344CB8AC3E}">
        <p14:creationId xmlns:p14="http://schemas.microsoft.com/office/powerpoint/2010/main" val="4167696434"/>
      </p:ext>
    </p:extLst>
  </p:cSld>
  <p:clrMap bg1="lt1" tx1="dk1" bg2="lt2" tx2="dk2" accent1="accent1" accent2="accent2" accent3="accent3" accent4="accent4" accent5="accent5" accent6="accent6" hlink="hlink" folHlink="folHlink"/>
  <p:notesStyle>
    <a:lvl1pPr marL="216000" marR="0" indent="0" rtl="0" hangingPunct="0">
      <a:tabLst/>
      <a:defRPr lang="x-none" sz="2000" b="0" i="0" u="none" strike="noStrike" kern="1200">
        <a:ln>
          <a:noFill/>
        </a:ln>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spAutoFit/>
          </a:bodyPr>
          <a:lstStyle/>
          <a:p>
            <a:endParaRPr lang="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p:cNvSpPr txBox="1">
            <a:spLocks noGrp="1"/>
          </p:cNvSpPr>
          <p:nvPr>
            <p:ph type="body" sz="quarter" idx="1"/>
          </p:nvPr>
        </p:nvSpPr>
        <p:spPr/>
        <p:txBody>
          <a:bodyPr/>
          <a:lstStyle/>
          <a:p>
            <a:endParaRPr 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de-CH"/>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483C2E06-708B-4D97-A21A-55CE716B818F}" type="slidenum">
              <a:t>‹#›</a:t>
            </a:fld>
            <a:endParaRPr lang="x-none"/>
          </a:p>
        </p:txBody>
      </p:sp>
    </p:spTree>
    <p:extLst>
      <p:ext uri="{BB962C8B-B14F-4D97-AF65-F5344CB8AC3E}">
        <p14:creationId xmlns:p14="http://schemas.microsoft.com/office/powerpoint/2010/main" val="54105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21F3A320-31A7-4F3A-AE90-B964C86AA028}" type="slidenum">
              <a:t>‹#›</a:t>
            </a:fld>
            <a:endParaRPr lang="x-none"/>
          </a:p>
        </p:txBody>
      </p:sp>
    </p:spTree>
    <p:extLst>
      <p:ext uri="{BB962C8B-B14F-4D97-AF65-F5344CB8AC3E}">
        <p14:creationId xmlns:p14="http://schemas.microsoft.com/office/powerpoint/2010/main" val="1280987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70B4B391-BF25-4B26-93E6-50915BFF5747}" type="slidenum">
              <a:t>‹#›</a:t>
            </a:fld>
            <a:endParaRPr lang="x-none"/>
          </a:p>
        </p:txBody>
      </p:sp>
    </p:spTree>
    <p:extLst>
      <p:ext uri="{BB962C8B-B14F-4D97-AF65-F5344CB8AC3E}">
        <p14:creationId xmlns:p14="http://schemas.microsoft.com/office/powerpoint/2010/main" val="3237555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E714D4E9-EE95-453F-88F0-941536F5F26B}" type="slidenum">
              <a:t>‹#›</a:t>
            </a:fld>
            <a:endParaRPr lang="x-none"/>
          </a:p>
        </p:txBody>
      </p:sp>
    </p:spTree>
    <p:extLst>
      <p:ext uri="{BB962C8B-B14F-4D97-AF65-F5344CB8AC3E}">
        <p14:creationId xmlns:p14="http://schemas.microsoft.com/office/powerpoint/2010/main" val="2749008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de-CH"/>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x-none"/>
          </a:p>
        </p:txBody>
      </p:sp>
      <p:sp>
        <p:nvSpPr>
          <p:cNvPr id="5" name="Footer Placeholder 4"/>
          <p:cNvSpPr>
            <a:spLocks noGrp="1"/>
          </p:cNvSpPr>
          <p:nvPr>
            <p:ph type="ftr" sz="quarter" idx="11"/>
          </p:nvPr>
        </p:nvSpPr>
        <p:spPr/>
        <p:txBody>
          <a:bodyPr/>
          <a:lstStyle/>
          <a:p>
            <a:pPr lvl="0"/>
            <a:endParaRPr lang="x-none"/>
          </a:p>
        </p:txBody>
      </p:sp>
      <p:sp>
        <p:nvSpPr>
          <p:cNvPr id="6" name="Slide Number Placeholder 5"/>
          <p:cNvSpPr>
            <a:spLocks noGrp="1"/>
          </p:cNvSpPr>
          <p:nvPr>
            <p:ph type="sldNum" sz="quarter" idx="12"/>
          </p:nvPr>
        </p:nvSpPr>
        <p:spPr/>
        <p:txBody>
          <a:bodyPr/>
          <a:lstStyle/>
          <a:p>
            <a:pPr lvl="0"/>
            <a:fld id="{5AB24B24-8B67-4531-B2F4-5B3F12CB06B4}" type="slidenum">
              <a:t>‹#›</a:t>
            </a:fld>
            <a:endParaRPr lang="x-none"/>
          </a:p>
        </p:txBody>
      </p:sp>
    </p:spTree>
    <p:extLst>
      <p:ext uri="{BB962C8B-B14F-4D97-AF65-F5344CB8AC3E}">
        <p14:creationId xmlns:p14="http://schemas.microsoft.com/office/powerpoint/2010/main" val="4028858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503238" y="1768475"/>
            <a:ext cx="4459287"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5114925" y="1768475"/>
            <a:ext cx="4460875" cy="4384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6033882E-5027-4683-8CE4-6EBE6D5D49D3}" type="slidenum">
              <a:t>‹#›</a:t>
            </a:fld>
            <a:endParaRPr lang="x-none"/>
          </a:p>
        </p:txBody>
      </p:sp>
    </p:spTree>
    <p:extLst>
      <p:ext uri="{BB962C8B-B14F-4D97-AF65-F5344CB8AC3E}">
        <p14:creationId xmlns:p14="http://schemas.microsoft.com/office/powerpoint/2010/main" val="328080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de-CH"/>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pPr lvl="0"/>
            <a:endParaRPr lang="x-none"/>
          </a:p>
        </p:txBody>
      </p:sp>
      <p:sp>
        <p:nvSpPr>
          <p:cNvPr id="8" name="Footer Placeholder 7"/>
          <p:cNvSpPr>
            <a:spLocks noGrp="1"/>
          </p:cNvSpPr>
          <p:nvPr>
            <p:ph type="ftr" sz="quarter" idx="11"/>
          </p:nvPr>
        </p:nvSpPr>
        <p:spPr/>
        <p:txBody>
          <a:bodyPr/>
          <a:lstStyle/>
          <a:p>
            <a:pPr lvl="0"/>
            <a:endParaRPr lang="x-none"/>
          </a:p>
        </p:txBody>
      </p:sp>
      <p:sp>
        <p:nvSpPr>
          <p:cNvPr id="9" name="Slide Number Placeholder 8"/>
          <p:cNvSpPr>
            <a:spLocks noGrp="1"/>
          </p:cNvSpPr>
          <p:nvPr>
            <p:ph type="sldNum" sz="quarter" idx="12"/>
          </p:nvPr>
        </p:nvSpPr>
        <p:spPr/>
        <p:txBody>
          <a:bodyPr/>
          <a:lstStyle/>
          <a:p>
            <a:pPr lvl="0"/>
            <a:fld id="{32CA0B9A-D458-4322-8242-6901B89032CD}" type="slidenum">
              <a:t>‹#›</a:t>
            </a:fld>
            <a:endParaRPr lang="x-none"/>
          </a:p>
        </p:txBody>
      </p:sp>
    </p:spTree>
    <p:extLst>
      <p:ext uri="{BB962C8B-B14F-4D97-AF65-F5344CB8AC3E}">
        <p14:creationId xmlns:p14="http://schemas.microsoft.com/office/powerpoint/2010/main" val="2275865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pPr lvl="0"/>
            <a:endParaRPr lang="x-none"/>
          </a:p>
        </p:txBody>
      </p:sp>
      <p:sp>
        <p:nvSpPr>
          <p:cNvPr id="4" name="Footer Placeholder 3"/>
          <p:cNvSpPr>
            <a:spLocks noGrp="1"/>
          </p:cNvSpPr>
          <p:nvPr>
            <p:ph type="ftr" sz="quarter" idx="11"/>
          </p:nvPr>
        </p:nvSpPr>
        <p:spPr/>
        <p:txBody>
          <a:bodyPr/>
          <a:lstStyle/>
          <a:p>
            <a:pPr lvl="0"/>
            <a:endParaRPr lang="x-none"/>
          </a:p>
        </p:txBody>
      </p:sp>
      <p:sp>
        <p:nvSpPr>
          <p:cNvPr id="5" name="Slide Number Placeholder 4"/>
          <p:cNvSpPr>
            <a:spLocks noGrp="1"/>
          </p:cNvSpPr>
          <p:nvPr>
            <p:ph type="sldNum" sz="quarter" idx="12"/>
          </p:nvPr>
        </p:nvSpPr>
        <p:spPr/>
        <p:txBody>
          <a:bodyPr/>
          <a:lstStyle/>
          <a:p>
            <a:pPr lvl="0"/>
            <a:fld id="{45279DBC-B592-49B1-AA6B-E5CE9099B56B}" type="slidenum">
              <a:t>‹#›</a:t>
            </a:fld>
            <a:endParaRPr lang="x-none"/>
          </a:p>
        </p:txBody>
      </p:sp>
    </p:spTree>
    <p:extLst>
      <p:ext uri="{BB962C8B-B14F-4D97-AF65-F5344CB8AC3E}">
        <p14:creationId xmlns:p14="http://schemas.microsoft.com/office/powerpoint/2010/main" val="40587460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x-none"/>
          </a:p>
        </p:txBody>
      </p:sp>
      <p:sp>
        <p:nvSpPr>
          <p:cNvPr id="3" name="Footer Placeholder 2"/>
          <p:cNvSpPr>
            <a:spLocks noGrp="1"/>
          </p:cNvSpPr>
          <p:nvPr>
            <p:ph type="ftr" sz="quarter" idx="11"/>
          </p:nvPr>
        </p:nvSpPr>
        <p:spPr/>
        <p:txBody>
          <a:bodyPr/>
          <a:lstStyle/>
          <a:p>
            <a:pPr lvl="0"/>
            <a:endParaRPr lang="x-none"/>
          </a:p>
        </p:txBody>
      </p:sp>
      <p:sp>
        <p:nvSpPr>
          <p:cNvPr id="4" name="Slide Number Placeholder 3"/>
          <p:cNvSpPr>
            <a:spLocks noGrp="1"/>
          </p:cNvSpPr>
          <p:nvPr>
            <p:ph type="sldNum" sz="quarter" idx="12"/>
          </p:nvPr>
        </p:nvSpPr>
        <p:spPr/>
        <p:txBody>
          <a:bodyPr/>
          <a:lstStyle/>
          <a:p>
            <a:pPr lvl="0"/>
            <a:fld id="{105C1F6C-6132-4FC3-B19B-EE543A1CD308}" type="slidenum">
              <a:t>‹#›</a:t>
            </a:fld>
            <a:endParaRPr lang="x-none"/>
          </a:p>
        </p:txBody>
      </p:sp>
    </p:spTree>
    <p:extLst>
      <p:ext uri="{BB962C8B-B14F-4D97-AF65-F5344CB8AC3E}">
        <p14:creationId xmlns:p14="http://schemas.microsoft.com/office/powerpoint/2010/main" val="2790223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de-CH"/>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CF6F4064-CF49-4850-BD6F-BCCE1529CBFE}" type="slidenum">
              <a:t>‹#›</a:t>
            </a:fld>
            <a:endParaRPr lang="x-none"/>
          </a:p>
        </p:txBody>
      </p:sp>
    </p:spTree>
    <p:extLst>
      <p:ext uri="{BB962C8B-B14F-4D97-AF65-F5344CB8AC3E}">
        <p14:creationId xmlns:p14="http://schemas.microsoft.com/office/powerpoint/2010/main" val="3696735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de-CH"/>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x-none"/>
          </a:p>
        </p:txBody>
      </p:sp>
      <p:sp>
        <p:nvSpPr>
          <p:cNvPr id="6" name="Footer Placeholder 5"/>
          <p:cNvSpPr>
            <a:spLocks noGrp="1"/>
          </p:cNvSpPr>
          <p:nvPr>
            <p:ph type="ftr" sz="quarter" idx="11"/>
          </p:nvPr>
        </p:nvSpPr>
        <p:spPr/>
        <p:txBody>
          <a:bodyPr/>
          <a:lstStyle/>
          <a:p>
            <a:pPr lvl="0"/>
            <a:endParaRPr lang="x-none"/>
          </a:p>
        </p:txBody>
      </p:sp>
      <p:sp>
        <p:nvSpPr>
          <p:cNvPr id="7" name="Slide Number Placeholder 6"/>
          <p:cNvSpPr>
            <a:spLocks noGrp="1"/>
          </p:cNvSpPr>
          <p:nvPr>
            <p:ph type="sldNum" sz="quarter" idx="12"/>
          </p:nvPr>
        </p:nvSpPr>
        <p:spPr/>
        <p:txBody>
          <a:bodyPr/>
          <a:lstStyle/>
          <a:p>
            <a:pPr lvl="0"/>
            <a:fld id="{E378E8A8-19F8-4D6F-AEFA-D9E92B604FDB}" type="slidenum">
              <a:t>‹#›</a:t>
            </a:fld>
            <a:endParaRPr lang="x-none"/>
          </a:p>
        </p:txBody>
      </p:sp>
    </p:spTree>
    <p:extLst>
      <p:ext uri="{BB962C8B-B14F-4D97-AF65-F5344CB8AC3E}">
        <p14:creationId xmlns:p14="http://schemas.microsoft.com/office/powerpoint/2010/main" val="222304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x-none"/>
          </a:p>
        </p:txBody>
      </p:sp>
      <p:sp>
        <p:nvSpPr>
          <p:cNvPr id="3" name="Text Placeholder 2"/>
          <p:cNvSpPr txBox="1">
            <a:spLocks noGrp="1"/>
          </p:cNvSpPr>
          <p:nvPr>
            <p:ph type="body" idx="1"/>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x-none"/>
          </a:p>
        </p:txBody>
      </p:sp>
      <p:sp>
        <p:nvSpPr>
          <p:cNvPr id="4" name="Date Placeholder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x-none" sz="1400" kern="1200">
                <a:latin typeface="Times New Roman" pitchFamily="18"/>
                <a:ea typeface="Tahoma" pitchFamily="2"/>
                <a:cs typeface="Tahoma" pitchFamily="2"/>
              </a:defRPr>
            </a:lvl1pPr>
          </a:lstStyle>
          <a:p>
            <a:pPr lvl="0"/>
            <a:endParaRPr lang="x-none"/>
          </a:p>
        </p:txBody>
      </p:sp>
      <p:sp>
        <p:nvSpPr>
          <p:cNvPr id="5" name="Footer Placeholder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x-none" sz="1400" kern="1200">
                <a:latin typeface="Times New Roman" pitchFamily="18"/>
                <a:ea typeface="Tahoma" pitchFamily="2"/>
                <a:cs typeface="Tahoma" pitchFamily="2"/>
              </a:defRPr>
            </a:lvl1pPr>
          </a:lstStyle>
          <a:p>
            <a:pPr lvl="0"/>
            <a:endParaRPr lang="x-none"/>
          </a:p>
        </p:txBody>
      </p:sp>
      <p:sp>
        <p:nvSpPr>
          <p:cNvPr id="6" name="Slide Number Placeholder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x-none" sz="1400" kern="1200">
                <a:latin typeface="Times New Roman" pitchFamily="18"/>
                <a:ea typeface="Tahoma" pitchFamily="2"/>
                <a:cs typeface="Tahoma" pitchFamily="2"/>
              </a:defRPr>
            </a:lvl1pPr>
          </a:lstStyle>
          <a:p>
            <a:pPr lvl="0"/>
            <a:fld id="{F6CE173C-E41A-4EA4-8514-37E253BD102B}" type="slidenum">
              <a:t>‹#›</a:t>
            </a:fld>
            <a:endParaRPr 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x-none" sz="4400" b="0" i="0" u="none" strike="noStrike" kern="1200">
          <a:ln>
            <a:noFill/>
          </a:ln>
        </a:defRPr>
      </a:lvl1pPr>
    </p:titleStyle>
    <p:bodyStyle>
      <a:lvl1pPr rtl="0" hangingPunct="0">
        <a:spcBef>
          <a:spcPts val="0"/>
        </a:spcBef>
        <a:spcAft>
          <a:spcPts val="1417"/>
        </a:spcAft>
        <a:tabLst/>
        <a:defRPr lang="x-none" sz="3200" b="0" i="0" u="none" strike="noStrike" kern="1200">
          <a:ln>
            <a:noFill/>
          </a:ln>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mailto:%7bIOSet%7d%7b@type"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svm"/><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a:latin typeface="Arial" pitchFamily="18"/>
                <a:ea typeface="Arial Unicode MS" pitchFamily="2"/>
                <a:cs typeface="Arial Unicode MS" pitchFamily="2"/>
              </a:rPr>
              <a:t>Public-Key Cryptography Standards</a:t>
            </a:r>
          </a:p>
        </p:txBody>
      </p:sp>
      <p:sp>
        <p:nvSpPr>
          <p:cNvPr id="3" name="Subtitle 2"/>
          <p:cNvSpPr txBox="1">
            <a:spLocks noGrp="1"/>
          </p:cNvSpPr>
          <p:nvPr>
            <p:ph type="subTitle" idx="4294967295"/>
          </p:nvPr>
        </p:nvSpPr>
        <p:spPr>
          <a:xfrm>
            <a:off x="503999" y="1769040"/>
            <a:ext cx="9071640" cy="4384440"/>
          </a:xfrm>
        </p:spPr>
        <p:txBody>
          <a:bodyPr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x-none">
                <a:latin typeface="Arial" pitchFamily="18"/>
                <a:ea typeface="Arial Unicode MS" pitchFamily="2"/>
                <a:cs typeface="Arial Unicode MS" pitchFamily="2"/>
              </a:rPr>
              <a:t>Thomas Aregger</a:t>
            </a:r>
          </a:p>
          <a:p>
            <a:pPr marL="0" lvl="0" indent="0" algn="ctr">
              <a:buNone/>
            </a:pPr>
            <a:r>
              <a:rPr lang="x-none">
                <a:latin typeface="Arial" pitchFamily="18"/>
                <a:ea typeface="Arial Unicode MS" pitchFamily="2"/>
                <a:cs typeface="Arial Unicode MS" pitchFamily="2"/>
              </a:rPr>
              <a:t>David Daniel</a:t>
            </a:r>
          </a:p>
          <a:p>
            <a:pPr marL="0" lvl="0" indent="0" algn="ctr">
              <a:buNone/>
            </a:pPr>
            <a:r>
              <a:rPr lang="x-none">
                <a:latin typeface="Arial" pitchFamily="18"/>
                <a:ea typeface="Arial Unicode MS" pitchFamily="2"/>
                <a:cs typeface="Arial Unicode MS" pitchFamily="2"/>
              </a:rPr>
              <a:t>Marc Dünki</a:t>
            </a:r>
          </a:p>
          <a:p>
            <a:pPr marL="0" lvl="0" indent="0" algn="ctr">
              <a:buNone/>
            </a:pPr>
            <a:r>
              <a:rPr lang="x-none">
                <a:latin typeface="Arial" pitchFamily="18"/>
                <a:ea typeface="Arial Unicode MS" pitchFamily="2"/>
                <a:cs typeface="Arial Unicode MS" pitchFamily="2"/>
              </a:rPr>
              <a:t>Jürg Gutknecht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Einsatzgebiete des DH Key Agreement:</a:t>
            </a:r>
          </a:p>
          <a:p>
            <a:pPr lvl="1"/>
            <a:r>
              <a:rPr lang="de-CH" sz="2400" dirty="0" smtClean="0">
                <a:solidFill>
                  <a:sysClr val="windowText" lastClr="000000"/>
                </a:solidFill>
                <a:latin typeface="Arial" panose="020B0604020202020204" pitchFamily="34" charset="0"/>
                <a:cs typeface="Arial" panose="020B0604020202020204" pitchFamily="34" charset="0"/>
              </a:rPr>
              <a:t>PGP, SSH</a:t>
            </a:r>
          </a:p>
          <a:p>
            <a:pPr lvl="1"/>
            <a:r>
              <a:rPr lang="de-CH" sz="2400" dirty="0" smtClean="0">
                <a:solidFill>
                  <a:sysClr val="windowText" lastClr="000000"/>
                </a:solidFill>
                <a:latin typeface="Arial" panose="020B0604020202020204" pitchFamily="34" charset="0"/>
                <a:cs typeface="Arial" panose="020B0604020202020204" pitchFamily="34" charset="0"/>
              </a:rPr>
              <a:t>Netzwerktechnik, z.B. Bei Realisierung von VPN durch IPSec</a:t>
            </a: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3577470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mc:AlternateContent xmlns:mc="http://schemas.openxmlformats.org/markup-compatibility/2006">
        <mc:Choice xmlns:a14="http://schemas.microsoft.com/office/drawing/2010/main" Requires="a14">
          <p:sp>
            <p:nvSpPr>
              <p:cNvPr id="3"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Funktionsweise des DH-Key-Agreement:</a:t>
                </a:r>
              </a:p>
              <a:p>
                <a:pPr lvl="1"/>
                <a:r>
                  <a:rPr lang="de-CH" dirty="0" smtClean="0">
                    <a:solidFill>
                      <a:sysClr val="windowText" lastClr="000000"/>
                    </a:solidFill>
                    <a:latin typeface="Arial" panose="020B0604020202020204" pitchFamily="34" charset="0"/>
                    <a:cs typeface="Arial" panose="020B0604020202020204" pitchFamily="34" charset="0"/>
                  </a:rPr>
                  <a:t>Vorbereitung:</a:t>
                </a:r>
              </a:p>
              <a:p>
                <a:pPr lvl="2"/>
                <a:r>
                  <a:rPr lang="de-CH" sz="2200" dirty="0" smtClean="0">
                    <a:solidFill>
                      <a:sysClr val="windowText" lastClr="000000"/>
                    </a:solidFill>
                    <a:latin typeface="Arial" panose="020B0604020202020204" pitchFamily="34" charset="0"/>
                    <a:cs typeface="Arial" panose="020B0604020202020204" pitchFamily="34" charset="0"/>
                  </a:rPr>
                  <a:t>Zentrale Authorität bestimmt eine Primzahl </a:t>
                </a:r>
                <a:r>
                  <a:rPr lang="de-CH" sz="2200" b="1" i="1" dirty="0" smtClean="0">
                    <a:solidFill>
                      <a:sysClr val="windowText" lastClr="000000"/>
                    </a:solidFill>
                    <a:latin typeface="Arial" panose="020B0604020202020204" pitchFamily="34" charset="0"/>
                    <a:cs typeface="Arial" panose="020B0604020202020204" pitchFamily="34" charset="0"/>
                  </a:rPr>
                  <a:t>p </a:t>
                </a:r>
                <a:r>
                  <a:rPr lang="de-CH" sz="2200" dirty="0" smtClean="0">
                    <a:solidFill>
                      <a:sysClr val="windowText" lastClr="000000"/>
                    </a:solidFill>
                    <a:latin typeface="Arial" panose="020B0604020202020204" pitchFamily="34" charset="0"/>
                    <a:cs typeface="Arial" panose="020B0604020202020204" pitchFamily="34" charset="0"/>
                  </a:rPr>
                  <a:t>sowie eine Primitivwurzel </a:t>
                </a:r>
                <a:r>
                  <a:rPr lang="de-CH" sz="2200" b="1" i="1" dirty="0" smtClean="0">
                    <a:solidFill>
                      <a:sysClr val="windowText" lastClr="000000"/>
                    </a:solidFill>
                    <a:latin typeface="Arial" panose="020B0604020202020204" pitchFamily="34" charset="0"/>
                    <a:cs typeface="Arial" panose="020B0604020202020204" pitchFamily="34" charset="0"/>
                  </a:rPr>
                  <a:t>g </a:t>
                </a:r>
                <a:r>
                  <a:rPr lang="de-CH" sz="2200" dirty="0" smtClean="0">
                    <a:solidFill>
                      <a:sysClr val="windowText" lastClr="000000"/>
                    </a:solidFill>
                    <a:latin typeface="Arial" panose="020B0604020202020204" pitchFamily="34" charset="0"/>
                    <a:cs typeface="Arial" panose="020B0604020202020204" pitchFamily="34" charset="0"/>
                  </a:rPr>
                  <a:t>mit:</a:t>
                </a:r>
                <a14:m>
                  <m:oMath xmlns:m="http://schemas.openxmlformats.org/officeDocument/2006/math">
                    <m:r>
                      <a:rPr lang="de-CH" sz="2200" b="0" i="0" smtClean="0">
                        <a:solidFill>
                          <a:sysClr val="windowText" lastClr="000000"/>
                        </a:solidFill>
                        <a:latin typeface="Cambria Math"/>
                        <a:cs typeface="Arial" panose="020B0604020202020204" pitchFamily="34" charset="0"/>
                      </a:rPr>
                      <m:t> </m:t>
                    </m:r>
                    <m:r>
                      <a:rPr lang="de-CH" sz="2200" b="1" i="1" smtClean="0">
                        <a:solidFill>
                          <a:sysClr val="windowText" lastClr="000000"/>
                        </a:solidFill>
                        <a:latin typeface="Cambria Math"/>
                        <a:cs typeface="Arial" panose="020B0604020202020204" pitchFamily="34" charset="0"/>
                      </a:rPr>
                      <m:t>𝟎</m:t>
                    </m:r>
                    <m:r>
                      <a:rPr lang="de-CH" sz="2200" b="1" i="1" smtClean="0">
                        <a:solidFill>
                          <a:sysClr val="windowText" lastClr="000000"/>
                        </a:solidFill>
                        <a:latin typeface="Cambria Math"/>
                        <a:cs typeface="Arial" panose="020B0604020202020204" pitchFamily="34" charset="0"/>
                      </a:rPr>
                      <m:t>&lt;</m:t>
                    </m:r>
                    <m:r>
                      <a:rPr lang="de-CH" sz="2200" b="1" i="1" smtClean="0">
                        <a:solidFill>
                          <a:sysClr val="windowText" lastClr="000000"/>
                        </a:solidFill>
                        <a:latin typeface="Cambria Math"/>
                        <a:cs typeface="Arial" panose="020B0604020202020204" pitchFamily="34" charset="0"/>
                      </a:rPr>
                      <m:t>𝒈</m:t>
                    </m:r>
                    <m:r>
                      <a:rPr lang="de-CH" sz="2200" b="1" i="1" smtClean="0">
                        <a:solidFill>
                          <a:sysClr val="windowText" lastClr="000000"/>
                        </a:solidFill>
                        <a:latin typeface="Cambria Math"/>
                        <a:cs typeface="Arial" panose="020B0604020202020204" pitchFamily="34" charset="0"/>
                      </a:rPr>
                      <m:t>&lt;</m:t>
                    </m:r>
                    <m:r>
                      <a:rPr lang="de-CH" sz="2200" b="1" i="1" smtClean="0">
                        <a:solidFill>
                          <a:sysClr val="windowText" lastClr="000000"/>
                        </a:solidFill>
                        <a:latin typeface="Cambria Math"/>
                        <a:cs typeface="Arial" panose="020B0604020202020204" pitchFamily="34" charset="0"/>
                      </a:rPr>
                      <m:t>𝒑</m:t>
                    </m:r>
                  </m:oMath>
                </a14:m>
                <a:endParaRPr lang="de-CH" sz="2200" b="1" i="1"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b="1" i="1" dirty="0" smtClean="0">
                  <a:solidFill>
                    <a:sysClr val="windowText" lastClr="000000"/>
                  </a:solidFill>
                  <a:latin typeface="Arial" panose="020B0604020202020204" pitchFamily="34" charset="0"/>
                  <a:cs typeface="Arial" panose="020B0604020202020204" pitchFamily="34" charset="0"/>
                </a:endParaRPr>
              </a:p>
              <a:p>
                <a:pPr lvl="1"/>
                <a:r>
                  <a:rPr lang="de-CH" dirty="0" smtClean="0">
                    <a:solidFill>
                      <a:sysClr val="windowText" lastClr="000000"/>
                    </a:solidFill>
                    <a:latin typeface="Arial" panose="020B0604020202020204" pitchFamily="34" charset="0"/>
                    <a:cs typeface="Arial" panose="020B0604020202020204" pitchFamily="34" charset="0"/>
                  </a:rPr>
                  <a:t>Phase 1:</a:t>
                </a:r>
              </a:p>
              <a:p>
                <a:pPr lvl="2"/>
                <a:r>
                  <a:rPr lang="de-CH" sz="2200" dirty="0" smtClean="0">
                    <a:solidFill>
                      <a:sysClr val="windowText" lastClr="000000"/>
                    </a:solidFill>
                    <a:latin typeface="Arial" panose="020B0604020202020204" pitchFamily="34" charset="0"/>
                    <a:cs typeface="Arial" panose="020B0604020202020204" pitchFamily="34" charset="0"/>
                  </a:rPr>
                  <a:t>Beide Parteien wählen eine Geheimzahl </a:t>
                </a:r>
                <a:r>
                  <a:rPr lang="de-CH" sz="2200" b="1" i="1" dirty="0" smtClean="0">
                    <a:solidFill>
                      <a:sysClr val="windowText" lastClr="000000"/>
                    </a:solidFill>
                    <a:latin typeface="Arial" panose="020B0604020202020204" pitchFamily="34" charset="0"/>
                    <a:cs typeface="Arial" panose="020B0604020202020204" pitchFamily="34" charset="0"/>
                  </a:rPr>
                  <a:t>x </a:t>
                </a:r>
                <a:r>
                  <a:rPr lang="de-CH" sz="2200" dirty="0" smtClean="0">
                    <a:solidFill>
                      <a:sysClr val="windowText" lastClr="000000"/>
                    </a:solidFill>
                    <a:latin typeface="Arial" panose="020B0604020202020204" pitchFamily="34" charset="0"/>
                    <a:cs typeface="Arial" panose="020B0604020202020204" pitchFamily="34" charset="0"/>
                  </a:rPr>
                  <a:t>mit: </a:t>
                </a:r>
                <a14:m>
                  <m:oMath xmlns:m="http://schemas.openxmlformats.org/officeDocument/2006/math">
                    <m:r>
                      <a:rPr lang="de-CH" sz="2200" b="1" i="1" smtClean="0">
                        <a:solidFill>
                          <a:sysClr val="windowText" lastClr="000000"/>
                        </a:solidFill>
                        <a:latin typeface="Cambria Math"/>
                        <a:cs typeface="Arial" panose="020B0604020202020204" pitchFamily="34" charset="0"/>
                      </a:rPr>
                      <m:t>𝟎</m:t>
                    </m:r>
                    <m:r>
                      <a:rPr lang="de-CH" sz="2200" b="1" i="1" smtClean="0">
                        <a:solidFill>
                          <a:sysClr val="windowText" lastClr="000000"/>
                        </a:solidFill>
                        <a:latin typeface="Cambria Math"/>
                        <a:cs typeface="Arial" panose="020B0604020202020204" pitchFamily="34" charset="0"/>
                      </a:rPr>
                      <m:t>&lt;</m:t>
                    </m:r>
                    <m:r>
                      <a:rPr lang="de-CH" sz="2200" b="1" i="1" smtClean="0">
                        <a:solidFill>
                          <a:sysClr val="windowText" lastClr="000000"/>
                        </a:solidFill>
                        <a:latin typeface="Cambria Math"/>
                        <a:cs typeface="Arial" panose="020B0604020202020204" pitchFamily="34" charset="0"/>
                      </a:rPr>
                      <m:t>𝒙</m:t>
                    </m:r>
                    <m:r>
                      <a:rPr lang="de-CH" sz="2200" b="1" i="1" smtClean="0">
                        <a:solidFill>
                          <a:sysClr val="windowText" lastClr="000000"/>
                        </a:solidFill>
                        <a:latin typeface="Cambria Math"/>
                        <a:cs typeface="Arial" panose="020B0604020202020204" pitchFamily="34" charset="0"/>
                      </a:rPr>
                      <m:t>&lt;</m:t>
                    </m:r>
                    <m:r>
                      <a:rPr lang="de-CH" sz="2200" b="1" i="1" smtClean="0">
                        <a:solidFill>
                          <a:sysClr val="windowText" lastClr="000000"/>
                        </a:solidFill>
                        <a:latin typeface="Cambria Math"/>
                        <a:cs typeface="Arial" panose="020B0604020202020204" pitchFamily="34" charset="0"/>
                      </a:rPr>
                      <m:t>𝒑</m:t>
                    </m:r>
                    <m:r>
                      <a:rPr lang="de-CH" sz="2200" b="1" i="1" smtClean="0">
                        <a:solidFill>
                          <a:sysClr val="windowText" lastClr="000000"/>
                        </a:solidFill>
                        <a:latin typeface="Cambria Math"/>
                        <a:cs typeface="Arial" panose="020B0604020202020204" pitchFamily="34" charset="0"/>
                      </a:rPr>
                      <m:t>−</m:t>
                    </m:r>
                    <m:r>
                      <a:rPr lang="de-CH" sz="2200" b="1" i="1" smtClean="0">
                        <a:solidFill>
                          <a:sysClr val="windowText" lastClr="000000"/>
                        </a:solidFill>
                        <a:latin typeface="Cambria Math"/>
                        <a:cs typeface="Arial" panose="020B0604020202020204" pitchFamily="34" charset="0"/>
                      </a:rPr>
                      <m:t>𝟏</m:t>
                    </m:r>
                  </m:oMath>
                </a14:m>
                <a:endParaRPr lang="de-CH" sz="2200" b="1" dirty="0" smtClean="0">
                  <a:solidFill>
                    <a:sysClr val="windowText" lastClr="000000"/>
                  </a:solidFill>
                  <a:latin typeface="Arial" panose="020B0604020202020204" pitchFamily="34" charset="0"/>
                  <a:cs typeface="Arial" panose="020B0604020202020204" pitchFamily="34" charset="0"/>
                </a:endParaRPr>
              </a:p>
              <a:p>
                <a:pPr lvl="2"/>
                <a:r>
                  <a:rPr lang="de-CH" sz="2200" dirty="0" smtClean="0">
                    <a:solidFill>
                      <a:sysClr val="windowText" lastClr="000000"/>
                    </a:solidFill>
                    <a:latin typeface="Arial" panose="020B0604020202020204" pitchFamily="34" charset="0"/>
                    <a:cs typeface="Arial" panose="020B0604020202020204" pitchFamily="34" charset="0"/>
                  </a:rPr>
                  <a:t>Beide Parteien berechnen den öffentlichen Wert </a:t>
                </a:r>
                <a:r>
                  <a:rPr lang="de-CH" sz="2200" b="1" i="1" dirty="0" smtClean="0">
                    <a:solidFill>
                      <a:sysClr val="windowText" lastClr="000000"/>
                    </a:solidFill>
                    <a:latin typeface="Arial" panose="020B0604020202020204" pitchFamily="34" charset="0"/>
                    <a:cs typeface="Arial" panose="020B0604020202020204" pitchFamily="34" charset="0"/>
                  </a:rPr>
                  <a:t>y </a:t>
                </a:r>
                <a:r>
                  <a:rPr lang="de-CH" sz="2200" dirty="0" smtClean="0">
                    <a:solidFill>
                      <a:sysClr val="windowText" lastClr="000000"/>
                    </a:solidFill>
                    <a:latin typeface="Arial" panose="020B0604020202020204" pitchFamily="34" charset="0"/>
                    <a:cs typeface="Arial" panose="020B0604020202020204" pitchFamily="34" charset="0"/>
                  </a:rPr>
                  <a:t>mit: </a:t>
                </a:r>
                <a14:m>
                  <m:oMath xmlns:m="http://schemas.openxmlformats.org/officeDocument/2006/math">
                    <m:r>
                      <a:rPr lang="de-CH" b="1" i="1">
                        <a:latin typeface="Cambria Math" panose="02040503050406030204" pitchFamily="18" charset="0"/>
                        <a:ea typeface="Cambria Math" panose="02040503050406030204" pitchFamily="18" charset="0"/>
                      </a:rPr>
                      <m:t>𝒚</m:t>
                    </m:r>
                    <m:r>
                      <a:rPr lang="de-CH" b="1" i="1">
                        <a:latin typeface="Cambria Math" panose="02040503050406030204" pitchFamily="18" charset="0"/>
                        <a:ea typeface="Cambria Math" panose="02040503050406030204" pitchFamily="18" charset="0"/>
                      </a:rPr>
                      <m:t>=</m:t>
                    </m:r>
                    <m:sSup>
                      <m:sSupPr>
                        <m:ctrlPr>
                          <a:rPr lang="de-CH" b="1" i="1">
                            <a:latin typeface="Cambria Math" panose="02040503050406030204" pitchFamily="18" charset="0"/>
                            <a:ea typeface="Cambria Math" panose="02040503050406030204" pitchFamily="18" charset="0"/>
                          </a:rPr>
                        </m:ctrlPr>
                      </m:sSupPr>
                      <m:e>
                        <m:r>
                          <a:rPr lang="de-CH" b="1" i="1">
                            <a:latin typeface="Cambria Math" panose="02040503050406030204" pitchFamily="18" charset="0"/>
                            <a:ea typeface="Cambria Math" panose="02040503050406030204" pitchFamily="18" charset="0"/>
                          </a:rPr>
                          <m:t>𝒈</m:t>
                        </m:r>
                      </m:e>
                      <m:sup>
                        <m:r>
                          <a:rPr lang="de-CH" b="1" i="1">
                            <a:latin typeface="Cambria Math" panose="02040503050406030204" pitchFamily="18" charset="0"/>
                            <a:ea typeface="Cambria Math" panose="02040503050406030204" pitchFamily="18" charset="0"/>
                          </a:rPr>
                          <m:t>𝒙</m:t>
                        </m:r>
                      </m:sup>
                    </m:sSup>
                    <m:r>
                      <a:rPr lang="de-CH" b="1" i="1">
                        <a:latin typeface="Cambria Math" panose="02040503050406030204" pitchFamily="18" charset="0"/>
                        <a:ea typeface="Cambria Math" panose="02040503050406030204" pitchFamily="18" charset="0"/>
                      </a:rPr>
                      <m:t> </m:t>
                    </m:r>
                    <m:r>
                      <a:rPr lang="de-CH" b="1" i="1">
                        <a:latin typeface="Cambria Math" panose="02040503050406030204" pitchFamily="18" charset="0"/>
                        <a:ea typeface="Cambria Math" panose="02040503050406030204" pitchFamily="18" charset="0"/>
                      </a:rPr>
                      <m:t>𝒎𝒐𝒅</m:t>
                    </m:r>
                    <m:r>
                      <a:rPr lang="de-CH" b="1" i="1">
                        <a:latin typeface="Cambria Math" panose="02040503050406030204" pitchFamily="18" charset="0"/>
                        <a:ea typeface="Cambria Math" panose="02040503050406030204" pitchFamily="18" charset="0"/>
                      </a:rPr>
                      <m:t> </m:t>
                    </m:r>
                    <m:r>
                      <a:rPr lang="de-CH" b="1" i="1">
                        <a:latin typeface="Cambria Math" panose="02040503050406030204" pitchFamily="18" charset="0"/>
                        <a:ea typeface="Cambria Math" panose="02040503050406030204" pitchFamily="18" charset="0"/>
                      </a:rPr>
                      <m:t>𝒑</m:t>
                    </m:r>
                    <m:r>
                      <a:rPr lang="de-CH" b="1" i="1">
                        <a:latin typeface="Cambria Math" panose="02040503050406030204" pitchFamily="18" charset="0"/>
                        <a:ea typeface="Cambria Math" panose="02040503050406030204" pitchFamily="18" charset="0"/>
                      </a:rPr>
                      <m:t>,  </m:t>
                    </m:r>
                    <m:r>
                      <a:rPr lang="de-CH" b="1" i="1">
                        <a:latin typeface="Cambria Math" panose="02040503050406030204" pitchFamily="18" charset="0"/>
                        <a:ea typeface="Cambria Math" panose="02040503050406030204" pitchFamily="18" charset="0"/>
                      </a:rPr>
                      <m:t>𝟎</m:t>
                    </m:r>
                    <m:r>
                      <a:rPr lang="de-CH" b="1" i="1">
                        <a:latin typeface="Cambria Math" panose="02040503050406030204" pitchFamily="18" charset="0"/>
                        <a:ea typeface="Cambria Math" panose="02040503050406030204" pitchFamily="18" charset="0"/>
                      </a:rPr>
                      <m:t>&lt;</m:t>
                    </m:r>
                    <m:r>
                      <a:rPr lang="de-CH" b="1" i="1">
                        <a:latin typeface="Cambria Math" panose="02040503050406030204" pitchFamily="18" charset="0"/>
                        <a:ea typeface="Cambria Math" panose="02040503050406030204" pitchFamily="18" charset="0"/>
                      </a:rPr>
                      <m:t>𝒚</m:t>
                    </m:r>
                    <m:r>
                      <a:rPr lang="de-CH" b="1" i="1">
                        <a:latin typeface="Cambria Math" panose="02040503050406030204" pitchFamily="18" charset="0"/>
                        <a:ea typeface="Cambria Math" panose="02040503050406030204" pitchFamily="18" charset="0"/>
                      </a:rPr>
                      <m:t>&lt;</m:t>
                    </m:r>
                    <m:r>
                      <a:rPr lang="de-CH" b="1" i="1">
                        <a:latin typeface="Cambria Math" panose="02040503050406030204" pitchFamily="18" charset="0"/>
                        <a:ea typeface="Cambria Math" panose="02040503050406030204" pitchFamily="18" charset="0"/>
                      </a:rPr>
                      <m:t>𝒑</m:t>
                    </m:r>
                  </m:oMath>
                </a14:m>
                <a:endParaRPr lang="de-CH" b="1" i="1"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endParaRPr>
              </a:p>
              <a:p>
                <a:pPr lvl="2"/>
                <a:r>
                  <a:rPr lang="de-CH" sz="2200"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Beide Parteien tauschen den berechneten Wert </a:t>
                </a:r>
                <a:r>
                  <a:rPr lang="de-CH" sz="2200" b="1" i="1"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y</a:t>
                </a:r>
                <a:r>
                  <a:rPr lang="de-CH" sz="2200"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 aus</a:t>
                </a:r>
              </a:p>
            </p:txBody>
          </p:sp>
        </mc:Choice>
        <mc:Fallback>
          <p:sp>
            <p:nvSpPr>
              <p:cNvPr id="3" name="Text Placeholder 2"/>
              <p:cNvSpPr txBox="1">
                <a:spLocks noRot="1" noChangeAspect="1" noMove="1" noResize="1" noEditPoints="1" noAdjustHandles="1" noChangeArrowheads="1" noChangeShapeType="1" noTextEdit="1"/>
              </p:cNvSpPr>
              <p:nvPr/>
            </p:nvSpPr>
            <p:spPr>
              <a:xfrm>
                <a:off x="503999" y="1769039"/>
                <a:ext cx="9071640" cy="5323165"/>
              </a:xfrm>
              <a:prstGeom prst="rect">
                <a:avLst/>
              </a:prstGeom>
              <a:blipFill rotWithShape="1">
                <a:blip r:embed="rId2"/>
                <a:stretch>
                  <a:fillRect t="-2291"/>
                </a:stretch>
              </a:blipFill>
              <a:ln>
                <a:noFill/>
              </a:ln>
            </p:spPr>
            <p:txBody>
              <a:bodyPr/>
              <a:lstStyle/>
              <a:p>
                <a:r>
                  <a:rPr lang="de-CH">
                    <a:noFill/>
                  </a:rPr>
                  <a:t> </a:t>
                </a:r>
              </a:p>
            </p:txBody>
          </p:sp>
        </mc:Fallback>
      </mc:AlternateContent>
    </p:spTree>
    <p:extLst>
      <p:ext uri="{BB962C8B-B14F-4D97-AF65-F5344CB8AC3E}">
        <p14:creationId xmlns:p14="http://schemas.microsoft.com/office/powerpoint/2010/main" val="476535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Funktionsweise des DH-Key-Agreement (Fortsetzung):</a:t>
                </a:r>
                <a:endParaRPr lang="de-CH" sz="3000" b="1" i="1" dirty="0" smtClean="0">
                  <a:solidFill>
                    <a:sysClr val="windowText" lastClr="000000"/>
                  </a:solidFill>
                  <a:latin typeface="Arial" panose="020B0604020202020204" pitchFamily="34" charset="0"/>
                  <a:cs typeface="Arial" panose="020B0604020202020204" pitchFamily="34" charset="0"/>
                </a:endParaRPr>
              </a:p>
              <a:p>
                <a:pPr lvl="1"/>
                <a:r>
                  <a:rPr lang="de-CH" dirty="0" smtClean="0">
                    <a:solidFill>
                      <a:sysClr val="windowText" lastClr="000000"/>
                    </a:solidFill>
                    <a:latin typeface="Arial" panose="020B0604020202020204" pitchFamily="34" charset="0"/>
                    <a:cs typeface="Arial" panose="020B0604020202020204" pitchFamily="34" charset="0"/>
                  </a:rPr>
                  <a:t>Phase 2:</a:t>
                </a:r>
              </a:p>
              <a:p>
                <a:pPr lvl="2"/>
                <a:r>
                  <a:rPr lang="de-CH" sz="2200" dirty="0" smtClean="0">
                    <a:solidFill>
                      <a:sysClr val="windowText" lastClr="000000"/>
                    </a:solidFill>
                    <a:latin typeface="Arial" panose="020B0604020202020204" pitchFamily="34" charset="0"/>
                    <a:cs typeface="Arial" panose="020B0604020202020204" pitchFamily="34" charset="0"/>
                  </a:rPr>
                  <a:t>Beide Parteien berechnen nun mit dem erhaltenen Wert </a:t>
                </a:r>
                <a:r>
                  <a:rPr lang="de-CH" sz="2200" b="1" i="1" dirty="0" smtClean="0">
                    <a:solidFill>
                      <a:sysClr val="windowText" lastClr="000000"/>
                    </a:solidFill>
                    <a:latin typeface="Arial" panose="020B0604020202020204" pitchFamily="34" charset="0"/>
                    <a:cs typeface="Arial" panose="020B0604020202020204" pitchFamily="34" charset="0"/>
                  </a:rPr>
                  <a:t>y </a:t>
                </a:r>
                <a:r>
                  <a:rPr lang="de-CH" sz="2200" i="1" dirty="0" smtClean="0">
                    <a:solidFill>
                      <a:sysClr val="windowText" lastClr="000000"/>
                    </a:solidFill>
                    <a:latin typeface="Arial" panose="020B0604020202020204" pitchFamily="34" charset="0"/>
                    <a:cs typeface="Arial" panose="020B0604020202020204" pitchFamily="34" charset="0"/>
                  </a:rPr>
                  <a:t>, </a:t>
                </a:r>
                <a:r>
                  <a:rPr lang="de-CH" sz="2200" dirty="0" smtClean="0">
                    <a:solidFill>
                      <a:sysClr val="windowText" lastClr="000000"/>
                    </a:solidFill>
                    <a:latin typeface="Arial" panose="020B0604020202020204" pitchFamily="34" charset="0"/>
                    <a:cs typeface="Arial" panose="020B0604020202020204" pitchFamily="34" charset="0"/>
                  </a:rPr>
                  <a:t>der eigenen Geheimzahl</a:t>
                </a:r>
                <a:r>
                  <a:rPr lang="de-CH" sz="2200" i="1" dirty="0" smtClean="0">
                    <a:solidFill>
                      <a:sysClr val="windowText" lastClr="000000"/>
                    </a:solidFill>
                    <a:latin typeface="Arial" panose="020B0604020202020204" pitchFamily="34" charset="0"/>
                    <a:cs typeface="Arial" panose="020B0604020202020204" pitchFamily="34" charset="0"/>
                  </a:rPr>
                  <a:t> </a:t>
                </a:r>
                <a:r>
                  <a:rPr lang="de-CH" sz="2200" b="1" i="1" dirty="0" smtClean="0">
                    <a:solidFill>
                      <a:sysClr val="windowText" lastClr="000000"/>
                    </a:solidFill>
                    <a:latin typeface="Arial" panose="020B0604020202020204" pitchFamily="34" charset="0"/>
                    <a:cs typeface="Arial" panose="020B0604020202020204" pitchFamily="34" charset="0"/>
                  </a:rPr>
                  <a:t>x </a:t>
                </a:r>
                <a:r>
                  <a:rPr lang="de-CH" sz="2200" dirty="0" smtClean="0">
                    <a:solidFill>
                      <a:sysClr val="windowText" lastClr="000000"/>
                    </a:solidFill>
                    <a:latin typeface="Arial" panose="020B0604020202020204" pitchFamily="34" charset="0"/>
                    <a:cs typeface="Arial" panose="020B0604020202020204" pitchFamily="34" charset="0"/>
                  </a:rPr>
                  <a:t>sowie dem öffentlich bekannten Wert </a:t>
                </a:r>
                <a:r>
                  <a:rPr lang="de-CH" sz="2200" b="1" i="1" dirty="0" smtClean="0">
                    <a:solidFill>
                      <a:sysClr val="windowText" lastClr="000000"/>
                    </a:solidFill>
                    <a:latin typeface="Arial" panose="020B0604020202020204" pitchFamily="34" charset="0"/>
                    <a:cs typeface="Arial" panose="020B0604020202020204" pitchFamily="34" charset="0"/>
                  </a:rPr>
                  <a:t>p</a:t>
                </a:r>
                <a:r>
                  <a:rPr lang="de-CH" sz="2200" dirty="0" smtClean="0">
                    <a:solidFill>
                      <a:sysClr val="windowText" lastClr="000000"/>
                    </a:solidFill>
                    <a:latin typeface="Arial" panose="020B0604020202020204" pitchFamily="34" charset="0"/>
                    <a:cs typeface="Arial" panose="020B0604020202020204" pitchFamily="34" charset="0"/>
                  </a:rPr>
                  <a:t> das geminsame Geheimnis </a:t>
                </a:r>
                <a:r>
                  <a:rPr lang="de-CH" sz="2200" b="1" i="1" dirty="0" smtClean="0">
                    <a:solidFill>
                      <a:sysClr val="windowText" lastClr="000000"/>
                    </a:solidFill>
                    <a:latin typeface="Arial" panose="020B0604020202020204" pitchFamily="34" charset="0"/>
                    <a:cs typeface="Arial" panose="020B0604020202020204" pitchFamily="34" charset="0"/>
                  </a:rPr>
                  <a:t>z </a:t>
                </a:r>
                <a:r>
                  <a:rPr lang="de-CH" sz="2200" dirty="0" smtClean="0">
                    <a:solidFill>
                      <a:sysClr val="windowText" lastClr="000000"/>
                    </a:solidFill>
                    <a:latin typeface="Arial" panose="020B0604020202020204" pitchFamily="34" charset="0"/>
                    <a:cs typeface="Arial" panose="020B0604020202020204" pitchFamily="34" charset="0"/>
                  </a:rPr>
                  <a:t>mit:</a:t>
                </a:r>
                <a:endParaRPr lang="de-CH" sz="2200" b="1" i="1" dirty="0" smtClean="0">
                  <a:solidFill>
                    <a:sysClr val="windowText" lastClr="000000"/>
                  </a:solidFill>
                  <a:latin typeface="Arial" panose="020B0604020202020204" pitchFamily="34" charset="0"/>
                  <a:cs typeface="Arial" panose="020B0604020202020204" pitchFamily="34" charset="0"/>
                </a:endParaRPr>
              </a:p>
              <a:p>
                <a:pPr marL="1007999" lvl="2" indent="0">
                  <a:buNone/>
                </a:pPr>
                <a14:m>
                  <m:oMathPara xmlns:m="http://schemas.openxmlformats.org/officeDocument/2006/math">
                    <m:oMathParaPr>
                      <m:jc m:val="centerGroup"/>
                    </m:oMathParaPr>
                    <m:oMath xmlns:m="http://schemas.openxmlformats.org/officeDocument/2006/math">
                      <m:r>
                        <a:rPr lang="de-CH" sz="2000" b="1" i="1"/>
                        <m:t>𝒛</m:t>
                      </m:r>
                      <m:r>
                        <a:rPr lang="de-CH" sz="2000" b="1" i="1"/>
                        <m:t>= </m:t>
                      </m:r>
                      <m:sSup>
                        <m:sSupPr>
                          <m:ctrlPr>
                            <a:rPr lang="de-CH" sz="2000" b="1" i="1"/>
                          </m:ctrlPr>
                        </m:sSupPr>
                        <m:e>
                          <m:r>
                            <a:rPr lang="de-CH" sz="2000" b="1" i="1"/>
                            <m:t>(</m:t>
                          </m:r>
                          <m:r>
                            <a:rPr lang="de-CH" sz="2000" b="1" i="1"/>
                            <m:t>𝒚</m:t>
                          </m:r>
                          <m:r>
                            <a:rPr lang="de-CH" sz="2000" b="1" i="1"/>
                            <m:t>′)</m:t>
                          </m:r>
                        </m:e>
                        <m:sup>
                          <m:r>
                            <a:rPr lang="de-CH" sz="2000" b="1" i="1"/>
                            <m:t>𝒙</m:t>
                          </m:r>
                        </m:sup>
                      </m:sSup>
                      <m:r>
                        <a:rPr lang="de-CH" sz="2000" b="1" i="1"/>
                        <m:t> </m:t>
                      </m:r>
                      <m:r>
                        <a:rPr lang="de-CH" sz="2000" b="1" i="1"/>
                        <m:t>𝒎𝒐𝒅</m:t>
                      </m:r>
                      <m:r>
                        <a:rPr lang="de-CH" sz="2000" b="1" i="1"/>
                        <m:t> </m:t>
                      </m:r>
                      <m:r>
                        <a:rPr lang="de-CH" sz="2000" b="1" i="1"/>
                        <m:t>𝒑</m:t>
                      </m:r>
                      <m:r>
                        <a:rPr lang="de-CH" sz="2000" b="1" i="1"/>
                        <m:t>, </m:t>
                      </m:r>
                      <m:r>
                        <a:rPr lang="de-CH" sz="2000" b="1" i="1"/>
                        <m:t>𝟎</m:t>
                      </m:r>
                      <m:r>
                        <a:rPr lang="de-CH" sz="2000" b="1" i="1"/>
                        <m:t>&lt;</m:t>
                      </m:r>
                      <m:r>
                        <a:rPr lang="de-CH" sz="2000" b="1" i="1"/>
                        <m:t>𝒛</m:t>
                      </m:r>
                      <m:r>
                        <a:rPr lang="de-CH" sz="2000" b="1" i="1"/>
                        <m:t>&lt;</m:t>
                      </m:r>
                      <m:r>
                        <a:rPr lang="de-CH" sz="2000" b="1" i="1"/>
                        <m:t>𝒑</m:t>
                      </m:r>
                    </m:oMath>
                  </m:oMathPara>
                </a14:m>
                <a:endParaRPr lang="de-CH" sz="2200" b="1" i="1"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endParaRPr>
              </a:p>
              <a:p>
                <a:pPr marL="1007999" lvl="2" indent="0">
                  <a:buNone/>
                </a:pPr>
                <a:r>
                  <a:rPr lang="de-CH" sz="2200"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Dieser Wert </a:t>
                </a:r>
                <a:r>
                  <a:rPr lang="de-CH" sz="2200" b="1" i="1"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z </a:t>
                </a:r>
                <a:r>
                  <a:rPr lang="de-CH" sz="2200" dirty="0" smtClean="0">
                    <a:solidFill>
                      <a:sysClr val="windowText" lastClr="000000"/>
                    </a:solidFill>
                    <a:latin typeface="Arial" panose="020B0604020202020204" pitchFamily="34" charset="0"/>
                    <a:ea typeface="Cambria Math" panose="02040503050406030204" pitchFamily="18" charset="0"/>
                    <a:cs typeface="Arial" panose="020B0604020202020204" pitchFamily="34" charset="0"/>
                  </a:rPr>
                  <a:t>kann ab sofort von beiden Parteien für das Ver- sowie Entschlüsseln verwendet werden. </a:t>
                </a:r>
              </a:p>
            </p:txBody>
          </p:sp>
        </mc:Choice>
        <mc:Fallback>
          <p:sp>
            <p:nvSpPr>
              <p:cNvPr id="2" name="Text Placeholder 2"/>
              <p:cNvSpPr txBox="1">
                <a:spLocks noRot="1" noChangeAspect="1" noMove="1" noResize="1" noEditPoints="1" noAdjustHandles="1" noChangeArrowheads="1" noChangeShapeType="1" noTextEdit="1"/>
              </p:cNvSpPr>
              <p:nvPr/>
            </p:nvSpPr>
            <p:spPr>
              <a:xfrm>
                <a:off x="503999" y="1769039"/>
                <a:ext cx="9071640" cy="5323165"/>
              </a:xfrm>
              <a:prstGeom prst="rect">
                <a:avLst/>
              </a:prstGeom>
              <a:blipFill rotWithShape="1">
                <a:blip r:embed="rId2"/>
                <a:stretch>
                  <a:fillRect t="-2291"/>
                </a:stretch>
              </a:blipFill>
              <a:ln>
                <a:noFill/>
              </a:ln>
            </p:spPr>
            <p:txBody>
              <a:bodyPr/>
              <a:lstStyle/>
              <a:p>
                <a:r>
                  <a:rPr lang="de-CH">
                    <a:noFill/>
                  </a:rPr>
                  <a:t> </a:t>
                </a:r>
              </a:p>
            </p:txBody>
          </p:sp>
        </mc:Fallback>
      </mc:AlternateContent>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3459959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378402"/>
            <a:ext cx="9071640" cy="1107996"/>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a:t>
            </a:r>
            <a:r>
              <a:rPr lang="x-none" sz="3600" smtClean="0">
                <a:latin typeface="Arial" pitchFamily="18"/>
                <a:ea typeface="Arial Unicode MS" pitchFamily="2"/>
                <a:cs typeface="Arial Unicode MS" pitchFamily="2"/>
              </a:rPr>
              <a:t>#</a:t>
            </a:r>
            <a:r>
              <a:rPr lang="de-CH" sz="3600" dirty="0" smtClean="0">
                <a:latin typeface="Arial" pitchFamily="18"/>
                <a:ea typeface="Arial Unicode MS" pitchFamily="2"/>
                <a:cs typeface="Arial Unicode MS" pitchFamily="2"/>
              </a:rPr>
              <a:t>5</a:t>
            </a:r>
            <a:r>
              <a:rPr lang="x-none" sz="3600" smtClean="0">
                <a:latin typeface="Arial" pitchFamily="18"/>
                <a:ea typeface="Arial Unicode MS" pitchFamily="2"/>
                <a:cs typeface="Arial Unicode MS" pitchFamily="2"/>
              </a:rPr>
              <a:t>:</a:t>
            </a:r>
            <a:r>
              <a:rPr lang="x-none" sz="3600">
                <a:latin typeface="Arial" pitchFamily="18"/>
                <a:ea typeface="Arial Unicode MS" pitchFamily="2"/>
                <a:cs typeface="Arial Unicode MS" pitchFamily="2"/>
              </a:rPr>
              <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Password-Based Cryptography</a:t>
            </a:r>
          </a:p>
        </p:txBody>
      </p:sp>
      <p:sp>
        <p:nvSpPr>
          <p:cNvPr id="6" name="Subtitle 2"/>
          <p:cNvSpPr txBox="1">
            <a:spLocks/>
          </p:cNvSpPr>
          <p:nvPr/>
        </p:nvSpPr>
        <p:spPr>
          <a:xfrm>
            <a:off x="503999" y="1769040"/>
            <a:ext cx="9071640" cy="4384800"/>
          </a:xfrm>
          <a:prstGeom prst="rect">
            <a:avLst/>
          </a:prstGeom>
          <a:noFill/>
          <a:ln>
            <a:noFill/>
          </a:ln>
        </p:spPr>
        <p:txBody>
          <a:bodyPr lIns="0" tIns="0" rIns="0" bIns="0" anchor="ct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4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4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marL="0" indent="0" algn="ctr">
              <a:buFont typeface="StarSymbol"/>
              <a:buNone/>
            </a:pPr>
            <a:endParaRPr lang="en-US" sz="2400" i="1" dirty="0">
              <a:solidFill>
                <a:sysClr val="windowText" lastClr="000000"/>
              </a:solidFill>
              <a:latin typeface="Arial" panose="020B0604020202020204" pitchFamily="34" charset="0"/>
              <a:ea typeface="Arial Unicode MS" pitchFamily="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#5:</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Password-Based Cryptography</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x-none" b="1">
                <a:latin typeface="Arial" pitchFamily="34"/>
                <a:ea typeface="Arial Unicode MS" pitchFamily="2"/>
                <a:cs typeface="Arial Unicode MS" pitchFamily="2"/>
              </a:rPr>
              <a:t>Definition</a:t>
            </a:r>
          </a:p>
          <a:p>
            <a:pPr marL="0" lvl="0" indent="0" algn="ctr">
              <a:buNone/>
            </a:pPr>
            <a:r>
              <a:rPr lang="x-none" sz="2400" i="1">
                <a:latin typeface="Arial" pitchFamily="34"/>
                <a:ea typeface="Arial Unicode MS" pitchFamily="2"/>
                <a:cs typeface="Arial Unicode MS" pitchFamily="2"/>
              </a:rPr>
              <a:t>This standard describes syntax for extended certificates, consisting of a certificate and a set of attributes, collectively signed by the issuer of the certificate. The intended application of this standard is to extend the certification process beyond just the public key to certify other information about the given entity.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Der Standard beschreibt eine Syntax für erweiterte Zertifikate (extended certificates)</a:t>
            </a:r>
          </a:p>
          <a:p>
            <a:pPr lvl="0"/>
            <a:r>
              <a:rPr lang="x-none"/>
              <a:t>Ein erweitertes Zertifikat ist ein X.509-Public-Key-Zertifikat, erweitert um eine Menge von Attributen</a:t>
            </a:r>
          </a:p>
          <a:p>
            <a:pPr lvl="0"/>
            <a:r>
              <a:rPr lang="x-none"/>
              <a:t>Es wird nicht mehr nur das Zertifikat verifiziert, sondern auch in den Attributen enthaltene Informationen des Zertifikatshalters (E-Mail-Adresse etc.)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Gründe für die Verwendung von erweiterten Zertifikaten</a:t>
            </a:r>
          </a:p>
          <a:p>
            <a:pPr lvl="1" rtl="0" hangingPunct="0">
              <a:buSzPct val="100000"/>
              <a:buAutoNum type="arabicParenR"/>
            </a:pPr>
            <a:r>
              <a:rPr lang="x-none"/>
              <a:t>Einfacher Export des X.509-Zertifikats aus dem erweiterten Zertifikat.</a:t>
            </a:r>
          </a:p>
          <a:p>
            <a:pPr lvl="1" rtl="0" hangingPunct="0">
              <a:buSzPct val="100000"/>
              <a:buAutoNum type="arabicParenR"/>
            </a:pPr>
            <a:r>
              <a:rPr lang="x-none"/>
              <a:t>Das X.509-Zertifikat und das erweiterte Zertifikat werden von der selben CA erstellt und können mit einer einzigen PK-Operation verifiziert werden.</a:t>
            </a:r>
          </a:p>
          <a:p>
            <a:pPr lvl="1" rtl="0" hangingPunct="0">
              <a:buSzPct val="100000"/>
              <a:buAutoNum type="arabicParenR"/>
            </a:pPr>
            <a:r>
              <a:rPr lang="x-none"/>
              <a:t>Keine Redundanz zwischen X.509- und erweitertem Zertifikat. Das erweiterte Zertifikat enthält nur zusätzliche Informationen.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Ein erweitertes Zertifikat besteht aus:</a:t>
            </a:r>
          </a:p>
          <a:p>
            <a:pPr lvl="1" rtl="0" hangingPunct="0"/>
            <a:r>
              <a:rPr lang="x-none"/>
              <a:t>Informationen zum erweiterten Zertifikat</a:t>
            </a:r>
          </a:p>
          <a:p>
            <a:pPr lvl="1" rtl="0" hangingPunct="0"/>
            <a:r>
              <a:rPr lang="x-none"/>
              <a:t>Signature Algorithm Identifier</a:t>
            </a:r>
          </a:p>
          <a:p>
            <a:pPr lvl="1" rtl="0" hangingPunct="0"/>
            <a:r>
              <a:rPr lang="x-none"/>
              <a:t>Digitale Signatur der Informationen zum erweiterten Zertifikat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Informationen zum erweiterten Zertifikat</a:t>
            </a:r>
          </a:p>
          <a:p>
            <a:pPr lvl="1" rtl="0" hangingPunct="0"/>
            <a:r>
              <a:rPr lang="x-none"/>
              <a:t>Ein bereits signiertes X.509-Zertifikat</a:t>
            </a:r>
          </a:p>
          <a:p>
            <a:pPr lvl="1" rtl="0" hangingPunct="0"/>
            <a:r>
              <a:rPr lang="x-none"/>
              <a:t>Eine Menge von Attributen mit weiteren Informationen zur im Zertifikat identifizierten «entity» (i.d.R. Person)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Inhalt</a:t>
            </a:r>
          </a:p>
        </p:txBody>
      </p:sp>
      <p:sp>
        <p:nvSpPr>
          <p:cNvPr id="3" name="Text Placeholder 2"/>
          <p:cNvSpPr txBox="1">
            <a:spLocks noGrp="1"/>
          </p:cNvSpPr>
          <p:nvPr>
            <p:ph type="body" idx="4294967295"/>
          </p:nvPr>
        </p:nvSpPr>
        <p:spPr>
          <a:xfrm>
            <a:off x="503999" y="1769040"/>
            <a:ext cx="9071640" cy="4384440"/>
          </a:xfrm>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Übersicht</a:t>
            </a:r>
          </a:p>
          <a:p>
            <a:pPr lvl="0"/>
            <a:r>
              <a:rPr lang="x-none"/>
              <a:t>Die einzelnen Standards im Überblick</a:t>
            </a:r>
          </a:p>
          <a:p>
            <a:pPr lvl="0"/>
            <a:r>
              <a:rPr lang="x-none"/>
              <a:t>Ressourcen</a:t>
            </a:r>
          </a:p>
          <a:p>
            <a:pPr lvl="0"/>
            <a:r>
              <a:rPr lang="x-none"/>
              <a:t>Q&amp;A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Erstellen eines erweiterten Zertifikats</a:t>
            </a:r>
          </a:p>
          <a:p>
            <a:pPr lvl="1" rtl="0" hangingPunct="0">
              <a:buSzPct val="100000"/>
              <a:buAutoNum type="arabicParenR"/>
            </a:pPr>
            <a:r>
              <a:rPr lang="x-none"/>
              <a:t>Eine </a:t>
            </a:r>
            <a:r>
              <a:rPr lang="x-none">
                <a:latin typeface="Courier New" pitchFamily="50"/>
              </a:rPr>
              <a:t>ExtendedCertificateInfo</a:t>
            </a:r>
            <a:r>
              <a:rPr lang="x-none"/>
              <a:t> wird von der Ausgabestelle erstellt</a:t>
            </a:r>
          </a:p>
          <a:p>
            <a:pPr lvl="1" rtl="0" hangingPunct="0">
              <a:buSzPct val="100000"/>
              <a:buAutoNum type="arabicParenR"/>
            </a:pPr>
            <a:r>
              <a:rPr lang="x-none"/>
              <a:t>Der Wert der </a:t>
            </a:r>
            <a:r>
              <a:rPr lang="x-none">
                <a:latin typeface="Courier New" pitchFamily="50"/>
              </a:rPr>
              <a:t>ExtendedCertificateInfo</a:t>
            </a:r>
            <a:r>
              <a:rPr lang="x-none"/>
              <a:t> wird mit dem privaten Schlüssel der Ausgabestelle signiert</a:t>
            </a:r>
          </a:p>
          <a:p>
            <a:pPr lvl="1" rtl="0" hangingPunct="0">
              <a:buSzPct val="100000"/>
              <a:buAutoNum type="arabicParenR"/>
            </a:pPr>
            <a:r>
              <a:rPr lang="x-none"/>
              <a:t>Informationen, Signatur und der Algorithm Identifier werden in einem </a:t>
            </a:r>
            <a:r>
              <a:rPr lang="x-none">
                <a:latin typeface="Courier New" pitchFamily="50"/>
              </a:rPr>
              <a:t>ExtendedCertificate</a:t>
            </a:r>
            <a:r>
              <a:rPr lang="x-none"/>
              <a:t> zusammengeführt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x-none" sz="2400">
                <a:latin typeface="Courier New" pitchFamily="50"/>
                <a:ea typeface="Arial Unicode MS" pitchFamily="2"/>
                <a:cs typeface="Arial Unicode MS" pitchFamily="2"/>
              </a:rPr>
              <a:t>ExtendedCertificateInfo ::= SEQUENCE {</a:t>
            </a:r>
          </a:p>
          <a:p>
            <a:pPr marL="0" lvl="0" indent="0" algn="l">
              <a:buNone/>
            </a:pPr>
            <a:r>
              <a:rPr lang="x-none" sz="2400">
                <a:latin typeface="Courier New" pitchFamily="50"/>
                <a:ea typeface="Arial Unicode MS" pitchFamily="2"/>
                <a:cs typeface="Arial Unicode MS" pitchFamily="2"/>
              </a:rPr>
              <a:t>	version Version,</a:t>
            </a:r>
          </a:p>
          <a:p>
            <a:pPr marL="0" lvl="0" indent="0" algn="l">
              <a:buNone/>
            </a:pPr>
            <a:r>
              <a:rPr lang="x-none" sz="2400">
                <a:latin typeface="Courier New" pitchFamily="50"/>
                <a:ea typeface="Arial Unicode MS" pitchFamily="2"/>
                <a:cs typeface="Arial Unicode MS" pitchFamily="2"/>
              </a:rPr>
              <a:t>	certificate Certificate,</a:t>
            </a:r>
          </a:p>
          <a:p>
            <a:pPr marL="0" lvl="0" indent="0" algn="l">
              <a:buNone/>
            </a:pPr>
            <a:r>
              <a:rPr lang="x-none" sz="2400">
                <a:latin typeface="Courier New" pitchFamily="50"/>
                <a:ea typeface="Arial Unicode MS" pitchFamily="2"/>
                <a:cs typeface="Arial Unicode MS" pitchFamily="2"/>
              </a:rPr>
              <a:t>	attributes Attributes</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Version ::= INTEGER</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Attributes ::= SET OF Attribute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#6:</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Extended-Certificate Syntax</a:t>
            </a:r>
          </a:p>
        </p:txBody>
      </p:sp>
      <p:sp>
        <p:nvSpPr>
          <p:cNvPr id="3" name="Subtitle 2"/>
          <p:cNvSpPr txBox="1">
            <a:spLocks noGrp="1"/>
          </p:cNvSpPr>
          <p:nvPr>
            <p:ph type="subTitle" idx="4294967295"/>
          </p:nvPr>
        </p:nvSpPr>
        <p:spPr>
          <a:xfrm>
            <a:off x="91440" y="1769040"/>
            <a:ext cx="9875520" cy="43848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x-none" sz="2400">
                <a:latin typeface="Courier New" pitchFamily="50"/>
                <a:ea typeface="Arial Unicode MS" pitchFamily="2"/>
                <a:cs typeface="Arial Unicode MS" pitchFamily="2"/>
              </a:rPr>
              <a:t>ExtendedCertificate ::= SEQUENCE {</a:t>
            </a:r>
          </a:p>
          <a:p>
            <a:pPr marL="0" lvl="0" indent="0" algn="l">
              <a:buNone/>
            </a:pPr>
            <a:r>
              <a:rPr lang="x-none" sz="2400">
                <a:latin typeface="Courier New" pitchFamily="50"/>
                <a:ea typeface="Arial Unicode MS" pitchFamily="2"/>
                <a:cs typeface="Arial Unicode MS" pitchFamily="2"/>
              </a:rPr>
              <a:t>	extendedCertificateInfo ExtendedCertificateInfo,</a:t>
            </a:r>
          </a:p>
          <a:p>
            <a:pPr marL="0" lvl="0" indent="0" algn="l">
              <a:buNone/>
            </a:pPr>
            <a:r>
              <a:rPr lang="x-none" sz="2400">
                <a:latin typeface="Courier New" pitchFamily="50"/>
                <a:ea typeface="Arial Unicode MS" pitchFamily="2"/>
                <a:cs typeface="Arial Unicode MS" pitchFamily="2"/>
              </a:rPr>
              <a:t>	signatureAlgorithm SignatureAlgorithmIdentifier,</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	signature Signature</a:t>
            </a:r>
          </a:p>
          <a:p>
            <a:pPr marL="0" lvl="0" indent="0" algn="l">
              <a:buNone/>
            </a:pPr>
            <a:r>
              <a:rPr lang="x-none" sz="2400">
                <a:latin typeface="Courier New" pitchFamily="50"/>
                <a:ea typeface="Arial Unicode MS" pitchFamily="2"/>
                <a:cs typeface="Arial Unicode MS" pitchFamily="2"/>
              </a:rPr>
              <a:t>}</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SignatureAlgorithmIdentifier ::= AlgorithmIdentifier</a:t>
            </a:r>
            <a:br>
              <a:rPr lang="x-none" sz="2400">
                <a:latin typeface="Courier New" pitchFamily="50"/>
                <a:ea typeface="Arial Unicode MS" pitchFamily="2"/>
                <a:cs typeface="Arial Unicode MS" pitchFamily="2"/>
              </a:rPr>
            </a:br>
            <a:r>
              <a:rPr lang="x-none" sz="2400">
                <a:latin typeface="Courier New" pitchFamily="50"/>
                <a:ea typeface="Arial Unicode MS" pitchFamily="2"/>
                <a:cs typeface="Arial Unicode MS" pitchFamily="2"/>
              </a:rPr>
              <a:t>Signature ::= BIT STRING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#7:</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Message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#8:</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Private-Key Information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#9:</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Selected Object Classes &amp; Attribute Types</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x-none" b="1">
                <a:latin typeface="Arial" pitchFamily="34"/>
                <a:ea typeface="Arial Unicode MS" pitchFamily="2"/>
                <a:cs typeface="Arial Unicode MS" pitchFamily="2"/>
              </a:rPr>
              <a:t>Definition</a:t>
            </a:r>
          </a:p>
          <a:p>
            <a:pPr marL="0" lvl="0" indent="0" algn="ctr">
              <a:buNone/>
            </a:pPr>
            <a:r>
              <a:rPr lang="x-none" sz="2400" i="1">
                <a:latin typeface="Arial" pitchFamily="34"/>
                <a:ea typeface="Arial Unicode MS" pitchFamily="2"/>
                <a:cs typeface="Arial Unicode MS" pitchFamily="2"/>
              </a:rPr>
              <a:t>This standard describes syntax for a request for certification of a public key, a name, and possibly a set of attributes.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Der Standard beschreibt eine Syntax für Zertifizierungsanfragen</a:t>
            </a:r>
          </a:p>
          <a:p>
            <a:pPr lvl="0"/>
            <a:r>
              <a:rPr lang="x-none"/>
              <a:t>Die Anfragen werden an eine Zertifizierungsstelle (CA) geschickt</a:t>
            </a:r>
          </a:p>
          <a:p>
            <a:pPr lvl="0"/>
            <a:r>
              <a:rPr lang="x-none"/>
              <a:t>Die CA wandelt die Anfrage in ein X.509-Zertifikat um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Gründe für eine Zertifizierungsanfrage</a:t>
            </a:r>
          </a:p>
          <a:p>
            <a:pPr lvl="1" rtl="0" hangingPunct="0"/>
            <a:r>
              <a:rPr lang="x-none"/>
              <a:t>Erstellen eines Schlüsselpaares durch die Anfragestelle</a:t>
            </a:r>
          </a:p>
          <a:p>
            <a:pPr lvl="1" rtl="0" hangingPunct="0"/>
            <a:r>
              <a:rPr lang="x-none"/>
              <a:t>Änderung des eindeutigen Namens der Anfragestelle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Eine Anfrage besteht aus drei Bestandteilen</a:t>
            </a:r>
          </a:p>
          <a:p>
            <a:pPr lvl="1" rtl="0" hangingPunct="0">
              <a:buSzPct val="100000"/>
              <a:buAutoNum type="arabicParenR"/>
            </a:pPr>
            <a:r>
              <a:rPr lang="x-none"/>
              <a:t>Informationen zur Anfrage</a:t>
            </a:r>
          </a:p>
          <a:p>
            <a:pPr lvl="1" rtl="0" hangingPunct="0">
              <a:buSzPct val="100000"/>
              <a:buAutoNum type="arabicParenR"/>
            </a:pPr>
            <a:r>
              <a:rPr lang="x-none"/>
              <a:t>Signature Algorithm Identifier</a:t>
            </a:r>
          </a:p>
          <a:p>
            <a:pPr lvl="1" rtl="0" hangingPunct="0">
              <a:buSzPct val="100000"/>
              <a:buAutoNum type="arabicParenR"/>
            </a:pPr>
            <a:r>
              <a:rPr lang="x-none"/>
              <a:t>Digitale Signatur der Informationen zur Anfrage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Übersicht</a:t>
            </a:r>
          </a:p>
        </p:txBody>
      </p:sp>
      <p:sp>
        <p:nvSpPr>
          <p:cNvPr id="3" name="Text Placeholder 2"/>
          <p:cNvSpPr txBox="1">
            <a:spLocks noGrp="1"/>
          </p:cNvSpPr>
          <p:nvPr>
            <p:ph type="body" idx="4294967295"/>
          </p:nvPr>
        </p:nvSpPr>
        <p:spPr>
          <a:xfrm>
            <a:off x="503999" y="1769040"/>
            <a:ext cx="9071640" cy="4384440"/>
          </a:xfrm>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Was sind Public-Key Cryptography Standards?</a:t>
            </a:r>
          </a:p>
          <a:p>
            <a:pPr lvl="1" rtl="0" hangingPunct="0"/>
            <a:r>
              <a:rPr lang="x-none"/>
              <a:t>Eine Reihe von Standards zur Public-Key-Kryptografie</a:t>
            </a:r>
          </a:p>
          <a:p>
            <a:pPr lvl="1" rtl="0" hangingPunct="0"/>
            <a:r>
              <a:rPr lang="x-none"/>
              <a:t>Von RSA Laboratories seit den 1990er-Jahren veröffentlicht</a:t>
            </a:r>
          </a:p>
          <a:p>
            <a:pPr lvl="1" rtl="0" hangingPunct="0"/>
            <a:r>
              <a:rPr lang="x-none"/>
              <a:t>Es gibt zur Zeit 12 Standards, ein weiterer befindet sich in Entwicklung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Erstellen einer Anfrage</a:t>
            </a:r>
          </a:p>
          <a:p>
            <a:pPr lvl="1" rtl="0" hangingPunct="0">
              <a:buSzPct val="100000"/>
              <a:buAutoNum type="arabicParenR"/>
            </a:pPr>
            <a:r>
              <a:rPr lang="x-none"/>
              <a:t>Eine </a:t>
            </a:r>
            <a:r>
              <a:rPr lang="x-none">
                <a:latin typeface="Courier New" pitchFamily="50"/>
              </a:rPr>
              <a:t>CertificationRequestInfo</a:t>
            </a:r>
            <a:r>
              <a:rPr lang="x-none"/>
              <a:t> wird durch die Anfragestelle generiert</a:t>
            </a:r>
          </a:p>
          <a:p>
            <a:pPr lvl="1" rtl="0" hangingPunct="0">
              <a:buSzPct val="100000"/>
              <a:buAutoNum type="arabicParenR"/>
            </a:pPr>
            <a:r>
              <a:rPr lang="x-none">
                <a:latin typeface="Courier New" pitchFamily="50"/>
              </a:rPr>
              <a:t>CertificationRequestInfo</a:t>
            </a:r>
            <a:r>
              <a:rPr lang="x-none"/>
              <a:t> wird mit dem privaten Schlüssel der Anfragestelle signiert</a:t>
            </a:r>
          </a:p>
          <a:p>
            <a:pPr lvl="1" rtl="0" hangingPunct="0">
              <a:buSzPct val="100000"/>
              <a:buAutoNum type="arabicParenR"/>
            </a:pPr>
            <a:r>
              <a:rPr lang="x-none"/>
              <a:t>Zusammenführen der drei Bestandteile in ein </a:t>
            </a:r>
            <a:r>
              <a:rPr lang="x-none">
                <a:latin typeface="Courier New" pitchFamily="50"/>
              </a:rPr>
              <a:t>CertificationRequest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Die CA erhält die Anfrage, authentisiert die Anfragestelle und überprüft die Signatur</a:t>
            </a:r>
          </a:p>
          <a:p>
            <a:pPr lvl="0"/>
            <a:r>
              <a:rPr lang="x-none"/>
              <a:t>Ist die Anfrage gültig, wird ein X.509-Zertifikat erstellt</a:t>
            </a:r>
          </a:p>
          <a:p>
            <a:pPr lvl="0"/>
            <a:r>
              <a:rPr lang="x-none"/>
              <a:t>Die Art und Weise, in welcher die CA das Zertifikat zustellt, wird im Standard nicht definiert.</a:t>
            </a:r>
          </a:p>
          <a:p>
            <a:pPr lvl="1" rtl="0" hangingPunct="0"/>
            <a:r>
              <a:rPr lang="x-none"/>
              <a:t>Möglichkeiten: Als kryptografische Nachricht oder in Papierform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Subtitle 2"/>
          <p:cNvSpPr txBox="1">
            <a:spLocks noGrp="1"/>
          </p:cNvSpPr>
          <p:nvPr>
            <p:ph type="subTitle" idx="4294967295"/>
          </p:nvPr>
        </p:nvSpPr>
        <p:spPr>
          <a:xfrm>
            <a:off x="503999" y="1841399"/>
            <a:ext cx="9071640" cy="492516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x-none" sz="1800">
                <a:latin typeface="Courier New" pitchFamily="49"/>
                <a:cs typeface="Arial Unicode MS" pitchFamily="2"/>
              </a:rPr>
              <a:t>CertificationRequestInfo ::= SEQUENCE {</a:t>
            </a:r>
            <a:br>
              <a:rPr lang="x-none" sz="1800">
                <a:latin typeface="Courier New" pitchFamily="49"/>
                <a:cs typeface="Arial Unicode MS" pitchFamily="2"/>
              </a:rPr>
            </a:br>
            <a:r>
              <a:rPr lang="x-none" sz="1800">
                <a:latin typeface="Courier New" pitchFamily="49"/>
                <a:cs typeface="Arial Unicode MS" pitchFamily="2"/>
              </a:rPr>
              <a:t>	version INTEGER { v1(0) } (v1,...),</a:t>
            </a:r>
            <a:br>
              <a:rPr lang="x-none" sz="1800">
                <a:latin typeface="Courier New" pitchFamily="49"/>
                <a:cs typeface="Arial Unicode MS" pitchFamily="2"/>
              </a:rPr>
            </a:br>
            <a:r>
              <a:rPr lang="x-none" sz="1800">
                <a:latin typeface="Courier New" pitchFamily="49"/>
                <a:cs typeface="Arial Unicode MS" pitchFamily="2"/>
              </a:rPr>
              <a:t>	subject Name,</a:t>
            </a:r>
            <a:br>
              <a:rPr lang="x-none" sz="1800">
                <a:latin typeface="Courier New" pitchFamily="49"/>
                <a:cs typeface="Arial Unicode MS" pitchFamily="2"/>
              </a:rPr>
            </a:br>
            <a:r>
              <a:rPr lang="x-none" sz="1800">
                <a:latin typeface="Courier New" pitchFamily="49"/>
                <a:cs typeface="Arial Unicode MS" pitchFamily="2"/>
              </a:rPr>
              <a:t>	subjectPKInfo SubjectPublicKeyInfo{{ PKInfoAlgorithms }},</a:t>
            </a:r>
            <a:br>
              <a:rPr lang="x-none" sz="1800">
                <a:latin typeface="Courier New" pitchFamily="49"/>
                <a:cs typeface="Arial Unicode MS" pitchFamily="2"/>
              </a:rPr>
            </a:br>
            <a:r>
              <a:rPr lang="x-none" sz="1800">
                <a:latin typeface="Courier New" pitchFamily="49"/>
                <a:cs typeface="Arial Unicode MS" pitchFamily="2"/>
              </a:rPr>
              <a:t>	attributes [0] Attributes{{ CRIAttributes }} }</a:t>
            </a:r>
            <a:br>
              <a:rPr lang="x-none" sz="1800">
                <a:latin typeface="Courier New" pitchFamily="49"/>
                <a:cs typeface="Arial Unicode MS" pitchFamily="2"/>
              </a:rPr>
            </a:br>
            <a:r>
              <a:rPr lang="x-none" sz="1800">
                <a:latin typeface="Courier New" pitchFamily="49"/>
                <a:cs typeface="Arial Unicode MS" pitchFamily="2"/>
              </a:rPr>
              <a:t>SubjectPublicKeyInfo { ALGORITHM : IOSet} ::= SEQUENCE {</a:t>
            </a:r>
            <a:br>
              <a:rPr lang="x-none" sz="1800">
                <a:latin typeface="Courier New" pitchFamily="49"/>
                <a:cs typeface="Arial Unicode MS" pitchFamily="2"/>
              </a:rPr>
            </a:br>
            <a:r>
              <a:rPr lang="x-none" sz="1800">
                <a:latin typeface="Courier New" pitchFamily="49"/>
                <a:cs typeface="Arial Unicode MS" pitchFamily="2"/>
              </a:rPr>
              <a:t>	algorithm AlgorithmIdentifier {{IOSet}},</a:t>
            </a:r>
            <a:br>
              <a:rPr lang="x-none" sz="1800">
                <a:latin typeface="Courier New" pitchFamily="49"/>
                <a:cs typeface="Arial Unicode MS" pitchFamily="2"/>
              </a:rPr>
            </a:br>
            <a:r>
              <a:rPr lang="x-none" sz="1800">
                <a:latin typeface="Courier New" pitchFamily="49"/>
                <a:cs typeface="Arial Unicode MS" pitchFamily="2"/>
              </a:rPr>
              <a:t>	subjectPublicKey BIT STRING } PKInfoAlgorithms ALGORITHM ::=</a:t>
            </a:r>
            <a:br>
              <a:rPr lang="x-none" sz="1800">
                <a:latin typeface="Courier New" pitchFamily="49"/>
                <a:cs typeface="Arial Unicode MS" pitchFamily="2"/>
              </a:rPr>
            </a:br>
            <a:r>
              <a:rPr lang="x-none" sz="1800">
                <a:latin typeface="Courier New" pitchFamily="49"/>
                <a:cs typeface="Arial Unicode MS" pitchFamily="2"/>
              </a:rPr>
              <a:t>	{</a:t>
            </a:r>
            <a:br>
              <a:rPr lang="x-none" sz="1800">
                <a:latin typeface="Courier New" pitchFamily="49"/>
                <a:cs typeface="Arial Unicode MS" pitchFamily="2"/>
              </a:rPr>
            </a:br>
            <a:r>
              <a:rPr lang="x-none" sz="1800">
                <a:latin typeface="Courier New" pitchFamily="49"/>
                <a:cs typeface="Arial Unicode MS" pitchFamily="2"/>
              </a:rPr>
              <a:t>		... -- add any locally defined algorithms here --</a:t>
            </a:r>
            <a:br>
              <a:rPr lang="x-none" sz="1800">
                <a:latin typeface="Courier New" pitchFamily="49"/>
                <a:cs typeface="Arial Unicode MS" pitchFamily="2"/>
              </a:rPr>
            </a:br>
            <a:r>
              <a:rPr lang="x-none" sz="1800">
                <a:latin typeface="Courier New" pitchFamily="49"/>
                <a:cs typeface="Arial Unicode MS" pitchFamily="2"/>
              </a:rPr>
              <a:t>	}</a:t>
            </a:r>
            <a:br>
              <a:rPr lang="x-none" sz="1800">
                <a:latin typeface="Courier New" pitchFamily="49"/>
                <a:cs typeface="Arial Unicode MS" pitchFamily="2"/>
              </a:rPr>
            </a:br>
            <a:r>
              <a:rPr lang="x-none" sz="1800">
                <a:latin typeface="Courier New" pitchFamily="49"/>
                <a:cs typeface="Arial Unicode MS" pitchFamily="2"/>
              </a:rPr>
              <a:t>Attributes { ATTRIBUTE:IOSet } ::= SET OF Attribute{{ IOSet }}</a:t>
            </a:r>
            <a:br>
              <a:rPr lang="x-none" sz="1800">
                <a:latin typeface="Courier New" pitchFamily="49"/>
                <a:cs typeface="Arial Unicode MS" pitchFamily="2"/>
              </a:rPr>
            </a:br>
            <a:r>
              <a:rPr lang="x-none" sz="1800">
                <a:latin typeface="Courier New" pitchFamily="49"/>
                <a:cs typeface="Arial Unicode MS" pitchFamily="2"/>
              </a:rPr>
              <a:t>CRIAttributes ATTRIBUTE ::= {</a:t>
            </a:r>
            <a:br>
              <a:rPr lang="x-none" sz="1800">
                <a:latin typeface="Courier New" pitchFamily="49"/>
                <a:cs typeface="Arial Unicode MS" pitchFamily="2"/>
              </a:rPr>
            </a:br>
            <a:r>
              <a:rPr lang="x-none" sz="1800">
                <a:latin typeface="Courier New" pitchFamily="49"/>
                <a:cs typeface="Arial Unicode MS" pitchFamily="2"/>
              </a:rPr>
              <a:t>	... -- add any locally defined attributes here --</a:t>
            </a:r>
            <a:br>
              <a:rPr lang="x-none" sz="1800">
                <a:latin typeface="Courier New" pitchFamily="49"/>
                <a:cs typeface="Arial Unicode MS" pitchFamily="2"/>
              </a:rPr>
            </a:br>
            <a:r>
              <a:rPr lang="x-none" sz="1800">
                <a:latin typeface="Courier New" pitchFamily="49"/>
                <a:cs typeface="Arial Unicode MS" pitchFamily="2"/>
              </a:rPr>
              <a:t>}</a:t>
            </a:r>
            <a:br>
              <a:rPr lang="x-none" sz="1800">
                <a:latin typeface="Courier New" pitchFamily="49"/>
                <a:cs typeface="Arial Unicode MS" pitchFamily="2"/>
              </a:rPr>
            </a:br>
            <a:r>
              <a:rPr lang="x-none" sz="1800">
                <a:latin typeface="Courier New" pitchFamily="49"/>
                <a:cs typeface="Arial Unicode MS" pitchFamily="2"/>
              </a:rPr>
              <a:t>Attribute { ATTRIBUTE:IOSet } ::= SEQUENCE {</a:t>
            </a:r>
            <a:br>
              <a:rPr lang="x-none" sz="1800">
                <a:latin typeface="Courier New" pitchFamily="49"/>
                <a:cs typeface="Arial Unicode MS" pitchFamily="2"/>
              </a:rPr>
            </a:br>
            <a:r>
              <a:rPr lang="x-none" sz="1800">
                <a:latin typeface="Courier New" pitchFamily="49"/>
                <a:cs typeface="Arial Unicode MS" pitchFamily="2"/>
              </a:rPr>
              <a:t>	type A TTRIBUTE.&amp;id({IOSet}),</a:t>
            </a:r>
            <a:br>
              <a:rPr lang="x-none" sz="1800">
                <a:latin typeface="Courier New" pitchFamily="49"/>
                <a:cs typeface="Arial Unicode MS" pitchFamily="2"/>
              </a:rPr>
            </a:br>
            <a:r>
              <a:rPr lang="x-none" sz="1800">
                <a:latin typeface="Courier New" pitchFamily="49"/>
                <a:cs typeface="Arial Unicode MS" pitchFamily="2"/>
              </a:rPr>
              <a:t>	values SET SIZE(1..MAX) OF ATTRIBUTE.&amp;Type(</a:t>
            </a:r>
            <a:r>
              <a:rPr lang="x-none" sz="1800">
                <a:latin typeface="Courier New" pitchFamily="49"/>
                <a:cs typeface="Arial Unicode MS" pitchFamily="2"/>
                <a:hlinkClick r:id="rId3"/>
              </a:rPr>
              <a:t>{IOSet}{@type</a:t>
            </a:r>
            <a:r>
              <a:rPr lang="x-none" sz="1800">
                <a:latin typeface="Courier New" pitchFamily="49"/>
                <a:cs typeface="Arial Unicode MS" pitchFamily="2"/>
              </a:rPr>
              <a:t>})</a:t>
            </a:r>
            <a:br>
              <a:rPr lang="x-none" sz="1800">
                <a:latin typeface="Courier New" pitchFamily="49"/>
                <a:cs typeface="Arial Unicode MS" pitchFamily="2"/>
              </a:rPr>
            </a:br>
            <a:r>
              <a:rPr lang="x-none" sz="1800">
                <a:latin typeface="Courier New" pitchFamily="49"/>
                <a:cs typeface="Arial Unicode MS"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#10:</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Certification Request Syntax</a:t>
            </a:r>
          </a:p>
        </p:txBody>
      </p:sp>
      <p:sp>
        <p:nvSpPr>
          <p:cNvPr id="3" name="Subtitle 2"/>
          <p:cNvSpPr txBox="1">
            <a:spLocks noGrp="1"/>
          </p:cNvSpPr>
          <p:nvPr>
            <p:ph type="subTitle" idx="4294967295"/>
          </p:nvPr>
        </p:nvSpPr>
        <p:spPr>
          <a:xfrm>
            <a:off x="503999" y="2111399"/>
            <a:ext cx="9071640" cy="4384800"/>
          </a:xfrm>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x-none" sz="1800">
                <a:latin typeface="Courier New" pitchFamily="49"/>
                <a:cs typeface="Arial Unicode MS" pitchFamily="2"/>
              </a:rPr>
              <a:t>CertificationRequest ::= SEQUENCE {</a:t>
            </a:r>
            <a:br>
              <a:rPr lang="x-none" sz="1800">
                <a:latin typeface="Courier New" pitchFamily="49"/>
                <a:cs typeface="Arial Unicode MS" pitchFamily="2"/>
              </a:rPr>
            </a:br>
            <a:r>
              <a:rPr lang="x-none" sz="1800">
                <a:latin typeface="Courier New" pitchFamily="49"/>
                <a:cs typeface="Arial Unicode MS" pitchFamily="2"/>
              </a:rPr>
              <a:t>   certificationRequestInfo CertificationRequestInfo,</a:t>
            </a:r>
            <a:br>
              <a:rPr lang="x-none" sz="1800">
                <a:latin typeface="Courier New" pitchFamily="49"/>
                <a:cs typeface="Arial Unicode MS" pitchFamily="2"/>
              </a:rPr>
            </a:br>
            <a:r>
              <a:rPr lang="x-none" sz="1800">
                <a:latin typeface="Courier New" pitchFamily="49"/>
                <a:cs typeface="Arial Unicode MS" pitchFamily="2"/>
              </a:rPr>
              <a:t>   signatureAlgorithm AlgorithmIdentifier{{ SignatureAlgorithms}},</a:t>
            </a:r>
            <a:br>
              <a:rPr lang="x-none" sz="1800">
                <a:latin typeface="Courier New" pitchFamily="49"/>
                <a:cs typeface="Arial Unicode MS" pitchFamily="2"/>
              </a:rPr>
            </a:br>
            <a:r>
              <a:rPr lang="x-none" sz="1800">
                <a:latin typeface="Courier New" pitchFamily="49"/>
                <a:cs typeface="Arial Unicode MS" pitchFamily="2"/>
              </a:rPr>
              <a:t>   signature BIT STRING</a:t>
            </a:r>
            <a:br>
              <a:rPr lang="x-none" sz="1800">
                <a:latin typeface="Courier New" pitchFamily="49"/>
                <a:cs typeface="Arial Unicode MS" pitchFamily="2"/>
              </a:rPr>
            </a:br>
            <a:r>
              <a:rPr lang="x-none" sz="1800">
                <a:latin typeface="Courier New" pitchFamily="49"/>
                <a:cs typeface="Arial Unicode MS" pitchFamily="2"/>
              </a:rPr>
              <a:t>}</a:t>
            </a:r>
            <a:br>
              <a:rPr lang="x-none" sz="1800">
                <a:latin typeface="Courier New" pitchFamily="49"/>
                <a:cs typeface="Arial Unicode MS" pitchFamily="2"/>
              </a:rPr>
            </a:br>
            <a:r>
              <a:rPr lang="x-none" sz="1800">
                <a:latin typeface="Courier New" pitchFamily="49"/>
                <a:cs typeface="Arial Unicode MS" pitchFamily="2"/>
              </a:rPr>
              <a:t>AlgorithmIdentifier {ALGORITHM:IOSet } ::= SEQUENCE {</a:t>
            </a:r>
            <a:br>
              <a:rPr lang="x-none" sz="1800">
                <a:latin typeface="Courier New" pitchFamily="49"/>
                <a:cs typeface="Arial Unicode MS" pitchFamily="2"/>
              </a:rPr>
            </a:br>
            <a:r>
              <a:rPr lang="x-none" sz="1800">
                <a:latin typeface="Courier New" pitchFamily="49"/>
                <a:cs typeface="Arial Unicode MS" pitchFamily="2"/>
              </a:rPr>
              <a:t>   algorithm ALGORITHM.&amp;id({IOSet}),</a:t>
            </a:r>
            <a:br>
              <a:rPr lang="x-none" sz="1800">
                <a:latin typeface="Courier New" pitchFamily="49"/>
                <a:cs typeface="Arial Unicode MS" pitchFamily="2"/>
              </a:rPr>
            </a:br>
            <a:r>
              <a:rPr lang="x-none" sz="1800">
                <a:latin typeface="Courier New" pitchFamily="49"/>
                <a:cs typeface="Arial Unicode MS" pitchFamily="2"/>
              </a:rPr>
              <a:t>   parameters ALGORITHM.&amp;Type({IOSet}{@algorithm}) OPTIONAL</a:t>
            </a:r>
            <a:br>
              <a:rPr lang="x-none" sz="1800">
                <a:latin typeface="Courier New" pitchFamily="49"/>
                <a:cs typeface="Arial Unicode MS" pitchFamily="2"/>
              </a:rPr>
            </a:br>
            <a:r>
              <a:rPr lang="x-none" sz="1800">
                <a:latin typeface="Courier New" pitchFamily="49"/>
                <a:cs typeface="Arial Unicode MS" pitchFamily="2"/>
              </a:rPr>
              <a:t>}</a:t>
            </a:r>
            <a:br>
              <a:rPr lang="x-none" sz="1800">
                <a:latin typeface="Courier New" pitchFamily="49"/>
                <a:cs typeface="Arial Unicode MS" pitchFamily="2"/>
              </a:rPr>
            </a:br>
            <a:r>
              <a:rPr lang="x-none" sz="1800">
                <a:latin typeface="Courier New" pitchFamily="49"/>
                <a:cs typeface="Arial Unicode MS" pitchFamily="2"/>
              </a:rPr>
              <a:t>SignatureAlgorithms ALGORITHM ::= {</a:t>
            </a:r>
            <a:br>
              <a:rPr lang="x-none" sz="1800">
                <a:latin typeface="Courier New" pitchFamily="49"/>
                <a:cs typeface="Arial Unicode MS" pitchFamily="2"/>
              </a:rPr>
            </a:br>
            <a:r>
              <a:rPr lang="x-none" sz="1800">
                <a:latin typeface="Courier New" pitchFamily="49"/>
                <a:cs typeface="Arial Unicode MS" pitchFamily="2"/>
              </a:rPr>
              <a:t>   ... -- add any locally defined algorithms here --</a:t>
            </a:r>
            <a:br>
              <a:rPr lang="x-none" sz="1800">
                <a:latin typeface="Courier New" pitchFamily="49"/>
                <a:cs typeface="Arial Unicode MS" pitchFamily="2"/>
              </a:rPr>
            </a:br>
            <a:r>
              <a:rPr lang="x-none" sz="1800">
                <a:latin typeface="Courier New" pitchFamily="49"/>
                <a:cs typeface="Arial Unicode MS"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x-none" b="1">
                <a:latin typeface="Arial" pitchFamily="34"/>
                <a:ea typeface="Arial Unicode MS" pitchFamily="2"/>
                <a:cs typeface="Arial Unicode MS" pitchFamily="2"/>
              </a:rPr>
              <a:t>Definition</a:t>
            </a:r>
          </a:p>
          <a:p>
            <a:pPr marL="0" lvl="0" indent="0" algn="ctr">
              <a:buNone/>
            </a:pPr>
            <a:r>
              <a:rPr lang="x-none" sz="2400" i="1">
                <a:latin typeface="Arial" pitchFamily="34"/>
                <a:ea typeface="Arial Unicode MS" pitchFamily="2"/>
                <a:cs typeface="Arial Unicode MS" pitchFamily="2"/>
              </a:rPr>
              <a:t>This standard specifies an API, called Cryptoki, to devices which hold cryptographic information and perform cryptographic functions. Cryptoki, (…) short for cryptographic token interface, follows a simple object-based approach, addressing the goals of technology independence (…) and resource sharing (…), presenting to applications a common, logical view of the device called a cryptographic token.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Der Standard beschreibt eine API für den Zugriff auf Geräte, welche kryptografische Informationen enthalten oder kryptografische Funktionen ausführen (SmartCards etc.)</a:t>
            </a:r>
          </a:p>
          <a:p>
            <a:pPr lvl="0"/>
            <a:r>
              <a:rPr lang="x-none"/>
              <a:t>Es werden die bereitgestellten Datentypen und Funktionen für die Sprache C spezifiziert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Cryptoki ist ein Abstraktionslayer zwischen Anwendungsprogrammen und den kryptografischen Geräten</a:t>
            </a:r>
          </a:p>
          <a:p>
            <a:pPr lvl="0"/>
            <a:r>
              <a:rPr lang="x-none"/>
              <a:t>Anwendungsprogramme müssen also keine Kenntnis der Implementierungsdetails der verwendeten Geräte besitzen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pic>
        <p:nvPicPr>
          <p:cNvPr id="3" name=""/>
          <p:cNvPicPr>
            <a:picLocks noGrp="1" noChangeAspect="1"/>
          </p:cNvPicPr>
          <p:nvPr>
            <p:ph type="pic" idx="4294967295"/>
          </p:nvPr>
        </p:nvPicPr>
        <p:blipFill>
          <a:blip r:embed="rId3">
            <a:lum/>
            <a:alphaModFix/>
          </a:blip>
          <a:srcRect/>
          <a:stretch>
            <a:fillRect/>
          </a:stretch>
        </p:blipFill>
        <p:spPr>
          <a:xfrm>
            <a:off x="2178000" y="1769040"/>
            <a:ext cx="5722920" cy="43848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Aus Sicht von Cryptoki ist ein Token irgendein Gerät, welches Objekte speichert und kryptografische Funktionen ausführt</a:t>
            </a:r>
          </a:p>
          <a:p>
            <a:pPr lvl="0"/>
            <a:r>
              <a:rPr lang="x-none"/>
              <a:t>Ein Objekt kann Daten, einen Schlüssel oder ein Zertifikat repräsentieren.</a:t>
            </a:r>
          </a:p>
          <a:p>
            <a:pPr lvl="0"/>
            <a:r>
              <a:rPr lang="x-none"/>
              <a:t>Dies ist die logische Sicht auf kryptografische Geräte.</a:t>
            </a:r>
          </a:p>
          <a:p>
            <a:pPr lvl="0"/>
            <a:r>
              <a:rPr lang="x-none"/>
              <a:t>Die Cryptoki-Implementierung sorgt dafür, dass die vom Gerät gespeichtern Daten der Anwendung in Objekten zur Verfügung gestellt werden.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pic>
        <p:nvPicPr>
          <p:cNvPr id="3" name=""/>
          <p:cNvPicPr>
            <a:picLocks noGrp="1" noChangeAspect="1"/>
          </p:cNvPicPr>
          <p:nvPr>
            <p:ph type="pic" idx="4294967295"/>
          </p:nvPr>
        </p:nvPicPr>
        <p:blipFill>
          <a:blip r:embed="rId3">
            <a:lum/>
            <a:alphaModFix/>
          </a:blip>
          <a:srcRect/>
          <a:stretch>
            <a:fillRect/>
          </a:stretch>
        </p:blipFill>
        <p:spPr>
          <a:xfrm>
            <a:off x="503640" y="2447280"/>
            <a:ext cx="9071640" cy="302832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Übersicht</a:t>
            </a:r>
          </a:p>
        </p:txBody>
      </p:sp>
      <p:pic>
        <p:nvPicPr>
          <p:cNvPr id="3" name=""/>
          <p:cNvPicPr>
            <a:picLocks noChangeAspect="1"/>
          </p:cNvPicPr>
          <p:nvPr/>
        </p:nvPicPr>
        <p:blipFill>
          <a:blip r:embed="rId3"/>
          <a:stretch>
            <a:fillRect/>
          </a:stretch>
        </p:blipFill>
        <p:spPr>
          <a:xfrm>
            <a:off x="731519" y="1562400"/>
            <a:ext cx="8532000" cy="5409720"/>
          </a:xfrm>
          <a:prstGeom prst="rect">
            <a:avLst/>
          </a:prstGeom>
          <a:solidFill>
            <a:srgbClr val="729FCF"/>
          </a:solidFill>
          <a:ln w="0">
            <a:solidFill>
              <a:srgbClr val="3465AF"/>
            </a:solidFill>
            <a:prstDash val="solid"/>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#11:</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Interface</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Verwendung von Cryptoki</a:t>
            </a:r>
          </a:p>
          <a:p>
            <a:pPr lvl="1" rtl="0" hangingPunct="0"/>
            <a:r>
              <a:rPr lang="x-none">
                <a:latin typeface="Courier New" pitchFamily="50"/>
              </a:rPr>
              <a:t>C_Initialize()</a:t>
            </a:r>
            <a:r>
              <a:rPr lang="x-none"/>
              <a:t> aufrufen</a:t>
            </a:r>
          </a:p>
          <a:p>
            <a:pPr lvl="1" rtl="0" hangingPunct="0"/>
            <a:r>
              <a:rPr lang="x-none"/>
              <a:t>Authentisierung des Benutzers</a:t>
            </a:r>
          </a:p>
          <a:p>
            <a:pPr lvl="1" rtl="0" hangingPunct="0"/>
            <a:r>
              <a:rPr lang="x-none"/>
              <a:t>Starten von Sessions (Read-Only oder Read-Write)</a:t>
            </a:r>
          </a:p>
          <a:p>
            <a:pPr lvl="1" rtl="0" hangingPunct="0"/>
            <a:r>
              <a:rPr lang="x-none"/>
              <a:t>Lesen/schreiben von Objekten</a:t>
            </a:r>
          </a:p>
          <a:p>
            <a:pPr lvl="1" rtl="0" hangingPunct="0"/>
            <a:r>
              <a:rPr lang="x-none"/>
              <a:t>Ausführen kryptografischer Funktionen (z.B. RSA-Schlüsselpaargenerierung)</a:t>
            </a:r>
          </a:p>
          <a:p>
            <a:pPr lvl="1" rtl="0" hangingPunct="0"/>
            <a:r>
              <a:rPr lang="x-none"/>
              <a:t>Beenden der Sessions und Logout</a:t>
            </a:r>
          </a:p>
          <a:p>
            <a:pPr lvl="1" rtl="0" hangingPunct="0"/>
            <a:r>
              <a:rPr lang="x-none">
                <a:latin typeface="Courier New" pitchFamily="50"/>
              </a:rPr>
              <a:t>C_Finalize()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#12:</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Personal Information Exchange Syntax</a:t>
            </a:r>
          </a:p>
        </p:txBody>
      </p:sp>
      <p:sp>
        <p:nvSpPr>
          <p:cNvPr id="6" name="Subtitle 2"/>
          <p:cNvSpPr txBox="1">
            <a:spLocks/>
          </p:cNvSpPr>
          <p:nvPr/>
        </p:nvSpPr>
        <p:spPr>
          <a:xfrm>
            <a:off x="503999" y="1769040"/>
            <a:ext cx="9071640" cy="4384800"/>
          </a:xfrm>
          <a:prstGeom prst="rect">
            <a:avLst/>
          </a:prstGeom>
          <a:noFill/>
          <a:ln>
            <a:noFill/>
          </a:ln>
        </p:spPr>
        <p:txBody>
          <a:bodyPr lIns="0" tIns="0" rIns="0" bIns="0" anchor="ct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4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4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marL="0" indent="0" algn="ctr">
              <a:buFont typeface="StarSymbol"/>
              <a:buNone/>
            </a:pPr>
            <a:r>
              <a:rPr lang="en-US" b="1" dirty="0" smtClean="0">
                <a:solidFill>
                  <a:sysClr val="windowText" lastClr="000000"/>
                </a:solidFill>
                <a:latin typeface="Arial" pitchFamily="34"/>
                <a:ea typeface="Arial Unicode MS" pitchFamily="2"/>
                <a:cs typeface="Arial Unicode MS" pitchFamily="2"/>
              </a:rPr>
              <a:t>Definition</a:t>
            </a:r>
          </a:p>
          <a:p>
            <a:pPr marL="0" indent="0" algn="ctr">
              <a:buNone/>
            </a:pPr>
            <a:r>
              <a:rPr lang="en-US" sz="2400" i="1" dirty="0" smtClean="0">
                <a:solidFill>
                  <a:sysClr val="windowText" lastClr="000000"/>
                </a:solidFill>
                <a:latin typeface="Arial" pitchFamily="34"/>
                <a:ea typeface="Arial Unicode MS" pitchFamily="2"/>
                <a:cs typeface="Arial Unicode MS" pitchFamily="2"/>
              </a:rPr>
              <a:t>This standard specifies a portable format for storing or transporting a user's private keys, certificates, miscellaneous secrets, etc.</a:t>
            </a:r>
            <a:endParaRPr lang="en-US" sz="2400" i="1" dirty="0">
              <a:solidFill>
                <a:sysClr val="windowText" lastClr="000000"/>
              </a:solidFill>
              <a:latin typeface="Arial" pitchFamily="34"/>
              <a:ea typeface="Arial Unicode MS" pitchFamily="2"/>
              <a:cs typeface="Arial Unicode MS"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dirty="0" smtClean="0">
                <a:latin typeface="Arial" panose="020B0604020202020204" pitchFamily="34" charset="0"/>
                <a:cs typeface="Arial" panose="020B0604020202020204" pitchFamily="34" charset="0"/>
              </a:rPr>
              <a:t>Standartisiert </a:t>
            </a:r>
            <a:r>
              <a:rPr lang="de-CH" dirty="0">
                <a:latin typeface="Arial" panose="020B0604020202020204" pitchFamily="34" charset="0"/>
                <a:cs typeface="Arial" panose="020B0604020202020204" pitchFamily="34" charset="0"/>
              </a:rPr>
              <a:t>eine Syntax für den direkten Austausch von persönlichen Identifikations Informationen wie z.B</a:t>
            </a:r>
            <a:r>
              <a:rPr lang="de-CH" dirty="0" smtClean="0">
                <a:latin typeface="Arial" panose="020B0604020202020204" pitchFamily="34" charset="0"/>
                <a:cs typeface="Arial" panose="020B0604020202020204" pitchFamily="34" charset="0"/>
              </a:rPr>
              <a:t>.:</a:t>
            </a:r>
          </a:p>
          <a:p>
            <a:pPr lvl="1"/>
            <a:r>
              <a:rPr lang="de-CH" dirty="0">
                <a:latin typeface="Arial" panose="020B0604020202020204" pitchFamily="34" charset="0"/>
                <a:cs typeface="Arial" panose="020B0604020202020204" pitchFamily="34" charset="0"/>
              </a:rPr>
              <a:t>Private Schlüssel</a:t>
            </a:r>
          </a:p>
          <a:p>
            <a:pPr lvl="1"/>
            <a:r>
              <a:rPr lang="de-CH" dirty="0">
                <a:latin typeface="Arial" panose="020B0604020202020204" pitchFamily="34" charset="0"/>
                <a:cs typeface="Arial" panose="020B0604020202020204" pitchFamily="34" charset="0"/>
              </a:rPr>
              <a:t>Zertifikate</a:t>
            </a:r>
          </a:p>
          <a:p>
            <a:pPr lvl="1"/>
            <a:r>
              <a:rPr lang="de-CH" dirty="0">
                <a:latin typeface="Arial" panose="020B0604020202020204" pitchFamily="34" charset="0"/>
                <a:cs typeface="Arial" panose="020B0604020202020204" pitchFamily="34" charset="0"/>
              </a:rPr>
              <a:t>Sonstige </a:t>
            </a:r>
            <a:r>
              <a:rPr lang="de-CH" dirty="0" smtClean="0">
                <a:latin typeface="Arial" panose="020B0604020202020204" pitchFamily="34" charset="0"/>
                <a:cs typeface="Arial" panose="020B0604020202020204" pitchFamily="34" charset="0"/>
              </a:rPr>
              <a:t>geheime </a:t>
            </a:r>
            <a:r>
              <a:rPr lang="de-CH" dirty="0">
                <a:latin typeface="Arial" panose="020B0604020202020204" pitchFamily="34" charset="0"/>
                <a:cs typeface="Arial" panose="020B0604020202020204" pitchFamily="34" charset="0"/>
              </a:rPr>
              <a:t>Daten</a:t>
            </a:r>
          </a:p>
          <a:p>
            <a:pPr lvl="1"/>
            <a:r>
              <a:rPr lang="de-CH" dirty="0" smtClean="0">
                <a:latin typeface="Arial" panose="020B0604020202020204" pitchFamily="34" charset="0"/>
                <a:cs typeface="Arial" panose="020B0604020202020204" pitchFamily="34" charset="0"/>
              </a:rPr>
              <a:t>Erweiterungen</a:t>
            </a:r>
            <a:endParaRPr lang="de-CH" dirty="0" smtClean="0"/>
          </a:p>
        </p:txBody>
      </p:sp>
      <p:sp>
        <p:nvSpPr>
          <p:cNvPr id="3" name="Title 1"/>
          <p:cNvSpPr txBox="1">
            <a:spLocks/>
          </p:cNvSpPr>
          <p:nvPr/>
        </p:nvSpPr>
        <p:spPr>
          <a:xfrm>
            <a:off x="503999" y="378402"/>
            <a:ext cx="9071640" cy="1107996"/>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1144460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Gründe für die Verwendung:</a:t>
            </a:r>
          </a:p>
          <a:p>
            <a:pPr lvl="1"/>
            <a:r>
              <a:rPr lang="de-CH" sz="2400" dirty="0" smtClean="0">
                <a:latin typeface="Arial" panose="020B0604020202020204" pitchFamily="34" charset="0"/>
                <a:cs typeface="Arial" panose="020B0604020202020204" pitchFamily="34" charset="0"/>
              </a:rPr>
              <a:t>Kann </a:t>
            </a:r>
            <a:r>
              <a:rPr lang="de-CH" sz="2400" dirty="0">
                <a:latin typeface="Arial" panose="020B0604020202020204" pitchFamily="34" charset="0"/>
                <a:cs typeface="Arial" panose="020B0604020202020204" pitchFamily="34" charset="0"/>
              </a:rPr>
              <a:t>sowohl </a:t>
            </a:r>
            <a:r>
              <a:rPr lang="de-CH" sz="2400" dirty="0" smtClean="0">
                <a:latin typeface="Arial" panose="020B0604020202020204" pitchFamily="34" charset="0"/>
                <a:cs typeface="Arial" panose="020B0604020202020204" pitchFamily="34" charset="0"/>
              </a:rPr>
              <a:t>in </a:t>
            </a:r>
            <a:r>
              <a:rPr lang="de-CH" sz="2400" dirty="0">
                <a:latin typeface="Arial" panose="020B0604020202020204" pitchFamily="34" charset="0"/>
                <a:cs typeface="Arial" panose="020B0604020202020204" pitchFamily="34" charset="0"/>
              </a:rPr>
              <a:t>Software als auch </a:t>
            </a:r>
            <a:r>
              <a:rPr lang="de-CH" sz="2400" dirty="0" smtClean="0">
                <a:latin typeface="Arial" panose="020B0604020202020204" pitchFamily="34" charset="0"/>
                <a:cs typeface="Arial" panose="020B0604020202020204" pitchFamily="34" charset="0"/>
              </a:rPr>
              <a:t>in </a:t>
            </a:r>
            <a:r>
              <a:rPr lang="de-CH" sz="2400" dirty="0">
                <a:latin typeface="Arial" panose="020B0604020202020204" pitchFamily="34" charset="0"/>
                <a:cs typeface="Arial" panose="020B0604020202020204" pitchFamily="34" charset="0"/>
              </a:rPr>
              <a:t>Hardware zum Einsatz </a:t>
            </a:r>
            <a:r>
              <a:rPr lang="de-CH" sz="2400" dirty="0" smtClean="0">
                <a:latin typeface="Arial" panose="020B0604020202020204" pitchFamily="34" charset="0"/>
                <a:cs typeface="Arial" panose="020B0604020202020204" pitchFamily="34" charset="0"/>
              </a:rPr>
              <a:t>kommen</a:t>
            </a:r>
          </a:p>
          <a:p>
            <a:pPr lvl="1"/>
            <a:r>
              <a:rPr lang="de-CH" sz="2400" dirty="0">
                <a:latin typeface="Arial" panose="020B0604020202020204" pitchFamily="34" charset="0"/>
                <a:cs typeface="Arial" panose="020B0604020202020204" pitchFamily="34" charset="0"/>
              </a:rPr>
              <a:t>Anwendungen, Browser, etc. welche diesen Standard unterstützen ermöglichen es Usern, ein einzelnes Set von persönlichen Identitätsinformationen zu importieren und </a:t>
            </a:r>
            <a:r>
              <a:rPr lang="de-CH" sz="2400" dirty="0" smtClean="0">
                <a:latin typeface="Arial" panose="020B0604020202020204" pitchFamily="34" charset="0"/>
                <a:cs typeface="Arial" panose="020B0604020202020204" pitchFamily="34" charset="0"/>
              </a:rPr>
              <a:t>exportieren</a:t>
            </a:r>
          </a:p>
          <a:p>
            <a:pPr lvl="1"/>
            <a:r>
              <a:rPr lang="de-CH" sz="2400" dirty="0">
                <a:latin typeface="Arial" panose="020B0604020202020204" pitchFamily="34" charset="0"/>
                <a:cs typeface="Arial" panose="020B0604020202020204" pitchFamily="34" charset="0"/>
              </a:rPr>
              <a:t>Erweiterung von PKCS #</a:t>
            </a:r>
            <a:r>
              <a:rPr lang="de-CH" sz="2400" dirty="0" smtClean="0">
                <a:latin typeface="Arial" panose="020B0604020202020204" pitchFamily="34" charset="0"/>
                <a:cs typeface="Arial" panose="020B0604020202020204" pitchFamily="34" charset="0"/>
              </a:rPr>
              <a:t>8, wobei noch eine höhrere Sicherheitsstufe ermöglicht wird durch den Einsatz von Public-Key-Verfahren</a:t>
            </a:r>
            <a:endParaRPr lang="de-CH" sz="2600" dirty="0" smtClean="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609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Einsatz:</a:t>
            </a:r>
          </a:p>
          <a:p>
            <a:pPr marL="108000" indent="0">
              <a:buNone/>
            </a:pPr>
            <a:endParaRPr lang="de-CH" sz="3000" dirty="0" smtClean="0">
              <a:solidFill>
                <a:sysClr val="windowText" lastClr="000000"/>
              </a:solidFill>
              <a:latin typeface="Arial" panose="020B0604020202020204" pitchFamily="34" charset="0"/>
              <a:cs typeface="Arial" panose="020B0604020202020204" pitchFamily="34" charset="0"/>
            </a:endParaRPr>
          </a:p>
          <a:p>
            <a:pPr lvl="1"/>
            <a:r>
              <a:rPr lang="de-CH" sz="2600" dirty="0" smtClean="0">
                <a:solidFill>
                  <a:sysClr val="windowText" lastClr="000000"/>
                </a:solidFill>
                <a:latin typeface="Arial" panose="020B0604020202020204" pitchFamily="34" charset="0"/>
                <a:cs typeface="Arial" panose="020B0604020202020204" pitchFamily="34" charset="0"/>
              </a:rPr>
              <a:t>Es werden zwei Sicherheitsstufen unterstützt</a:t>
            </a:r>
          </a:p>
          <a:p>
            <a:pPr lvl="2"/>
            <a:r>
              <a:rPr lang="de-CH" sz="2200" dirty="0" smtClean="0">
                <a:solidFill>
                  <a:sysClr val="windowText" lastClr="000000"/>
                </a:solidFill>
                <a:latin typeface="Arial" panose="020B0604020202020204" pitchFamily="34" charset="0"/>
                <a:cs typeface="Arial" panose="020B0604020202020204" pitchFamily="34" charset="0"/>
              </a:rPr>
              <a:t>Höchste Stufe: Public/Private Key Paare für Verschlüsselung und Authentizität</a:t>
            </a:r>
          </a:p>
          <a:p>
            <a:pPr lvl="2"/>
            <a:r>
              <a:rPr lang="de-CH" sz="2200" dirty="0" smtClean="0">
                <a:solidFill>
                  <a:sysClr val="windowText" lastClr="000000"/>
                </a:solidFill>
                <a:latin typeface="Arial" panose="020B0604020202020204" pitchFamily="34" charset="0"/>
                <a:cs typeface="Arial" panose="020B0604020202020204" pitchFamily="34" charset="0"/>
              </a:rPr>
              <a:t>Tiefere Stufe: Passwort basierte Privacy und Integrity Modi, wenn die höchste Stufe nicht eingesetzt werden kann</a:t>
            </a:r>
          </a:p>
          <a:p>
            <a:pPr lvl="2"/>
            <a:endParaRPr lang="de-CH" sz="2200" dirty="0">
              <a:solidFill>
                <a:sysClr val="windowText" lastClr="000000"/>
              </a:solidFill>
              <a:latin typeface="Arial" panose="020B0604020202020204" pitchFamily="34" charset="0"/>
              <a:cs typeface="Arial" panose="020B0604020202020204" pitchFamily="34" charset="0"/>
            </a:endParaRP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2176106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Einsatz (Fortsetzung):</a:t>
            </a:r>
          </a:p>
          <a:p>
            <a:pPr lvl="1"/>
            <a:r>
              <a:rPr lang="de-CH" sz="2600" dirty="0" smtClean="0">
                <a:solidFill>
                  <a:sysClr val="windowText" lastClr="000000"/>
                </a:solidFill>
                <a:latin typeface="Arial" panose="020B0604020202020204" pitchFamily="34" charset="0"/>
                <a:cs typeface="Arial" panose="020B0604020202020204" pitchFamily="34" charset="0"/>
              </a:rPr>
              <a:t>Es ergeben sich insgesamt vier mögliche Kombiationen:</a:t>
            </a:r>
          </a:p>
          <a:p>
            <a:pPr lvl="2"/>
            <a:r>
              <a:rPr lang="de-CH" sz="2000" dirty="0" smtClean="0">
                <a:latin typeface="Arial" panose="020B0604020202020204" pitchFamily="34" charset="0"/>
                <a:cs typeface="Arial" panose="020B0604020202020204" pitchFamily="34" charset="0"/>
              </a:rPr>
              <a:t>Privacy-Modi:</a:t>
            </a:r>
          </a:p>
          <a:p>
            <a:pPr lvl="3"/>
            <a:r>
              <a:rPr lang="de-CH" sz="1800" dirty="0" smtClean="0">
                <a:latin typeface="Arial" panose="020B0604020202020204" pitchFamily="34" charset="0"/>
                <a:cs typeface="Arial" panose="020B0604020202020204" pitchFamily="34" charset="0"/>
              </a:rPr>
              <a:t>Public-Key-Privacy Modus</a:t>
            </a:r>
          </a:p>
          <a:p>
            <a:pPr lvl="3"/>
            <a:r>
              <a:rPr lang="de-CH" sz="1800" dirty="0" smtClean="0">
                <a:latin typeface="Arial" panose="020B0604020202020204" pitchFamily="34" charset="0"/>
                <a:cs typeface="Arial" panose="020B0604020202020204" pitchFamily="34" charset="0"/>
              </a:rPr>
              <a:t>Password Privacy Modus</a:t>
            </a:r>
          </a:p>
          <a:p>
            <a:pPr lvl="2"/>
            <a:r>
              <a:rPr lang="de-CH" sz="2200" dirty="0" smtClean="0">
                <a:solidFill>
                  <a:sysClr val="windowText" lastClr="000000"/>
                </a:solidFill>
                <a:latin typeface="Arial" panose="020B0604020202020204" pitchFamily="34" charset="0"/>
                <a:cs typeface="Arial" panose="020B0604020202020204" pitchFamily="34" charset="0"/>
              </a:rPr>
              <a:t>Integrity-Modi</a:t>
            </a:r>
          </a:p>
          <a:p>
            <a:pPr lvl="3"/>
            <a:r>
              <a:rPr lang="de-CH" sz="1800" dirty="0" smtClean="0">
                <a:solidFill>
                  <a:sysClr val="windowText" lastClr="000000"/>
                </a:solidFill>
                <a:latin typeface="Arial" panose="020B0604020202020204" pitchFamily="34" charset="0"/>
                <a:cs typeface="Arial" panose="020B0604020202020204" pitchFamily="34" charset="0"/>
              </a:rPr>
              <a:t>Public-Key-Integrity Modus</a:t>
            </a:r>
          </a:p>
          <a:p>
            <a:pPr lvl="3"/>
            <a:r>
              <a:rPr lang="de-CH" sz="1800" dirty="0" smtClean="0">
                <a:solidFill>
                  <a:sysClr val="windowText" lastClr="000000"/>
                </a:solidFill>
                <a:latin typeface="Arial" panose="020B0604020202020204" pitchFamily="34" charset="0"/>
                <a:cs typeface="Arial" panose="020B0604020202020204" pitchFamily="34" charset="0"/>
              </a:rPr>
              <a:t>Password Integrity Modus</a:t>
            </a:r>
          </a:p>
          <a:p>
            <a:pPr lvl="2"/>
            <a:endParaRPr lang="de-CH" sz="2200" dirty="0">
              <a:solidFill>
                <a:sysClr val="windowText" lastClr="000000"/>
              </a:solidFill>
              <a:latin typeface="Arial" panose="020B0604020202020204" pitchFamily="34" charset="0"/>
              <a:cs typeface="Arial" panose="020B0604020202020204" pitchFamily="34" charset="0"/>
            </a:endParaRP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14607802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AutenticatedSafe</a:t>
            </a:r>
          </a:p>
          <a:p>
            <a:pPr lvl="1"/>
            <a:r>
              <a:rPr lang="de-CH" sz="2600" dirty="0" smtClean="0">
                <a:solidFill>
                  <a:sysClr val="windowText" lastClr="000000"/>
                </a:solidFill>
                <a:latin typeface="Arial" panose="020B0604020202020204" pitchFamily="34" charset="0"/>
                <a:cs typeface="Arial" panose="020B0604020202020204" pitchFamily="34" charset="0"/>
              </a:rPr>
              <a:t>Jede konforme Platform muss eine AuthenticatedSafe Einheit, gewrapped als PFX Einheit importieren und exportieren können</a:t>
            </a:r>
          </a:p>
          <a:p>
            <a:pPr lvl="1"/>
            <a:r>
              <a:rPr lang="de-CH" sz="2600" dirty="0" smtClean="0">
                <a:solidFill>
                  <a:sysClr val="windowText" lastClr="000000"/>
                </a:solidFill>
                <a:latin typeface="Arial" panose="020B0604020202020204" pitchFamily="34" charset="0"/>
                <a:cs typeface="Arial" panose="020B0604020202020204" pitchFamily="34" charset="0"/>
              </a:rPr>
              <a:t>Aufbau einer AuthenticatedSafe Einheit gewrapped als PFX Einheit mit optionaler MacData-Einheit:</a:t>
            </a:r>
          </a:p>
          <a:p>
            <a:pPr marL="540000" lvl="1" indent="0">
              <a:spcAft>
                <a:spcPts val="0"/>
              </a:spcAft>
              <a:buNone/>
            </a:pPr>
            <a:r>
              <a:rPr lang="en-US" sz="1800" b="1" dirty="0" smtClean="0"/>
              <a:t>	PFX </a:t>
            </a:r>
            <a:r>
              <a:rPr lang="en-US" sz="1800" b="1" dirty="0"/>
              <a:t>::= SEQUENCE {   		</a:t>
            </a:r>
            <a:endParaRPr lang="en-US" sz="1800" b="1" dirty="0" smtClean="0"/>
          </a:p>
          <a:p>
            <a:pPr marL="540000" lvl="1" indent="0">
              <a:spcAft>
                <a:spcPts val="0"/>
              </a:spcAft>
              <a:buNone/>
            </a:pPr>
            <a:r>
              <a:rPr lang="en-US" sz="1800" b="1" dirty="0"/>
              <a:t>	</a:t>
            </a:r>
            <a:r>
              <a:rPr lang="en-US" sz="1800" b="1" dirty="0" smtClean="0"/>
              <a:t>	version     </a:t>
            </a:r>
            <a:r>
              <a:rPr lang="en-US" sz="1800" b="1" dirty="0" err="1"/>
              <a:t>Version</a:t>
            </a:r>
            <a:r>
              <a:rPr lang="en-US" sz="1800" b="1" dirty="0"/>
              <a:t>    -- V3(3) for this version.   		</a:t>
            </a:r>
            <a:endParaRPr lang="en-US" sz="1800" b="1" dirty="0" smtClean="0"/>
          </a:p>
          <a:p>
            <a:pPr marL="540000" lvl="1" indent="0">
              <a:spcAft>
                <a:spcPts val="0"/>
              </a:spcAft>
              <a:buNone/>
            </a:pPr>
            <a:r>
              <a:rPr lang="en-US" sz="1800" b="1" dirty="0"/>
              <a:t>	</a:t>
            </a:r>
            <a:r>
              <a:rPr lang="en-US" sz="1800" b="1" dirty="0" smtClean="0"/>
              <a:t>	</a:t>
            </a:r>
            <a:r>
              <a:rPr lang="en-US" sz="1800" b="1" dirty="0" err="1" smtClean="0"/>
              <a:t>authSafes</a:t>
            </a:r>
            <a:r>
              <a:rPr lang="en-US" sz="1800" b="1" dirty="0" smtClean="0"/>
              <a:t>   </a:t>
            </a:r>
            <a:r>
              <a:rPr lang="en-US" sz="1800" b="1" dirty="0" err="1"/>
              <a:t>ContentInfo</a:t>
            </a:r>
            <a:r>
              <a:rPr lang="en-US" sz="1800" b="1" dirty="0"/>
              <a:t>,    -- from PKCS #7 </a:t>
            </a:r>
            <a:r>
              <a:rPr lang="en-US" sz="1800" dirty="0"/>
              <a:t>               		</a:t>
            </a:r>
            <a:endParaRPr lang="en-US" sz="1800" dirty="0" smtClean="0"/>
          </a:p>
          <a:p>
            <a:pPr marL="540000" lvl="1" indent="0">
              <a:spcAft>
                <a:spcPts val="0"/>
              </a:spcAft>
              <a:buNone/>
            </a:pPr>
            <a:r>
              <a:rPr lang="en-US" sz="1800" dirty="0"/>
              <a:t>	</a:t>
            </a:r>
            <a:r>
              <a:rPr lang="en-US" sz="1800" dirty="0" smtClean="0"/>
              <a:t>	-- </a:t>
            </a:r>
            <a:r>
              <a:rPr lang="en-US" sz="1800" dirty="0" err="1"/>
              <a:t>SignedData</a:t>
            </a:r>
            <a:r>
              <a:rPr lang="en-US" sz="1800" dirty="0"/>
              <a:t> in public-key integrity mode              			 	</a:t>
            </a:r>
            <a:r>
              <a:rPr lang="en-US" sz="1800" dirty="0" smtClean="0"/>
              <a:t>-- </a:t>
            </a:r>
            <a:r>
              <a:rPr lang="en-US" sz="1800" dirty="0"/>
              <a:t>Data in password integrity mode</a:t>
            </a:r>
            <a:r>
              <a:rPr lang="en-US" sz="1800" b="1" dirty="0"/>
              <a:t>   		</a:t>
            </a:r>
            <a:endParaRPr lang="en-US" sz="1800" b="1" dirty="0" smtClean="0"/>
          </a:p>
          <a:p>
            <a:pPr marL="540000" lvl="1" indent="0">
              <a:spcAft>
                <a:spcPts val="0"/>
              </a:spcAft>
              <a:buNone/>
            </a:pPr>
            <a:r>
              <a:rPr lang="en-US" sz="1800" b="1" dirty="0"/>
              <a:t>	</a:t>
            </a:r>
            <a:r>
              <a:rPr lang="en-US" sz="1800" b="1" dirty="0" smtClean="0"/>
              <a:t>	</a:t>
            </a:r>
            <a:r>
              <a:rPr lang="en-US" sz="1800" b="1" dirty="0" err="1" smtClean="0"/>
              <a:t>macData</a:t>
            </a:r>
            <a:r>
              <a:rPr lang="en-US" sz="1800" b="1" dirty="0" smtClean="0"/>
              <a:t>     </a:t>
            </a:r>
            <a:r>
              <a:rPr lang="en-US" sz="1800" b="1" dirty="0" err="1"/>
              <a:t>MacData</a:t>
            </a:r>
            <a:r>
              <a:rPr lang="en-US" sz="1800" b="1" dirty="0"/>
              <a:t> OPTIONAL              			 </a:t>
            </a:r>
            <a:endParaRPr lang="en-US" sz="1800" b="1" dirty="0" smtClean="0"/>
          </a:p>
          <a:p>
            <a:pPr marL="540000" lvl="1" indent="0">
              <a:spcAft>
                <a:spcPts val="0"/>
              </a:spcAft>
              <a:buNone/>
            </a:pPr>
            <a:r>
              <a:rPr lang="en-US" sz="1800" dirty="0" smtClean="0"/>
              <a:t>		-- </a:t>
            </a:r>
            <a:r>
              <a:rPr lang="en-US" sz="1800" dirty="0"/>
              <a:t>present only in password integrity mode</a:t>
            </a:r>
            <a:r>
              <a:rPr lang="en-US" sz="1800" b="1" dirty="0"/>
              <a:t> 	</a:t>
            </a:r>
            <a:endParaRPr lang="en-US" sz="1800" b="1" dirty="0" smtClean="0"/>
          </a:p>
          <a:p>
            <a:pPr marL="540000" lvl="1" indent="0">
              <a:spcAft>
                <a:spcPts val="0"/>
              </a:spcAft>
              <a:buNone/>
            </a:pPr>
            <a:r>
              <a:rPr lang="en-US" sz="1800" b="1" dirty="0"/>
              <a:t>	</a:t>
            </a:r>
            <a:r>
              <a:rPr lang="de-CH" sz="1800" b="1" dirty="0" smtClean="0"/>
              <a:t>}</a:t>
            </a:r>
            <a:endParaRPr lang="de-CH" sz="1800" dirty="0" smtClean="0">
              <a:solidFill>
                <a:sysClr val="windowText" lastClr="000000"/>
              </a:solidFill>
              <a:latin typeface="Arial" panose="020B0604020202020204" pitchFamily="34" charset="0"/>
              <a:cs typeface="Arial" panose="020B0604020202020204" pitchFamily="34" charset="0"/>
            </a:endParaRPr>
          </a:p>
          <a:p>
            <a:pPr lvl="2"/>
            <a:endParaRPr lang="de-CH" sz="2200" dirty="0">
              <a:solidFill>
                <a:sysClr val="windowText" lastClr="000000"/>
              </a:solidFill>
              <a:latin typeface="Arial" panose="020B0604020202020204" pitchFamily="34" charset="0"/>
              <a:cs typeface="Arial" panose="020B0604020202020204" pitchFamily="34" charset="0"/>
            </a:endParaRP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578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3613"/>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AuthenticatedSafe</a:t>
            </a:r>
          </a:p>
          <a:p>
            <a:pPr lvl="1"/>
            <a:r>
              <a:rPr lang="de-CH" sz="2600" dirty="0" smtClean="0">
                <a:solidFill>
                  <a:sysClr val="windowText" lastClr="000000"/>
                </a:solidFill>
                <a:latin typeface="Arial" panose="020B0604020202020204" pitchFamily="34" charset="0"/>
                <a:cs typeface="Arial" panose="020B0604020202020204" pitchFamily="34" charset="0"/>
              </a:rPr>
              <a:t>Eine AuthenticatedSafe-Einheit besteht aus einer Sequenz von ContenInfo-Einheiten:</a:t>
            </a:r>
          </a:p>
          <a:p>
            <a:pPr marL="108000" indent="0">
              <a:buNone/>
            </a:pPr>
            <a:r>
              <a:rPr lang="en-US" sz="1800" b="1" dirty="0">
                <a:latin typeface="Arial" panose="020B0604020202020204" pitchFamily="34" charset="0"/>
                <a:cs typeface="Arial" panose="020B0604020202020204" pitchFamily="34" charset="0"/>
              </a:rPr>
              <a:t>	</a:t>
            </a:r>
            <a:r>
              <a:rPr lang="en-US" sz="1800" b="1" dirty="0" smtClean="0">
                <a:latin typeface="Arial" panose="020B0604020202020204" pitchFamily="34" charset="0"/>
                <a:cs typeface="Arial" panose="020B0604020202020204" pitchFamily="34" charset="0"/>
              </a:rPr>
              <a:t>	</a:t>
            </a:r>
            <a:r>
              <a:rPr lang="en-US" sz="1800" b="1" dirty="0" err="1" smtClean="0">
                <a:latin typeface="Arial" panose="020B0604020202020204" pitchFamily="34" charset="0"/>
                <a:cs typeface="Arial" panose="020B0604020202020204" pitchFamily="34" charset="0"/>
              </a:rPr>
              <a:t>AuthenticatedSafe</a:t>
            </a:r>
            <a:r>
              <a:rPr lang="en-US" sz="1800" b="1" dirty="0" smtClean="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 SEQUENCE OF </a:t>
            </a:r>
            <a:r>
              <a:rPr lang="en-US" sz="1800" b="1" dirty="0" err="1">
                <a:latin typeface="Arial" panose="020B0604020202020204" pitchFamily="34" charset="0"/>
                <a:cs typeface="Arial" panose="020B0604020202020204" pitchFamily="34" charset="0"/>
              </a:rPr>
              <a:t>ContentInfo</a:t>
            </a:r>
            <a:endParaRPr lang="de-CH" sz="1800" dirty="0">
              <a:latin typeface="Arial" panose="020B0604020202020204" pitchFamily="34" charset="0"/>
              <a:cs typeface="Arial" panose="020B0604020202020204" pitchFamily="34" charset="0"/>
            </a:endParaRPr>
          </a:p>
          <a:p>
            <a:pPr marL="540000" lvl="1" indent="0">
              <a:buNone/>
            </a:pPr>
            <a:r>
              <a:rPr lang="en-US" sz="14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Data if unencrypted</a:t>
            </a:r>
            <a:endParaRPr lang="de-CH" sz="1800" dirty="0">
              <a:latin typeface="Arial" panose="020B0604020202020204" pitchFamily="34" charset="0"/>
              <a:cs typeface="Arial" panose="020B0604020202020204" pitchFamily="34" charset="0"/>
            </a:endParaRPr>
          </a:p>
          <a:p>
            <a:pPr marL="108000" indent="0">
              <a:buNone/>
            </a:pPr>
            <a:r>
              <a:rPr lang="en-US" sz="1800" dirty="0" smtClean="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EncryptedData</a:t>
            </a:r>
            <a:r>
              <a:rPr lang="en-US" sz="1800" dirty="0">
                <a:latin typeface="Arial" panose="020B0604020202020204" pitchFamily="34" charset="0"/>
                <a:cs typeface="Arial" panose="020B0604020202020204" pitchFamily="34" charset="0"/>
              </a:rPr>
              <a:t> if password-encrypted</a:t>
            </a:r>
            <a:endParaRPr lang="de-CH" sz="1800" dirty="0">
              <a:latin typeface="Arial" panose="020B0604020202020204" pitchFamily="34" charset="0"/>
              <a:cs typeface="Arial" panose="020B0604020202020204" pitchFamily="34" charset="0"/>
            </a:endParaRPr>
          </a:p>
          <a:p>
            <a:pPr marL="108000" indent="0">
              <a:buNone/>
            </a:pPr>
            <a:r>
              <a:rPr lang="en-US" sz="1800" dirty="0" smtClean="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EnvelopedData</a:t>
            </a:r>
            <a:r>
              <a:rPr lang="en-US" sz="1800" dirty="0">
                <a:latin typeface="Arial" panose="020B0604020202020204" pitchFamily="34" charset="0"/>
                <a:cs typeface="Arial" panose="020B0604020202020204" pitchFamily="34" charset="0"/>
              </a:rPr>
              <a:t> if public key-encrypted </a:t>
            </a:r>
            <a:endParaRPr lang="de-CH" sz="1800" dirty="0">
              <a:latin typeface="Arial" panose="020B0604020202020204" pitchFamily="34" charset="0"/>
              <a:cs typeface="Arial" panose="020B0604020202020204" pitchFamily="34" charset="0"/>
            </a:endParaRPr>
          </a:p>
          <a:p>
            <a:pPr marL="1007999" lvl="2" indent="0">
              <a:buNone/>
            </a:pPr>
            <a:endParaRPr lang="de-CH" sz="2200" dirty="0">
              <a:solidFill>
                <a:sysClr val="windowText" lastClr="000000"/>
              </a:solidFill>
              <a:latin typeface="Arial" panose="020B0604020202020204" pitchFamily="34" charset="0"/>
              <a:cs typeface="Arial" panose="020B0604020202020204" pitchFamily="34" charset="0"/>
            </a:endParaRP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610263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3613"/>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2600" dirty="0" smtClean="0">
                <a:latin typeface="Arial" panose="020B0604020202020204" pitchFamily="34" charset="0"/>
                <a:cs typeface="Arial" panose="020B0604020202020204" pitchFamily="34" charset="0"/>
              </a:rPr>
              <a:t>Eine ContentInfo- Einheit </a:t>
            </a:r>
            <a:r>
              <a:rPr lang="de-CH" sz="2600" dirty="0">
                <a:latin typeface="Arial" panose="020B0604020202020204" pitchFamily="34" charset="0"/>
                <a:cs typeface="Arial" panose="020B0604020202020204" pitchFamily="34" charset="0"/>
              </a:rPr>
              <a:t>umfasst eine beliebige Sammlung von privaten Schlüssel, </a:t>
            </a:r>
            <a:r>
              <a:rPr lang="de-CH" sz="2600" dirty="0" smtClean="0">
                <a:latin typeface="Arial" panose="020B0604020202020204" pitchFamily="34" charset="0"/>
                <a:cs typeface="Arial" panose="020B0604020202020204" pitchFamily="34" charset="0"/>
              </a:rPr>
              <a:t>Zertifikate</a:t>
            </a:r>
            <a:r>
              <a:rPr lang="de-CH" sz="2600" dirty="0">
                <a:latin typeface="Arial" panose="020B0604020202020204" pitchFamily="34" charset="0"/>
                <a:cs typeface="Arial" panose="020B0604020202020204" pitchFamily="34" charset="0"/>
              </a:rPr>
              <a:t>, </a:t>
            </a:r>
            <a:r>
              <a:rPr lang="de-CH" sz="2600" dirty="0" smtClean="0">
                <a:latin typeface="Arial" panose="020B0604020202020204" pitchFamily="34" charset="0"/>
                <a:cs typeface="Arial" panose="020B0604020202020204" pitchFamily="34" charset="0"/>
              </a:rPr>
              <a:t>etc., </a:t>
            </a:r>
            <a:r>
              <a:rPr lang="de-CH" sz="2600" dirty="0">
                <a:latin typeface="Arial" panose="020B0604020202020204" pitchFamily="34" charset="0"/>
                <a:cs typeface="Arial" panose="020B0604020202020204" pitchFamily="34" charset="0"/>
              </a:rPr>
              <a:t>welche als Werte des Typs SafeContents gespeichert </a:t>
            </a:r>
            <a:r>
              <a:rPr lang="de-CH" sz="2600" dirty="0" smtClean="0">
                <a:latin typeface="Arial" panose="020B0604020202020204" pitchFamily="34" charset="0"/>
                <a:cs typeface="Arial" panose="020B0604020202020204" pitchFamily="34" charset="0"/>
              </a:rPr>
              <a:t>werden</a:t>
            </a:r>
          </a:p>
          <a:p>
            <a:pPr marL="108000" indent="0">
              <a:buNone/>
            </a:pPr>
            <a:endParaRPr lang="de-CH" sz="2600" dirty="0" smtClean="0">
              <a:latin typeface="Arial" panose="020B0604020202020204" pitchFamily="34" charset="0"/>
              <a:cs typeface="Arial" panose="020B0604020202020204" pitchFamily="34" charset="0"/>
            </a:endParaRPr>
          </a:p>
          <a:p>
            <a:r>
              <a:rPr lang="de-CH" sz="2600" dirty="0" smtClean="0">
                <a:latin typeface="Arial" panose="020B0604020202020204" pitchFamily="34" charset="0"/>
                <a:cs typeface="Arial" panose="020B0604020202020204" pitchFamily="34" charset="0"/>
              </a:rPr>
              <a:t>Ein SafeContents-Typ besteht aus einer Sequenz von SafeBags:</a:t>
            </a:r>
          </a:p>
          <a:p>
            <a:pPr marL="540000" lvl="1" indent="0">
              <a:buNone/>
            </a:pPr>
            <a:r>
              <a:rPr lang="de-CH" sz="2000" b="1" dirty="0">
                <a:latin typeface="Arial" panose="020B0604020202020204" pitchFamily="34" charset="0"/>
                <a:cs typeface="Arial" panose="020B0604020202020204" pitchFamily="34" charset="0"/>
              </a:rPr>
              <a:t>	</a:t>
            </a:r>
            <a:r>
              <a:rPr lang="de-CH" sz="2000" b="1" dirty="0" smtClean="0">
                <a:latin typeface="Arial" panose="020B0604020202020204" pitchFamily="34" charset="0"/>
                <a:cs typeface="Arial" panose="020B0604020202020204" pitchFamily="34" charset="0"/>
              </a:rPr>
              <a:t>	</a:t>
            </a:r>
            <a:r>
              <a:rPr lang="de-CH" sz="1800" b="1" dirty="0" smtClean="0">
                <a:latin typeface="Arial" panose="020B0604020202020204" pitchFamily="34" charset="0"/>
                <a:cs typeface="Arial" panose="020B0604020202020204" pitchFamily="34" charset="0"/>
              </a:rPr>
              <a:t>SafeContents </a:t>
            </a:r>
            <a:r>
              <a:rPr lang="de-CH" sz="1800" b="1" dirty="0">
                <a:latin typeface="Arial" panose="020B0604020202020204" pitchFamily="34" charset="0"/>
                <a:cs typeface="Arial" panose="020B0604020202020204" pitchFamily="34" charset="0"/>
              </a:rPr>
              <a:t>::= SEQUENCE OF </a:t>
            </a:r>
            <a:r>
              <a:rPr lang="de-CH" sz="1800" b="1" dirty="0" smtClean="0">
                <a:latin typeface="Arial" panose="020B0604020202020204" pitchFamily="34" charset="0"/>
                <a:cs typeface="Arial" panose="020B0604020202020204" pitchFamily="34" charset="0"/>
              </a:rPr>
              <a:t>SafeBag	</a:t>
            </a:r>
          </a:p>
          <a:p>
            <a:pPr marL="540000" lvl="1" indent="0">
              <a:buNone/>
            </a:pPr>
            <a:endParaRPr lang="de-CH" sz="1800" dirty="0">
              <a:latin typeface="Arial" panose="020B0604020202020204" pitchFamily="34" charset="0"/>
              <a:cs typeface="Arial" panose="020B0604020202020204" pitchFamily="34" charset="0"/>
            </a:endParaRPr>
          </a:p>
          <a:p>
            <a:r>
              <a:rPr lang="de-CH" sz="2600" dirty="0">
                <a:latin typeface="Arial" panose="020B0604020202020204" pitchFamily="34" charset="0"/>
                <a:cs typeface="Arial" panose="020B0604020202020204" pitchFamily="34" charset="0"/>
              </a:rPr>
              <a:t>Ein SafeBag repräsentiert ein Stück Information, wie z.B. ein Schlüssel, ein Zertifikat sowie optionale attribute. Jeder SafeBag wird durch einen Objekt Identifikator identifiziert</a:t>
            </a:r>
            <a:endParaRPr lang="de-CH" sz="2600" dirty="0" smtClean="0">
              <a:latin typeface="Arial" panose="020B0604020202020204" pitchFamily="34" charset="0"/>
              <a:cs typeface="Arial" panose="020B0604020202020204" pitchFamily="34" charset="0"/>
            </a:endParaRPr>
          </a:p>
          <a:p>
            <a:endParaRPr lang="de-CH" sz="1800" dirty="0" smtClean="0">
              <a:solidFill>
                <a:sysClr val="windowText" lastClr="000000"/>
              </a:solidFill>
              <a:latin typeface="Arial" panose="020B0604020202020204" pitchFamily="34" charset="0"/>
              <a:cs typeface="Arial" panose="020B0604020202020204" pitchFamily="34" charset="0"/>
            </a:endParaRPr>
          </a:p>
          <a:p>
            <a:pPr lvl="2"/>
            <a:endParaRPr lang="de-CH" sz="2200" dirty="0">
              <a:solidFill>
                <a:sysClr val="windowText" lastClr="000000"/>
              </a:solidFill>
              <a:latin typeface="Arial" panose="020B0604020202020204" pitchFamily="34" charset="0"/>
              <a:cs typeface="Arial" panose="020B0604020202020204" pitchFamily="34" charset="0"/>
            </a:endParaRP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fr-FR" sz="3600" dirty="0" smtClean="0">
                <a:solidFill>
                  <a:sysClr val="windowText" lastClr="000000"/>
                </a:solidFill>
                <a:latin typeface="Arial" pitchFamily="18"/>
                <a:ea typeface="Arial Unicode MS" pitchFamily="2"/>
                <a:cs typeface="Arial Unicode MS" pitchFamily="2"/>
              </a:rPr>
              <a:t>PKCS #12:</a:t>
            </a:r>
            <a:br>
              <a:rPr lang="fr-FR" sz="3600" dirty="0" smtClean="0">
                <a:solidFill>
                  <a:sysClr val="windowText" lastClr="000000"/>
                </a:solidFill>
                <a:latin typeface="Arial" pitchFamily="18"/>
                <a:ea typeface="Arial Unicode MS" pitchFamily="2"/>
                <a:cs typeface="Arial Unicode MS" pitchFamily="2"/>
              </a:rPr>
            </a:br>
            <a:r>
              <a:rPr lang="fr-FR" sz="3600" dirty="0" err="1" smtClean="0">
                <a:solidFill>
                  <a:sysClr val="windowText" lastClr="000000"/>
                </a:solidFill>
                <a:latin typeface="Arial" pitchFamily="18"/>
                <a:ea typeface="Arial Unicode MS" pitchFamily="2"/>
                <a:cs typeface="Arial Unicode MS" pitchFamily="2"/>
              </a:rPr>
              <a:t>Personal</a:t>
            </a:r>
            <a:r>
              <a:rPr lang="fr-FR" sz="3600" dirty="0" smtClean="0">
                <a:solidFill>
                  <a:sysClr val="windowText" lastClr="000000"/>
                </a:solidFill>
                <a:latin typeface="Arial" pitchFamily="18"/>
                <a:ea typeface="Arial Unicode MS" pitchFamily="2"/>
                <a:cs typeface="Arial Unicode MS" pitchFamily="2"/>
              </a:rPr>
              <a:t> Information Exchange </a:t>
            </a:r>
            <a:r>
              <a:rPr lang="fr-FR" sz="3600" dirty="0" err="1" smtClean="0">
                <a:solidFill>
                  <a:sysClr val="windowText" lastClr="000000"/>
                </a:solidFill>
                <a:latin typeface="Arial" pitchFamily="18"/>
                <a:ea typeface="Arial Unicode MS" pitchFamily="2"/>
                <a:cs typeface="Arial Unicode MS" pitchFamily="2"/>
              </a:rPr>
              <a:t>Syntax</a:t>
            </a:r>
            <a:endParaRPr lang="fr-FR"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3616198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#13:</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Elliptic Curve Cryptography</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 RSA Cryptography</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endParaRPr lang="x-none"/>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#15:</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Cryptographic Token Information Syntax</a:t>
            </a:r>
          </a:p>
        </p:txBody>
      </p:sp>
      <p:sp>
        <p:nvSpPr>
          <p:cNvPr id="6" name="Subtitle 2"/>
          <p:cNvSpPr txBox="1">
            <a:spLocks/>
          </p:cNvSpPr>
          <p:nvPr/>
        </p:nvSpPr>
        <p:spPr>
          <a:xfrm>
            <a:off x="503999" y="1769040"/>
            <a:ext cx="9071640" cy="4384800"/>
          </a:xfrm>
          <a:prstGeom prst="rect">
            <a:avLst/>
          </a:prstGeom>
          <a:noFill/>
          <a:ln>
            <a:noFill/>
          </a:ln>
        </p:spPr>
        <p:txBody>
          <a:bodyPr lIns="0" tIns="0" rIns="0" bIns="0" anchor="ct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4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4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marL="0" indent="0" algn="ctr">
              <a:buFont typeface="StarSymbol"/>
              <a:buNone/>
            </a:pPr>
            <a:r>
              <a:rPr lang="en-US" b="1" dirty="0" smtClean="0">
                <a:solidFill>
                  <a:sysClr val="windowText" lastClr="000000"/>
                </a:solidFill>
                <a:latin typeface="Arial" pitchFamily="34"/>
                <a:ea typeface="Arial Unicode MS" pitchFamily="2"/>
                <a:cs typeface="Arial Unicode MS" pitchFamily="2"/>
              </a:rPr>
              <a:t>Definition</a:t>
            </a:r>
          </a:p>
          <a:p>
            <a:pPr marL="0" indent="0" algn="ctr">
              <a:buNone/>
            </a:pPr>
            <a:r>
              <a:rPr lang="en-US" sz="2400" i="1" dirty="0" smtClean="0">
                <a:solidFill>
                  <a:sysClr val="windowText" lastClr="000000"/>
                </a:solidFill>
                <a:latin typeface="Arial" pitchFamily="34"/>
                <a:ea typeface="Arial Unicode MS" pitchFamily="2"/>
                <a:cs typeface="Arial Unicode MS" pitchFamily="2"/>
              </a:rPr>
              <a:t>This standard specifies that enables users in to use cryptographic tokens to identify themselves to multiple, standards-aware applications, regardless of the application's </a:t>
            </a:r>
            <a:r>
              <a:rPr lang="en-US" sz="2400" i="1" dirty="0" err="1" smtClean="0">
                <a:solidFill>
                  <a:sysClr val="windowText" lastClr="000000"/>
                </a:solidFill>
                <a:latin typeface="Arial" pitchFamily="34"/>
                <a:ea typeface="Arial Unicode MS" pitchFamily="2"/>
                <a:cs typeface="Arial Unicode MS" pitchFamily="2"/>
              </a:rPr>
              <a:t>cryptoki</a:t>
            </a:r>
            <a:r>
              <a:rPr lang="en-US" sz="2400" i="1" dirty="0" smtClean="0">
                <a:solidFill>
                  <a:sysClr val="windowText" lastClr="000000"/>
                </a:solidFill>
                <a:latin typeface="Arial" pitchFamily="34"/>
                <a:ea typeface="Arial Unicode MS" pitchFamily="2"/>
                <a:cs typeface="Arial Unicode MS" pitchFamily="2"/>
              </a:rPr>
              <a:t> (or other token interface) provider.</a:t>
            </a:r>
            <a:endParaRPr lang="en-US" sz="2400" i="1" dirty="0">
              <a:solidFill>
                <a:sysClr val="windowText" lastClr="000000"/>
              </a:solidFill>
              <a:latin typeface="Arial" pitchFamily="34"/>
              <a:ea typeface="Arial Unicode MS" pitchFamily="2"/>
              <a:cs typeface="Arial Unicode MS"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2800" dirty="0">
                <a:latin typeface="Arial" panose="020B0604020202020204" pitchFamily="34" charset="0"/>
                <a:cs typeface="Arial" panose="020B0604020202020204" pitchFamily="34" charset="0"/>
              </a:rPr>
              <a:t>S</a:t>
            </a:r>
            <a:r>
              <a:rPr lang="de-CH" sz="2800" dirty="0" smtClean="0">
                <a:latin typeface="Arial" panose="020B0604020202020204" pitchFamily="34" charset="0"/>
                <a:cs typeface="Arial" panose="020B0604020202020204" pitchFamily="34" charset="0"/>
              </a:rPr>
              <a:t>pezifiziert sowohl ein Datei- als auch ein Pfadformat, um sicherheitsrelevante Informationen auf krypt. Tokens zu speichern</a:t>
            </a:r>
          </a:p>
          <a:p>
            <a:r>
              <a:rPr lang="de-CH" sz="2800" dirty="0">
                <a:latin typeface="Arial" panose="020B0604020202020204" pitchFamily="34" charset="0"/>
                <a:cs typeface="Arial" panose="020B0604020202020204" pitchFamily="34" charset="0"/>
              </a:rPr>
              <a:t>Die Realisierung kann sowohl in Hardware für Smartcards, als auch in Software für virtuelle Smartcards </a:t>
            </a:r>
            <a:r>
              <a:rPr lang="de-CH" sz="2800" dirty="0" smtClean="0">
                <a:latin typeface="Arial" panose="020B0604020202020204" pitchFamily="34" charset="0"/>
                <a:cs typeface="Arial" panose="020B0604020202020204" pitchFamily="34" charset="0"/>
              </a:rPr>
              <a:t>erfolgen</a:t>
            </a:r>
          </a:p>
          <a:p>
            <a:r>
              <a:rPr lang="de-CH" sz="2800" dirty="0" smtClean="0">
                <a:latin typeface="Arial" panose="020B0604020202020204" pitchFamily="34" charset="0"/>
                <a:cs typeface="Arial" panose="020B0604020202020204" pitchFamily="34" charset="0"/>
              </a:rPr>
              <a:t>Ist jedoch veraltet und wird durch ISO/IEC 7816-15 abgelöst</a:t>
            </a:r>
          </a:p>
        </p:txBody>
      </p:sp>
    </p:spTree>
    <p:extLst>
      <p:ext uri="{BB962C8B-B14F-4D97-AF65-F5344CB8AC3E}">
        <p14:creationId xmlns:p14="http://schemas.microsoft.com/office/powerpoint/2010/main" val="1343864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4"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Ziele von PKCS#15 :</a:t>
            </a:r>
          </a:p>
          <a:p>
            <a:pPr lvl="1"/>
            <a:r>
              <a:rPr lang="de-CH" sz="2600" dirty="0" smtClean="0">
                <a:solidFill>
                  <a:sysClr val="windowText" lastClr="000000"/>
                </a:solidFill>
                <a:latin typeface="Arial" panose="020B0604020202020204" pitchFamily="34" charset="0"/>
                <a:cs typeface="Arial" panose="020B0604020202020204" pitchFamily="34" charset="0"/>
              </a:rPr>
              <a:t>Platform Interoperabilität zwischen Komponenten welche auf verschiedenen Platformen laufen erreichen</a:t>
            </a:r>
          </a:p>
          <a:p>
            <a:pPr lvl="1"/>
            <a:r>
              <a:rPr lang="de-CH" sz="2600" dirty="0">
                <a:latin typeface="Arial" panose="020B0604020202020204" pitchFamily="34" charset="0"/>
                <a:cs typeface="Arial" panose="020B0604020202020204" pitchFamily="34" charset="0"/>
              </a:rPr>
              <a:t>Produkte </a:t>
            </a:r>
            <a:r>
              <a:rPr lang="de-CH" sz="2600" dirty="0" smtClean="0">
                <a:latin typeface="Arial" panose="020B0604020202020204" pitchFamily="34" charset="0"/>
                <a:cs typeface="Arial" panose="020B0604020202020204" pitchFamily="34" charset="0"/>
              </a:rPr>
              <a:t>Unabhängigkeit</a:t>
            </a:r>
          </a:p>
          <a:p>
            <a:pPr lvl="1"/>
            <a:r>
              <a:rPr lang="de-CH" sz="2600" dirty="0" smtClean="0">
                <a:solidFill>
                  <a:sysClr val="windowText" lastClr="000000"/>
                </a:solidFill>
                <a:latin typeface="Arial" panose="020B0604020202020204" pitchFamily="34" charset="0"/>
                <a:cs typeface="Arial" panose="020B0604020202020204" pitchFamily="34" charset="0"/>
              </a:rPr>
              <a:t>Applikationsunabhängigkeit</a:t>
            </a:r>
          </a:p>
          <a:p>
            <a:pPr lvl="1"/>
            <a:r>
              <a:rPr lang="de-CH" sz="2600" dirty="0" smtClean="0">
                <a:solidFill>
                  <a:sysClr val="windowText" lastClr="000000"/>
                </a:solidFill>
                <a:latin typeface="Arial" panose="020B0604020202020204" pitchFamily="34" charset="0"/>
                <a:cs typeface="Arial" panose="020B0604020202020204" pitchFamily="34" charset="0"/>
              </a:rPr>
              <a:t>Konsistenz von bestehender, verwendeter Standarts erhalten und diese wenn nötig weiter entwickeln</a:t>
            </a:r>
          </a:p>
        </p:txBody>
      </p:sp>
    </p:spTree>
    <p:extLst>
      <p:ext uri="{BB962C8B-B14F-4D97-AF65-F5344CB8AC3E}">
        <p14:creationId xmlns:p14="http://schemas.microsoft.com/office/powerpoint/2010/main" val="2978653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Profile für das Datenformat sowie Zugrifssberechtigungen</a:t>
            </a:r>
          </a:p>
          <a:p>
            <a:pPr lvl="1"/>
            <a:r>
              <a:rPr lang="de-CH" sz="2200" dirty="0" smtClean="0">
                <a:solidFill>
                  <a:sysClr val="windowText" lastClr="000000"/>
                </a:solidFill>
                <a:latin typeface="Arial" panose="020B0604020202020204" pitchFamily="34" charset="0"/>
                <a:cs typeface="Arial" panose="020B0604020202020204" pitchFamily="34" charset="0"/>
              </a:rPr>
              <a:t>Definieren die Verzeichnisstrukturen und Dateizugriffsbedingungen für den Einsatz von Tokens</a:t>
            </a:r>
          </a:p>
          <a:p>
            <a:pPr lvl="1"/>
            <a:r>
              <a:rPr lang="de-CH" sz="2200" dirty="0" smtClean="0">
                <a:solidFill>
                  <a:sysClr val="windowText" lastClr="000000"/>
                </a:solidFill>
                <a:latin typeface="Arial" panose="020B0604020202020204" pitchFamily="34" charset="0"/>
                <a:cs typeface="Arial" panose="020B0604020202020204" pitchFamily="34" charset="0"/>
              </a:rPr>
              <a:t>Sind nötig um die Konformität zu gewähren</a:t>
            </a:r>
          </a:p>
          <a:p>
            <a:pPr lvl="1"/>
            <a:r>
              <a:rPr lang="de-CH" sz="2200" dirty="0" smtClean="0">
                <a:solidFill>
                  <a:sysClr val="windowText" lastClr="000000"/>
                </a:solidFill>
                <a:latin typeface="Arial" panose="020B0604020202020204" pitchFamily="34" charset="0"/>
                <a:cs typeface="Arial" panose="020B0604020202020204" pitchFamily="34" charset="0"/>
              </a:rPr>
              <a:t>Um ein Token zu verwenden, wird ein EID (Electronic Identification Profile) benötigt</a:t>
            </a:r>
          </a:p>
        </p:txBody>
      </p:sp>
    </p:spTree>
    <p:extLst>
      <p:ext uri="{BB962C8B-B14F-4D97-AF65-F5344CB8AC3E}">
        <p14:creationId xmlns:p14="http://schemas.microsoft.com/office/powerpoint/2010/main" val="2314047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Profile für das Datenformat sowie Zugrifssberechtigungen</a:t>
            </a:r>
          </a:p>
          <a:p>
            <a:pPr lvl="1"/>
            <a:r>
              <a:rPr lang="de-CH" sz="2200" dirty="0" smtClean="0">
                <a:solidFill>
                  <a:sysClr val="windowText" lastClr="000000"/>
                </a:solidFill>
                <a:latin typeface="Arial" panose="020B0604020202020204" pitchFamily="34" charset="0"/>
                <a:cs typeface="Arial" panose="020B0604020202020204" pitchFamily="34" charset="0"/>
              </a:rPr>
              <a:t>Definieren die Verzeichnisstrukturen und Dateizugriffsbedingungen für den Einsatz von Tokens</a:t>
            </a:r>
          </a:p>
          <a:p>
            <a:pPr lvl="1"/>
            <a:r>
              <a:rPr lang="de-CH" sz="2200" dirty="0" smtClean="0">
                <a:solidFill>
                  <a:sysClr val="windowText" lastClr="000000"/>
                </a:solidFill>
                <a:latin typeface="Arial" panose="020B0604020202020204" pitchFamily="34" charset="0"/>
                <a:cs typeface="Arial" panose="020B0604020202020204" pitchFamily="34" charset="0"/>
              </a:rPr>
              <a:t>Sind nötig um die Konformität zu gewähren</a:t>
            </a:r>
          </a:p>
          <a:p>
            <a:pPr lvl="1"/>
            <a:r>
              <a:rPr lang="de-CH" sz="2200" dirty="0" smtClean="0">
                <a:solidFill>
                  <a:sysClr val="windowText" lastClr="000000"/>
                </a:solidFill>
                <a:latin typeface="Arial" panose="020B0604020202020204" pitchFamily="34" charset="0"/>
                <a:cs typeface="Arial" panose="020B0604020202020204" pitchFamily="34" charset="0"/>
              </a:rPr>
              <a:t>Um ein Token zu verwenden, wird ein EID (Electronic Identification Profile) benötigt</a:t>
            </a:r>
          </a:p>
        </p:txBody>
      </p:sp>
    </p:spTree>
    <p:extLst>
      <p:ext uri="{BB962C8B-B14F-4D97-AF65-F5344CB8AC3E}">
        <p14:creationId xmlns:p14="http://schemas.microsoft.com/office/powerpoint/2010/main" val="12685504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Ein EID besteht aus folgenden Informationen:</a:t>
            </a:r>
          </a:p>
          <a:p>
            <a:pPr lvl="1"/>
            <a:r>
              <a:rPr lang="de-CH" sz="2600" dirty="0" smtClean="0">
                <a:solidFill>
                  <a:sysClr val="windowText" lastClr="000000"/>
                </a:solidFill>
                <a:latin typeface="Arial" panose="020B0604020202020204" pitchFamily="34" charset="0"/>
                <a:cs typeface="Arial" panose="020B0604020202020204" pitchFamily="34" charset="0"/>
              </a:rPr>
              <a:t>Verzeichnisstruktur</a:t>
            </a:r>
          </a:p>
          <a:p>
            <a:pPr lvl="2"/>
            <a:r>
              <a:rPr lang="de-CH" sz="2200" dirty="0" smtClean="0">
                <a:solidFill>
                  <a:sysClr val="windowText" lastClr="000000"/>
                </a:solidFill>
                <a:latin typeface="Arial" panose="020B0604020202020204" pitchFamily="34" charset="0"/>
                <a:cs typeface="Arial" panose="020B0604020202020204" pitchFamily="34" charset="0"/>
              </a:rPr>
              <a:t>Definiert das Layout resp. die Hierarchieeben von Masterfile, Elementaryfiles und Directoryfiles für das Profile</a:t>
            </a:r>
          </a:p>
          <a:p>
            <a:pPr marL="1007999" lvl="2" indent="0">
              <a:buNone/>
            </a:pPr>
            <a:endParaRPr lang="de-CH" sz="2200" dirty="0" smtClean="0">
              <a:solidFill>
                <a:sysClr val="windowText" lastClr="000000"/>
              </a:solidFill>
              <a:latin typeface="Arial" panose="020B0604020202020204" pitchFamily="34" charset="0"/>
              <a:cs typeface="Arial" panose="020B0604020202020204" pitchFamily="34" charset="0"/>
            </a:endParaRPr>
          </a:p>
          <a:p>
            <a:pPr lvl="1"/>
            <a:r>
              <a:rPr lang="de-CH" sz="2600" dirty="0" smtClean="0">
                <a:solidFill>
                  <a:sysClr val="windowText" lastClr="000000"/>
                </a:solidFill>
                <a:latin typeface="Arial" panose="020B0604020202020204" pitchFamily="34" charset="0"/>
                <a:cs typeface="Arial" panose="020B0604020202020204" pitchFamily="34" charset="0"/>
              </a:rPr>
              <a:t>Dateizugriffsbedingungen</a:t>
            </a:r>
          </a:p>
          <a:p>
            <a:pPr lvl="2"/>
            <a:r>
              <a:rPr lang="de-CH" sz="2200" dirty="0" smtClean="0">
                <a:solidFill>
                  <a:sysClr val="windowText" lastClr="000000"/>
                </a:solidFill>
                <a:latin typeface="Arial" panose="020B0604020202020204" pitchFamily="34" charset="0"/>
                <a:cs typeface="Arial" panose="020B0604020202020204" pitchFamily="34" charset="0"/>
              </a:rPr>
              <a:t>Regelt die Rechte von Read / Write Zugriffen auf die Files für das Profil</a:t>
            </a:r>
          </a:p>
          <a:p>
            <a:pPr lvl="1"/>
            <a:endParaRPr lang="de-CH" sz="2600" dirty="0" smtClean="0">
              <a:solidFill>
                <a:sysClr val="windowText" lastClr="000000"/>
              </a:solidFill>
              <a:latin typeface="Arial" panose="020B0604020202020204" pitchFamily="34" charset="0"/>
              <a:cs typeface="Arial" panose="020B0604020202020204" pitchFamily="34" charset="0"/>
            </a:endParaRPr>
          </a:p>
          <a:p>
            <a:pPr lvl="8"/>
            <a:endParaRPr lang="de-CH" sz="1800" dirty="0" smtClean="0">
              <a:solidFill>
                <a:sysClr val="windowText" lastClr="000000"/>
              </a:solidFill>
              <a:latin typeface="Arial" panose="020B0604020202020204" pitchFamily="34" charset="0"/>
              <a:cs typeface="Arial" panose="020B0604020202020204" pitchFamily="34" charset="0"/>
            </a:endParaRPr>
          </a:p>
          <a:p>
            <a:endParaRPr lang="de-CH" sz="2200" dirty="0" smtClean="0">
              <a:solidFill>
                <a:sysClr val="windowText" lastClr="000000"/>
              </a:solidFill>
              <a:latin typeface="Arial" panose="020B0604020202020204" pitchFamily="34" charset="0"/>
              <a:cs typeface="Arial" panose="020B0604020202020204" pitchFamily="34" charset="0"/>
            </a:endParaRP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3053616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Anforderungen für den Einsatz von EID</a:t>
            </a:r>
          </a:p>
          <a:p>
            <a:pPr lvl="1"/>
            <a:r>
              <a:rPr lang="de-CH" sz="2600" dirty="0" smtClean="0">
                <a:solidFill>
                  <a:sysClr val="windowText" lastClr="000000"/>
                </a:solidFill>
                <a:latin typeface="Arial" panose="020B0604020202020204" pitchFamily="34" charset="0"/>
                <a:cs typeface="Arial" panose="020B0604020202020204" pitchFamily="34" charset="0"/>
              </a:rPr>
              <a:t>Es werden mind. </a:t>
            </a:r>
            <a:r>
              <a:rPr lang="de-CH" sz="2600" dirty="0">
                <a:solidFill>
                  <a:sysClr val="windowText" lastClr="000000"/>
                </a:solidFill>
                <a:latin typeface="Arial" panose="020B0604020202020204" pitchFamily="34" charset="0"/>
                <a:cs typeface="Arial" panose="020B0604020202020204" pitchFamily="34" charset="0"/>
              </a:rPr>
              <a:t>z</a:t>
            </a:r>
            <a:r>
              <a:rPr lang="de-CH" sz="2600" dirty="0" smtClean="0">
                <a:solidFill>
                  <a:sysClr val="windowText" lastClr="000000"/>
                </a:solidFill>
                <a:latin typeface="Arial" panose="020B0604020202020204" pitchFamily="34" charset="0"/>
                <a:cs typeface="Arial" panose="020B0604020202020204" pitchFamily="34" charset="0"/>
              </a:rPr>
              <a:t>wei Schlüssel benötigt, einer davon für die Verschlüsselung und Authorisierung</a:t>
            </a:r>
          </a:p>
          <a:p>
            <a:pPr lvl="2"/>
            <a:r>
              <a:rPr lang="de-CH" sz="2200" dirty="0" smtClean="0">
                <a:solidFill>
                  <a:sysClr val="windowText" lastClr="000000"/>
                </a:solidFill>
                <a:latin typeface="Arial" panose="020B0604020202020204" pitchFamily="34" charset="0"/>
                <a:cs typeface="Arial" panose="020B0604020202020204" pitchFamily="34" charset="0"/>
              </a:rPr>
              <a:t>1 Schlüssel für Authorisierung und Verschlüsselung</a:t>
            </a:r>
          </a:p>
          <a:p>
            <a:pPr lvl="2"/>
            <a:r>
              <a:rPr lang="de-CH" sz="2200" dirty="0" smtClean="0">
                <a:solidFill>
                  <a:sysClr val="windowText" lastClr="000000"/>
                </a:solidFill>
                <a:latin typeface="Arial" panose="020B0604020202020204" pitchFamily="34" charset="0"/>
                <a:cs typeface="Arial" panose="020B0604020202020204" pitchFamily="34" charset="0"/>
              </a:rPr>
              <a:t>1 Schlüssel für Nachweisbarkeit oder Digitale Signatur</a:t>
            </a:r>
          </a:p>
          <a:p>
            <a:pPr lvl="2"/>
            <a:r>
              <a:rPr lang="de-CH" sz="2200" dirty="0" smtClean="0">
                <a:solidFill>
                  <a:sysClr val="windowText" lastClr="000000"/>
                </a:solidFill>
                <a:latin typeface="Arial" panose="020B0604020202020204" pitchFamily="34" charset="0"/>
                <a:cs typeface="Arial" panose="020B0604020202020204" pitchFamily="34" charset="0"/>
              </a:rPr>
              <a:t>Der erste Schlüssel, PrKey1, muss durch die PIN1 verifiziert werden</a:t>
            </a:r>
          </a:p>
          <a:p>
            <a:pPr lvl="2"/>
            <a:r>
              <a:rPr lang="de-CH" sz="2200" dirty="0" smtClean="0">
                <a:solidFill>
                  <a:sysClr val="windowText" lastClr="000000"/>
                </a:solidFill>
                <a:latin typeface="Arial" panose="020B0604020202020204" pitchFamily="34" charset="0"/>
                <a:cs typeface="Arial" panose="020B0604020202020204" pitchFamily="34" charset="0"/>
              </a:rPr>
              <a:t>Der zweite Schlüssel, PrKey2, muss druch die PIN2 verifiziert werden</a:t>
            </a:r>
          </a:p>
          <a:p>
            <a:pPr lvl="1"/>
            <a:endParaRPr lang="de-CH" sz="2600" dirty="0" smtClean="0">
              <a:solidFill>
                <a:sysClr val="windowText" lastClr="000000"/>
              </a:solidFill>
              <a:latin typeface="Arial" panose="020B0604020202020204" pitchFamily="34" charset="0"/>
              <a:cs typeface="Arial" panose="020B0604020202020204" pitchFamily="34" charset="0"/>
            </a:endParaRPr>
          </a:p>
          <a:p>
            <a:pPr marL="540000" lvl="1" indent="0">
              <a:buNone/>
            </a:pPr>
            <a:endParaRPr lang="de-CH" sz="1800" dirty="0" smtClean="0">
              <a:solidFill>
                <a:sysClr val="windowText" lastClr="000000"/>
              </a:solidFill>
              <a:latin typeface="Arial" panose="020B0604020202020204" pitchFamily="34" charset="0"/>
              <a:cs typeface="Arial" panose="020B0604020202020204" pitchFamily="34" charset="0"/>
            </a:endParaRPr>
          </a:p>
          <a:p>
            <a:pPr lvl="1"/>
            <a:endParaRPr lang="de-CH" sz="2600" dirty="0" smtClean="0">
              <a:solidFill>
                <a:sysClr val="windowText" lastClr="000000"/>
              </a:solidFill>
              <a:latin typeface="Arial" panose="020B0604020202020204" pitchFamily="34" charset="0"/>
              <a:cs typeface="Arial" panose="020B0604020202020204" pitchFamily="34" charset="0"/>
            </a:endParaRPr>
          </a:p>
          <a:p>
            <a:pPr lvl="8"/>
            <a:endParaRPr lang="de-CH" sz="1800" dirty="0" smtClean="0">
              <a:solidFill>
                <a:sysClr val="windowText" lastClr="000000"/>
              </a:solidFill>
              <a:latin typeface="Arial" panose="020B0604020202020204" pitchFamily="34" charset="0"/>
              <a:cs typeface="Arial" panose="020B0604020202020204" pitchFamily="34" charset="0"/>
            </a:endParaRPr>
          </a:p>
          <a:p>
            <a:endParaRPr lang="de-CH" sz="2200" dirty="0" smtClean="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613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#15:</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Cryptographic Token Information Syntax</a:t>
            </a:r>
            <a:endParaRPr lang="de-CH" sz="3600" dirty="0">
              <a:solidFill>
                <a:sysClr val="windowText" lastClr="000000"/>
              </a:solidFill>
              <a:latin typeface="Arial" pitchFamily="18"/>
              <a:ea typeface="Arial Unicode MS" pitchFamily="2"/>
              <a:cs typeface="Arial Unicode MS" pitchFamily="2"/>
            </a:endParaRPr>
          </a:p>
        </p:txBody>
      </p:sp>
      <p:sp>
        <p:nvSpPr>
          <p:cNvPr id="3" name="Text Placeholder 2"/>
          <p:cNvSpPr txBox="1">
            <a:spLocks/>
          </p:cNvSpPr>
          <p:nvPr/>
        </p:nvSpPr>
        <p:spPr>
          <a:xfrm>
            <a:off x="503999" y="1769039"/>
            <a:ext cx="9071640" cy="5323165"/>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Anforderungen für den Einsatz von EID (Fortsetzung): </a:t>
            </a:r>
            <a:endParaRPr lang="de-CH" sz="2600" dirty="0" smtClean="0">
              <a:solidFill>
                <a:sysClr val="windowText" lastClr="000000"/>
              </a:solidFill>
              <a:latin typeface="Arial" panose="020B0604020202020204" pitchFamily="34" charset="0"/>
              <a:cs typeface="Arial" panose="020B0604020202020204" pitchFamily="34" charset="0"/>
            </a:endParaRPr>
          </a:p>
          <a:p>
            <a:pPr lvl="1"/>
            <a:r>
              <a:rPr lang="de-CH" sz="2600" dirty="0" smtClean="0">
                <a:solidFill>
                  <a:sysClr val="windowText" lastClr="000000"/>
                </a:solidFill>
                <a:latin typeface="Arial" panose="020B0604020202020204" pitchFamily="34" charset="0"/>
                <a:cs typeface="Arial" panose="020B0604020202020204" pitchFamily="34" charset="0"/>
              </a:rPr>
              <a:t>Zertifikate</a:t>
            </a:r>
          </a:p>
          <a:p>
            <a:pPr lvl="2"/>
            <a:r>
              <a:rPr lang="de-CH" sz="2200" dirty="0" smtClean="0">
                <a:solidFill>
                  <a:sysClr val="windowText" lastClr="000000"/>
                </a:solidFill>
                <a:latin typeface="Arial" panose="020B0604020202020204" pitchFamily="34" charset="0"/>
                <a:cs typeface="Arial" panose="020B0604020202020204" pitchFamily="34" charset="0"/>
              </a:rPr>
              <a:t>Für jeden privaten Schüssel muss mindestens ein korrespondierender X509-Zertifikatstyp im Token gespeichert sein</a:t>
            </a:r>
          </a:p>
          <a:p>
            <a:pPr lvl="2"/>
            <a:r>
              <a:rPr lang="de-CH" sz="2200" dirty="0" smtClean="0">
                <a:solidFill>
                  <a:sysClr val="windowText" lastClr="000000"/>
                </a:solidFill>
                <a:latin typeface="Arial" panose="020B0604020202020204" pitchFamily="34" charset="0"/>
                <a:cs typeface="Arial" panose="020B0604020202020204" pitchFamily="34" charset="0"/>
              </a:rPr>
              <a:t>Auf diese Zertifikate muss zudem vom CDF (Certificate Directory File) verwiesen werden</a:t>
            </a:r>
          </a:p>
          <a:p>
            <a:pPr lvl="2"/>
            <a:endParaRPr lang="de-CH" sz="2200" dirty="0" smtClean="0">
              <a:solidFill>
                <a:sysClr val="windowText" lastClr="000000"/>
              </a:solidFill>
              <a:latin typeface="Arial" panose="020B0604020202020204" pitchFamily="34" charset="0"/>
              <a:cs typeface="Arial" panose="020B0604020202020204" pitchFamily="34" charset="0"/>
            </a:endParaRPr>
          </a:p>
          <a:p>
            <a:pPr lvl="1"/>
            <a:endParaRPr lang="de-CH" sz="1800" dirty="0" smtClean="0">
              <a:solidFill>
                <a:sysClr val="windowText" lastClr="000000"/>
              </a:solidFill>
              <a:latin typeface="Arial" panose="020B0604020202020204" pitchFamily="34" charset="0"/>
              <a:cs typeface="Arial" panose="020B0604020202020204" pitchFamily="34" charset="0"/>
            </a:endParaRPr>
          </a:p>
          <a:p>
            <a:pPr lvl="1"/>
            <a:endParaRPr lang="de-CH" sz="2600" dirty="0" smtClean="0">
              <a:solidFill>
                <a:sysClr val="windowText" lastClr="000000"/>
              </a:solidFill>
              <a:latin typeface="Arial" panose="020B0604020202020204" pitchFamily="34" charset="0"/>
              <a:cs typeface="Arial" panose="020B0604020202020204" pitchFamily="34" charset="0"/>
            </a:endParaRPr>
          </a:p>
          <a:p>
            <a:pPr lvl="8"/>
            <a:endParaRPr lang="de-CH" sz="1800" dirty="0" smtClean="0">
              <a:solidFill>
                <a:sysClr val="windowText" lastClr="000000"/>
              </a:solidFill>
              <a:latin typeface="Arial" panose="020B0604020202020204" pitchFamily="34" charset="0"/>
              <a:cs typeface="Arial" panose="020B0604020202020204" pitchFamily="34" charset="0"/>
            </a:endParaRPr>
          </a:p>
          <a:p>
            <a:endParaRPr lang="de-CH" sz="2200" dirty="0" smtClean="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206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Ressourcen</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lvl="0"/>
            <a:r>
              <a:rPr lang="x-none"/>
              <a:t>PKCS-Seiten der RSA Laboratories</a:t>
            </a:r>
          </a:p>
          <a:p>
            <a:pPr lvl="0"/>
            <a:r>
              <a:rPr lang="x-none" sz="1400"/>
              <a:t>http://www.emc.com/emc-plus/rsa-labs/standards-initiatives/public-key-cryptography-standards.htm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Q&amp;A</a:t>
            </a:r>
          </a:p>
        </p:txBody>
      </p:sp>
      <p:sp>
        <p:nvSpPr>
          <p:cNvPr id="3" name="Subtitle 2"/>
          <p:cNvSpPr txBox="1">
            <a:spLocks noGrp="1"/>
          </p:cNvSpPr>
          <p:nvPr>
            <p:ph type="subTitle" idx="4294967295"/>
          </p:nvPr>
        </p:nvSpPr>
        <p:spPr/>
        <p:txBody>
          <a:bodyPr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ctr">
              <a:buNone/>
            </a:pPr>
            <a:r>
              <a:rPr lang="x-none" sz="9600">
                <a:latin typeface="Arial" pitchFamily="18"/>
                <a:ea typeface="Arial Unicode MS" pitchFamily="2"/>
                <a:cs typeface="Arial Unicode MS" pitchFamily="2"/>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x-none" sz="3600">
                <a:latin typeface="Arial" pitchFamily="18"/>
                <a:ea typeface="Arial Unicode MS" pitchFamily="2"/>
                <a:cs typeface="Arial Unicode MS" pitchFamily="2"/>
              </a:rPr>
              <a:t>PKCS #3:</a:t>
            </a:r>
            <a:br>
              <a:rPr lang="x-none" sz="3600">
                <a:latin typeface="Arial" pitchFamily="18"/>
                <a:ea typeface="Arial Unicode MS" pitchFamily="2"/>
                <a:cs typeface="Arial Unicode MS" pitchFamily="2"/>
              </a:rPr>
            </a:br>
            <a:r>
              <a:rPr lang="x-none" sz="3600">
                <a:latin typeface="Arial" pitchFamily="18"/>
                <a:ea typeface="Arial Unicode MS" pitchFamily="2"/>
                <a:cs typeface="Arial Unicode MS" pitchFamily="2"/>
              </a:rPr>
              <a:t>Diffie-Hellman Key-Agreement</a:t>
            </a:r>
          </a:p>
        </p:txBody>
      </p:sp>
      <p:sp>
        <p:nvSpPr>
          <p:cNvPr id="3" name="Text Placeholder 2"/>
          <p:cNvSpPr txBox="1">
            <a:spLocks noGrp="1"/>
          </p:cNvSpPr>
          <p:nvPr>
            <p:ph type="body" idx="4294967295"/>
          </p:nvPr>
        </p:nvSpPr>
        <p:spPr/>
        <p:txBody>
          <a:bodyPr/>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a:spcBef>
                <a:spcPts val="0"/>
              </a:spcBef>
              <a:spcAft>
                <a:spcPts val="1417"/>
              </a:spcAft>
              <a:buSzPct val="45000"/>
              <a:buFont typeface="StarSymbol"/>
              <a:buChar char="●"/>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pPr marL="0" indent="0" algn="ctr">
              <a:buNone/>
            </a:pPr>
            <a:endParaRPr lang="en-US" b="1" dirty="0" smtClean="0">
              <a:solidFill>
                <a:sysClr val="windowText" lastClr="000000"/>
              </a:solidFill>
              <a:latin typeface="Arial" pitchFamily="34"/>
              <a:ea typeface="Arial Unicode MS" pitchFamily="2"/>
              <a:cs typeface="Arial Unicode MS" pitchFamily="2"/>
            </a:endParaRPr>
          </a:p>
          <a:p>
            <a:pPr marL="0" indent="0" algn="ctr">
              <a:buNone/>
            </a:pPr>
            <a:r>
              <a:rPr lang="en-US" b="1" dirty="0" smtClean="0">
                <a:solidFill>
                  <a:sysClr val="windowText" lastClr="000000"/>
                </a:solidFill>
                <a:latin typeface="Arial" pitchFamily="34"/>
                <a:ea typeface="Arial Unicode MS" pitchFamily="2"/>
                <a:cs typeface="Arial Unicode MS" pitchFamily="2"/>
              </a:rPr>
              <a:t>Definition</a:t>
            </a:r>
          </a:p>
          <a:p>
            <a:pPr marL="0" indent="0" algn="ctr">
              <a:buNone/>
            </a:pPr>
            <a:r>
              <a:rPr lang="en-US" sz="2400" i="1" dirty="0" smtClean="0">
                <a:solidFill>
                  <a:sysClr val="windowText" lastClr="000000"/>
                </a:solidFill>
                <a:latin typeface="Arial" panose="020B0604020202020204" pitchFamily="34" charset="0"/>
                <a:ea typeface="Arial Unicode MS" pitchFamily="2"/>
                <a:cs typeface="Arial" panose="020B0604020202020204" pitchFamily="34" charset="0"/>
              </a:rPr>
              <a:t>This standard describes </a:t>
            </a:r>
            <a:r>
              <a:rPr lang="en-US" sz="2400" i="1" dirty="0" smtClean="0">
                <a:latin typeface="Arial" panose="020B0604020202020204" pitchFamily="34" charset="0"/>
                <a:cs typeface="Arial" panose="020B0604020202020204" pitchFamily="34" charset="0"/>
              </a:rPr>
              <a:t>a method for implementing </a:t>
            </a:r>
            <a:r>
              <a:rPr lang="en-US" sz="2400" i="1" dirty="0" err="1" smtClean="0">
                <a:latin typeface="Arial" panose="020B0604020202020204" pitchFamily="34" charset="0"/>
                <a:cs typeface="Arial" panose="020B0604020202020204" pitchFamily="34" charset="0"/>
              </a:rPr>
              <a:t>Diffie</a:t>
            </a:r>
            <a:r>
              <a:rPr lang="en-US" sz="2400" i="1" dirty="0" smtClean="0">
                <a:latin typeface="Arial" panose="020B0604020202020204" pitchFamily="34" charset="0"/>
                <a:cs typeface="Arial" panose="020B0604020202020204" pitchFamily="34" charset="0"/>
              </a:rPr>
              <a:t>-Hellman key agreement. The intended application of this standard is in protocols for establishing secure communications</a:t>
            </a:r>
            <a:r>
              <a:rPr lang="en-US" i="1" dirty="0" smtClean="0">
                <a:latin typeface="Arial" panose="020B0604020202020204" pitchFamily="34" charset="0"/>
                <a:cs typeface="Arial" panose="020B0604020202020204" pitchFamily="34" charset="0"/>
              </a:rPr>
              <a:t>.</a:t>
            </a:r>
            <a:endParaRPr lang="en-US" i="1" dirty="0" smtClean="0">
              <a:solidFill>
                <a:sysClr val="windowText" lastClr="000000"/>
              </a:solidFill>
              <a:latin typeface="Arial" panose="020B0604020202020204" pitchFamily="34" charset="0"/>
              <a:ea typeface="Arial Unicode MS" pitchFamily="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p:sp>
        <p:nvSpPr>
          <p:cNvPr id="3" name="Rectangle 2"/>
          <p:cNvSpPr/>
          <p:nvPr/>
        </p:nvSpPr>
        <p:spPr>
          <a:xfrm>
            <a:off x="935363" y="1691605"/>
            <a:ext cx="8208912" cy="5201424"/>
          </a:xfrm>
          <a:prstGeom prst="rect">
            <a:avLst/>
          </a:prstGeom>
        </p:spPr>
        <p:txBody>
          <a:bodyPr wrap="square">
            <a:spAutoFit/>
          </a:bodyPr>
          <a:lstStyle/>
          <a:p>
            <a:pPr marL="342900" lvl="0" indent="-342900">
              <a:buFontTx/>
              <a:buChar char="-"/>
            </a:pPr>
            <a:r>
              <a:rPr lang="x-none" sz="2800" smtClean="0">
                <a:latin typeface="Arial" panose="020B0604020202020204" pitchFamily="34" charset="0"/>
                <a:cs typeface="Arial" panose="020B0604020202020204" pitchFamily="34" charset="0"/>
              </a:rPr>
              <a:t>Der Standard beschreibt eine </a:t>
            </a:r>
            <a:r>
              <a:rPr lang="de-CH" sz="2800" dirty="0" smtClean="0">
                <a:latin typeface="Arial" panose="020B0604020202020204" pitchFamily="34" charset="0"/>
                <a:cs typeface="Arial" panose="020B0604020202020204" pitchFamily="34" charset="0"/>
              </a:rPr>
              <a:t>Methode für zur Implementierung des DH-Schlüsselaustauschs</a:t>
            </a:r>
          </a:p>
          <a:p>
            <a:pPr marL="342900" lvl="0" indent="-342900">
              <a:buFontTx/>
              <a:buChar char="-"/>
            </a:pPr>
            <a:endParaRPr lang="de-CH" sz="2800" dirty="0">
              <a:latin typeface="Arial" panose="020B0604020202020204" pitchFamily="34" charset="0"/>
              <a:cs typeface="Arial" panose="020B0604020202020204" pitchFamily="34" charset="0"/>
            </a:endParaRPr>
          </a:p>
          <a:p>
            <a:pPr marL="342900" lvl="0" indent="-342900">
              <a:buFontTx/>
              <a:buChar char="-"/>
            </a:pPr>
            <a:r>
              <a:rPr lang="de-CH" sz="2800" dirty="0" smtClean="0">
                <a:latin typeface="Arial" panose="020B0604020202020204" pitchFamily="34" charset="0"/>
                <a:cs typeface="Arial" panose="020B0604020202020204" pitchFamily="34" charset="0"/>
              </a:rPr>
              <a:t>Das Protokoll stützt sich auf das Problem des diskreten Logarithmus</a:t>
            </a:r>
          </a:p>
          <a:p>
            <a:pPr lvl="0"/>
            <a:endParaRPr lang="x-none" sz="2800" smtClean="0">
              <a:latin typeface="Arial" panose="020B0604020202020204" pitchFamily="34" charset="0"/>
              <a:cs typeface="Arial" panose="020B0604020202020204" pitchFamily="34" charset="0"/>
            </a:endParaRPr>
          </a:p>
          <a:p>
            <a:pPr marL="342900" lvl="0" indent="-342900">
              <a:buFontTx/>
              <a:buChar char="-"/>
            </a:pPr>
            <a:r>
              <a:rPr lang="de-CH" sz="2800" dirty="0" smtClean="0">
                <a:latin typeface="Arial" panose="020B0604020202020204" pitchFamily="34" charset="0"/>
                <a:cs typeface="Arial" panose="020B0604020202020204" pitchFamily="34" charset="0"/>
              </a:rPr>
              <a:t>Deckt lediglich das Schutzziel der Vertraulichkeit ab</a:t>
            </a:r>
          </a:p>
          <a:p>
            <a:pPr lvl="0"/>
            <a:endParaRPr lang="x-none" sz="2800" smtClean="0">
              <a:latin typeface="Arial" panose="020B0604020202020204" pitchFamily="34" charset="0"/>
              <a:cs typeface="Arial" panose="020B0604020202020204" pitchFamily="34" charset="0"/>
            </a:endParaRPr>
          </a:p>
          <a:p>
            <a:pPr marL="342900" lvl="0" indent="-342900">
              <a:buFontTx/>
              <a:buChar char="-"/>
            </a:pPr>
            <a:r>
              <a:rPr lang="de-CH" sz="2800" dirty="0" smtClean="0">
                <a:latin typeface="Arial" panose="020B0604020202020204" pitchFamily="34" charset="0"/>
                <a:cs typeface="Arial" panose="020B0604020202020204" pitchFamily="34" charset="0"/>
              </a:rPr>
              <a:t>Es sollte daher mit Mechanismen der Authentizität kombiniert werden</a:t>
            </a:r>
          </a:p>
          <a:p>
            <a:pPr lvl="0"/>
            <a:endParaRPr lang="x-none"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571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Gründe für die Verwendung des DH Key Agreement:</a:t>
            </a:r>
          </a:p>
          <a:p>
            <a:pPr lvl="1"/>
            <a:r>
              <a:rPr lang="de-CH" sz="2500" dirty="0" smtClean="0">
                <a:solidFill>
                  <a:sysClr val="windowText" lastClr="000000"/>
                </a:solidFill>
                <a:latin typeface="Arial" panose="020B0604020202020204" pitchFamily="34" charset="0"/>
                <a:cs typeface="Arial" panose="020B0604020202020204" pitchFamily="34" charset="0"/>
              </a:rPr>
              <a:t>Austausch von geheimen Schlüsseln zwischen zwei Kommunikationsparteien, welche oftmals für symmetrische Kryptosysteme verwendet werden</a:t>
            </a:r>
          </a:p>
          <a:p>
            <a:pPr lvl="1"/>
            <a:r>
              <a:rPr lang="de-CH" sz="2500" dirty="0" smtClean="0">
                <a:solidFill>
                  <a:sysClr val="windowText" lastClr="000000"/>
                </a:solidFill>
                <a:latin typeface="Arial" panose="020B0604020202020204" pitchFamily="34" charset="0"/>
                <a:cs typeface="Arial" panose="020B0604020202020204" pitchFamily="34" charset="0"/>
              </a:rPr>
              <a:t>Schlüsselaustausch sicherer als z.B. Bei RSA (Session-Keys)</a:t>
            </a:r>
          </a:p>
          <a:p>
            <a:pPr lvl="1"/>
            <a:r>
              <a:rPr lang="de-CH" sz="2500" dirty="0" smtClean="0">
                <a:solidFill>
                  <a:sysClr val="windowText" lastClr="000000"/>
                </a:solidFill>
                <a:latin typeface="Arial" panose="020B0604020202020204" pitchFamily="34" charset="0"/>
                <a:cs typeface="Arial" panose="020B0604020202020204" pitchFamily="34" charset="0"/>
              </a:rPr>
              <a:t>Leicht zu implementieren</a:t>
            </a: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3823094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03999" y="1769040"/>
            <a:ext cx="9071640" cy="4384800"/>
          </a:xfrm>
          <a:prstGeom prst="rect">
            <a:avLst/>
          </a:prstGeom>
          <a:noFill/>
          <a:ln>
            <a:noFill/>
          </a:ln>
        </p:spPr>
        <p:txBody>
          <a:bodyPr lIns="0" tIns="0" rIns="0" bIns="0"/>
          <a:lstStyle>
            <a:defPPr marL="432000" lvl="0" indent="-324000">
              <a:spcBef>
                <a:spcPts val="0"/>
              </a:spcBef>
              <a:spcAft>
                <a:spcPts val="1417"/>
              </a:spcAft>
              <a:buSzPct val="45000"/>
              <a:buFont typeface="StarSymbol"/>
              <a:buNone/>
              <a:defRPr lang="x-none" sz="3200" b="0" i="0" u="none" strike="noStrike" kern="1200">
                <a:ln>
                  <a:noFill/>
                </a:ln>
              </a:defRPr>
            </a:defPPr>
            <a:lvl1pPr marL="432000" lvl="0" indent="-324000" rtl="0" hangingPunct="0">
              <a:spcBef>
                <a:spcPts val="0"/>
              </a:spcBef>
              <a:spcAft>
                <a:spcPts val="1417"/>
              </a:spcAft>
              <a:buSzPct val="45000"/>
              <a:buFont typeface="StarSymbol"/>
              <a:buChar char="●"/>
              <a:tabLst/>
              <a:defRPr lang="x-none" sz="3200" b="0" i="0" u="none" strike="noStrike" kern="1200">
                <a:ln>
                  <a:noFill/>
                </a:ln>
              </a:defRPr>
            </a:lvl1pPr>
            <a:lvl2pPr marL="864000" lvl="1" indent="-324000">
              <a:spcBef>
                <a:spcPts val="0"/>
              </a:spcBef>
              <a:spcAft>
                <a:spcPts val="1134"/>
              </a:spcAft>
              <a:buSzPct val="75000"/>
              <a:buFont typeface="StarSymbol"/>
              <a:buChar char="–"/>
              <a:defRPr lang="x-none" sz="2800" b="0" i="0" u="none" strike="noStrike" kern="1200">
                <a:ln>
                  <a:noFill/>
                </a:ln>
              </a:defRPr>
            </a:lvl2pPr>
            <a:lvl3pPr marL="1295999" lvl="2" indent="-288000">
              <a:spcBef>
                <a:spcPts val="0"/>
              </a:spcBef>
              <a:spcAft>
                <a:spcPts val="850"/>
              </a:spcAft>
              <a:buSzPct val="45000"/>
              <a:buFont typeface="StarSymbol"/>
              <a:buChar char="●"/>
              <a:defRPr lang="x-none" sz="2400" b="0" i="0" u="none" strike="noStrike" kern="1200">
                <a:ln>
                  <a:noFill/>
                </a:ln>
              </a:defRPr>
            </a:lvl3pPr>
            <a:lvl4pPr marL="1728000" lvl="3" indent="-216000">
              <a:spcBef>
                <a:spcPts val="0"/>
              </a:spcBef>
              <a:spcAft>
                <a:spcPts val="567"/>
              </a:spcAft>
              <a:buSzPct val="75000"/>
              <a:buFont typeface="StarSymbol"/>
              <a:buChar char="–"/>
              <a:defRPr lang="x-none" sz="2000" b="0" i="0" u="none" strike="noStrike" kern="1200">
                <a:ln>
                  <a:noFill/>
                </a:ln>
              </a:defRPr>
            </a:lvl4pPr>
            <a:lvl5pPr marL="2160000" lvl="4" indent="-216000">
              <a:spcBef>
                <a:spcPts val="0"/>
              </a:spcBef>
              <a:spcAft>
                <a:spcPts val="283"/>
              </a:spcAft>
              <a:buSzPct val="45000"/>
              <a:buFont typeface="StarSymbol"/>
              <a:buChar char="●"/>
              <a:defRPr lang="x-none" sz="2000" b="0" i="0" u="none" strike="noStrike" kern="1200">
                <a:ln>
                  <a:noFill/>
                </a:ln>
              </a:defRPr>
            </a:lvl5pPr>
            <a:lvl6pPr marL="2592000" lvl="5" indent="-216000">
              <a:spcBef>
                <a:spcPts val="0"/>
              </a:spcBef>
              <a:spcAft>
                <a:spcPts val="283"/>
              </a:spcAft>
              <a:buSzPct val="45000"/>
              <a:buFont typeface="StarSymbol"/>
              <a:buChar char="●"/>
              <a:defRPr lang="x-none" sz="2000" b="0" i="0" u="none" strike="noStrike" kern="1200">
                <a:ln>
                  <a:noFill/>
                </a:ln>
              </a:defRPr>
            </a:lvl6pPr>
            <a:lvl7pPr marL="3024000" lvl="6" indent="-216000">
              <a:spcBef>
                <a:spcPts val="0"/>
              </a:spcBef>
              <a:spcAft>
                <a:spcPts val="283"/>
              </a:spcAft>
              <a:buSzPct val="45000"/>
              <a:buFont typeface="StarSymbol"/>
              <a:buChar char="●"/>
              <a:defRPr lang="x-none" sz="2000" b="0" i="0" u="none" strike="noStrike" kern="1200">
                <a:ln>
                  <a:noFill/>
                </a:ln>
              </a:defRPr>
            </a:lvl7pPr>
            <a:lvl8pPr marL="3456000" lvl="7" indent="-216000">
              <a:spcBef>
                <a:spcPts val="0"/>
              </a:spcBef>
              <a:spcAft>
                <a:spcPts val="283"/>
              </a:spcAft>
              <a:buSzPct val="45000"/>
              <a:buFont typeface="StarSymbol"/>
              <a:buChar char="●"/>
              <a:defRPr lang="x-none" sz="2000" b="0" i="0" u="none" strike="noStrike" kern="1200">
                <a:ln>
                  <a:noFill/>
                </a:ln>
              </a:defRPr>
            </a:lvl8pPr>
            <a:lvl9pPr marL="3887999" lvl="8" indent="-216000">
              <a:spcBef>
                <a:spcPts val="0"/>
              </a:spcBef>
              <a:spcAft>
                <a:spcPts val="283"/>
              </a:spcAft>
              <a:buSzPct val="45000"/>
              <a:buFont typeface="StarSymbol"/>
              <a:buChar char="●"/>
              <a:defRPr lang="x-none" sz="2000" b="0" i="0" u="none" strike="noStrike" kern="1200">
                <a:ln>
                  <a:noFill/>
                </a:ln>
              </a:defRPr>
            </a:lvl9pPr>
          </a:lstStyle>
          <a:p>
            <a:r>
              <a:rPr lang="de-CH" sz="3000" dirty="0" smtClean="0">
                <a:solidFill>
                  <a:sysClr val="windowText" lastClr="000000"/>
                </a:solidFill>
                <a:latin typeface="Arial" panose="020B0604020202020204" pitchFamily="34" charset="0"/>
                <a:cs typeface="Arial" panose="020B0604020202020204" pitchFamily="34" charset="0"/>
              </a:rPr>
              <a:t>Nachteile des DH Key Agreement:</a:t>
            </a:r>
          </a:p>
          <a:p>
            <a:pPr lvl="1"/>
            <a:r>
              <a:rPr lang="de-CH" dirty="0" smtClean="0">
                <a:solidFill>
                  <a:sysClr val="windowText" lastClr="000000"/>
                </a:solidFill>
                <a:latin typeface="Arial" panose="020B0604020202020204" pitchFamily="34" charset="0"/>
                <a:cs typeface="Arial" panose="020B0604020202020204" pitchFamily="34" charset="0"/>
              </a:rPr>
              <a:t>Ohne zusätzlichen Einsatz von Authentifizierungs-Mechanismen is ein Man-In-The-Middle Attacke unbemerkbar möglich</a:t>
            </a:r>
          </a:p>
          <a:p>
            <a:pPr lvl="2"/>
            <a:r>
              <a:rPr lang="de-CH" dirty="0" smtClean="0">
                <a:solidFill>
                  <a:sysClr val="windowText" lastClr="000000"/>
                </a:solidFill>
                <a:latin typeface="Arial" panose="020B0604020202020204" pitchFamily="34" charset="0"/>
                <a:cs typeface="Arial" panose="020B0604020202020204" pitchFamily="34" charset="0"/>
              </a:rPr>
              <a:t>Daher Einsatz von z.B.: Station-To-Station-Protokollen notwendig, welches zusätzlich Digitale-Signaturen oder MAC verwendet</a:t>
            </a:r>
          </a:p>
        </p:txBody>
      </p:sp>
      <p:sp>
        <p:nvSpPr>
          <p:cNvPr id="3" name="Title 1"/>
          <p:cNvSpPr txBox="1">
            <a:spLocks/>
          </p:cNvSpPr>
          <p:nvPr/>
        </p:nvSpPr>
        <p:spPr>
          <a:xfrm>
            <a:off x="503999" y="301320"/>
            <a:ext cx="9071640" cy="1262160"/>
          </a:xfrm>
          <a:prstGeom prst="rect">
            <a:avLst/>
          </a:prstGeom>
          <a:noFill/>
          <a:ln>
            <a:noFill/>
          </a:ln>
        </p:spPr>
        <p:txBody>
          <a:bodyPr lIns="0" tIns="0" rIns="0" bIns="0" anchor="ctr">
            <a:spAutoFit/>
          </a:bodyPr>
          <a:lstStyle>
            <a:defPPr lvl="0">
              <a:buSzPct val="45000"/>
              <a:buFont typeface="StarSymbol"/>
              <a:buNone/>
              <a:defRPr/>
            </a:defPPr>
            <a:lvl1pPr lvl="0" algn="ctr" rtl="0" hangingPunct="0">
              <a:buSzPct val="45000"/>
              <a:buFont typeface="StarSymbol"/>
              <a:buChar char="●"/>
              <a:tabLst/>
              <a:defRPr lang="x-none" sz="4400" b="0" i="0" u="none" strike="noStrike" kern="1200">
                <a:ln>
                  <a:noFill/>
                </a:ln>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Font typeface="StarSymbol"/>
              <a:buNone/>
            </a:pPr>
            <a:r>
              <a:rPr lang="de-CH" sz="3600" dirty="0" smtClean="0">
                <a:solidFill>
                  <a:sysClr val="windowText" lastClr="000000"/>
                </a:solidFill>
                <a:latin typeface="Arial" pitchFamily="18"/>
                <a:ea typeface="Arial Unicode MS" pitchFamily="2"/>
                <a:cs typeface="Arial Unicode MS" pitchFamily="2"/>
              </a:rPr>
              <a:t>PKCS #3:</a:t>
            </a:r>
            <a:br>
              <a:rPr lang="de-CH" sz="3600" dirty="0" smtClean="0">
                <a:solidFill>
                  <a:sysClr val="windowText" lastClr="000000"/>
                </a:solidFill>
                <a:latin typeface="Arial" pitchFamily="18"/>
                <a:ea typeface="Arial Unicode MS" pitchFamily="2"/>
                <a:cs typeface="Arial Unicode MS" pitchFamily="2"/>
              </a:rPr>
            </a:br>
            <a:r>
              <a:rPr lang="de-CH" sz="3600" dirty="0" smtClean="0">
                <a:solidFill>
                  <a:sysClr val="windowText" lastClr="000000"/>
                </a:solidFill>
                <a:latin typeface="Arial" pitchFamily="18"/>
                <a:ea typeface="Arial Unicode MS" pitchFamily="2"/>
                <a:cs typeface="Arial Unicode MS" pitchFamily="2"/>
              </a:rPr>
              <a:t>Diffie-Hellman Key-Agreement</a:t>
            </a:r>
            <a:endParaRPr lang="de-CH" sz="3600" dirty="0">
              <a:solidFill>
                <a:sysClr val="windowText" lastClr="000000"/>
              </a:solidFill>
              <a:latin typeface="Arial" pitchFamily="18"/>
              <a:ea typeface="Arial Unicode MS" pitchFamily="2"/>
              <a:cs typeface="Arial Unicode MS" pitchFamily="2"/>
            </a:endParaRPr>
          </a:p>
        </p:txBody>
      </p:sp>
    </p:spTree>
    <p:extLst>
      <p:ext uri="{BB962C8B-B14F-4D97-AF65-F5344CB8AC3E}">
        <p14:creationId xmlns:p14="http://schemas.microsoft.com/office/powerpoint/2010/main" val="181147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0</TotalTime>
  <Words>1741</Words>
  <Application>Microsoft Office PowerPoint</Application>
  <PresentationFormat>On-screen Show (4:3)</PresentationFormat>
  <Paragraphs>268</Paragraphs>
  <Slides>59</Slides>
  <Notes>39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Default</vt:lpstr>
      <vt:lpstr>Public-Key Cryptography Standards</vt:lpstr>
      <vt:lpstr>Inhalt</vt:lpstr>
      <vt:lpstr>Übersicht</vt:lpstr>
      <vt:lpstr>Übersicht</vt:lpstr>
      <vt:lpstr>PKCS #1: RSA Cryptography</vt:lpstr>
      <vt:lpstr>PKCS #3: Diffie-Hellman Key-Agreement</vt:lpstr>
      <vt:lpstr>PowerPoint Presentation</vt:lpstr>
      <vt:lpstr>PowerPoint Presentation</vt:lpstr>
      <vt:lpstr>PowerPoint Presentation</vt:lpstr>
      <vt:lpstr>PowerPoint Presentation</vt:lpstr>
      <vt:lpstr>PowerPoint Presentation</vt:lpstr>
      <vt:lpstr>PowerPoint Presentation</vt:lpstr>
      <vt:lpstr>PKCS #5: Password-Based Cryptography</vt:lpstr>
      <vt:lpstr>PKCS #5: Password-Based Cryptography</vt:lpstr>
      <vt:lpstr>PKCS #6: Extended-Certificate Syntax</vt:lpstr>
      <vt:lpstr>PKCS #6: Extended-Certificate Syntax</vt:lpstr>
      <vt:lpstr>PKCS #6: Extended-Certificate Syntax</vt:lpstr>
      <vt:lpstr>PKCS #6: Extended-Certificate Syntax</vt:lpstr>
      <vt:lpstr>PKCS #6: Extended-Certificate Syntax</vt:lpstr>
      <vt:lpstr>PKCS #6: Extended-Certificate Syntax</vt:lpstr>
      <vt:lpstr>PKCS #6: Extended-Certificate Syntax</vt:lpstr>
      <vt:lpstr>PKCS #6: Extended-Certificate Syntax</vt:lpstr>
      <vt:lpstr>PKCS #7: Cryptographic Message Syntax</vt:lpstr>
      <vt:lpstr>PKCS #8: Private-Key Information Syntax</vt:lpstr>
      <vt:lpstr>PKCS #9: Selected Object Classes &amp; Attribute Types</vt:lpstr>
      <vt:lpstr>PKCS #10: Certification Request Syntax</vt:lpstr>
      <vt:lpstr>PKCS #10: Certification Request Syntax</vt:lpstr>
      <vt:lpstr>PKCS #10: Certification Request Syntax</vt:lpstr>
      <vt:lpstr>PKCS #10: Certification Request Syntax</vt:lpstr>
      <vt:lpstr>PKCS #10: Certification Request Syntax</vt:lpstr>
      <vt:lpstr>PKCS #10: Certification Request Syntax</vt:lpstr>
      <vt:lpstr>PKCS #10: Certification Request Syntax</vt:lpstr>
      <vt:lpstr>PKCS #10: Certification Request Syntax</vt:lpstr>
      <vt:lpstr>PKCS #11: Cryptographic Token Interface</vt:lpstr>
      <vt:lpstr>PKCS #11: Cryptographic Token Interface</vt:lpstr>
      <vt:lpstr>PKCS #11: Cryptographic Token Interface</vt:lpstr>
      <vt:lpstr>PKCS #11: Cryptographic Token Interface</vt:lpstr>
      <vt:lpstr>PKCS #11: Cryptographic Token Interface</vt:lpstr>
      <vt:lpstr>PKCS #11: Cryptographic Token Interface</vt:lpstr>
      <vt:lpstr>PKCS #11: Cryptographic Token Interface</vt:lpstr>
      <vt:lpstr>PKCS #12: Personal Information Exchange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PKCS #13: Elliptic Curve Cryptography</vt:lpstr>
      <vt:lpstr>PKCS #15: Cryptographic Token Information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Ressourcen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Public-Key Cryptography Standards</dc:title>
  <dc:creator>Marek Dunkinsky</dc:creator>
  <cp:lastModifiedBy>Marek Dunkinsky</cp:lastModifiedBy>
  <cp:revision>72</cp:revision>
  <dcterms:created xsi:type="dcterms:W3CDTF">2014-01-01T23:50:02Z</dcterms:created>
  <dcterms:modified xsi:type="dcterms:W3CDTF">2014-01-02T18:16:56Z</dcterms:modified>
</cp:coreProperties>
</file>