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0B241D-6AC0-4F39-B014-DBCB63870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4F5764B-FD6E-4521-9DF2-3E06755EE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45F7B1-69B2-4DEA-80A6-6A16708A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3FD5-EC74-451D-A3C3-E0FA1B7C5D17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6ECC09-E6C7-49DE-AAF6-4FB66BD0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21967A-11C9-42D9-8442-A4A8B5B6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612C-58C8-4C05-9ABB-7E69F4A93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55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1C0A68-23E1-4791-A3AE-3393A437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32B32C-1F97-49F7-A209-649776CCC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DE7DD0-C5B8-4CAE-B5DD-F9A0141E4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3FD5-EC74-451D-A3C3-E0FA1B7C5D17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94A8EF-BB3B-4FB9-A2AC-5C6339BE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A6937D-B615-4A15-889D-5F4B9533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612C-58C8-4C05-9ABB-7E69F4A93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60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F7A027-2DBA-4824-99A9-EF881A031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A4F4D6-A641-4B4A-BDFD-AE5143496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A2CF51-2C60-4DBD-B957-662698E39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3FD5-EC74-451D-A3C3-E0FA1B7C5D17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E9CC90-8C3C-4F8F-80BF-518DF34B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4164DB-D408-42D6-8F2B-4DA7AFD1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612C-58C8-4C05-9ABB-7E69F4A93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42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31AD8-DE19-4EAF-A6C5-E998295E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AB97FB-2514-406E-841C-2CB1E794A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90FD09-B1DB-4570-99B0-BF7EDCF4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3FD5-EC74-451D-A3C3-E0FA1B7C5D17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4605CA-BA70-427F-84D7-817950FA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43DE8B-6F56-4D40-BFA8-4F526209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612C-58C8-4C05-9ABB-7E69F4A93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392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5FBD58-0E96-4360-876E-E85B4020F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A4AD3A-EE67-4993-8F81-64E750539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D431FA-89A2-45B9-8FD6-456E24C3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3FD5-EC74-451D-A3C3-E0FA1B7C5D17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A41773-732D-4F17-ABF5-4886BF51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FA52E1-FEE9-4E35-967A-30CCB6FD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612C-58C8-4C05-9ABB-7E69F4A93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29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31662-8F71-4144-924B-057438E6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8AC3D-B435-4FEF-8CF5-F97948A73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D2B56E-00F0-4211-9E6F-2AB193D4B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52F914-FD63-4A0C-80E2-6B5AE82C5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3FD5-EC74-451D-A3C3-E0FA1B7C5D17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CA38F5-4BF6-4239-BF01-8F5C33DC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7D3475-4DF1-4109-899D-96BBD1BD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612C-58C8-4C05-9ABB-7E69F4A93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4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FF95F3-D189-4D15-BE87-8FC04B5A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0DD842-DD35-4EE8-9EB3-F2665607E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1796ED-136D-4FCB-999D-BB7CECBCA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2AE912D-1DB3-4512-B93D-28BA4EB11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85C6909-BD1C-4FE5-AD9B-0D08618C5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F613825-7504-4489-AAB6-0A722E2D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3FD5-EC74-451D-A3C3-E0FA1B7C5D17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4CF9280-F849-4D1E-80A0-4B74502F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CCA67C-8419-42C4-AC30-EDC8E3E3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612C-58C8-4C05-9ABB-7E69F4A93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98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021EB5-B969-403F-8AB5-77E9ACF3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551C11A-39F9-4497-AA53-8D7EEC0F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3FD5-EC74-451D-A3C3-E0FA1B7C5D17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DE2A49-F5CC-4090-9B95-9EB37655D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AFF9067-6DDA-4815-8C7E-6C4104DB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612C-58C8-4C05-9ABB-7E69F4A93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018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5D25F70-C545-40E2-9830-5CDB52360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3FD5-EC74-451D-A3C3-E0FA1B7C5D17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79C5FBD-7595-4F74-BB6A-BFA48959B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CFC778-7822-4E13-8CB1-C035A8F5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612C-58C8-4C05-9ABB-7E69F4A93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12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124B8C-1D33-4667-B768-642EF3D5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D0CA78-146A-461C-8729-E39467EF5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67D922-4467-4153-9070-BDDECCE9A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123D43-211D-46C1-8D00-A4299AE7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3FD5-EC74-451D-A3C3-E0FA1B7C5D17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EDC1CA-7E81-468D-BE1F-51308B53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29BDB8-2298-4504-AC07-D4F87585D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612C-58C8-4C05-9ABB-7E69F4A93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85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7EF3AE-1727-4270-9835-A3E3687E6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45B7B87-85D7-4CBD-9392-CFBD2B06D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CD7A6F-1ED4-43F3-A488-2AA7A8F8D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86417B-74FE-4E08-BE96-7AA7345B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3FD5-EC74-451D-A3C3-E0FA1B7C5D17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A3E0CB-E79C-44D3-BA08-3247D6A48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C03573-3702-4633-B170-72EEFAA0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612C-58C8-4C05-9ABB-7E69F4A93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78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492202C-06FC-45A8-B2FE-3B0E424BA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78E8A6-6558-473A-B978-B91EFFC5F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75366F-55F4-441C-80A9-4EC954AC0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A3FD5-EC74-451D-A3C3-E0FA1B7C5D17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529886-C79C-42D1-9598-84D2CCDC6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94ED9E-094F-4E80-A631-8095AD580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C612C-58C8-4C05-9ABB-7E69F4A93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00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FE7E22C1-CF6A-424F-A374-6C1CFA040050}"/>
              </a:ext>
            </a:extLst>
          </p:cNvPr>
          <p:cNvGrpSpPr/>
          <p:nvPr/>
        </p:nvGrpSpPr>
        <p:grpSpPr>
          <a:xfrm>
            <a:off x="122119" y="118837"/>
            <a:ext cx="12069881" cy="6550568"/>
            <a:chOff x="122119" y="118837"/>
            <a:chExt cx="12069881" cy="6550568"/>
          </a:xfrm>
        </p:grpSpPr>
        <p:pic>
          <p:nvPicPr>
            <p:cNvPr id="5" name="図 4" descr="テーブル&#10;&#10;自動的に生成された説明">
              <a:extLst>
                <a:ext uri="{FF2B5EF4-FFF2-40B4-BE49-F238E27FC236}">
                  <a16:creationId xmlns:a16="http://schemas.microsoft.com/office/drawing/2014/main" id="{34C5FA4F-5A27-4516-8B99-8AACD60E6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19" y="118837"/>
              <a:ext cx="5713073" cy="5941596"/>
            </a:xfrm>
            <a:prstGeom prst="rect">
              <a:avLst/>
            </a:prstGeom>
          </p:spPr>
        </p:pic>
        <p:pic>
          <p:nvPicPr>
            <p:cNvPr id="7" name="図 6" descr="テーブル&#10;&#10;自動的に生成された説明">
              <a:extLst>
                <a:ext uri="{FF2B5EF4-FFF2-40B4-BE49-F238E27FC236}">
                  <a16:creationId xmlns:a16="http://schemas.microsoft.com/office/drawing/2014/main" id="{05082A54-DE4D-4A10-9D86-2036C80F9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825" y="1239687"/>
              <a:ext cx="6257175" cy="3699895"/>
            </a:xfrm>
            <a:prstGeom prst="rect">
              <a:avLst/>
            </a:prstGeom>
          </p:spPr>
        </p:pic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86228B4D-018E-4C62-8A2E-E88DA0C55F71}"/>
                </a:ext>
              </a:extLst>
            </p:cNvPr>
            <p:cNvSpPr txBox="1"/>
            <p:nvPr/>
          </p:nvSpPr>
          <p:spPr>
            <a:xfrm>
              <a:off x="481441" y="6202836"/>
              <a:ext cx="4787464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Disassembly listing of the AOT file</a:t>
              </a:r>
              <a:endParaRPr kumimoji="1" lang="ja-JP" alt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D15C6B67-ACC5-4190-AA61-A1FD6D86DD65}"/>
                </a:ext>
              </a:extLst>
            </p:cNvPr>
            <p:cNvSpPr txBox="1"/>
            <p:nvPr/>
          </p:nvSpPr>
          <p:spPr>
            <a:xfrm>
              <a:off x="6218562" y="6207740"/>
              <a:ext cx="5689699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Disassembly listing of the original binary</a:t>
              </a:r>
              <a:endParaRPr kumimoji="1" lang="ja-JP" alt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359F838-BFAA-407C-8EEA-03AD74ED64E3}"/>
                </a:ext>
              </a:extLst>
            </p:cNvPr>
            <p:cNvSpPr/>
            <p:nvPr/>
          </p:nvSpPr>
          <p:spPr>
            <a:xfrm>
              <a:off x="2875174" y="118838"/>
              <a:ext cx="2960017" cy="28034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8EB922B-5C13-44A6-B0F0-19059AB2BC71}"/>
                </a:ext>
              </a:extLst>
            </p:cNvPr>
            <p:cNvSpPr/>
            <p:nvPr/>
          </p:nvSpPr>
          <p:spPr>
            <a:xfrm>
              <a:off x="8853541" y="1239688"/>
              <a:ext cx="3216340" cy="14186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D827E100-525D-4622-9E45-EBEA2BF21C78}"/>
                </a:ext>
              </a:extLst>
            </p:cNvPr>
            <p:cNvSpPr/>
            <p:nvPr/>
          </p:nvSpPr>
          <p:spPr>
            <a:xfrm>
              <a:off x="5993406" y="118837"/>
              <a:ext cx="4875699" cy="5323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Parameters are passed through registers</a:t>
              </a:r>
              <a:endParaRPr kumimoji="1" lang="ja-JP" altLang="en-US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33A46BA-AD9A-4188-A1DA-E1016984E5CD}"/>
                </a:ext>
              </a:extLst>
            </p:cNvPr>
            <p:cNvSpPr/>
            <p:nvPr/>
          </p:nvSpPr>
          <p:spPr>
            <a:xfrm>
              <a:off x="2875173" y="2949335"/>
              <a:ext cx="2960017" cy="2932992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CBC970C7-4F8A-4420-AC15-6D91FF6BA37D}"/>
                </a:ext>
              </a:extLst>
            </p:cNvPr>
            <p:cNvSpPr/>
            <p:nvPr/>
          </p:nvSpPr>
          <p:spPr>
            <a:xfrm>
              <a:off x="8844114" y="2677466"/>
              <a:ext cx="3338459" cy="206421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76E897A7-F19F-49D2-B2A7-377E3B809A15}"/>
                </a:ext>
              </a:extLst>
            </p:cNvPr>
            <p:cNvSpPr/>
            <p:nvPr/>
          </p:nvSpPr>
          <p:spPr>
            <a:xfrm>
              <a:off x="5993406" y="5349961"/>
              <a:ext cx="5205900" cy="5323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Parameters are passed through stack region</a:t>
              </a:r>
              <a:endParaRPr kumimoji="1" lang="ja-JP" altLang="en-US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59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6CD3F69-AE15-45E1-8A67-3BD979EA8769}"/>
              </a:ext>
            </a:extLst>
          </p:cNvPr>
          <p:cNvGrpSpPr/>
          <p:nvPr/>
        </p:nvGrpSpPr>
        <p:grpSpPr>
          <a:xfrm>
            <a:off x="428723" y="1133261"/>
            <a:ext cx="11694255" cy="5333280"/>
            <a:chOff x="428723" y="1133261"/>
            <a:chExt cx="11694255" cy="5333280"/>
          </a:xfrm>
        </p:grpSpPr>
        <p:pic>
          <p:nvPicPr>
            <p:cNvPr id="5" name="図 4" descr="テーブル&#10;&#10;自動的に生成された説明">
              <a:extLst>
                <a:ext uri="{FF2B5EF4-FFF2-40B4-BE49-F238E27FC236}">
                  <a16:creationId xmlns:a16="http://schemas.microsoft.com/office/drawing/2014/main" id="{92A9C5AE-DC9A-4D1C-8046-497CC415A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2865" y="1867144"/>
              <a:ext cx="6722896" cy="2691530"/>
            </a:xfrm>
            <a:prstGeom prst="rect">
              <a:avLst/>
            </a:prstGeom>
          </p:spPr>
        </p:pic>
        <p:pic>
          <p:nvPicPr>
            <p:cNvPr id="7" name="図 6" descr="テーブル&#10;&#10;自動的に生成された説明">
              <a:extLst>
                <a:ext uri="{FF2B5EF4-FFF2-40B4-BE49-F238E27FC236}">
                  <a16:creationId xmlns:a16="http://schemas.microsoft.com/office/drawing/2014/main" id="{BA95578C-9795-4CBD-83DD-5F5F5F0BE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723" y="1134678"/>
              <a:ext cx="4896925" cy="4588644"/>
            </a:xfrm>
            <a:prstGeom prst="rect">
              <a:avLst/>
            </a:prstGeom>
          </p:spPr>
        </p:pic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489B2464-8202-490E-9691-1D1D98FB8617}"/>
                </a:ext>
              </a:extLst>
            </p:cNvPr>
            <p:cNvSpPr txBox="1"/>
            <p:nvPr/>
          </p:nvSpPr>
          <p:spPr>
            <a:xfrm>
              <a:off x="440973" y="6004876"/>
              <a:ext cx="4872424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Disassembly listing of the AOT file </a:t>
              </a:r>
              <a:endParaRPr kumimoji="1" lang="ja-JP" alt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1B6A9DB-E1BD-4CEB-87CE-60FA4C408408}"/>
                </a:ext>
              </a:extLst>
            </p:cNvPr>
            <p:cNvSpPr txBox="1"/>
            <p:nvPr/>
          </p:nvSpPr>
          <p:spPr>
            <a:xfrm>
              <a:off x="5879463" y="6004876"/>
              <a:ext cx="5689699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Disassembly listing of the original binary</a:t>
              </a:r>
              <a:endParaRPr kumimoji="1" lang="ja-JP" alt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9D2E9D5D-80C1-4943-80DA-41133072E3B5}"/>
                </a:ext>
              </a:extLst>
            </p:cNvPr>
            <p:cNvSpPr/>
            <p:nvPr/>
          </p:nvSpPr>
          <p:spPr>
            <a:xfrm>
              <a:off x="5531229" y="1133261"/>
              <a:ext cx="4896925" cy="5323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Parameters are passed through registers</a:t>
              </a:r>
              <a:endParaRPr kumimoji="1" lang="ja-JP" altLang="en-US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21A0C313-F08E-4CD0-8736-6E26AB0735BB}"/>
                </a:ext>
              </a:extLst>
            </p:cNvPr>
            <p:cNvSpPr/>
            <p:nvPr/>
          </p:nvSpPr>
          <p:spPr>
            <a:xfrm>
              <a:off x="2450969" y="1134678"/>
              <a:ext cx="1715678" cy="11560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D03B1FA2-2398-4760-B71C-EA1797A0D7EC}"/>
                </a:ext>
              </a:extLst>
            </p:cNvPr>
            <p:cNvSpPr/>
            <p:nvPr/>
          </p:nvSpPr>
          <p:spPr>
            <a:xfrm>
              <a:off x="8513975" y="1858911"/>
              <a:ext cx="1685828" cy="11670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90150CEE-690C-4258-BE01-4666655D163C}"/>
                </a:ext>
              </a:extLst>
            </p:cNvPr>
            <p:cNvSpPr/>
            <p:nvPr/>
          </p:nvSpPr>
          <p:spPr>
            <a:xfrm>
              <a:off x="2450968" y="2298887"/>
              <a:ext cx="2874679" cy="3206367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265DA85E-2C84-46E9-B552-3FD5C9E18E6A}"/>
                </a:ext>
              </a:extLst>
            </p:cNvPr>
            <p:cNvSpPr/>
            <p:nvPr/>
          </p:nvSpPr>
          <p:spPr>
            <a:xfrm>
              <a:off x="8513975" y="3035810"/>
              <a:ext cx="3609003" cy="1332700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657DD4ED-7959-4E2B-9D4E-A1E30243EC3E}"/>
                </a:ext>
              </a:extLst>
            </p:cNvPr>
            <p:cNvSpPr/>
            <p:nvPr/>
          </p:nvSpPr>
          <p:spPr>
            <a:xfrm>
              <a:off x="5531229" y="5004810"/>
              <a:ext cx="5168193" cy="5323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Parameters are passed through stack region</a:t>
              </a:r>
              <a:endParaRPr kumimoji="1" lang="ja-JP" altLang="en-US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23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2D7231D-0245-4704-A758-881EF02DD48C}"/>
              </a:ext>
            </a:extLst>
          </p:cNvPr>
          <p:cNvGrpSpPr/>
          <p:nvPr/>
        </p:nvGrpSpPr>
        <p:grpSpPr>
          <a:xfrm>
            <a:off x="135653" y="2699010"/>
            <a:ext cx="12056347" cy="1335415"/>
            <a:chOff x="135653" y="2699010"/>
            <a:chExt cx="12056347" cy="1335415"/>
          </a:xfrm>
        </p:grpSpPr>
        <p:pic>
          <p:nvPicPr>
            <p:cNvPr id="5" name="図 4" descr="テーブル&#10;&#10;自動的に生成された説明">
              <a:extLst>
                <a:ext uri="{FF2B5EF4-FFF2-40B4-BE49-F238E27FC236}">
                  <a16:creationId xmlns:a16="http://schemas.microsoft.com/office/drawing/2014/main" id="{CDD81F99-5D5B-49BD-A9B4-6F95DC11A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7656"/>
            <a:stretch/>
          </p:blipFill>
          <p:spPr>
            <a:xfrm>
              <a:off x="135653" y="2699010"/>
              <a:ext cx="5392132" cy="692163"/>
            </a:xfrm>
            <a:prstGeom prst="rect">
              <a:avLst/>
            </a:prstGeom>
          </p:spPr>
        </p:pic>
        <p:pic>
          <p:nvPicPr>
            <p:cNvPr id="7" name="図 6" descr="テーブル&#10;&#10;自動的に生成された説明">
              <a:extLst>
                <a:ext uri="{FF2B5EF4-FFF2-40B4-BE49-F238E27FC236}">
                  <a16:creationId xmlns:a16="http://schemas.microsoft.com/office/drawing/2014/main" id="{7221CA86-DB99-4E3A-87D5-B974533EB6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9" b="89262"/>
            <a:stretch/>
          </p:blipFill>
          <p:spPr>
            <a:xfrm>
              <a:off x="5527785" y="2829173"/>
              <a:ext cx="6664215" cy="431838"/>
            </a:xfrm>
            <a:prstGeom prst="rect">
              <a:avLst/>
            </a:prstGeom>
          </p:spPr>
        </p:pic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4D5DF7C6-9CFD-4E00-90CA-B2882997A569}"/>
                </a:ext>
              </a:extLst>
            </p:cNvPr>
            <p:cNvSpPr txBox="1"/>
            <p:nvPr/>
          </p:nvSpPr>
          <p:spPr>
            <a:xfrm>
              <a:off x="429587" y="3572760"/>
              <a:ext cx="4872424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Disassembly listing of the AOT file </a:t>
              </a:r>
              <a:endParaRPr kumimoji="1" lang="ja-JP" alt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C4F24CC4-6681-467B-8FF2-785722B0A642}"/>
                </a:ext>
              </a:extLst>
            </p:cNvPr>
            <p:cNvSpPr txBox="1"/>
            <p:nvPr/>
          </p:nvSpPr>
          <p:spPr>
            <a:xfrm>
              <a:off x="6049122" y="3572759"/>
              <a:ext cx="5689699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>
                  <a:latin typeface="Segoe UI" panose="020B0502040204020203" pitchFamily="34" charset="0"/>
                  <a:cs typeface="Segoe UI" panose="020B0502040204020203" pitchFamily="34" charset="0"/>
                </a:rPr>
                <a:t>Disassembly listing </a:t>
              </a:r>
              <a:r>
                <a:rPr kumimoji="1" lang="en-US" altLang="ja-JP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of the original binary</a:t>
              </a:r>
              <a:endParaRPr kumimoji="1" lang="ja-JP" alt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461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DEDE4B6E-D240-4401-A73F-89C6CB6EEC25}"/>
              </a:ext>
            </a:extLst>
          </p:cNvPr>
          <p:cNvGrpSpPr/>
          <p:nvPr/>
        </p:nvGrpSpPr>
        <p:grpSpPr>
          <a:xfrm>
            <a:off x="241140" y="853440"/>
            <a:ext cx="11892568" cy="5438501"/>
            <a:chOff x="241140" y="853440"/>
            <a:chExt cx="11892568" cy="5438501"/>
          </a:xfrm>
        </p:grpSpPr>
        <p:pic>
          <p:nvPicPr>
            <p:cNvPr id="5" name="図 4" descr="テーブル&#10;&#10;自動的に生成された説明">
              <a:extLst>
                <a:ext uri="{FF2B5EF4-FFF2-40B4-BE49-F238E27FC236}">
                  <a16:creationId xmlns:a16="http://schemas.microsoft.com/office/drawing/2014/main" id="{26CBD61B-EAF9-48CA-8171-0DEDA9D95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40" y="1098425"/>
              <a:ext cx="5631340" cy="4401639"/>
            </a:xfrm>
            <a:prstGeom prst="rect">
              <a:avLst/>
            </a:prstGeom>
          </p:spPr>
        </p:pic>
        <p:pic>
          <p:nvPicPr>
            <p:cNvPr id="9" name="図 8" descr="テキスト&#10;&#10;自動的に生成された説明">
              <a:extLst>
                <a:ext uri="{FF2B5EF4-FFF2-40B4-BE49-F238E27FC236}">
                  <a16:creationId xmlns:a16="http://schemas.microsoft.com/office/drawing/2014/main" id="{F456A37A-861D-40FF-8021-1210C5C78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2032" y="853440"/>
              <a:ext cx="6291676" cy="4804313"/>
            </a:xfrm>
            <a:prstGeom prst="rect">
              <a:avLst/>
            </a:prstGeom>
          </p:spPr>
        </p:pic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47E02E9F-3667-4F82-A107-54E9271FA4A1}"/>
                </a:ext>
              </a:extLst>
            </p:cNvPr>
            <p:cNvCxnSpPr/>
            <p:nvPr/>
          </p:nvCxnSpPr>
          <p:spPr>
            <a:xfrm>
              <a:off x="6167120" y="2966719"/>
              <a:ext cx="1574800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815BAC10-9A8A-4332-8193-EED7211894D0}"/>
                </a:ext>
              </a:extLst>
            </p:cNvPr>
            <p:cNvCxnSpPr>
              <a:cxnSpLocks/>
            </p:cNvCxnSpPr>
            <p:nvPr/>
          </p:nvCxnSpPr>
          <p:spPr>
            <a:xfrm>
              <a:off x="2269410" y="4206240"/>
              <a:ext cx="3603070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579ADAB8-3F2A-46E7-8AEE-4EABE4438B23}"/>
                </a:ext>
              </a:extLst>
            </p:cNvPr>
            <p:cNvSpPr/>
            <p:nvPr/>
          </p:nvSpPr>
          <p:spPr>
            <a:xfrm>
              <a:off x="3986909" y="5759575"/>
              <a:ext cx="5168193" cy="5323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Function call of Rosetta 2 runtime</a:t>
              </a:r>
              <a:endParaRPr kumimoji="1" lang="ja-JP" altLang="en-US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CF4F07F4-7A0C-4F69-B584-1DF8C51A74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0480" y="4257040"/>
              <a:ext cx="731552" cy="1488009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BDF6FC57-B855-4144-BA0A-1B40964A90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2032" y="2997200"/>
              <a:ext cx="253968" cy="271135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305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DBBD97D-4812-491C-BD03-FED30F49B9E6}"/>
              </a:ext>
            </a:extLst>
          </p:cNvPr>
          <p:cNvGrpSpPr/>
          <p:nvPr/>
        </p:nvGrpSpPr>
        <p:grpSpPr>
          <a:xfrm>
            <a:off x="879536" y="1151693"/>
            <a:ext cx="11026518" cy="4577358"/>
            <a:chOff x="879536" y="1151693"/>
            <a:chExt cx="11026518" cy="4577358"/>
          </a:xfrm>
        </p:grpSpPr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C10ED736-96AF-4807-A5F6-3823613377BF}"/>
                </a:ext>
              </a:extLst>
            </p:cNvPr>
            <p:cNvSpPr/>
            <p:nvPr/>
          </p:nvSpPr>
          <p:spPr>
            <a:xfrm>
              <a:off x="2432115" y="5250950"/>
              <a:ext cx="9473939" cy="47810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AC994CA-8B6B-4B50-9F1E-7FF05C1AEDFB}"/>
                </a:ext>
              </a:extLst>
            </p:cNvPr>
            <p:cNvSpPr/>
            <p:nvPr/>
          </p:nvSpPr>
          <p:spPr>
            <a:xfrm>
              <a:off x="5810595" y="3955818"/>
              <a:ext cx="2694496" cy="2938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err="1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oahd</a:t>
              </a:r>
              <a:endParaRPr kumimoji="1" lang="ja-JP" altLang="en-US" b="1" dirty="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A81B3E17-4F52-4B15-9C53-6EB2875B8A52}"/>
                </a:ext>
              </a:extLst>
            </p:cNvPr>
            <p:cNvSpPr/>
            <p:nvPr/>
          </p:nvSpPr>
          <p:spPr>
            <a:xfrm>
              <a:off x="879536" y="1558665"/>
              <a:ext cx="4751165" cy="297122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3D59DFE6-809F-4EC6-9C7B-BE2551A3FD1D}"/>
                </a:ext>
              </a:extLst>
            </p:cNvPr>
            <p:cNvSpPr/>
            <p:nvPr/>
          </p:nvSpPr>
          <p:spPr>
            <a:xfrm>
              <a:off x="1155167" y="1897640"/>
              <a:ext cx="4026640" cy="2938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Segoe UI" panose="020B0502040204020203" pitchFamily="34" charset="0"/>
                </a:rPr>
                <a:t>00d232…/</a:t>
              </a:r>
              <a:r>
                <a:rPr lang="en-US" altLang="ja-JP" b="1" dirty="0" err="1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Segoe UI" panose="020B0502040204020203" pitchFamily="34" charset="0"/>
                </a:rPr>
                <a:t>chmod.aot</a:t>
              </a:r>
              <a:endParaRPr kumimoji="1" lang="ja-JP" altLang="en-US" b="1" dirty="0">
                <a:solidFill>
                  <a:schemeClr val="bg1"/>
                </a:solidFill>
                <a:latin typeface="Source Code Pro" panose="020B0509030403020204" pitchFamily="49" charset="0"/>
                <a:cs typeface="Segoe UI" panose="020B0502040204020203" pitchFamily="34" charset="0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B1776E31-9983-4BF4-A08C-118AE8BB3624}"/>
                </a:ext>
              </a:extLst>
            </p:cNvPr>
            <p:cNvSpPr txBox="1"/>
            <p:nvPr/>
          </p:nvSpPr>
          <p:spPr>
            <a:xfrm>
              <a:off x="1614212" y="1151693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>
                  <a:latin typeface="Source Code Pro" panose="020B0509030403020204" pitchFamily="49" charset="0"/>
                  <a:ea typeface="Source Code Pro" panose="020B0509030403020204" pitchFamily="49" charset="0"/>
                  <a:cs typeface="Segoe UI" panose="020B0502040204020203" pitchFamily="34" charset="0"/>
                </a:rPr>
                <a:t>/var/</a:t>
              </a:r>
              <a:r>
                <a:rPr kumimoji="1" lang="en-US" altLang="ja-JP" sz="2000" dirty="0" err="1">
                  <a:latin typeface="Source Code Pro" panose="020B0509030403020204" pitchFamily="49" charset="0"/>
                  <a:ea typeface="Source Code Pro" panose="020B0509030403020204" pitchFamily="49" charset="0"/>
                  <a:cs typeface="Segoe UI" panose="020B0502040204020203" pitchFamily="34" charset="0"/>
                </a:rPr>
                <a:t>db</a:t>
              </a:r>
              <a:r>
                <a:rPr kumimoji="1" lang="en-US" altLang="ja-JP" sz="2000" dirty="0">
                  <a:latin typeface="Source Code Pro" panose="020B0509030403020204" pitchFamily="49" charset="0"/>
                  <a:ea typeface="Source Code Pro" panose="020B0509030403020204" pitchFamily="49" charset="0"/>
                  <a:cs typeface="Segoe UI" panose="020B0502040204020203" pitchFamily="34" charset="0"/>
                </a:rPr>
                <a:t>/</a:t>
              </a:r>
              <a:r>
                <a:rPr kumimoji="1" lang="en-US" altLang="ja-JP" sz="2000" dirty="0" err="1">
                  <a:latin typeface="Source Code Pro" panose="020B0509030403020204" pitchFamily="49" charset="0"/>
                  <a:ea typeface="Source Code Pro" panose="020B0509030403020204" pitchFamily="49" charset="0"/>
                  <a:cs typeface="Segoe UI" panose="020B0502040204020203" pitchFamily="34" charset="0"/>
                </a:rPr>
                <a:t>oah</a:t>
              </a:r>
              <a:r>
                <a:rPr kumimoji="1" lang="en-US" altLang="ja-JP" sz="2000" dirty="0">
                  <a:latin typeface="Source Code Pro" panose="020B0509030403020204" pitchFamily="49" charset="0"/>
                  <a:ea typeface="Source Code Pro" panose="020B0509030403020204" pitchFamily="49" charset="0"/>
                  <a:cs typeface="Segoe UI" panose="020B0502040204020203" pitchFamily="34" charset="0"/>
                </a:rPr>
                <a:t>/16c678…</a:t>
              </a:r>
              <a:endParaRPr kumimoji="1" lang="ja-JP" altLang="en-US" sz="2000" dirty="0">
                <a:latin typeface="Source Code Pro" panose="020B0509030403020204" pitchFamily="49" charset="0"/>
                <a:cs typeface="Segoe UI" panose="020B0502040204020203" pitchFamily="34" charset="0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8A6AA35-8FAC-4089-B5D7-8683E1B1282F}"/>
                </a:ext>
              </a:extLst>
            </p:cNvPr>
            <p:cNvSpPr/>
            <p:nvPr/>
          </p:nvSpPr>
          <p:spPr>
            <a:xfrm>
              <a:off x="1155162" y="2803134"/>
              <a:ext cx="4026642" cy="2938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Segoe UI" panose="020B0502040204020203" pitchFamily="34" charset="0"/>
                </a:rPr>
                <a:t>045e5e…/</a:t>
              </a:r>
              <a:r>
                <a:rPr lang="en-US" altLang="ja-JP" b="1" dirty="0" err="1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Segoe UI" panose="020B0502040204020203" pitchFamily="34" charset="0"/>
                </a:rPr>
                <a:t>Xcode.aot</a:t>
              </a:r>
              <a:endParaRPr kumimoji="1" lang="ja-JP" altLang="en-US" b="1" dirty="0">
                <a:solidFill>
                  <a:schemeClr val="bg1"/>
                </a:solidFill>
                <a:latin typeface="Source Code Pro" panose="020B0509030403020204" pitchFamily="49" charset="0"/>
                <a:cs typeface="Segoe UI" panose="020B0502040204020203" pitchFamily="34" charset="0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1588202-1D2A-4C3B-B685-54EF83AF0DDC}"/>
                </a:ext>
              </a:extLst>
            </p:cNvPr>
            <p:cNvSpPr/>
            <p:nvPr/>
          </p:nvSpPr>
          <p:spPr>
            <a:xfrm>
              <a:off x="1155164" y="2350387"/>
              <a:ext cx="4026643" cy="2938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Segoe UI" panose="020B0502040204020203" pitchFamily="34" charset="0"/>
                </a:rPr>
                <a:t>03a2cd…/</a:t>
              </a:r>
              <a:r>
                <a:rPr lang="en-US" altLang="ja-JP" b="1" dirty="0" err="1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Segoe UI" panose="020B0502040204020203" pitchFamily="34" charset="0"/>
                </a:rPr>
                <a:t>Python.aot</a:t>
              </a:r>
              <a:endParaRPr kumimoji="1" lang="ja-JP" altLang="en-US" b="1" dirty="0">
                <a:solidFill>
                  <a:schemeClr val="bg1"/>
                </a:solidFill>
                <a:latin typeface="Source Code Pro" panose="020B0509030403020204" pitchFamily="49" charset="0"/>
                <a:cs typeface="Segoe UI" panose="020B0502040204020203" pitchFamily="34" charset="0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7B991C71-F192-43D9-BE4E-1BCF5A4C78CF}"/>
                </a:ext>
              </a:extLst>
            </p:cNvPr>
            <p:cNvSpPr/>
            <p:nvPr/>
          </p:nvSpPr>
          <p:spPr>
            <a:xfrm>
              <a:off x="1155162" y="3255881"/>
              <a:ext cx="4026644" cy="2938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Segoe UI" panose="020B0502040204020203" pitchFamily="34" charset="0"/>
                </a:rPr>
                <a:t>094be9…/</a:t>
              </a:r>
              <a:r>
                <a:rPr lang="en-US" altLang="ja-JP" b="1" dirty="0" err="1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Segoe UI" panose="020B0502040204020203" pitchFamily="34" charset="0"/>
                </a:rPr>
                <a:t>a.out.aot</a:t>
              </a:r>
              <a:endParaRPr kumimoji="1" lang="ja-JP" altLang="en-US" b="1" dirty="0">
                <a:solidFill>
                  <a:schemeClr val="bg1"/>
                </a:solidFill>
                <a:latin typeface="Source Code Pro" panose="020B0509030403020204" pitchFamily="49" charset="0"/>
                <a:cs typeface="Segoe UI" panose="020B0502040204020203" pitchFamily="34" charset="0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EF3EDAF-1DD2-4255-AB21-C40909EB008F}"/>
                </a:ext>
              </a:extLst>
            </p:cNvPr>
            <p:cNvSpPr/>
            <p:nvPr/>
          </p:nvSpPr>
          <p:spPr>
            <a:xfrm>
              <a:off x="1155162" y="3704204"/>
              <a:ext cx="4026645" cy="2938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Segoe UI" panose="020B0502040204020203" pitchFamily="34" charset="0"/>
                </a:rPr>
                <a:t>0c01df…/</a:t>
              </a:r>
              <a:r>
                <a:rPr lang="en-US" altLang="ja-JP" b="1" dirty="0" err="1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Segoe UI" panose="020B0502040204020203" pitchFamily="34" charset="0"/>
                </a:rPr>
                <a:t>libmacho.dylib.aot</a:t>
              </a:r>
              <a:endParaRPr kumimoji="1" lang="ja-JP" altLang="en-US" b="1" dirty="0">
                <a:solidFill>
                  <a:schemeClr val="bg1"/>
                </a:solidFill>
                <a:latin typeface="Source Code Pro" panose="020B0509030403020204" pitchFamily="49" charset="0"/>
                <a:cs typeface="Segoe UI" panose="020B0502040204020203" pitchFamily="34" charset="0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CA5DED81-836F-40D2-87F8-F0F263ED5744}"/>
                </a:ext>
              </a:extLst>
            </p:cNvPr>
            <p:cNvSpPr/>
            <p:nvPr/>
          </p:nvSpPr>
          <p:spPr>
            <a:xfrm>
              <a:off x="2869748" y="5348884"/>
              <a:ext cx="2694496" cy="2938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err="1">
                  <a:solidFill>
                    <a:schemeClr val="bg1"/>
                  </a:solidFill>
                  <a:latin typeface="Source Code Pro" panose="020B0509030403020204" pitchFamily="49" charset="0"/>
                </a:rPr>
                <a:t>a.out</a:t>
              </a:r>
              <a:endParaRPr kumimoji="1" lang="ja-JP" altLang="en-US" b="1" dirty="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2A716025-FA76-4B76-A358-B5A44135447F}"/>
                </a:ext>
              </a:extLst>
            </p:cNvPr>
            <p:cNvSpPr/>
            <p:nvPr/>
          </p:nvSpPr>
          <p:spPr>
            <a:xfrm>
              <a:off x="5810595" y="5348884"/>
              <a:ext cx="2694496" cy="2938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chemeClr val="bg1"/>
                  </a:solidFill>
                  <a:latin typeface="Source Code Pro" panose="020B0509030403020204" pitchFamily="49" charset="0"/>
                </a:rPr>
                <a:t>runtime</a:t>
              </a:r>
              <a:endParaRPr kumimoji="1" lang="ja-JP" altLang="en-US" b="1" dirty="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390236C-C4B0-43B4-8972-E1F1A11623BD}"/>
                </a:ext>
              </a:extLst>
            </p:cNvPr>
            <p:cNvSpPr/>
            <p:nvPr/>
          </p:nvSpPr>
          <p:spPr>
            <a:xfrm>
              <a:off x="8751442" y="5348884"/>
              <a:ext cx="2694496" cy="2938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err="1">
                  <a:solidFill>
                    <a:schemeClr val="bg1"/>
                  </a:solidFill>
                  <a:latin typeface="Source Code Pro" panose="020B0509030403020204" pitchFamily="49" charset="0"/>
                </a:rPr>
                <a:t>a.out.aot</a:t>
              </a:r>
              <a:endParaRPr kumimoji="1" lang="ja-JP" altLang="en-US" b="1" dirty="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25" name="矢印: 折線 24">
              <a:extLst>
                <a:ext uri="{FF2B5EF4-FFF2-40B4-BE49-F238E27FC236}">
                  <a16:creationId xmlns:a16="http://schemas.microsoft.com/office/drawing/2014/main" id="{D5CF5172-8D98-4F34-A456-4A67A6043E25}"/>
                </a:ext>
              </a:extLst>
            </p:cNvPr>
            <p:cNvSpPr/>
            <p:nvPr/>
          </p:nvSpPr>
          <p:spPr>
            <a:xfrm rot="5400000">
              <a:off x="7093671" y="1982218"/>
              <a:ext cx="1837315" cy="4567733"/>
            </a:xfrm>
            <a:prstGeom prst="bentArrow">
              <a:avLst>
                <a:gd name="adj1" fmla="val 9561"/>
                <a:gd name="adj2" fmla="val 13943"/>
                <a:gd name="adj3" fmla="val 18964"/>
                <a:gd name="adj4" fmla="val 4375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 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矢印: 上 25">
              <a:extLst>
                <a:ext uri="{FF2B5EF4-FFF2-40B4-BE49-F238E27FC236}">
                  <a16:creationId xmlns:a16="http://schemas.microsoft.com/office/drawing/2014/main" id="{80585E85-1AB1-4104-9DB0-151051A3C517}"/>
                </a:ext>
              </a:extLst>
            </p:cNvPr>
            <p:cNvSpPr/>
            <p:nvPr/>
          </p:nvSpPr>
          <p:spPr>
            <a:xfrm>
              <a:off x="7202083" y="4423016"/>
              <a:ext cx="235670" cy="68400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5887810A-7BB9-4F8A-9FA6-B59E4E09E375}"/>
                </a:ext>
              </a:extLst>
            </p:cNvPr>
            <p:cNvSpPr txBox="1"/>
            <p:nvPr/>
          </p:nvSpPr>
          <p:spPr>
            <a:xfrm>
              <a:off x="7437753" y="4529887"/>
              <a:ext cx="17141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(1) </a:t>
              </a:r>
              <a:r>
                <a:rPr lang="en-US" altLang="ja-JP" sz="20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fd</a:t>
              </a:r>
              <a:r>
                <a:rPr lang="en-US" altLang="ja-JP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 of </a:t>
              </a:r>
              <a:r>
                <a:rPr lang="en-US" altLang="ja-JP" sz="20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a.out</a:t>
              </a:r>
              <a:endParaRPr kumimoji="1" lang="ja-JP" altLang="en-US" sz="2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矢印: 上 27">
              <a:extLst>
                <a:ext uri="{FF2B5EF4-FFF2-40B4-BE49-F238E27FC236}">
                  <a16:creationId xmlns:a16="http://schemas.microsoft.com/office/drawing/2014/main" id="{5D38D53B-CBC9-4A01-8A39-AF0C28225272}"/>
                </a:ext>
              </a:extLst>
            </p:cNvPr>
            <p:cNvSpPr/>
            <p:nvPr/>
          </p:nvSpPr>
          <p:spPr>
            <a:xfrm rot="10800000">
              <a:off x="6922173" y="4423016"/>
              <a:ext cx="235670" cy="684000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 </a:t>
              </a:r>
              <a:endParaRPr kumimoji="1" lang="ja-JP" altLang="en-US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E18F0F54-027B-449C-9DB1-8DE9B2379FF7}"/>
                </a:ext>
              </a:extLst>
            </p:cNvPr>
            <p:cNvSpPr txBox="1"/>
            <p:nvPr/>
          </p:nvSpPr>
          <p:spPr>
            <a:xfrm>
              <a:off x="5728463" y="2941411"/>
              <a:ext cx="45823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(3) memory-mapped for each segment</a:t>
              </a:r>
              <a:endParaRPr kumimoji="1" lang="ja-JP" altLang="en-US" sz="2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A64CE89F-A826-4E54-ADE3-2DEBF6837223}"/>
                </a:ext>
              </a:extLst>
            </p:cNvPr>
            <p:cNvSpPr txBox="1"/>
            <p:nvPr/>
          </p:nvSpPr>
          <p:spPr>
            <a:xfrm>
              <a:off x="4703464" y="4529887"/>
              <a:ext cx="22142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(2) </a:t>
              </a:r>
              <a:r>
                <a:rPr lang="en-US" altLang="ja-JP" sz="20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fd</a:t>
              </a:r>
              <a:r>
                <a:rPr lang="en-US" altLang="ja-JP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 of </a:t>
              </a:r>
              <a:r>
                <a:rPr lang="en-US" altLang="ja-JP" sz="20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a.out.aot</a:t>
              </a:r>
              <a:endParaRPr kumimoji="1" lang="ja-JP" altLang="en-US" sz="2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EAF59B66-96C7-4FB2-A8B3-CCC32BDA3893}"/>
                </a:ext>
              </a:extLst>
            </p:cNvPr>
            <p:cNvSpPr txBox="1"/>
            <p:nvPr/>
          </p:nvSpPr>
          <p:spPr>
            <a:xfrm rot="5400000">
              <a:off x="3034545" y="4090212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/>
                <a:t>…</a:t>
              </a:r>
              <a:endParaRPr kumimoji="1" lang="ja-JP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68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E2AB15CD-AC88-4BE4-BE36-5359A62BA88C}"/>
              </a:ext>
            </a:extLst>
          </p:cNvPr>
          <p:cNvGrpSpPr/>
          <p:nvPr/>
        </p:nvGrpSpPr>
        <p:grpSpPr>
          <a:xfrm>
            <a:off x="94266" y="95365"/>
            <a:ext cx="10444901" cy="6664621"/>
            <a:chOff x="94266" y="95365"/>
            <a:chExt cx="10444901" cy="6664621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F767DF8B-2CAA-4281-88CA-3BC42CFF7855}"/>
                </a:ext>
              </a:extLst>
            </p:cNvPr>
            <p:cNvSpPr/>
            <p:nvPr/>
          </p:nvSpPr>
          <p:spPr>
            <a:xfrm>
              <a:off x="229379" y="95365"/>
              <a:ext cx="5627809" cy="4980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AOT shared cache header   </a:t>
              </a:r>
              <a:endParaRPr kumimoji="1" lang="ja-JP" altLang="en-US" sz="2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AE0BDB08-2C1E-47C9-840E-1185ED8449A1}"/>
                </a:ext>
              </a:extLst>
            </p:cNvPr>
            <p:cNvGrpSpPr/>
            <p:nvPr/>
          </p:nvGrpSpPr>
          <p:grpSpPr>
            <a:xfrm>
              <a:off x="94266" y="785878"/>
              <a:ext cx="6001733" cy="2243579"/>
              <a:chOff x="94266" y="1030978"/>
              <a:chExt cx="6001733" cy="2243579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787408EE-3C06-4F01-9601-B1E92D710729}"/>
                  </a:ext>
                </a:extLst>
              </p:cNvPr>
              <p:cNvSpPr/>
              <p:nvPr/>
            </p:nvSpPr>
            <p:spPr>
              <a:xfrm>
                <a:off x="235670" y="1223442"/>
                <a:ext cx="5621520" cy="49805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Code fragment meta </a:t>
                </a:r>
                <a:r>
                  <a:rPr lang="en-US" altLang="ja-JP" sz="2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kumimoji="1" lang="en-US" altLang="ja-JP" sz="2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ata</a:t>
                </a:r>
                <a:endParaRPr kumimoji="1" lang="ja-JP" altLang="en-US" sz="24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D43A2EFD-7B8A-4429-AEB6-7DE298E4933A}"/>
                  </a:ext>
                </a:extLst>
              </p:cNvPr>
              <p:cNvSpPr/>
              <p:nvPr/>
            </p:nvSpPr>
            <p:spPr>
              <a:xfrm>
                <a:off x="235670" y="1903743"/>
                <a:ext cx="5621520" cy="49805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Branch data</a:t>
                </a:r>
                <a:endParaRPr kumimoji="1" lang="ja-JP" altLang="en-US" sz="24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4F0FFC4-C5A3-4C05-8740-E5E89EFD7938}"/>
                  </a:ext>
                </a:extLst>
              </p:cNvPr>
              <p:cNvSpPr/>
              <p:nvPr/>
            </p:nvSpPr>
            <p:spPr>
              <a:xfrm>
                <a:off x="235670" y="2584044"/>
                <a:ext cx="5621520" cy="49805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kumimoji="1" lang="en-US" altLang="ja-JP" sz="2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nstruction map</a:t>
                </a:r>
                <a:endParaRPr kumimoji="1" lang="ja-JP" altLang="en-US" sz="24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5815BD11-9ED4-4C25-A6DC-ED1296F550B3}"/>
                  </a:ext>
                </a:extLst>
              </p:cNvPr>
              <p:cNvSpPr/>
              <p:nvPr/>
            </p:nvSpPr>
            <p:spPr>
              <a:xfrm>
                <a:off x="94266" y="1030978"/>
                <a:ext cx="6001733" cy="2243579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8DB4E4EE-76B2-46D0-A112-EBA725760402}"/>
                </a:ext>
              </a:extLst>
            </p:cNvPr>
            <p:cNvSpPr txBox="1"/>
            <p:nvPr/>
          </p:nvSpPr>
          <p:spPr>
            <a:xfrm rot="5400000">
              <a:off x="3063320" y="2971142"/>
              <a:ext cx="6062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B82AB04-29FB-4B2A-9BA6-BD063F164A67}"/>
                </a:ext>
              </a:extLst>
            </p:cNvPr>
            <p:cNvSpPr/>
            <p:nvPr/>
          </p:nvSpPr>
          <p:spPr>
            <a:xfrm>
              <a:off x="235668" y="3611656"/>
              <a:ext cx="5621522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runtime</a:t>
              </a:r>
              <a:endParaRPr kumimoji="1" lang="ja-JP" altLang="en-US" sz="2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DEF8802-A369-4121-84D7-2085E80525B6}"/>
                </a:ext>
              </a:extLst>
            </p:cNvPr>
            <p:cNvSpPr/>
            <p:nvPr/>
          </p:nvSpPr>
          <p:spPr>
            <a:xfrm>
              <a:off x="235667" y="4254937"/>
              <a:ext cx="5621522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libsystem_blocks.dylib</a:t>
              </a:r>
              <a:r>
                <a:rPr kumimoji="1" lang="en-US" altLang="ja-JP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 (translated)</a:t>
              </a:r>
              <a:endParaRPr kumimoji="1" lang="ja-JP" altLang="en-US" sz="2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2C6EFB9B-CD26-470E-A319-D2C51E2105BD}"/>
                </a:ext>
              </a:extLst>
            </p:cNvPr>
            <p:cNvSpPr txBox="1"/>
            <p:nvPr/>
          </p:nvSpPr>
          <p:spPr>
            <a:xfrm rot="5400000">
              <a:off x="3063319" y="5376347"/>
              <a:ext cx="6062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</a:p>
          </p:txBody>
        </p:sp>
        <p:sp>
          <p:nvSpPr>
            <p:cNvPr id="14" name="右中かっこ 13">
              <a:extLst>
                <a:ext uri="{FF2B5EF4-FFF2-40B4-BE49-F238E27FC236}">
                  <a16:creationId xmlns:a16="http://schemas.microsoft.com/office/drawing/2014/main" id="{8B74EB1A-E92A-42E6-81A7-5E41DD0E101F}"/>
                </a:ext>
              </a:extLst>
            </p:cNvPr>
            <p:cNvSpPr/>
            <p:nvPr/>
          </p:nvSpPr>
          <p:spPr>
            <a:xfrm>
              <a:off x="6183985" y="785878"/>
              <a:ext cx="454644" cy="2643122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右中かっこ 14">
              <a:extLst>
                <a:ext uri="{FF2B5EF4-FFF2-40B4-BE49-F238E27FC236}">
                  <a16:creationId xmlns:a16="http://schemas.microsoft.com/office/drawing/2014/main" id="{82C83F60-3EA3-4664-8878-46B99C88DD88}"/>
                </a:ext>
              </a:extLst>
            </p:cNvPr>
            <p:cNvSpPr/>
            <p:nvPr/>
          </p:nvSpPr>
          <p:spPr>
            <a:xfrm>
              <a:off x="6183985" y="3530641"/>
              <a:ext cx="454644" cy="2362159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01EC3DAE-7CC2-4E26-ABEB-1C6BF320EE40}"/>
                </a:ext>
              </a:extLst>
            </p:cNvPr>
            <p:cNvSpPr/>
            <p:nvPr/>
          </p:nvSpPr>
          <p:spPr>
            <a:xfrm>
              <a:off x="6887852" y="1600690"/>
              <a:ext cx="3651315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Metadata segment</a:t>
              </a:r>
              <a:endParaRPr kumimoji="1" lang="ja-JP" altLang="en-US" sz="28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7089E660-4C0C-4A0A-8244-B198EE502581}"/>
                </a:ext>
              </a:extLst>
            </p:cNvPr>
            <p:cNvSpPr/>
            <p:nvPr/>
          </p:nvSpPr>
          <p:spPr>
            <a:xfrm>
              <a:off x="6887852" y="4309440"/>
              <a:ext cx="3651315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AOT</a:t>
              </a:r>
              <a:r>
                <a:rPr kumimoji="1" lang="en-US" altLang="ja-JP" sz="28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 segment</a:t>
              </a:r>
              <a:endParaRPr kumimoji="1" lang="ja-JP" altLang="en-US" sz="28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64788F9-6A39-45D1-B8E7-606E45B56152}"/>
                </a:ext>
              </a:extLst>
            </p:cNvPr>
            <p:cNvSpPr/>
            <p:nvPr/>
          </p:nvSpPr>
          <p:spPr>
            <a:xfrm>
              <a:off x="235666" y="4898218"/>
              <a:ext cx="5621522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libxpc.dylib</a:t>
              </a:r>
              <a:r>
                <a:rPr kumimoji="1" lang="en-US" altLang="ja-JP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 (translated)</a:t>
              </a:r>
              <a:endParaRPr kumimoji="1" lang="ja-JP" altLang="en-US" sz="2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70F3A563-7063-4E96-BEAC-1AE411085688}"/>
                </a:ext>
              </a:extLst>
            </p:cNvPr>
            <p:cNvSpPr/>
            <p:nvPr/>
          </p:nvSpPr>
          <p:spPr>
            <a:xfrm>
              <a:off x="229379" y="6086766"/>
              <a:ext cx="5621522" cy="6732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Code signature</a:t>
              </a:r>
              <a:endParaRPr kumimoji="1" lang="ja-JP" altLang="en-US" sz="2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08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5920C84-1C8A-4768-8996-E29561CB7DF0}"/>
              </a:ext>
            </a:extLst>
          </p:cNvPr>
          <p:cNvGrpSpPr/>
          <p:nvPr/>
        </p:nvGrpSpPr>
        <p:grpSpPr>
          <a:xfrm>
            <a:off x="69119" y="112167"/>
            <a:ext cx="11992480" cy="6512584"/>
            <a:chOff x="69119" y="112167"/>
            <a:chExt cx="11992480" cy="6512584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CE1CF571-AEBC-4802-B996-6C9269FA05F2}"/>
                </a:ext>
              </a:extLst>
            </p:cNvPr>
            <p:cNvSpPr/>
            <p:nvPr/>
          </p:nvSpPr>
          <p:spPr>
            <a:xfrm>
              <a:off x="69123" y="632692"/>
              <a:ext cx="5627809" cy="4980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AOT shared cache header   </a:t>
              </a:r>
              <a:endParaRPr kumimoji="1" lang="ja-JP" altLang="en-US" sz="2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534EF199-B79B-400E-B8DC-AF47E8656B20}"/>
                </a:ext>
              </a:extLst>
            </p:cNvPr>
            <p:cNvSpPr/>
            <p:nvPr/>
          </p:nvSpPr>
          <p:spPr>
            <a:xfrm>
              <a:off x="69121" y="1214245"/>
              <a:ext cx="5627809" cy="9871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Meatdata</a:t>
              </a:r>
              <a:r>
                <a:rPr lang="en-US" altLang="ja-JP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 segment</a:t>
              </a:r>
              <a:endParaRPr kumimoji="1" lang="ja-JP" altLang="en-US" sz="2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EDCB91BE-6754-4616-940D-FD288B360D44}"/>
                </a:ext>
              </a:extLst>
            </p:cNvPr>
            <p:cNvSpPr/>
            <p:nvPr/>
          </p:nvSpPr>
          <p:spPr>
            <a:xfrm>
              <a:off x="69120" y="2284499"/>
              <a:ext cx="5627809" cy="49805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  <a:endParaRPr kumimoji="1" lang="ja-JP" altLang="en-US" sz="2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B9F6273C-1B20-46AC-960C-2F9B20DFCE49}"/>
                </a:ext>
              </a:extLst>
            </p:cNvPr>
            <p:cNvSpPr txBox="1"/>
            <p:nvPr/>
          </p:nvSpPr>
          <p:spPr>
            <a:xfrm>
              <a:off x="2127049" y="112167"/>
              <a:ext cx="15119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>
                  <a:latin typeface="Segoe UI" panose="020B0502040204020203" pitchFamily="34" charset="0"/>
                  <a:cs typeface="Segoe UI" panose="020B0502040204020203" pitchFamily="34" charset="0"/>
                </a:rPr>
                <a:t>Mapped</a:t>
              </a:r>
              <a:endParaRPr kumimoji="1" lang="ja-JP" altLang="en-US" sz="2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8C89FA31-58AB-4E51-9078-1F59CA0E5E6D}"/>
                </a:ext>
              </a:extLst>
            </p:cNvPr>
            <p:cNvSpPr/>
            <p:nvPr/>
          </p:nvSpPr>
          <p:spPr>
            <a:xfrm>
              <a:off x="69120" y="2865659"/>
              <a:ext cx="5627809" cy="18379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AOT Segment</a:t>
              </a:r>
            </a:p>
            <a:p>
              <a:pPr algn="ctr"/>
              <a:r>
                <a:rPr lang="en-US" altLang="ja-JP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(containing runtime and translated arm64 code)</a:t>
              </a:r>
              <a:endParaRPr kumimoji="1" lang="ja-JP" altLang="en-US" sz="2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E620F6D-7435-44A6-A591-CF496DB88AC5}"/>
                </a:ext>
              </a:extLst>
            </p:cNvPr>
            <p:cNvSpPr/>
            <p:nvPr/>
          </p:nvSpPr>
          <p:spPr>
            <a:xfrm>
              <a:off x="69119" y="4786760"/>
              <a:ext cx="5627809" cy="183799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Text</a:t>
              </a:r>
              <a:r>
                <a:rPr kumimoji="1" lang="en-US" altLang="ja-JP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 Segment</a:t>
              </a:r>
            </a:p>
            <a:p>
              <a:pPr algn="ctr"/>
              <a:r>
                <a:rPr lang="en-US" altLang="ja-JP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(containing  x86_64 code and image path names)</a:t>
              </a:r>
              <a:endParaRPr kumimoji="1" lang="ja-JP" altLang="en-US" sz="2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1FAF7630-81B5-4189-BE0F-B0D1A4296723}"/>
                </a:ext>
              </a:extLst>
            </p:cNvPr>
            <p:cNvSpPr txBox="1"/>
            <p:nvPr/>
          </p:nvSpPr>
          <p:spPr>
            <a:xfrm>
              <a:off x="8887655" y="112167"/>
              <a:ext cx="7200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r>
                <a:rPr kumimoji="1" lang="en-US" altLang="ja-JP" sz="2800" dirty="0">
                  <a:latin typeface="Segoe UI" panose="020B0502040204020203" pitchFamily="34" charset="0"/>
                  <a:cs typeface="Segoe UI" panose="020B0502040204020203" pitchFamily="34" charset="0"/>
                </a:rPr>
                <a:t>ile</a:t>
              </a:r>
              <a:endParaRPr kumimoji="1" lang="ja-JP" altLang="en-US" sz="2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B3453CEF-3618-4904-B8D3-AF910F90424B}"/>
                </a:ext>
              </a:extLst>
            </p:cNvPr>
            <p:cNvSpPr/>
            <p:nvPr/>
          </p:nvSpPr>
          <p:spPr>
            <a:xfrm>
              <a:off x="6433790" y="635231"/>
              <a:ext cx="5627809" cy="4980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AOT shared cache header   </a:t>
              </a:r>
              <a:endParaRPr kumimoji="1" lang="ja-JP" altLang="en-US" sz="2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712D2CB0-9306-4A24-9B25-90AA016682E4}"/>
                </a:ext>
              </a:extLst>
            </p:cNvPr>
            <p:cNvSpPr/>
            <p:nvPr/>
          </p:nvSpPr>
          <p:spPr>
            <a:xfrm>
              <a:off x="6433788" y="1216784"/>
              <a:ext cx="5627809" cy="9871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Meatdata</a:t>
              </a:r>
              <a:r>
                <a:rPr lang="en-US" altLang="ja-JP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 segment</a:t>
              </a:r>
              <a:endParaRPr kumimoji="1" lang="ja-JP" altLang="en-US" sz="2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92722D5C-9D4D-4056-85B9-5A1F88AEFA99}"/>
                </a:ext>
              </a:extLst>
            </p:cNvPr>
            <p:cNvSpPr/>
            <p:nvPr/>
          </p:nvSpPr>
          <p:spPr>
            <a:xfrm>
              <a:off x="6433784" y="2284499"/>
              <a:ext cx="5627809" cy="18379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AOT Segment</a:t>
              </a:r>
            </a:p>
            <a:p>
              <a:pPr algn="ctr"/>
              <a:r>
                <a:rPr lang="en-US" altLang="ja-JP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(containing runtime and translated arm64 code)</a:t>
              </a:r>
              <a:endParaRPr kumimoji="1" lang="ja-JP" altLang="en-US" sz="2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A3AFF6D7-E953-44CE-A88D-734736513253}"/>
                </a:ext>
              </a:extLst>
            </p:cNvPr>
            <p:cNvCxnSpPr/>
            <p:nvPr/>
          </p:nvCxnSpPr>
          <p:spPr>
            <a:xfrm>
              <a:off x="5696928" y="632692"/>
              <a:ext cx="736856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2C8146B9-219B-4FC0-83D2-14BF483958D7}"/>
                </a:ext>
              </a:extLst>
            </p:cNvPr>
            <p:cNvCxnSpPr/>
            <p:nvPr/>
          </p:nvCxnSpPr>
          <p:spPr>
            <a:xfrm>
              <a:off x="5696928" y="2201389"/>
              <a:ext cx="736856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109CAE5B-8119-46E9-AD73-D8305D95A4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6928" y="2297199"/>
              <a:ext cx="736856" cy="57824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46CF24F2-5B64-41BD-856F-A1591EEEF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6928" y="4125402"/>
              <a:ext cx="736856" cy="57824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CD7E5061-4DAA-4824-ACFE-3A148DEF4847}"/>
                </a:ext>
              </a:extLst>
            </p:cNvPr>
            <p:cNvSpPr/>
            <p:nvPr/>
          </p:nvSpPr>
          <p:spPr>
            <a:xfrm>
              <a:off x="6433784" y="4215761"/>
              <a:ext cx="5627809" cy="8896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Code signature (not mapped)</a:t>
              </a:r>
              <a:endParaRPr kumimoji="1" lang="ja-JP" altLang="en-US" sz="2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755E6E1C-9424-41AB-89B5-F36BFAA57E3E}"/>
                </a:ext>
              </a:extLst>
            </p:cNvPr>
            <p:cNvSpPr/>
            <p:nvPr/>
          </p:nvSpPr>
          <p:spPr>
            <a:xfrm>
              <a:off x="6424358" y="5295695"/>
              <a:ext cx="914400" cy="3560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0D6E916-50E7-4593-A79F-27D9B3A2B337}"/>
                </a:ext>
              </a:extLst>
            </p:cNvPr>
            <p:cNvSpPr/>
            <p:nvPr/>
          </p:nvSpPr>
          <p:spPr>
            <a:xfrm>
              <a:off x="6424358" y="6159197"/>
              <a:ext cx="914400" cy="3560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CF79881B-8F72-412F-9173-CF83A08106C3}"/>
                </a:ext>
              </a:extLst>
            </p:cNvPr>
            <p:cNvSpPr/>
            <p:nvPr/>
          </p:nvSpPr>
          <p:spPr>
            <a:xfrm>
              <a:off x="6424358" y="5727446"/>
              <a:ext cx="914400" cy="35604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16FDC75F-342D-4A0A-B526-35994D6A24B1}"/>
                </a:ext>
              </a:extLst>
            </p:cNvPr>
            <p:cNvSpPr txBox="1"/>
            <p:nvPr/>
          </p:nvSpPr>
          <p:spPr>
            <a:xfrm>
              <a:off x="7343479" y="5295695"/>
              <a:ext cx="2050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Segoe UI" panose="020B0502040204020203" pitchFamily="34" charset="0"/>
                  <a:cs typeface="Segoe UI" panose="020B0502040204020203" pitchFamily="34" charset="0"/>
                </a:rPr>
                <a:t>Segment m</a:t>
              </a:r>
              <a:r>
                <a:rPr kumimoji="1" lang="en-US" altLang="ja-JP" dirty="0">
                  <a:latin typeface="Segoe UI" panose="020B0502040204020203" pitchFamily="34" charset="0"/>
                  <a:cs typeface="Segoe UI" panose="020B0502040204020203" pitchFamily="34" charset="0"/>
                </a:rPr>
                <a:t>apped</a:t>
              </a:r>
              <a:endParaRPr kumimoji="1" lang="ja-JP" alt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631E3B61-6454-4223-B3F3-D10CD6C31F57}"/>
                </a:ext>
              </a:extLst>
            </p:cNvPr>
            <p:cNvSpPr txBox="1"/>
            <p:nvPr/>
          </p:nvSpPr>
          <p:spPr>
            <a:xfrm>
              <a:off x="7338758" y="5742249"/>
              <a:ext cx="2462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Segoe UI" panose="020B0502040204020203" pitchFamily="34" charset="0"/>
                  <a:cs typeface="Segoe UI" panose="020B0502040204020203" pitchFamily="34" charset="0"/>
                </a:rPr>
                <a:t>Segment not m</a:t>
              </a:r>
              <a:r>
                <a:rPr kumimoji="1" lang="en-US" altLang="ja-JP" dirty="0">
                  <a:latin typeface="Segoe UI" panose="020B0502040204020203" pitchFamily="34" charset="0"/>
                  <a:cs typeface="Segoe UI" panose="020B0502040204020203" pitchFamily="34" charset="0"/>
                </a:rPr>
                <a:t>apped</a:t>
              </a:r>
              <a:endParaRPr kumimoji="1" lang="ja-JP" alt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D6EBBE28-CED3-4742-A0B9-0619D4FC61F1}"/>
                </a:ext>
              </a:extLst>
            </p:cNvPr>
            <p:cNvSpPr txBox="1"/>
            <p:nvPr/>
          </p:nvSpPr>
          <p:spPr>
            <a:xfrm>
              <a:off x="7338758" y="6159197"/>
              <a:ext cx="399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Segoe UI" panose="020B0502040204020203" pitchFamily="34" charset="0"/>
                  <a:cs typeface="Segoe UI" panose="020B0502040204020203" pitchFamily="34" charset="0"/>
                </a:rPr>
                <a:t>Segment not </a:t>
              </a:r>
              <a:r>
                <a:rPr kumimoji="1" lang="en-US" altLang="ja-JP">
                  <a:latin typeface="Segoe UI" panose="020B0502040204020203" pitchFamily="34" charset="0"/>
                  <a:cs typeface="Segoe UI" panose="020B0502040204020203" pitchFamily="34" charset="0"/>
                </a:rPr>
                <a:t>in AOT </a:t>
              </a:r>
              <a:r>
                <a:rPr kumimoji="1" lang="en-US" altLang="ja-JP" dirty="0">
                  <a:latin typeface="Segoe UI" panose="020B0502040204020203" pitchFamily="34" charset="0"/>
                  <a:cs typeface="Segoe UI" panose="020B0502040204020203" pitchFamily="34" charset="0"/>
                </a:rPr>
                <a:t>shared cache file</a:t>
              </a:r>
              <a:endParaRPr kumimoji="1" lang="ja-JP" alt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1725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10165</TotalTime>
  <Words>239</Words>
  <Application>Microsoft Office PowerPoint</Application>
  <PresentationFormat>ワイド画面</PresentationFormat>
  <Paragraphs>56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游ゴシック</vt:lpstr>
      <vt:lpstr>游ゴシック Light</vt:lpstr>
      <vt:lpstr>Arial</vt:lpstr>
      <vt:lpstr>Segoe UI</vt:lpstr>
      <vt:lpstr>Source Code Pro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Nakagawa Ko</dc:creator>
  <cp:lastModifiedBy>Nakagawa Ko</cp:lastModifiedBy>
  <cp:revision>78</cp:revision>
  <dcterms:created xsi:type="dcterms:W3CDTF">2021-02-10T03:50:41Z</dcterms:created>
  <dcterms:modified xsi:type="dcterms:W3CDTF">2021-03-05T09:23:06Z</dcterms:modified>
</cp:coreProperties>
</file>