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5" r:id="rId6"/>
    <p:sldId id="266" r:id="rId7"/>
    <p:sldId id="269" r:id="rId8"/>
    <p:sldId id="267" r:id="rId9"/>
    <p:sldId id="261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89185" autoAdjust="0"/>
  </p:normalViewPr>
  <p:slideViewPr>
    <p:cSldViewPr>
      <p:cViewPr>
        <p:scale>
          <a:sx n="75" d="100"/>
          <a:sy n="75" d="100"/>
        </p:scale>
        <p:origin x="-2008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43D9-A15A-4C23-81DA-66E1FF993DF5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CED98-8616-40F4-A7BD-FEFF06C7E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41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de-DE" dirty="0" smtClean="0"/>
              <a:t>eine Android-</a:t>
            </a:r>
            <a:r>
              <a:rPr lang="de-DE" dirty="0" err="1" smtClean="0"/>
              <a:t>Smartwatch</a:t>
            </a:r>
            <a:endParaRPr lang="de-DE" dirty="0" smtClean="0"/>
          </a:p>
          <a:p>
            <a:pPr marL="1081278" lvl="1" indent="-514350">
              <a:buAutoNum type="arabicPeriod"/>
            </a:pPr>
            <a:r>
              <a:rPr lang="de-DE" dirty="0" smtClean="0"/>
              <a:t>Mit Heart Rate 2 </a:t>
            </a:r>
            <a:r>
              <a:rPr lang="de-DE" dirty="0" err="1" smtClean="0"/>
              <a:t>go</a:t>
            </a:r>
            <a:r>
              <a:rPr lang="de-DE" dirty="0" smtClean="0"/>
              <a:t> App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Zur Messung des Pulses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Erste Darstellung</a:t>
            </a:r>
            <a:r>
              <a:rPr lang="de-DE" baseline="0" dirty="0" smtClean="0"/>
              <a:t> in Echtzeit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Auswahl zwischen Aktivitäts- und Ruhemessung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Stimmungsabfrage</a:t>
            </a:r>
            <a:endParaRPr lang="de-DE" dirty="0" smtClean="0"/>
          </a:p>
          <a:p>
            <a:pPr marL="624078" indent="-514350">
              <a:buAutoNum type="arabicPeriod"/>
            </a:pPr>
            <a:r>
              <a:rPr lang="de-DE" dirty="0" smtClean="0"/>
              <a:t>ein Android-Smartphone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Mit Heart Rate 2 </a:t>
            </a:r>
            <a:r>
              <a:rPr lang="de-DE" dirty="0" err="1" smtClean="0"/>
              <a:t>go</a:t>
            </a:r>
            <a:r>
              <a:rPr lang="de-DE" dirty="0" smtClean="0"/>
              <a:t> App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Dient</a:t>
            </a:r>
            <a:r>
              <a:rPr lang="de-DE" baseline="0" dirty="0" smtClean="0"/>
              <a:t> als „Middleware“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Empfängt Daten von der Uhr per Bluetooth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Sendet Daten weiter an GUI über das Netzwerk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Stellt Pulswertablauf im Balkendiagramm dar</a:t>
            </a:r>
            <a:endParaRPr lang="de-DE" dirty="0" smtClean="0"/>
          </a:p>
          <a:p>
            <a:pPr marL="624078" indent="-514350">
              <a:buAutoNum type="arabicPeriod"/>
            </a:pPr>
            <a:r>
              <a:rPr lang="de-DE" dirty="0" smtClean="0"/>
              <a:t>einen Computer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GUI-Programm</a:t>
            </a:r>
          </a:p>
          <a:p>
            <a:pPr marL="1081278" lvl="1" indent="-514350">
              <a:buAutoNum type="arabicPeriod"/>
            </a:pPr>
            <a:r>
              <a:rPr lang="de-DE" dirty="0" smtClean="0"/>
              <a:t>Darstellung</a:t>
            </a:r>
            <a:r>
              <a:rPr lang="de-DE" baseline="0" dirty="0" smtClean="0"/>
              <a:t> aller Werte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Filterung</a:t>
            </a:r>
          </a:p>
          <a:p>
            <a:pPr marL="1081278" lvl="1" indent="-514350">
              <a:buAutoNum type="arabicPeriod"/>
            </a:pPr>
            <a:r>
              <a:rPr lang="de-DE" baseline="0" dirty="0" smtClean="0"/>
              <a:t>Drucken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CED98-8616-40F4-A7BD-FEFF06C7E4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1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Entwicklung über Android Framework mit Android Studio als IDE</a:t>
            </a:r>
          </a:p>
          <a:p>
            <a:endParaRPr lang="de-DE" dirty="0" smtClean="0"/>
          </a:p>
          <a:p>
            <a:r>
              <a:rPr lang="de-DE" dirty="0" smtClean="0"/>
              <a:t>Programmierung in Java (Code-Behind)</a:t>
            </a:r>
          </a:p>
          <a:p>
            <a:endParaRPr lang="de-DE" dirty="0" smtClean="0"/>
          </a:p>
          <a:p>
            <a:r>
              <a:rPr lang="de-DE" dirty="0" smtClean="0"/>
              <a:t>Oberflächengestaltung über XML-artige </a:t>
            </a:r>
            <a:r>
              <a:rPr lang="de-DE" dirty="0" err="1" smtClean="0"/>
              <a:t>Layoutsprache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CED98-8616-40F4-A7BD-FEFF06C7E4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76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C1C9D05-E8C6-4E19-BADC-4FBABAA99AE3}" type="datetimeFigureOut">
              <a:rPr lang="de-DE" smtClean="0"/>
              <a:t>04.01.15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3103F69-0E61-4FBD-AB26-4B2040EEA38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dirty="0" smtClean="0">
                <a:solidFill>
                  <a:srgbClr val="FF5454"/>
                </a:solidFill>
              </a:rPr>
              <a:t>HeartRate</a:t>
            </a:r>
            <a:r>
              <a:rPr lang="de-DE" sz="8800" dirty="0" smtClean="0"/>
              <a:t>2</a:t>
            </a:r>
            <a:r>
              <a:rPr lang="de-DE" sz="8800" dirty="0" smtClean="0">
                <a:solidFill>
                  <a:srgbClr val="FF5454"/>
                </a:solidFill>
              </a:rPr>
              <a:t>Go</a:t>
            </a:r>
            <a:endParaRPr lang="de-DE" sz="8800" dirty="0">
              <a:solidFill>
                <a:srgbClr val="FF5454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27584" y="4437112"/>
            <a:ext cx="7555904" cy="2420888"/>
          </a:xfrm>
        </p:spPr>
        <p:txBody>
          <a:bodyPr>
            <a:normAutofit/>
          </a:bodyPr>
          <a:lstStyle/>
          <a:p>
            <a:r>
              <a:rPr lang="de-DE" sz="2800" b="1" u="sng" dirty="0" err="1">
                <a:solidFill>
                  <a:schemeClr val="tx1"/>
                </a:solidFill>
                <a:latin typeface="+mj-lt"/>
              </a:rPr>
              <a:t>Frameworkbasierte</a:t>
            </a:r>
            <a:r>
              <a:rPr lang="de-DE" sz="2800" b="1" u="sng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800" b="1" u="sng" dirty="0" smtClean="0">
                <a:solidFill>
                  <a:schemeClr val="tx1"/>
                </a:solidFill>
                <a:latin typeface="+mj-lt"/>
              </a:rPr>
              <a:t>GUI-Entwicklung</a:t>
            </a:r>
          </a:p>
          <a:p>
            <a:endParaRPr lang="de-DE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  <a:latin typeface="+mj-lt"/>
              </a:rPr>
              <a:t>Ihr HeartRate2Go-Team:</a:t>
            </a:r>
          </a:p>
          <a:p>
            <a:pPr lvl="0"/>
            <a:endParaRPr lang="de-DE" sz="800" dirty="0" smtClean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  <a:latin typeface="+mj-lt"/>
              </a:rPr>
              <a:t>Patrick Mathias</a:t>
            </a:r>
          </a:p>
          <a:p>
            <a:pPr lvl="0"/>
            <a:r>
              <a:rPr lang="de-DE" sz="1400" dirty="0" smtClean="0">
                <a:solidFill>
                  <a:schemeClr val="tx1"/>
                </a:solidFill>
                <a:latin typeface="+mj-lt"/>
              </a:rPr>
              <a:t>Markus Nebel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  <a:latin typeface="+mj-lt"/>
              </a:rPr>
              <a:t>Matthias </a:t>
            </a:r>
            <a:r>
              <a:rPr lang="de-DE" sz="1400" dirty="0" err="1" smtClean="0">
                <a:solidFill>
                  <a:schemeClr val="tx1"/>
                </a:solidFill>
                <a:latin typeface="+mj-lt"/>
              </a:rPr>
              <a:t>Böffel</a:t>
            </a:r>
            <a:endParaRPr lang="de-DE" sz="1400" dirty="0" smtClean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de-DE" sz="1400" dirty="0" smtClean="0">
                <a:solidFill>
                  <a:schemeClr val="tx1"/>
                </a:solidFill>
                <a:latin typeface="+mj-lt"/>
              </a:rPr>
              <a:t>Janina </a:t>
            </a:r>
            <a:r>
              <a:rPr lang="de-DE" sz="1400" dirty="0">
                <a:solidFill>
                  <a:schemeClr val="tx1"/>
                </a:solidFill>
                <a:latin typeface="+mj-lt"/>
              </a:rPr>
              <a:t>Sauer </a:t>
            </a:r>
          </a:p>
        </p:txBody>
      </p:sp>
      <p:pic>
        <p:nvPicPr>
          <p:cNvPr id="1026" name="Picture 2" descr="C:\Users\LMH\guiframeworks\graphics\he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-1827584"/>
            <a:ext cx="12192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5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908721"/>
            <a:ext cx="8435280" cy="2963192"/>
          </a:xfrm>
        </p:spPr>
        <p:txBody>
          <a:bodyPr>
            <a:normAutofit/>
          </a:bodyPr>
          <a:lstStyle/>
          <a:p>
            <a:r>
              <a:rPr lang="de-DE" sz="7200" dirty="0" smtClean="0">
                <a:solidFill>
                  <a:srgbClr val="FF5454"/>
                </a:solidFill>
              </a:rPr>
              <a:t>Vielen Dank für Ihre Aufmerksamkeit</a:t>
            </a:r>
            <a:endParaRPr lang="de-DE" sz="7200" dirty="0">
              <a:solidFill>
                <a:srgbClr val="FF5454"/>
              </a:solidFill>
            </a:endParaRPr>
          </a:p>
        </p:txBody>
      </p:sp>
      <p:pic>
        <p:nvPicPr>
          <p:cNvPr id="5" name="Picture 2" descr="C:\Users\LMH\guiframeworks\graphics\heart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1862352" cy="181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3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von HeartRate2Go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19256" cy="3145536"/>
          </a:xfrm>
        </p:spPr>
        <p:txBody>
          <a:bodyPr/>
          <a:lstStyle/>
          <a:p>
            <a:pPr marL="109728" indent="0">
              <a:buNone/>
            </a:pPr>
            <a:r>
              <a:rPr lang="de-DE" dirty="0" smtClean="0">
                <a:latin typeface="+mj-lt"/>
              </a:rPr>
              <a:t>Den Puls messen, graphisch darstellen, speichern und dem Anwender so einen guten Überblick über seine Herzfrequenz geben.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639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von HeartRate2Go</a:t>
            </a:r>
            <a:endParaRPr lang="de-DE" dirty="0"/>
          </a:p>
        </p:txBody>
      </p:sp>
      <p:pic>
        <p:nvPicPr>
          <p:cNvPr id="2050" name="Picture 2" descr="C:\Users\LMH\Desktop\ablau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8812528" cy="431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4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Smartwatch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5915000" cy="4525963"/>
          </a:xfrm>
        </p:spPr>
        <p:txBody>
          <a:bodyPr>
            <a:normAutofit fontScale="70000" lnSpcReduction="20000"/>
          </a:bodyPr>
          <a:lstStyle/>
          <a:p>
            <a:r>
              <a:rPr lang="de-DE" sz="2600" dirty="0">
                <a:latin typeface="+mj-lt"/>
              </a:rPr>
              <a:t>Zugriff auf Sensoren (Puls und Schrittzähler)</a:t>
            </a:r>
          </a:p>
          <a:p>
            <a:pPr marL="109728" indent="0">
              <a:buNone/>
            </a:pPr>
            <a:endParaRPr lang="de-DE" sz="2600" dirty="0">
              <a:latin typeface="+mj-lt"/>
            </a:endParaRPr>
          </a:p>
          <a:p>
            <a:r>
              <a:rPr lang="de-DE" sz="2600" dirty="0">
                <a:latin typeface="+mj-lt"/>
              </a:rPr>
              <a:t> Konfiguration über Smartphone</a:t>
            </a:r>
          </a:p>
          <a:p>
            <a:pPr lvl="1"/>
            <a:r>
              <a:rPr lang="de-DE" sz="2200" dirty="0">
                <a:solidFill>
                  <a:schemeClr val="tx1"/>
                </a:solidFill>
                <a:latin typeface="+mj-lt"/>
              </a:rPr>
              <a:t>regelmäßige Vibration zur  Erinnerung</a:t>
            </a:r>
          </a:p>
          <a:p>
            <a:pPr lvl="1"/>
            <a:r>
              <a:rPr lang="de-DE" sz="2200" dirty="0">
                <a:solidFill>
                  <a:schemeClr val="tx1"/>
                </a:solidFill>
                <a:latin typeface="+mj-lt"/>
              </a:rPr>
              <a:t>Bildschirm angeschaltet lassen</a:t>
            </a:r>
          </a:p>
          <a:p>
            <a:pPr lvl="1"/>
            <a:r>
              <a:rPr lang="de-DE" sz="2200" dirty="0">
                <a:solidFill>
                  <a:schemeClr val="tx1"/>
                </a:solidFill>
                <a:latin typeface="+mj-lt"/>
              </a:rPr>
              <a:t>Messungsintervall</a:t>
            </a:r>
          </a:p>
          <a:p>
            <a:endParaRPr lang="de-DE" sz="2600" dirty="0">
              <a:latin typeface="+mj-lt"/>
            </a:endParaRPr>
          </a:p>
          <a:p>
            <a:r>
              <a:rPr lang="de-DE" sz="2600" dirty="0">
                <a:latin typeface="+mj-lt"/>
              </a:rPr>
              <a:t>Angabe von Messungstyp (Aktivitäts- oder Ruhemessung)</a:t>
            </a:r>
          </a:p>
          <a:p>
            <a:endParaRPr lang="de-DE" sz="2600" dirty="0">
              <a:latin typeface="+mj-lt"/>
            </a:endParaRPr>
          </a:p>
          <a:p>
            <a:r>
              <a:rPr lang="de-DE" sz="2600" dirty="0">
                <a:latin typeface="+mj-lt"/>
              </a:rPr>
              <a:t>Aktivitätsmessung: kontinuierliche Aufzeichnung von Zeit, Puls und Schrittanzahl</a:t>
            </a:r>
          </a:p>
          <a:p>
            <a:pPr marL="109728" indent="0">
              <a:buNone/>
            </a:pPr>
            <a:r>
              <a:rPr lang="de-DE" sz="2600" dirty="0">
                <a:latin typeface="+mj-lt"/>
              </a:rPr>
              <a:t>		</a:t>
            </a:r>
          </a:p>
          <a:p>
            <a:r>
              <a:rPr lang="de-DE" sz="2600" dirty="0">
                <a:latin typeface="+mj-lt"/>
              </a:rPr>
              <a:t>Ruhemessung: Messung über 60 Sekunden </a:t>
            </a:r>
          </a:p>
          <a:p>
            <a:pPr marL="109728" indent="0">
              <a:buNone/>
            </a:pPr>
            <a:endParaRPr lang="de-DE" sz="2600" dirty="0">
              <a:latin typeface="+mj-lt"/>
            </a:endParaRPr>
          </a:p>
          <a:p>
            <a:r>
              <a:rPr lang="de-DE" sz="2600" dirty="0">
                <a:latin typeface="+mj-lt"/>
              </a:rPr>
              <a:t>Abfrage der Stimmung zur späteren Auswertung</a:t>
            </a:r>
          </a:p>
          <a:p>
            <a:pPr marL="109728" indent="0">
              <a:buNone/>
            </a:pPr>
            <a:endParaRPr lang="de-DE" dirty="0">
              <a:latin typeface="+mj-lt"/>
            </a:endParaRPr>
          </a:p>
        </p:txBody>
      </p:sp>
      <p:pic>
        <p:nvPicPr>
          <p:cNvPr id="3075" name="Picture 3" descr="C:\Users\LMH\Desktop\aktivita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32912"/>
            <a:ext cx="1746548" cy="58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7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Smartphone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40703" y="2276872"/>
            <a:ext cx="5646097" cy="4498515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+mj-lt"/>
              </a:rPr>
              <a:t>Kommunikation über </a:t>
            </a:r>
            <a:r>
              <a:rPr lang="de-DE" dirty="0" err="1">
                <a:latin typeface="+mj-lt"/>
              </a:rPr>
              <a:t>Wearable</a:t>
            </a:r>
            <a:r>
              <a:rPr lang="de-DE" dirty="0">
                <a:latin typeface="+mj-lt"/>
              </a:rPr>
              <a:t>-Bluetooth-API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Background-Service zum Empfangen und Senden von Daten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Anzeige von Puls-Diagrammen über Library "</a:t>
            </a:r>
            <a:r>
              <a:rPr lang="de-DE" dirty="0" err="1">
                <a:latin typeface="+mj-lt"/>
              </a:rPr>
              <a:t>GraphView</a:t>
            </a:r>
            <a:r>
              <a:rPr lang="de-DE" dirty="0">
                <a:latin typeface="+mj-lt"/>
              </a:rPr>
              <a:t>"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Persistente Speicherung der Daten und Auswahl über Dropdown</a:t>
            </a:r>
          </a:p>
          <a:p>
            <a:endParaRPr lang="de-DE" dirty="0">
              <a:latin typeface="+mj-lt"/>
            </a:endParaRPr>
          </a:p>
          <a:p>
            <a:r>
              <a:rPr lang="de-DE" dirty="0" err="1">
                <a:latin typeface="+mj-lt"/>
              </a:rPr>
              <a:t>Debug</a:t>
            </a:r>
            <a:r>
              <a:rPr lang="de-DE" dirty="0">
                <a:latin typeface="+mj-lt"/>
              </a:rPr>
              <a:t>-Modus zur Erzeugung von zufälligen </a:t>
            </a:r>
            <a:r>
              <a:rPr lang="de-DE" dirty="0" smtClean="0">
                <a:latin typeface="+mj-lt"/>
              </a:rPr>
              <a:t>Daten</a:t>
            </a:r>
            <a:endParaRPr lang="de-DE" dirty="0">
              <a:latin typeface="+mj-lt"/>
            </a:endParaRPr>
          </a:p>
        </p:txBody>
      </p:sp>
      <p:pic>
        <p:nvPicPr>
          <p:cNvPr id="4098" name="Picture 2" descr="C:\Users\LMH\Desktop\49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2501151" cy="444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60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066800"/>
          </a:xfrm>
        </p:spPr>
        <p:txBody>
          <a:bodyPr/>
          <a:lstStyle/>
          <a:p>
            <a:r>
              <a:rPr lang="de-DE" dirty="0" smtClean="0"/>
              <a:t>Desktop-Anwendung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32040" y="1700808"/>
            <a:ext cx="4038600" cy="4858555"/>
          </a:xfrm>
        </p:spPr>
        <p:txBody>
          <a:bodyPr>
            <a:normAutofit fontScale="85000" lnSpcReduction="20000"/>
          </a:bodyPr>
          <a:lstStyle/>
          <a:p>
            <a:r>
              <a:rPr lang="de-DE" dirty="0">
                <a:latin typeface="+mj-lt"/>
              </a:rPr>
              <a:t>Kommunikation mit </a:t>
            </a:r>
            <a:r>
              <a:rPr lang="de-DE" dirty="0" smtClean="0">
                <a:latin typeface="+mj-lt"/>
              </a:rPr>
              <a:t>Smartphone</a:t>
            </a:r>
          </a:p>
          <a:p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Speicherung der </a:t>
            </a:r>
            <a:r>
              <a:rPr lang="de-DE" dirty="0" smtClean="0">
                <a:latin typeface="+mj-lt"/>
              </a:rPr>
              <a:t>Daten</a:t>
            </a:r>
          </a:p>
          <a:p>
            <a:endParaRPr lang="de-DE" dirty="0">
              <a:latin typeface="+mj-lt"/>
            </a:endParaRPr>
          </a:p>
          <a:p>
            <a:r>
              <a:rPr lang="de-DE" dirty="0" smtClean="0">
                <a:latin typeface="+mj-lt"/>
              </a:rPr>
              <a:t>Plattformunabhängigkeit</a:t>
            </a:r>
            <a:endParaRPr lang="de-DE" dirty="0">
              <a:latin typeface="+mj-lt"/>
            </a:endParaRPr>
          </a:p>
          <a:p>
            <a:endParaRPr lang="de-DE" dirty="0" smtClean="0">
              <a:latin typeface="+mj-lt"/>
            </a:endParaRPr>
          </a:p>
          <a:p>
            <a:r>
              <a:rPr lang="de-DE" dirty="0">
                <a:latin typeface="+mj-lt"/>
              </a:rPr>
              <a:t>Unterscheidung zwischen Ruhe- und Aktivitätsmessung</a:t>
            </a:r>
          </a:p>
          <a:p>
            <a:pPr marL="109728" indent="0">
              <a:buNone/>
            </a:pPr>
            <a:endParaRPr lang="de-DE" dirty="0">
              <a:latin typeface="+mj-lt"/>
            </a:endParaRPr>
          </a:p>
          <a:p>
            <a:r>
              <a:rPr lang="de-DE" dirty="0" smtClean="0">
                <a:latin typeface="+mj-lt"/>
              </a:rPr>
              <a:t>Graphische Darstellung der Messwerte </a:t>
            </a:r>
          </a:p>
          <a:p>
            <a:endParaRPr lang="de-DE" dirty="0">
              <a:latin typeface="+mj-lt"/>
            </a:endParaRPr>
          </a:p>
          <a:p>
            <a:r>
              <a:rPr lang="de-DE" dirty="0" smtClean="0">
                <a:latin typeface="+mj-lt"/>
              </a:rPr>
              <a:t>Darstellung </a:t>
            </a:r>
            <a:r>
              <a:rPr lang="de-DE" dirty="0">
                <a:latin typeface="+mj-lt"/>
              </a:rPr>
              <a:t>in tabellarischer </a:t>
            </a:r>
            <a:r>
              <a:rPr lang="de-DE" dirty="0" smtClean="0">
                <a:latin typeface="+mj-lt"/>
              </a:rPr>
              <a:t>Form</a:t>
            </a:r>
          </a:p>
          <a:p>
            <a:endParaRPr lang="de-DE" dirty="0" smtClean="0">
              <a:latin typeface="+mj-lt"/>
            </a:endParaRPr>
          </a:p>
          <a:p>
            <a:r>
              <a:rPr lang="de-DE" dirty="0" smtClean="0">
                <a:latin typeface="+mj-lt"/>
              </a:rPr>
              <a:t>Selektierung nach Datum</a:t>
            </a:r>
          </a:p>
          <a:p>
            <a:endParaRPr lang="de-DE" dirty="0" smtClean="0">
              <a:latin typeface="+mj-lt"/>
            </a:endParaRPr>
          </a:p>
          <a:p>
            <a:r>
              <a:rPr lang="de-DE" dirty="0" smtClean="0">
                <a:latin typeface="+mj-lt"/>
              </a:rPr>
              <a:t>Druckfunktion</a:t>
            </a:r>
          </a:p>
          <a:p>
            <a:endParaRPr lang="de-DE" dirty="0" smtClean="0">
              <a:latin typeface="+mj-lt"/>
            </a:endParaRPr>
          </a:p>
          <a:p>
            <a:r>
              <a:rPr lang="de-DE" dirty="0" smtClean="0">
                <a:latin typeface="+mj-lt"/>
              </a:rPr>
              <a:t>Mehrsprachigkeit</a:t>
            </a:r>
          </a:p>
          <a:p>
            <a:pPr marL="109728" indent="0">
              <a:buNone/>
            </a:pPr>
            <a:endParaRPr lang="de-DE" dirty="0">
              <a:latin typeface="+mj-lt"/>
            </a:endParaRPr>
          </a:p>
        </p:txBody>
      </p:sp>
      <p:pic>
        <p:nvPicPr>
          <p:cNvPr id="5122" name="Picture 2" descr="C:\Users\LMH\Desktop\Bildschirmf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680520" cy="253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MH\Desktop\Bildschirmfoto 2015-01-02 um 21.55.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4680520" cy="25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67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764704"/>
            <a:ext cx="8229600" cy="1066800"/>
          </a:xfrm>
        </p:spPr>
        <p:txBody>
          <a:bodyPr/>
          <a:lstStyle/>
          <a:p>
            <a:r>
              <a:rPr lang="de-DE" dirty="0" smtClean="0"/>
              <a:t>Architektur Desktop-Anwendung</a:t>
            </a:r>
            <a:endParaRPr lang="de-DE" dirty="0"/>
          </a:p>
        </p:txBody>
      </p:sp>
      <p:pic>
        <p:nvPicPr>
          <p:cNvPr id="5" name="Bild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4320480" cy="432048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5292080" y="1916832"/>
            <a:ext cx="3678560" cy="45365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rgbClr val="000000"/>
                </a:solidFill>
              </a:rPr>
              <a:t>Model/View Konzept</a:t>
            </a: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rgbClr val="000000"/>
                </a:solidFill>
              </a:rPr>
              <a:t>View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solidFill>
                  <a:srgbClr val="000000"/>
                </a:solidFill>
              </a:rPr>
              <a:t>QML</a:t>
            </a:r>
          </a:p>
          <a:p>
            <a:pPr lvl="1">
              <a:lnSpc>
                <a:spcPct val="150000"/>
              </a:lnSpc>
            </a:pPr>
            <a:r>
              <a:rPr lang="de-DE" sz="2200" dirty="0" err="1" smtClean="0">
                <a:solidFill>
                  <a:srgbClr val="000000"/>
                </a:solidFill>
              </a:rPr>
              <a:t>QCostumPlot</a:t>
            </a:r>
            <a:endParaRPr lang="de-DE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rgbClr val="000000"/>
                </a:solidFill>
              </a:rPr>
              <a:t>Model</a:t>
            </a:r>
          </a:p>
          <a:p>
            <a:pPr lvl="1">
              <a:lnSpc>
                <a:spcPct val="150000"/>
              </a:lnSpc>
            </a:pPr>
            <a:r>
              <a:rPr lang="de-DE" sz="2200" dirty="0" err="1" smtClean="0">
                <a:solidFill>
                  <a:srgbClr val="000000"/>
                </a:solidFill>
              </a:rPr>
              <a:t>QAbstractListModel</a:t>
            </a:r>
            <a:endParaRPr lang="de-DE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 smtClean="0">
                <a:solidFill>
                  <a:srgbClr val="000000"/>
                </a:solidFill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de-DE" sz="2200" dirty="0" err="1" smtClean="0">
                <a:solidFill>
                  <a:srgbClr val="000000"/>
                </a:solidFill>
              </a:rPr>
              <a:t>SQLite</a:t>
            </a:r>
            <a:r>
              <a:rPr lang="de-DE" sz="2200" dirty="0" smtClean="0">
                <a:solidFill>
                  <a:srgbClr val="000000"/>
                </a:solidFill>
              </a:rPr>
              <a:t> Datenbank</a:t>
            </a:r>
          </a:p>
        </p:txBody>
      </p:sp>
    </p:spTree>
    <p:extLst>
      <p:ext uri="{BB962C8B-B14F-4D97-AF65-F5344CB8AC3E}">
        <p14:creationId xmlns:p14="http://schemas.microsoft.com/office/powerpoint/2010/main" val="27614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57200" y="1484783"/>
            <a:ext cx="8147248" cy="2387129"/>
          </a:xfrm>
        </p:spPr>
        <p:txBody>
          <a:bodyPr>
            <a:normAutofit fontScale="90000"/>
          </a:bodyPr>
          <a:lstStyle/>
          <a:p>
            <a:r>
              <a:rPr lang="de-DE" sz="8800" dirty="0" err="1" smtClean="0">
                <a:solidFill>
                  <a:srgbClr val="FF5454"/>
                </a:solidFill>
              </a:rPr>
              <a:t>Livedemo</a:t>
            </a:r>
            <a:r>
              <a:rPr lang="de-DE" sz="8800" dirty="0" smtClean="0">
                <a:solidFill>
                  <a:srgbClr val="FF5454"/>
                </a:solidFill>
              </a:rPr>
              <a:t> von HeartRate2Go</a:t>
            </a:r>
            <a:endParaRPr lang="de-DE" sz="8800" dirty="0">
              <a:solidFill>
                <a:srgbClr val="FF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7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von HeartRate2Go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505576"/>
          </a:xfrm>
        </p:spPr>
        <p:txBody>
          <a:bodyPr/>
          <a:lstStyle/>
          <a:p>
            <a:r>
              <a:rPr lang="de-DE" dirty="0" smtClean="0">
                <a:latin typeface="+mj-lt"/>
              </a:rPr>
              <a:t>Benutzerprofile mit Anamneseabfrage</a:t>
            </a:r>
          </a:p>
          <a:p>
            <a:r>
              <a:rPr lang="de-DE" dirty="0" smtClean="0">
                <a:latin typeface="+mj-lt"/>
              </a:rPr>
              <a:t>Erste Einschätzung der Werte</a:t>
            </a:r>
          </a:p>
          <a:p>
            <a:r>
              <a:rPr lang="de-DE" dirty="0" smtClean="0">
                <a:latin typeface="+mj-lt"/>
              </a:rPr>
              <a:t>Markierungen setzen</a:t>
            </a:r>
          </a:p>
          <a:p>
            <a:r>
              <a:rPr lang="de-DE" dirty="0" smtClean="0">
                <a:latin typeface="+mj-lt"/>
              </a:rPr>
              <a:t>Berechnung des Kalorienverbrauchs</a:t>
            </a:r>
          </a:p>
          <a:p>
            <a:r>
              <a:rPr lang="de-DE" dirty="0" smtClean="0">
                <a:latin typeface="+mj-lt"/>
              </a:rPr>
              <a:t>iOS App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061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292</Words>
  <Application>Microsoft Macintosh PowerPoint</Application>
  <PresentationFormat>Bildschirmpräsentation (4:3)</PresentationFormat>
  <Paragraphs>96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Rhea</vt:lpstr>
      <vt:lpstr>HeartRate2Go</vt:lpstr>
      <vt:lpstr>Ziel von HeartRate2Go</vt:lpstr>
      <vt:lpstr>Komponenten von HeartRate2Go</vt:lpstr>
      <vt:lpstr>Smartwatch</vt:lpstr>
      <vt:lpstr>Smartphone</vt:lpstr>
      <vt:lpstr>Desktop-Anwendung</vt:lpstr>
      <vt:lpstr>Architektur Desktop-Anwendung</vt:lpstr>
      <vt:lpstr>Livedemo von HeartRate2Go</vt:lpstr>
      <vt:lpstr>Ausblick von HeartRate2Go</vt:lpstr>
      <vt:lpstr>Vielen Dank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Heartrate2go</dc:title>
  <dc:creator>Janina Sauer</dc:creator>
  <cp:lastModifiedBy>Patrick Mathias</cp:lastModifiedBy>
  <cp:revision>26</cp:revision>
  <dcterms:created xsi:type="dcterms:W3CDTF">2014-12-31T09:23:29Z</dcterms:created>
  <dcterms:modified xsi:type="dcterms:W3CDTF">2015-01-04T14:22:41Z</dcterms:modified>
</cp:coreProperties>
</file>