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2"/>
  </p:notesMasterIdLst>
  <p:sldIdLst>
    <p:sldId id="256" r:id="rId2"/>
    <p:sldId id="258" r:id="rId3"/>
    <p:sldId id="259" r:id="rId4"/>
    <p:sldId id="263" r:id="rId5"/>
    <p:sldId id="265" r:id="rId6"/>
    <p:sldId id="266" r:id="rId7"/>
    <p:sldId id="268" r:id="rId8"/>
    <p:sldId id="267" r:id="rId9"/>
    <p:sldId id="261" r:id="rId10"/>
    <p:sldId id="264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9" autoAdjust="0"/>
    <p:restoredTop sz="99399" autoAdjust="0"/>
  </p:normalViewPr>
  <p:slideViewPr>
    <p:cSldViewPr>
      <p:cViewPr>
        <p:scale>
          <a:sx n="75" d="100"/>
          <a:sy n="75" d="100"/>
        </p:scale>
        <p:origin x="-2008" y="-2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E43D9-A15A-4C23-81DA-66E1FF993DF5}" type="datetimeFigureOut">
              <a:rPr lang="de-DE" smtClean="0"/>
              <a:t>03.01.15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CED98-8616-40F4-A7BD-FEFF06C7E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413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4078" indent="-514350">
              <a:buAutoNum type="arabicPeriod"/>
            </a:pPr>
            <a:r>
              <a:rPr lang="de-DE" dirty="0" smtClean="0"/>
              <a:t>eine Android-</a:t>
            </a:r>
            <a:r>
              <a:rPr lang="de-DE" dirty="0" err="1" smtClean="0"/>
              <a:t>Smartwatch</a:t>
            </a:r>
            <a:endParaRPr lang="de-DE" dirty="0" smtClean="0"/>
          </a:p>
          <a:p>
            <a:pPr marL="1081278" lvl="1" indent="-514350">
              <a:buAutoNum type="arabicPeriod"/>
            </a:pPr>
            <a:r>
              <a:rPr lang="de-DE" dirty="0" smtClean="0"/>
              <a:t>Mit Heart Rate 2 </a:t>
            </a:r>
            <a:r>
              <a:rPr lang="de-DE" dirty="0" err="1" smtClean="0"/>
              <a:t>go</a:t>
            </a:r>
            <a:r>
              <a:rPr lang="de-DE" dirty="0" smtClean="0"/>
              <a:t> App</a:t>
            </a:r>
          </a:p>
          <a:p>
            <a:pPr marL="1081278" lvl="1" indent="-514350">
              <a:buAutoNum type="arabicPeriod"/>
            </a:pPr>
            <a:r>
              <a:rPr lang="de-DE" dirty="0" smtClean="0"/>
              <a:t>Zur Messung des Pulses</a:t>
            </a:r>
          </a:p>
          <a:p>
            <a:pPr marL="1081278" lvl="1" indent="-514350">
              <a:buAutoNum type="arabicPeriod"/>
            </a:pPr>
            <a:r>
              <a:rPr lang="de-DE" dirty="0" smtClean="0"/>
              <a:t>Erste Darstellung</a:t>
            </a:r>
            <a:r>
              <a:rPr lang="de-DE" baseline="0" dirty="0" smtClean="0"/>
              <a:t> in Echtzeit</a:t>
            </a:r>
          </a:p>
          <a:p>
            <a:pPr marL="1081278" lvl="1" indent="-514350">
              <a:buAutoNum type="arabicPeriod"/>
            </a:pPr>
            <a:r>
              <a:rPr lang="de-DE" baseline="0" dirty="0" smtClean="0"/>
              <a:t>Auswahl zwischen Aktivitäts- und Ruhemessung</a:t>
            </a:r>
          </a:p>
          <a:p>
            <a:pPr marL="1081278" lvl="1" indent="-514350">
              <a:buAutoNum type="arabicPeriod"/>
            </a:pPr>
            <a:r>
              <a:rPr lang="de-DE" baseline="0" dirty="0" smtClean="0"/>
              <a:t>Stimmungsabfrage</a:t>
            </a:r>
            <a:endParaRPr lang="de-DE" dirty="0" smtClean="0"/>
          </a:p>
          <a:p>
            <a:pPr marL="624078" indent="-514350">
              <a:buAutoNum type="arabicPeriod"/>
            </a:pPr>
            <a:r>
              <a:rPr lang="de-DE" dirty="0" smtClean="0"/>
              <a:t>ein Android-Smartphone</a:t>
            </a:r>
          </a:p>
          <a:p>
            <a:pPr marL="1081278" lvl="1" indent="-514350">
              <a:buAutoNum type="arabicPeriod"/>
            </a:pPr>
            <a:r>
              <a:rPr lang="de-DE" dirty="0" smtClean="0"/>
              <a:t>Mit Heart Rate 2 </a:t>
            </a:r>
            <a:r>
              <a:rPr lang="de-DE" dirty="0" err="1" smtClean="0"/>
              <a:t>go</a:t>
            </a:r>
            <a:r>
              <a:rPr lang="de-DE" dirty="0" smtClean="0"/>
              <a:t> App</a:t>
            </a:r>
          </a:p>
          <a:p>
            <a:pPr marL="1081278" lvl="1" indent="-514350">
              <a:buAutoNum type="arabicPeriod"/>
            </a:pPr>
            <a:r>
              <a:rPr lang="de-DE" dirty="0" smtClean="0"/>
              <a:t>Dient</a:t>
            </a:r>
            <a:r>
              <a:rPr lang="de-DE" baseline="0" dirty="0" smtClean="0"/>
              <a:t> als „Middleware“</a:t>
            </a:r>
          </a:p>
          <a:p>
            <a:pPr marL="1081278" lvl="1" indent="-514350">
              <a:buAutoNum type="arabicPeriod"/>
            </a:pPr>
            <a:r>
              <a:rPr lang="de-DE" baseline="0" dirty="0" smtClean="0"/>
              <a:t>Empfängt Daten von der Uhr per Bluetooth</a:t>
            </a:r>
          </a:p>
          <a:p>
            <a:pPr marL="1081278" lvl="1" indent="-514350">
              <a:buAutoNum type="arabicPeriod"/>
            </a:pPr>
            <a:r>
              <a:rPr lang="de-DE" baseline="0" dirty="0" smtClean="0"/>
              <a:t>Sendet Daten weiter an GUI über das Netzwerk</a:t>
            </a:r>
          </a:p>
          <a:p>
            <a:pPr marL="1081278" lvl="1" indent="-514350">
              <a:buAutoNum type="arabicPeriod"/>
            </a:pPr>
            <a:r>
              <a:rPr lang="de-DE" baseline="0" dirty="0" smtClean="0"/>
              <a:t>Stellt Pulswertablauf im Balkendiagramm dar</a:t>
            </a:r>
            <a:endParaRPr lang="de-DE" dirty="0" smtClean="0"/>
          </a:p>
          <a:p>
            <a:pPr marL="624078" indent="-514350">
              <a:buAutoNum type="arabicPeriod"/>
            </a:pPr>
            <a:r>
              <a:rPr lang="de-DE" dirty="0" smtClean="0"/>
              <a:t>einen Computer</a:t>
            </a:r>
          </a:p>
          <a:p>
            <a:pPr marL="1081278" lvl="1" indent="-514350">
              <a:buAutoNum type="arabicPeriod"/>
            </a:pPr>
            <a:r>
              <a:rPr lang="de-DE" dirty="0" smtClean="0"/>
              <a:t>GUI-Programm</a:t>
            </a:r>
          </a:p>
          <a:p>
            <a:pPr marL="1081278" lvl="1" indent="-514350">
              <a:buAutoNum type="arabicPeriod"/>
            </a:pPr>
            <a:r>
              <a:rPr lang="de-DE" dirty="0" smtClean="0"/>
              <a:t>Darstellung</a:t>
            </a:r>
            <a:r>
              <a:rPr lang="de-DE" baseline="0" dirty="0" smtClean="0"/>
              <a:t> aller Werte</a:t>
            </a:r>
          </a:p>
          <a:p>
            <a:pPr marL="1081278" lvl="1" indent="-514350">
              <a:buAutoNum type="arabicPeriod"/>
            </a:pPr>
            <a:r>
              <a:rPr lang="de-DE" baseline="0" dirty="0" smtClean="0"/>
              <a:t>Filterung</a:t>
            </a:r>
          </a:p>
          <a:p>
            <a:pPr marL="1081278" lvl="1" indent="-514350">
              <a:buAutoNum type="arabicPeriod"/>
            </a:pPr>
            <a:r>
              <a:rPr lang="de-DE" baseline="0" dirty="0" smtClean="0"/>
              <a:t>Drucken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CED98-8616-40F4-A7BD-FEFF06C7E44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122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Entwicklung über Android Framework mit Android Studio als IDE</a:t>
            </a:r>
          </a:p>
          <a:p>
            <a:endParaRPr lang="de-DE" dirty="0" smtClean="0"/>
          </a:p>
          <a:p>
            <a:r>
              <a:rPr lang="de-DE" dirty="0" smtClean="0"/>
              <a:t>Programmierung in Java (Code-Behind)</a:t>
            </a:r>
          </a:p>
          <a:p>
            <a:endParaRPr lang="de-DE" dirty="0" smtClean="0"/>
          </a:p>
          <a:p>
            <a:r>
              <a:rPr lang="de-DE" dirty="0" smtClean="0"/>
              <a:t>Oberflächengestaltung über XML-artige </a:t>
            </a:r>
            <a:r>
              <a:rPr lang="de-DE" dirty="0" err="1" smtClean="0"/>
              <a:t>Layoutsprache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CED98-8616-40F4-A7BD-FEFF06C7E44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76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htec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htec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htec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htec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Abgerundetes Rechtec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Abgerundetes Rechtec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C1C9D05-E8C6-4E19-BADC-4FBABAA99AE3}" type="datetimeFigureOut">
              <a:rPr lang="de-DE" smtClean="0"/>
              <a:t>03.01.15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3103F69-0E61-4FBD-AB26-4B2040EEA3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D05-E8C6-4E19-BADC-4FBABAA99AE3}" type="datetimeFigureOut">
              <a:rPr lang="de-DE" smtClean="0"/>
              <a:t>03.01.15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3F69-0E61-4FBD-AB26-4B2040EEA3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D05-E8C6-4E19-BADC-4FBABAA99AE3}" type="datetimeFigureOut">
              <a:rPr lang="de-DE" smtClean="0"/>
              <a:t>03.01.15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3F69-0E61-4FBD-AB26-4B2040EEA3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D05-E8C6-4E19-BADC-4FBABAA99AE3}" type="datetimeFigureOut">
              <a:rPr lang="de-DE" smtClean="0"/>
              <a:t>03.01.15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3F69-0E61-4FBD-AB26-4B2040EEA3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D05-E8C6-4E19-BADC-4FBABAA99AE3}" type="datetimeFigureOut">
              <a:rPr lang="de-DE" smtClean="0"/>
              <a:t>03.01.15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3F69-0E61-4FBD-AB26-4B2040EEA3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D05-E8C6-4E19-BADC-4FBABAA99AE3}" type="datetimeFigureOut">
              <a:rPr lang="de-DE" smtClean="0"/>
              <a:t>03.01.15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3F69-0E61-4FBD-AB26-4B2040EEA3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Datumsplatzhalt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C1C9D05-E8C6-4E19-BADC-4FBABAA99AE3}" type="datetimeFigureOut">
              <a:rPr lang="de-DE" smtClean="0"/>
              <a:t>03.01.15</a:t>
            </a:fld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3103F69-0E61-4FBD-AB26-4B2040EEA388}" type="slidenum">
              <a:rPr lang="de-DE" smtClean="0"/>
              <a:t>‹Nr.›</a:t>
            </a:fld>
            <a:endParaRPr lang="de-DE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C1C9D05-E8C6-4E19-BADC-4FBABAA99AE3}" type="datetimeFigureOut">
              <a:rPr lang="de-DE" smtClean="0"/>
              <a:t>03.01.15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3103F69-0E61-4FBD-AB26-4B2040EEA3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D05-E8C6-4E19-BADC-4FBABAA99AE3}" type="datetimeFigureOut">
              <a:rPr lang="de-DE" smtClean="0"/>
              <a:t>03.01.15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3F69-0E61-4FBD-AB26-4B2040EEA3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D05-E8C6-4E19-BADC-4FBABAA99AE3}" type="datetimeFigureOut">
              <a:rPr lang="de-DE" smtClean="0"/>
              <a:t>03.01.15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3F69-0E61-4FBD-AB26-4B2040EEA3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D05-E8C6-4E19-BADC-4FBABAA99AE3}" type="datetimeFigureOut">
              <a:rPr lang="de-DE" smtClean="0"/>
              <a:t>03.01.15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3F69-0E61-4FBD-AB26-4B2040EEA3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htec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htec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htec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Abgerundetes Rechtec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Abgerundetes Rechtec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htec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ec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ec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htec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htec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htec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C1C9D05-E8C6-4E19-BADC-4FBABAA99AE3}" type="datetimeFigureOut">
              <a:rPr lang="de-DE" smtClean="0"/>
              <a:t>03.01.15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3103F69-0E61-4FBD-AB26-4B2040EEA388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8800" dirty="0" smtClean="0">
                <a:solidFill>
                  <a:srgbClr val="FF5454"/>
                </a:solidFill>
              </a:rPr>
              <a:t>HeartRate</a:t>
            </a:r>
            <a:r>
              <a:rPr lang="de-DE" sz="8800" dirty="0" smtClean="0"/>
              <a:t>2</a:t>
            </a:r>
            <a:r>
              <a:rPr lang="de-DE" sz="8800" dirty="0" smtClean="0">
                <a:solidFill>
                  <a:srgbClr val="FF5454"/>
                </a:solidFill>
              </a:rPr>
              <a:t>Go</a:t>
            </a:r>
            <a:endParaRPr lang="de-DE" sz="8800" dirty="0">
              <a:solidFill>
                <a:srgbClr val="FF5454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27584" y="4293096"/>
            <a:ext cx="7555904" cy="2420888"/>
          </a:xfrm>
        </p:spPr>
        <p:txBody>
          <a:bodyPr>
            <a:normAutofit/>
          </a:bodyPr>
          <a:lstStyle/>
          <a:p>
            <a:r>
              <a:rPr lang="de-DE" sz="2800" b="1" u="sng" dirty="0" err="1">
                <a:solidFill>
                  <a:schemeClr val="tx1"/>
                </a:solidFill>
              </a:rPr>
              <a:t>Frameworkbasierte</a:t>
            </a:r>
            <a:r>
              <a:rPr lang="de-DE" sz="2800" b="1" u="sng" dirty="0">
                <a:solidFill>
                  <a:schemeClr val="tx1"/>
                </a:solidFill>
              </a:rPr>
              <a:t> </a:t>
            </a:r>
            <a:r>
              <a:rPr lang="de-DE" sz="2800" b="1" u="sng" dirty="0" smtClean="0">
                <a:solidFill>
                  <a:schemeClr val="tx1"/>
                </a:solidFill>
              </a:rPr>
              <a:t>GUI-Entwicklung</a:t>
            </a:r>
          </a:p>
          <a:p>
            <a:endParaRPr lang="de-DE" b="1" dirty="0">
              <a:solidFill>
                <a:schemeClr val="tx1"/>
              </a:solidFill>
            </a:endParaRPr>
          </a:p>
          <a:p>
            <a:pPr lvl="0"/>
            <a:r>
              <a:rPr lang="de-DE" sz="1400" dirty="0" smtClean="0">
                <a:solidFill>
                  <a:schemeClr val="tx1"/>
                </a:solidFill>
              </a:rPr>
              <a:t>Ihr HeartRate2Go-Team:</a:t>
            </a:r>
          </a:p>
          <a:p>
            <a:pPr lvl="0"/>
            <a:endParaRPr lang="de-DE" sz="800" dirty="0" smtClean="0">
              <a:solidFill>
                <a:schemeClr val="tx1"/>
              </a:solidFill>
            </a:endParaRPr>
          </a:p>
          <a:p>
            <a:pPr lvl="0"/>
            <a:r>
              <a:rPr lang="de-DE" sz="1400" dirty="0" smtClean="0">
                <a:solidFill>
                  <a:schemeClr val="tx1"/>
                </a:solidFill>
              </a:rPr>
              <a:t>Patrick Mathias</a:t>
            </a:r>
          </a:p>
          <a:p>
            <a:pPr lvl="0"/>
            <a:r>
              <a:rPr lang="de-DE" sz="1400" dirty="0" smtClean="0">
                <a:solidFill>
                  <a:schemeClr val="tx1"/>
                </a:solidFill>
              </a:rPr>
              <a:t>Markus Nebel</a:t>
            </a:r>
            <a:endParaRPr lang="de-DE" sz="1400" dirty="0">
              <a:solidFill>
                <a:schemeClr val="tx1"/>
              </a:solidFill>
            </a:endParaRPr>
          </a:p>
          <a:p>
            <a:pPr lvl="0"/>
            <a:r>
              <a:rPr lang="de-DE" sz="1400" dirty="0" smtClean="0">
                <a:solidFill>
                  <a:schemeClr val="tx1"/>
                </a:solidFill>
              </a:rPr>
              <a:t>Matthias </a:t>
            </a:r>
            <a:r>
              <a:rPr lang="de-DE" sz="1400" dirty="0" err="1" smtClean="0">
                <a:solidFill>
                  <a:schemeClr val="tx1"/>
                </a:solidFill>
              </a:rPr>
              <a:t>Böffel</a:t>
            </a:r>
            <a:endParaRPr lang="de-DE" sz="1400" dirty="0" smtClean="0">
              <a:solidFill>
                <a:schemeClr val="tx1"/>
              </a:solidFill>
            </a:endParaRPr>
          </a:p>
          <a:p>
            <a:pPr lvl="0"/>
            <a:r>
              <a:rPr lang="de-DE" sz="1400" dirty="0" smtClean="0">
                <a:solidFill>
                  <a:schemeClr val="tx1"/>
                </a:solidFill>
              </a:rPr>
              <a:t>Janina </a:t>
            </a:r>
            <a:r>
              <a:rPr lang="de-DE" sz="1400" dirty="0">
                <a:solidFill>
                  <a:schemeClr val="tx1"/>
                </a:solidFill>
              </a:rPr>
              <a:t>Sauer </a:t>
            </a:r>
          </a:p>
        </p:txBody>
      </p:sp>
      <p:pic>
        <p:nvPicPr>
          <p:cNvPr id="1026" name="Picture 2" descr="C:\Users\LMH\guiframeworks\graphics\heart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-1827584"/>
            <a:ext cx="12192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18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59259E-6 L 3.61111E-6 0.57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7200" y="908721"/>
            <a:ext cx="8435280" cy="2963192"/>
          </a:xfrm>
        </p:spPr>
        <p:txBody>
          <a:bodyPr>
            <a:normAutofit/>
          </a:bodyPr>
          <a:lstStyle/>
          <a:p>
            <a:r>
              <a:rPr lang="de-DE" sz="7200" dirty="0" smtClean="0">
                <a:solidFill>
                  <a:srgbClr val="FF5454"/>
                </a:solidFill>
              </a:rPr>
              <a:t>Vielen Dank für Ihre Aufmerksamkeit</a:t>
            </a:r>
            <a:endParaRPr lang="de-DE" sz="7200" dirty="0">
              <a:solidFill>
                <a:srgbClr val="FF5454"/>
              </a:solidFill>
            </a:endParaRPr>
          </a:p>
        </p:txBody>
      </p:sp>
      <p:pic>
        <p:nvPicPr>
          <p:cNvPr id="5" name="Picture 2" descr="C:\Users\LMH\guiframeworks\graphics\heart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365104"/>
            <a:ext cx="1862352" cy="181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937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 von HeartRate2Go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19256" cy="3145536"/>
          </a:xfrm>
        </p:spPr>
        <p:txBody>
          <a:bodyPr/>
          <a:lstStyle/>
          <a:p>
            <a:pPr marL="109728" indent="0">
              <a:buNone/>
            </a:pPr>
            <a:r>
              <a:rPr lang="de-DE" dirty="0" smtClean="0"/>
              <a:t>Den Puls messen, graphisch darstellen, speichern und dem Anwender so einen guten Überblick über seine Herzfrequenz geben.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398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 von HeartRate2Go</a:t>
            </a:r>
            <a:endParaRPr lang="de-DE" dirty="0"/>
          </a:p>
        </p:txBody>
      </p:sp>
      <p:pic>
        <p:nvPicPr>
          <p:cNvPr id="2050" name="Picture 2" descr="C:\Users\LMH\Desktop\ablau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8880"/>
            <a:ext cx="8812528" cy="431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149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Smartwatch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5915000" cy="4525963"/>
          </a:xfrm>
        </p:spPr>
        <p:txBody>
          <a:bodyPr>
            <a:normAutofit fontScale="70000" lnSpcReduction="20000"/>
          </a:bodyPr>
          <a:lstStyle/>
          <a:p>
            <a:r>
              <a:rPr lang="de-DE" sz="2600" dirty="0"/>
              <a:t>Zugriff auf Sensoren (Puls und Schrittzähler)</a:t>
            </a:r>
          </a:p>
          <a:p>
            <a:pPr marL="109728" indent="0">
              <a:buNone/>
            </a:pPr>
            <a:endParaRPr lang="de-DE" sz="2600" dirty="0"/>
          </a:p>
          <a:p>
            <a:r>
              <a:rPr lang="de-DE" sz="2600" dirty="0"/>
              <a:t> Konfiguration über Smartphone</a:t>
            </a:r>
          </a:p>
          <a:p>
            <a:pPr lvl="1"/>
            <a:r>
              <a:rPr lang="de-DE" sz="2200" dirty="0">
                <a:solidFill>
                  <a:schemeClr val="tx1"/>
                </a:solidFill>
              </a:rPr>
              <a:t>regelmäßige Vibration zur  Erinnerung</a:t>
            </a:r>
          </a:p>
          <a:p>
            <a:pPr lvl="1"/>
            <a:r>
              <a:rPr lang="de-DE" sz="2200" dirty="0">
                <a:solidFill>
                  <a:schemeClr val="tx1"/>
                </a:solidFill>
              </a:rPr>
              <a:t>Bildschirm angeschaltet lassen</a:t>
            </a:r>
          </a:p>
          <a:p>
            <a:pPr lvl="1"/>
            <a:r>
              <a:rPr lang="de-DE" sz="2200" dirty="0">
                <a:solidFill>
                  <a:schemeClr val="tx1"/>
                </a:solidFill>
              </a:rPr>
              <a:t>Messungsintervall</a:t>
            </a:r>
          </a:p>
          <a:p>
            <a:endParaRPr lang="de-DE" sz="2600" dirty="0"/>
          </a:p>
          <a:p>
            <a:r>
              <a:rPr lang="de-DE" sz="2600" dirty="0"/>
              <a:t>Angabe von Messungstyp (Aktivitäts- oder Ruhemessung)</a:t>
            </a:r>
          </a:p>
          <a:p>
            <a:endParaRPr lang="de-DE" sz="2600" dirty="0"/>
          </a:p>
          <a:p>
            <a:r>
              <a:rPr lang="de-DE" sz="2600" dirty="0"/>
              <a:t>Aktivitätsmessung: kontinuierliche Aufzeichnung von Zeit, Puls und Schrittanzahl</a:t>
            </a:r>
          </a:p>
          <a:p>
            <a:pPr marL="109728" indent="0">
              <a:buNone/>
            </a:pPr>
            <a:r>
              <a:rPr lang="de-DE" sz="2600" dirty="0"/>
              <a:t>		</a:t>
            </a:r>
          </a:p>
          <a:p>
            <a:r>
              <a:rPr lang="de-DE" sz="2600" dirty="0"/>
              <a:t>Ruhemessung: Messung über 60 Sekunden und Bildung des Modal-Wertes</a:t>
            </a:r>
          </a:p>
          <a:p>
            <a:endParaRPr lang="de-DE" sz="2600" dirty="0"/>
          </a:p>
          <a:p>
            <a:r>
              <a:rPr lang="de-DE" sz="2600" dirty="0"/>
              <a:t>Abfrage der Stimmung zur späteren Auswertung</a:t>
            </a:r>
          </a:p>
          <a:p>
            <a:pPr marL="109728" indent="0">
              <a:buNone/>
            </a:pPr>
            <a:endParaRPr lang="de-DE" dirty="0"/>
          </a:p>
        </p:txBody>
      </p:sp>
      <p:pic>
        <p:nvPicPr>
          <p:cNvPr id="3075" name="Picture 3" descr="C:\Users\LMH\Desktop\aktivita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832912"/>
            <a:ext cx="1746548" cy="585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773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Smartphone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040703" y="2276872"/>
            <a:ext cx="5646097" cy="4498515"/>
          </a:xfrm>
        </p:spPr>
        <p:txBody>
          <a:bodyPr>
            <a:normAutofit lnSpcReduction="10000"/>
          </a:bodyPr>
          <a:lstStyle/>
          <a:p>
            <a:r>
              <a:rPr lang="de-DE" dirty="0"/>
              <a:t>Kommunikation über </a:t>
            </a:r>
            <a:r>
              <a:rPr lang="de-DE" dirty="0" err="1"/>
              <a:t>Wearable</a:t>
            </a:r>
            <a:r>
              <a:rPr lang="de-DE" dirty="0"/>
              <a:t>-Bluetooth-API</a:t>
            </a:r>
          </a:p>
          <a:p>
            <a:endParaRPr lang="de-DE" dirty="0"/>
          </a:p>
          <a:p>
            <a:r>
              <a:rPr lang="de-DE" dirty="0"/>
              <a:t>Background-Service zum Empfangen und Senden von Daten</a:t>
            </a:r>
          </a:p>
          <a:p>
            <a:endParaRPr lang="de-DE" dirty="0"/>
          </a:p>
          <a:p>
            <a:r>
              <a:rPr lang="de-DE" dirty="0"/>
              <a:t>Anzeige von Puls-Diagrammen über Library "</a:t>
            </a:r>
            <a:r>
              <a:rPr lang="de-DE" dirty="0" err="1"/>
              <a:t>GraphView</a:t>
            </a:r>
            <a:r>
              <a:rPr lang="de-DE" dirty="0"/>
              <a:t>"</a:t>
            </a:r>
          </a:p>
          <a:p>
            <a:endParaRPr lang="de-DE" dirty="0"/>
          </a:p>
          <a:p>
            <a:r>
              <a:rPr lang="de-DE" dirty="0"/>
              <a:t>Persistente Speicherung der Daten und Auswahl über Dropdown</a:t>
            </a:r>
          </a:p>
          <a:p>
            <a:endParaRPr lang="de-DE" dirty="0"/>
          </a:p>
          <a:p>
            <a:r>
              <a:rPr lang="de-DE" dirty="0" err="1"/>
              <a:t>Debug</a:t>
            </a:r>
            <a:r>
              <a:rPr lang="de-DE" dirty="0"/>
              <a:t>-Modus zur Erzeugung von zufälligen Daten</a:t>
            </a:r>
          </a:p>
          <a:p>
            <a:endParaRPr lang="de-DE" dirty="0"/>
          </a:p>
        </p:txBody>
      </p:sp>
      <p:pic>
        <p:nvPicPr>
          <p:cNvPr id="4098" name="Picture 2" descr="C:\Users\LMH\Desktop\498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2501151" cy="444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660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de-DE" dirty="0" smtClean="0"/>
              <a:t>Desktop-Anwendung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772816"/>
            <a:ext cx="4316288" cy="485855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de-DE" sz="1800" dirty="0"/>
              <a:t>Kommunikation mit </a:t>
            </a:r>
            <a:r>
              <a:rPr lang="de-DE" sz="1800" dirty="0" smtClean="0"/>
              <a:t>Smartphone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Plattformunabhängig</a:t>
            </a:r>
            <a:endParaRPr lang="de-DE" sz="1800" dirty="0"/>
          </a:p>
          <a:p>
            <a:pPr>
              <a:lnSpc>
                <a:spcPct val="150000"/>
              </a:lnSpc>
            </a:pPr>
            <a:r>
              <a:rPr lang="de-DE" sz="1800" dirty="0"/>
              <a:t>Speicherung der </a:t>
            </a:r>
            <a:r>
              <a:rPr lang="de-DE" sz="1800" dirty="0" smtClean="0"/>
              <a:t>Daten</a:t>
            </a:r>
            <a:endParaRPr lang="de-DE" sz="1800" dirty="0" smtClean="0"/>
          </a:p>
          <a:p>
            <a:pPr>
              <a:lnSpc>
                <a:spcPct val="150000"/>
              </a:lnSpc>
            </a:pPr>
            <a:r>
              <a:rPr lang="de-DE" sz="1800" dirty="0"/>
              <a:t>Unterscheidung zwischen Ruhe- und </a:t>
            </a:r>
            <a:r>
              <a:rPr lang="de-DE" sz="1800" dirty="0" smtClean="0"/>
              <a:t>Aktivitätsmessung</a:t>
            </a:r>
            <a:endParaRPr lang="de-DE" sz="1800" dirty="0"/>
          </a:p>
          <a:p>
            <a:pPr>
              <a:lnSpc>
                <a:spcPct val="150000"/>
              </a:lnSpc>
            </a:pPr>
            <a:r>
              <a:rPr lang="de-DE" sz="1800" dirty="0" smtClean="0"/>
              <a:t>Graphische Darstellung der Messwerte </a:t>
            </a:r>
            <a:endParaRPr lang="de-DE" sz="1800" dirty="0"/>
          </a:p>
          <a:p>
            <a:pPr>
              <a:lnSpc>
                <a:spcPct val="150000"/>
              </a:lnSpc>
            </a:pPr>
            <a:r>
              <a:rPr lang="de-DE" sz="1800" dirty="0" smtClean="0"/>
              <a:t>Darstellung </a:t>
            </a:r>
            <a:r>
              <a:rPr lang="de-DE" sz="1800" dirty="0"/>
              <a:t>in tabellarischer </a:t>
            </a:r>
            <a:r>
              <a:rPr lang="de-DE" sz="1800" dirty="0" smtClean="0"/>
              <a:t>Form</a:t>
            </a:r>
            <a:endParaRPr lang="de-DE" sz="1800" dirty="0" smtClean="0"/>
          </a:p>
          <a:p>
            <a:pPr>
              <a:lnSpc>
                <a:spcPct val="150000"/>
              </a:lnSpc>
            </a:pPr>
            <a:r>
              <a:rPr lang="de-DE" sz="1800" dirty="0" smtClean="0"/>
              <a:t>Selektierung nach </a:t>
            </a:r>
            <a:r>
              <a:rPr lang="de-DE" sz="1800" dirty="0" smtClean="0"/>
              <a:t>Datum</a:t>
            </a:r>
            <a:endParaRPr lang="de-DE" sz="1800" dirty="0" smtClean="0"/>
          </a:p>
          <a:p>
            <a:pPr>
              <a:lnSpc>
                <a:spcPct val="150000"/>
              </a:lnSpc>
            </a:pPr>
            <a:r>
              <a:rPr lang="de-DE" sz="1800" dirty="0" smtClean="0"/>
              <a:t>Druckfunktion</a:t>
            </a:r>
            <a:endParaRPr lang="de-DE" sz="1800" dirty="0" smtClean="0"/>
          </a:p>
          <a:p>
            <a:pPr>
              <a:lnSpc>
                <a:spcPct val="150000"/>
              </a:lnSpc>
            </a:pPr>
            <a:r>
              <a:rPr lang="de-DE" sz="1800" dirty="0" smtClean="0"/>
              <a:t>Mehrsprachigkeit</a:t>
            </a:r>
            <a:endParaRPr lang="de-DE" sz="1800" dirty="0" smtClean="0"/>
          </a:p>
        </p:txBody>
      </p:sp>
      <p:pic>
        <p:nvPicPr>
          <p:cNvPr id="5122" name="Picture 2" descr="C:\Users\LMH\Desktop\Bildschirmfot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4248472" cy="247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Bild 2" descr="Bildschirmfoto 2015-01-02 um 21.55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293096"/>
            <a:ext cx="4248472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5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836712"/>
            <a:ext cx="8229600" cy="1066800"/>
          </a:xfrm>
        </p:spPr>
        <p:txBody>
          <a:bodyPr/>
          <a:lstStyle/>
          <a:p>
            <a:r>
              <a:rPr lang="de-DE" dirty="0" smtClean="0"/>
              <a:t>Architektur Desktop-Anwendung</a:t>
            </a:r>
            <a:endParaRPr lang="de-DE" dirty="0"/>
          </a:p>
        </p:txBody>
      </p:sp>
      <p:pic>
        <p:nvPicPr>
          <p:cNvPr id="5" name="Bild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32856"/>
            <a:ext cx="4320480" cy="4320480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>
          <a:xfrm>
            <a:off x="5292080" y="1916832"/>
            <a:ext cx="3678560" cy="453650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de-DE" sz="2200" dirty="0" smtClean="0">
                <a:solidFill>
                  <a:srgbClr val="000000"/>
                </a:solidFill>
              </a:rPr>
              <a:t>Model/View Konzept</a:t>
            </a:r>
          </a:p>
          <a:p>
            <a:pPr>
              <a:lnSpc>
                <a:spcPct val="150000"/>
              </a:lnSpc>
            </a:pPr>
            <a:r>
              <a:rPr lang="de-DE" sz="2200" dirty="0" smtClean="0">
                <a:solidFill>
                  <a:srgbClr val="000000"/>
                </a:solidFill>
              </a:rPr>
              <a:t>View</a:t>
            </a:r>
          </a:p>
          <a:p>
            <a:pPr lvl="1">
              <a:lnSpc>
                <a:spcPct val="150000"/>
              </a:lnSpc>
            </a:pPr>
            <a:r>
              <a:rPr lang="de-DE" sz="2200" dirty="0" smtClean="0">
                <a:solidFill>
                  <a:srgbClr val="000000"/>
                </a:solidFill>
              </a:rPr>
              <a:t>QML</a:t>
            </a:r>
          </a:p>
          <a:p>
            <a:pPr lvl="1">
              <a:lnSpc>
                <a:spcPct val="150000"/>
              </a:lnSpc>
            </a:pPr>
            <a:r>
              <a:rPr lang="de-DE" sz="2200" dirty="0" err="1" smtClean="0">
                <a:solidFill>
                  <a:srgbClr val="000000"/>
                </a:solidFill>
              </a:rPr>
              <a:t>QCostumPlot</a:t>
            </a:r>
            <a:endParaRPr lang="de-DE" sz="22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200" dirty="0" smtClean="0">
                <a:solidFill>
                  <a:srgbClr val="000000"/>
                </a:solidFill>
              </a:rPr>
              <a:t>Model</a:t>
            </a:r>
          </a:p>
          <a:p>
            <a:pPr lvl="1">
              <a:lnSpc>
                <a:spcPct val="150000"/>
              </a:lnSpc>
            </a:pPr>
            <a:r>
              <a:rPr lang="de-DE" sz="2200" dirty="0" err="1" smtClean="0">
                <a:solidFill>
                  <a:srgbClr val="000000"/>
                </a:solidFill>
              </a:rPr>
              <a:t>QAbstractListModel</a:t>
            </a:r>
            <a:endParaRPr lang="de-DE" sz="22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200" dirty="0" smtClean="0">
                <a:solidFill>
                  <a:srgbClr val="000000"/>
                </a:solidFill>
              </a:rPr>
              <a:t>Data</a:t>
            </a:r>
          </a:p>
          <a:p>
            <a:pPr lvl="1">
              <a:lnSpc>
                <a:spcPct val="150000"/>
              </a:lnSpc>
            </a:pPr>
            <a:r>
              <a:rPr lang="de-DE" sz="2200" dirty="0" err="1" smtClean="0">
                <a:solidFill>
                  <a:srgbClr val="000000"/>
                </a:solidFill>
              </a:rPr>
              <a:t>SQLite</a:t>
            </a:r>
            <a:r>
              <a:rPr lang="de-DE" sz="2200" dirty="0" smtClean="0">
                <a:solidFill>
                  <a:srgbClr val="000000"/>
                </a:solidFill>
              </a:rPr>
              <a:t> Datenbank</a:t>
            </a:r>
          </a:p>
        </p:txBody>
      </p:sp>
    </p:spTree>
    <p:extLst>
      <p:ext uri="{BB962C8B-B14F-4D97-AF65-F5344CB8AC3E}">
        <p14:creationId xmlns:p14="http://schemas.microsoft.com/office/powerpoint/2010/main" val="2662809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457200" y="1484783"/>
            <a:ext cx="8147248" cy="2387129"/>
          </a:xfrm>
        </p:spPr>
        <p:txBody>
          <a:bodyPr>
            <a:normAutofit fontScale="90000"/>
          </a:bodyPr>
          <a:lstStyle/>
          <a:p>
            <a:r>
              <a:rPr lang="de-DE" sz="8800" dirty="0" err="1" smtClean="0">
                <a:solidFill>
                  <a:srgbClr val="FF5454"/>
                </a:solidFill>
              </a:rPr>
              <a:t>Livedemo</a:t>
            </a:r>
            <a:r>
              <a:rPr lang="de-DE" sz="8800" dirty="0" smtClean="0">
                <a:solidFill>
                  <a:srgbClr val="FF5454"/>
                </a:solidFill>
              </a:rPr>
              <a:t> von HeartRate2Go</a:t>
            </a:r>
            <a:endParaRPr lang="de-DE" sz="8800" dirty="0">
              <a:solidFill>
                <a:srgbClr val="FF54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177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 von HeartRate2Go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3068960"/>
            <a:ext cx="8229600" cy="3505576"/>
          </a:xfrm>
        </p:spPr>
        <p:txBody>
          <a:bodyPr/>
          <a:lstStyle/>
          <a:p>
            <a:r>
              <a:rPr lang="de-DE" dirty="0" smtClean="0"/>
              <a:t>Benutzerprofile mit Anamneseabfrage</a:t>
            </a:r>
          </a:p>
          <a:p>
            <a:r>
              <a:rPr lang="de-DE" dirty="0" smtClean="0"/>
              <a:t>Erste Einschätzung </a:t>
            </a:r>
            <a:r>
              <a:rPr lang="de-DE" smtClean="0"/>
              <a:t>der Werte</a:t>
            </a:r>
            <a:endParaRPr lang="de-DE" dirty="0" smtClean="0"/>
          </a:p>
          <a:p>
            <a:r>
              <a:rPr lang="de-DE" dirty="0" smtClean="0"/>
              <a:t>Markierungen setzen</a:t>
            </a:r>
          </a:p>
          <a:p>
            <a:r>
              <a:rPr lang="de-DE" dirty="0" smtClean="0"/>
              <a:t>Berechnung des Kalorienverbrauchs</a:t>
            </a:r>
          </a:p>
          <a:p>
            <a:r>
              <a:rPr lang="de-DE" dirty="0" smtClean="0"/>
              <a:t>iOS App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0618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hea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hea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he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292</Words>
  <Application>Microsoft Macintosh PowerPoint</Application>
  <PresentationFormat>Bildschirmpräsentation (4:3)</PresentationFormat>
  <Paragraphs>88</Paragraphs>
  <Slides>10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Rhea</vt:lpstr>
      <vt:lpstr>HeartRate2Go</vt:lpstr>
      <vt:lpstr>Ziel von HeartRate2Go</vt:lpstr>
      <vt:lpstr>Komponenten von HeartRate2Go</vt:lpstr>
      <vt:lpstr>Smartwatch</vt:lpstr>
      <vt:lpstr>Smartphone</vt:lpstr>
      <vt:lpstr>Desktop-Anwendung</vt:lpstr>
      <vt:lpstr>Architektur Desktop-Anwendung</vt:lpstr>
      <vt:lpstr>Livedemo von HeartRate2Go</vt:lpstr>
      <vt:lpstr>Ausblick von HeartRate2Go</vt:lpstr>
      <vt:lpstr>Vielen Dank für Ihre Aufmerksamkeit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Heartrate2go</dc:title>
  <dc:creator>Janina Sauer</dc:creator>
  <cp:lastModifiedBy>Patrick Mathias</cp:lastModifiedBy>
  <cp:revision>28</cp:revision>
  <dcterms:created xsi:type="dcterms:W3CDTF">2014-12-31T09:23:29Z</dcterms:created>
  <dcterms:modified xsi:type="dcterms:W3CDTF">2015-01-03T23:14:18Z</dcterms:modified>
</cp:coreProperties>
</file>