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2483E2F-E0D4-4916-B624-ABB62926E9D5}" type="datetimeFigureOut">
              <a:rPr lang="en-US" smtClean="0"/>
              <a:t>12/8/2020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7072544-FCEE-456D-BE00-0E25E596D6AA}"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40973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83E2F-E0D4-4916-B624-ABB62926E9D5}"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72544-FCEE-456D-BE00-0E25E596D6AA}" type="slidenum">
              <a:rPr lang="en-US" smtClean="0"/>
              <a:t>‹#›</a:t>
            </a:fld>
            <a:endParaRPr lang="en-US"/>
          </a:p>
        </p:txBody>
      </p:sp>
    </p:spTree>
    <p:extLst>
      <p:ext uri="{BB962C8B-B14F-4D97-AF65-F5344CB8AC3E}">
        <p14:creationId xmlns:p14="http://schemas.microsoft.com/office/powerpoint/2010/main" val="2494935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83E2F-E0D4-4916-B624-ABB62926E9D5}"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72544-FCEE-456D-BE00-0E25E596D6AA}" type="slidenum">
              <a:rPr lang="en-US" smtClean="0"/>
              <a:t>‹#›</a:t>
            </a:fld>
            <a:endParaRPr lang="en-US"/>
          </a:p>
        </p:txBody>
      </p:sp>
    </p:spTree>
    <p:extLst>
      <p:ext uri="{BB962C8B-B14F-4D97-AF65-F5344CB8AC3E}">
        <p14:creationId xmlns:p14="http://schemas.microsoft.com/office/powerpoint/2010/main" val="3259111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83E2F-E0D4-4916-B624-ABB62926E9D5}"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72544-FCEE-456D-BE00-0E25E596D6AA}" type="slidenum">
              <a:rPr lang="en-US" smtClean="0"/>
              <a:t>‹#›</a:t>
            </a:fld>
            <a:endParaRPr lang="en-US"/>
          </a:p>
        </p:txBody>
      </p:sp>
    </p:spTree>
    <p:extLst>
      <p:ext uri="{BB962C8B-B14F-4D97-AF65-F5344CB8AC3E}">
        <p14:creationId xmlns:p14="http://schemas.microsoft.com/office/powerpoint/2010/main" val="3423348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83E2F-E0D4-4916-B624-ABB62926E9D5}"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72544-FCEE-456D-BE00-0E25E596D6AA}"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386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483E2F-E0D4-4916-B624-ABB62926E9D5}"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072544-FCEE-456D-BE00-0E25E596D6AA}" type="slidenum">
              <a:rPr lang="en-US" smtClean="0"/>
              <a:t>‹#›</a:t>
            </a:fld>
            <a:endParaRPr lang="en-US"/>
          </a:p>
        </p:txBody>
      </p:sp>
    </p:spTree>
    <p:extLst>
      <p:ext uri="{BB962C8B-B14F-4D97-AF65-F5344CB8AC3E}">
        <p14:creationId xmlns:p14="http://schemas.microsoft.com/office/powerpoint/2010/main" val="4253710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483E2F-E0D4-4916-B624-ABB62926E9D5}" type="datetimeFigureOut">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072544-FCEE-456D-BE00-0E25E596D6AA}" type="slidenum">
              <a:rPr lang="en-US" smtClean="0"/>
              <a:t>‹#›</a:t>
            </a:fld>
            <a:endParaRPr lang="en-US"/>
          </a:p>
        </p:txBody>
      </p:sp>
    </p:spTree>
    <p:extLst>
      <p:ext uri="{BB962C8B-B14F-4D97-AF65-F5344CB8AC3E}">
        <p14:creationId xmlns:p14="http://schemas.microsoft.com/office/powerpoint/2010/main" val="1293656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483E2F-E0D4-4916-B624-ABB62926E9D5}"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072544-FCEE-456D-BE00-0E25E596D6AA}" type="slidenum">
              <a:rPr lang="en-US" smtClean="0"/>
              <a:t>‹#›</a:t>
            </a:fld>
            <a:endParaRPr lang="en-US"/>
          </a:p>
        </p:txBody>
      </p:sp>
    </p:spTree>
    <p:extLst>
      <p:ext uri="{BB962C8B-B14F-4D97-AF65-F5344CB8AC3E}">
        <p14:creationId xmlns:p14="http://schemas.microsoft.com/office/powerpoint/2010/main" val="2218013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483E2F-E0D4-4916-B624-ABB62926E9D5}" type="datetimeFigureOut">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072544-FCEE-456D-BE00-0E25E596D6AA}" type="slidenum">
              <a:rPr lang="en-US" smtClean="0"/>
              <a:t>‹#›</a:t>
            </a:fld>
            <a:endParaRPr lang="en-US"/>
          </a:p>
        </p:txBody>
      </p:sp>
    </p:spTree>
    <p:extLst>
      <p:ext uri="{BB962C8B-B14F-4D97-AF65-F5344CB8AC3E}">
        <p14:creationId xmlns:p14="http://schemas.microsoft.com/office/powerpoint/2010/main" val="3364945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483E2F-E0D4-4916-B624-ABB62926E9D5}"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072544-FCEE-456D-BE00-0E25E596D6AA}" type="slidenum">
              <a:rPr lang="en-US" smtClean="0"/>
              <a:t>‹#›</a:t>
            </a:fld>
            <a:endParaRPr lang="en-US"/>
          </a:p>
        </p:txBody>
      </p:sp>
    </p:spTree>
    <p:extLst>
      <p:ext uri="{BB962C8B-B14F-4D97-AF65-F5344CB8AC3E}">
        <p14:creationId xmlns:p14="http://schemas.microsoft.com/office/powerpoint/2010/main" val="3806865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483E2F-E0D4-4916-B624-ABB62926E9D5}"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072544-FCEE-456D-BE00-0E25E596D6AA}" type="slidenum">
              <a:rPr lang="en-US" smtClean="0"/>
              <a:t>‹#›</a:t>
            </a:fld>
            <a:endParaRPr lang="en-US"/>
          </a:p>
        </p:txBody>
      </p:sp>
    </p:spTree>
    <p:extLst>
      <p:ext uri="{BB962C8B-B14F-4D97-AF65-F5344CB8AC3E}">
        <p14:creationId xmlns:p14="http://schemas.microsoft.com/office/powerpoint/2010/main" val="3772396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2483E2F-E0D4-4916-B624-ABB62926E9D5}" type="datetimeFigureOut">
              <a:rPr lang="en-US" smtClean="0"/>
              <a:t>12/8/2020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7072544-FCEE-456D-BE00-0E25E596D6AA}" type="slidenum">
              <a:rPr lang="en-US" smtClean="0"/>
              <a:t>‹#›</a:t>
            </a:fld>
            <a:endParaRPr lang="en-US"/>
          </a:p>
        </p:txBody>
      </p:sp>
    </p:spTree>
    <p:extLst>
      <p:ext uri="{BB962C8B-B14F-4D97-AF65-F5344CB8AC3E}">
        <p14:creationId xmlns:p14="http://schemas.microsoft.com/office/powerpoint/2010/main" val="412829924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oursquare.com/" TargetMode="External"/><Relationship Id="rId2" Type="http://schemas.openxmlformats.org/officeDocument/2006/relationships/hyperlink" Target="https://data.buenosaires.gob.ar/dataset" TargetMode="External"/><Relationship Id="rId1" Type="http://schemas.openxmlformats.org/officeDocument/2006/relationships/slideLayout" Target="../slideLayouts/slideLayout2.xml"/><Relationship Id="rId5" Type="http://schemas.openxmlformats.org/officeDocument/2006/relationships/hyperlink" Target="https://data.world/vazquez-brust/viajes-solicitados-por-ba-taxi" TargetMode="External"/><Relationship Id="rId4" Type="http://schemas.openxmlformats.org/officeDocument/2006/relationships/hyperlink" Target="https://www.buenosaires.gob.ar/aplicacionesmoviles/ba-taxi-pasajero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1765-D3B4-438C-A0B4-6A51D1DD5AC6}"/>
              </a:ext>
            </a:extLst>
          </p:cNvPr>
          <p:cNvSpPr>
            <a:spLocks noGrp="1"/>
          </p:cNvSpPr>
          <p:nvPr>
            <p:ph type="ctrTitle"/>
          </p:nvPr>
        </p:nvSpPr>
        <p:spPr/>
        <p:txBody>
          <a:bodyPr/>
          <a:lstStyle/>
          <a:p>
            <a:r>
              <a:rPr lang="es-AR" sz="6600"/>
              <a:t>Capstone Project</a:t>
            </a:r>
            <a:br>
              <a:rPr lang="es-AR" sz="6600"/>
            </a:br>
            <a:r>
              <a:rPr lang="es-AR" sz="4800">
                <a:solidFill>
                  <a:srgbClr val="FFFFFF"/>
                </a:solidFill>
              </a:rPr>
              <a:t>Driving a Taxi in Buenos Aires</a:t>
            </a:r>
            <a:endParaRPr lang="en-US"/>
          </a:p>
        </p:txBody>
      </p:sp>
      <p:sp>
        <p:nvSpPr>
          <p:cNvPr id="3" name="Subtitle 2">
            <a:extLst>
              <a:ext uri="{FF2B5EF4-FFF2-40B4-BE49-F238E27FC236}">
                <a16:creationId xmlns:a16="http://schemas.microsoft.com/office/drawing/2014/main" id="{FBD9845B-8CA0-4467-8008-68F3523EEF4E}"/>
              </a:ext>
            </a:extLst>
          </p:cNvPr>
          <p:cNvSpPr>
            <a:spLocks noGrp="1"/>
          </p:cNvSpPr>
          <p:nvPr>
            <p:ph type="subTitle" idx="1"/>
          </p:nvPr>
        </p:nvSpPr>
        <p:spPr/>
        <p:txBody>
          <a:bodyPr/>
          <a:lstStyle/>
          <a:p>
            <a:r>
              <a:rPr lang="es-AR"/>
              <a:t>Coursera – Applied Data Science Capstone Course</a:t>
            </a:r>
            <a:endParaRPr lang="en-US"/>
          </a:p>
        </p:txBody>
      </p:sp>
    </p:spTree>
    <p:extLst>
      <p:ext uri="{BB962C8B-B14F-4D97-AF65-F5344CB8AC3E}">
        <p14:creationId xmlns:p14="http://schemas.microsoft.com/office/powerpoint/2010/main" val="253645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5C3B-8349-434D-A0B7-F70D7879574B}"/>
              </a:ext>
            </a:extLst>
          </p:cNvPr>
          <p:cNvSpPr>
            <a:spLocks noGrp="1"/>
          </p:cNvSpPr>
          <p:nvPr>
            <p:ph type="title"/>
          </p:nvPr>
        </p:nvSpPr>
        <p:spPr/>
        <p:txBody>
          <a:bodyPr/>
          <a:lstStyle/>
          <a:p>
            <a:r>
              <a:rPr lang="es-AR"/>
              <a:t>Problem Statement</a:t>
            </a:r>
            <a:endParaRPr lang="en-US"/>
          </a:p>
        </p:txBody>
      </p:sp>
      <p:sp>
        <p:nvSpPr>
          <p:cNvPr id="3" name="Content Placeholder 2">
            <a:extLst>
              <a:ext uri="{FF2B5EF4-FFF2-40B4-BE49-F238E27FC236}">
                <a16:creationId xmlns:a16="http://schemas.microsoft.com/office/drawing/2014/main" id="{B89941C9-DE77-46E3-AC28-B21E67C71EF8}"/>
              </a:ext>
            </a:extLst>
          </p:cNvPr>
          <p:cNvSpPr>
            <a:spLocks noGrp="1"/>
          </p:cNvSpPr>
          <p:nvPr>
            <p:ph idx="1"/>
          </p:nvPr>
        </p:nvSpPr>
        <p:spPr/>
        <p:txBody>
          <a:bodyPr/>
          <a:lstStyle/>
          <a:p>
            <a:r>
              <a:rPr lang="es-AR"/>
              <a:t>In this Project we will answer the following questions: </a:t>
            </a:r>
          </a:p>
          <a:p>
            <a:pPr lvl="0"/>
            <a:r>
              <a:rPr lang="en-US" b="1" i="1"/>
              <a:t>What are the most profitable days and shifts (morning, evenings or nights) to drive a taxi?</a:t>
            </a:r>
            <a:endParaRPr lang="en-US"/>
          </a:p>
          <a:p>
            <a:pPr lvl="0"/>
            <a:r>
              <a:rPr lang="en-US" b="1" i="1"/>
              <a:t>What is the neighborhood with the best balance of taxi traffic and gastronomy options?</a:t>
            </a:r>
            <a:endParaRPr lang="en-US"/>
          </a:p>
          <a:p>
            <a:endParaRPr lang="en-US"/>
          </a:p>
          <a:p>
            <a:pPr marL="0" indent="0">
              <a:buNone/>
            </a:pPr>
            <a:r>
              <a:rPr lang="en-US"/>
              <a:t>While the target audience of this exercise is my friend Juan, who lost his job during the Covid 19 crisis, the problem statement is relevant for any taxi owner in the city of Buenos Aires</a:t>
            </a:r>
          </a:p>
        </p:txBody>
      </p:sp>
    </p:spTree>
    <p:extLst>
      <p:ext uri="{BB962C8B-B14F-4D97-AF65-F5344CB8AC3E}">
        <p14:creationId xmlns:p14="http://schemas.microsoft.com/office/powerpoint/2010/main" val="60934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0486-7230-4B00-9C05-14A1B4DDA28C}"/>
              </a:ext>
            </a:extLst>
          </p:cNvPr>
          <p:cNvSpPr>
            <a:spLocks noGrp="1"/>
          </p:cNvSpPr>
          <p:nvPr>
            <p:ph type="title"/>
          </p:nvPr>
        </p:nvSpPr>
        <p:spPr/>
        <p:txBody>
          <a:bodyPr/>
          <a:lstStyle/>
          <a:p>
            <a:r>
              <a:rPr lang="es-AR"/>
              <a:t>Data Acquisition and Cleansing</a:t>
            </a:r>
            <a:endParaRPr lang="en-US"/>
          </a:p>
        </p:txBody>
      </p:sp>
      <p:sp>
        <p:nvSpPr>
          <p:cNvPr id="3" name="Content Placeholder 2">
            <a:extLst>
              <a:ext uri="{FF2B5EF4-FFF2-40B4-BE49-F238E27FC236}">
                <a16:creationId xmlns:a16="http://schemas.microsoft.com/office/drawing/2014/main" id="{D0F5DF50-344E-4A04-A03D-B2F7B8405F92}"/>
              </a:ext>
            </a:extLst>
          </p:cNvPr>
          <p:cNvSpPr>
            <a:spLocks noGrp="1"/>
          </p:cNvSpPr>
          <p:nvPr>
            <p:ph idx="1"/>
          </p:nvPr>
        </p:nvSpPr>
        <p:spPr/>
        <p:txBody>
          <a:bodyPr/>
          <a:lstStyle/>
          <a:p>
            <a:pPr lvl="0"/>
            <a:r>
              <a:rPr lang="en-US"/>
              <a:t>Buenos Aires Government open Portal that provides geo referential data of the city of Buenos Aires: </a:t>
            </a:r>
            <a:r>
              <a:rPr lang="en-US" u="sng">
                <a:hlinkClick r:id="rId2"/>
              </a:rPr>
              <a:t>data.buenosaires.gob.ar</a:t>
            </a:r>
            <a:endParaRPr lang="en-US"/>
          </a:p>
          <a:p>
            <a:pPr lvl="0"/>
            <a:r>
              <a:rPr lang="en-US"/>
              <a:t>Foursquare to explore the neighborhoods: </a:t>
            </a:r>
            <a:r>
              <a:rPr lang="en-US" u="sng">
                <a:hlinkClick r:id="rId3"/>
              </a:rPr>
              <a:t>foursquare API</a:t>
            </a:r>
            <a:endParaRPr lang="en-US"/>
          </a:p>
          <a:p>
            <a:pPr lvl="0"/>
            <a:r>
              <a:rPr lang="en-US"/>
              <a:t>Data from the BA Taxi app service, a government sponsored initiative to securely travel in Taxis: </a:t>
            </a:r>
            <a:r>
              <a:rPr lang="en-US" u="sng">
                <a:hlinkClick r:id="rId4"/>
              </a:rPr>
              <a:t>BA Taxi</a:t>
            </a:r>
            <a:endParaRPr lang="en-US"/>
          </a:p>
          <a:p>
            <a:pPr lvl="0"/>
            <a:r>
              <a:rPr lang="en-US"/>
              <a:t>A dataset of +19K taxi trips in Buenos Aires requested through the BA Taxi app: </a:t>
            </a:r>
            <a:r>
              <a:rPr lang="en-US" u="sng">
                <a:hlinkClick r:id="rId5"/>
              </a:rPr>
              <a:t>BA Taxi Trips</a:t>
            </a:r>
            <a:endParaRPr lang="en-US"/>
          </a:p>
          <a:p>
            <a:endParaRPr lang="en-US"/>
          </a:p>
        </p:txBody>
      </p:sp>
    </p:spTree>
    <p:extLst>
      <p:ext uri="{BB962C8B-B14F-4D97-AF65-F5344CB8AC3E}">
        <p14:creationId xmlns:p14="http://schemas.microsoft.com/office/powerpoint/2010/main" val="1968718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D1F9-557D-4085-954E-975634173330}"/>
              </a:ext>
            </a:extLst>
          </p:cNvPr>
          <p:cNvSpPr>
            <a:spLocks noGrp="1"/>
          </p:cNvSpPr>
          <p:nvPr>
            <p:ph type="title"/>
          </p:nvPr>
        </p:nvSpPr>
        <p:spPr/>
        <p:txBody>
          <a:bodyPr/>
          <a:lstStyle/>
          <a:p>
            <a:r>
              <a:rPr lang="es-AR"/>
              <a:t>Understanding the Data Sets</a:t>
            </a:r>
            <a:endParaRPr lang="en-US"/>
          </a:p>
        </p:txBody>
      </p:sp>
      <p:pic>
        <p:nvPicPr>
          <p:cNvPr id="4" name="Picture 3">
            <a:extLst>
              <a:ext uri="{FF2B5EF4-FFF2-40B4-BE49-F238E27FC236}">
                <a16:creationId xmlns:a16="http://schemas.microsoft.com/office/drawing/2014/main" id="{7A3A6F2F-0008-4CC9-836B-D162F665109B}"/>
              </a:ext>
            </a:extLst>
          </p:cNvPr>
          <p:cNvPicPr/>
          <p:nvPr/>
        </p:nvPicPr>
        <p:blipFill>
          <a:blip r:embed="rId2"/>
          <a:stretch>
            <a:fillRect/>
          </a:stretch>
        </p:blipFill>
        <p:spPr>
          <a:xfrm>
            <a:off x="3182539" y="1900236"/>
            <a:ext cx="5600700" cy="4429127"/>
          </a:xfrm>
          <a:prstGeom prst="rect">
            <a:avLst/>
          </a:prstGeom>
        </p:spPr>
      </p:pic>
      <p:sp>
        <p:nvSpPr>
          <p:cNvPr id="5" name="TextBox 4">
            <a:extLst>
              <a:ext uri="{FF2B5EF4-FFF2-40B4-BE49-F238E27FC236}">
                <a16:creationId xmlns:a16="http://schemas.microsoft.com/office/drawing/2014/main" id="{A374DC02-F8A0-4A17-87BD-A7946744BD29}"/>
              </a:ext>
            </a:extLst>
          </p:cNvPr>
          <p:cNvSpPr txBox="1"/>
          <p:nvPr/>
        </p:nvSpPr>
        <p:spPr>
          <a:xfrm>
            <a:off x="2474118" y="6329363"/>
            <a:ext cx="7017543" cy="369332"/>
          </a:xfrm>
          <a:prstGeom prst="rect">
            <a:avLst/>
          </a:prstGeom>
          <a:noFill/>
        </p:spPr>
        <p:txBody>
          <a:bodyPr wrap="square" rtlCol="0">
            <a:spAutoFit/>
          </a:bodyPr>
          <a:lstStyle/>
          <a:p>
            <a:r>
              <a:rPr lang="es-AR"/>
              <a:t>City of Buenos Aires with blue markers in its 48 neighborhoods</a:t>
            </a:r>
            <a:endParaRPr lang="en-US"/>
          </a:p>
        </p:txBody>
      </p:sp>
    </p:spTree>
    <p:extLst>
      <p:ext uri="{BB962C8B-B14F-4D97-AF65-F5344CB8AC3E}">
        <p14:creationId xmlns:p14="http://schemas.microsoft.com/office/powerpoint/2010/main" val="851468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7A233-6814-402B-AF80-309AA75E8419}"/>
              </a:ext>
            </a:extLst>
          </p:cNvPr>
          <p:cNvSpPr>
            <a:spLocks noGrp="1"/>
          </p:cNvSpPr>
          <p:nvPr>
            <p:ph type="title"/>
          </p:nvPr>
        </p:nvSpPr>
        <p:spPr/>
        <p:txBody>
          <a:bodyPr>
            <a:normAutofit/>
          </a:bodyPr>
          <a:lstStyle/>
          <a:p>
            <a:r>
              <a:rPr lang="es-AR" sz="4000"/>
              <a:t>The Taxi Trips Dataset is dense enough</a:t>
            </a:r>
            <a:endParaRPr lang="en-US" sz="4000"/>
          </a:p>
        </p:txBody>
      </p:sp>
      <p:pic>
        <p:nvPicPr>
          <p:cNvPr id="4" name="Picture 3">
            <a:extLst>
              <a:ext uri="{FF2B5EF4-FFF2-40B4-BE49-F238E27FC236}">
                <a16:creationId xmlns:a16="http://schemas.microsoft.com/office/drawing/2014/main" id="{9B7263F1-C7E1-4088-BD17-FE9280478F07}"/>
              </a:ext>
            </a:extLst>
          </p:cNvPr>
          <p:cNvPicPr/>
          <p:nvPr/>
        </p:nvPicPr>
        <p:blipFill>
          <a:blip r:embed="rId2"/>
          <a:stretch>
            <a:fillRect/>
          </a:stretch>
        </p:blipFill>
        <p:spPr>
          <a:xfrm>
            <a:off x="2296717" y="1863089"/>
            <a:ext cx="6484143" cy="4629151"/>
          </a:xfrm>
          <a:prstGeom prst="rect">
            <a:avLst/>
          </a:prstGeom>
        </p:spPr>
      </p:pic>
      <p:sp>
        <p:nvSpPr>
          <p:cNvPr id="5" name="Rectangle 4">
            <a:extLst>
              <a:ext uri="{FF2B5EF4-FFF2-40B4-BE49-F238E27FC236}">
                <a16:creationId xmlns:a16="http://schemas.microsoft.com/office/drawing/2014/main" id="{EF220ECD-59F8-4635-9A7A-5FAD79C7F6C2}"/>
              </a:ext>
            </a:extLst>
          </p:cNvPr>
          <p:cNvSpPr/>
          <p:nvPr/>
        </p:nvSpPr>
        <p:spPr>
          <a:xfrm>
            <a:off x="8948142" y="2519116"/>
            <a:ext cx="300037"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4B62A72-0EA4-40D3-9E55-44F101725361}"/>
              </a:ext>
            </a:extLst>
          </p:cNvPr>
          <p:cNvSpPr/>
          <p:nvPr/>
        </p:nvSpPr>
        <p:spPr>
          <a:xfrm>
            <a:off x="8938019" y="2109155"/>
            <a:ext cx="300037" cy="2286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39066CF-091A-42DE-BEAC-16FA73F82F32}"/>
              </a:ext>
            </a:extLst>
          </p:cNvPr>
          <p:cNvSpPr txBox="1"/>
          <p:nvPr/>
        </p:nvSpPr>
        <p:spPr>
          <a:xfrm>
            <a:off x="9315446" y="2080439"/>
            <a:ext cx="1528762" cy="276999"/>
          </a:xfrm>
          <a:prstGeom prst="rect">
            <a:avLst/>
          </a:prstGeom>
          <a:noFill/>
        </p:spPr>
        <p:txBody>
          <a:bodyPr wrap="square" rtlCol="0">
            <a:spAutoFit/>
          </a:bodyPr>
          <a:lstStyle/>
          <a:p>
            <a:r>
              <a:rPr lang="es-AR" sz="1200"/>
              <a:t>Taxi Trip Origin</a:t>
            </a:r>
            <a:endParaRPr lang="en-US" sz="1200"/>
          </a:p>
        </p:txBody>
      </p:sp>
      <p:sp>
        <p:nvSpPr>
          <p:cNvPr id="8" name="TextBox 7">
            <a:extLst>
              <a:ext uri="{FF2B5EF4-FFF2-40B4-BE49-F238E27FC236}">
                <a16:creationId xmlns:a16="http://schemas.microsoft.com/office/drawing/2014/main" id="{5A005B95-C41F-48BB-9D3F-C8E137E5B228}"/>
              </a:ext>
            </a:extLst>
          </p:cNvPr>
          <p:cNvSpPr txBox="1"/>
          <p:nvPr/>
        </p:nvSpPr>
        <p:spPr>
          <a:xfrm>
            <a:off x="9315446" y="2494917"/>
            <a:ext cx="1785942" cy="276999"/>
          </a:xfrm>
          <a:prstGeom prst="rect">
            <a:avLst/>
          </a:prstGeom>
          <a:noFill/>
        </p:spPr>
        <p:txBody>
          <a:bodyPr wrap="square" rtlCol="0">
            <a:spAutoFit/>
          </a:bodyPr>
          <a:lstStyle/>
          <a:p>
            <a:r>
              <a:rPr lang="es-AR" sz="1200"/>
              <a:t>Taxi Trip Destination</a:t>
            </a:r>
            <a:endParaRPr lang="en-US" sz="1200"/>
          </a:p>
        </p:txBody>
      </p:sp>
    </p:spTree>
    <p:extLst>
      <p:ext uri="{BB962C8B-B14F-4D97-AF65-F5344CB8AC3E}">
        <p14:creationId xmlns:p14="http://schemas.microsoft.com/office/powerpoint/2010/main" val="4232270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038E-82C6-4A88-8EC2-72543CC24622}"/>
              </a:ext>
            </a:extLst>
          </p:cNvPr>
          <p:cNvSpPr>
            <a:spLocks noGrp="1"/>
          </p:cNvSpPr>
          <p:nvPr>
            <p:ph type="title"/>
          </p:nvPr>
        </p:nvSpPr>
        <p:spPr/>
        <p:txBody>
          <a:bodyPr/>
          <a:lstStyle/>
          <a:p>
            <a:r>
              <a:rPr lang="es-AR"/>
              <a:t>Taxi trips HeatMap</a:t>
            </a:r>
            <a:endParaRPr lang="en-US"/>
          </a:p>
        </p:txBody>
      </p:sp>
      <p:pic>
        <p:nvPicPr>
          <p:cNvPr id="4" name="Picture 3">
            <a:extLst>
              <a:ext uri="{FF2B5EF4-FFF2-40B4-BE49-F238E27FC236}">
                <a16:creationId xmlns:a16="http://schemas.microsoft.com/office/drawing/2014/main" id="{1BE90CDB-17E5-4D49-B8E7-8508C991C28C}"/>
              </a:ext>
            </a:extLst>
          </p:cNvPr>
          <p:cNvPicPr/>
          <p:nvPr/>
        </p:nvPicPr>
        <p:blipFill>
          <a:blip r:embed="rId2"/>
          <a:stretch>
            <a:fillRect/>
          </a:stretch>
        </p:blipFill>
        <p:spPr>
          <a:xfrm>
            <a:off x="2671763" y="2326639"/>
            <a:ext cx="6057900" cy="3659824"/>
          </a:xfrm>
          <a:prstGeom prst="rect">
            <a:avLst/>
          </a:prstGeom>
        </p:spPr>
      </p:pic>
      <p:sp>
        <p:nvSpPr>
          <p:cNvPr id="5" name="TextBox 4">
            <a:extLst>
              <a:ext uri="{FF2B5EF4-FFF2-40B4-BE49-F238E27FC236}">
                <a16:creationId xmlns:a16="http://schemas.microsoft.com/office/drawing/2014/main" id="{272EBFCD-E1B7-416B-80C0-87A96DE45D47}"/>
              </a:ext>
            </a:extLst>
          </p:cNvPr>
          <p:cNvSpPr txBox="1"/>
          <p:nvPr/>
        </p:nvSpPr>
        <p:spPr>
          <a:xfrm>
            <a:off x="928688" y="5986463"/>
            <a:ext cx="8758237" cy="646331"/>
          </a:xfrm>
          <a:prstGeom prst="rect">
            <a:avLst/>
          </a:prstGeom>
          <a:noFill/>
        </p:spPr>
        <p:txBody>
          <a:bodyPr wrap="square" rtlCol="0">
            <a:spAutoFit/>
          </a:bodyPr>
          <a:lstStyle/>
          <a:p>
            <a:pPr algn="ctr"/>
            <a:r>
              <a:rPr lang="en-US"/>
              <a:t>Greatest demand for taxi trips happen during weekends on the night shift followed by the mornings during weekdays</a:t>
            </a:r>
          </a:p>
        </p:txBody>
      </p:sp>
      <p:sp>
        <p:nvSpPr>
          <p:cNvPr id="6" name="Oval 5">
            <a:extLst>
              <a:ext uri="{FF2B5EF4-FFF2-40B4-BE49-F238E27FC236}">
                <a16:creationId xmlns:a16="http://schemas.microsoft.com/office/drawing/2014/main" id="{CA1AE3D4-6CAC-46CC-AD98-831FAD034C30}"/>
              </a:ext>
            </a:extLst>
          </p:cNvPr>
          <p:cNvSpPr/>
          <p:nvPr/>
        </p:nvSpPr>
        <p:spPr>
          <a:xfrm>
            <a:off x="3871913" y="2326639"/>
            <a:ext cx="2628900" cy="9683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D7DAF26-708C-43E6-B661-F69CB265FC8F}"/>
              </a:ext>
            </a:extLst>
          </p:cNvPr>
          <p:cNvSpPr/>
          <p:nvPr/>
        </p:nvSpPr>
        <p:spPr>
          <a:xfrm>
            <a:off x="5815013" y="3898583"/>
            <a:ext cx="1628775" cy="9683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474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A9F9-1FA0-496A-BE70-2F7D8F0B48A1}"/>
              </a:ext>
            </a:extLst>
          </p:cNvPr>
          <p:cNvSpPr>
            <a:spLocks noGrp="1"/>
          </p:cNvSpPr>
          <p:nvPr>
            <p:ph type="title"/>
          </p:nvPr>
        </p:nvSpPr>
        <p:spPr/>
        <p:txBody>
          <a:bodyPr/>
          <a:lstStyle/>
          <a:p>
            <a:r>
              <a:rPr lang="es-AR"/>
              <a:t>Taxi trips by Neighborhood</a:t>
            </a:r>
            <a:endParaRPr lang="en-US"/>
          </a:p>
        </p:txBody>
      </p:sp>
      <p:pic>
        <p:nvPicPr>
          <p:cNvPr id="4" name="Picture 3">
            <a:extLst>
              <a:ext uri="{FF2B5EF4-FFF2-40B4-BE49-F238E27FC236}">
                <a16:creationId xmlns:a16="http://schemas.microsoft.com/office/drawing/2014/main" id="{88D5A27C-BB91-4A74-BE84-70CE698ADFA6}"/>
              </a:ext>
            </a:extLst>
          </p:cNvPr>
          <p:cNvPicPr/>
          <p:nvPr/>
        </p:nvPicPr>
        <p:blipFill>
          <a:blip r:embed="rId2"/>
          <a:stretch>
            <a:fillRect/>
          </a:stretch>
        </p:blipFill>
        <p:spPr>
          <a:xfrm>
            <a:off x="2543175" y="2057400"/>
            <a:ext cx="5715001" cy="4000500"/>
          </a:xfrm>
          <a:prstGeom prst="rect">
            <a:avLst/>
          </a:prstGeom>
        </p:spPr>
      </p:pic>
    </p:spTree>
    <p:extLst>
      <p:ext uri="{BB962C8B-B14F-4D97-AF65-F5344CB8AC3E}">
        <p14:creationId xmlns:p14="http://schemas.microsoft.com/office/powerpoint/2010/main" val="3487141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D1EF7-A57A-428C-A19B-3905ECB38A40}"/>
              </a:ext>
            </a:extLst>
          </p:cNvPr>
          <p:cNvSpPr>
            <a:spLocks noGrp="1"/>
          </p:cNvSpPr>
          <p:nvPr>
            <p:ph type="title"/>
          </p:nvPr>
        </p:nvSpPr>
        <p:spPr>
          <a:xfrm>
            <a:off x="1261872" y="365760"/>
            <a:ext cx="9692640" cy="1325562"/>
          </a:xfrm>
        </p:spPr>
        <p:txBody>
          <a:bodyPr/>
          <a:lstStyle/>
          <a:p>
            <a:r>
              <a:rPr lang="es-AR"/>
              <a:t>Exploring Neighborhoods</a:t>
            </a:r>
            <a:endParaRPr lang="en-US"/>
          </a:p>
        </p:txBody>
      </p:sp>
      <p:pic>
        <p:nvPicPr>
          <p:cNvPr id="4" name="Picture 3">
            <a:extLst>
              <a:ext uri="{FF2B5EF4-FFF2-40B4-BE49-F238E27FC236}">
                <a16:creationId xmlns:a16="http://schemas.microsoft.com/office/drawing/2014/main" id="{FB37C3AB-39B3-4464-8C6D-4BDB1D40E0DC}"/>
              </a:ext>
            </a:extLst>
          </p:cNvPr>
          <p:cNvPicPr/>
          <p:nvPr/>
        </p:nvPicPr>
        <p:blipFill>
          <a:blip r:embed="rId2"/>
          <a:stretch>
            <a:fillRect/>
          </a:stretch>
        </p:blipFill>
        <p:spPr>
          <a:xfrm>
            <a:off x="257176" y="1900237"/>
            <a:ext cx="10497311" cy="2034221"/>
          </a:xfrm>
          <a:prstGeom prst="rect">
            <a:avLst/>
          </a:prstGeom>
        </p:spPr>
      </p:pic>
      <p:sp>
        <p:nvSpPr>
          <p:cNvPr id="5" name="TextBox 4">
            <a:extLst>
              <a:ext uri="{FF2B5EF4-FFF2-40B4-BE49-F238E27FC236}">
                <a16:creationId xmlns:a16="http://schemas.microsoft.com/office/drawing/2014/main" id="{831EF1CB-D31A-45A5-A0C2-4AA310745866}"/>
              </a:ext>
            </a:extLst>
          </p:cNvPr>
          <p:cNvSpPr txBox="1"/>
          <p:nvPr/>
        </p:nvSpPr>
        <p:spPr>
          <a:xfrm>
            <a:off x="942974" y="4886325"/>
            <a:ext cx="8758239" cy="369332"/>
          </a:xfrm>
          <a:prstGeom prst="rect">
            <a:avLst/>
          </a:prstGeom>
          <a:noFill/>
        </p:spPr>
        <p:txBody>
          <a:bodyPr wrap="square" rtlCol="0">
            <a:spAutoFit/>
          </a:bodyPr>
          <a:lstStyle/>
          <a:p>
            <a:pPr algn="ctr"/>
            <a:r>
              <a:rPr lang="es-AR"/>
              <a:t>Looking at the most common venues in our target neighborhoods</a:t>
            </a:r>
            <a:endParaRPr lang="en-US"/>
          </a:p>
        </p:txBody>
      </p:sp>
    </p:spTree>
    <p:extLst>
      <p:ext uri="{BB962C8B-B14F-4D97-AF65-F5344CB8AC3E}">
        <p14:creationId xmlns:p14="http://schemas.microsoft.com/office/powerpoint/2010/main" val="332681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D822-6092-44BA-B1D7-571222C6D175}"/>
              </a:ext>
            </a:extLst>
          </p:cNvPr>
          <p:cNvSpPr>
            <a:spLocks noGrp="1"/>
          </p:cNvSpPr>
          <p:nvPr>
            <p:ph type="title"/>
          </p:nvPr>
        </p:nvSpPr>
        <p:spPr/>
        <p:txBody>
          <a:bodyPr/>
          <a:lstStyle/>
          <a:p>
            <a:r>
              <a:rPr lang="es-AR"/>
              <a:t>Conclusions</a:t>
            </a:r>
            <a:endParaRPr lang="en-US"/>
          </a:p>
        </p:txBody>
      </p:sp>
      <p:sp>
        <p:nvSpPr>
          <p:cNvPr id="4" name="Rectangle 3">
            <a:extLst>
              <a:ext uri="{FF2B5EF4-FFF2-40B4-BE49-F238E27FC236}">
                <a16:creationId xmlns:a16="http://schemas.microsoft.com/office/drawing/2014/main" id="{98E005CE-5A67-49AE-81C5-D79641E061B4}"/>
              </a:ext>
            </a:extLst>
          </p:cNvPr>
          <p:cNvSpPr/>
          <p:nvPr/>
        </p:nvSpPr>
        <p:spPr>
          <a:xfrm>
            <a:off x="528638" y="1936712"/>
            <a:ext cx="8643937" cy="4682629"/>
          </a:xfrm>
          <a:prstGeom prst="rect">
            <a:avLst/>
          </a:prstGeom>
        </p:spPr>
        <p:txBody>
          <a:bodyPr wrap="square">
            <a:spAutoFit/>
          </a:bodyPr>
          <a:lstStyle/>
          <a:p>
            <a:pPr lvl="0"/>
            <a:r>
              <a:rPr lang="en-US" b="1" i="1"/>
              <a:t>What are the most profitable days and shifts (morning, evenings or nights) to drive a taxi?</a:t>
            </a:r>
          </a:p>
          <a:p>
            <a:pPr lvl="0">
              <a:spcBef>
                <a:spcPts val="1800"/>
              </a:spcBef>
            </a:pPr>
            <a:r>
              <a:rPr lang="en-US">
                <a:solidFill>
                  <a:srgbClr val="0070C0"/>
                </a:solidFill>
                <a:latin typeface="Calibri" panose="020F0502020204030204" pitchFamily="34" charset="0"/>
                <a:ea typeface="Calibri" panose="020F0502020204030204" pitchFamily="34" charset="0"/>
                <a:cs typeface="Times New Roman" panose="02020603050405020304" pitchFamily="18" charset="0"/>
              </a:rPr>
              <a:t>We found that the night shift and the weekends are the busiest slots, hence the most profitable for driving a Taxi</a:t>
            </a:r>
          </a:p>
          <a:p>
            <a:pPr lvl="0"/>
            <a:endParaRPr lang="en-US" b="1" i="1"/>
          </a:p>
          <a:p>
            <a:pPr lvl="0"/>
            <a:r>
              <a:rPr lang="en-US" b="1" i="1"/>
              <a:t>What is the neighborhood with the best balance of taxi traffic and gastronomy options?</a:t>
            </a:r>
            <a:endParaRPr lang="en-US"/>
          </a:p>
          <a:p>
            <a:pPr>
              <a:lnSpc>
                <a:spcPct val="107000"/>
              </a:lnSpc>
              <a:spcBef>
                <a:spcPts val="1200"/>
              </a:spcBef>
              <a:spcAft>
                <a:spcPts val="800"/>
              </a:spcAft>
            </a:pPr>
            <a:r>
              <a:rPr lang="en-US">
                <a:solidFill>
                  <a:srgbClr val="0070C0"/>
                </a:solidFill>
                <a:latin typeface="Calibri" panose="020F0502020204030204" pitchFamily="34" charset="0"/>
                <a:ea typeface="Calibri" panose="020F0502020204030204" pitchFamily="34" charset="0"/>
                <a:cs typeface="Times New Roman" panose="02020603050405020304" pitchFamily="18" charset="0"/>
              </a:rPr>
              <a:t>We found that the 3 top neighborhoods (Palermo, Recoleta and Caballito) in terms of taxi trips have plenty of gastronomy options and nightclubs, which correlates well with the idea of weekend night taxi traffic.  </a:t>
            </a:r>
          </a:p>
          <a:p>
            <a:pPr>
              <a:lnSpc>
                <a:spcPct val="107000"/>
              </a:lnSpc>
              <a:spcAft>
                <a:spcPts val="800"/>
              </a:spcAft>
            </a:pPr>
            <a:endParaRPr lang="en-US" b="1">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a:solidFill>
                  <a:srgbClr val="0070C0"/>
                </a:solidFill>
                <a:latin typeface="Calibri" panose="020F0502020204030204" pitchFamily="34" charset="0"/>
                <a:ea typeface="Calibri" panose="020F0502020204030204" pitchFamily="34" charset="0"/>
                <a:cs typeface="Times New Roman" panose="02020603050405020304" pitchFamily="18" charset="0"/>
              </a:rPr>
              <a:t>For all the above, our final recommendation for Juan is to move to Palermo where he will enjoy good gastronomy options and select the night shifts and weekend days to drive the taxi to maximize his income</a:t>
            </a:r>
            <a:endParaRPr lang="en-US">
              <a:solidFill>
                <a:srgbClr val="0070C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379799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3575</TotalTime>
  <Words>376</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Schoolbook</vt:lpstr>
      <vt:lpstr>Wingdings 2</vt:lpstr>
      <vt:lpstr>View</vt:lpstr>
      <vt:lpstr>Capstone Project Driving a Taxi in Buenos Aires</vt:lpstr>
      <vt:lpstr>Problem Statement</vt:lpstr>
      <vt:lpstr>Data Acquisition and Cleansing</vt:lpstr>
      <vt:lpstr>Understanding the Data Sets</vt:lpstr>
      <vt:lpstr>The Taxi Trips Dataset is dense enough</vt:lpstr>
      <vt:lpstr>Taxi trips HeatMap</vt:lpstr>
      <vt:lpstr>Taxi trips by Neighborhood</vt:lpstr>
      <vt:lpstr>Exploring Neighborhoods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Falcon, Federico</dc:creator>
  <cp:lastModifiedBy>Falcon, Federico</cp:lastModifiedBy>
  <cp:revision>5</cp:revision>
  <dcterms:created xsi:type="dcterms:W3CDTF">2020-12-08T12:36:02Z</dcterms:created>
  <dcterms:modified xsi:type="dcterms:W3CDTF">2020-12-11T00:12:02Z</dcterms:modified>
</cp:coreProperties>
</file>