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oppins Heavy" charset="1" panose="00000A00000000000000"/>
      <p:regular r:id="rId19"/>
    </p:embeddedFont>
    <p:embeddedFont>
      <p:font typeface="Poppins" charset="1" panose="00000500000000000000"/>
      <p:regular r:id="rId20"/>
    </p:embeddedFont>
    <p:embeddedFont>
      <p:font typeface="Poppins Ultra-Bold" charset="1" panose="00000900000000000000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646295" y="4009780"/>
            <a:ext cx="11681313" cy="278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93"/>
              </a:lnSpc>
            </a:pPr>
            <a:r>
              <a:rPr lang="en-US" sz="11736" b="true">
                <a:solidFill>
                  <a:srgbClr val="231F20"/>
                </a:solidFill>
                <a:latin typeface="Poppins Heavy"/>
                <a:ea typeface="Poppins Heavy"/>
                <a:cs typeface="Poppins Heavy"/>
                <a:sym typeface="Poppins Heavy"/>
              </a:rPr>
              <a:t>Menssageria Sustentável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329057" y="4647119"/>
            <a:ext cx="758750" cy="1232336"/>
          </a:xfrm>
          <a:custGeom>
            <a:avLst/>
            <a:gdLst/>
            <a:ahLst/>
            <a:cxnLst/>
            <a:rect r="r" b="b" t="t" l="l"/>
            <a:pathLst>
              <a:path h="1232336" w="758750">
                <a:moveTo>
                  <a:pt x="0" y="0"/>
                </a:moveTo>
                <a:lnTo>
                  <a:pt x="758749" y="0"/>
                </a:lnTo>
                <a:lnTo>
                  <a:pt x="758749" y="1232336"/>
                </a:lnTo>
                <a:lnTo>
                  <a:pt x="0" y="1232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24244" y="7757795"/>
            <a:ext cx="4935056" cy="150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Augusto Benteu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Caique Brandani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Filipe Castro Fernandes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5855" y="2455279"/>
            <a:ext cx="18619710" cy="5376441"/>
          </a:xfrm>
          <a:custGeom>
            <a:avLst/>
            <a:gdLst/>
            <a:ahLst/>
            <a:cxnLst/>
            <a:rect r="r" b="b" t="t" l="l"/>
            <a:pathLst>
              <a:path h="5376441" w="18619710">
                <a:moveTo>
                  <a:pt x="0" y="0"/>
                </a:moveTo>
                <a:lnTo>
                  <a:pt x="18619710" y="0"/>
                </a:lnTo>
                <a:lnTo>
                  <a:pt x="18619710" y="5376442"/>
                </a:lnTo>
                <a:lnTo>
                  <a:pt x="0" y="5376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910" y="391153"/>
            <a:ext cx="18104179" cy="9504694"/>
          </a:xfrm>
          <a:custGeom>
            <a:avLst/>
            <a:gdLst/>
            <a:ahLst/>
            <a:cxnLst/>
            <a:rect r="r" b="b" t="t" l="l"/>
            <a:pathLst>
              <a:path h="9504694" w="18104179">
                <a:moveTo>
                  <a:pt x="0" y="0"/>
                </a:moveTo>
                <a:lnTo>
                  <a:pt x="18104180" y="0"/>
                </a:lnTo>
                <a:lnTo>
                  <a:pt x="18104180" y="9504694"/>
                </a:lnTo>
                <a:lnTo>
                  <a:pt x="0" y="9504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648891" y="4728405"/>
            <a:ext cx="11938448" cy="1506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93"/>
              </a:lnSpc>
            </a:pPr>
            <a:r>
              <a:rPr lang="en-US" sz="11736" b="true">
                <a:solidFill>
                  <a:srgbClr val="231F20"/>
                </a:solidFill>
                <a:latin typeface="Poppins Heavy"/>
                <a:ea typeface="Poppins Heavy"/>
                <a:cs typeface="Poppins Heavy"/>
                <a:sym typeface="Poppins Heavy"/>
              </a:rPr>
              <a:t>Demonstração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782776" y="4728405"/>
            <a:ext cx="10804563" cy="1506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93"/>
              </a:lnSpc>
            </a:pPr>
            <a:r>
              <a:rPr lang="en-US" sz="11736" b="true">
                <a:solidFill>
                  <a:srgbClr val="231F20"/>
                </a:solidFill>
                <a:latin typeface="Poppins Heavy"/>
                <a:ea typeface="Poppins Heavy"/>
                <a:cs typeface="Poppins Heavy"/>
                <a:sym typeface="Poppins Heavy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708660"/>
            <a:ext cx="162306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0"/>
              </a:lnSpc>
            </a:pPr>
            <a:r>
              <a:rPr lang="en-US" b="true" sz="6000">
                <a:solidFill>
                  <a:srgbClr val="231F2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Apresentação do Problema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15185"/>
            <a:ext cx="16230600" cy="598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Desenvolver um Barramento de Serviços simplificado para integrar aplicações distribuídas em pequenos ambientes, como residências e escritórios. A solução visa reduzir a complexidade e custo de ESBs tradicionais, atendendo pequenas empresas e empreendedores.</a:t>
            </a:r>
          </a:p>
          <a:p>
            <a:pPr algn="l">
              <a:lnSpc>
                <a:spcPts val="5320"/>
              </a:lnSpc>
            </a:pPr>
          </a:p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O barramento gerencia mensagens, mantém inventário de serviços conectados, possibilita execução de serviços pelo servidor e registra histórico de mensagens. Ele utiliza tecnologias como Java, MQTT, JSON, PostgreSQL e MongoDB.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708660"/>
            <a:ext cx="162306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0"/>
              </a:lnSpc>
            </a:pPr>
            <a:r>
              <a:rPr lang="en-US" b="true" sz="6000">
                <a:solidFill>
                  <a:srgbClr val="231F2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Desafio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859280"/>
            <a:ext cx="16230600" cy="731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O desafio principal é criar uma solução mais eficiente, sustentável e escalável que permita a comunicação fluida entre software e hardware.</a:t>
            </a:r>
          </a:p>
          <a:p>
            <a:pPr algn="l">
              <a:lnSpc>
                <a:spcPts val="5320"/>
              </a:lnSpc>
            </a:pP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Isso exige uma arquitetura capaz de suportar a integração com dispositivos físicos e IoT (Internet of Things), garantindo alto desempenho e simplicidade para o usuário final.</a:t>
            </a:r>
          </a:p>
          <a:p>
            <a:pPr algn="l">
              <a:lnSpc>
                <a:spcPts val="5320"/>
              </a:lnSpc>
            </a:pPr>
          </a:p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Além disso, é necessário superar limitações atuais para ampliar o alcance do barramento, tornando-o mais aplicável a ambientes SoHo (Small Office Home Office) e viável em cenários reais de execução de serviços distribuídos.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708660"/>
            <a:ext cx="162306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0"/>
              </a:lnSpc>
            </a:pPr>
            <a:r>
              <a:rPr lang="en-US" b="true" sz="6000">
                <a:solidFill>
                  <a:srgbClr val="231F2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Solução Proposta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859280"/>
            <a:ext cx="16230600" cy="664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A Solução proposta é a criação de um barramento atráves do middleware apache kafka, rodando em um micro computador (Ex: Raspberry Pi)</a:t>
            </a:r>
          </a:p>
          <a:p>
            <a:pPr algn="l">
              <a:lnSpc>
                <a:spcPts val="5320"/>
              </a:lnSpc>
            </a:pP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Além dele, temos um outro dispositivo de natureza embarcada que utiliza o framework kafka connector para realizar a tradução baseado em outros protocolos de comunicação.</a:t>
            </a:r>
          </a:p>
          <a:p>
            <a:pPr algn="l">
              <a:lnSpc>
                <a:spcPts val="5320"/>
              </a:lnSpc>
            </a:pPr>
          </a:p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Assim criando um ambiente e modularizado que pode se comunicar em diversos protocolos e se conectar a serviços dos mais variados.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708660"/>
            <a:ext cx="162306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0"/>
              </a:lnSpc>
            </a:pPr>
            <a:r>
              <a:rPr lang="en-US" b="true" sz="6000">
                <a:solidFill>
                  <a:srgbClr val="231F2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Barramento de Serviço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931670"/>
            <a:ext cx="16230600" cy="635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Um Barramento de Serviços (ESB - Enterprise Service Bus) é uma arquitetura projetada para integrar aplicações distintas de forma eficiente, permitindo o intercâmbio de dados em tempo real e reduzindo a complexidade da comunicação entre os sistemas.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Ele funciona como um intermediário que facilita a integração, realiza transformações de dados, como converter XML para JSON, coordena processos entre as aplicações e encaminha mensagens para os destinos corretos. Além disso, o barramento suporta a mediação entre protocolos diferentes, como HTTP, FTP e SOAP, garantindo interoperabilidade.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5673" y="0"/>
            <a:ext cx="15296654" cy="10287000"/>
          </a:xfrm>
          <a:custGeom>
            <a:avLst/>
            <a:gdLst/>
            <a:ahLst/>
            <a:cxnLst/>
            <a:rect r="r" b="b" t="t" l="l"/>
            <a:pathLst>
              <a:path h="10287000" w="15296654">
                <a:moveTo>
                  <a:pt x="0" y="0"/>
                </a:moveTo>
                <a:lnTo>
                  <a:pt x="15296654" y="0"/>
                </a:lnTo>
                <a:lnTo>
                  <a:pt x="152966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708660"/>
            <a:ext cx="162306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0"/>
              </a:lnSpc>
            </a:pPr>
            <a:r>
              <a:rPr lang="en-US" b="true" sz="6000">
                <a:solidFill>
                  <a:srgbClr val="231F2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Kafka Connector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62723"/>
            <a:ext cx="16230600" cy="728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Um Kafka Connector é um componente que facilita a integração entre o Apache Kafka e sistemas externos, permitindo o fluxo contínuo de dados.</a:t>
            </a:r>
          </a:p>
          <a:p>
            <a:pPr algn="l">
              <a:lnSpc>
                <a:spcPts val="5320"/>
              </a:lnSpc>
            </a:pP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Ele atua como intermediário, automatizando a ingestão ou exportação de dados entre Kafka e fontes externas, como bancos de dados ou APIs.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O connector pode realizar transformações de dados, garantindo compatibilidade entre os sistemas. Além disso, é escalável e configurável, oferecendo suporte a diferentes protocolos para garantir eficiência na movimentação de dados em tempo real.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708660"/>
            <a:ext cx="162306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0"/>
              </a:lnSpc>
            </a:pPr>
            <a:r>
              <a:rPr lang="en-US" b="true" sz="6000">
                <a:solidFill>
                  <a:srgbClr val="231F2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Kafka Bridge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48435"/>
            <a:ext cx="16230600" cy="731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Um Kafka Bridge é uma solução que conecta o Apache Kafka a outros sistemas ou plataformas de mensagens, permitindo a comunicação bidirecional entre Kafka e outros serviços.</a:t>
            </a:r>
          </a:p>
          <a:p>
            <a:pPr algn="l">
              <a:lnSpc>
                <a:spcPts val="5320"/>
              </a:lnSpc>
            </a:pP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Ele funciona como uma interface que traduz mensagens entre Kafka e sistemas externos, como HTTP, AMQP ou outros brokers de mensagens.</a:t>
            </a:r>
          </a:p>
          <a:p>
            <a:pPr algn="l">
              <a:lnSpc>
                <a:spcPts val="5320"/>
              </a:lnSpc>
            </a:pPr>
          </a:p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O Kafka Bridge permite que aplicações que não são nativamente compatíveis com Kafka possam enviar e receber mensagens de forma simples, sem a necessidade de integração direta com o Kafka.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DAGXiGSFKxo</dc:identifier>
  <dcterms:modified xsi:type="dcterms:W3CDTF">2011-08-01T06:04:30Z</dcterms:modified>
  <cp:revision>1</cp:revision>
  <dc:title>Barragem Kafka</dc:title>
</cp:coreProperties>
</file>