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Libre Franklin"/>
      <p:regular r:id="rId26"/>
      <p:bold r:id="rId27"/>
      <p:italic r:id="rId28"/>
      <p:boldItalic r:id="rId29"/>
    </p:embeddedFont>
    <p:embeddedFont>
      <p:font typeface="Libre Franklin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s3/GMqwEzLvQcmgc6JIirhhRI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Medium-bold.fntdata"/><Relationship Id="rId30" Type="http://schemas.openxmlformats.org/officeDocument/2006/relationships/font" Target="fonts/LibreFranklinMedium-regular.fntdata"/><Relationship Id="rId11" Type="http://schemas.openxmlformats.org/officeDocument/2006/relationships/slide" Target="slides/slide7.xml"/><Relationship Id="rId33" Type="http://schemas.openxmlformats.org/officeDocument/2006/relationships/font" Target="fonts/LibreFranklin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LibreFranklin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afa40d27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7afa40d27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7afa40d27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afa40d27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7afa40d27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7afa40d27d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5638800" y="304801"/>
            <a:ext cx="54864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5638800" y="28956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  <a:defRPr sz="2400">
                <a:solidFill>
                  <a:srgbClr val="F5C09F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 rot="5400000">
            <a:off x="3924300" y="-1181100"/>
            <a:ext cx="43434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 rot="5400000">
            <a:off x="7383463" y="2278063"/>
            <a:ext cx="5654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 rot="5400000">
            <a:off x="2239963" y="-808037"/>
            <a:ext cx="5654675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0" name="Google Shape;20;p16"/>
          <p:cNvSpPr/>
          <p:nvPr>
            <p:ph idx="2" type="pic"/>
          </p:nvPr>
        </p:nvSpPr>
        <p:spPr>
          <a:xfrm>
            <a:off x="0" y="0"/>
            <a:ext cx="7239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7924801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16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609600" y="838200"/>
            <a:ext cx="6172200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7924802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06680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27888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060450" y="1676401"/>
            <a:ext cx="10058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060450" y="35814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06680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b="0" sz="2400">
                <a:solidFill>
                  <a:srgbClr val="E7854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106680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627888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b="0" sz="2400">
                <a:solidFill>
                  <a:srgbClr val="E7854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4" type="body"/>
          </p:nvPr>
        </p:nvSpPr>
        <p:spPr>
          <a:xfrm>
            <a:off x="627888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b="0" i="0" sz="3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5774875" y="223176"/>
            <a:ext cx="5486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s-ES" sz="4400"/>
              <a:t>Análisis multivariado de la performance de universidades en el basketball profesional</a:t>
            </a:r>
            <a:endParaRPr sz="4400"/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5711687" y="312420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</a:pPr>
            <a:r>
              <a:rPr lang="es-ES"/>
              <a:t>Datos  del NBA draft 1989 - 2020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502575" y="285750"/>
            <a:ext cx="100584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5D5D5"/>
              </a:buClr>
              <a:buSzPts val="2400"/>
              <a:buFont typeface="Arial"/>
              <a:buNone/>
            </a:pPr>
            <a:r>
              <a:rPr b="1" lang="es-ES" sz="260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¿Cuales universidades son las mejores si el jugador se quiere desarrollar en anotaciones, asistencias o rebotes?</a:t>
            </a:r>
            <a:endParaRPr b="1" sz="5200"/>
          </a:p>
        </p:txBody>
      </p:sp>
      <p:sp>
        <p:nvSpPr>
          <p:cNvPr id="155" name="Google Shape;155;p10"/>
          <p:cNvSpPr txBox="1"/>
          <p:nvPr/>
        </p:nvSpPr>
        <p:spPr>
          <a:xfrm>
            <a:off x="1133825" y="271555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75" y="1347125"/>
            <a:ext cx="4243901" cy="2142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125" y="1349200"/>
            <a:ext cx="4243899" cy="213826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975" y="3625700"/>
            <a:ext cx="4243900" cy="21674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5687700" y="4136575"/>
            <a:ext cx="523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Char char="●"/>
            </a:pPr>
            <a:r>
              <a:rPr lang="es-ES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Kentucky, Duke ,UNC, son las 3 universidades que se mantienen en el top 5 de estas 3 </a:t>
            </a:r>
            <a:r>
              <a:rPr lang="es-ES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categorías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Medium"/>
              <a:buChar char="●"/>
            </a:pPr>
            <a:r>
              <a:rPr lang="es-ES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 asistencias UCLA y Arizona College superan a Duke en formar jugadores que destaquen en asistencias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17afa40d27d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800" y="2461100"/>
            <a:ext cx="7978701" cy="4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66" name="Google Shape;166;g17afa40d27d_0_11"/>
          <p:cNvSpPr txBox="1"/>
          <p:nvPr/>
        </p:nvSpPr>
        <p:spPr>
          <a:xfrm>
            <a:off x="1847700" y="559900"/>
            <a:ext cx="7558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ibre Franklin Medium"/>
              <a:buChar char="●"/>
            </a:pPr>
            <a:r>
              <a:rPr b="0" i="0" lang="es-ES" sz="17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 los mayores anotadores de la NBA 2 de ellos, Kobe Bryant y Dirk Nowitzki no tuvieron necesidad de pasar por la universidad, los tomaremos como casos excepcionales pero que marcan antecedentes</a:t>
            </a:r>
            <a:endParaRPr b="0" i="0" sz="17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ibre Franklin Medium"/>
              <a:buChar char="●"/>
            </a:pPr>
            <a:r>
              <a:rPr lang="es-ES" sz="17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Los mayores anotadores de la NBA definitivamente son de la </a:t>
            </a:r>
            <a:r>
              <a:rPr lang="es-ES" sz="17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década</a:t>
            </a:r>
            <a:r>
              <a:rPr lang="es-ES" sz="17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de los 90’ y 00’</a:t>
            </a:r>
            <a:endParaRPr sz="17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7afa40d27d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449" y="2027474"/>
            <a:ext cx="10108301" cy="42280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73" name="Google Shape;173;g17afa40d27d_0_21"/>
          <p:cNvSpPr txBox="1"/>
          <p:nvPr/>
        </p:nvSpPr>
        <p:spPr>
          <a:xfrm>
            <a:off x="642725" y="87975"/>
            <a:ext cx="8718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lang="es-ES" sz="19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decada de los 90’ y 00’ es donde esta los picos maximos de anotaciones en la NBA</a:t>
            </a:r>
            <a:endParaRPr sz="19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lang="es-ES" sz="19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 bajada de los últimos años respecto a anotaciones puede indicar un aumento de competitividad de los jugadores de la NBA </a:t>
            </a:r>
            <a:endParaRPr sz="19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lang="es-ES" sz="19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Refleja un periodo de cambio entre la época de mayores anotaciones  y la liga actual</a:t>
            </a:r>
            <a:endParaRPr sz="19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503925" y="2169650"/>
            <a:ext cx="5823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Kentucky es la universidad que en volumen consigue más jugadores lleguen a la NBA</a:t>
            </a:r>
            <a:endParaRPr b="0" i="0" sz="19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Kentucky gracias a la cantidad de jugadores que ha llevado a la NBA  lidera en las 3 especialidades : Anotaciones, asistencias y rebotes</a:t>
            </a:r>
            <a:endParaRPr b="0" i="0" sz="19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Si bien se busca analizar en base a las universidades no podemos ignorar que varios de los jugadores destacados por trayectoria y marcas vienen de no haber pasado por la universidad </a:t>
            </a:r>
            <a:r>
              <a:rPr lang="es-ES" sz="19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estadounidense</a:t>
            </a:r>
            <a:endParaRPr b="0" i="0" sz="19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1343775" y="587900"/>
            <a:ext cx="3191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Insights</a:t>
            </a:r>
            <a:endParaRPr b="1" i="0" sz="3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6633800" y="2169650"/>
            <a:ext cx="48915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El nivel de competitividad de la NBA ha subido por ellos el hacer anotaciones es más difícil</a:t>
            </a:r>
            <a:endParaRPr b="0" i="0" sz="19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ibre Franklin Medium"/>
              <a:buChar char="●"/>
            </a:pPr>
            <a:r>
              <a:rPr b="0" i="0" lang="es-ES" sz="19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Kentucky es la universidad más dominante en datos totales, dando más probabilidades a un jugador que curse ahi llegar a la NBA pero esto no refleja la calidad del jugador en un entorno más profesional</a:t>
            </a:r>
            <a:endParaRPr sz="19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ibre Franklin Medium"/>
              <a:buChar char="●"/>
            </a:pPr>
            <a:r>
              <a:rPr lang="es-ES" sz="19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Kentucky, Duke ,UNC, son las 3 universidades que se mantienen en el top 5 de estas 3 categorías</a:t>
            </a:r>
            <a:endParaRPr sz="2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7464152" y="260648"/>
            <a:ext cx="3657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Introducción:</a:t>
            </a:r>
            <a:endParaRPr/>
          </a:p>
        </p:txBody>
      </p:sp>
      <p:pic>
        <p:nvPicPr>
          <p:cNvPr descr="Basketball players raising hands together" id="88" name="Google Shape;88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248128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89" name="Google Shape;89;p2"/>
          <p:cNvSpPr txBox="1"/>
          <p:nvPr>
            <p:ph idx="1" type="body"/>
          </p:nvPr>
        </p:nvSpPr>
        <p:spPr>
          <a:xfrm>
            <a:off x="7464152" y="1124744"/>
            <a:ext cx="4320479" cy="3672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Con el dataset  que disponemos del draft de la NBA analizaremos desde el año 1989 hasta el 2020 la evolución de las universidades estadounidenses en este deporte y las valoraremos de acuerdo a la performance de sus jugadores en el draft de la NBA.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066800" y="304800"/>
            <a:ext cx="10058400" cy="675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Objetivo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043136" y="1009125"/>
            <a:ext cx="10058400" cy="410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24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Nuestro proyecto va dirigido a estudiantes universitarios y preuniversitarios que quieren dedicarse profesionalmente al basketball. Pretendemos mediante técnicas descriptivas y de aprendizaje de </a:t>
            </a:r>
            <a:r>
              <a:rPr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máquinas</a:t>
            </a: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 identificar las mejores opciones de universidades basándonos en datos históricos del NBA draft y sus mejores jugadores</a:t>
            </a:r>
            <a:endParaRPr/>
          </a:p>
        </p:txBody>
      </p:sp>
      <p:pic>
        <p:nvPicPr>
          <p:cNvPr descr="Basketball outline"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0608" y="3732001"/>
            <a:ext cx="1317171" cy="1317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oolhouse outline"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9873" y="3165841"/>
            <a:ext cx="2015820" cy="20158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ool boy outline"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7105" y="3478695"/>
            <a:ext cx="1580692" cy="1485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duation cap outline" id="99" name="Google Shape;9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0251" y="30579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dium outline" id="100" name="Google Shape;10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89465" y="3496911"/>
            <a:ext cx="1580692" cy="1580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2797797" y="3972366"/>
            <a:ext cx="782075" cy="914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5550718" y="3972366"/>
            <a:ext cx="782075" cy="914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8008823" y="3933386"/>
            <a:ext cx="782075" cy="914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1066800" y="245165"/>
            <a:ext cx="10058400" cy="6759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Preguntas primarias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382689" y="1196752"/>
            <a:ext cx="11809311" cy="2722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ct val="1000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1.¿Cuantos jugadores rank 1 lograron cumplir las expectativas dentro de la NBA en sus años de carrera?</a:t>
            </a:r>
            <a:endParaRPr b="0" i="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5D5D5"/>
              </a:buClr>
              <a:buSzPct val="1000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2.¿Cual es el top 10 de universidades que han llevado jugadores a la NBA?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5D5D5"/>
              </a:buClr>
              <a:buSzPct val="1000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3.¿</a:t>
            </a:r>
            <a:r>
              <a:rPr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ué universidades tienen los jugadores con mas años activos en la NBA?</a:t>
            </a:r>
            <a:endParaRPr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5D5D5"/>
              </a:buClr>
              <a:buSzPct val="100000"/>
              <a:buNone/>
            </a:pP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4.¿Cuales universidades </a:t>
            </a:r>
            <a:r>
              <a:rPr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son las mejores si el jugador se quiere desarrolar en anotaciones, asistencias o rebotes</a:t>
            </a:r>
            <a:r>
              <a:rPr b="0" i="0" lang="es-ES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b="0" i="0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066800" y="3510625"/>
            <a:ext cx="413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Preguntas </a:t>
            </a:r>
            <a:r>
              <a:rPr lang="es-ES" sz="25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Secundarias</a:t>
            </a:r>
            <a:endParaRPr sz="25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62675" y="4080025"/>
            <a:ext cx="89397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Roboto"/>
              <a:buChar char="●"/>
            </a:pP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¿Las universidades con más jugadores en los top5 de cada año son las que más jugadores llevan a los drafts?</a:t>
            </a:r>
            <a:endParaRPr sz="1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Roboto"/>
              <a:buChar char="●"/>
            </a:pP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 El mejor top 5 está compuesto por jugadores de la última década, declarando que actualmente los jugadores tienen más nivel.?</a:t>
            </a:r>
            <a:endParaRPr sz="1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Roboto"/>
              <a:buChar char="●"/>
            </a:pP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 En la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última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década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 la NBA ha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bajado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la cantidad de anotaciones,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podríamos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asumir que se hace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énfasis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 un juego 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-ES" sz="17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defensivo?</a:t>
            </a:r>
            <a:endParaRPr sz="17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8" y="1126976"/>
            <a:ext cx="11841562" cy="561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type="title"/>
          </p:nvPr>
        </p:nvSpPr>
        <p:spPr>
          <a:xfrm>
            <a:off x="15078" y="0"/>
            <a:ext cx="12176922" cy="112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¿Cuantos jugadores rank 1 lograron cumplir las expectativas dentro de la NBA en sus años de carrera?</a:t>
            </a:r>
            <a:endParaRPr/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6312024" y="2132856"/>
            <a:ext cx="5544616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Para esta pregunta debemos  desconsiderar a los jugadores que ingresaron en el 2020 en adelante por el poco tiempo que han tenido en la NBA.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0920536" y="5877272"/>
            <a:ext cx="792088" cy="648072"/>
          </a:xfrm>
          <a:prstGeom prst="ellipse">
            <a:avLst/>
          </a:prstGeom>
          <a:noFill/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8" y="1126976"/>
            <a:ext cx="11841562" cy="561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>
            <p:ph type="title"/>
          </p:nvPr>
        </p:nvSpPr>
        <p:spPr>
          <a:xfrm>
            <a:off x="15078" y="0"/>
            <a:ext cx="12176922" cy="112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¿Cuantos jugadores rank 1 lograron cumplir las expectativas dentro de la NBA en sus años de carrera?</a:t>
            </a:r>
            <a:endParaRPr/>
          </a:p>
        </p:txBody>
      </p:sp>
      <p:sp>
        <p:nvSpPr>
          <p:cNvPr id="126" name="Google Shape;126;p6"/>
          <p:cNvSpPr/>
          <p:nvPr>
            <p:ph idx="2" type="body"/>
          </p:nvPr>
        </p:nvSpPr>
        <p:spPr>
          <a:xfrm>
            <a:off x="4367808" y="4993297"/>
            <a:ext cx="4956212" cy="12638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0" lang="es-ES">
                <a:latin typeface="Roboto"/>
                <a:ea typeface="Roboto"/>
                <a:cs typeface="Roboto"/>
                <a:sym typeface="Roboto"/>
              </a:rPr>
              <a:t>18 "ranks 1" lograron adaptarse al nivel de la NBA.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839416" y="1126976"/>
            <a:ext cx="10801200" cy="3382144"/>
          </a:xfrm>
          <a:prstGeom prst="rect">
            <a:avLst/>
          </a:prstGeom>
          <a:solidFill>
            <a:srgbClr val="FDF439">
              <a:alpha val="53333"/>
            </a:srgbClr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8" y="1126976"/>
            <a:ext cx="11841562" cy="561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>
            <p:ph type="title"/>
          </p:nvPr>
        </p:nvSpPr>
        <p:spPr>
          <a:xfrm>
            <a:off x="15078" y="0"/>
            <a:ext cx="12176922" cy="112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¿Cuantos jugadores rank 1 lograron cumplir las expectativas dentro de la NBA en sus años de carrera?</a:t>
            </a:r>
            <a:endParaRPr/>
          </a:p>
        </p:txBody>
      </p:sp>
      <p:sp>
        <p:nvSpPr>
          <p:cNvPr id="134" name="Google Shape;134;p7"/>
          <p:cNvSpPr/>
          <p:nvPr>
            <p:ph idx="2" type="body"/>
          </p:nvPr>
        </p:nvSpPr>
        <p:spPr>
          <a:xfrm>
            <a:off x="4799856" y="3235692"/>
            <a:ext cx="4956212" cy="12638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2040"/>
              <a:buFont typeface="Roboto"/>
              <a:buChar char="-"/>
            </a:pPr>
            <a:r>
              <a:rPr b="0" i="0" lang="es-ES" sz="2040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12 de los "ranks 1" no lograron cumplir las expectativas y por ello no superan el promedio de minutos para un jugador en la NBA.</a:t>
            </a:r>
            <a:endParaRPr sz="2040"/>
          </a:p>
        </p:txBody>
      </p:sp>
      <p:sp>
        <p:nvSpPr>
          <p:cNvPr id="135" name="Google Shape;135;p7"/>
          <p:cNvSpPr/>
          <p:nvPr/>
        </p:nvSpPr>
        <p:spPr>
          <a:xfrm>
            <a:off x="1025082" y="4509119"/>
            <a:ext cx="10801200" cy="1827381"/>
          </a:xfrm>
          <a:prstGeom prst="rect">
            <a:avLst/>
          </a:prstGeom>
          <a:solidFill>
            <a:srgbClr val="FDF439">
              <a:alpha val="53333"/>
            </a:srgbClr>
          </a:solidFill>
          <a:ln cap="flat" cmpd="sng" w="12700">
            <a:solidFill>
              <a:srgbClr val="6604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119336" y="304800"/>
            <a:ext cx="110058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¿Cual es el top 10 de universidades que han llevado jugadores a la NBA?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36" y="1340768"/>
            <a:ext cx="8568952" cy="54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8904312" y="2060848"/>
            <a:ext cx="328768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Las dos universidades que mas incuban futuros basquetbolistas profesionales son Kentucky y Duke. Las demás en orden descendente serian:</a:t>
            </a:r>
            <a:b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Arizona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UCLA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Kansas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Syracuse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Michigan State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UCONN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Maryland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119336" y="304800"/>
            <a:ext cx="110058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s-ES"/>
              <a:t>.¿Qué universidades tienen los jugadores con mas años activos en la NBA?</a:t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36" y="1875640"/>
            <a:ext cx="8568952" cy="44811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8904312" y="2060848"/>
            <a:ext cx="32876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 afirma la dominacia de Kentucky y Duke dando los jugadores mas completos y con mas consistencia en la NBA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16x9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2022-10-30T22:44:47Z</dcterms:created>
  <dc:creator>Kevin Vidales Buzó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