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82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8" initials="2" lastIdx="1" clrIdx="0">
    <p:extLst>
      <p:ext uri="{19B8F6BF-5375-455C-9EA6-DF929625EA0E}">
        <p15:presenceInfo xmlns:p15="http://schemas.microsoft.com/office/powerpoint/2012/main" userId="477c119eb59ed8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111111"/>
    <a:srgbClr val="0C1526"/>
    <a:srgbClr val="000000"/>
    <a:srgbClr val="1F1F1F"/>
    <a:srgbClr val="0A0A0A"/>
    <a:srgbClr val="E77B0F"/>
    <a:srgbClr val="DA0000"/>
    <a:srgbClr val="060B14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858" y="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4-09T15:02:51.928" idx="1">
    <p:pos x="10" y="10"/>
    <p:text/>
    <p:extLst>
      <p:ext uri="{C676402C-5697-4E1C-873F-D02D1690AC5C}">
        <p15:threadingInfo xmlns:p15="http://schemas.microsoft.com/office/powerpoint/2012/main" timeZoneBias="-6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D03B5-A1B7-4F55-B135-3220239301C0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09854-F42E-451E-BA1D-F341E7A3F4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37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A02C18-7CB8-4C14-8C83-55B12C00C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5427B8-3133-4960-AD47-C19AA7CED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4D632-E2EE-48D8-805C-B695F31C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D2F39-3D64-4579-8E60-08011299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8DB1E2-2381-4DA6-8A53-EB674B1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4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207DB-D9F2-4BDA-98B3-1028050F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BB3416-636C-4A3A-86B2-8A50E270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6D743B-9577-4A74-9D11-8F74BB30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A36273-BFD9-410F-82B3-E43BE9CB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3245CA-D5F9-45D5-90E9-5EEF08AA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63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54E414-E399-4FBD-BBD7-2F57D7008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5C8EC0-D8E0-4DCA-A07D-FA83E85F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7CFE1C-4911-4FA9-9A20-78D62D8D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5CF02C-2A06-4DDE-8348-9771212D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CB6AEE-8E78-47C1-9281-B9B6C4B0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43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D4D8B-AE07-407A-8382-B239E890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144A2-1303-423B-A152-5FE1113C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5CEACE-2BDE-49F8-8917-87D3D310F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177F25-3365-43AC-BE48-3E58EE4D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809A76-6A87-4C72-9950-C92515A5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7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8C769-DBFA-4275-8D8F-4A40AA64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9DC97-B2EE-44A0-99D6-F0A18AAA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86F85-565F-4181-921C-FA0DCB2B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3550C9-DC39-4635-9297-154CC143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3D036F-0FBF-4402-91D9-8E92E2BA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5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39E53-155A-475D-B9FB-63DFE3B0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A28729-802D-4A52-BA5F-CCC7253A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93A691-370D-4FFF-AFB0-54C372B38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90D774-CA3C-44D1-9A27-5835FFF2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C6D77E-8101-47AD-99F4-C288380D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92BE9A-5FD5-4D1A-8F38-AFAF1151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92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39CA1-D63E-41D8-BE63-02468A97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5E7A4E-331B-4BA8-9472-687DAF90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9F4361-425C-4FF3-B45A-E7203D86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46A334-EEF7-4C6B-B2D9-9578FDB1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867D14-4E88-4040-A393-8795F4443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5418C7-5F28-4F24-9B23-AF4D621A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671BF9-8D78-4305-9719-117C29F5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077519-9E6F-4EBE-AA22-FA4527C8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569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FC53C-82D8-44DD-A06C-029F5056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4D9EEF-65A6-4738-BE6F-9783F8A9D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9428D16-89D5-4613-B47D-ECD664DD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C3416FC-C247-4E66-87B8-32E11B89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9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7F3702-AFDA-469C-B590-3DB2319E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2F85EB-AD9F-45FF-8D94-D22D3A45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D3649-8E11-40A5-BBF4-1D68AFABC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3FA85-1A1F-4A58-A6CE-95DA45D1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8B5D22-0212-4ABE-ABE2-AE90AEB0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9B258D-C7C5-4303-9C65-8CD25BA0B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C662CD-08EF-4DEF-A378-088428A1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3C798-688C-4673-A0BB-92E71449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5B8DC6-E6CA-4ED6-9C97-484E70E1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91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098DA-8D12-41AE-A655-0DD571FB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9467BA-A412-424C-A0A5-2529D20AC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59372D-3C2D-4BC0-8DAD-629233A10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E3395-6663-4D8D-B02E-2C4C42FB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F3ACD0-167D-4629-802B-F403EDC8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794D0A-729F-47C3-9CFB-B1E49A65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5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6590B-D301-4018-A6D3-A5D451DD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D15A98-0BA7-46F6-80DA-0883CA2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1C8891-6CEA-444E-ACB1-D0CD5C60B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5711-22C3-4E79-861B-F135E2354D34}" type="datetimeFigureOut">
              <a:rPr lang="ru-RU" smtClean="0"/>
              <a:t>17.04.2024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CE9841-91F4-41D6-886B-98A18C5A5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8C2D8-FB90-4C05-B140-E406A7393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8AE42-05DF-4E10-AD3E-0C7F5EC73B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297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F234C7-CB2E-43F3-8317-71BE96707F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7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1C43F36-AE6A-4044-A2FB-2591B96CCE69}"/>
              </a:ext>
            </a:extLst>
          </p:cNvPr>
          <p:cNvSpPr/>
          <p:nvPr/>
        </p:nvSpPr>
        <p:spPr>
          <a:xfrm>
            <a:off x="1533525" y="2233910"/>
            <a:ext cx="10439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 Black" panose="020B0A04020102020204" pitchFamily="34" charset="0"/>
              </a:rPr>
              <a:t>Анализ оценок и Визуализация данных из Сетевого Города при помощи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2206613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9.png">
            <a:extLst>
              <a:ext uri="{FF2B5EF4-FFF2-40B4-BE49-F238E27FC236}">
                <a16:creationId xmlns:a16="http://schemas.microsoft.com/office/drawing/2014/main" id="{EBA8638D-491B-4A2D-8C4D-2F8F7D3B3CB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104775" y="0"/>
            <a:ext cx="12420600" cy="68580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8055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rgbClr val="FFFF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D986453-BAC2-421F-8285-D60ED8C4C6BA}"/>
              </a:ext>
            </a:extLst>
          </p:cNvPr>
          <p:cNvSpPr/>
          <p:nvPr/>
        </p:nvSpPr>
        <p:spPr>
          <a:xfrm>
            <a:off x="-6372659" y="-2468750"/>
            <a:ext cx="3424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Установка </a:t>
            </a:r>
            <a:r>
              <a:rPr lang="ru-RU" sz="28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  <a:endParaRPr lang="ru-RU" sz="2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BD3C50-2539-45A4-B8C0-A5F8A0BC0A5D}"/>
              </a:ext>
            </a:extLst>
          </p:cNvPr>
          <p:cNvSpPr/>
          <p:nvPr/>
        </p:nvSpPr>
        <p:spPr>
          <a:xfrm>
            <a:off x="-8609783" y="0"/>
            <a:ext cx="4997043" cy="1659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Скачивание установщика: Загрузить установщик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с официального веб-сайта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(https://www.python.org/). На сайте представлены версии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различных операционных систем.</a:t>
            </a:r>
          </a:p>
        </p:txBody>
      </p:sp>
      <p:pic>
        <p:nvPicPr>
          <p:cNvPr id="3" name="image26.png">
            <a:extLst>
              <a:ext uri="{FF2B5EF4-FFF2-40B4-BE49-F238E27FC236}">
                <a16:creationId xmlns:a16="http://schemas.microsoft.com/office/drawing/2014/main" id="{969AC467-398F-4F01-A7C7-3E922D52A97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5804740" y="-3053230"/>
            <a:ext cx="7194659" cy="3787069"/>
          </a:xfrm>
          <a:prstGeom prst="rect">
            <a:avLst/>
          </a:prstGeom>
          <a:ln/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CD66A1-6851-43D5-B742-E3AD15E69F10}"/>
              </a:ext>
            </a:extLst>
          </p:cNvPr>
          <p:cNvSpPr/>
          <p:nvPr/>
        </p:nvSpPr>
        <p:spPr>
          <a:xfrm>
            <a:off x="250746" y="263902"/>
            <a:ext cx="11690508" cy="633019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31003C9-5DEA-4374-BD54-DC8F2D39A8B6}"/>
              </a:ext>
            </a:extLst>
          </p:cNvPr>
          <p:cNvSpPr/>
          <p:nvPr/>
        </p:nvSpPr>
        <p:spPr>
          <a:xfrm>
            <a:off x="505006" y="472229"/>
            <a:ext cx="34243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Установка </a:t>
            </a:r>
            <a:r>
              <a:rPr lang="ru-RU" sz="28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  <a:endParaRPr 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E94987-F27A-4009-BA57-B60AC1258758}"/>
              </a:ext>
            </a:extLst>
          </p:cNvPr>
          <p:cNvSpPr/>
          <p:nvPr/>
        </p:nvSpPr>
        <p:spPr>
          <a:xfrm>
            <a:off x="505006" y="1157216"/>
            <a:ext cx="4997043" cy="134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Скачивание установщика: Загрузить установщик </a:t>
            </a:r>
            <a:r>
              <a:rPr lang="ru-RU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с официального веб-сайта </a:t>
            </a:r>
            <a:r>
              <a:rPr lang="ru-RU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Pytho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n:</a:t>
            </a:r>
          </a:p>
          <a:p>
            <a:pPr lvl="0">
              <a:lnSpc>
                <a:spcPct val="115000"/>
              </a:lnSpc>
              <a:spcAft>
                <a:spcPts val="0"/>
              </a:spcAft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5502A58-DFBB-4C3E-829E-F7CFECC6F593}"/>
              </a:ext>
            </a:extLst>
          </p:cNvPr>
          <p:cNvSpPr/>
          <p:nvPr/>
        </p:nvSpPr>
        <p:spPr>
          <a:xfrm>
            <a:off x="8670289" y="1200165"/>
            <a:ext cx="30574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На сайте представлены версии </a:t>
            </a:r>
            <a:r>
              <a:rPr lang="ru-RU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для различных операционных систем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15" name="image26.png">
            <a:extLst>
              <a:ext uri="{FF2B5EF4-FFF2-40B4-BE49-F238E27FC236}">
                <a16:creationId xmlns:a16="http://schemas.microsoft.com/office/drawing/2014/main" id="{4C88BF36-7687-4375-8363-0DBFAFC1B408}"/>
              </a:ext>
            </a:extLst>
          </p:cNvPr>
          <p:cNvPicPr/>
          <p:nvPr/>
        </p:nvPicPr>
        <p:blipFill rotWithShape="1">
          <a:blip r:embed="rId2"/>
          <a:srcRect r="1410" b="14850"/>
          <a:stretch/>
        </p:blipFill>
        <p:spPr>
          <a:xfrm>
            <a:off x="591309" y="2955538"/>
            <a:ext cx="7093233" cy="3224665"/>
          </a:xfrm>
          <a:prstGeom prst="rect">
            <a:avLst/>
          </a:prstGeom>
          <a:ln/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BDCE23C-3347-46A0-B4A4-E80F4D92C498}"/>
              </a:ext>
            </a:extLst>
          </p:cNvPr>
          <p:cNvSpPr/>
          <p:nvPr/>
        </p:nvSpPr>
        <p:spPr>
          <a:xfrm>
            <a:off x="552450" y="2276418"/>
            <a:ext cx="2955131" cy="4436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9BDFAB6-1BDF-4E4A-B86E-2B16E88E12FB}"/>
              </a:ext>
            </a:extLst>
          </p:cNvPr>
          <p:cNvSpPr/>
          <p:nvPr/>
        </p:nvSpPr>
        <p:spPr>
          <a:xfrm>
            <a:off x="505006" y="1983169"/>
            <a:ext cx="3057446" cy="703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https://www.python.org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2B2F4E8-369B-4475-842A-50C32E2320CE}"/>
              </a:ext>
            </a:extLst>
          </p:cNvPr>
          <p:cNvSpPr/>
          <p:nvPr/>
        </p:nvSpPr>
        <p:spPr>
          <a:xfrm>
            <a:off x="8670289" y="2887846"/>
            <a:ext cx="305744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Установка 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</a:rPr>
              <a:t>Python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для 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</a:rPr>
              <a:t>телеграм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-ботов обеспечивает простоту разработки благодаря богатым библиотекам и кроссплатформенности, сокращая время создания и обеспечивая удобство в работе.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DAAED9-F24B-4109-943A-FD2DFC528B9F}"/>
              </a:ext>
            </a:extLst>
          </p:cNvPr>
          <p:cNvSpPr/>
          <p:nvPr/>
        </p:nvSpPr>
        <p:spPr>
          <a:xfrm flipH="1">
            <a:off x="8558211" y="1267345"/>
            <a:ext cx="64701" cy="112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026380F-5685-4FE3-996A-AEDEAF1E04B9}"/>
              </a:ext>
            </a:extLst>
          </p:cNvPr>
          <p:cNvSpPr/>
          <p:nvPr/>
        </p:nvSpPr>
        <p:spPr>
          <a:xfrm flipH="1">
            <a:off x="8558212" y="2970609"/>
            <a:ext cx="64701" cy="3056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429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99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196167-770F-454F-A9C2-7BB90BB50B11}"/>
              </a:ext>
            </a:extLst>
          </p:cNvPr>
          <p:cNvSpPr/>
          <p:nvPr/>
        </p:nvSpPr>
        <p:spPr>
          <a:xfrm>
            <a:off x="694810" y="-2213728"/>
            <a:ext cx="4137671" cy="545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Установка библиотек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A8A7FF-7EBF-4E8C-96D7-B63BBCCA1058}"/>
              </a:ext>
            </a:extLst>
          </p:cNvPr>
          <p:cNvSpPr/>
          <p:nvPr/>
        </p:nvSpPr>
        <p:spPr>
          <a:xfrm>
            <a:off x="4832481" y="-1304630"/>
            <a:ext cx="301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Открытие командной строки</a:t>
            </a:r>
            <a:endParaRPr lang="ru-RU" dirty="0"/>
          </a:p>
        </p:txBody>
      </p:sp>
      <p:pic>
        <p:nvPicPr>
          <p:cNvPr id="4" name="image10.png">
            <a:extLst>
              <a:ext uri="{FF2B5EF4-FFF2-40B4-BE49-F238E27FC236}">
                <a16:creationId xmlns:a16="http://schemas.microsoft.com/office/drawing/2014/main" id="{01F83F45-7A64-492F-8618-13A2CD48D2A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163109" y="-3149615"/>
            <a:ext cx="4525273" cy="2379980"/>
          </a:xfrm>
          <a:prstGeom prst="rect">
            <a:avLst/>
          </a:prstGeom>
          <a:ln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AFFBCF7-8805-4E1D-A41B-E57215DF6C97}"/>
              </a:ext>
            </a:extLst>
          </p:cNvPr>
          <p:cNvSpPr/>
          <p:nvPr/>
        </p:nvSpPr>
        <p:spPr>
          <a:xfrm>
            <a:off x="-3084421" y="-1505699"/>
            <a:ext cx="4335487" cy="1485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Чтобы открыть командную оболочку(командную строку) в операционной системе </a:t>
            </a:r>
            <a:r>
              <a:rPr lang="ru-RU" sz="16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требуется зажать сочетание клавиш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Win+R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а в открывшемся окне прописать команду: </a:t>
            </a:r>
            <a:r>
              <a:rPr lang="ru-RU" sz="16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cmd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59C48BF-64FD-4560-A5D4-76560FBE9393}"/>
              </a:ext>
            </a:extLst>
          </p:cNvPr>
          <p:cNvSpPr/>
          <p:nvPr/>
        </p:nvSpPr>
        <p:spPr>
          <a:xfrm>
            <a:off x="464457" y="370114"/>
            <a:ext cx="11335657" cy="6154057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97BEF1-AE2D-4768-97AE-6D9C3CB4995D}"/>
              </a:ext>
            </a:extLst>
          </p:cNvPr>
          <p:cNvSpPr/>
          <p:nvPr/>
        </p:nvSpPr>
        <p:spPr>
          <a:xfrm>
            <a:off x="585953" y="443088"/>
            <a:ext cx="4137671" cy="545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Установка библиотек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308D5D6-F7F2-425F-8B78-09B8D02157AF}"/>
              </a:ext>
            </a:extLst>
          </p:cNvPr>
          <p:cNvSpPr/>
          <p:nvPr/>
        </p:nvSpPr>
        <p:spPr>
          <a:xfrm>
            <a:off x="3825282" y="1623081"/>
            <a:ext cx="4019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Открытие командной строки</a:t>
            </a:r>
          </a:p>
        </p:txBody>
      </p:sp>
      <p:pic>
        <p:nvPicPr>
          <p:cNvPr id="9" name="image10.png">
            <a:extLst>
              <a:ext uri="{FF2B5EF4-FFF2-40B4-BE49-F238E27FC236}">
                <a16:creationId xmlns:a16="http://schemas.microsoft.com/office/drawing/2014/main" id="{6C8937EB-AFE7-48A9-888C-4C25AD875B6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00472" y="2657907"/>
            <a:ext cx="4525273" cy="2379980"/>
          </a:xfrm>
          <a:prstGeom prst="rect">
            <a:avLst/>
          </a:prstGeom>
          <a:ln/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F272B5A-11CB-4D8A-A193-FEA553D4E374}"/>
              </a:ext>
            </a:extLst>
          </p:cNvPr>
          <p:cNvSpPr/>
          <p:nvPr/>
        </p:nvSpPr>
        <p:spPr>
          <a:xfrm>
            <a:off x="1169073" y="3018888"/>
            <a:ext cx="5026784" cy="1658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Чтобы открыть командную оболочку(командную строку) в операционной системе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Windows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требуется зажать сочетание клавиш </a:t>
            </a:r>
            <a:r>
              <a:rPr lang="ru-RU" i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Win+R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а в открывшемся окне прописать команду: </a:t>
            </a:r>
            <a:r>
              <a:rPr lang="ru-RU" i="1" dirty="0" err="1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cmd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04A5C40-2F17-41B3-85C9-BEAAAB0CC814}"/>
              </a:ext>
            </a:extLst>
          </p:cNvPr>
          <p:cNvSpPr/>
          <p:nvPr/>
        </p:nvSpPr>
        <p:spPr>
          <a:xfrm>
            <a:off x="1101696" y="3018888"/>
            <a:ext cx="67377" cy="1658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1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0000"/>
            </a:gs>
            <a:gs pos="99000">
              <a:srgbClr val="FFFF00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B266DD1-3C17-472F-9B3E-A3FF17528930}"/>
              </a:ext>
            </a:extLst>
          </p:cNvPr>
          <p:cNvSpPr/>
          <p:nvPr/>
        </p:nvSpPr>
        <p:spPr>
          <a:xfrm>
            <a:off x="406400" y="377371"/>
            <a:ext cx="11364686" cy="609600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DA037-A555-4D1F-8E90-EEE3C28E5D77}"/>
              </a:ext>
            </a:extLst>
          </p:cNvPr>
          <p:cNvSpPr txBox="1"/>
          <p:nvPr/>
        </p:nvSpPr>
        <p:spPr>
          <a:xfrm>
            <a:off x="587830" y="496278"/>
            <a:ext cx="533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Командная строка в </a:t>
            </a:r>
            <a:r>
              <a:rPr lang="en-US" sz="2400" dirty="0">
                <a:solidFill>
                  <a:schemeClr val="bg1"/>
                </a:solidFill>
                <a:latin typeface="Arial Black" panose="020B0A04020102020204" pitchFamily="34" charset="0"/>
              </a:rPr>
              <a:t>Windows</a:t>
            </a:r>
            <a:endParaRPr lang="ru-RU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28F93A-005A-44BB-939B-CBFC9F91D2B4}"/>
              </a:ext>
            </a:extLst>
          </p:cNvPr>
          <p:cNvSpPr/>
          <p:nvPr/>
        </p:nvSpPr>
        <p:spPr>
          <a:xfrm>
            <a:off x="8023995" y="1007384"/>
            <a:ext cx="27772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Ввод команды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E2DC37-2F39-4A68-970B-D47CFC609F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2" r="292" b="2852"/>
          <a:stretch/>
        </p:blipFill>
        <p:spPr>
          <a:xfrm>
            <a:off x="700029" y="1564747"/>
            <a:ext cx="6306670" cy="3210454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29DE314-43DD-4709-A8C3-699A97759133}"/>
              </a:ext>
            </a:extLst>
          </p:cNvPr>
          <p:cNvSpPr/>
          <p:nvPr/>
        </p:nvSpPr>
        <p:spPr>
          <a:xfrm>
            <a:off x="7220962" y="2220147"/>
            <a:ext cx="4383314" cy="703911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38E4E65-AE18-4B67-8AAB-373660ECA3E8}"/>
              </a:ext>
            </a:extLst>
          </p:cNvPr>
          <p:cNvSpPr/>
          <p:nvPr/>
        </p:nvSpPr>
        <p:spPr>
          <a:xfrm>
            <a:off x="6779345" y="2187839"/>
            <a:ext cx="5323305" cy="70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0"/>
              </a:spcAft>
            </a:pPr>
            <a:r>
              <a:rPr lang="ru-RU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</a:t>
            </a: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-[версия ЯП </a:t>
            </a:r>
            <a:r>
              <a:rPr lang="ru-RU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] -m </a:t>
            </a:r>
            <a:r>
              <a:rPr lang="ru-RU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pip</a:t>
            </a: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ru-RU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install</a:t>
            </a:r>
            <a:r>
              <a:rPr lang="ru-RU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[название библиотеки</a:t>
            </a: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87900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100000">
              <a:srgbClr val="92D05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D4A930-1C7D-488B-9882-51CE9D35CCF8}"/>
              </a:ext>
            </a:extLst>
          </p:cNvPr>
          <p:cNvSpPr/>
          <p:nvPr/>
        </p:nvSpPr>
        <p:spPr>
          <a:xfrm>
            <a:off x="493880" y="-3220880"/>
            <a:ext cx="2875252" cy="90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</a:t>
            </a:r>
            <a:r>
              <a:rPr lang="ru-RU" sz="24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r>
              <a:rPr lang="ru-RU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репозитория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6B270D-0BA9-47AA-B1F5-3A13C09A2896}"/>
              </a:ext>
            </a:extLst>
          </p:cNvPr>
          <p:cNvSpPr/>
          <p:nvPr/>
        </p:nvSpPr>
        <p:spPr>
          <a:xfrm>
            <a:off x="-2831907" y="-1443728"/>
            <a:ext cx="1984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Регистрация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4B896DB-AB53-4C73-915B-32B8C2CA1C43}"/>
              </a:ext>
            </a:extLst>
          </p:cNvPr>
          <p:cNvSpPr/>
          <p:nvPr/>
        </p:nvSpPr>
        <p:spPr>
          <a:xfrm>
            <a:off x="5854269" y="-3705679"/>
            <a:ext cx="263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Создание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репозитория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19FFC25-00D2-48B0-8F9B-AEBB23C872E4}"/>
              </a:ext>
            </a:extLst>
          </p:cNvPr>
          <p:cNvSpPr/>
          <p:nvPr/>
        </p:nvSpPr>
        <p:spPr>
          <a:xfrm>
            <a:off x="616143" y="-1445764"/>
            <a:ext cx="3628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Нужно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зарегистрироватся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на сайте: </a:t>
            </a:r>
            <a:r>
              <a:rPr lang="ru-RU" u="sng" dirty="0">
                <a:solidFill>
                  <a:srgbClr val="1155CC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999DA82-BBE5-4044-A056-F02FC864449F}"/>
              </a:ext>
            </a:extLst>
          </p:cNvPr>
          <p:cNvSpPr/>
          <p:nvPr/>
        </p:nvSpPr>
        <p:spPr>
          <a:xfrm>
            <a:off x="406593" y="523027"/>
            <a:ext cx="11378814" cy="581194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7" name="image14.png">
            <a:extLst>
              <a:ext uri="{FF2B5EF4-FFF2-40B4-BE49-F238E27FC236}">
                <a16:creationId xmlns:a16="http://schemas.microsoft.com/office/drawing/2014/main" id="{0679B19C-07C9-4548-87AA-19BDA68273B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54269" y="3258217"/>
            <a:ext cx="5696203" cy="2705100"/>
          </a:xfrm>
          <a:prstGeom prst="rect">
            <a:avLst/>
          </a:prstGeom>
          <a:ln/>
        </p:spPr>
      </p:pic>
      <p:pic>
        <p:nvPicPr>
          <p:cNvPr id="6" name="image18.png">
            <a:extLst>
              <a:ext uri="{FF2B5EF4-FFF2-40B4-BE49-F238E27FC236}">
                <a16:creationId xmlns:a16="http://schemas.microsoft.com/office/drawing/2014/main" id="{01DE6C8F-24AF-41B8-A208-FD0949E88DA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22644" y="2292502"/>
            <a:ext cx="5759450" cy="444500"/>
          </a:xfrm>
          <a:prstGeom prst="rect">
            <a:avLst/>
          </a:prstGeom>
          <a:ln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1CCAAD-C108-4CDD-853B-520A04AECA13}"/>
              </a:ext>
            </a:extLst>
          </p:cNvPr>
          <p:cNvSpPr/>
          <p:nvPr/>
        </p:nvSpPr>
        <p:spPr>
          <a:xfrm>
            <a:off x="616143" y="638494"/>
            <a:ext cx="2875252" cy="90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</a:t>
            </a:r>
            <a:r>
              <a:rPr lang="ru-RU" sz="2400" b="1" dirty="0" err="1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Github</a:t>
            </a:r>
            <a:r>
              <a:rPr lang="ru-RU" sz="2400" b="1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репозитория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3852634-3FCB-49E6-83D7-8DC3CF362462}"/>
              </a:ext>
            </a:extLst>
          </p:cNvPr>
          <p:cNvSpPr/>
          <p:nvPr/>
        </p:nvSpPr>
        <p:spPr>
          <a:xfrm>
            <a:off x="1538182" y="2257395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2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Регистрация</a:t>
            </a:r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4FA9D8EF-4913-4B39-942C-DE4B76F89C1C}"/>
              </a:ext>
            </a:extLst>
          </p:cNvPr>
          <p:cNvSpPr/>
          <p:nvPr/>
        </p:nvSpPr>
        <p:spPr>
          <a:xfrm rot="19666321">
            <a:off x="10677216" y="1480440"/>
            <a:ext cx="152671" cy="92075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B7F5CD6D-9E9C-48D2-ABB3-50C387376580}"/>
              </a:ext>
            </a:extLst>
          </p:cNvPr>
          <p:cNvSpPr/>
          <p:nvPr/>
        </p:nvSpPr>
        <p:spPr>
          <a:xfrm>
            <a:off x="10956865" y="2376927"/>
            <a:ext cx="593607" cy="346561"/>
          </a:xfrm>
          <a:prstGeom prst="ellipse">
            <a:avLst/>
          </a:prstGeom>
          <a:noFill/>
          <a:ln>
            <a:solidFill>
              <a:srgbClr val="D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09AB563-FE44-46BE-843A-D3CA9C9DB716}"/>
              </a:ext>
            </a:extLst>
          </p:cNvPr>
          <p:cNvSpPr/>
          <p:nvPr/>
        </p:nvSpPr>
        <p:spPr>
          <a:xfrm>
            <a:off x="1538181" y="3049914"/>
            <a:ext cx="2129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Создание</a:t>
            </a:r>
            <a:r>
              <a:rPr lang="ru-RU" dirty="0">
                <a:solidFill>
                  <a:schemeClr val="bg2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bg2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репозитория</a:t>
            </a:r>
            <a:endParaRPr lang="ru-RU" dirty="0">
              <a:solidFill>
                <a:schemeClr val="bg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EEB2DD1-644B-4A99-B84B-7035A2222B4F}"/>
              </a:ext>
            </a:extLst>
          </p:cNvPr>
          <p:cNvSpPr/>
          <p:nvPr/>
        </p:nvSpPr>
        <p:spPr>
          <a:xfrm>
            <a:off x="1004910" y="2207430"/>
            <a:ext cx="471638" cy="4445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22FC650-5CCF-42FD-9796-BE75B790BFEF}"/>
              </a:ext>
            </a:extLst>
          </p:cNvPr>
          <p:cNvSpPr/>
          <p:nvPr/>
        </p:nvSpPr>
        <p:spPr>
          <a:xfrm>
            <a:off x="1001930" y="3168148"/>
            <a:ext cx="471638" cy="4445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DD0A82E-5E47-4DEF-AB0C-545FDF3B0CDF}"/>
              </a:ext>
            </a:extLst>
          </p:cNvPr>
          <p:cNvSpPr/>
          <p:nvPr/>
        </p:nvSpPr>
        <p:spPr>
          <a:xfrm>
            <a:off x="7687039" y="790345"/>
            <a:ext cx="2619229" cy="6556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Кнопка создания нового репозитория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0B6C4F-00A4-4711-BEBD-9F1260164731}"/>
              </a:ext>
            </a:extLst>
          </p:cNvPr>
          <p:cNvSpPr txBox="1"/>
          <p:nvPr/>
        </p:nvSpPr>
        <p:spPr>
          <a:xfrm>
            <a:off x="7473857" y="2865248"/>
            <a:ext cx="245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Мой репозиторий</a:t>
            </a:r>
            <a:r>
              <a:rPr lang="en-US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858A913-99CF-4126-9FAC-1F726202758E}"/>
              </a:ext>
            </a:extLst>
          </p:cNvPr>
          <p:cNvSpPr/>
          <p:nvPr/>
        </p:nvSpPr>
        <p:spPr>
          <a:xfrm>
            <a:off x="1538182" y="4021698"/>
            <a:ext cx="2129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Добавление файлов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0804CDF-C00B-404F-8628-78D35A08EBBA}"/>
              </a:ext>
            </a:extLst>
          </p:cNvPr>
          <p:cNvSpPr/>
          <p:nvPr/>
        </p:nvSpPr>
        <p:spPr>
          <a:xfrm>
            <a:off x="1031586" y="4122614"/>
            <a:ext cx="471638" cy="444500"/>
          </a:xfrm>
          <a:prstGeom prst="rect">
            <a:avLst/>
          </a:prstGeom>
          <a:gradFill>
            <a:gsLst>
              <a:gs pos="0">
                <a:srgbClr val="FFFF00"/>
              </a:gs>
              <a:gs pos="100000">
                <a:srgbClr val="92D05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4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64053B4-B341-44BD-8D0B-2721D7FD65AB}"/>
              </a:ext>
            </a:extLst>
          </p:cNvPr>
          <p:cNvSpPr/>
          <p:nvPr/>
        </p:nvSpPr>
        <p:spPr>
          <a:xfrm>
            <a:off x="4087277" y="2782669"/>
            <a:ext cx="40174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Написание кода</a:t>
            </a:r>
            <a:endParaRPr lang="ru-RU" sz="36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5F7A50D-1725-4521-B731-7282D51FBB2E}"/>
              </a:ext>
            </a:extLst>
          </p:cNvPr>
          <p:cNvSpPr/>
          <p:nvPr/>
        </p:nvSpPr>
        <p:spPr>
          <a:xfrm>
            <a:off x="4087277" y="2782669"/>
            <a:ext cx="4017446" cy="64633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55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1">
                <a:lumMod val="75000"/>
              </a:schemeClr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DF212A-6A4B-4F88-89A3-05036E6DBE94}"/>
              </a:ext>
            </a:extLst>
          </p:cNvPr>
          <p:cNvSpPr/>
          <p:nvPr/>
        </p:nvSpPr>
        <p:spPr>
          <a:xfrm>
            <a:off x="291967" y="310415"/>
            <a:ext cx="11608068" cy="6237170"/>
          </a:xfrm>
          <a:prstGeom prst="rect">
            <a:avLst/>
          </a:prstGeom>
          <a:solidFill>
            <a:srgbClr val="0A0A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4C98B3-A0B9-4679-BFC4-0B59A28E877F}"/>
              </a:ext>
            </a:extLst>
          </p:cNvPr>
          <p:cNvSpPr/>
          <p:nvPr/>
        </p:nvSpPr>
        <p:spPr>
          <a:xfrm>
            <a:off x="622696" y="551842"/>
            <a:ext cx="7776488" cy="545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Вход в сетевой город и </a:t>
            </a:r>
            <a:r>
              <a:rPr lang="ru-RU" sz="2800" b="1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парсинг</a:t>
            </a:r>
            <a:r>
              <a:rPr lang="ru-RU" sz="28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таблицы</a:t>
            </a:r>
          </a:p>
        </p:txBody>
      </p:sp>
      <p:pic>
        <p:nvPicPr>
          <p:cNvPr id="4" name="image8.png">
            <a:extLst>
              <a:ext uri="{FF2B5EF4-FFF2-40B4-BE49-F238E27FC236}">
                <a16:creationId xmlns:a16="http://schemas.microsoft.com/office/drawing/2014/main" id="{D0868D62-20C7-4C27-AB2E-9D148294C8A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22696" y="3806680"/>
            <a:ext cx="5759450" cy="2247900"/>
          </a:xfrm>
          <a:prstGeom prst="rect">
            <a:avLst/>
          </a:prstGeom>
          <a:ln/>
        </p:spPr>
      </p:pic>
      <p:pic>
        <p:nvPicPr>
          <p:cNvPr id="5" name="image28.png">
            <a:extLst>
              <a:ext uri="{FF2B5EF4-FFF2-40B4-BE49-F238E27FC236}">
                <a16:creationId xmlns:a16="http://schemas.microsoft.com/office/drawing/2014/main" id="{9C4967CD-D524-4113-99C5-7D36AE1AC60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40583" y="3806680"/>
            <a:ext cx="5759450" cy="2247900"/>
          </a:xfrm>
          <a:prstGeom prst="rect">
            <a:avLst/>
          </a:prstGeom>
          <a:ln/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3A7A044-B679-496D-95A4-B98FC2FADD72}"/>
              </a:ext>
            </a:extLst>
          </p:cNvPr>
          <p:cNvSpPr/>
          <p:nvPr/>
        </p:nvSpPr>
        <p:spPr>
          <a:xfrm>
            <a:off x="622696" y="1733960"/>
            <a:ext cx="7612590" cy="1317115"/>
          </a:xfrm>
          <a:prstGeom prst="rect">
            <a:avLst/>
          </a:prstGeom>
          <a:solidFill>
            <a:srgbClr val="00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8E7386A-F814-4590-803C-B2C952F1FD63}"/>
              </a:ext>
            </a:extLst>
          </p:cNvPr>
          <p:cNvSpPr/>
          <p:nvPr/>
        </p:nvSpPr>
        <p:spPr>
          <a:xfrm>
            <a:off x="622696" y="1524000"/>
            <a:ext cx="76125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dirty="0">
                <a:solidFill>
                  <a:schemeClr val="bg1"/>
                </a:solidFill>
              </a:rPr>
            </a:br>
            <a:r>
              <a:rPr lang="ru-RU" dirty="0" err="1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Парсинг</a:t>
            </a:r>
            <a:r>
              <a:rPr lang="ru-RU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(от английского "</a:t>
            </a:r>
            <a:r>
              <a:rPr lang="ru-RU" dirty="0" err="1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parsing</a:t>
            </a:r>
            <a:r>
              <a:rPr lang="ru-RU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") — это процесс анализа и разбора структурированных данных с целью извлечения нужной информации или выполнения определенных операций над этими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310243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75000">
              <a:srgbClr val="92D05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E8403B1-B53D-4DB8-8055-00EB2846182F}"/>
              </a:ext>
            </a:extLst>
          </p:cNvPr>
          <p:cNvSpPr/>
          <p:nvPr/>
        </p:nvSpPr>
        <p:spPr>
          <a:xfrm>
            <a:off x="228600" y="219075"/>
            <a:ext cx="11715750" cy="6391275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2D99DBDD-0141-4663-9A26-094417CE2CB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6863" y="3429000"/>
            <a:ext cx="5759450" cy="2603500"/>
          </a:xfrm>
          <a:prstGeom prst="rect">
            <a:avLst/>
          </a:prstGeom>
          <a:ln/>
        </p:spPr>
      </p:pic>
      <p:pic>
        <p:nvPicPr>
          <p:cNvPr id="6" name="image5.png">
            <a:extLst>
              <a:ext uri="{FF2B5EF4-FFF2-40B4-BE49-F238E27FC236}">
                <a16:creationId xmlns:a16="http://schemas.microsoft.com/office/drawing/2014/main" id="{26BDAB4A-29F0-44C7-B670-EABDA53098B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350613" y="3711575"/>
            <a:ext cx="5759450" cy="1320800"/>
          </a:xfrm>
          <a:prstGeom prst="rect">
            <a:avLst/>
          </a:prstGeom>
          <a:ln/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4119C8-B7F7-4FFC-B2B5-56F058E2C8AA}"/>
              </a:ext>
            </a:extLst>
          </p:cNvPr>
          <p:cNvSpPr/>
          <p:nvPr/>
        </p:nvSpPr>
        <p:spPr>
          <a:xfrm>
            <a:off x="536965" y="482900"/>
            <a:ext cx="36808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Построение графиков</a:t>
            </a:r>
            <a:endParaRPr lang="ru-RU" sz="24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721F2A-6FCB-450F-860E-7783DC9841ED}"/>
              </a:ext>
            </a:extLst>
          </p:cNvPr>
          <p:cNvSpPr/>
          <p:nvPr/>
        </p:nvSpPr>
        <p:spPr>
          <a:xfrm>
            <a:off x="622708" y="1454096"/>
            <a:ext cx="6909733" cy="16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Cascadia Mono SemiBold" panose="020B0609020000020004" pitchFamily="49" charset="0"/>
                <a:ea typeface="Times New Roman" panose="02020603050405020304" pitchFamily="18" charset="0"/>
                <a:cs typeface="Cascadia Mono SemiBold" panose="020B0609020000020004" pitchFamily="49" charset="0"/>
              </a:rPr>
              <a:t>Программе требуется отфильтровать таблицу из сетевого города от “УП”, “Н” и других “</a:t>
            </a:r>
            <a:r>
              <a:rPr lang="ru-RU" dirty="0" err="1">
                <a:solidFill>
                  <a:schemeClr val="bg1"/>
                </a:solidFill>
                <a:latin typeface="Cascadia Mono SemiBold" panose="020B0609020000020004" pitchFamily="49" charset="0"/>
                <a:ea typeface="Times New Roman" panose="02020603050405020304" pitchFamily="18" charset="0"/>
                <a:cs typeface="Cascadia Mono SemiBold" panose="020B0609020000020004" pitchFamily="49" charset="0"/>
              </a:rPr>
              <a:t>нечисел</a:t>
            </a:r>
            <a:r>
              <a:rPr lang="ru-RU" dirty="0">
                <a:solidFill>
                  <a:schemeClr val="bg1"/>
                </a:solidFill>
                <a:latin typeface="Cascadia Mono SemiBold" panose="020B0609020000020004" pitchFamily="49" charset="0"/>
                <a:ea typeface="Times New Roman" panose="02020603050405020304" pitchFamily="18" charset="0"/>
                <a:cs typeface="Cascadia Mono SemiBold" panose="020B0609020000020004" pitchFamily="49" charset="0"/>
              </a:rPr>
              <a:t>”. А потом по отфильтрованной таблице вывести график, который позже будет сохранён и отправлен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40154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82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D44B76-3C53-4307-9C27-2D2719DCA898}"/>
              </a:ext>
            </a:extLst>
          </p:cNvPr>
          <p:cNvSpPr/>
          <p:nvPr/>
        </p:nvSpPr>
        <p:spPr>
          <a:xfrm>
            <a:off x="221405" y="203200"/>
            <a:ext cx="11749190" cy="6389498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FD8EEB1-9761-4814-BA3C-6780793C8EAE}"/>
              </a:ext>
            </a:extLst>
          </p:cNvPr>
          <p:cNvSpPr/>
          <p:nvPr/>
        </p:nvSpPr>
        <p:spPr>
          <a:xfrm>
            <a:off x="470857" y="450801"/>
            <a:ext cx="107901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Базы Данных и её Системы Управления</a:t>
            </a:r>
            <a:endParaRPr lang="ru-RU" sz="32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image24.png">
            <a:extLst>
              <a:ext uri="{FF2B5EF4-FFF2-40B4-BE49-F238E27FC236}">
                <a16:creationId xmlns:a16="http://schemas.microsoft.com/office/drawing/2014/main" id="{27498867-A64F-402A-9C8C-BD2EFBAAAA71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21405" y="3620898"/>
            <a:ext cx="5759450" cy="2971800"/>
          </a:xfrm>
          <a:prstGeom prst="rect">
            <a:avLst/>
          </a:prstGeom>
          <a:ln/>
        </p:spPr>
      </p:pic>
      <p:pic>
        <p:nvPicPr>
          <p:cNvPr id="4" name="image7.png">
            <a:extLst>
              <a:ext uri="{FF2B5EF4-FFF2-40B4-BE49-F238E27FC236}">
                <a16:creationId xmlns:a16="http://schemas.microsoft.com/office/drawing/2014/main" id="{0B76F0DD-56CF-47D9-BE56-CBB7519BC45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550" y="1490037"/>
            <a:ext cx="5759450" cy="1676400"/>
          </a:xfrm>
          <a:prstGeom prst="rect">
            <a:avLst/>
          </a:prstGeom>
          <a:ln/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C37A376-19C4-4C16-A691-E890221C31B7}"/>
              </a:ext>
            </a:extLst>
          </p:cNvPr>
          <p:cNvSpPr/>
          <p:nvPr/>
        </p:nvSpPr>
        <p:spPr>
          <a:xfrm>
            <a:off x="6268720" y="1172883"/>
            <a:ext cx="5759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Cascadia Mono SemiBold" panose="020B0609020000020004" pitchFamily="49" charset="0"/>
                <a:ea typeface="Verdana" panose="020B0604030504040204" pitchFamily="34" charset="0"/>
                <a:cs typeface="Cascadia Mono SemiBold" panose="020B0609020000020004" pitchFamily="49" charset="0"/>
              </a:rPr>
              <a:t>Для работы с пользовательскими данными требуется база данных, и система управления ею (СУБД).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D8F0A6-9A5A-4D1E-902A-61B89CF9EE4C}"/>
              </a:ext>
            </a:extLst>
          </p:cNvPr>
          <p:cNvSpPr/>
          <p:nvPr/>
        </p:nvSpPr>
        <p:spPr>
          <a:xfrm>
            <a:off x="6268720" y="2608212"/>
            <a:ext cx="55904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 базу данных будут записываться такие параметры как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096269C-937F-4912-A4F4-336FC7EA7675}"/>
              </a:ext>
            </a:extLst>
          </p:cNvPr>
          <p:cNvSpPr/>
          <p:nvPr/>
        </p:nvSpPr>
        <p:spPr>
          <a:xfrm>
            <a:off x="6415314" y="3620898"/>
            <a:ext cx="682172" cy="646331"/>
          </a:xfrm>
          <a:prstGeom prst="rect">
            <a:avLst/>
          </a:prstGeom>
          <a:gradFill>
            <a:gsLst>
              <a:gs pos="0">
                <a:srgbClr val="7030A0"/>
              </a:gs>
              <a:gs pos="82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09FAD-D6A1-491D-9A72-9AC3152F5DFC}"/>
              </a:ext>
            </a:extLst>
          </p:cNvPr>
          <p:cNvSpPr txBox="1"/>
          <p:nvPr/>
        </p:nvSpPr>
        <p:spPr>
          <a:xfrm>
            <a:off x="7228114" y="3620898"/>
            <a:ext cx="403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Black" panose="020B0A04020102020204" pitchFamily="34" charset="0"/>
              </a:rPr>
              <a:t>ID </a:t>
            </a:r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пользователя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36FC389-1A02-4497-8F71-29BC07126B52}"/>
              </a:ext>
            </a:extLst>
          </p:cNvPr>
          <p:cNvSpPr/>
          <p:nvPr/>
        </p:nvSpPr>
        <p:spPr>
          <a:xfrm>
            <a:off x="6437086" y="4510473"/>
            <a:ext cx="682172" cy="646331"/>
          </a:xfrm>
          <a:prstGeom prst="rect">
            <a:avLst/>
          </a:prstGeom>
          <a:gradFill>
            <a:gsLst>
              <a:gs pos="0">
                <a:srgbClr val="7030A0"/>
              </a:gs>
              <a:gs pos="82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14AFA-18CA-4F8C-937B-A0C664AAB0B5}"/>
              </a:ext>
            </a:extLst>
          </p:cNvPr>
          <p:cNvSpPr txBox="1"/>
          <p:nvPr/>
        </p:nvSpPr>
        <p:spPr>
          <a:xfrm>
            <a:off x="7249886" y="4510473"/>
            <a:ext cx="403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Логин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E551DDA-37DB-419D-92B5-5597F0D659DC}"/>
              </a:ext>
            </a:extLst>
          </p:cNvPr>
          <p:cNvSpPr/>
          <p:nvPr/>
        </p:nvSpPr>
        <p:spPr>
          <a:xfrm>
            <a:off x="6437086" y="5420757"/>
            <a:ext cx="682172" cy="646331"/>
          </a:xfrm>
          <a:prstGeom prst="rect">
            <a:avLst/>
          </a:prstGeom>
          <a:gradFill>
            <a:gsLst>
              <a:gs pos="0">
                <a:srgbClr val="7030A0"/>
              </a:gs>
              <a:gs pos="82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07CF6-6BEF-4095-86DD-FD09DB0929E6}"/>
              </a:ext>
            </a:extLst>
          </p:cNvPr>
          <p:cNvSpPr txBox="1"/>
          <p:nvPr/>
        </p:nvSpPr>
        <p:spPr>
          <a:xfrm>
            <a:off x="7249886" y="5420757"/>
            <a:ext cx="4032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Пароль</a:t>
            </a:r>
          </a:p>
        </p:txBody>
      </p:sp>
    </p:spTree>
    <p:extLst>
      <p:ext uri="{BB962C8B-B14F-4D97-AF65-F5344CB8AC3E}">
        <p14:creationId xmlns:p14="http://schemas.microsoft.com/office/powerpoint/2010/main" val="2766348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E64F421-BA48-4F36-92D8-6F34F0662334}"/>
              </a:ext>
            </a:extLst>
          </p:cNvPr>
          <p:cNvSpPr/>
          <p:nvPr/>
        </p:nvSpPr>
        <p:spPr>
          <a:xfrm>
            <a:off x="4328886" y="3093357"/>
            <a:ext cx="3534228" cy="671286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latin typeface="Arial Black" panose="020B0A04020102020204" pitchFamily="34" charset="0"/>
              </a:rPr>
              <a:t>Создание </a:t>
            </a:r>
            <a:r>
              <a:rPr lang="en-US" sz="3600" dirty="0">
                <a:latin typeface="Arial Black" panose="020B0A04020102020204" pitchFamily="34" charset="0"/>
              </a:rPr>
              <a:t>UI</a:t>
            </a:r>
            <a:endParaRPr lang="ru-RU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54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A0000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FB30B6E-60E8-423B-AB92-E51BE8FF2DEA}"/>
              </a:ext>
            </a:extLst>
          </p:cNvPr>
          <p:cNvSpPr/>
          <p:nvPr/>
        </p:nvSpPr>
        <p:spPr>
          <a:xfrm>
            <a:off x="247650" y="264969"/>
            <a:ext cx="11696700" cy="6328061"/>
          </a:xfrm>
          <a:prstGeom prst="rect">
            <a:avLst/>
          </a:prstGeom>
          <a:solidFill>
            <a:srgbClr val="1C1C1C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CEBA6-43EA-4EFA-83DE-74A2822578A2}"/>
              </a:ext>
            </a:extLst>
          </p:cNvPr>
          <p:cNvSpPr txBox="1"/>
          <p:nvPr/>
        </p:nvSpPr>
        <p:spPr>
          <a:xfrm>
            <a:off x="447675" y="737541"/>
            <a:ext cx="413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Актуальность 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6E6D7-EF84-4273-B4DC-36BFB7EE271E}"/>
              </a:ext>
            </a:extLst>
          </p:cNvPr>
          <p:cNvSpPr txBox="1"/>
          <p:nvPr/>
        </p:nvSpPr>
        <p:spPr>
          <a:xfrm>
            <a:off x="1819274" y="1718632"/>
            <a:ext cx="9591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Активное внедрение информационно-коммуникационных технологий, является важным фактором создания системы образования, отвечающей требованиям информационного общества и процессу реформирования традиционной системы образования. </a:t>
            </a:r>
          </a:p>
          <a:p>
            <a:r>
              <a:rPr lang="ru-RU" dirty="0"/>
              <a:t>	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39A8B9C-C82F-4405-8E0D-94E345756033}"/>
              </a:ext>
            </a:extLst>
          </p:cNvPr>
          <p:cNvSpPr/>
          <p:nvPr/>
        </p:nvSpPr>
        <p:spPr>
          <a:xfrm>
            <a:off x="1819273" y="3309445"/>
            <a:ext cx="959167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Автоматизация рутинных задач с помощью информационных технологий может облегчить и ускорить повседневные задачи. Философия программирования как раз таки основана на автоматизации всяческих процессов и задач, с которыми легко может справится современный компьютер. А внедрение такой философии в образовательный процесс, способствует развитию системы образования и упрощению повседневных задач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E6714E8-C33F-44F4-AC2D-9579A31D251F}"/>
              </a:ext>
            </a:extLst>
          </p:cNvPr>
          <p:cNvSpPr/>
          <p:nvPr/>
        </p:nvSpPr>
        <p:spPr>
          <a:xfrm>
            <a:off x="590550" y="1819275"/>
            <a:ext cx="1057275" cy="101917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5C0607C-9064-44E7-8542-D669A6C1FC78}"/>
              </a:ext>
            </a:extLst>
          </p:cNvPr>
          <p:cNvSpPr/>
          <p:nvPr/>
        </p:nvSpPr>
        <p:spPr>
          <a:xfrm>
            <a:off x="590550" y="3429000"/>
            <a:ext cx="1057275" cy="1019175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>
                  <a:shade val="675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0067F26-2441-4AB9-A1AB-415A5635642D}"/>
              </a:ext>
            </a:extLst>
          </p:cNvPr>
          <p:cNvSpPr/>
          <p:nvPr/>
        </p:nvSpPr>
        <p:spPr>
          <a:xfrm>
            <a:off x="523875" y="1260761"/>
            <a:ext cx="39338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910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rgbClr val="FF0000"/>
            </a:gs>
            <a:gs pos="100000">
              <a:srgbClr val="FFFF0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0EC14E-74F0-4A5E-90BE-00652056F7CF}"/>
              </a:ext>
            </a:extLst>
          </p:cNvPr>
          <p:cNvSpPr/>
          <p:nvPr/>
        </p:nvSpPr>
        <p:spPr>
          <a:xfrm>
            <a:off x="348343" y="322943"/>
            <a:ext cx="11628091" cy="6212114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E81D5D9-129A-4540-9AFB-DFC7EC906F24}"/>
              </a:ext>
            </a:extLst>
          </p:cNvPr>
          <p:cNvSpPr/>
          <p:nvPr/>
        </p:nvSpPr>
        <p:spPr>
          <a:xfrm>
            <a:off x="590728" y="493119"/>
            <a:ext cx="2270173" cy="480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Что такое </a:t>
            </a:r>
            <a:r>
              <a:rPr lang="en-US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UI</a:t>
            </a:r>
            <a:r>
              <a:rPr lang="ru-RU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?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0A7DB87-65C4-468A-97A4-8C1CF02F61BE}"/>
              </a:ext>
            </a:extLst>
          </p:cNvPr>
          <p:cNvSpPr/>
          <p:nvPr/>
        </p:nvSpPr>
        <p:spPr>
          <a:xfrm>
            <a:off x="590728" y="8820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  <a:latin typeface="Söhne"/>
              </a:rPr>
              <a:t>UI (</a:t>
            </a:r>
            <a:r>
              <a:rPr lang="ru-RU" dirty="0" err="1">
                <a:solidFill>
                  <a:schemeClr val="bg1"/>
                </a:solidFill>
                <a:latin typeface="Söhne"/>
              </a:rPr>
              <a:t>User</a:t>
            </a:r>
            <a:r>
              <a:rPr lang="ru-RU" dirty="0">
                <a:solidFill>
                  <a:schemeClr val="bg1"/>
                </a:solidFill>
                <a:latin typeface="Söhne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Söhne"/>
              </a:rPr>
              <a:t>Interface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,</a:t>
            </a:r>
            <a:r>
              <a:rPr lang="ru-RU" dirty="0">
                <a:solidFill>
                  <a:schemeClr val="bg1"/>
                </a:solidFill>
                <a:latin typeface="Söhne"/>
              </a:rPr>
              <a:t> с англ.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 </a:t>
            </a:r>
            <a:r>
              <a:rPr lang="ru-RU" dirty="0">
                <a:solidFill>
                  <a:schemeClr val="bg1"/>
                </a:solidFill>
                <a:latin typeface="Söhne"/>
              </a:rPr>
              <a:t>Пользовательский Интерфейс) — это интерфейс, через который пользователь взаимодействует с программным обеспечением или устройством. </a:t>
            </a:r>
            <a:endParaRPr lang="ru-RU" dirty="0"/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EF39E6CF-116D-4B28-B383-B4028D3507E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75198" y="679951"/>
            <a:ext cx="5368459" cy="3130253"/>
          </a:xfrm>
          <a:prstGeom prst="rect">
            <a:avLst/>
          </a:prstGeom>
          <a:ln/>
        </p:spPr>
      </p:pic>
      <p:pic>
        <p:nvPicPr>
          <p:cNvPr id="5" name="image17.png">
            <a:extLst>
              <a:ext uri="{FF2B5EF4-FFF2-40B4-BE49-F238E27FC236}">
                <a16:creationId xmlns:a16="http://schemas.microsoft.com/office/drawing/2014/main" id="{5C7D2EAF-76B0-401D-8B30-37D3DDD57A6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162388" y="4984249"/>
            <a:ext cx="5759450" cy="1193800"/>
          </a:xfrm>
          <a:prstGeom prst="rect">
            <a:avLst/>
          </a:prstGeom>
          <a:ln/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EA4A7C7-12E8-497D-98A5-3C832C4C35D9}"/>
              </a:ext>
            </a:extLst>
          </p:cNvPr>
          <p:cNvSpPr/>
          <p:nvPr/>
        </p:nvSpPr>
        <p:spPr>
          <a:xfrm>
            <a:off x="600331" y="50672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Söhne"/>
              </a:rPr>
              <a:t>Задача UI</a:t>
            </a:r>
            <a:r>
              <a:rPr lang="en-US" dirty="0">
                <a:solidFill>
                  <a:schemeClr val="bg1"/>
                </a:solidFill>
                <a:latin typeface="Söhne"/>
              </a:rPr>
              <a:t>:</a:t>
            </a:r>
            <a:r>
              <a:rPr lang="ru-RU" dirty="0">
                <a:solidFill>
                  <a:schemeClr val="bg1"/>
                </a:solidFill>
                <a:latin typeface="Söhne"/>
              </a:rPr>
              <a:t> создание удобного и понятного интерфейса, который облегчает пользователю выполнение задач и взаимодействие с системой.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0353CC-A41C-4421-83CB-6B1FC661B0F7}"/>
              </a:ext>
            </a:extLst>
          </p:cNvPr>
          <p:cNvSpPr/>
          <p:nvPr/>
        </p:nvSpPr>
        <p:spPr>
          <a:xfrm>
            <a:off x="590728" y="378036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Söhne"/>
              </a:rPr>
              <a:t>UI включает элементы дизайна, такие как кнопки, поля ввода, меню, а также методы управления, например, клики мышью, нажатия на сенсорном экране или голосовые команды.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.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88FBC5E-8D03-4B0D-BFB6-97D11B59FF32}"/>
              </a:ext>
            </a:extLst>
          </p:cNvPr>
          <p:cNvSpPr/>
          <p:nvPr/>
        </p:nvSpPr>
        <p:spPr>
          <a:xfrm>
            <a:off x="590728" y="25158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Söhne"/>
              </a:rPr>
              <a:t>Он представляет собой всю графическую и управляющую составляющую системы, которая делает возможным взаимодействие пользователя с приложением или устройством. 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7B484FD-D5CA-4AAF-9ED9-7575ED57632C}"/>
              </a:ext>
            </a:extLst>
          </p:cNvPr>
          <p:cNvSpPr/>
          <p:nvPr/>
        </p:nvSpPr>
        <p:spPr>
          <a:xfrm>
            <a:off x="535317" y="1298296"/>
            <a:ext cx="65014" cy="10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B67DA95-A728-4AC3-8CE1-3BB46447DFBE}"/>
              </a:ext>
            </a:extLst>
          </p:cNvPr>
          <p:cNvSpPr/>
          <p:nvPr/>
        </p:nvSpPr>
        <p:spPr>
          <a:xfrm>
            <a:off x="531752" y="2631114"/>
            <a:ext cx="68579" cy="10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B0468F-1CB4-4AA4-8CB0-6CD87BE9E6F6}"/>
              </a:ext>
            </a:extLst>
          </p:cNvPr>
          <p:cNvSpPr/>
          <p:nvPr/>
        </p:nvSpPr>
        <p:spPr>
          <a:xfrm>
            <a:off x="508892" y="3876421"/>
            <a:ext cx="68579" cy="1008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8064FEF-FD73-4405-B930-8F6B0063C7DF}"/>
              </a:ext>
            </a:extLst>
          </p:cNvPr>
          <p:cNvSpPr/>
          <p:nvPr/>
        </p:nvSpPr>
        <p:spPr>
          <a:xfrm>
            <a:off x="520176" y="5148801"/>
            <a:ext cx="57295" cy="760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3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6000">
              <a:schemeClr val="accent1"/>
            </a:gs>
            <a:gs pos="0">
              <a:srgbClr val="00B05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9.png">
            <a:extLst>
              <a:ext uri="{FF2B5EF4-FFF2-40B4-BE49-F238E27FC236}">
                <a16:creationId xmlns:a16="http://schemas.microsoft.com/office/drawing/2014/main" id="{A373453B-BA10-4F1E-B3E0-3301B911C12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-5438688" y="-5350603"/>
            <a:ext cx="6568085" cy="3424339"/>
          </a:xfrm>
          <a:prstGeom prst="rect">
            <a:avLst/>
          </a:prstGeom>
          <a:ln/>
        </p:spPr>
      </p:pic>
      <p:pic>
        <p:nvPicPr>
          <p:cNvPr id="3" name="image3.png">
            <a:extLst>
              <a:ext uri="{FF2B5EF4-FFF2-40B4-BE49-F238E27FC236}">
                <a16:creationId xmlns:a16="http://schemas.microsoft.com/office/drawing/2014/main" id="{084DB1D5-E0DA-4902-822B-FBFAF9BA9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440477" y="-3363752"/>
            <a:ext cx="5759450" cy="1206500"/>
          </a:xfrm>
          <a:prstGeom prst="rect">
            <a:avLst/>
          </a:prstGeom>
          <a:ln/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0BE0875-A318-4B47-826E-F4A1691A2A67}"/>
              </a:ext>
            </a:extLst>
          </p:cNvPr>
          <p:cNvSpPr/>
          <p:nvPr/>
        </p:nvSpPr>
        <p:spPr>
          <a:xfrm>
            <a:off x="-6883906" y="-6001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Segoe UI Emoji" panose="020B0502040204020203" pitchFamily="34" charset="0"/>
              </a:rPr>
              <a:t>Я выбрал  использовать </a:t>
            </a:r>
            <a:r>
              <a:rPr lang="ru-RU" dirty="0" err="1">
                <a:latin typeface="Times New Roman" panose="02020603050405020304" pitchFamily="18" charset="0"/>
                <a:ea typeface="Segoe UI Emoji" panose="020B0502040204020203" pitchFamily="34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ea typeface="Segoe UI Emoji" panose="020B0502040204020203" pitchFamily="34" charset="0"/>
              </a:rPr>
              <a:t> бота в качестве UI, так как у меня достаточно знаний и навыков для этого. Также </a:t>
            </a:r>
            <a:r>
              <a:rPr lang="ru-RU" dirty="0" err="1">
                <a:latin typeface="Times New Roman" panose="02020603050405020304" pitchFamily="18" charset="0"/>
                <a:ea typeface="Segoe UI Emoji" panose="020B0502040204020203" pitchFamily="34" charset="0"/>
              </a:rPr>
              <a:t>Telegram</a:t>
            </a:r>
            <a:r>
              <a:rPr lang="ru-RU" dirty="0">
                <a:latin typeface="Times New Roman" panose="02020603050405020304" pitchFamily="18" charset="0"/>
                <a:ea typeface="Segoe UI Emoji" panose="020B0502040204020203" pitchFamily="34" charset="0"/>
              </a:rPr>
              <a:t> является популярным мессенджером, который используют ~900 млн. человек.</a:t>
            </a:r>
            <a:endParaRPr lang="ru-RU" dirty="0">
              <a:ea typeface="Segoe UI Emoji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B90FF08-CEB7-4980-9B3C-4C98EC9CAB9D}"/>
              </a:ext>
            </a:extLst>
          </p:cNvPr>
          <p:cNvSpPr/>
          <p:nvPr/>
        </p:nvSpPr>
        <p:spPr>
          <a:xfrm>
            <a:off x="11252288" y="-4086691"/>
            <a:ext cx="39711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dirty="0"/>
            </a:br>
            <a:r>
              <a:rPr lang="ru-RU" dirty="0">
                <a:solidFill>
                  <a:srgbClr val="0D0D0D"/>
                </a:solidFill>
                <a:latin typeface="Söhne"/>
              </a:rPr>
              <a:t>При запуске бота вызывается функция </a:t>
            </a:r>
            <a:r>
              <a:rPr lang="ru-RU" dirty="0" err="1">
                <a:solidFill>
                  <a:srgbClr val="0D0D0D"/>
                </a:solidFill>
                <a:latin typeface="Söhne"/>
              </a:rPr>
              <a:t>cmd_start</a:t>
            </a:r>
            <a:r>
              <a:rPr lang="ru-RU" dirty="0">
                <a:solidFill>
                  <a:srgbClr val="0D0D0D"/>
                </a:solidFill>
                <a:latin typeface="Söhne"/>
              </a:rPr>
              <a:t>(), которая информирует пользователя о функционале бота. Пользователю предлагается выбор между регистрацией и созданием графика (если он уже зарегистрирован), после чего он перенаправляется на соответствующее действие с помощью двух кнопок.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808A08E-D998-41FC-AFDE-905DF97B801D}"/>
              </a:ext>
            </a:extLst>
          </p:cNvPr>
          <p:cNvSpPr/>
          <p:nvPr/>
        </p:nvSpPr>
        <p:spPr>
          <a:xfrm>
            <a:off x="509952" y="514350"/>
            <a:ext cx="11186748" cy="6343650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37D5C3-B2F0-42EB-B1B8-AABEB48CD7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28" b="92405" l="22300" r="77700">
                        <a14:foregroundMark x1="50600" y1="43513" x2="58100" y2="50949"/>
                        <a14:foregroundMark x1="58100" y1="50949" x2="61600" y2="57120"/>
                        <a14:foregroundMark x1="49900" y1="65665" x2="57900" y2="71835"/>
                        <a14:foregroundMark x1="57900" y1="71835" x2="63900" y2="61234"/>
                        <a14:foregroundMark x1="63900" y1="61234" x2="63200" y2="45570"/>
                        <a14:foregroundMark x1="63200" y1="45570" x2="58800" y2="29589"/>
                        <a14:foregroundMark x1="58800" y1="29589" x2="47400" y2="27690"/>
                        <a14:foregroundMark x1="47400" y1="27690" x2="35500" y2="33228"/>
                        <a14:foregroundMark x1="35500" y1="33228" x2="32200" y2="50949"/>
                        <a14:foregroundMark x1="32200" y1="50949" x2="41100" y2="70570"/>
                        <a14:foregroundMark x1="41100" y1="70570" x2="48200" y2="77373"/>
                        <a14:foregroundMark x1="62300" y1="64557" x2="34000" y2="42722"/>
                        <a14:foregroundMark x1="46400" y1="26741" x2="65300" y2="57753"/>
                        <a14:foregroundMark x1="57800" y1="38924" x2="47100" y2="41772"/>
                        <a14:foregroundMark x1="47100" y1="41772" x2="39100" y2="49209"/>
                        <a14:foregroundMark x1="39100" y1="49209" x2="38200" y2="51266"/>
                        <a14:foregroundMark x1="49400" y1="8228" x2="49400" y2="8228"/>
                        <a14:foregroundMark x1="48900" y1="92563" x2="48900" y2="92563"/>
                        <a14:foregroundMark x1="22300" y1="48892" x2="22300" y2="48892"/>
                        <a14:foregroundMark x1="77600" y1="49367" x2="77600" y2="493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56" r="15425"/>
          <a:stretch/>
        </p:blipFill>
        <p:spPr>
          <a:xfrm>
            <a:off x="859890" y="648557"/>
            <a:ext cx="1941696" cy="17909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99069F-80BC-405F-AB0A-C9EEBEA51EB6}"/>
              </a:ext>
            </a:extLst>
          </p:cNvPr>
          <p:cNvSpPr txBox="1"/>
          <p:nvPr/>
        </p:nvSpPr>
        <p:spPr>
          <a:xfrm>
            <a:off x="3319428" y="914106"/>
            <a:ext cx="7335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Telegram </a:t>
            </a:r>
            <a:r>
              <a:rPr lang="ru-RU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 качестве Пользовательского Интерфейса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137E70A-9384-4366-B130-15E7C0F93BAB}"/>
              </a:ext>
            </a:extLst>
          </p:cNvPr>
          <p:cNvSpPr/>
          <p:nvPr/>
        </p:nvSpPr>
        <p:spPr>
          <a:xfrm>
            <a:off x="1129397" y="2775227"/>
            <a:ext cx="843496" cy="79934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  <a:endParaRPr lang="ru-RU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A9CF73-7082-4CAE-9EB4-639B35D10FDD}"/>
              </a:ext>
            </a:extLst>
          </p:cNvPr>
          <p:cNvSpPr txBox="1"/>
          <p:nvPr/>
        </p:nvSpPr>
        <p:spPr>
          <a:xfrm>
            <a:off x="2144343" y="2697846"/>
            <a:ext cx="43831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Популярность мессенджера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877B84-4735-4307-99A9-EC5C1A22C030}"/>
              </a:ext>
            </a:extLst>
          </p:cNvPr>
          <p:cNvSpPr/>
          <p:nvPr/>
        </p:nvSpPr>
        <p:spPr>
          <a:xfrm>
            <a:off x="1129397" y="3949716"/>
            <a:ext cx="843496" cy="79934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6B77B-6355-48D7-AF61-3488D47B5655}"/>
              </a:ext>
            </a:extLst>
          </p:cNvPr>
          <p:cNvSpPr txBox="1"/>
          <p:nvPr/>
        </p:nvSpPr>
        <p:spPr>
          <a:xfrm>
            <a:off x="2083039" y="3914926"/>
            <a:ext cx="409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Кросс-</a:t>
            </a:r>
            <a:r>
              <a:rPr lang="ru-RU" sz="28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платформенность</a:t>
            </a:r>
            <a:endParaRPr 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0BA7F95-436F-4BB3-96FE-8536770730BC}"/>
              </a:ext>
            </a:extLst>
          </p:cNvPr>
          <p:cNvSpPr/>
          <p:nvPr/>
        </p:nvSpPr>
        <p:spPr>
          <a:xfrm>
            <a:off x="1129397" y="5188492"/>
            <a:ext cx="843496" cy="799347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92D05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208D6-3B39-48DA-97DA-00BF2C2FF6D3}"/>
              </a:ext>
            </a:extLst>
          </p:cNvPr>
          <p:cNvSpPr txBox="1"/>
          <p:nvPr/>
        </p:nvSpPr>
        <p:spPr>
          <a:xfrm>
            <a:off x="2083039" y="5312229"/>
            <a:ext cx="438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Чат боты и </a:t>
            </a:r>
            <a:r>
              <a:rPr lang="en-US" sz="2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API</a:t>
            </a:r>
            <a:endParaRPr lang="ru-RU" sz="2800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33A836-A727-4279-9DF5-2F255DFB99D2}"/>
              </a:ext>
            </a:extLst>
          </p:cNvPr>
          <p:cNvSpPr txBox="1"/>
          <p:nvPr/>
        </p:nvSpPr>
        <p:spPr>
          <a:xfrm>
            <a:off x="5970285" y="2755646"/>
            <a:ext cx="4684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Количество пользователей ≈</a:t>
            </a:r>
            <a:r>
              <a:rPr lang="en-US" sz="2400" b="1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900 </a:t>
            </a:r>
            <a:r>
              <a:rPr lang="ru-RU" sz="2400" b="1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млн. человек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83079-B19B-4394-A53C-A80BA2AE2669}"/>
              </a:ext>
            </a:extLst>
          </p:cNvPr>
          <p:cNvSpPr txBox="1"/>
          <p:nvPr/>
        </p:nvSpPr>
        <p:spPr>
          <a:xfrm>
            <a:off x="5970285" y="3792266"/>
            <a:ext cx="4684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Telegram </a:t>
            </a:r>
            <a:r>
              <a:rPr lang="ru-RU" sz="2400" b="1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доступен почти на всех </a:t>
            </a:r>
            <a:r>
              <a:rPr lang="en-US" sz="2400" b="1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OS: Android, iOS, Windows</a:t>
            </a:r>
            <a:endParaRPr lang="ru-RU" sz="2400" b="1" dirty="0">
              <a:solidFill>
                <a:schemeClr val="bg1"/>
              </a:solidFill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8D6B58-3EB1-44C8-A4CD-E100900227C7}"/>
              </a:ext>
            </a:extLst>
          </p:cNvPr>
          <p:cNvSpPr txBox="1"/>
          <p:nvPr/>
        </p:nvSpPr>
        <p:spPr>
          <a:xfrm>
            <a:off x="5970285" y="5113673"/>
            <a:ext cx="4684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Telegram </a:t>
            </a:r>
            <a:r>
              <a:rPr lang="ru-RU" sz="2400" b="1" dirty="0">
                <a:solidFill>
                  <a:schemeClr val="bg1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предоставляет мощные инструменты для разработчиков</a:t>
            </a:r>
          </a:p>
        </p:txBody>
      </p:sp>
    </p:spTree>
    <p:extLst>
      <p:ext uri="{BB962C8B-B14F-4D97-AF65-F5344CB8AC3E}">
        <p14:creationId xmlns:p14="http://schemas.microsoft.com/office/powerpoint/2010/main" val="102327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2000">
              <a:srgbClr val="FFFF00"/>
            </a:gs>
            <a:gs pos="0">
              <a:srgbClr val="00B050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8B3818E-A20F-446B-91E5-BD14E11680D0}"/>
              </a:ext>
            </a:extLst>
          </p:cNvPr>
          <p:cNvSpPr/>
          <p:nvPr/>
        </p:nvSpPr>
        <p:spPr>
          <a:xfrm>
            <a:off x="280300" y="288911"/>
            <a:ext cx="11631400" cy="626582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32C1CE4-E32E-470E-8D69-A65A7987BC67}"/>
              </a:ext>
            </a:extLst>
          </p:cNvPr>
          <p:cNvSpPr/>
          <p:nvPr/>
        </p:nvSpPr>
        <p:spPr>
          <a:xfrm>
            <a:off x="-2825812" y="-1187289"/>
            <a:ext cx="2377574" cy="480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Тестирование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B50C649-9B43-4326-A0D4-FCEB524789A0}"/>
              </a:ext>
            </a:extLst>
          </p:cNvPr>
          <p:cNvSpPr/>
          <p:nvPr/>
        </p:nvSpPr>
        <p:spPr>
          <a:xfrm>
            <a:off x="1003238" y="-294161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кода является неотъемлемой частью разработки программного обеспечения и играет важную роль в обеспечении его качества, надежности и производительности. Оно позволяет выявлять ошибки, улучшать качество кода и повышать доверие пользователей к программному продукту</a:t>
            </a:r>
            <a:endParaRPr lang="ru-RU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BF6BF8-B1FE-45A0-A205-3BF6B2B3E0F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73455" y="3973750"/>
            <a:ext cx="4946013" cy="2245168"/>
          </a:xfrm>
          <a:prstGeom prst="rect">
            <a:avLst/>
          </a:prstGeom>
          <a:ln/>
        </p:spPr>
      </p:pic>
      <p:pic>
        <p:nvPicPr>
          <p:cNvPr id="5" name="image4.png">
            <a:extLst>
              <a:ext uri="{FF2B5EF4-FFF2-40B4-BE49-F238E27FC236}">
                <a16:creationId xmlns:a16="http://schemas.microsoft.com/office/drawing/2014/main" id="{11ADF4BB-505D-498E-9C4E-8CDFD41E2A2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0" y="4314314"/>
            <a:ext cx="5552605" cy="1423386"/>
          </a:xfrm>
          <a:prstGeom prst="rect">
            <a:avLst/>
          </a:prstGeom>
          <a:ln/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B6E3E83-C475-4CB5-9102-4F31BCEA5BA3}"/>
              </a:ext>
            </a:extLst>
          </p:cNvPr>
          <p:cNvSpPr/>
          <p:nvPr/>
        </p:nvSpPr>
        <p:spPr>
          <a:xfrm>
            <a:off x="-5438305" y="2948419"/>
            <a:ext cx="2377574" cy="480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Тестирование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866EF05-4314-4192-9938-1AE4A91DF253}"/>
              </a:ext>
            </a:extLst>
          </p:cNvPr>
          <p:cNvSpPr/>
          <p:nvPr/>
        </p:nvSpPr>
        <p:spPr>
          <a:xfrm>
            <a:off x="9366250" y="-2963914"/>
            <a:ext cx="7213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Тестирование кода является неотъемлемой частью разработки программного обеспечения и играет важную роль в обеспечении его качества, надежности и производительности. Оно позволяет выявлять ошибки, улучшать качество кода и повышать доверие пользователей к программному продукту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BBD404-51B8-40D9-A638-42A2B6AFC7B5}"/>
              </a:ext>
            </a:extLst>
          </p:cNvPr>
          <p:cNvSpPr/>
          <p:nvPr/>
        </p:nvSpPr>
        <p:spPr>
          <a:xfrm>
            <a:off x="-3338316" y="0"/>
            <a:ext cx="93466" cy="17519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06AFE-5C21-48A7-BED3-85D3AD8E6EE5}"/>
              </a:ext>
            </a:extLst>
          </p:cNvPr>
          <p:cNvSpPr txBox="1"/>
          <p:nvPr/>
        </p:nvSpPr>
        <p:spPr>
          <a:xfrm>
            <a:off x="565286" y="3453265"/>
            <a:ext cx="516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Сообщение при первом запуске бота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19F42-2833-4C29-A9C3-B61EAB48B698}"/>
              </a:ext>
            </a:extLst>
          </p:cNvPr>
          <p:cNvSpPr txBox="1"/>
          <p:nvPr/>
        </p:nvSpPr>
        <p:spPr>
          <a:xfrm>
            <a:off x="7610689" y="3789084"/>
            <a:ext cx="2842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Главное меню бота</a:t>
            </a: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434207-C44B-4A7D-9DA0-7CCDD96936FE}"/>
              </a:ext>
            </a:extLst>
          </p:cNvPr>
          <p:cNvSpPr txBox="1"/>
          <p:nvPr/>
        </p:nvSpPr>
        <p:spPr>
          <a:xfrm>
            <a:off x="565286" y="460479"/>
            <a:ext cx="2743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Демонстрация работы бота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8B78463-66C4-4DA3-907B-3E6D025E9538}"/>
              </a:ext>
            </a:extLst>
          </p:cNvPr>
          <p:cNvSpPr/>
          <p:nvPr/>
        </p:nvSpPr>
        <p:spPr>
          <a:xfrm>
            <a:off x="1003238" y="1578701"/>
            <a:ext cx="606081" cy="58477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C08D73-9CBC-4AB3-BE02-E977BF885DE4}"/>
              </a:ext>
            </a:extLst>
          </p:cNvPr>
          <p:cNvSpPr txBox="1"/>
          <p:nvPr/>
        </p:nvSpPr>
        <p:spPr>
          <a:xfrm>
            <a:off x="1630797" y="1578701"/>
            <a:ext cx="39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Приветствие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BF2E4B4-64A0-475D-8E43-00399D75E836}"/>
              </a:ext>
            </a:extLst>
          </p:cNvPr>
          <p:cNvSpPr/>
          <p:nvPr/>
        </p:nvSpPr>
        <p:spPr>
          <a:xfrm>
            <a:off x="1003238" y="2450701"/>
            <a:ext cx="606081" cy="58477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3B0259-800C-4BAD-A519-2517E312C83D}"/>
              </a:ext>
            </a:extLst>
          </p:cNvPr>
          <p:cNvSpPr txBox="1"/>
          <p:nvPr/>
        </p:nvSpPr>
        <p:spPr>
          <a:xfrm>
            <a:off x="1630797" y="2450701"/>
            <a:ext cx="39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Главное меню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127EF3E-2E37-4807-B3BF-02EA42BE4932}"/>
              </a:ext>
            </a:extLst>
          </p:cNvPr>
          <p:cNvSpPr/>
          <p:nvPr/>
        </p:nvSpPr>
        <p:spPr>
          <a:xfrm>
            <a:off x="5619468" y="1530107"/>
            <a:ext cx="606081" cy="58477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C7F171-8A29-40CA-9E23-B58623A708B4}"/>
              </a:ext>
            </a:extLst>
          </p:cNvPr>
          <p:cNvSpPr txBox="1"/>
          <p:nvPr/>
        </p:nvSpPr>
        <p:spPr>
          <a:xfrm>
            <a:off x="6251563" y="1530107"/>
            <a:ext cx="4711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Список предметов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9C17495-05AC-4342-9BF9-A3F718DA95F8}"/>
              </a:ext>
            </a:extLst>
          </p:cNvPr>
          <p:cNvSpPr/>
          <p:nvPr/>
        </p:nvSpPr>
        <p:spPr>
          <a:xfrm>
            <a:off x="5597990" y="2466209"/>
            <a:ext cx="606081" cy="584775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solidFill>
                  <a:schemeClr val="bg1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4EB527-4878-48ED-8E80-CE15D6E5C1AF}"/>
              </a:ext>
            </a:extLst>
          </p:cNvPr>
          <p:cNvSpPr txBox="1"/>
          <p:nvPr/>
        </p:nvSpPr>
        <p:spPr>
          <a:xfrm>
            <a:off x="6225549" y="2466209"/>
            <a:ext cx="3988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график</a:t>
            </a:r>
          </a:p>
        </p:txBody>
      </p:sp>
    </p:spTree>
    <p:extLst>
      <p:ext uri="{BB962C8B-B14F-4D97-AF65-F5344CB8AC3E}">
        <p14:creationId xmlns:p14="http://schemas.microsoft.com/office/powerpoint/2010/main" val="338817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6000">
              <a:srgbClr val="FF0000"/>
            </a:gs>
            <a:gs pos="30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0E0A96E-AE71-47BD-BA35-9621FCA865AF}"/>
              </a:ext>
            </a:extLst>
          </p:cNvPr>
          <p:cNvSpPr/>
          <p:nvPr/>
        </p:nvSpPr>
        <p:spPr>
          <a:xfrm>
            <a:off x="275771" y="188686"/>
            <a:ext cx="11611429" cy="6516914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" name="image2.png">
            <a:extLst>
              <a:ext uri="{FF2B5EF4-FFF2-40B4-BE49-F238E27FC236}">
                <a16:creationId xmlns:a16="http://schemas.microsoft.com/office/drawing/2014/main" id="{41E34976-FF73-4313-AC0A-EB620653121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405059" y="472216"/>
            <a:ext cx="5164211" cy="5913567"/>
          </a:xfrm>
          <a:prstGeom prst="rect">
            <a:avLst/>
          </a:prstGeom>
          <a:ln/>
        </p:spPr>
      </p:pic>
      <p:pic>
        <p:nvPicPr>
          <p:cNvPr id="3" name="image12.png">
            <a:extLst>
              <a:ext uri="{FF2B5EF4-FFF2-40B4-BE49-F238E27FC236}">
                <a16:creationId xmlns:a16="http://schemas.microsoft.com/office/drawing/2014/main" id="{44215DD7-C154-46C3-AD48-7FFD3A2A771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34044" y="405103"/>
            <a:ext cx="5560911" cy="3023897"/>
          </a:xfrm>
          <a:prstGeom prst="rect">
            <a:avLst/>
          </a:prstGeom>
          <a:ln/>
        </p:spPr>
      </p:pic>
      <p:pic>
        <p:nvPicPr>
          <p:cNvPr id="4" name="image11.png">
            <a:extLst>
              <a:ext uri="{FF2B5EF4-FFF2-40B4-BE49-F238E27FC236}">
                <a16:creationId xmlns:a16="http://schemas.microsoft.com/office/drawing/2014/main" id="{8F48E766-9FA3-49F6-9AA5-AF9D90A2F9B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34044" y="3606599"/>
            <a:ext cx="5560911" cy="297692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25824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52FBF-13D7-4FE8-A705-634402DD8A80}"/>
              </a:ext>
            </a:extLst>
          </p:cNvPr>
          <p:cNvSpPr txBox="1"/>
          <p:nvPr/>
        </p:nvSpPr>
        <p:spPr>
          <a:xfrm>
            <a:off x="2018950" y="2598003"/>
            <a:ext cx="8154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0240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EBAAA4-3D54-418D-B58B-AC4FF0C1DA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AE9F4-7211-4F8B-A9CF-F03B47DB4465}"/>
              </a:ext>
            </a:extLst>
          </p:cNvPr>
          <p:cNvSpPr txBox="1"/>
          <p:nvPr/>
        </p:nvSpPr>
        <p:spPr>
          <a:xfrm>
            <a:off x="5062537" y="1571625"/>
            <a:ext cx="2066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Arial Black" panose="020B0A04020102020204" pitchFamily="34" charset="0"/>
              </a:rPr>
              <a:t>Цель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3E12BE-7B3F-4953-BC92-3516DAC43922}"/>
              </a:ext>
            </a:extLst>
          </p:cNvPr>
          <p:cNvSpPr/>
          <p:nvPr/>
        </p:nvSpPr>
        <p:spPr>
          <a:xfrm>
            <a:off x="3568700" y="2341066"/>
            <a:ext cx="48514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40D5F-0C0A-4575-AFEA-AE059754D03D}"/>
              </a:ext>
            </a:extLst>
          </p:cNvPr>
          <p:cNvSpPr txBox="1"/>
          <p:nvPr/>
        </p:nvSpPr>
        <p:spPr>
          <a:xfrm>
            <a:off x="1003300" y="2650807"/>
            <a:ext cx="107823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SemiBold" panose="020B0502040204020203" pitchFamily="34" charset="0"/>
              </a:rPr>
              <a:t>Целью данного проекта является - упрощение, с последующей автоматизацией одной из рутинных задач в образовательном процессе, при помощи программирования и информационных технологий.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68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A0000"/>
            </a:gs>
            <a:gs pos="100000">
              <a:schemeClr val="accent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CE615F-ECFE-4065-9C1C-F82AC43472FE}"/>
              </a:ext>
            </a:extLst>
          </p:cNvPr>
          <p:cNvSpPr/>
          <p:nvPr/>
        </p:nvSpPr>
        <p:spPr>
          <a:xfrm>
            <a:off x="800100" y="933450"/>
            <a:ext cx="10591800" cy="6134100"/>
          </a:xfrm>
          <a:prstGeom prst="rect">
            <a:avLst/>
          </a:prstGeom>
          <a:solidFill>
            <a:srgbClr val="FF2D2D"/>
          </a:solidFill>
          <a:ln w="212725">
            <a:solidFill>
              <a:srgbClr val="1C1C1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35FAAB5-3C92-40E8-B61E-AF41BEC83C8A}"/>
              </a:ext>
            </a:extLst>
          </p:cNvPr>
          <p:cNvSpPr/>
          <p:nvPr/>
        </p:nvSpPr>
        <p:spPr>
          <a:xfrm>
            <a:off x="4381500" y="514350"/>
            <a:ext cx="3429000" cy="952500"/>
          </a:xfrm>
          <a:prstGeom prst="rect">
            <a:avLst/>
          </a:prstGeom>
          <a:solidFill>
            <a:srgbClr val="FF2D2D"/>
          </a:solidFill>
          <a:ln w="130175">
            <a:solidFill>
              <a:srgbClr val="1C1C1C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E1630C8-4FB2-45A5-A8BD-843360809FED}"/>
              </a:ext>
            </a:extLst>
          </p:cNvPr>
          <p:cNvSpPr/>
          <p:nvPr/>
        </p:nvSpPr>
        <p:spPr>
          <a:xfrm>
            <a:off x="1322387" y="1910631"/>
            <a:ext cx="10388599" cy="401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Сбор и поиск информации о взаимодействии браузера с языком программирования </a:t>
            </a:r>
            <a:r>
              <a:rPr lang="ru-RU" sz="28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Python</a:t>
            </a: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Подготовка, выбор и создание структуры программного проекта.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Создание программы в соответствии со структурой программного проекта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Тестирование программы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2800" dirty="0">
                <a:latin typeface="Segoe UI Black" panose="020B0A02040204020203" pitchFamily="34" charset="0"/>
                <a:ea typeface="Segoe UI Black" panose="020B0A02040204020203" pitchFamily="34" charset="0"/>
              </a:rPr>
              <a:t>Компиляция программы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239E3-E825-4701-9704-366BB00C7E69}"/>
              </a:ext>
            </a:extLst>
          </p:cNvPr>
          <p:cNvSpPr txBox="1"/>
          <p:nvPr/>
        </p:nvSpPr>
        <p:spPr>
          <a:xfrm>
            <a:off x="4529137" y="51435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>
                <a:latin typeface="Arial Black" panose="020B0A04020102020204" pitchFamily="34" charset="0"/>
              </a:rPr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1407631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chemeClr val="tx1"/>
            </a:gs>
            <a:gs pos="100000">
              <a:srgbClr val="00B05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2C4C2-EEC4-4C90-A20A-15219AAC8354}"/>
              </a:ext>
            </a:extLst>
          </p:cNvPr>
          <p:cNvSpPr txBox="1"/>
          <p:nvPr/>
        </p:nvSpPr>
        <p:spPr>
          <a:xfrm>
            <a:off x="1200150" y="-3476608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 Black" panose="020B0A04020102020204" pitchFamily="34" charset="0"/>
              </a:rPr>
              <a:t>Язык Программирования </a:t>
            </a:r>
            <a:r>
              <a:rPr lang="ru-RU" b="1" dirty="0" err="1">
                <a:latin typeface="Arial Black" panose="020B0A04020102020204" pitchFamily="34" charset="0"/>
              </a:rPr>
              <a:t>Python</a:t>
            </a:r>
            <a:endParaRPr lang="ru-RU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D0D12F-2421-48A1-98CC-16BBD1D8F03C}"/>
              </a:ext>
            </a:extLst>
          </p:cNvPr>
          <p:cNvSpPr/>
          <p:nvPr/>
        </p:nvSpPr>
        <p:spPr>
          <a:xfrm>
            <a:off x="4178300" y="-2714545"/>
            <a:ext cx="755332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— это язык программирования, который широко используется в интернет-приложениях, разработке программного обеспечения, науке о данных и машинном обучении (ML). Разработчики используют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потому что он эффективен, прост в изучении и работает на разных платформах. Программы на языке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можно скачать бесплатно, они совместимы со всеми типами систем и повышают скорость разработки.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7225B0-B812-48F2-A979-E76506178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699" y1="29492" x2="43750" y2="29492"/>
                        <a14:foregroundMark x1="50195" y1="79980" x2="42773" y2="77441"/>
                        <a14:foregroundMark x1="42773" y1="77441" x2="39453" y2="71191"/>
                        <a14:foregroundMark x1="39453" y1="71191" x2="43848" y2="62402"/>
                        <a14:foregroundMark x1="41895" y1="27246" x2="41895" y2="27246"/>
                        <a14:foregroundMark x1="58301" y1="73926" x2="58301" y2="73926"/>
                        <a14:foregroundMark x1="56836" y1="72363" x2="58691" y2="723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3700" y="-3664965"/>
            <a:ext cx="2755900" cy="27559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86A6848-0FCB-4CA6-B19A-BA22253EB590}"/>
              </a:ext>
            </a:extLst>
          </p:cNvPr>
          <p:cNvSpPr/>
          <p:nvPr/>
        </p:nvSpPr>
        <p:spPr>
          <a:xfrm>
            <a:off x="838200" y="457200"/>
            <a:ext cx="10515600" cy="640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6FFBBE9-807C-48FF-95A9-7803CFB0DE2D}"/>
              </a:ext>
            </a:extLst>
          </p:cNvPr>
          <p:cNvSpPr/>
          <p:nvPr/>
        </p:nvSpPr>
        <p:spPr>
          <a:xfrm>
            <a:off x="1371600" y="751028"/>
            <a:ext cx="2197100" cy="2106472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D2C615-B360-421A-BDB7-58D0177B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699" y1="29492" x2="43750" y2="29492"/>
                        <a14:foregroundMark x1="50195" y1="79980" x2="42773" y2="77441"/>
                        <a14:foregroundMark x1="42773" y1="77441" x2="39453" y2="71191"/>
                        <a14:foregroundMark x1="39453" y1="71191" x2="43848" y2="62402"/>
                        <a14:foregroundMark x1="41895" y1="27246" x2="41895" y2="27246"/>
                        <a14:foregroundMark x1="58301" y1="73926" x2="58301" y2="73926"/>
                        <a14:foregroundMark x1="56836" y1="72363" x2="58691" y2="723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426314"/>
            <a:ext cx="2755900" cy="275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990232-1BF6-4C37-8364-A2DDD350F31E}"/>
              </a:ext>
            </a:extLst>
          </p:cNvPr>
          <p:cNvSpPr txBox="1"/>
          <p:nvPr/>
        </p:nvSpPr>
        <p:spPr>
          <a:xfrm>
            <a:off x="4127500" y="751028"/>
            <a:ext cx="66675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Язык Программирования </a:t>
            </a:r>
            <a:r>
              <a:rPr lang="ru-RU" sz="32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Python</a:t>
            </a:r>
            <a:endParaRPr lang="ru-RU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58DE400-D9DA-4396-9458-7FB7E6F0E065}"/>
              </a:ext>
            </a:extLst>
          </p:cNvPr>
          <p:cNvSpPr/>
          <p:nvPr/>
        </p:nvSpPr>
        <p:spPr>
          <a:xfrm>
            <a:off x="1676400" y="2983041"/>
            <a:ext cx="9423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Python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 — это язык программирования, который широко используется в интернет-приложениях, разработке программного обеспечения, науке о данных и машинном обучении (ML). Разработчики используют </a:t>
            </a:r>
            <a:r>
              <a:rPr lang="ru-RU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Python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, потому что он эффективен, прост в изучении и работает на разных платформах. Программы на языке </a:t>
            </a:r>
            <a:r>
              <a:rPr lang="ru-RU" sz="3200" dirty="0" err="1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Python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  <a:ea typeface="Times New Roman" panose="02020603050405020304" pitchFamily="18" charset="0"/>
              </a:rPr>
              <a:t> можно скачать бесплатно, они совместимы со всеми типами систем и повышают скорость разработки</a:t>
            </a:r>
            <a:r>
              <a:rPr lang="ru-RU" sz="3200" dirty="0">
                <a:latin typeface="Bahnschrift Condensed" panose="020B0502040204020203" pitchFamily="34" charset="0"/>
                <a:ea typeface="Times New Roman" panose="02020603050405020304" pitchFamily="18" charset="0"/>
              </a:rPr>
              <a:t>.</a:t>
            </a:r>
            <a:endParaRPr lang="ru-RU" sz="32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7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6"/>
            </a:gs>
            <a:gs pos="100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C6805C1-2B4F-42C7-B174-23EF273CB62A}"/>
              </a:ext>
            </a:extLst>
          </p:cNvPr>
          <p:cNvSpPr/>
          <p:nvPr/>
        </p:nvSpPr>
        <p:spPr>
          <a:xfrm>
            <a:off x="400050" y="476198"/>
            <a:ext cx="11353800" cy="60008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15ED69C-3739-44D3-BC14-613ABBE4D573}"/>
              </a:ext>
            </a:extLst>
          </p:cNvPr>
          <p:cNvSpPr/>
          <p:nvPr/>
        </p:nvSpPr>
        <p:spPr>
          <a:xfrm>
            <a:off x="776127" y="700484"/>
            <a:ext cx="10639746" cy="609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Объектно-ориентированное программирование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CBAD66E-E62D-4F15-9A0A-ECE36F09B6EB}"/>
              </a:ext>
            </a:extLst>
          </p:cNvPr>
          <p:cNvSpPr/>
          <p:nvPr/>
        </p:nvSpPr>
        <p:spPr>
          <a:xfrm>
            <a:off x="1209739" y="2319694"/>
            <a:ext cx="4867211" cy="3019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Если постараться объяснить простыми словами, то ООП ускоряет написание кода и делает его более читаемым.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A72212-66E2-4FAE-8181-D5CE6E0237F9}"/>
              </a:ext>
            </a:extLst>
          </p:cNvPr>
          <p:cNvSpPr txBox="1"/>
          <p:nvPr/>
        </p:nvSpPr>
        <p:spPr>
          <a:xfrm>
            <a:off x="6548663" y="2319694"/>
            <a:ext cx="48672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Идеология объектно-ориентированного программирования (ООП) разрабатывалась, чтобы связать поведение определенного объекта с его классом. Людям проще воспринимать окружающий мир как объекты, которые поддаются определенной классификации (например, разделение на живую и неживую природу).</a:t>
            </a:r>
          </a:p>
          <a:p>
            <a:endParaRPr lang="ru-RU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0BFE76D-0B62-49D4-88D4-07D90E04DB67}"/>
              </a:ext>
            </a:extLst>
          </p:cNvPr>
          <p:cNvSpPr/>
          <p:nvPr/>
        </p:nvSpPr>
        <p:spPr>
          <a:xfrm>
            <a:off x="6502944" y="2319694"/>
            <a:ext cx="45719" cy="2795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65468E9-6B08-49FB-AD65-B26FF382A193}"/>
              </a:ext>
            </a:extLst>
          </p:cNvPr>
          <p:cNvSpPr/>
          <p:nvPr/>
        </p:nvSpPr>
        <p:spPr>
          <a:xfrm flipH="1">
            <a:off x="1178511" y="2409825"/>
            <a:ext cx="45719" cy="2705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73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FFFF00"/>
            </a:gs>
            <a:gs pos="100000">
              <a:schemeClr val="accent1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385FC98-597A-4C4D-89B9-32FC0F14741C}"/>
              </a:ext>
            </a:extLst>
          </p:cNvPr>
          <p:cNvSpPr/>
          <p:nvPr/>
        </p:nvSpPr>
        <p:spPr>
          <a:xfrm>
            <a:off x="299959" y="1435100"/>
            <a:ext cx="3444875" cy="530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D029FC0-5E8D-4E2E-8431-8797DB703D4B}"/>
              </a:ext>
            </a:extLst>
          </p:cNvPr>
          <p:cNvSpPr/>
          <p:nvPr/>
        </p:nvSpPr>
        <p:spPr>
          <a:xfrm>
            <a:off x="4373562" y="1435100"/>
            <a:ext cx="3444875" cy="530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64EDA2-89CF-4605-8942-3D37B4D4002D}"/>
              </a:ext>
            </a:extLst>
          </p:cNvPr>
          <p:cNvSpPr/>
          <p:nvPr/>
        </p:nvSpPr>
        <p:spPr>
          <a:xfrm>
            <a:off x="8447166" y="1435100"/>
            <a:ext cx="3444875" cy="530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A55F67-56E1-4F9B-9275-B60C2A73F847}"/>
              </a:ext>
            </a:extLst>
          </p:cNvPr>
          <p:cNvSpPr/>
          <p:nvPr/>
        </p:nvSpPr>
        <p:spPr>
          <a:xfrm>
            <a:off x="299958" y="1490395"/>
            <a:ext cx="3444875" cy="4850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Монолитная архитектура: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Программа разрабатывается как единое целое, где весь код обычно находится в одном приложении или кодовой базе.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</a:rPr>
              <a:t>Проста в начале разработки, но может быть сложной для масштабирования и поддержки по мере роста проекта</a:t>
            </a:r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5D31DD3-46F4-4449-88A1-B6760DFC1CF1}"/>
              </a:ext>
            </a:extLst>
          </p:cNvPr>
          <p:cNvSpPr/>
          <p:nvPr/>
        </p:nvSpPr>
        <p:spPr>
          <a:xfrm>
            <a:off x="4490283" y="1464995"/>
            <a:ext cx="3444875" cy="5248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72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Многоуровневая архитектура: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72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Проект разделен на несколько уровней (например, представление, бизнес-логика, доступ к данным), каждый из которых выполняет определенные функции.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72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Обеспечивает легкость масштабирования и изменения различных частей проекта независимо друг от друга</a:t>
            </a:r>
            <a:r>
              <a:rPr lang="ru-RU" sz="1720" dirty="0"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AA200AE-8C05-46A5-9936-4D03F70AE90B}"/>
              </a:ext>
            </a:extLst>
          </p:cNvPr>
          <p:cNvSpPr/>
          <p:nvPr/>
        </p:nvSpPr>
        <p:spPr>
          <a:xfrm>
            <a:off x="8447167" y="1435100"/>
            <a:ext cx="3444874" cy="524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195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Микросервисная</a:t>
            </a:r>
            <a:r>
              <a:rPr lang="ru-RU" sz="195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архитектура: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95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Проект состоит из небольших, независимых сервисов, каждый из которых отвечает за определенную функциональность.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ru-RU" sz="195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Обеспечивает высокую гибкость и масштабируемость, но требует сложной инфраструктуры и управления.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3A9008E-8189-429B-8771-E1487B472C48}"/>
              </a:ext>
            </a:extLst>
          </p:cNvPr>
          <p:cNvSpPr/>
          <p:nvPr/>
        </p:nvSpPr>
        <p:spPr>
          <a:xfrm>
            <a:off x="4333105" y="-87045"/>
            <a:ext cx="3444875" cy="804595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829EC94-2CB3-4F1D-AD53-FFEF1B8EA638}"/>
              </a:ext>
            </a:extLst>
          </p:cNvPr>
          <p:cNvSpPr/>
          <p:nvPr/>
        </p:nvSpPr>
        <p:spPr>
          <a:xfrm>
            <a:off x="4333105" y="0"/>
            <a:ext cx="3602053" cy="512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6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Структуры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93746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FF0000"/>
            </a:gs>
            <a:gs pos="100000">
              <a:srgbClr val="6A23E9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8730B38-9A7A-4B58-9AE0-B76A9D3E8FEE}"/>
              </a:ext>
            </a:extLst>
          </p:cNvPr>
          <p:cNvSpPr/>
          <p:nvPr/>
        </p:nvSpPr>
        <p:spPr>
          <a:xfrm>
            <a:off x="438150" y="457200"/>
            <a:ext cx="11334750" cy="64008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59EEFBE-D5C0-4314-8D87-0B9D2AD6F02E}"/>
              </a:ext>
            </a:extLst>
          </p:cNvPr>
          <p:cNvSpPr/>
          <p:nvPr/>
        </p:nvSpPr>
        <p:spPr>
          <a:xfrm>
            <a:off x="559776" y="786789"/>
            <a:ext cx="11091498" cy="609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32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Плюсы выбора многоуровневая структура проекта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23C46A-ED9B-4830-89E1-579D06EB409F}"/>
              </a:ext>
            </a:extLst>
          </p:cNvPr>
          <p:cNvSpPr/>
          <p:nvPr/>
        </p:nvSpPr>
        <p:spPr>
          <a:xfrm>
            <a:off x="2031205" y="1874826"/>
            <a:ext cx="6558428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Снижение зависимости и повышение связности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005C195-FFCB-4569-862A-FE4B3556FB1B}"/>
              </a:ext>
            </a:extLst>
          </p:cNvPr>
          <p:cNvSpPr/>
          <p:nvPr/>
        </p:nvSpPr>
        <p:spPr>
          <a:xfrm>
            <a:off x="2056934" y="2970669"/>
            <a:ext cx="5224928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Улучшение переиспользования кода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7253175-4FAE-4906-ACA1-6A9729491724}"/>
              </a:ext>
            </a:extLst>
          </p:cNvPr>
          <p:cNvSpPr/>
          <p:nvPr/>
        </p:nvSpPr>
        <p:spPr>
          <a:xfrm>
            <a:off x="2056934" y="4032870"/>
            <a:ext cx="5453064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Модульность и разделение ответственности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5054185-8297-4632-99B3-E7500950CCC5}"/>
              </a:ext>
            </a:extLst>
          </p:cNvPr>
          <p:cNvSpPr/>
          <p:nvPr/>
        </p:nvSpPr>
        <p:spPr>
          <a:xfrm>
            <a:off x="2056934" y="5077620"/>
            <a:ext cx="5133976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Упрощение тестирования и отладки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B9F80D-AB61-4646-8A0F-C585F3F75EB0}"/>
              </a:ext>
            </a:extLst>
          </p:cNvPr>
          <p:cNvSpPr/>
          <p:nvPr/>
        </p:nvSpPr>
        <p:spPr>
          <a:xfrm>
            <a:off x="1403021" y="2021560"/>
            <a:ext cx="628184" cy="609975"/>
          </a:xfrm>
          <a:prstGeom prst="rect">
            <a:avLst/>
          </a:prstGeom>
          <a:gradFill>
            <a:gsLst>
              <a:gs pos="2000">
                <a:srgbClr val="FF0000"/>
              </a:gs>
              <a:gs pos="100000">
                <a:srgbClr val="6A23E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947CD5F-F693-4DB1-BF03-D088A68EB05D}"/>
              </a:ext>
            </a:extLst>
          </p:cNvPr>
          <p:cNvSpPr/>
          <p:nvPr/>
        </p:nvSpPr>
        <p:spPr>
          <a:xfrm>
            <a:off x="1428750" y="3136761"/>
            <a:ext cx="628184" cy="609975"/>
          </a:xfrm>
          <a:prstGeom prst="rect">
            <a:avLst/>
          </a:prstGeom>
          <a:gradFill>
            <a:gsLst>
              <a:gs pos="2000">
                <a:srgbClr val="FF0000"/>
              </a:gs>
              <a:gs pos="100000">
                <a:srgbClr val="6A23E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A37D4ED-3695-4983-A58A-B7A79C21290A}"/>
              </a:ext>
            </a:extLst>
          </p:cNvPr>
          <p:cNvSpPr/>
          <p:nvPr/>
        </p:nvSpPr>
        <p:spPr>
          <a:xfrm>
            <a:off x="1403021" y="4186212"/>
            <a:ext cx="628184" cy="609975"/>
          </a:xfrm>
          <a:prstGeom prst="rect">
            <a:avLst/>
          </a:prstGeom>
          <a:gradFill>
            <a:gsLst>
              <a:gs pos="2000">
                <a:srgbClr val="FF0000"/>
              </a:gs>
              <a:gs pos="100000">
                <a:srgbClr val="6A23E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90B32EE-9814-41A2-94FE-4ACCFD522572}"/>
              </a:ext>
            </a:extLst>
          </p:cNvPr>
          <p:cNvSpPr/>
          <p:nvPr/>
        </p:nvSpPr>
        <p:spPr>
          <a:xfrm>
            <a:off x="1403021" y="5228902"/>
            <a:ext cx="628184" cy="609975"/>
          </a:xfrm>
          <a:prstGeom prst="rect">
            <a:avLst/>
          </a:prstGeom>
          <a:gradFill>
            <a:gsLst>
              <a:gs pos="2000">
                <a:srgbClr val="FF0000"/>
              </a:gs>
              <a:gs pos="100000">
                <a:srgbClr val="6A23E9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867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AA60B42-27BE-4E33-86B4-B39FAD108533}"/>
              </a:ext>
            </a:extLst>
          </p:cNvPr>
          <p:cNvSpPr/>
          <p:nvPr/>
        </p:nvSpPr>
        <p:spPr>
          <a:xfrm>
            <a:off x="1514375" y="2795445"/>
            <a:ext cx="10185400" cy="739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ru-RU" sz="4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Визуализация структуры проекта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7B93F9B-4427-4ECE-94A3-58F1BF1E592E}"/>
              </a:ext>
            </a:extLst>
          </p:cNvPr>
          <p:cNvSpPr/>
          <p:nvPr/>
        </p:nvSpPr>
        <p:spPr>
          <a:xfrm>
            <a:off x="1424539" y="2795445"/>
            <a:ext cx="9144000" cy="84290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497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1153</Words>
  <Application>Microsoft Office PowerPoint</Application>
  <PresentationFormat>Широкоэкранный</PresentationFormat>
  <Paragraphs>119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Bahnschrift Condensed</vt:lpstr>
      <vt:lpstr>Bahnschrift SemiBold</vt:lpstr>
      <vt:lpstr>Calibri</vt:lpstr>
      <vt:lpstr>Calibri Light</vt:lpstr>
      <vt:lpstr>Cascadia Mono SemiBold</vt:lpstr>
      <vt:lpstr>Segoe UI Black</vt:lpstr>
      <vt:lpstr>Söhne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28</dc:creator>
  <cp:lastModifiedBy>28</cp:lastModifiedBy>
  <cp:revision>11</cp:revision>
  <dcterms:created xsi:type="dcterms:W3CDTF">2024-04-08T05:46:21Z</dcterms:created>
  <dcterms:modified xsi:type="dcterms:W3CDTF">2024-04-17T02:27:53Z</dcterms:modified>
</cp:coreProperties>
</file>