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84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03B5-A1B7-4F55-B135-3220239301C0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09854-F42E-451E-BA1D-F341E7A3F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37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02C18-7CB8-4C14-8C83-55B12C00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5427B8-3133-4960-AD47-C19AA7CED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4D632-E2EE-48D8-805C-B695F31C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D2F39-3D64-4579-8E60-08011299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DB1E2-2381-4DA6-8A53-EB674B1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4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07DB-D9F2-4BDA-98B3-1028050F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B3416-636C-4A3A-86B2-8A50E270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D743B-9577-4A74-9D11-8F74BB30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36273-BFD9-410F-82B3-E43BE9CB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245CA-D5F9-45D5-90E9-5EEF08AA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3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54E414-E399-4FBD-BBD7-2F57D7008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5C8EC0-D8E0-4DCA-A07D-FA83E85F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7CFE1C-4911-4FA9-9A20-78D62D8D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5CF02C-2A06-4DDE-8348-9771212D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B6AEE-8E78-47C1-9281-B9B6C4B0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43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D4D8B-AE07-407A-8382-B239E89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144A2-1303-423B-A152-5FE1113C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5CEACE-2BDE-49F8-8917-87D3D310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177F25-3365-43AC-BE48-3E58EE4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09A76-6A87-4C72-9950-C92515A5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8C769-DBFA-4275-8D8F-4A40AA64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9DC97-B2EE-44A0-99D6-F0A18AAA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86F85-565F-4181-921C-FA0DCB2B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3550C9-DC39-4635-9297-154CC143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D036F-0FBF-4402-91D9-8E92E2BA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39E53-155A-475D-B9FB-63DFE3B0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28729-802D-4A52-BA5F-CCC7253A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93A691-370D-4FFF-AFB0-54C372B38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0D774-CA3C-44D1-9A27-5835FFF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C6D77E-8101-47AD-99F4-C288380D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92BE9A-5FD5-4D1A-8F38-AFAF1151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2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9CA1-D63E-41D8-BE63-02468A97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5E7A4E-331B-4BA8-9472-687DAF90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F4361-425C-4FF3-B45A-E7203D86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46A334-EEF7-4C6B-B2D9-9578FDB1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867D14-4E88-4040-A393-8795F4443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5418C7-5F28-4F24-9B23-AF4D621A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671BF9-8D78-4305-9719-117C29F5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077519-9E6F-4EBE-AA22-FA4527C8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FC53C-82D8-44DD-A06C-029F5056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4D9EEF-65A6-4738-BE6F-9783F8A9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428D16-89D5-4613-B47D-ECD664DD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3416FC-C247-4E66-87B8-32E11B89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7F3702-AFDA-469C-B590-3DB2319E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2F85EB-AD9F-45FF-8D94-D22D3A45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D3649-8E11-40A5-BBF4-1D68AFAB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3FA85-1A1F-4A58-A6CE-95DA45D1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B5D22-0212-4ABE-ABE2-AE90AEB0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9B258D-C7C5-4303-9C65-8CD25BA0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C662CD-08EF-4DEF-A378-088428A1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3C798-688C-4673-A0BB-92E7144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5B8DC6-E6CA-4ED6-9C97-484E70E1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1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098DA-8D12-41AE-A655-0DD571FB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9467BA-A412-424C-A0A5-2529D20AC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59372D-3C2D-4BC0-8DAD-629233A1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E3395-6663-4D8D-B02E-2C4C42FB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F3ACD0-167D-4629-802B-F403EDC8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794D0A-729F-47C3-9CFB-B1E49A65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5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6590B-D301-4018-A6D3-A5D451DD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15A98-0BA7-46F6-80DA-0883CA2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1C8891-6CEA-444E-ACB1-D0CD5C60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5711-22C3-4E79-861B-F135E2354D34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CE9841-91F4-41D6-886B-98A18C5A5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8C2D8-FB90-4C05-B140-E406A7393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7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E7C8F-35C4-4919-84C4-A91CF406AB8D}"/>
              </a:ext>
            </a:extLst>
          </p:cNvPr>
          <p:cNvSpPr txBox="1"/>
          <p:nvPr/>
        </p:nvSpPr>
        <p:spPr>
          <a:xfrm>
            <a:off x="1514475" y="381000"/>
            <a:ext cx="929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Анализ оценок и Визуализация данных из Сетевого Города при помощи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20661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A60B42-27BE-4E33-86B4-B39FAD108533}"/>
              </a:ext>
            </a:extLst>
          </p:cNvPr>
          <p:cNvSpPr/>
          <p:nvPr/>
        </p:nvSpPr>
        <p:spPr>
          <a:xfrm>
            <a:off x="1524000" y="2689567"/>
            <a:ext cx="10185400" cy="7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Визуализация структуры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3849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>
            <a:extLst>
              <a:ext uri="{FF2B5EF4-FFF2-40B4-BE49-F238E27FC236}">
                <a16:creationId xmlns:a16="http://schemas.microsoft.com/office/drawing/2014/main" id="{EBA8638D-491B-4A2D-8C4D-2F8F7D3B3C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04775" y="0"/>
            <a:ext cx="124206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055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4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90432-0764-44A9-8F68-E4A7AAD87D4C}"/>
              </a:ext>
            </a:extLst>
          </p:cNvPr>
          <p:cNvSpPr txBox="1"/>
          <p:nvPr/>
        </p:nvSpPr>
        <p:spPr>
          <a:xfrm>
            <a:off x="628651" y="102870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Актуальность 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B1EEE-8F7A-4882-8893-205C01FE112B}"/>
              </a:ext>
            </a:extLst>
          </p:cNvPr>
          <p:cNvSpPr txBox="1"/>
          <p:nvPr/>
        </p:nvSpPr>
        <p:spPr>
          <a:xfrm>
            <a:off x="2857500" y="1933575"/>
            <a:ext cx="916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Активное внедрение информационно-коммуникационных технологий, является важным фактором создания системы образования, отвечающей требованиям информационного общества и процессу реформирования традиционной системы образования. </a:t>
            </a:r>
          </a:p>
          <a:p>
            <a:r>
              <a:rPr lang="ru-RU" dirty="0"/>
              <a:t>	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C735A8-0F9E-40A4-9580-95A447288AAD}"/>
              </a:ext>
            </a:extLst>
          </p:cNvPr>
          <p:cNvSpPr/>
          <p:nvPr/>
        </p:nvSpPr>
        <p:spPr>
          <a:xfrm>
            <a:off x="2762250" y="3704869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Автоматизация рутинных задач с помощью информационных технологий может облегчить и ускорить повседневные задачи. Философия программирования как раз таки основана на автоматизации всяческих процессов и задач, с которыми легко может справится современный компьютер. А внедрение такой философии в образовательный процесс, способствует развитию системы образования и упрощению повседневных задач</a:t>
            </a:r>
          </a:p>
        </p:txBody>
      </p:sp>
    </p:spTree>
    <p:extLst>
      <p:ext uri="{BB962C8B-B14F-4D97-AF65-F5344CB8AC3E}">
        <p14:creationId xmlns:p14="http://schemas.microsoft.com/office/powerpoint/2010/main" val="289891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E1D40-C403-49CE-93FA-F2FBF041F8DA}"/>
              </a:ext>
            </a:extLst>
          </p:cNvPr>
          <p:cNvSpPr txBox="1"/>
          <p:nvPr/>
        </p:nvSpPr>
        <p:spPr>
          <a:xfrm>
            <a:off x="533400" y="333375"/>
            <a:ext cx="206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 Black" panose="020B0A04020102020204" pitchFamily="34" charset="0"/>
              </a:rPr>
              <a:t>Цель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60450-2733-41F5-8610-3064CDEE82B5}"/>
              </a:ext>
            </a:extLst>
          </p:cNvPr>
          <p:cNvSpPr txBox="1"/>
          <p:nvPr/>
        </p:nvSpPr>
        <p:spPr>
          <a:xfrm>
            <a:off x="1876425" y="1981200"/>
            <a:ext cx="7800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Целью данного проекта является - упрощение, с последующей автоматизацией одной из рутинных задач в образовательном процессе, при помощи программирования и информационных технологий.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68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FDE03-57B6-44F6-9086-EAAC67B7B421}"/>
              </a:ext>
            </a:extLst>
          </p:cNvPr>
          <p:cNvSpPr txBox="1"/>
          <p:nvPr/>
        </p:nvSpPr>
        <p:spPr>
          <a:xfrm>
            <a:off x="561975" y="323850"/>
            <a:ext cx="216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 Black" panose="020B0A04020102020204" pitchFamily="34" charset="0"/>
              </a:rPr>
              <a:t>Задачи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8FA637-553B-4514-A30F-F2722ABE8388}"/>
              </a:ext>
            </a:extLst>
          </p:cNvPr>
          <p:cNvSpPr/>
          <p:nvPr/>
        </p:nvSpPr>
        <p:spPr>
          <a:xfrm>
            <a:off x="981075" y="1325027"/>
            <a:ext cx="8162925" cy="325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поиск информации о взаимодействии браузера с языком программирования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Подготовка, выбор и создание структуры программного проекта.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программы в соответствии со структурой программного проекта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программы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Компиляция программы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 программным проектом имеется в виду, практическая часть проекта, а именно код написанный на выбранном языке программирования. Структурой же данного проекта является компьютерная папка со специализированными файлами.</a:t>
            </a:r>
          </a:p>
        </p:txBody>
      </p:sp>
    </p:spTree>
    <p:extLst>
      <p:ext uri="{BB962C8B-B14F-4D97-AF65-F5344CB8AC3E}">
        <p14:creationId xmlns:p14="http://schemas.microsoft.com/office/powerpoint/2010/main" val="140763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675D33-E9EC-4165-A100-4AE31A63B816}"/>
              </a:ext>
            </a:extLst>
          </p:cNvPr>
          <p:cNvSpPr txBox="1"/>
          <p:nvPr/>
        </p:nvSpPr>
        <p:spPr>
          <a:xfrm>
            <a:off x="419100" y="295275"/>
            <a:ext cx="248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Методы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BA0BC77-3238-4123-A606-7D1785704A7D}"/>
              </a:ext>
            </a:extLst>
          </p:cNvPr>
          <p:cNvSpPr/>
          <p:nvPr/>
        </p:nvSpPr>
        <p:spPr>
          <a:xfrm>
            <a:off x="609600" y="1484301"/>
            <a:ext cx="8534400" cy="325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и написание скриптов на языке программирования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Сохранение прогресса программирования на открытую интернет платформу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 с установленной системой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написания, тестирования создания структуры проекта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 браузер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Mozilla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Firefox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Geckodrive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взаимодействия с языком программирования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Интегрированная среда разработки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API.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 опыт и знания в области программирования на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3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2C4C2-EEC4-4C90-A20A-15219AAC8354}"/>
              </a:ext>
            </a:extLst>
          </p:cNvPr>
          <p:cNvSpPr txBox="1"/>
          <p:nvPr/>
        </p:nvSpPr>
        <p:spPr>
          <a:xfrm>
            <a:off x="304800" y="371476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Язык Программирования </a:t>
            </a:r>
            <a:r>
              <a:rPr lang="ru-RU" b="1" dirty="0" err="1">
                <a:latin typeface="Arial Black" panose="020B0A04020102020204" pitchFamily="34" charset="0"/>
              </a:rPr>
              <a:t>Python</a:t>
            </a:r>
            <a:endParaRPr lang="ru-RU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D0D12F-2421-48A1-98CC-16BBD1D8F03C}"/>
              </a:ext>
            </a:extLst>
          </p:cNvPr>
          <p:cNvSpPr/>
          <p:nvPr/>
        </p:nvSpPr>
        <p:spPr>
          <a:xfrm>
            <a:off x="3086100" y="2378155"/>
            <a:ext cx="7553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это язык программирования, который широко используется в интернет-приложениях, разработке программного обеспечения, науке о данных и машинном обучении (ML). Разработчики используют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потому что он эффективен, прост в изучении и работает на разных платформах. Программы на языке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можно скачать бесплатно, они совместимы со всеми типами систем и повышают скорость разработки.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87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6C9BB6-DF69-4895-BBA8-FD280F38A11F}"/>
              </a:ext>
            </a:extLst>
          </p:cNvPr>
          <p:cNvSpPr/>
          <p:nvPr/>
        </p:nvSpPr>
        <p:spPr>
          <a:xfrm>
            <a:off x="342647" y="416919"/>
            <a:ext cx="5753353" cy="174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Объектно-ориентированное программирование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5D37095-268A-4DE5-9060-09E6499AC858}"/>
              </a:ext>
            </a:extLst>
          </p:cNvPr>
          <p:cNvSpPr/>
          <p:nvPr/>
        </p:nvSpPr>
        <p:spPr>
          <a:xfrm>
            <a:off x="3409950" y="2435737"/>
            <a:ext cx="8039100" cy="325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Если постараться объяснить простыми словами, то ООП ускоряет написание кода и делает его более читаемым.</a:t>
            </a:r>
          </a:p>
          <a:p>
            <a:pPr indent="45720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Идеология объектно-ориентированного программирования (ООП) разрабатывалась, чтобы связать поведение определенного объекта с его классом. Людям проще воспринимать окружающий мир как объекты, которые поддаются определенной классификации (например, разделение на живую и неживую природу).</a:t>
            </a:r>
          </a:p>
        </p:txBody>
      </p:sp>
    </p:spTree>
    <p:extLst>
      <p:ext uri="{BB962C8B-B14F-4D97-AF65-F5344CB8AC3E}">
        <p14:creationId xmlns:p14="http://schemas.microsoft.com/office/powerpoint/2010/main" val="188673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C06E0E-53A3-4F46-8BBE-6270E1108BDE}"/>
              </a:ext>
            </a:extLst>
          </p:cNvPr>
          <p:cNvSpPr/>
          <p:nvPr/>
        </p:nvSpPr>
        <p:spPr>
          <a:xfrm>
            <a:off x="3882280" y="302619"/>
            <a:ext cx="3738524" cy="545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Структуры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82879A-C2FA-467B-A718-3456548345AD}"/>
              </a:ext>
            </a:extLst>
          </p:cNvPr>
          <p:cNvSpPr/>
          <p:nvPr/>
        </p:nvSpPr>
        <p:spPr>
          <a:xfrm>
            <a:off x="352425" y="1458872"/>
            <a:ext cx="3267075" cy="4207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Монолитная архитектура: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разрабатывается как единое целое, где весь код обычно находится в одном приложении или кодовой базе.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Проста в начале разработки, но может быть сложной для масштабирования и поддержки по мере роста проекта.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070A2A-F4D7-4FEE-8E37-D7CA6BE1FAB5}"/>
              </a:ext>
            </a:extLst>
          </p:cNvPr>
          <p:cNvSpPr/>
          <p:nvPr/>
        </p:nvSpPr>
        <p:spPr>
          <a:xfrm>
            <a:off x="4346604" y="1458872"/>
            <a:ext cx="3130521" cy="4526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Многоуровневая архитектура: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разделен на несколько уровней (например, представление, бизнес-логика, доступ к данным), каждый из которых выполняет определенные функции.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легкость масштабирования и изменения различных частей проекта независимо друг от друга.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424A98-3BFB-49AE-A005-16DA38F90E3F}"/>
              </a:ext>
            </a:extLst>
          </p:cNvPr>
          <p:cNvSpPr/>
          <p:nvPr/>
        </p:nvSpPr>
        <p:spPr>
          <a:xfrm>
            <a:off x="8658225" y="1458872"/>
            <a:ext cx="3267075" cy="4207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Микросервисная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архитектура: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состоит из небольших, независимых сервисов, каждый из которых отвечает за определенную функциональность.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высокую гибкость и масштабируемость, но требует сложной инфраструктуры и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9374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675081-639D-40CB-A9C4-87EBC28553A3}"/>
              </a:ext>
            </a:extLst>
          </p:cNvPr>
          <p:cNvSpPr/>
          <p:nvPr/>
        </p:nvSpPr>
        <p:spPr>
          <a:xfrm>
            <a:off x="224537" y="426444"/>
            <a:ext cx="5043368" cy="545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Выбор структуры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BAD605-0221-4F33-81E9-8D0D1373E400}"/>
              </a:ext>
            </a:extLst>
          </p:cNvPr>
          <p:cNvSpPr/>
          <p:nvPr/>
        </p:nvSpPr>
        <p:spPr>
          <a:xfrm>
            <a:off x="390525" y="1623423"/>
            <a:ext cx="2676524" cy="488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Модульность и разделение ответственности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Многоуровневая структура позволяет разделить проект на отдельные уровни, каждый из которых отвечает за конкретные аспекты приложения (например, представление, бизнес-логика, доступ к данным). Это способствует улучшению модульности кода и позволяет легко изменять или заменять отдельные компоненты без влияния на другие части проекта.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8D6FBC-DA26-45A5-98B0-0019F01CFDAE}"/>
              </a:ext>
            </a:extLst>
          </p:cNvPr>
          <p:cNvSpPr/>
          <p:nvPr/>
        </p:nvSpPr>
        <p:spPr>
          <a:xfrm>
            <a:off x="3267080" y="1671048"/>
            <a:ext cx="2124074" cy="4316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Упрощение тестирования и отладки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уровень может быть протестирован и отлажен независимо от других уровней. Это облегчает обнаружение и исправление ошибок, а также обеспечивает более высокую степень надежности всего проекта.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1BA989-9BAB-41B4-9AD3-34DBBAB94E0D}"/>
              </a:ext>
            </a:extLst>
          </p:cNvPr>
          <p:cNvSpPr/>
          <p:nvPr/>
        </p:nvSpPr>
        <p:spPr>
          <a:xfrm>
            <a:off x="5591185" y="1737723"/>
            <a:ext cx="2552698" cy="4316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</a:t>
            </a:r>
            <a:r>
              <a:rPr lang="ru-RU" sz="1600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переиспользования</a:t>
            </a:r>
            <a:r>
              <a:rPr lang="ru-RU" sz="16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кода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Хорошо спроектированные компоненты на разных уровнях могут быть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переиспользованы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различных частях проекта или даже в других проектах. Это способствует повышению производительности разработки и снижению затрат на создание нового функционала.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559B04-BB78-49C6-AF95-78BCF2B8BCC0}"/>
              </a:ext>
            </a:extLst>
          </p:cNvPr>
          <p:cNvSpPr/>
          <p:nvPr/>
        </p:nvSpPr>
        <p:spPr>
          <a:xfrm>
            <a:off x="8572501" y="1665696"/>
            <a:ext cx="2676524" cy="4526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Снижение зависимости и повышение связности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Многоуровневая структура позволяет уменьшить зависимость между различными компонентами проекта и повысить связность (связь) внутри каждого уровня. Это способствует созданию более гибкой и расширяемой архитектуры.</a:t>
            </a:r>
          </a:p>
        </p:txBody>
      </p:sp>
    </p:spTree>
    <p:extLst>
      <p:ext uri="{BB962C8B-B14F-4D97-AF65-F5344CB8AC3E}">
        <p14:creationId xmlns:p14="http://schemas.microsoft.com/office/powerpoint/2010/main" val="388671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665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Segoe UI Black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28</dc:creator>
  <cp:lastModifiedBy>28</cp:lastModifiedBy>
  <cp:revision>1</cp:revision>
  <dcterms:created xsi:type="dcterms:W3CDTF">2024-04-08T05:46:21Z</dcterms:created>
  <dcterms:modified xsi:type="dcterms:W3CDTF">2024-04-08T08:28:07Z</dcterms:modified>
</cp:coreProperties>
</file>