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8" initials="2" lastIdx="1" clrIdx="0">
    <p:extLst>
      <p:ext uri="{19B8F6BF-5375-455C-9EA6-DF929625EA0E}">
        <p15:presenceInfo xmlns:p15="http://schemas.microsoft.com/office/powerpoint/2012/main" userId="477c119eb59ed8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23E9"/>
    <a:srgbClr val="4811AB"/>
    <a:srgbClr val="FF2D2D"/>
    <a:srgbClr val="DA0000"/>
    <a:srgbClr val="1C1C1C"/>
    <a:srgbClr val="C80000"/>
    <a:srgbClr val="474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0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9T15:02:51.928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03B5-A1B7-4F55-B135-3220239301C0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09854-F42E-451E-BA1D-F341E7A3F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37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02C18-7CB8-4C14-8C83-55B12C00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5427B8-3133-4960-AD47-C19AA7CED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D632-E2EE-48D8-805C-B695F31C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D2F39-3D64-4579-8E60-08011299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DB1E2-2381-4DA6-8A53-EB674B1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4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07DB-D9F2-4BDA-98B3-1028050F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B3416-636C-4A3A-86B2-8A50E270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D743B-9577-4A74-9D11-8F74BB30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36273-BFD9-410F-82B3-E43BE9C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245CA-D5F9-45D5-90E9-5EEF08AA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3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54E414-E399-4FBD-BBD7-2F57D7008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5C8EC0-D8E0-4DCA-A07D-FA83E85F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7CFE1C-4911-4FA9-9A20-78D62D8D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5CF02C-2A06-4DDE-8348-9771212D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B6AEE-8E78-47C1-9281-B9B6C4B0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43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D4D8B-AE07-407A-8382-B239E89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144A2-1303-423B-A152-5FE1113C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5CEACE-2BDE-49F8-8917-87D3D310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77F25-3365-43AC-BE48-3E58EE4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09A76-6A87-4C72-9950-C92515A5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8C769-DBFA-4275-8D8F-4A40AA64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9DC97-B2EE-44A0-99D6-F0A18AAA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86F85-565F-4181-921C-FA0DCB2B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550C9-DC39-4635-9297-154CC143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D036F-0FBF-4402-91D9-8E92E2BA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39E53-155A-475D-B9FB-63DFE3B0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28729-802D-4A52-BA5F-CCC7253A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93A691-370D-4FFF-AFB0-54C372B3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0D774-CA3C-44D1-9A27-5835FFF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6D77E-8101-47AD-99F4-C288380D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92BE9A-5FD5-4D1A-8F38-AFAF1151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2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9CA1-D63E-41D8-BE63-02468A97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5E7A4E-331B-4BA8-9472-687DAF90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F4361-425C-4FF3-B45A-E7203D86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46A334-EEF7-4C6B-B2D9-9578FDB1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867D14-4E88-4040-A393-8795F444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5418C7-5F28-4F24-9B23-AF4D621A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671BF9-8D78-4305-9719-117C29F5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077519-9E6F-4EBE-AA22-FA4527C8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FC53C-82D8-44DD-A06C-029F5056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4D9EEF-65A6-4738-BE6F-9783F8A9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28D16-89D5-4613-B47D-ECD664DD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3416FC-C247-4E66-87B8-32E11B89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7F3702-AFDA-469C-B590-3DB2319E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2F85EB-AD9F-45FF-8D94-D22D3A45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D3649-8E11-40A5-BBF4-1D68AFAB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3FA85-1A1F-4A58-A6CE-95DA45D1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B5D22-0212-4ABE-ABE2-AE90AEB0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9B258D-C7C5-4303-9C65-8CD25BA0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C662CD-08EF-4DEF-A378-088428A1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3C798-688C-4673-A0BB-92E7144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5B8DC6-E6CA-4ED6-9C97-484E70E1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1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098DA-8D12-41AE-A655-0DD571F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9467BA-A412-424C-A0A5-2529D20AC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9372D-3C2D-4BC0-8DAD-629233A1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E3395-6663-4D8D-B02E-2C4C42FB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F3ACD0-167D-4629-802B-F403EDC8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794D0A-729F-47C3-9CFB-B1E49A65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6590B-D301-4018-A6D3-A5D451DD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15A98-0BA7-46F6-80DA-0883CA2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C8891-6CEA-444E-ACB1-D0CD5C60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5711-22C3-4E79-861B-F135E2354D3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CE9841-91F4-41D6-886B-98A18C5A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8C2D8-FB90-4C05-B140-E406A7393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F234C7-CB2E-43F3-8317-71BE96707F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C43F36-AE6A-4044-A2FB-2591B96CCE69}"/>
              </a:ext>
            </a:extLst>
          </p:cNvPr>
          <p:cNvSpPr/>
          <p:nvPr/>
        </p:nvSpPr>
        <p:spPr>
          <a:xfrm>
            <a:off x="1533525" y="2233910"/>
            <a:ext cx="1043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Анализ оценок и Визуализация данных из Сетевого Города при помощи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20661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>
            <a:extLst>
              <a:ext uri="{FF2B5EF4-FFF2-40B4-BE49-F238E27FC236}">
                <a16:creationId xmlns:a16="http://schemas.microsoft.com/office/drawing/2014/main" id="{EBA8638D-491B-4A2D-8C4D-2F8F7D3B3C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04775" y="0"/>
            <a:ext cx="124206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055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D986453-BAC2-421F-8285-D60ED8C4C6BA}"/>
              </a:ext>
            </a:extLst>
          </p:cNvPr>
          <p:cNvSpPr/>
          <p:nvPr/>
        </p:nvSpPr>
        <p:spPr>
          <a:xfrm>
            <a:off x="461999" y="385319"/>
            <a:ext cx="342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Установка </a:t>
            </a:r>
            <a:r>
              <a:rPr lang="ru-RU" sz="28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  <a:endParaRPr lang="ru-RU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image26.png">
            <a:extLst>
              <a:ext uri="{FF2B5EF4-FFF2-40B4-BE49-F238E27FC236}">
                <a16:creationId xmlns:a16="http://schemas.microsoft.com/office/drawing/2014/main" id="{969AC467-398F-4F01-A7C7-3E922D52A9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432300" y="2818629"/>
            <a:ext cx="7297701" cy="3667225"/>
          </a:xfrm>
          <a:prstGeom prst="rect">
            <a:avLst/>
          </a:prstGeom>
          <a:ln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BD3C50-2539-45A4-B8C0-A5F8A0BC0A5D}"/>
              </a:ext>
            </a:extLst>
          </p:cNvPr>
          <p:cNvSpPr/>
          <p:nvPr/>
        </p:nvSpPr>
        <p:spPr>
          <a:xfrm>
            <a:off x="461999" y="1329088"/>
            <a:ext cx="4997043" cy="1659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Скачивание установщика: Загрузить установщик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официального веб-сайта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(https://www.python.org/). На сайте представлены версии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различных операционных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57542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196167-770F-454F-A9C2-7BB90BB50B11}"/>
              </a:ext>
            </a:extLst>
          </p:cNvPr>
          <p:cNvSpPr/>
          <p:nvPr/>
        </p:nvSpPr>
        <p:spPr>
          <a:xfrm>
            <a:off x="331953" y="224672"/>
            <a:ext cx="4137671" cy="545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Установка библиотек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A8A7FF-7EBF-4E8C-96D7-B63BBCCA1058}"/>
              </a:ext>
            </a:extLst>
          </p:cNvPr>
          <p:cNvSpPr/>
          <p:nvPr/>
        </p:nvSpPr>
        <p:spPr>
          <a:xfrm>
            <a:off x="739528" y="1440701"/>
            <a:ext cx="301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командной строки</a:t>
            </a:r>
            <a:endParaRPr lang="ru-RU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01F83F45-7A64-492F-8618-13A2CD48D2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1953" y="3429000"/>
            <a:ext cx="4525273" cy="2379980"/>
          </a:xfrm>
          <a:prstGeom prst="rect">
            <a:avLst/>
          </a:prstGeom>
          <a:ln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AFFBCF7-8805-4E1D-A41B-E57215DF6C97}"/>
              </a:ext>
            </a:extLst>
          </p:cNvPr>
          <p:cNvSpPr/>
          <p:nvPr/>
        </p:nvSpPr>
        <p:spPr>
          <a:xfrm>
            <a:off x="331953" y="1919597"/>
            <a:ext cx="4525273" cy="120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Чтобы открыть командную оболочку(командную строку) в операционной системе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требуется зажать сочетание клавиш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Win+R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в открывшемся окне прописать команду: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cmd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1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3.png">
            <a:extLst>
              <a:ext uri="{FF2B5EF4-FFF2-40B4-BE49-F238E27FC236}">
                <a16:creationId xmlns:a16="http://schemas.microsoft.com/office/drawing/2014/main" id="{2D6435F9-0C14-4C33-A892-17EAF3FA283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7644" y="2469976"/>
            <a:ext cx="5678356" cy="33274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B6375-9329-4F4A-9747-C2CF870414D4}"/>
              </a:ext>
            </a:extLst>
          </p:cNvPr>
          <p:cNvSpPr txBox="1"/>
          <p:nvPr/>
        </p:nvSpPr>
        <p:spPr>
          <a:xfrm>
            <a:off x="327171" y="327171"/>
            <a:ext cx="533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 Black" panose="020B0A04020102020204" pitchFamily="34" charset="0"/>
              </a:rPr>
              <a:t>Командная строка в </a:t>
            </a:r>
            <a:r>
              <a:rPr lang="en-US" sz="2400" dirty="0">
                <a:latin typeface="Arial Black" panose="020B0A04020102020204" pitchFamily="34" charset="0"/>
              </a:rPr>
              <a:t>Windows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4E3993-01C8-49C6-A699-81DAA146BF1A}"/>
              </a:ext>
            </a:extLst>
          </p:cNvPr>
          <p:cNvSpPr/>
          <p:nvPr/>
        </p:nvSpPr>
        <p:spPr>
          <a:xfrm>
            <a:off x="7835317" y="327171"/>
            <a:ext cx="2777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Ввод команды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9BE538-7DC4-4F23-AF8C-EA9E656C9DD0}"/>
              </a:ext>
            </a:extLst>
          </p:cNvPr>
          <p:cNvSpPr/>
          <p:nvPr/>
        </p:nvSpPr>
        <p:spPr>
          <a:xfrm>
            <a:off x="6688824" y="2725089"/>
            <a:ext cx="5323305" cy="70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-[версия ЯП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-m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pip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install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[название библиотеки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8790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D4A930-1C7D-488B-9882-51CE9D35CCF8}"/>
              </a:ext>
            </a:extLst>
          </p:cNvPr>
          <p:cNvSpPr/>
          <p:nvPr/>
        </p:nvSpPr>
        <p:spPr>
          <a:xfrm>
            <a:off x="673293" y="526675"/>
            <a:ext cx="2875252" cy="90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</a:t>
            </a:r>
            <a:r>
              <a:rPr lang="ru-RU" sz="24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репозитория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6B270D-0BA9-47AA-B1F5-3A13C09A2896}"/>
              </a:ext>
            </a:extLst>
          </p:cNvPr>
          <p:cNvSpPr/>
          <p:nvPr/>
        </p:nvSpPr>
        <p:spPr>
          <a:xfrm>
            <a:off x="1011953" y="2262822"/>
            <a:ext cx="1984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Регистрация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B896DB-AB53-4C73-915B-32B8C2CA1C43}"/>
              </a:ext>
            </a:extLst>
          </p:cNvPr>
          <p:cNvSpPr/>
          <p:nvPr/>
        </p:nvSpPr>
        <p:spPr>
          <a:xfrm>
            <a:off x="6272972" y="794665"/>
            <a:ext cx="263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репозитория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9FFC25-00D2-48B0-8F9B-AEBB23C872E4}"/>
              </a:ext>
            </a:extLst>
          </p:cNvPr>
          <p:cNvSpPr/>
          <p:nvPr/>
        </p:nvSpPr>
        <p:spPr>
          <a:xfrm>
            <a:off x="940492" y="3059668"/>
            <a:ext cx="544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нужно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зарегистрироватся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сайте: </a:t>
            </a:r>
            <a:r>
              <a:rPr lang="ru-RU" u="sng" dirty="0">
                <a:solidFill>
                  <a:srgbClr val="1155CC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</a:t>
            </a:r>
            <a:endParaRPr lang="ru-RU" dirty="0"/>
          </a:p>
        </p:txBody>
      </p:sp>
      <p:pic>
        <p:nvPicPr>
          <p:cNvPr id="6" name="image18.png">
            <a:extLst>
              <a:ext uri="{FF2B5EF4-FFF2-40B4-BE49-F238E27FC236}">
                <a16:creationId xmlns:a16="http://schemas.microsoft.com/office/drawing/2014/main" id="{01DE6C8F-24AF-41B8-A208-FD0949E88DA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6443" y="4129918"/>
            <a:ext cx="5759450" cy="444500"/>
          </a:xfrm>
          <a:prstGeom prst="rect">
            <a:avLst/>
          </a:prstGeom>
          <a:ln/>
        </p:spPr>
      </p:pic>
      <p:pic>
        <p:nvPicPr>
          <p:cNvPr id="7" name="image14.png">
            <a:extLst>
              <a:ext uri="{FF2B5EF4-FFF2-40B4-BE49-F238E27FC236}">
                <a16:creationId xmlns:a16="http://schemas.microsoft.com/office/drawing/2014/main" id="{0679B19C-07C9-4548-87AA-19BDA68273B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85893" y="1294407"/>
            <a:ext cx="5759450" cy="2705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453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4053B4-B341-44BD-8D0B-2721D7FD65AB}"/>
              </a:ext>
            </a:extLst>
          </p:cNvPr>
          <p:cNvSpPr/>
          <p:nvPr/>
        </p:nvSpPr>
        <p:spPr>
          <a:xfrm>
            <a:off x="4087277" y="2782669"/>
            <a:ext cx="4017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Написание кода</a:t>
            </a:r>
            <a:endParaRPr lang="ru-RU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F7A50D-1725-4521-B731-7282D51FBB2E}"/>
              </a:ext>
            </a:extLst>
          </p:cNvPr>
          <p:cNvSpPr/>
          <p:nvPr/>
        </p:nvSpPr>
        <p:spPr>
          <a:xfrm>
            <a:off x="4087277" y="2782669"/>
            <a:ext cx="4017446" cy="6463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55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4C98B3-A0B9-4679-BFC4-0B59A28E877F}"/>
              </a:ext>
            </a:extLst>
          </p:cNvPr>
          <p:cNvSpPr/>
          <p:nvPr/>
        </p:nvSpPr>
        <p:spPr>
          <a:xfrm>
            <a:off x="622696" y="551842"/>
            <a:ext cx="7776488" cy="545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Вход в сетевой город и </a:t>
            </a:r>
            <a:r>
              <a:rPr lang="ru-RU" sz="28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парсинг</a:t>
            </a:r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таблицы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05C1F0-7956-46CE-8D8A-7FB4FE76BC89}"/>
              </a:ext>
            </a:extLst>
          </p:cNvPr>
          <p:cNvSpPr/>
          <p:nvPr/>
        </p:nvSpPr>
        <p:spPr>
          <a:xfrm>
            <a:off x="622696" y="16836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/>
            </a:br>
            <a:r>
              <a:rPr lang="ru-RU" dirty="0" err="1">
                <a:solidFill>
                  <a:srgbClr val="0D0D0D"/>
                </a:solidFill>
                <a:highlight>
                  <a:srgbClr val="C0C0C0"/>
                </a:highlight>
                <a:latin typeface="Söhne"/>
              </a:rPr>
              <a:t>Парсинг</a:t>
            </a:r>
            <a:r>
              <a:rPr lang="ru-RU" dirty="0">
                <a:solidFill>
                  <a:srgbClr val="0D0D0D"/>
                </a:solidFill>
                <a:highlight>
                  <a:srgbClr val="C0C0C0"/>
                </a:highlight>
                <a:latin typeface="Söhne"/>
              </a:rPr>
              <a:t> (от английского "</a:t>
            </a:r>
            <a:r>
              <a:rPr lang="ru-RU" dirty="0" err="1">
                <a:solidFill>
                  <a:srgbClr val="0D0D0D"/>
                </a:solidFill>
                <a:highlight>
                  <a:srgbClr val="C0C0C0"/>
                </a:highlight>
                <a:latin typeface="Söhne"/>
              </a:rPr>
              <a:t>parsing</a:t>
            </a:r>
            <a:r>
              <a:rPr lang="ru-RU" dirty="0">
                <a:solidFill>
                  <a:srgbClr val="0D0D0D"/>
                </a:solidFill>
                <a:highlight>
                  <a:srgbClr val="C0C0C0"/>
                </a:highlight>
                <a:latin typeface="Söhne"/>
              </a:rPr>
              <a:t>") — это процесс анализа и разбора структурированных данных с целью извлечения нужной информации или выполнения определенных операций над этими данными.</a:t>
            </a:r>
            <a:endParaRPr lang="ru-RU" dirty="0">
              <a:highlight>
                <a:srgbClr val="C0C0C0"/>
              </a:highlight>
            </a:endParaRP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D0868D62-20C7-4C27-AB2E-9D148294C8A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2683" y="3806680"/>
            <a:ext cx="5759450" cy="2247900"/>
          </a:xfrm>
          <a:prstGeom prst="rect">
            <a:avLst/>
          </a:prstGeom>
          <a:ln/>
        </p:spPr>
      </p:pic>
      <p:pic>
        <p:nvPicPr>
          <p:cNvPr id="5" name="image28.png">
            <a:extLst>
              <a:ext uri="{FF2B5EF4-FFF2-40B4-BE49-F238E27FC236}">
                <a16:creationId xmlns:a16="http://schemas.microsoft.com/office/drawing/2014/main" id="{9C4967CD-D524-4113-99C5-7D36AE1AC6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69868" y="3806680"/>
            <a:ext cx="5759450" cy="2247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0243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2D99DBDD-0141-4663-9A26-094417CE2CB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6239" y="3041650"/>
            <a:ext cx="5759450" cy="2603500"/>
          </a:xfrm>
          <a:prstGeom prst="rect">
            <a:avLst/>
          </a:prstGeom>
          <a:ln/>
        </p:spPr>
      </p:pic>
      <p:pic>
        <p:nvPicPr>
          <p:cNvPr id="6" name="image5.png">
            <a:extLst>
              <a:ext uri="{FF2B5EF4-FFF2-40B4-BE49-F238E27FC236}">
                <a16:creationId xmlns:a16="http://schemas.microsoft.com/office/drawing/2014/main" id="{26BDAB4A-29F0-44C7-B670-EABDA53098B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36313" y="3683000"/>
            <a:ext cx="5759450" cy="1320800"/>
          </a:xfrm>
          <a:prstGeom prst="rect">
            <a:avLst/>
          </a:prstGeom>
          <a:ln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4119C8-B7F7-4FFC-B2B5-56F058E2C8AA}"/>
              </a:ext>
            </a:extLst>
          </p:cNvPr>
          <p:cNvSpPr/>
          <p:nvPr/>
        </p:nvSpPr>
        <p:spPr>
          <a:xfrm>
            <a:off x="536965" y="482900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Построение графиков</a:t>
            </a:r>
            <a:endParaRPr lang="ru-RU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721F2A-6FCB-450F-860E-7783DC9841ED}"/>
              </a:ext>
            </a:extLst>
          </p:cNvPr>
          <p:cNvSpPr/>
          <p:nvPr/>
        </p:nvSpPr>
        <p:spPr>
          <a:xfrm>
            <a:off x="1098958" y="1163329"/>
            <a:ext cx="6909733" cy="1659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полученной таблице требуется построить график, поэтому создаём отдельный класс для этого. Первым делом фильтруем таблицу от “УП”, “Н” и других “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нечисел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”. А потом по отфильтрованной таблице выводим график, который позже сохраняем.</a:t>
            </a:r>
          </a:p>
        </p:txBody>
      </p:sp>
    </p:spTree>
    <p:extLst>
      <p:ext uri="{BB962C8B-B14F-4D97-AF65-F5344CB8AC3E}">
        <p14:creationId xmlns:p14="http://schemas.microsoft.com/office/powerpoint/2010/main" val="40154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D8EEB1-9761-4814-BA3C-6780793C8EAE}"/>
              </a:ext>
            </a:extLst>
          </p:cNvPr>
          <p:cNvSpPr/>
          <p:nvPr/>
        </p:nvSpPr>
        <p:spPr>
          <a:xfrm>
            <a:off x="470857" y="450801"/>
            <a:ext cx="4655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СУБД и БД 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image24.png">
            <a:extLst>
              <a:ext uri="{FF2B5EF4-FFF2-40B4-BE49-F238E27FC236}">
                <a16:creationId xmlns:a16="http://schemas.microsoft.com/office/drawing/2014/main" id="{27498867-A64F-402A-9C8C-BD2EFBAAAA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1405" y="3620898"/>
            <a:ext cx="5759450" cy="2971800"/>
          </a:xfrm>
          <a:prstGeom prst="rect">
            <a:avLst/>
          </a:prstGeom>
          <a:ln/>
        </p:spPr>
      </p:pic>
      <p:pic>
        <p:nvPicPr>
          <p:cNvPr id="4" name="image7.png">
            <a:extLst>
              <a:ext uri="{FF2B5EF4-FFF2-40B4-BE49-F238E27FC236}">
                <a16:creationId xmlns:a16="http://schemas.microsoft.com/office/drawing/2014/main" id="{0B76F0DD-56CF-47D9-BE56-CBB7519BC45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550" y="1490037"/>
            <a:ext cx="5759450" cy="1676400"/>
          </a:xfrm>
          <a:prstGeom prst="rect">
            <a:avLst/>
          </a:prstGeom>
          <a:ln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37A376-19C4-4C16-A691-E890221C31B7}"/>
              </a:ext>
            </a:extLst>
          </p:cNvPr>
          <p:cNvSpPr/>
          <p:nvPr/>
        </p:nvSpPr>
        <p:spPr>
          <a:xfrm>
            <a:off x="6211147" y="1490037"/>
            <a:ext cx="5759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работы с пользовательскими данными требуется база данных, и система управления ею (СУБД). С помощью библиотеки sqlite3 и языка программирования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мы можем создать БД, и работать с 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34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81D5D9-129A-4540-9AFB-DFC7EC906F24}"/>
              </a:ext>
            </a:extLst>
          </p:cNvPr>
          <p:cNvSpPr/>
          <p:nvPr/>
        </p:nvSpPr>
        <p:spPr>
          <a:xfrm>
            <a:off x="590728" y="493119"/>
            <a:ext cx="4676280" cy="480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UI (</a:t>
            </a:r>
            <a:r>
              <a:rPr lang="ru-RU" sz="24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Telegram</a:t>
            </a:r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бота)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A7DB87-65C4-468A-97A4-8C1CF02F61BE}"/>
              </a:ext>
            </a:extLst>
          </p:cNvPr>
          <p:cNvSpPr/>
          <p:nvPr/>
        </p:nvSpPr>
        <p:spPr>
          <a:xfrm>
            <a:off x="707471" y="1439728"/>
            <a:ext cx="6096000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/>
            </a:br>
            <a:r>
              <a:rPr lang="ru-RU" sz="2000" dirty="0">
                <a:solidFill>
                  <a:srgbClr val="0D0D0D"/>
                </a:solidFill>
                <a:latin typeface="Söhne"/>
              </a:rPr>
              <a:t>UI (</a:t>
            </a:r>
            <a:r>
              <a:rPr lang="ru-RU" sz="2000" dirty="0" err="1">
                <a:solidFill>
                  <a:srgbClr val="0D0D0D"/>
                </a:solidFill>
                <a:latin typeface="Söhne"/>
              </a:rPr>
              <a:t>User</a:t>
            </a:r>
            <a:r>
              <a:rPr lang="ru-RU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ru-RU" sz="2000" dirty="0" err="1">
                <a:solidFill>
                  <a:srgbClr val="0D0D0D"/>
                </a:solidFill>
                <a:latin typeface="Söhne"/>
              </a:rPr>
              <a:t>Interface</a:t>
            </a:r>
            <a:r>
              <a:rPr lang="ru-RU" sz="2000" dirty="0">
                <a:solidFill>
                  <a:srgbClr val="0D0D0D"/>
                </a:solidFill>
                <a:latin typeface="Söhne"/>
              </a:rPr>
              <a:t>) — это интерфейс, через который пользователь взаимодействует с программным обеспечением или устройством. Он представляет собой всю графическую и управляющую составляющую системы, которая делает возможным взаимодействие пользователя с приложением или устройством. UI включает элементы дизайна, такие как кнопки, поля ввода, меню, а также методы управления, например, клики мышью, нажатия на сенсорном экране или голосовые команды. Важной задачей UI является создание удобного и понятного интерфейса, который облегчает пользователю выполнение задач и взаимодействие с системой.</a:t>
            </a:r>
            <a:endParaRPr lang="ru-RU" sz="2000" dirty="0"/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EF39E6CF-116D-4B28-B383-B4028D3507E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03471" y="973700"/>
            <a:ext cx="5368459" cy="3130253"/>
          </a:xfrm>
          <a:prstGeom prst="rect">
            <a:avLst/>
          </a:prstGeom>
          <a:ln/>
        </p:spPr>
      </p:pic>
      <p:pic>
        <p:nvPicPr>
          <p:cNvPr id="5" name="image17.png">
            <a:extLst>
              <a:ext uri="{FF2B5EF4-FFF2-40B4-BE49-F238E27FC236}">
                <a16:creationId xmlns:a16="http://schemas.microsoft.com/office/drawing/2014/main" id="{5C7D2EAF-76B0-401D-8B30-37D3DDD57A6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12480" y="5113842"/>
            <a:ext cx="5759450" cy="1193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73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A0000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B30B6E-60E8-423B-AB92-E51BE8FF2DEA}"/>
              </a:ext>
            </a:extLst>
          </p:cNvPr>
          <p:cNvSpPr/>
          <p:nvPr/>
        </p:nvSpPr>
        <p:spPr>
          <a:xfrm>
            <a:off x="247650" y="264969"/>
            <a:ext cx="11696700" cy="6328061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CEBA6-43EA-4EFA-83DE-74A2822578A2}"/>
              </a:ext>
            </a:extLst>
          </p:cNvPr>
          <p:cNvSpPr txBox="1"/>
          <p:nvPr/>
        </p:nvSpPr>
        <p:spPr>
          <a:xfrm>
            <a:off x="447675" y="737541"/>
            <a:ext cx="41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Актуальность 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6E6D7-EF84-4273-B4DC-36BFB7EE271E}"/>
              </a:ext>
            </a:extLst>
          </p:cNvPr>
          <p:cNvSpPr txBox="1"/>
          <p:nvPr/>
        </p:nvSpPr>
        <p:spPr>
          <a:xfrm>
            <a:off x="1819274" y="1718632"/>
            <a:ext cx="9591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Активное внедрение информационно-коммуникационных технологий, является важным фактором создания системы образования, отвечающей требованиям информационного общества и процессу реформирования традиционной системы образования. </a:t>
            </a:r>
          </a:p>
          <a:p>
            <a:r>
              <a:rPr lang="ru-RU" dirty="0"/>
              <a:t>	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9A8B9C-C82F-4405-8E0D-94E345756033}"/>
              </a:ext>
            </a:extLst>
          </p:cNvPr>
          <p:cNvSpPr/>
          <p:nvPr/>
        </p:nvSpPr>
        <p:spPr>
          <a:xfrm>
            <a:off x="1819273" y="3309445"/>
            <a:ext cx="95916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Автоматизация рутинных задач с помощью информационных технологий может облегчить и ускорить повседневные задачи. Философия программирования как раз таки основана на автоматизации всяческих процессов и задач, с которыми легко может справится современный компьютер. А внедрение такой философии в образовательный процесс, способствует развитию системы образования и упрощению повседневных задач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6714E8-C33F-44F4-AC2D-9579A31D251F}"/>
              </a:ext>
            </a:extLst>
          </p:cNvPr>
          <p:cNvSpPr/>
          <p:nvPr/>
        </p:nvSpPr>
        <p:spPr>
          <a:xfrm>
            <a:off x="590550" y="1819275"/>
            <a:ext cx="1057275" cy="101917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5C0607C-9064-44E7-8542-D669A6C1FC78}"/>
              </a:ext>
            </a:extLst>
          </p:cNvPr>
          <p:cNvSpPr/>
          <p:nvPr/>
        </p:nvSpPr>
        <p:spPr>
          <a:xfrm>
            <a:off x="590550" y="3429000"/>
            <a:ext cx="1057275" cy="101917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0067F26-2441-4AB9-A1AB-415A5635642D}"/>
              </a:ext>
            </a:extLst>
          </p:cNvPr>
          <p:cNvSpPr/>
          <p:nvPr/>
        </p:nvSpPr>
        <p:spPr>
          <a:xfrm>
            <a:off x="523875" y="1260761"/>
            <a:ext cx="39338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1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.png">
            <a:extLst>
              <a:ext uri="{FF2B5EF4-FFF2-40B4-BE49-F238E27FC236}">
                <a16:creationId xmlns:a16="http://schemas.microsoft.com/office/drawing/2014/main" id="{A373453B-BA10-4F1E-B3E0-3301B911C1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62062" y="2936147"/>
            <a:ext cx="6568085" cy="3424339"/>
          </a:xfrm>
          <a:prstGeom prst="rect">
            <a:avLst/>
          </a:prstGeom>
          <a:ln/>
        </p:spPr>
      </p:pic>
      <p:pic>
        <p:nvPicPr>
          <p:cNvPr id="3" name="image3.png">
            <a:extLst>
              <a:ext uri="{FF2B5EF4-FFF2-40B4-BE49-F238E27FC236}">
                <a16:creationId xmlns:a16="http://schemas.microsoft.com/office/drawing/2014/main" id="{084DB1D5-E0DA-4902-822B-FBFAF9BA9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20202" y="350998"/>
            <a:ext cx="5759450" cy="1206500"/>
          </a:xfrm>
          <a:prstGeom prst="rect">
            <a:avLst/>
          </a:prstGeom>
          <a:ln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BE0875-A318-4B47-826E-F4A1691A2A67}"/>
              </a:ext>
            </a:extLst>
          </p:cNvPr>
          <p:cNvSpPr/>
          <p:nvPr/>
        </p:nvSpPr>
        <p:spPr>
          <a:xfrm>
            <a:off x="224202" y="13233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Segoe UI Emoji" panose="020B0502040204020203" pitchFamily="34" charset="0"/>
              </a:rPr>
              <a:t>Я выбрал  использовать </a:t>
            </a:r>
            <a:r>
              <a:rPr lang="ru-RU" dirty="0" err="1">
                <a:latin typeface="Times New Roman" panose="02020603050405020304" pitchFamily="18" charset="0"/>
                <a:ea typeface="Segoe UI Emoji" panose="020B0502040204020203" pitchFamily="34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ea typeface="Segoe UI Emoji" panose="020B0502040204020203" pitchFamily="34" charset="0"/>
              </a:rPr>
              <a:t> бота в качестве UI, так как у меня достаточно знаний и навыков для этого. Также </a:t>
            </a:r>
            <a:r>
              <a:rPr lang="ru-RU" dirty="0" err="1">
                <a:latin typeface="Times New Roman" panose="02020603050405020304" pitchFamily="18" charset="0"/>
                <a:ea typeface="Segoe UI Emoji" panose="020B0502040204020203" pitchFamily="34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ea typeface="Segoe UI Emoji" panose="020B0502040204020203" pitchFamily="34" charset="0"/>
              </a:rPr>
              <a:t> является популярным мессенджером, который используют ~900 млн. человек.</a:t>
            </a:r>
            <a:endParaRPr lang="ru-RU" dirty="0">
              <a:ea typeface="Segoe UI Emoj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90FF08-CEB7-4980-9B3C-4C98EC9CAB9D}"/>
              </a:ext>
            </a:extLst>
          </p:cNvPr>
          <p:cNvSpPr/>
          <p:nvPr/>
        </p:nvSpPr>
        <p:spPr>
          <a:xfrm>
            <a:off x="7728038" y="2523659"/>
            <a:ext cx="39711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dirty="0"/>
            </a:br>
            <a:r>
              <a:rPr lang="ru-RU" dirty="0">
                <a:solidFill>
                  <a:srgbClr val="0D0D0D"/>
                </a:solidFill>
                <a:latin typeface="Söhne"/>
              </a:rPr>
              <a:t>При запуске бота вызывается функция </a:t>
            </a:r>
            <a:r>
              <a:rPr lang="ru-RU" dirty="0" err="1">
                <a:solidFill>
                  <a:srgbClr val="0D0D0D"/>
                </a:solidFill>
                <a:latin typeface="Söhne"/>
              </a:rPr>
              <a:t>cmd_start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(), которая информирует пользователя о функционале бота. Пользователю предлагается выбор между регистрацией и созданием графика (если он уже зарегистрирован), после чего он перенаправляется на соответствующее действие с помощью двух кнопок.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27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2C1CE4-E32E-470E-8D69-A65A7987BC67}"/>
              </a:ext>
            </a:extLst>
          </p:cNvPr>
          <p:cNvSpPr/>
          <p:nvPr/>
        </p:nvSpPr>
        <p:spPr>
          <a:xfrm>
            <a:off x="825613" y="577008"/>
            <a:ext cx="2377574" cy="480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Тестирование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50C649-9B43-4326-A0D4-FCEB524789A0}"/>
              </a:ext>
            </a:extLst>
          </p:cNvPr>
          <p:cNvSpPr/>
          <p:nvPr/>
        </p:nvSpPr>
        <p:spPr>
          <a:xfrm>
            <a:off x="825613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кода является неотъемлемой частью разработки программного обеспечения и играет важную роль в обеспечении его качества, надежности и производительности. Оно позволяет выявлять ошибки, улучшать качество кода и повышать доверие пользователей к программному продукту</a:t>
            </a:r>
            <a:endParaRPr lang="ru-RU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BF6BF8-B1FE-45A0-A205-3BF6B2B3E0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5888" y="3833768"/>
            <a:ext cx="4946013" cy="2245168"/>
          </a:xfrm>
          <a:prstGeom prst="rect">
            <a:avLst/>
          </a:prstGeom>
          <a:ln/>
        </p:spPr>
      </p:pic>
      <p:pic>
        <p:nvPicPr>
          <p:cNvPr id="5" name="image4.png">
            <a:extLst>
              <a:ext uri="{FF2B5EF4-FFF2-40B4-BE49-F238E27FC236}">
                <a16:creationId xmlns:a16="http://schemas.microsoft.com/office/drawing/2014/main" id="{11ADF4BB-505D-498E-9C4E-8CDFD41E2A2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4244659"/>
            <a:ext cx="5552605" cy="14233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8817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>
            <a:extLst>
              <a:ext uri="{FF2B5EF4-FFF2-40B4-BE49-F238E27FC236}">
                <a16:creationId xmlns:a16="http://schemas.microsoft.com/office/drawing/2014/main" id="{41E34976-FF73-4313-AC0A-EB620653121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593745" y="472215"/>
            <a:ext cx="5164211" cy="5913567"/>
          </a:xfrm>
          <a:prstGeom prst="rect">
            <a:avLst/>
          </a:prstGeom>
          <a:ln/>
        </p:spPr>
      </p:pic>
      <p:pic>
        <p:nvPicPr>
          <p:cNvPr id="3" name="image12.png">
            <a:extLst>
              <a:ext uri="{FF2B5EF4-FFF2-40B4-BE49-F238E27FC236}">
                <a16:creationId xmlns:a16="http://schemas.microsoft.com/office/drawing/2014/main" id="{44215DD7-C154-46C3-AD48-7FFD3A2A771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044" y="405103"/>
            <a:ext cx="5560911" cy="3023897"/>
          </a:xfrm>
          <a:prstGeom prst="rect">
            <a:avLst/>
          </a:prstGeom>
          <a:ln/>
        </p:spPr>
      </p:pic>
      <p:pic>
        <p:nvPicPr>
          <p:cNvPr id="4" name="image11.png">
            <a:extLst>
              <a:ext uri="{FF2B5EF4-FFF2-40B4-BE49-F238E27FC236}">
                <a16:creationId xmlns:a16="http://schemas.microsoft.com/office/drawing/2014/main" id="{8F48E766-9FA3-49F6-9AA5-AF9D90A2F9B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34044" y="3738460"/>
            <a:ext cx="5560911" cy="29769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582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4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52FBF-13D7-4FE8-A705-634402DD8A80}"/>
              </a:ext>
            </a:extLst>
          </p:cNvPr>
          <p:cNvSpPr txBox="1"/>
          <p:nvPr/>
        </p:nvSpPr>
        <p:spPr>
          <a:xfrm>
            <a:off x="2018950" y="2598003"/>
            <a:ext cx="8154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024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EBAAA4-3D54-418D-B58B-AC4FF0C1DA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AE9F4-7211-4F8B-A9CF-F03B47DB4465}"/>
              </a:ext>
            </a:extLst>
          </p:cNvPr>
          <p:cNvSpPr txBox="1"/>
          <p:nvPr/>
        </p:nvSpPr>
        <p:spPr>
          <a:xfrm>
            <a:off x="5062537" y="1571625"/>
            <a:ext cx="206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Arial Black" panose="020B0A04020102020204" pitchFamily="34" charset="0"/>
              </a:rPr>
              <a:t>Цель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3E12BE-7B3F-4953-BC92-3516DAC43922}"/>
              </a:ext>
            </a:extLst>
          </p:cNvPr>
          <p:cNvSpPr/>
          <p:nvPr/>
        </p:nvSpPr>
        <p:spPr>
          <a:xfrm>
            <a:off x="3568700" y="2341066"/>
            <a:ext cx="4851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40D5F-0C0A-4575-AFEA-AE059754D03D}"/>
              </a:ext>
            </a:extLst>
          </p:cNvPr>
          <p:cNvSpPr txBox="1"/>
          <p:nvPr/>
        </p:nvSpPr>
        <p:spPr>
          <a:xfrm>
            <a:off x="1003300" y="2650807"/>
            <a:ext cx="10782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Целью данного проекта является - упрощение, с последующей автоматизацией одной из рутинных задач в образовательном процессе, при помощи программирования и информационных технологий.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68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A0000"/>
            </a:gs>
            <a:gs pos="100000">
              <a:schemeClr val="accent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CE615F-ECFE-4065-9C1C-F82AC43472FE}"/>
              </a:ext>
            </a:extLst>
          </p:cNvPr>
          <p:cNvSpPr/>
          <p:nvPr/>
        </p:nvSpPr>
        <p:spPr>
          <a:xfrm>
            <a:off x="800100" y="933450"/>
            <a:ext cx="10591800" cy="6134100"/>
          </a:xfrm>
          <a:prstGeom prst="rect">
            <a:avLst/>
          </a:prstGeom>
          <a:solidFill>
            <a:srgbClr val="FF2D2D"/>
          </a:solidFill>
          <a:ln w="212725">
            <a:solidFill>
              <a:srgbClr val="1C1C1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35FAAB5-3C92-40E8-B61E-AF41BEC83C8A}"/>
              </a:ext>
            </a:extLst>
          </p:cNvPr>
          <p:cNvSpPr/>
          <p:nvPr/>
        </p:nvSpPr>
        <p:spPr>
          <a:xfrm>
            <a:off x="4381500" y="514350"/>
            <a:ext cx="3429000" cy="952500"/>
          </a:xfrm>
          <a:prstGeom prst="rect">
            <a:avLst/>
          </a:prstGeom>
          <a:solidFill>
            <a:srgbClr val="FF2D2D"/>
          </a:solidFill>
          <a:ln w="130175">
            <a:solidFill>
              <a:srgbClr val="1C1C1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E1630C8-4FB2-45A5-A8BD-843360809FED}"/>
              </a:ext>
            </a:extLst>
          </p:cNvPr>
          <p:cNvSpPr/>
          <p:nvPr/>
        </p:nvSpPr>
        <p:spPr>
          <a:xfrm>
            <a:off x="1322387" y="1910631"/>
            <a:ext cx="10388599" cy="401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Сбор и поиск информации о взаимодействии браузера с языком программирования </a:t>
            </a:r>
            <a:r>
              <a:rPr lang="ru-RU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Подготовка, выбор и создание структуры программного проекта.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программы в соответствии со структурой программного проекта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Тестирование программы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Компиляция программы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9E3-E825-4701-9704-366BB00C7E69}"/>
              </a:ext>
            </a:extLst>
          </p:cNvPr>
          <p:cNvSpPr txBox="1"/>
          <p:nvPr/>
        </p:nvSpPr>
        <p:spPr>
          <a:xfrm>
            <a:off x="4529137" y="51435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40763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tx1"/>
            </a:gs>
            <a:gs pos="100000">
              <a:srgbClr val="00B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2C4C2-EEC4-4C90-A20A-15219AAC8354}"/>
              </a:ext>
            </a:extLst>
          </p:cNvPr>
          <p:cNvSpPr txBox="1"/>
          <p:nvPr/>
        </p:nvSpPr>
        <p:spPr>
          <a:xfrm>
            <a:off x="1200150" y="-3476608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Язык Программирования </a:t>
            </a:r>
            <a:r>
              <a:rPr lang="ru-RU" b="1" dirty="0" err="1">
                <a:latin typeface="Arial Black" panose="020B0A04020102020204" pitchFamily="34" charset="0"/>
              </a:rPr>
              <a:t>Python</a:t>
            </a:r>
            <a:endParaRPr lang="ru-RU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D0D12F-2421-48A1-98CC-16BBD1D8F03C}"/>
              </a:ext>
            </a:extLst>
          </p:cNvPr>
          <p:cNvSpPr/>
          <p:nvPr/>
        </p:nvSpPr>
        <p:spPr>
          <a:xfrm>
            <a:off x="4178300" y="-2714545"/>
            <a:ext cx="7553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это язык программирования, который широко используется в интернет-приложениях, разработке программного обеспечения, науке о данных и машинном обучении (ML). Разработчики используют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потому что он эффективен, прост в изучении и работает на разных платформах. Программы на языке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можно скачать бесплатно, они совместимы со всеми типами систем и повышают скорость разработки.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7225B0-B812-48F2-A979-E76506178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699" y1="29492" x2="43750" y2="29492"/>
                        <a14:foregroundMark x1="50195" y1="79980" x2="42773" y2="77441"/>
                        <a14:foregroundMark x1="42773" y1="77441" x2="39453" y2="71191"/>
                        <a14:foregroundMark x1="39453" y1="71191" x2="43848" y2="62402"/>
                        <a14:foregroundMark x1="41895" y1="27246" x2="41895" y2="27246"/>
                        <a14:foregroundMark x1="58301" y1="73926" x2="58301" y2="73926"/>
                        <a14:foregroundMark x1="56836" y1="72363" x2="58691" y2="723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3700" y="-3664965"/>
            <a:ext cx="2755900" cy="27559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6A6848-0FCB-4CA6-B19A-BA22253EB590}"/>
              </a:ext>
            </a:extLst>
          </p:cNvPr>
          <p:cNvSpPr/>
          <p:nvPr/>
        </p:nvSpPr>
        <p:spPr>
          <a:xfrm>
            <a:off x="838200" y="457200"/>
            <a:ext cx="10515600" cy="640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FFBBE9-807C-48FF-95A9-7803CFB0DE2D}"/>
              </a:ext>
            </a:extLst>
          </p:cNvPr>
          <p:cNvSpPr/>
          <p:nvPr/>
        </p:nvSpPr>
        <p:spPr>
          <a:xfrm>
            <a:off x="1371600" y="751028"/>
            <a:ext cx="2197100" cy="21064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D2C615-B360-421A-BDB7-58D0177B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699" y1="29492" x2="43750" y2="29492"/>
                        <a14:foregroundMark x1="50195" y1="79980" x2="42773" y2="77441"/>
                        <a14:foregroundMark x1="42773" y1="77441" x2="39453" y2="71191"/>
                        <a14:foregroundMark x1="39453" y1="71191" x2="43848" y2="62402"/>
                        <a14:foregroundMark x1="41895" y1="27246" x2="41895" y2="27246"/>
                        <a14:foregroundMark x1="58301" y1="73926" x2="58301" y2="73926"/>
                        <a14:foregroundMark x1="56836" y1="72363" x2="58691" y2="723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426314"/>
            <a:ext cx="2755900" cy="275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990232-1BF6-4C37-8364-A2DDD350F31E}"/>
              </a:ext>
            </a:extLst>
          </p:cNvPr>
          <p:cNvSpPr txBox="1"/>
          <p:nvPr/>
        </p:nvSpPr>
        <p:spPr>
          <a:xfrm>
            <a:off x="4127500" y="751028"/>
            <a:ext cx="66675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Язык Программирования </a:t>
            </a:r>
            <a:r>
              <a:rPr lang="ru-RU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58DE400-D9DA-4396-9458-7FB7E6F0E065}"/>
              </a:ext>
            </a:extLst>
          </p:cNvPr>
          <p:cNvSpPr/>
          <p:nvPr/>
        </p:nvSpPr>
        <p:spPr>
          <a:xfrm>
            <a:off x="1676400" y="2983041"/>
            <a:ext cx="942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Python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 — это язык программирования, который широко используется в интернет-приложениях, разработке программного обеспечения, науке о данных и машинном обучении (ML). Разработчики используют </a:t>
            </a:r>
            <a:r>
              <a:rPr lang="ru-RU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Python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, потому что он эффективен, прост в изучении и работает на разных платформах. Программы на языке </a:t>
            </a:r>
            <a:r>
              <a:rPr lang="ru-RU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Python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 можно скачать бесплатно, они совместимы со всеми типами систем и повышают скорость разработки</a:t>
            </a:r>
            <a:r>
              <a:rPr lang="ru-RU" sz="3200" dirty="0">
                <a:latin typeface="Bahnschrift Condensed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6"/>
            </a:gs>
            <a:gs pos="100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6805C1-2B4F-42C7-B174-23EF273CB62A}"/>
              </a:ext>
            </a:extLst>
          </p:cNvPr>
          <p:cNvSpPr/>
          <p:nvPr/>
        </p:nvSpPr>
        <p:spPr>
          <a:xfrm>
            <a:off x="400050" y="476198"/>
            <a:ext cx="11353800" cy="6000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15ED69C-3739-44D3-BC14-613ABBE4D573}"/>
              </a:ext>
            </a:extLst>
          </p:cNvPr>
          <p:cNvSpPr/>
          <p:nvPr/>
        </p:nvSpPr>
        <p:spPr>
          <a:xfrm>
            <a:off x="776127" y="700484"/>
            <a:ext cx="10639746" cy="60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Объектно-ориентированное программирование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BAD66E-E62D-4F15-9A0A-ECE36F09B6EB}"/>
              </a:ext>
            </a:extLst>
          </p:cNvPr>
          <p:cNvSpPr/>
          <p:nvPr/>
        </p:nvSpPr>
        <p:spPr>
          <a:xfrm>
            <a:off x="1209739" y="2319694"/>
            <a:ext cx="4867211" cy="301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Если постараться объяснить простыми словами, то ООП ускоряет написание кода и делает его более читаемым.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72212-66E2-4FAE-8181-D5CE6E0237F9}"/>
              </a:ext>
            </a:extLst>
          </p:cNvPr>
          <p:cNvSpPr txBox="1"/>
          <p:nvPr/>
        </p:nvSpPr>
        <p:spPr>
          <a:xfrm>
            <a:off x="6548663" y="2319694"/>
            <a:ext cx="4867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Идеология объектно-ориентированного программирования (ООП) разрабатывалась, чтобы связать поведение определенного объекта с его классом. Людям проще воспринимать окружающий мир как объекты, которые поддаются определенной классификации (например, разделение на живую и неживую природу).</a:t>
            </a:r>
          </a:p>
          <a:p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0BFE76D-0B62-49D4-88D4-07D90E04DB67}"/>
              </a:ext>
            </a:extLst>
          </p:cNvPr>
          <p:cNvSpPr/>
          <p:nvPr/>
        </p:nvSpPr>
        <p:spPr>
          <a:xfrm>
            <a:off x="6502944" y="2319694"/>
            <a:ext cx="45719" cy="279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65468E9-6B08-49FB-AD65-B26FF382A193}"/>
              </a:ext>
            </a:extLst>
          </p:cNvPr>
          <p:cNvSpPr/>
          <p:nvPr/>
        </p:nvSpPr>
        <p:spPr>
          <a:xfrm flipH="1">
            <a:off x="1178511" y="2409825"/>
            <a:ext cx="45719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73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FFFF00"/>
            </a:gs>
            <a:gs pos="100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85FC98-597A-4C4D-89B9-32FC0F14741C}"/>
              </a:ext>
            </a:extLst>
          </p:cNvPr>
          <p:cNvSpPr/>
          <p:nvPr/>
        </p:nvSpPr>
        <p:spPr>
          <a:xfrm>
            <a:off x="299959" y="1435100"/>
            <a:ext cx="3444875" cy="530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029FC0-5E8D-4E2E-8431-8797DB703D4B}"/>
              </a:ext>
            </a:extLst>
          </p:cNvPr>
          <p:cNvSpPr/>
          <p:nvPr/>
        </p:nvSpPr>
        <p:spPr>
          <a:xfrm>
            <a:off x="4373562" y="1435100"/>
            <a:ext cx="3444875" cy="530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64EDA2-89CF-4605-8942-3D37B4D4002D}"/>
              </a:ext>
            </a:extLst>
          </p:cNvPr>
          <p:cNvSpPr/>
          <p:nvPr/>
        </p:nvSpPr>
        <p:spPr>
          <a:xfrm>
            <a:off x="8447166" y="1435100"/>
            <a:ext cx="3444875" cy="530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A55F67-56E1-4F9B-9275-B60C2A73F847}"/>
              </a:ext>
            </a:extLst>
          </p:cNvPr>
          <p:cNvSpPr/>
          <p:nvPr/>
        </p:nvSpPr>
        <p:spPr>
          <a:xfrm>
            <a:off x="299958" y="1490395"/>
            <a:ext cx="3444875" cy="485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Монолитная архитектура: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Программа разрабатывается как единое целое, где весь код обычно находится в одном приложении или кодовой базе.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Проста в начале разработки, но может быть сложной для масштабирования и поддержки по мере роста проекта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5D31DD3-46F4-4449-88A1-B6760DFC1CF1}"/>
              </a:ext>
            </a:extLst>
          </p:cNvPr>
          <p:cNvSpPr/>
          <p:nvPr/>
        </p:nvSpPr>
        <p:spPr>
          <a:xfrm>
            <a:off x="4490283" y="1464995"/>
            <a:ext cx="3444875" cy="5248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72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Многоуровневая архитектура: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72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Проект разделен на несколько уровней (например, представление, бизнес-логика, доступ к данным), каждый из которых выполняет определенные функции.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72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Обеспечивает легкость масштабирования и изменения различных частей проекта независимо друг от друга</a:t>
            </a:r>
            <a:r>
              <a:rPr lang="ru-RU" sz="1720" dirty="0"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AA200AE-8C05-46A5-9936-4D03F70AE90B}"/>
              </a:ext>
            </a:extLst>
          </p:cNvPr>
          <p:cNvSpPr/>
          <p:nvPr/>
        </p:nvSpPr>
        <p:spPr>
          <a:xfrm>
            <a:off x="8447167" y="1435100"/>
            <a:ext cx="3444874" cy="524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95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Микросервисная</a:t>
            </a:r>
            <a:r>
              <a:rPr lang="ru-RU" sz="195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архитектура: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95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Проект состоит из небольших, независимых сервисов, каждый из которых отвечает за определенную функциональность.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95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Обеспечивает высокую гибкость и масштабируемость, но требует сложной инфраструктуры и управления.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3A9008E-8189-429B-8771-E1487B472C48}"/>
              </a:ext>
            </a:extLst>
          </p:cNvPr>
          <p:cNvSpPr/>
          <p:nvPr/>
        </p:nvSpPr>
        <p:spPr>
          <a:xfrm>
            <a:off x="4333105" y="-87045"/>
            <a:ext cx="3444875" cy="8045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29EC94-2CB3-4F1D-AD53-FFEF1B8EA638}"/>
              </a:ext>
            </a:extLst>
          </p:cNvPr>
          <p:cNvSpPr/>
          <p:nvPr/>
        </p:nvSpPr>
        <p:spPr>
          <a:xfrm>
            <a:off x="4333105" y="0"/>
            <a:ext cx="3602053" cy="51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Структуры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9374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FF0000"/>
            </a:gs>
            <a:gs pos="100000">
              <a:srgbClr val="6A23E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730B38-9A7A-4B58-9AE0-B76A9D3E8FEE}"/>
              </a:ext>
            </a:extLst>
          </p:cNvPr>
          <p:cNvSpPr/>
          <p:nvPr/>
        </p:nvSpPr>
        <p:spPr>
          <a:xfrm>
            <a:off x="438150" y="457200"/>
            <a:ext cx="11334750" cy="6400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59EEFBE-D5C0-4314-8D87-0B9D2AD6F02E}"/>
              </a:ext>
            </a:extLst>
          </p:cNvPr>
          <p:cNvSpPr/>
          <p:nvPr/>
        </p:nvSpPr>
        <p:spPr>
          <a:xfrm>
            <a:off x="559776" y="786789"/>
            <a:ext cx="11091498" cy="609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Плюсы выбора многоуровневая структура проекта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23C46A-ED9B-4830-89E1-579D06EB409F}"/>
              </a:ext>
            </a:extLst>
          </p:cNvPr>
          <p:cNvSpPr/>
          <p:nvPr/>
        </p:nvSpPr>
        <p:spPr>
          <a:xfrm>
            <a:off x="2031205" y="1874826"/>
            <a:ext cx="6558428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Снижение зависимости и повышение связности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005C195-FFCB-4569-862A-FE4B3556FB1B}"/>
              </a:ext>
            </a:extLst>
          </p:cNvPr>
          <p:cNvSpPr/>
          <p:nvPr/>
        </p:nvSpPr>
        <p:spPr>
          <a:xfrm>
            <a:off x="2056934" y="2970669"/>
            <a:ext cx="5224928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Улучшение переиспользования кода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253175-4FAE-4906-ACA1-6A9729491724}"/>
              </a:ext>
            </a:extLst>
          </p:cNvPr>
          <p:cNvSpPr/>
          <p:nvPr/>
        </p:nvSpPr>
        <p:spPr>
          <a:xfrm>
            <a:off x="2056934" y="4032870"/>
            <a:ext cx="5453064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Модульность и разделение ответственности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5054185-8297-4632-99B3-E7500950CCC5}"/>
              </a:ext>
            </a:extLst>
          </p:cNvPr>
          <p:cNvSpPr/>
          <p:nvPr/>
        </p:nvSpPr>
        <p:spPr>
          <a:xfrm>
            <a:off x="2056934" y="5077620"/>
            <a:ext cx="5133976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Упрощение тестирования и отладки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B9F80D-AB61-4646-8A0F-C585F3F75EB0}"/>
              </a:ext>
            </a:extLst>
          </p:cNvPr>
          <p:cNvSpPr/>
          <p:nvPr/>
        </p:nvSpPr>
        <p:spPr>
          <a:xfrm>
            <a:off x="1403021" y="2021560"/>
            <a:ext cx="628184" cy="609975"/>
          </a:xfrm>
          <a:prstGeom prst="rect">
            <a:avLst/>
          </a:prstGeom>
          <a:gradFill>
            <a:gsLst>
              <a:gs pos="2000">
                <a:srgbClr val="FF0000"/>
              </a:gs>
              <a:gs pos="100000">
                <a:srgbClr val="6A23E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947CD5F-F693-4DB1-BF03-D088A68EB05D}"/>
              </a:ext>
            </a:extLst>
          </p:cNvPr>
          <p:cNvSpPr/>
          <p:nvPr/>
        </p:nvSpPr>
        <p:spPr>
          <a:xfrm>
            <a:off x="1428750" y="3136761"/>
            <a:ext cx="628184" cy="609975"/>
          </a:xfrm>
          <a:prstGeom prst="rect">
            <a:avLst/>
          </a:prstGeom>
          <a:gradFill>
            <a:gsLst>
              <a:gs pos="2000">
                <a:srgbClr val="FF0000"/>
              </a:gs>
              <a:gs pos="100000">
                <a:srgbClr val="6A23E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37D4ED-3695-4983-A58A-B7A79C21290A}"/>
              </a:ext>
            </a:extLst>
          </p:cNvPr>
          <p:cNvSpPr/>
          <p:nvPr/>
        </p:nvSpPr>
        <p:spPr>
          <a:xfrm>
            <a:off x="1403021" y="4186212"/>
            <a:ext cx="628184" cy="609975"/>
          </a:xfrm>
          <a:prstGeom prst="rect">
            <a:avLst/>
          </a:prstGeom>
          <a:gradFill>
            <a:gsLst>
              <a:gs pos="2000">
                <a:srgbClr val="FF0000"/>
              </a:gs>
              <a:gs pos="100000">
                <a:srgbClr val="6A23E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0B32EE-9814-41A2-94FE-4ACCFD522572}"/>
              </a:ext>
            </a:extLst>
          </p:cNvPr>
          <p:cNvSpPr/>
          <p:nvPr/>
        </p:nvSpPr>
        <p:spPr>
          <a:xfrm>
            <a:off x="1403021" y="5228902"/>
            <a:ext cx="628184" cy="609975"/>
          </a:xfrm>
          <a:prstGeom prst="rect">
            <a:avLst/>
          </a:prstGeom>
          <a:gradFill>
            <a:gsLst>
              <a:gs pos="2000">
                <a:srgbClr val="FF0000"/>
              </a:gs>
              <a:gs pos="100000">
                <a:srgbClr val="6A23E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67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A60B42-27BE-4E33-86B4-B39FAD108533}"/>
              </a:ext>
            </a:extLst>
          </p:cNvPr>
          <p:cNvSpPr/>
          <p:nvPr/>
        </p:nvSpPr>
        <p:spPr>
          <a:xfrm>
            <a:off x="1514375" y="2795445"/>
            <a:ext cx="10185400" cy="7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Визуализация структуры проекта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B93F9B-4427-4ECE-94A3-58F1BF1E592E}"/>
              </a:ext>
            </a:extLst>
          </p:cNvPr>
          <p:cNvSpPr/>
          <p:nvPr/>
        </p:nvSpPr>
        <p:spPr>
          <a:xfrm>
            <a:off x="1424539" y="2795445"/>
            <a:ext cx="9144000" cy="84290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497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945</Words>
  <Application>Microsoft Office PowerPoint</Application>
  <PresentationFormat>Широкоэкранный</PresentationFormat>
  <Paragraphs>68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Bahnschrift Condensed</vt:lpstr>
      <vt:lpstr>Bahnschrift SemiBold</vt:lpstr>
      <vt:lpstr>Calibri</vt:lpstr>
      <vt:lpstr>Calibri Light</vt:lpstr>
      <vt:lpstr>Segoe UI Black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28</dc:creator>
  <cp:lastModifiedBy>28</cp:lastModifiedBy>
  <cp:revision>5</cp:revision>
  <dcterms:created xsi:type="dcterms:W3CDTF">2024-04-08T05:46:21Z</dcterms:created>
  <dcterms:modified xsi:type="dcterms:W3CDTF">2024-04-11T05:53:43Z</dcterms:modified>
</cp:coreProperties>
</file>