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1" r:id="rId3"/>
    <p:sldId id="418" r:id="rId4"/>
    <p:sldId id="411" r:id="rId5"/>
    <p:sldId id="413" r:id="rId6"/>
    <p:sldId id="414" r:id="rId7"/>
    <p:sldId id="415" r:id="rId8"/>
    <p:sldId id="416" r:id="rId9"/>
    <p:sldId id="417" r:id="rId10"/>
    <p:sldId id="419" r:id="rId11"/>
    <p:sldId id="420" r:id="rId12"/>
    <p:sldId id="258" r:id="rId13"/>
    <p:sldId id="259" r:id="rId14"/>
    <p:sldId id="261" r:id="rId15"/>
    <p:sldId id="264" r:id="rId16"/>
    <p:sldId id="265" r:id="rId17"/>
    <p:sldId id="260" r:id="rId18"/>
    <p:sldId id="262" r:id="rId19"/>
    <p:sldId id="263" r:id="rId20"/>
    <p:sldId id="4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270" y="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69B-F9D8-4ACE-A1F8-7D281BE7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D3A85-6380-4524-8BEF-0B561C691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C27F-FEE6-443A-A184-A735A098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43A-8FC9-49FF-9595-4344257B012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AD83-B2DC-42B6-B1FE-CF261670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E677-57E5-4442-95DA-6547066D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05F7-4034-4956-954C-5410564C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0D65-B37F-410E-9CAC-E5B133AB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95521-6F09-42B7-B7D5-B216D6BF0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17CC-C205-4B36-B452-69D7DC6E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43A-8FC9-49FF-9595-4344257B012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E12E6-53D2-4CC5-9D3C-25AC1A31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2A27-0EE9-4251-B519-298F87AE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05F7-4034-4956-954C-5410564C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8E8F8-D611-4A94-B2E7-02837C448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554A5-30A7-4C8B-AEDA-0777F10F1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FD49-A212-4F5A-ADFA-4EE78670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43A-8FC9-49FF-9595-4344257B012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441D-3B39-4B40-8A46-ABD1044B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B00D-8675-4F4E-9E1A-7F309662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05F7-4034-4956-954C-5410564C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B24E-14D2-48E2-9CC8-61E4CDAE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2167-58BF-4F88-A8A9-2E4A062F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3765-C9F8-4E25-A9C0-70C215A3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43A-8FC9-49FF-9595-4344257B012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F45A0-8C66-44A5-94ED-8C139363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B31C-1CA5-4A0A-8160-648D3D2D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05F7-4034-4956-954C-5410564C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5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32DB-D2FC-4A3E-AE71-4B9958DB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6424B-C28D-4363-A12F-30773F6D2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BBEB-F44D-4877-8763-2368E6D9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43A-8FC9-49FF-9595-4344257B012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71FE1-22E8-468F-B784-6C8ACDD5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2C650-9A71-4AA3-9A64-F2AD3A51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05F7-4034-4956-954C-5410564C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E285-CDB8-4E6A-94E7-56A12E4F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A6505-033D-41E9-AA5C-0BA3F246A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38C4E-AE41-4E7A-9F3C-9C0534627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9D05A-F8B4-4035-B2C3-972B26B9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43A-8FC9-49FF-9595-4344257B012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D4861-8643-4233-8475-8FC928A3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CCC0D-82E3-467B-8265-54708060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05F7-4034-4956-954C-5410564C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9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B94D-1263-4F23-AA79-0DC9AC33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FA794-D84C-4BD7-B607-A57A15A40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4BF2A-5C54-4317-8962-316A2E6DF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23A8A-8413-450B-8AFD-5E744D1EB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0D482-3113-4E37-9BCD-A4C11D805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A9C0C-7095-45E1-B275-23482AFC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43A-8FC9-49FF-9595-4344257B012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F03AC-28C0-4442-9231-2023A9FE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B0134-45AD-4D8C-A672-558BF057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05F7-4034-4956-954C-5410564C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F736-462B-43BD-AB3E-FC2FDCDA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1090E-665A-4A9B-87A2-613BDF1D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43A-8FC9-49FF-9595-4344257B012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B4DA5-C2E6-4FDE-8FF3-E09B49E8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076BC-B587-487D-B7E2-6FEBCBC5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05F7-4034-4956-954C-5410564C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6FBE1-F29C-4618-B044-D40398B9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43A-8FC9-49FF-9595-4344257B012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E501C-7014-4FA3-871A-0762391B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46237-79D3-4A4F-A2F1-AD3B8C70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05F7-4034-4956-954C-5410564C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9BEC-F06B-461D-A5B5-6FFA7A83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BD20-FB28-4F35-BF08-C3DBDA75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48EDB-14E3-4BE5-AC02-63A38D44C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D00E-E088-4CBA-A7BF-EE48EEF5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43A-8FC9-49FF-9595-4344257B012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396B7-BD3F-43E9-81A5-C6B528F9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0F6F8-0F5C-4E22-82E4-8BBE2445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05F7-4034-4956-954C-5410564C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8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B08D-9825-4B99-8071-00C5D9AC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0F7D2-6552-4D02-8308-08D8BAAC1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351CF-90D7-48D9-86F6-BC182032B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8D742-8DDC-4BA2-B52C-5850150F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43A-8FC9-49FF-9595-4344257B012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2E548-BD14-4E3B-9ED9-97BFEA4F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B96-49BF-43A4-BEC9-CE568F99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05F7-4034-4956-954C-5410564C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0F61F-06F1-472A-AC3D-A92DA4FF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338F-B267-463A-852F-067B3DF3E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68D7-A130-420B-87A8-51D19130B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DC43A-8FC9-49FF-9595-4344257B012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9ADFC-DF24-496E-99B6-136C91232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FC4B-63D1-4BB0-85F4-19ED094EF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05F7-4034-4956-954C-5410564C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352B-0ADE-4931-A821-00D7C1BB1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198" y="1468106"/>
            <a:ext cx="12210198" cy="2387600"/>
          </a:xfrm>
        </p:spPr>
        <p:txBody>
          <a:bodyPr>
            <a:normAutofit/>
          </a:bodyPr>
          <a:lstStyle/>
          <a:p>
            <a:r>
              <a:rPr lang="en-US" sz="4000" b="1" dirty="0"/>
              <a:t>SLIM: </a:t>
            </a:r>
            <a:r>
              <a:rPr lang="en-US" sz="4000" b="1" u="sng" dirty="0"/>
              <a:t>Sli</a:t>
            </a:r>
            <a:r>
              <a:rPr lang="en-US" sz="4000" b="1" dirty="0"/>
              <a:t>ced Distributed Container </a:t>
            </a:r>
            <a:r>
              <a:rPr lang="en-US" sz="4000" b="1" u="sng" dirty="0"/>
              <a:t>M</a:t>
            </a:r>
            <a:r>
              <a:rPr lang="en-US" sz="4000" b="1" dirty="0"/>
              <a:t>igration</a:t>
            </a:r>
            <a:br>
              <a:rPr lang="en-US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407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8161-B228-4FE8-A31B-C5353795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Layered Migration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22D6-41E8-4CE9-B47A-5B977623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7763" cy="4351338"/>
          </a:xfrm>
        </p:spPr>
        <p:txBody>
          <a:bodyPr>
            <a:normAutofit fontScale="62500" lnSpcReduction="20000"/>
          </a:bodyPr>
          <a:lstStyle/>
          <a:p>
            <a:pPr marL="0">
              <a:buNone/>
            </a:pPr>
            <a:r>
              <a:rPr lang="en-US" sz="2900" dirty="0"/>
              <a:t>Image layers </a:t>
            </a:r>
            <a:r>
              <a:rPr lang="en-US" sz="2900" i="1" dirty="0"/>
              <a:t>not already present </a:t>
            </a:r>
            <a:r>
              <a:rPr lang="en-US" sz="2900" dirty="0"/>
              <a:t>are transferred from the source to the destination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Layers are stored and distributed through the </a:t>
            </a:r>
            <a:r>
              <a:rPr lang="en-US" b="1" dirty="0"/>
              <a:t>destination’s Registry</a:t>
            </a:r>
          </a:p>
          <a:p>
            <a:pPr lvl="1"/>
            <a:endParaRPr lang="en-US" dirty="0"/>
          </a:p>
          <a:p>
            <a:pPr marL="0">
              <a:buNone/>
            </a:pPr>
            <a:r>
              <a:rPr lang="en-US" dirty="0"/>
              <a:t>Steps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Migration request issued to both nodes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The source uploads the container image layers (</a:t>
            </a:r>
            <a:r>
              <a:rPr lang="en-US" b="1" dirty="0"/>
              <a:t>push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destination gets notifies when this is done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Those already present locally </a:t>
            </a:r>
            <a:r>
              <a:rPr lang="en-US" u="sng" dirty="0"/>
              <a:t>are not uploaded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The destination downloads the layers it needs (local </a:t>
            </a:r>
            <a:r>
              <a:rPr lang="en-US" b="1" dirty="0"/>
              <a:t>pull</a:t>
            </a:r>
            <a:r>
              <a:rPr lang="en-US" dirty="0"/>
              <a:t>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New container started at the destination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source gets notified when the new instance is up and running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User-service handover from source to destination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(Original container stopped at the source)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Migration request status updated to </a:t>
            </a:r>
            <a:r>
              <a:rPr lang="en-US" b="1" dirty="0"/>
              <a:t>completed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DD271-3183-4558-84D1-999E38B7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3E53-04A4-45FB-BB81-FC5D116434CF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33BFAC-3D89-489C-9B87-25B11E206CEB}"/>
              </a:ext>
            </a:extLst>
          </p:cNvPr>
          <p:cNvGrpSpPr/>
          <p:nvPr/>
        </p:nvGrpSpPr>
        <p:grpSpPr>
          <a:xfrm>
            <a:off x="6011881" y="1690688"/>
            <a:ext cx="5341919" cy="4310080"/>
            <a:chOff x="6531031" y="1970444"/>
            <a:chExt cx="5341919" cy="43100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2BBA05-8677-4D24-9090-C7ADE7C4D564}"/>
                </a:ext>
              </a:extLst>
            </p:cNvPr>
            <p:cNvGrpSpPr/>
            <p:nvPr/>
          </p:nvGrpSpPr>
          <p:grpSpPr>
            <a:xfrm>
              <a:off x="7125819" y="1970444"/>
              <a:ext cx="4747131" cy="4310080"/>
              <a:chOff x="6796747" y="365763"/>
              <a:chExt cx="4747131" cy="431008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540FEE0-D2CE-4F06-BCFF-28AE0CF7AADD}"/>
                  </a:ext>
                </a:extLst>
              </p:cNvPr>
              <p:cNvSpPr/>
              <p:nvPr/>
            </p:nvSpPr>
            <p:spPr>
              <a:xfrm>
                <a:off x="7349052" y="2437468"/>
                <a:ext cx="885825" cy="885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n</a:t>
                </a:r>
                <a:r>
                  <a:rPr lang="it-IT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E852294-0694-45F2-9913-C936D1E4527B}"/>
                  </a:ext>
                </a:extLst>
              </p:cNvPr>
              <p:cNvSpPr/>
              <p:nvPr/>
            </p:nvSpPr>
            <p:spPr>
              <a:xfrm>
                <a:off x="9623215" y="2437467"/>
                <a:ext cx="885825" cy="885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n</a:t>
                </a:r>
                <a:r>
                  <a:rPr lang="it-IT" baseline="-25000" dirty="0"/>
                  <a:t>2</a:t>
                </a:r>
                <a:endParaRPr lang="en-US" baseline="-25000" dirty="0"/>
              </a:p>
            </p:txBody>
          </p:sp>
          <p:pic>
            <p:nvPicPr>
              <p:cNvPr id="18" name="Graphic 17" descr="User">
                <a:extLst>
                  <a:ext uri="{FF2B5EF4-FFF2-40B4-BE49-F238E27FC236}">
                    <a16:creationId xmlns:a16="http://schemas.microsoft.com/office/drawing/2014/main" id="{2D54A4D0-7F14-4302-B70D-63BB6FF27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1846" y="376144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EB2C7A13-71E0-4ACE-9E04-C53DE1261B7A}"/>
                  </a:ext>
                </a:extLst>
              </p:cNvPr>
              <p:cNvSpPr/>
              <p:nvPr/>
            </p:nvSpPr>
            <p:spPr>
              <a:xfrm>
                <a:off x="8925393" y="3550600"/>
                <a:ext cx="697822" cy="29074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71FB36-DC20-4FAD-B51F-9758A33E5322}"/>
                  </a:ext>
                </a:extLst>
              </p:cNvPr>
              <p:cNvSpPr/>
              <p:nvPr/>
            </p:nvSpPr>
            <p:spPr>
              <a:xfrm>
                <a:off x="10030969" y="1919526"/>
                <a:ext cx="328927" cy="3289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3</a:t>
                </a:r>
                <a:endParaRPr lang="en-US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BB482150-D933-4591-B314-1CA4EF7C5E28}"/>
                  </a:ext>
                </a:extLst>
              </p:cNvPr>
              <p:cNvCxnSpPr>
                <a:cxnSpLocks/>
                <a:stCxn id="18" idx="1"/>
                <a:endCxn id="16" idx="4"/>
              </p:cNvCxnSpPr>
              <p:nvPr/>
            </p:nvCxnSpPr>
            <p:spPr>
              <a:xfrm rot="10800000">
                <a:off x="7791966" y="3323293"/>
                <a:ext cx="679881" cy="895350"/>
              </a:xfrm>
              <a:prstGeom prst="curvedConnector2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3A3953CF-290D-4B09-9DA9-E258BC9EA061}"/>
                  </a:ext>
                </a:extLst>
              </p:cNvPr>
              <p:cNvCxnSpPr>
                <a:cxnSpLocks/>
                <a:stCxn id="18" idx="3"/>
                <a:endCxn id="17" idx="4"/>
              </p:cNvCxnSpPr>
              <p:nvPr/>
            </p:nvCxnSpPr>
            <p:spPr>
              <a:xfrm flipV="1">
                <a:off x="9386246" y="3323292"/>
                <a:ext cx="679882" cy="895351"/>
              </a:xfrm>
              <a:prstGeom prst="curvedConnector2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DFA19C-5D8F-4577-A694-33ABCA14D523}"/>
                  </a:ext>
                </a:extLst>
              </p:cNvPr>
              <p:cNvSpPr/>
              <p:nvPr/>
            </p:nvSpPr>
            <p:spPr>
              <a:xfrm>
                <a:off x="8404515" y="365763"/>
                <a:ext cx="885825" cy="885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m</a:t>
                </a:r>
                <a:endParaRPr lang="en-US" baseline="-25000" dirty="0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0D55798-46C0-4F06-80F7-02E4CF253CDA}"/>
                  </a:ext>
                </a:extLst>
              </p:cNvPr>
              <p:cNvCxnSpPr>
                <a:stCxn id="23" idx="3"/>
                <a:endCxn id="16" idx="0"/>
              </p:cNvCxnSpPr>
              <p:nvPr/>
            </p:nvCxnSpPr>
            <p:spPr>
              <a:xfrm flipH="1">
                <a:off x="7791965" y="1121862"/>
                <a:ext cx="742276" cy="1315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C508A4C-D3E1-47A2-AD3D-63BC87E8817B}"/>
                  </a:ext>
                </a:extLst>
              </p:cNvPr>
              <p:cNvCxnSpPr>
                <a:stCxn id="23" idx="5"/>
                <a:endCxn id="17" idx="0"/>
              </p:cNvCxnSpPr>
              <p:nvPr/>
            </p:nvCxnSpPr>
            <p:spPr>
              <a:xfrm>
                <a:off x="9160614" y="1121862"/>
                <a:ext cx="905514" cy="1315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5C2CC8C-5EEC-4D24-AD7C-74B7C84DEC8F}"/>
                  </a:ext>
                </a:extLst>
              </p:cNvPr>
              <p:cNvSpPr/>
              <p:nvPr/>
            </p:nvSpPr>
            <p:spPr>
              <a:xfrm>
                <a:off x="8682963" y="1310385"/>
                <a:ext cx="328927" cy="3289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1</a:t>
                </a:r>
                <a:endParaRPr lang="en-US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  <p:pic>
            <p:nvPicPr>
              <p:cNvPr id="27" name="Graphic 26" descr="Return">
                <a:extLst>
                  <a:ext uri="{FF2B5EF4-FFF2-40B4-BE49-F238E27FC236}">
                    <a16:creationId xmlns:a16="http://schemas.microsoft.com/office/drawing/2014/main" id="{87B58C03-4736-4D07-B1FC-67D3E3392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778751" y="2837223"/>
                <a:ext cx="586341" cy="586341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BDAADE4-B8B5-4510-8377-D01679FE1423}"/>
                  </a:ext>
                </a:extLst>
              </p:cNvPr>
              <p:cNvGrpSpPr/>
              <p:nvPr/>
            </p:nvGrpSpPr>
            <p:grpSpPr>
              <a:xfrm>
                <a:off x="6826345" y="1993356"/>
                <a:ext cx="561143" cy="575951"/>
                <a:chOff x="744347" y="1808585"/>
                <a:chExt cx="769341" cy="789643"/>
              </a:xfrm>
            </p:grpSpPr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2050ECEE-4EAC-445F-B3A2-41F000E2509A}"/>
                    </a:ext>
                  </a:extLst>
                </p:cNvPr>
                <p:cNvSpPr/>
                <p:nvPr/>
              </p:nvSpPr>
              <p:spPr>
                <a:xfrm>
                  <a:off x="744347" y="1808585"/>
                  <a:ext cx="769341" cy="789643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Play">
                  <a:extLst>
                    <a:ext uri="{FF2B5EF4-FFF2-40B4-BE49-F238E27FC236}">
                      <a16:creationId xmlns:a16="http://schemas.microsoft.com/office/drawing/2014/main" id="{05ECF015-09A9-4182-8D67-5302423EE5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2807" y="2033613"/>
                  <a:ext cx="532991" cy="532991"/>
                </a:xfrm>
                <a:prstGeom prst="rect">
                  <a:avLst/>
                </a:prstGeom>
              </p:spPr>
            </p:pic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8D7B5F0-A838-427A-84DE-5A951CDF9077}"/>
                  </a:ext>
                </a:extLst>
              </p:cNvPr>
              <p:cNvSpPr/>
              <p:nvPr/>
            </p:nvSpPr>
            <p:spPr>
              <a:xfrm>
                <a:off x="8225649" y="2373598"/>
                <a:ext cx="328927" cy="3289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2</a:t>
                </a:r>
                <a:endParaRPr lang="en-US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AB6A8DC-2733-49CA-B0DA-8CA614126C2A}"/>
                  </a:ext>
                </a:extLst>
              </p:cNvPr>
              <p:cNvSpPr/>
              <p:nvPr/>
            </p:nvSpPr>
            <p:spPr>
              <a:xfrm>
                <a:off x="11214951" y="2597593"/>
                <a:ext cx="328927" cy="3289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4</a:t>
                </a:r>
                <a:endParaRPr lang="en-US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857101F-5D0F-4D92-9521-AF0492E9DA8C}"/>
                  </a:ext>
                </a:extLst>
              </p:cNvPr>
              <p:cNvGrpSpPr/>
              <p:nvPr/>
            </p:nvGrpSpPr>
            <p:grpSpPr>
              <a:xfrm>
                <a:off x="10543244" y="1998106"/>
                <a:ext cx="561143" cy="575951"/>
                <a:chOff x="605051" y="1808585"/>
                <a:chExt cx="769341" cy="789643"/>
              </a:xfrm>
            </p:grpSpPr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BC71ABCB-D1E7-430C-AFF4-613681B046F1}"/>
                    </a:ext>
                  </a:extLst>
                </p:cNvPr>
                <p:cNvSpPr/>
                <p:nvPr/>
              </p:nvSpPr>
              <p:spPr>
                <a:xfrm>
                  <a:off x="605051" y="1808585"/>
                  <a:ext cx="769341" cy="789643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Graphic 43" descr="Play">
                  <a:extLst>
                    <a:ext uri="{FF2B5EF4-FFF2-40B4-BE49-F238E27FC236}">
                      <a16:creationId xmlns:a16="http://schemas.microsoft.com/office/drawing/2014/main" id="{C915EE17-F178-4F30-9FA9-50CF3E04BA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513" y="2033613"/>
                  <a:ext cx="532991" cy="532991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5CF7EBE-E9D1-4D04-91B3-6A2D63A34620}"/>
                  </a:ext>
                </a:extLst>
              </p:cNvPr>
              <p:cNvGrpSpPr/>
              <p:nvPr/>
            </p:nvGrpSpPr>
            <p:grpSpPr>
              <a:xfrm>
                <a:off x="6796747" y="2627955"/>
                <a:ext cx="512133" cy="468641"/>
                <a:chOff x="6796747" y="2627955"/>
                <a:chExt cx="512133" cy="468641"/>
              </a:xfrm>
            </p:grpSpPr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B76FF5BD-97E1-490F-AF34-0ACA7024F195}"/>
                    </a:ext>
                  </a:extLst>
                </p:cNvPr>
                <p:cNvSpPr/>
                <p:nvPr/>
              </p:nvSpPr>
              <p:spPr>
                <a:xfrm>
                  <a:off x="6796747" y="2627955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E693EEAF-7831-46F6-9DA1-5C793FBB6951}"/>
                    </a:ext>
                  </a:extLst>
                </p:cNvPr>
                <p:cNvSpPr/>
                <p:nvPr/>
              </p:nvSpPr>
              <p:spPr>
                <a:xfrm>
                  <a:off x="6796749" y="2785153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5DACA2BA-C742-4185-BADC-EA28D269CE01}"/>
                    </a:ext>
                  </a:extLst>
                </p:cNvPr>
                <p:cNvSpPr/>
                <p:nvPr/>
              </p:nvSpPr>
              <p:spPr>
                <a:xfrm>
                  <a:off x="6796748" y="2941226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6648AD9-A518-43BB-B706-DAF3D671896B}"/>
                  </a:ext>
                </a:extLst>
              </p:cNvPr>
              <p:cNvGrpSpPr/>
              <p:nvPr/>
            </p:nvGrpSpPr>
            <p:grpSpPr>
              <a:xfrm>
                <a:off x="10559790" y="2785153"/>
                <a:ext cx="512132" cy="311443"/>
                <a:chOff x="6796748" y="2785153"/>
                <a:chExt cx="512132" cy="311443"/>
              </a:xfrm>
            </p:grpSpPr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D05C43B7-48AA-4F90-BF9E-5EC20BE72206}"/>
                    </a:ext>
                  </a:extLst>
                </p:cNvPr>
                <p:cNvSpPr/>
                <p:nvPr/>
              </p:nvSpPr>
              <p:spPr>
                <a:xfrm>
                  <a:off x="6796749" y="2785153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8D80D6CF-BF18-47A6-B0BB-F883C453F6D3}"/>
                    </a:ext>
                  </a:extLst>
                </p:cNvPr>
                <p:cNvSpPr/>
                <p:nvPr/>
              </p:nvSpPr>
              <p:spPr>
                <a:xfrm>
                  <a:off x="6796748" y="2941226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67DFC40F-C2D6-4081-8E16-931E431FD9F8}"/>
                  </a:ext>
                </a:extLst>
              </p:cNvPr>
              <p:cNvSpPr/>
              <p:nvPr/>
            </p:nvSpPr>
            <p:spPr>
              <a:xfrm>
                <a:off x="8591360" y="2654695"/>
                <a:ext cx="512131" cy="155370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A3D1101-F170-47F3-A7B7-23D045FEA076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 flipV="1">
                <a:off x="8234877" y="2880380"/>
                <a:ext cx="1388338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Curved 35">
                <a:extLst>
                  <a:ext uri="{FF2B5EF4-FFF2-40B4-BE49-F238E27FC236}">
                    <a16:creationId xmlns:a16="http://schemas.microsoft.com/office/drawing/2014/main" id="{F291E9CA-47D4-4F4E-AF4A-10D2B489B7A6}"/>
                  </a:ext>
                </a:extLst>
              </p:cNvPr>
              <p:cNvCxnSpPr>
                <a:cxnSpLocks/>
                <a:stCxn id="34" idx="0"/>
                <a:endCxn id="9" idx="1"/>
              </p:cNvCxnSpPr>
              <p:nvPr/>
            </p:nvCxnSpPr>
            <p:spPr>
              <a:xfrm rot="5400000" flipH="1" flipV="1">
                <a:off x="8827760" y="2316880"/>
                <a:ext cx="376902" cy="298729"/>
              </a:xfrm>
              <a:prstGeom prst="curvedConnector2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E2B46B66-C8DD-4AA5-BD78-FE77D7E33C88}"/>
                  </a:ext>
                </a:extLst>
              </p:cNvPr>
              <p:cNvSpPr/>
              <p:nvPr/>
            </p:nvSpPr>
            <p:spPr>
              <a:xfrm>
                <a:off x="10562410" y="2631270"/>
                <a:ext cx="512131" cy="155370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8221424-BC1C-43E1-A376-014DB627D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94648" y="3593074"/>
              <a:ext cx="578800" cy="578800"/>
            </a:xfrm>
            <a:prstGeom prst="rect">
              <a:avLst/>
            </a:prstGeom>
          </p:spPr>
        </p:pic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8675311D-8BFE-4BD0-A226-37675E93DCA6}"/>
                </a:ext>
              </a:extLst>
            </p:cNvPr>
            <p:cNvCxnSpPr>
              <a:cxnSpLocks/>
              <a:stCxn id="9" idx="3"/>
              <a:endCxn id="37" idx="0"/>
            </p:cNvCxnSpPr>
            <p:nvPr/>
          </p:nvCxnSpPr>
          <p:spPr>
            <a:xfrm>
              <a:off x="10073448" y="3882474"/>
              <a:ext cx="1093521" cy="353477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34C94F-716F-459F-8951-7A1977B84354}"/>
                </a:ext>
              </a:extLst>
            </p:cNvPr>
            <p:cNvSpPr txBox="1"/>
            <p:nvPr/>
          </p:nvSpPr>
          <p:spPr>
            <a:xfrm>
              <a:off x="9431343" y="3395957"/>
              <a:ext cx="69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Registry</a:t>
              </a:r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A04686-CD9E-49D1-9919-9C47CB18EE2E}"/>
                </a:ext>
              </a:extLst>
            </p:cNvPr>
            <p:cNvSpPr/>
            <p:nvPr/>
          </p:nvSpPr>
          <p:spPr>
            <a:xfrm>
              <a:off x="6871263" y="3144863"/>
              <a:ext cx="328927" cy="3289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rPr>
                <a:t>5</a:t>
              </a:r>
              <a:endParaRPr lang="en-US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68505424-556E-405A-B190-22AA36836153}"/>
                </a:ext>
              </a:extLst>
            </p:cNvPr>
            <p:cNvSpPr/>
            <p:nvPr/>
          </p:nvSpPr>
          <p:spPr>
            <a:xfrm>
              <a:off x="6852332" y="3542221"/>
              <a:ext cx="366790" cy="43322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top">
              <a:extLst>
                <a:ext uri="{FF2B5EF4-FFF2-40B4-BE49-F238E27FC236}">
                  <a16:creationId xmlns:a16="http://schemas.microsoft.com/office/drawing/2014/main" id="{8092B26D-3E22-4E34-BE8A-A854D273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31031" y="3378090"/>
              <a:ext cx="328927" cy="328927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2C9FC6-A838-4167-AA39-80E6283518C6}"/>
                </a:ext>
              </a:extLst>
            </p:cNvPr>
            <p:cNvSpPr/>
            <p:nvPr/>
          </p:nvSpPr>
          <p:spPr>
            <a:xfrm>
              <a:off x="10297234" y="5398588"/>
              <a:ext cx="328927" cy="3289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rPr>
                <a:t>5</a:t>
              </a:r>
              <a:endParaRPr lang="en-US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34394BC-E94F-4748-A122-1240A21E3500}"/>
              </a:ext>
            </a:extLst>
          </p:cNvPr>
          <p:cNvSpPr txBox="1"/>
          <p:nvPr/>
        </p:nvSpPr>
        <p:spPr>
          <a:xfrm>
            <a:off x="6405010" y="5902920"/>
            <a:ext cx="473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*Registry can be at multiple places</a:t>
            </a:r>
          </a:p>
        </p:txBody>
      </p:sp>
    </p:spTree>
    <p:extLst>
      <p:ext uri="{BB962C8B-B14F-4D97-AF65-F5344CB8AC3E}">
        <p14:creationId xmlns:p14="http://schemas.microsoft.com/office/powerpoint/2010/main" val="185468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1931-CC51-4E4C-BBEF-718061AF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Use-cases and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64AE-2B92-45CA-BC6E-BCD9545B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3025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Intra-cluster migration</a:t>
            </a:r>
            <a:r>
              <a:rPr lang="en-US" sz="2400" dirty="0"/>
              <a:t>: single cluster with decentralized registry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Stateless migration</a:t>
            </a:r>
            <a:r>
              <a:rPr lang="en-US" sz="2000" dirty="0"/>
              <a:t>: stateless service (no session/per-user state) and no request state migration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Stateful migration: </a:t>
            </a:r>
            <a:r>
              <a:rPr lang="en-US" sz="2000" dirty="0"/>
              <a:t>stateful service with writable volumes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r>
              <a:rPr lang="en-US" sz="2400" b="1" dirty="0"/>
              <a:t>Client application:</a:t>
            </a:r>
            <a:r>
              <a:rPr lang="en-US" sz="2400" dirty="0"/>
              <a:t> Real-time image processing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E91F-3343-444E-B610-E2D52D29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3E53-04A4-45FB-BB81-FC5D116434CF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97F9E2-EDB3-44EC-8240-C72B29F34DDA}"/>
              </a:ext>
            </a:extLst>
          </p:cNvPr>
          <p:cNvGrpSpPr/>
          <p:nvPr/>
        </p:nvGrpSpPr>
        <p:grpSpPr>
          <a:xfrm>
            <a:off x="6329981" y="1914252"/>
            <a:ext cx="4181210" cy="3081223"/>
            <a:chOff x="7125819" y="3199301"/>
            <a:chExt cx="4181210" cy="30812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E878D0-1EF5-4563-85D6-72FBB24B45C7}"/>
                </a:ext>
              </a:extLst>
            </p:cNvPr>
            <p:cNvGrpSpPr/>
            <p:nvPr/>
          </p:nvGrpSpPr>
          <p:grpSpPr>
            <a:xfrm>
              <a:off x="7125819" y="3199301"/>
              <a:ext cx="4181210" cy="3081223"/>
              <a:chOff x="6796747" y="1594620"/>
              <a:chExt cx="4181210" cy="308122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644A465-4AF5-4948-9144-A0429F90DE36}"/>
                  </a:ext>
                </a:extLst>
              </p:cNvPr>
              <p:cNvSpPr/>
              <p:nvPr/>
            </p:nvSpPr>
            <p:spPr>
              <a:xfrm>
                <a:off x="7349052" y="2437468"/>
                <a:ext cx="885825" cy="885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SRC</a:t>
                </a:r>
                <a:endParaRPr lang="en-US" baseline="-25000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6B08DF0-8240-4D0C-B03C-80A75FEEE794}"/>
                  </a:ext>
                </a:extLst>
              </p:cNvPr>
              <p:cNvSpPr/>
              <p:nvPr/>
            </p:nvSpPr>
            <p:spPr>
              <a:xfrm>
                <a:off x="9623215" y="2437467"/>
                <a:ext cx="885825" cy="885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DST</a:t>
                </a:r>
                <a:endParaRPr lang="en-US" baseline="-25000" dirty="0"/>
              </a:p>
            </p:txBody>
          </p:sp>
          <p:pic>
            <p:nvPicPr>
              <p:cNvPr id="18" name="Graphic 17" descr="User">
                <a:extLst>
                  <a:ext uri="{FF2B5EF4-FFF2-40B4-BE49-F238E27FC236}">
                    <a16:creationId xmlns:a16="http://schemas.microsoft.com/office/drawing/2014/main" id="{27BA4BEF-2B54-4536-889C-7CBA0D1B2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1846" y="376144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164605B5-C449-4872-B76B-CAB9512FBFAA}"/>
                  </a:ext>
                </a:extLst>
              </p:cNvPr>
              <p:cNvSpPr/>
              <p:nvPr/>
            </p:nvSpPr>
            <p:spPr>
              <a:xfrm>
                <a:off x="9264821" y="4166139"/>
                <a:ext cx="697822" cy="29074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6874442-B27F-4F0A-AF69-B5CCCE809D84}"/>
                  </a:ext>
                </a:extLst>
              </p:cNvPr>
              <p:cNvGrpSpPr/>
              <p:nvPr/>
            </p:nvGrpSpPr>
            <p:grpSpPr>
              <a:xfrm>
                <a:off x="6826345" y="1993356"/>
                <a:ext cx="561143" cy="575951"/>
                <a:chOff x="744347" y="1808585"/>
                <a:chExt cx="769341" cy="789643"/>
              </a:xfrm>
            </p:grpSpPr>
            <p:sp>
              <p:nvSpPr>
                <p:cNvPr id="45" name="Cube 44">
                  <a:extLst>
                    <a:ext uri="{FF2B5EF4-FFF2-40B4-BE49-F238E27FC236}">
                      <a16:creationId xmlns:a16="http://schemas.microsoft.com/office/drawing/2014/main" id="{53555D59-9356-46D6-8781-A2CA69A6F77F}"/>
                    </a:ext>
                  </a:extLst>
                </p:cNvPr>
                <p:cNvSpPr/>
                <p:nvPr/>
              </p:nvSpPr>
              <p:spPr>
                <a:xfrm>
                  <a:off x="744347" y="1808585"/>
                  <a:ext cx="769341" cy="789643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Play">
                  <a:extLst>
                    <a:ext uri="{FF2B5EF4-FFF2-40B4-BE49-F238E27FC236}">
                      <a16:creationId xmlns:a16="http://schemas.microsoft.com/office/drawing/2014/main" id="{24263C72-1086-498F-949F-C973189950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2807" y="2033613"/>
                  <a:ext cx="532991" cy="532991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60C5A64-21E3-4424-B694-D54B49D2D55E}"/>
                  </a:ext>
                </a:extLst>
              </p:cNvPr>
              <p:cNvGrpSpPr/>
              <p:nvPr/>
            </p:nvGrpSpPr>
            <p:grpSpPr>
              <a:xfrm>
                <a:off x="6796747" y="2627955"/>
                <a:ext cx="512133" cy="468641"/>
                <a:chOff x="6796747" y="2627955"/>
                <a:chExt cx="512133" cy="468641"/>
              </a:xfrm>
            </p:grpSpPr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AA08CFE5-BA51-4B94-BA49-54899D279F24}"/>
                    </a:ext>
                  </a:extLst>
                </p:cNvPr>
                <p:cNvSpPr/>
                <p:nvPr/>
              </p:nvSpPr>
              <p:spPr>
                <a:xfrm>
                  <a:off x="6796747" y="2627955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Cube 40">
                  <a:extLst>
                    <a:ext uri="{FF2B5EF4-FFF2-40B4-BE49-F238E27FC236}">
                      <a16:creationId xmlns:a16="http://schemas.microsoft.com/office/drawing/2014/main" id="{94680B0C-ECC8-472C-91A5-F4C72291133F}"/>
                    </a:ext>
                  </a:extLst>
                </p:cNvPr>
                <p:cNvSpPr/>
                <p:nvPr/>
              </p:nvSpPr>
              <p:spPr>
                <a:xfrm>
                  <a:off x="6796749" y="2785153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ube 41">
                  <a:extLst>
                    <a:ext uri="{FF2B5EF4-FFF2-40B4-BE49-F238E27FC236}">
                      <a16:creationId xmlns:a16="http://schemas.microsoft.com/office/drawing/2014/main" id="{498D196C-C687-46A3-B5F2-FBFA95A18184}"/>
                    </a:ext>
                  </a:extLst>
                </p:cNvPr>
                <p:cNvSpPr/>
                <p:nvPr/>
              </p:nvSpPr>
              <p:spPr>
                <a:xfrm>
                  <a:off x="6796748" y="2941226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4C06A7F-3936-440D-9A9F-8A20F8332271}"/>
                  </a:ext>
                </a:extLst>
              </p:cNvPr>
              <p:cNvGrpSpPr/>
              <p:nvPr/>
            </p:nvGrpSpPr>
            <p:grpSpPr>
              <a:xfrm>
                <a:off x="10465825" y="1594620"/>
                <a:ext cx="512132" cy="311443"/>
                <a:chOff x="6702783" y="1594620"/>
                <a:chExt cx="512132" cy="311443"/>
              </a:xfrm>
            </p:grpSpPr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433DF4A6-87A5-44EC-B18C-E7C90223FE26}"/>
                    </a:ext>
                  </a:extLst>
                </p:cNvPr>
                <p:cNvSpPr/>
                <p:nvPr/>
              </p:nvSpPr>
              <p:spPr>
                <a:xfrm>
                  <a:off x="6702784" y="1594620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80A6D076-8B51-4C0E-8AD4-6DD4E057AAB1}"/>
                    </a:ext>
                  </a:extLst>
                </p:cNvPr>
                <p:cNvSpPr/>
                <p:nvPr/>
              </p:nvSpPr>
              <p:spPr>
                <a:xfrm>
                  <a:off x="6702783" y="1750693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FA3C1D05-416E-415C-8C93-AED03EA64A5C}"/>
                  </a:ext>
                </a:extLst>
              </p:cNvPr>
              <p:cNvSpPr/>
              <p:nvPr/>
            </p:nvSpPr>
            <p:spPr>
              <a:xfrm>
                <a:off x="8591360" y="2654695"/>
                <a:ext cx="512131" cy="155370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C8B513D-7D37-4818-8DC4-CEA00BA1E41B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 flipV="1">
                <a:off x="8234877" y="2880380"/>
                <a:ext cx="1388338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5ABB36-9259-4B8D-836A-199FD7E574CD}"/>
                </a:ext>
              </a:extLst>
            </p:cNvPr>
            <p:cNvSpPr txBox="1"/>
            <p:nvPr/>
          </p:nvSpPr>
          <p:spPr>
            <a:xfrm>
              <a:off x="8165060" y="3459536"/>
              <a:ext cx="69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Registry</a:t>
              </a:r>
              <a:endParaRPr lang="en-US" dirty="0"/>
            </a:p>
          </p:txBody>
        </p:sp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1F569C0A-C3A1-4F71-B78C-189793EB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36284" y="3650356"/>
              <a:ext cx="578800" cy="578800"/>
            </a:xfrm>
            <a:prstGeom prst="rect">
              <a:avLst/>
            </a:prstGeom>
          </p:spPr>
        </p:pic>
      </p:grpSp>
      <p:pic>
        <p:nvPicPr>
          <p:cNvPr id="1028" name="Picture 4" descr="Image result for traffic light car image">
            <a:extLst>
              <a:ext uri="{FF2B5EF4-FFF2-40B4-BE49-F238E27FC236}">
                <a16:creationId xmlns:a16="http://schemas.microsoft.com/office/drawing/2014/main" id="{EDB42B7A-6219-4790-83C1-C9631ACDF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7" t="50000"/>
          <a:stretch/>
        </p:blipFill>
        <p:spPr bwMode="auto">
          <a:xfrm>
            <a:off x="7505839" y="4164256"/>
            <a:ext cx="524543" cy="26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Image result for traffic light car image">
            <a:extLst>
              <a:ext uri="{FF2B5EF4-FFF2-40B4-BE49-F238E27FC236}">
                <a16:creationId xmlns:a16="http://schemas.microsoft.com/office/drawing/2014/main" id="{21ECF69D-ABD2-4522-BDA2-69DC1DF40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7" t="50000"/>
          <a:stretch/>
        </p:blipFill>
        <p:spPr bwMode="auto">
          <a:xfrm>
            <a:off x="7583509" y="4247791"/>
            <a:ext cx="524543" cy="26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Image result for traffic light car image">
            <a:extLst>
              <a:ext uri="{FF2B5EF4-FFF2-40B4-BE49-F238E27FC236}">
                <a16:creationId xmlns:a16="http://schemas.microsoft.com/office/drawing/2014/main" id="{482FFFD2-603C-4096-A40E-603D41E63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7" t="50000"/>
          <a:stretch/>
        </p:blipFill>
        <p:spPr bwMode="auto">
          <a:xfrm>
            <a:off x="7661178" y="4307568"/>
            <a:ext cx="524543" cy="26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26047E-8F71-4887-A811-8FF0E66B7F99}"/>
              </a:ext>
            </a:extLst>
          </p:cNvPr>
          <p:cNvCxnSpPr>
            <a:cxnSpLocks/>
          </p:cNvCxnSpPr>
          <p:nvPr/>
        </p:nvCxnSpPr>
        <p:spPr>
          <a:xfrm flipH="1" flipV="1">
            <a:off x="7521386" y="3572609"/>
            <a:ext cx="613420" cy="741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ED18B3-D871-4B75-B49F-FC923CCA32A6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7638385" y="3513199"/>
            <a:ext cx="649450" cy="801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61B085-2FE9-4783-8659-6F27F5D1476B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654530" y="3513198"/>
            <a:ext cx="631645" cy="65106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9425CF-EA20-4FAD-99E4-CCC3EAE37F02}"/>
              </a:ext>
            </a:extLst>
          </p:cNvPr>
          <p:cNvCxnSpPr>
            <a:cxnSpLocks/>
          </p:cNvCxnSpPr>
          <p:nvPr/>
        </p:nvCxnSpPr>
        <p:spPr>
          <a:xfrm flipH="1">
            <a:off x="8692729" y="3608793"/>
            <a:ext cx="627612" cy="66212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E304C4D-DBED-4FC5-A687-4DB474F56924}"/>
              </a:ext>
            </a:extLst>
          </p:cNvPr>
          <p:cNvSpPr/>
          <p:nvPr/>
        </p:nvSpPr>
        <p:spPr>
          <a:xfrm>
            <a:off x="10467975" y="1870075"/>
            <a:ext cx="885825" cy="88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N1</a:t>
            </a:r>
            <a:endParaRPr lang="en-US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E3EC1D7-B7EA-4B5A-9F1C-9A025DEA84C9}"/>
              </a:ext>
            </a:extLst>
          </p:cNvPr>
          <p:cNvSpPr/>
          <p:nvPr/>
        </p:nvSpPr>
        <p:spPr>
          <a:xfrm>
            <a:off x="10561998" y="3425354"/>
            <a:ext cx="885825" cy="88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N2</a:t>
            </a:r>
            <a:endParaRPr lang="en-US" baseline="-250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96EBA9A-815F-4681-8DF1-4A00096D4B31}"/>
              </a:ext>
            </a:extLst>
          </p:cNvPr>
          <p:cNvCxnSpPr>
            <a:cxnSpLocks/>
            <a:stCxn id="73" idx="2"/>
            <a:endCxn id="17" idx="7"/>
          </p:cNvCxnSpPr>
          <p:nvPr/>
        </p:nvCxnSpPr>
        <p:spPr>
          <a:xfrm flipH="1">
            <a:off x="9912548" y="2312988"/>
            <a:ext cx="555427" cy="573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248CE28-7D0D-4CBD-BCC8-1A642439B9FC}"/>
              </a:ext>
            </a:extLst>
          </p:cNvPr>
          <p:cNvCxnSpPr>
            <a:cxnSpLocks/>
            <a:stCxn id="74" idx="2"/>
            <a:endCxn id="17" idx="5"/>
          </p:cNvCxnSpPr>
          <p:nvPr/>
        </p:nvCxnSpPr>
        <p:spPr>
          <a:xfrm flipH="1" flipV="1">
            <a:off x="9912548" y="3513198"/>
            <a:ext cx="649450" cy="355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be 82">
            <a:extLst>
              <a:ext uri="{FF2B5EF4-FFF2-40B4-BE49-F238E27FC236}">
                <a16:creationId xmlns:a16="http://schemas.microsoft.com/office/drawing/2014/main" id="{556C3A1F-21C6-473A-8158-83D8D971D889}"/>
              </a:ext>
            </a:extLst>
          </p:cNvPr>
          <p:cNvSpPr/>
          <p:nvPr/>
        </p:nvSpPr>
        <p:spPr>
          <a:xfrm>
            <a:off x="10121868" y="3436632"/>
            <a:ext cx="512131" cy="15537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F3A3B57D-6C64-4C1C-A052-3FDF09EF6DE8}"/>
              </a:ext>
            </a:extLst>
          </p:cNvPr>
          <p:cNvSpPr/>
          <p:nvPr/>
        </p:nvSpPr>
        <p:spPr>
          <a:xfrm>
            <a:off x="10121868" y="2706177"/>
            <a:ext cx="512131" cy="15537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F5278FFB-B67B-4FA0-8C68-5C5655BA4B62}"/>
              </a:ext>
            </a:extLst>
          </p:cNvPr>
          <p:cNvCxnSpPr>
            <a:cxnSpLocks/>
            <a:stCxn id="38" idx="2"/>
            <a:endCxn id="84" idx="1"/>
          </p:cNvCxnSpPr>
          <p:nvPr/>
        </p:nvCxnSpPr>
        <p:spPr>
          <a:xfrm rot="10800000" flipH="1" flipV="1">
            <a:off x="9999060" y="2011358"/>
            <a:ext cx="359452" cy="733662"/>
          </a:xfrm>
          <a:prstGeom prst="curvedConnector4">
            <a:avLst>
              <a:gd name="adj1" fmla="val -63597"/>
              <a:gd name="adj2" fmla="val 5132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25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720B764-C2B1-4BB4-AFE0-E04F60C86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14955"/>
              </p:ext>
            </p:extLst>
          </p:nvPr>
        </p:nvGraphicFramePr>
        <p:xfrm>
          <a:off x="2847549" y="197691"/>
          <a:ext cx="4480560" cy="650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173503155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41754349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35675782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307256545"/>
                    </a:ext>
                  </a:extLst>
                </a:gridCol>
              </a:tblGrid>
              <a:tr h="4053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Case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Delay (</a:t>
                      </a:r>
                      <a:r>
                        <a:rPr lang="en-US" sz="1800" dirty="0" err="1"/>
                        <a:t>ms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Layer Size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Load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3680968709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800" dirty="0"/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&gt;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949434429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800" dirty="0"/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&gt; S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389115184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800" dirty="0"/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=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473828805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&gt;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923033443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&gt; S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903910214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=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377787649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&gt;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3595969726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&gt; S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9107729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=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403774965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&gt;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55885566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&gt; S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3137016999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=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2203853927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800" dirty="0"/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&gt;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33463985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800" dirty="0"/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&gt; S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3130088458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800" dirty="0"/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=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3748894042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&gt;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2488388508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&gt; S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68804657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18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=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2276796205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F783C395-8F41-4C8B-8B2D-FF57AB298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29249"/>
              </p:ext>
            </p:extLst>
          </p:nvPr>
        </p:nvGraphicFramePr>
        <p:xfrm>
          <a:off x="7519863" y="182762"/>
          <a:ext cx="4480560" cy="654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173503155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41754349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35675782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307256545"/>
                    </a:ext>
                  </a:extLst>
                </a:gridCol>
              </a:tblGrid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Case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Delay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Layer Size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Load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3680968709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19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&gt;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949434429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20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 &gt; S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389115184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=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473828805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22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&gt;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923033443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 &gt; S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903910214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=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377787649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700" dirty="0"/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&gt;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3595969726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700" dirty="0"/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 &gt; S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9107729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27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700" dirty="0"/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=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403774965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&gt;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55885566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 &gt; S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3137016999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30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=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2203853927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&gt;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33463985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 &gt; S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3130088458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33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=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3748894042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34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&gt;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2488388508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 &gt; S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68804657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=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295174408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C1F347F-A6E9-45F0-9848-7C15EA98FD0E}"/>
              </a:ext>
            </a:extLst>
          </p:cNvPr>
          <p:cNvSpPr txBox="1"/>
          <p:nvPr/>
        </p:nvSpPr>
        <p:spPr>
          <a:xfrm>
            <a:off x="364602" y="393539"/>
            <a:ext cx="22223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Emulation Parameters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Stateless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203980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720B764-C2B1-4BB4-AFE0-E04F60C86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6385"/>
              </p:ext>
            </p:extLst>
          </p:nvPr>
        </p:nvGraphicFramePr>
        <p:xfrm>
          <a:off x="2847549" y="197691"/>
          <a:ext cx="4480560" cy="650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173503155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41754349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35675782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307256545"/>
                    </a:ext>
                  </a:extLst>
                </a:gridCol>
              </a:tblGrid>
              <a:tr h="4053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Case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Delay (</a:t>
                      </a:r>
                      <a:r>
                        <a:rPr lang="en-US" sz="1800" dirty="0" err="1"/>
                        <a:t>ms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Vol. Size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Load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3680968709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800" dirty="0"/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&gt;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949434429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800" dirty="0"/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&gt; S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389115184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800" dirty="0"/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=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473828805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&gt;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923033443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&gt; S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903910214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=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377787649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&gt;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3595969726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&gt; S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9107729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=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403774965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&gt;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55885566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&gt; S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3137016999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=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2203853927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800" dirty="0"/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&gt;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133463985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800" dirty="0"/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&gt; S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3130088458"/>
                  </a:ext>
                </a:extLst>
              </a:tr>
              <a:tr h="2954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800" dirty="0"/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=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3748894042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&gt;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2488388508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&gt; S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68804657"/>
                  </a:ext>
                </a:extLst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18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MB</a:t>
                      </a:r>
                    </a:p>
                  </a:txBody>
                  <a:tcPr marL="51190" marR="51190" marT="25595" marB="255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= D</a:t>
                      </a:r>
                    </a:p>
                  </a:txBody>
                  <a:tcPr marL="51190" marR="51190" marT="25595" marB="25595"/>
                </a:tc>
                <a:extLst>
                  <a:ext uri="{0D108BD9-81ED-4DB2-BD59-A6C34878D82A}">
                    <a16:rowId xmlns:a16="http://schemas.microsoft.com/office/drawing/2014/main" val="2276796205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F783C395-8F41-4C8B-8B2D-FF57AB298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89277"/>
              </p:ext>
            </p:extLst>
          </p:nvPr>
        </p:nvGraphicFramePr>
        <p:xfrm>
          <a:off x="7519863" y="182762"/>
          <a:ext cx="4480560" cy="654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173503155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41754349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35675782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307256545"/>
                    </a:ext>
                  </a:extLst>
                </a:gridCol>
              </a:tblGrid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Case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Delay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Vol. Size</a:t>
                      </a:r>
                      <a:endParaRPr lang="en-US" sz="1700" dirty="0"/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Load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3680968709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19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&gt;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949434429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20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 &gt; S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389115184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=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473828805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22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&gt;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923033443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 &gt; S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903910214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=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377787649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700" dirty="0"/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&gt;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3595969726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700" dirty="0"/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 &gt; S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9107729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27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KB</a:t>
                      </a:r>
                      <a:endParaRPr lang="en-US" sz="1700" dirty="0"/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=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403774965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&gt;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55885566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 &gt; S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3137016999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30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=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2203853927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31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&gt;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133463985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 &gt; S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3130088458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33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=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3748894042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34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&gt;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2488388508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 &gt; S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68804657"/>
                  </a:ext>
                </a:extLst>
              </a:tr>
              <a:tr h="34217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 MB</a:t>
                      </a:r>
                    </a:p>
                  </a:txBody>
                  <a:tcPr marL="85545" marR="85545" marT="42772" marB="427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 = D</a:t>
                      </a:r>
                    </a:p>
                  </a:txBody>
                  <a:tcPr marL="85545" marR="85545" marT="42772" marB="42772"/>
                </a:tc>
                <a:extLst>
                  <a:ext uri="{0D108BD9-81ED-4DB2-BD59-A6C34878D82A}">
                    <a16:rowId xmlns:a16="http://schemas.microsoft.com/office/drawing/2014/main" val="295174408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C1F347F-A6E9-45F0-9848-7C15EA98FD0E}"/>
              </a:ext>
            </a:extLst>
          </p:cNvPr>
          <p:cNvSpPr txBox="1"/>
          <p:nvPr/>
        </p:nvSpPr>
        <p:spPr>
          <a:xfrm>
            <a:off x="364602" y="393539"/>
            <a:ext cx="22223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Emulation Parameters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Stateful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89DEF-8470-4669-A8DA-A49210E54A4B}"/>
              </a:ext>
            </a:extLst>
          </p:cNvPr>
          <p:cNvSpPr txBox="1"/>
          <p:nvPr/>
        </p:nvSpPr>
        <p:spPr>
          <a:xfrm>
            <a:off x="364602" y="3559215"/>
            <a:ext cx="222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size=10 MB</a:t>
            </a:r>
          </a:p>
          <a:p>
            <a:r>
              <a:rPr lang="en-US" dirty="0"/>
              <a:t>Change Volume=10%</a:t>
            </a:r>
          </a:p>
        </p:txBody>
      </p:sp>
    </p:spTree>
    <p:extLst>
      <p:ext uri="{BB962C8B-B14F-4D97-AF65-F5344CB8AC3E}">
        <p14:creationId xmlns:p14="http://schemas.microsoft.com/office/powerpoint/2010/main" val="308534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BE25979-D3D1-444E-B9F7-03BBFED4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1" y="800688"/>
            <a:ext cx="11519537" cy="5663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3B1840-3E04-42FC-B57F-BF54A2DE2001}"/>
              </a:ext>
            </a:extLst>
          </p:cNvPr>
          <p:cNvSpPr txBox="1"/>
          <p:nvPr/>
        </p:nvSpPr>
        <p:spPr>
          <a:xfrm>
            <a:off x="364602" y="173620"/>
            <a:ext cx="1156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Migration Time CDF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2C498-81D4-49EB-B2D5-1F4042F104B4}"/>
              </a:ext>
            </a:extLst>
          </p:cNvPr>
          <p:cNvSpPr txBox="1"/>
          <p:nvPr/>
        </p:nvSpPr>
        <p:spPr>
          <a:xfrm>
            <a:off x="92597" y="6376412"/>
            <a:ext cx="280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*Ongoing work</a:t>
            </a:r>
          </a:p>
        </p:txBody>
      </p:sp>
    </p:spTree>
    <p:extLst>
      <p:ext uri="{BB962C8B-B14F-4D97-AF65-F5344CB8AC3E}">
        <p14:creationId xmlns:p14="http://schemas.microsoft.com/office/powerpoint/2010/main" val="109499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930048-996B-4FA0-BF64-8CB5BDCA79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14"/>
          <a:stretch/>
        </p:blipFill>
        <p:spPr>
          <a:xfrm>
            <a:off x="2320347" y="808821"/>
            <a:ext cx="7551305" cy="5784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AF04C3-F1E6-49E0-BC8E-664D2E635FCF}"/>
              </a:ext>
            </a:extLst>
          </p:cNvPr>
          <p:cNvSpPr txBox="1"/>
          <p:nvPr/>
        </p:nvSpPr>
        <p:spPr>
          <a:xfrm>
            <a:off x="364602" y="173620"/>
            <a:ext cx="1156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Impact of Inter-edge BW on Avg. Throughput - Stateless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4832E5-325E-4C90-A945-84FAFFC26849}"/>
              </a:ext>
            </a:extLst>
          </p:cNvPr>
          <p:cNvSpPr txBox="1"/>
          <p:nvPr/>
        </p:nvSpPr>
        <p:spPr>
          <a:xfrm>
            <a:off x="92597" y="6376412"/>
            <a:ext cx="280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*Ongoing work</a:t>
            </a:r>
          </a:p>
        </p:txBody>
      </p:sp>
    </p:spTree>
    <p:extLst>
      <p:ext uri="{BB962C8B-B14F-4D97-AF65-F5344CB8AC3E}">
        <p14:creationId xmlns:p14="http://schemas.microsoft.com/office/powerpoint/2010/main" val="283349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4D1C51-0D60-4E28-BCC2-FF732A3A3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10"/>
          <a:stretch/>
        </p:blipFill>
        <p:spPr>
          <a:xfrm>
            <a:off x="2054968" y="748788"/>
            <a:ext cx="7540445" cy="5811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A3396-4DE3-48BB-AEAD-F01C10240DBD}"/>
              </a:ext>
            </a:extLst>
          </p:cNvPr>
          <p:cNvSpPr txBox="1"/>
          <p:nvPr/>
        </p:nvSpPr>
        <p:spPr>
          <a:xfrm>
            <a:off x="364602" y="173620"/>
            <a:ext cx="1156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Impact of Inter-edge BW on Avg. Throughput - Stateful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DC75B-3F87-439E-A4E8-143B5A68A3D2}"/>
              </a:ext>
            </a:extLst>
          </p:cNvPr>
          <p:cNvSpPr txBox="1"/>
          <p:nvPr/>
        </p:nvSpPr>
        <p:spPr>
          <a:xfrm>
            <a:off x="92597" y="6376412"/>
            <a:ext cx="280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*Ongoing work</a:t>
            </a:r>
          </a:p>
        </p:txBody>
      </p:sp>
    </p:spTree>
    <p:extLst>
      <p:ext uri="{BB962C8B-B14F-4D97-AF65-F5344CB8AC3E}">
        <p14:creationId xmlns:p14="http://schemas.microsoft.com/office/powerpoint/2010/main" val="5171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292DD411-858C-4BCD-B837-5366DBADF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" y="635288"/>
            <a:ext cx="11855945" cy="5829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F29A65-726D-4969-9489-988F28C7600B}"/>
              </a:ext>
            </a:extLst>
          </p:cNvPr>
          <p:cNvSpPr txBox="1"/>
          <p:nvPr/>
        </p:nvSpPr>
        <p:spPr>
          <a:xfrm>
            <a:off x="364602" y="173620"/>
            <a:ext cx="1156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Application Response Time CDF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9377E-FE56-40A6-A67B-AE502B887C91}"/>
              </a:ext>
            </a:extLst>
          </p:cNvPr>
          <p:cNvSpPr txBox="1"/>
          <p:nvPr/>
        </p:nvSpPr>
        <p:spPr>
          <a:xfrm>
            <a:off x="92597" y="6376412"/>
            <a:ext cx="280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*Ongoing work</a:t>
            </a:r>
          </a:p>
        </p:txBody>
      </p:sp>
    </p:spTree>
    <p:extLst>
      <p:ext uri="{BB962C8B-B14F-4D97-AF65-F5344CB8AC3E}">
        <p14:creationId xmlns:p14="http://schemas.microsoft.com/office/powerpoint/2010/main" val="2529926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C3DE90-EE08-4F43-AE42-1F7EE8DB5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9" y="805463"/>
            <a:ext cx="11439201" cy="56242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66C8E6-3582-4BDA-974F-40C927C59458}"/>
              </a:ext>
            </a:extLst>
          </p:cNvPr>
          <p:cNvSpPr txBox="1"/>
          <p:nvPr/>
        </p:nvSpPr>
        <p:spPr>
          <a:xfrm>
            <a:off x="364602" y="173620"/>
            <a:ext cx="1156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Average SRC and DST Load - Stateless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30B3C-9C9A-4A99-903A-2AC052C8DAF9}"/>
              </a:ext>
            </a:extLst>
          </p:cNvPr>
          <p:cNvSpPr txBox="1"/>
          <p:nvPr/>
        </p:nvSpPr>
        <p:spPr>
          <a:xfrm>
            <a:off x="92597" y="6376412"/>
            <a:ext cx="280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*Ongoing work</a:t>
            </a:r>
          </a:p>
        </p:txBody>
      </p:sp>
    </p:spTree>
    <p:extLst>
      <p:ext uri="{BB962C8B-B14F-4D97-AF65-F5344CB8AC3E}">
        <p14:creationId xmlns:p14="http://schemas.microsoft.com/office/powerpoint/2010/main" val="572301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0E7893-4F1A-463A-8DA4-A40130F7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1" y="758395"/>
            <a:ext cx="11834296" cy="5818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70ABDF-AE6B-4254-9744-CD6F17A249AA}"/>
              </a:ext>
            </a:extLst>
          </p:cNvPr>
          <p:cNvSpPr txBox="1"/>
          <p:nvPr/>
        </p:nvSpPr>
        <p:spPr>
          <a:xfrm>
            <a:off x="364602" y="173620"/>
            <a:ext cx="1156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Average SRC and DST Load - Stateful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1A0E9-90F1-4ECD-89EC-F3EEEC548A48}"/>
              </a:ext>
            </a:extLst>
          </p:cNvPr>
          <p:cNvSpPr txBox="1"/>
          <p:nvPr/>
        </p:nvSpPr>
        <p:spPr>
          <a:xfrm>
            <a:off x="92597" y="6376412"/>
            <a:ext cx="280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*Ongoing work</a:t>
            </a:r>
          </a:p>
        </p:txBody>
      </p:sp>
    </p:spTree>
    <p:extLst>
      <p:ext uri="{BB962C8B-B14F-4D97-AF65-F5344CB8AC3E}">
        <p14:creationId xmlns:p14="http://schemas.microsoft.com/office/powerpoint/2010/main" val="156649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3D39-9404-41C2-BDC1-B765E4FD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“Simple” Migration: Backup and 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DBD0-61FA-40EC-B18B-239F2171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3531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500" dirty="0"/>
              <a:t>The </a:t>
            </a:r>
            <a:r>
              <a:rPr lang="en-US" sz="4500" i="1" dirty="0"/>
              <a:t>entire</a:t>
            </a:r>
            <a:r>
              <a:rPr lang="en-US" sz="4500" dirty="0"/>
              <a:t> container image is transferred from the source to the destination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3500" dirty="0"/>
              <a:t>Steps</a:t>
            </a:r>
          </a:p>
          <a:p>
            <a:pPr marL="944118" lvl="1" indent="-742950">
              <a:buFont typeface="+mj-lt"/>
              <a:buAutoNum type="arabicPeriod"/>
            </a:pPr>
            <a:r>
              <a:rPr lang="en-US" sz="3800" dirty="0"/>
              <a:t>Migration request issued to both nodes</a:t>
            </a:r>
          </a:p>
          <a:p>
            <a:pPr marL="944118" lvl="1" indent="-742950">
              <a:buFont typeface="+mj-lt"/>
              <a:buAutoNum type="arabicPeriod"/>
            </a:pPr>
            <a:r>
              <a:rPr lang="en-US" sz="3800" dirty="0"/>
              <a:t>Backup of the container at the source (</a:t>
            </a:r>
            <a:r>
              <a:rPr lang="en-US" sz="3800" b="1" dirty="0"/>
              <a:t>backup</a:t>
            </a:r>
            <a:r>
              <a:rPr lang="en-US" sz="3800" dirty="0"/>
              <a:t>)</a:t>
            </a:r>
          </a:p>
          <a:p>
            <a:pPr marL="944118" lvl="1" indent="-742950">
              <a:buFont typeface="+mj-lt"/>
              <a:buAutoNum type="arabicPeriod"/>
            </a:pPr>
            <a:r>
              <a:rPr lang="en-US" sz="3800" dirty="0"/>
              <a:t>Backup sent to the destination</a:t>
            </a:r>
          </a:p>
          <a:p>
            <a:pPr marL="944118" lvl="1" indent="-742950">
              <a:buFont typeface="+mj-lt"/>
              <a:buAutoNum type="arabicPeriod"/>
            </a:pPr>
            <a:r>
              <a:rPr lang="en-US" sz="3800" dirty="0"/>
              <a:t>Backout extraction and new container started at the destination (</a:t>
            </a:r>
            <a:r>
              <a:rPr lang="en-US" sz="3800" b="1" dirty="0"/>
              <a:t>restore)</a:t>
            </a:r>
            <a:endParaRPr lang="en-US" sz="3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400" dirty="0"/>
              <a:t>The source gets notified when the new instance is up and running</a:t>
            </a:r>
          </a:p>
          <a:p>
            <a:pPr marL="944118" lvl="1" indent="-742950">
              <a:buFont typeface="+mj-lt"/>
              <a:buAutoNum type="arabicPeriod"/>
            </a:pPr>
            <a:r>
              <a:rPr lang="en-US" sz="3800" dirty="0"/>
              <a:t>User-service handover from source to destination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400" dirty="0"/>
              <a:t>(Original container stopped at the source)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000" dirty="0"/>
              <a:t>Migration request status updated to </a:t>
            </a:r>
            <a:r>
              <a:rPr lang="en-US" sz="4000" b="1" dirty="0"/>
              <a:t>completed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D8CF-C395-49BC-BAB4-4130124B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3E53-04A4-45FB-BB81-FC5D116434CF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F57A08-B784-4EB9-863B-5FFAB26DA84D}"/>
              </a:ext>
            </a:extLst>
          </p:cNvPr>
          <p:cNvGrpSpPr/>
          <p:nvPr/>
        </p:nvGrpSpPr>
        <p:grpSpPr>
          <a:xfrm>
            <a:off x="6300342" y="1690688"/>
            <a:ext cx="5053458" cy="4310080"/>
            <a:chOff x="6818885" y="1970445"/>
            <a:chExt cx="5053458" cy="43100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0A5BE6E-E3AE-48C4-8C33-F0831D4960DF}"/>
                </a:ext>
              </a:extLst>
            </p:cNvPr>
            <p:cNvGrpSpPr/>
            <p:nvPr/>
          </p:nvGrpSpPr>
          <p:grpSpPr>
            <a:xfrm>
              <a:off x="6818885" y="1970445"/>
              <a:ext cx="5053458" cy="4310080"/>
              <a:chOff x="749780" y="365763"/>
              <a:chExt cx="5053458" cy="431008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0B8FAEF-1BD1-482D-814A-0341526C691D}"/>
                  </a:ext>
                </a:extLst>
              </p:cNvPr>
              <p:cNvSpPr/>
              <p:nvPr/>
            </p:nvSpPr>
            <p:spPr>
              <a:xfrm>
                <a:off x="1608412" y="2437468"/>
                <a:ext cx="885825" cy="885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n</a:t>
                </a:r>
                <a:r>
                  <a:rPr lang="it-IT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E18EDC-4675-428E-B5FF-27B24C96F020}"/>
                  </a:ext>
                </a:extLst>
              </p:cNvPr>
              <p:cNvSpPr/>
              <p:nvPr/>
            </p:nvSpPr>
            <p:spPr>
              <a:xfrm>
                <a:off x="3882575" y="2437467"/>
                <a:ext cx="885825" cy="885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n</a:t>
                </a:r>
                <a:r>
                  <a:rPr lang="it-IT" baseline="-25000" dirty="0"/>
                  <a:t>2</a:t>
                </a:r>
                <a:endParaRPr lang="en-US" baseline="-25000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687CD06-B921-45E2-8F8C-52A3D2505AE3}"/>
                  </a:ext>
                </a:extLst>
              </p:cNvPr>
              <p:cNvCxnSpPr>
                <a:stCxn id="50" idx="6"/>
                <a:endCxn id="51" idx="2"/>
              </p:cNvCxnSpPr>
              <p:nvPr/>
            </p:nvCxnSpPr>
            <p:spPr>
              <a:xfrm flipV="1">
                <a:off x="2494237" y="2880380"/>
                <a:ext cx="1388338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Graphic 52" descr="User">
                <a:extLst>
                  <a:ext uri="{FF2B5EF4-FFF2-40B4-BE49-F238E27FC236}">
                    <a16:creationId xmlns:a16="http://schemas.microsoft.com/office/drawing/2014/main" id="{2E5738B0-88E2-4CD1-A6E5-3FD75B570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31206" y="376144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4" name="Arrow: Right 53">
                <a:extLst>
                  <a:ext uri="{FF2B5EF4-FFF2-40B4-BE49-F238E27FC236}">
                    <a16:creationId xmlns:a16="http://schemas.microsoft.com/office/drawing/2014/main" id="{44085740-0FAD-4513-96D7-A904BE154963}"/>
                  </a:ext>
                </a:extLst>
              </p:cNvPr>
              <p:cNvSpPr/>
              <p:nvPr/>
            </p:nvSpPr>
            <p:spPr>
              <a:xfrm>
                <a:off x="3184753" y="3550600"/>
                <a:ext cx="697822" cy="29074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A3A8931-16C8-4488-87FA-15AE2EB52DE1}"/>
                  </a:ext>
                </a:extLst>
              </p:cNvPr>
              <p:cNvSpPr/>
              <p:nvPr/>
            </p:nvSpPr>
            <p:spPr>
              <a:xfrm>
                <a:off x="2469996" y="2367946"/>
                <a:ext cx="328927" cy="3289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3</a:t>
                </a:r>
                <a:endParaRPr lang="en-US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6" name="Connector: Curved 55">
                <a:extLst>
                  <a:ext uri="{FF2B5EF4-FFF2-40B4-BE49-F238E27FC236}">
                    <a16:creationId xmlns:a16="http://schemas.microsoft.com/office/drawing/2014/main" id="{3EFFD2A5-C35D-4945-A5D3-6094786E2050}"/>
                  </a:ext>
                </a:extLst>
              </p:cNvPr>
              <p:cNvCxnSpPr>
                <a:cxnSpLocks/>
                <a:stCxn id="53" idx="1"/>
                <a:endCxn id="50" idx="4"/>
              </p:cNvCxnSpPr>
              <p:nvPr/>
            </p:nvCxnSpPr>
            <p:spPr>
              <a:xfrm rot="10800000">
                <a:off x="2051326" y="3323293"/>
                <a:ext cx="679881" cy="895350"/>
              </a:xfrm>
              <a:prstGeom prst="curvedConnector2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Curved 56">
                <a:extLst>
                  <a:ext uri="{FF2B5EF4-FFF2-40B4-BE49-F238E27FC236}">
                    <a16:creationId xmlns:a16="http://schemas.microsoft.com/office/drawing/2014/main" id="{B58D60A7-C5BC-40FD-81B9-B2C9E3316CE1}"/>
                  </a:ext>
                </a:extLst>
              </p:cNvPr>
              <p:cNvCxnSpPr>
                <a:cxnSpLocks/>
                <a:stCxn id="53" idx="3"/>
                <a:endCxn id="51" idx="4"/>
              </p:cNvCxnSpPr>
              <p:nvPr/>
            </p:nvCxnSpPr>
            <p:spPr>
              <a:xfrm flipV="1">
                <a:off x="3645606" y="3323292"/>
                <a:ext cx="679882" cy="895351"/>
              </a:xfrm>
              <a:prstGeom prst="curvedConnector2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F78000F-FB23-435A-BDCE-CA7B07632106}"/>
                  </a:ext>
                </a:extLst>
              </p:cNvPr>
              <p:cNvSpPr/>
              <p:nvPr/>
            </p:nvSpPr>
            <p:spPr>
              <a:xfrm>
                <a:off x="2663875" y="365763"/>
                <a:ext cx="885825" cy="885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m</a:t>
                </a:r>
                <a:endParaRPr lang="en-US" baseline="-25000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850559F-9A9B-419A-8D24-B1536B824154}"/>
                  </a:ext>
                </a:extLst>
              </p:cNvPr>
              <p:cNvCxnSpPr>
                <a:stCxn id="58" idx="3"/>
                <a:endCxn id="50" idx="0"/>
              </p:cNvCxnSpPr>
              <p:nvPr/>
            </p:nvCxnSpPr>
            <p:spPr>
              <a:xfrm flipH="1">
                <a:off x="2051325" y="1121862"/>
                <a:ext cx="742276" cy="1315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B9A8DD3-ACAC-4487-B86A-42B694F8623F}"/>
                  </a:ext>
                </a:extLst>
              </p:cNvPr>
              <p:cNvCxnSpPr>
                <a:stCxn id="58" idx="5"/>
                <a:endCxn id="51" idx="0"/>
              </p:cNvCxnSpPr>
              <p:nvPr/>
            </p:nvCxnSpPr>
            <p:spPr>
              <a:xfrm>
                <a:off x="3419974" y="1121862"/>
                <a:ext cx="905514" cy="1315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4E46FE5-AE07-498B-B7C7-1A53243B3A58}"/>
                  </a:ext>
                </a:extLst>
              </p:cNvPr>
              <p:cNvSpPr/>
              <p:nvPr/>
            </p:nvSpPr>
            <p:spPr>
              <a:xfrm>
                <a:off x="2942323" y="1310385"/>
                <a:ext cx="328927" cy="3289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1</a:t>
                </a:r>
                <a:endParaRPr lang="en-US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  <p:pic>
            <p:nvPicPr>
              <p:cNvPr id="62" name="Graphic 61" descr="Box">
                <a:extLst>
                  <a:ext uri="{FF2B5EF4-FFF2-40B4-BE49-F238E27FC236}">
                    <a16:creationId xmlns:a16="http://schemas.microsoft.com/office/drawing/2014/main" id="{10B12BD2-B31A-4CD3-9EBD-A67E5E373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71225" y="3123075"/>
                <a:ext cx="474013" cy="474013"/>
              </a:xfrm>
              <a:prstGeom prst="rect">
                <a:avLst/>
              </a:prstGeom>
            </p:spPr>
          </p:pic>
          <p:pic>
            <p:nvPicPr>
              <p:cNvPr id="63" name="Graphic 62" descr="Download">
                <a:extLst>
                  <a:ext uri="{FF2B5EF4-FFF2-40B4-BE49-F238E27FC236}">
                    <a16:creationId xmlns:a16="http://schemas.microsoft.com/office/drawing/2014/main" id="{1C027B4B-6AB6-4725-B33B-9CFE41A71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98757" y="2566099"/>
                <a:ext cx="618911" cy="618911"/>
              </a:xfrm>
              <a:prstGeom prst="rect">
                <a:avLst/>
              </a:prstGeom>
            </p:spPr>
          </p:pic>
          <p:pic>
            <p:nvPicPr>
              <p:cNvPr id="64" name="Graphic 63" descr="Return">
                <a:extLst>
                  <a:ext uri="{FF2B5EF4-FFF2-40B4-BE49-F238E27FC236}">
                    <a16:creationId xmlns:a16="http://schemas.microsoft.com/office/drawing/2014/main" id="{86D732A4-3250-4E96-95C2-151C304C3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876227" y="2771710"/>
                <a:ext cx="586341" cy="586341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E061CC0-F493-471A-8F1E-A1027908A125}"/>
                  </a:ext>
                </a:extLst>
              </p:cNvPr>
              <p:cNvGrpSpPr/>
              <p:nvPr/>
            </p:nvGrpSpPr>
            <p:grpSpPr>
              <a:xfrm>
                <a:off x="1085705" y="1993356"/>
                <a:ext cx="561143" cy="575951"/>
                <a:chOff x="744347" y="1808585"/>
                <a:chExt cx="769341" cy="789643"/>
              </a:xfrm>
            </p:grpSpPr>
            <p:sp>
              <p:nvSpPr>
                <p:cNvPr id="73" name="Cube 72">
                  <a:extLst>
                    <a:ext uri="{FF2B5EF4-FFF2-40B4-BE49-F238E27FC236}">
                      <a16:creationId xmlns:a16="http://schemas.microsoft.com/office/drawing/2014/main" id="{F919F1E7-886F-41C2-B664-A11C5C444BE8}"/>
                    </a:ext>
                  </a:extLst>
                </p:cNvPr>
                <p:cNvSpPr/>
                <p:nvPr/>
              </p:nvSpPr>
              <p:spPr>
                <a:xfrm>
                  <a:off x="744347" y="1808585"/>
                  <a:ext cx="769341" cy="789643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4" name="Graphic 73" descr="Play">
                  <a:extLst>
                    <a:ext uri="{FF2B5EF4-FFF2-40B4-BE49-F238E27FC236}">
                      <a16:creationId xmlns:a16="http://schemas.microsoft.com/office/drawing/2014/main" id="{4A920E9D-2EA2-4FAA-B083-0B2646B212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2807" y="2033613"/>
                  <a:ext cx="532991" cy="532991"/>
                </a:xfrm>
                <a:prstGeom prst="rect">
                  <a:avLst/>
                </a:prstGeom>
              </p:spPr>
            </p:pic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660EB09-19BF-4D1D-AB83-D4A8DA8EC13E}"/>
                  </a:ext>
                </a:extLst>
              </p:cNvPr>
              <p:cNvSpPr/>
              <p:nvPr/>
            </p:nvSpPr>
            <p:spPr>
              <a:xfrm>
                <a:off x="749780" y="2610539"/>
                <a:ext cx="328927" cy="3289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2</a:t>
                </a:r>
                <a:endParaRPr lang="en-US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7F27524-8081-4796-A1AD-F314864A1DB4}"/>
                  </a:ext>
                </a:extLst>
              </p:cNvPr>
              <p:cNvSpPr/>
              <p:nvPr/>
            </p:nvSpPr>
            <p:spPr>
              <a:xfrm>
                <a:off x="5474311" y="2597593"/>
                <a:ext cx="328927" cy="32892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4</a:t>
                </a:r>
                <a:endParaRPr lang="en-US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  <p:pic>
            <p:nvPicPr>
              <p:cNvPr id="68" name="Graphic 67" descr="Box">
                <a:extLst>
                  <a:ext uri="{FF2B5EF4-FFF2-40B4-BE49-F238E27FC236}">
                    <a16:creationId xmlns:a16="http://schemas.microsoft.com/office/drawing/2014/main" id="{5C1D9E60-18E9-432A-93E2-9B7D707BA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66580" y="2385797"/>
                <a:ext cx="474013" cy="474013"/>
              </a:xfrm>
              <a:prstGeom prst="rect">
                <a:avLst/>
              </a:prstGeom>
            </p:spPr>
          </p:pic>
          <p:pic>
            <p:nvPicPr>
              <p:cNvPr id="69" name="Graphic 68" descr="Box">
                <a:extLst>
                  <a:ext uri="{FF2B5EF4-FFF2-40B4-BE49-F238E27FC236}">
                    <a16:creationId xmlns:a16="http://schemas.microsoft.com/office/drawing/2014/main" id="{9ABC899D-E025-415E-835C-5221D11A0A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78486" y="2622803"/>
                <a:ext cx="474013" cy="474013"/>
              </a:xfrm>
              <a:prstGeom prst="rect">
                <a:avLst/>
              </a:prstGeom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2720DCE-F292-42A5-B815-63D90C0B83E0}"/>
                  </a:ext>
                </a:extLst>
              </p:cNvPr>
              <p:cNvGrpSpPr/>
              <p:nvPr/>
            </p:nvGrpSpPr>
            <p:grpSpPr>
              <a:xfrm>
                <a:off x="4904204" y="1998106"/>
                <a:ext cx="561143" cy="575951"/>
                <a:chOff x="744347" y="1808585"/>
                <a:chExt cx="769341" cy="789643"/>
              </a:xfrm>
            </p:grpSpPr>
            <p:sp>
              <p:nvSpPr>
                <p:cNvPr id="71" name="Cube 70">
                  <a:extLst>
                    <a:ext uri="{FF2B5EF4-FFF2-40B4-BE49-F238E27FC236}">
                      <a16:creationId xmlns:a16="http://schemas.microsoft.com/office/drawing/2014/main" id="{4B621EF8-698F-4876-A3FB-B3DF0F4E6C9E}"/>
                    </a:ext>
                  </a:extLst>
                </p:cNvPr>
                <p:cNvSpPr/>
                <p:nvPr/>
              </p:nvSpPr>
              <p:spPr>
                <a:xfrm>
                  <a:off x="744347" y="1808585"/>
                  <a:ext cx="769341" cy="789643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2" name="Graphic 71" descr="Play">
                  <a:extLst>
                    <a:ext uri="{FF2B5EF4-FFF2-40B4-BE49-F238E27FC236}">
                      <a16:creationId xmlns:a16="http://schemas.microsoft.com/office/drawing/2014/main" id="{F1E30A27-8B1B-4C11-81C4-CFA8352878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2807" y="2033613"/>
                  <a:ext cx="532991" cy="532991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3718DE-30D9-47F9-B973-94A0251BC038}"/>
                </a:ext>
              </a:extLst>
            </p:cNvPr>
            <p:cNvSpPr/>
            <p:nvPr/>
          </p:nvSpPr>
          <p:spPr>
            <a:xfrm>
              <a:off x="7159262" y="2975038"/>
              <a:ext cx="328927" cy="3289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rPr>
                <a:t>5</a:t>
              </a:r>
              <a:endParaRPr lang="en-US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4D0D80-5AAF-45D3-92D4-A29E29C2B2B8}"/>
                </a:ext>
              </a:extLst>
            </p:cNvPr>
            <p:cNvSpPr txBox="1"/>
            <p:nvPr/>
          </p:nvSpPr>
          <p:spPr>
            <a:xfrm rot="18007304">
              <a:off x="7836246" y="3010328"/>
              <a:ext cx="1146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Migr</a:t>
              </a:r>
              <a:r>
                <a:rPr lang="en-US" sz="1400" dirty="0"/>
                <a:t>. req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335AE4-2272-4A74-AAD2-D75EF968F9FD}"/>
                </a:ext>
              </a:extLst>
            </p:cNvPr>
            <p:cNvSpPr txBox="1"/>
            <p:nvPr/>
          </p:nvSpPr>
          <p:spPr>
            <a:xfrm rot="3435183">
              <a:off x="9613752" y="3271245"/>
              <a:ext cx="1146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Migr</a:t>
              </a:r>
              <a:r>
                <a:rPr lang="en-US" sz="1400" dirty="0"/>
                <a:t>. req</a:t>
              </a:r>
            </a:p>
          </p:txBody>
        </p:sp>
        <p:sp>
          <p:nvSpPr>
            <p:cNvPr id="47" name="Lightning Bolt 46">
              <a:extLst>
                <a:ext uri="{FF2B5EF4-FFF2-40B4-BE49-F238E27FC236}">
                  <a16:creationId xmlns:a16="http://schemas.microsoft.com/office/drawing/2014/main" id="{3008A202-A0DE-4B24-AD5E-0C7716D1F423}"/>
                </a:ext>
              </a:extLst>
            </p:cNvPr>
            <p:cNvSpPr/>
            <p:nvPr/>
          </p:nvSpPr>
          <p:spPr>
            <a:xfrm>
              <a:off x="7140331" y="3372396"/>
              <a:ext cx="366790" cy="43322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Stop">
              <a:extLst>
                <a:ext uri="{FF2B5EF4-FFF2-40B4-BE49-F238E27FC236}">
                  <a16:creationId xmlns:a16="http://schemas.microsoft.com/office/drawing/2014/main" id="{E6F5DCE2-7BAA-4F61-B597-352A687B2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19030" y="3208265"/>
              <a:ext cx="328927" cy="328927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27AA13A-9A8C-4A4E-8BCE-5F1E85EBF2FD}"/>
                </a:ext>
              </a:extLst>
            </p:cNvPr>
            <p:cNvSpPr/>
            <p:nvPr/>
          </p:nvSpPr>
          <p:spPr>
            <a:xfrm>
              <a:off x="10297234" y="5398588"/>
              <a:ext cx="328927" cy="3289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rPr>
                <a:t>5</a:t>
              </a:r>
              <a:endParaRPr lang="en-US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05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99E3E425-DC98-4375-A355-4D22F38A134F}"/>
              </a:ext>
            </a:extLst>
          </p:cNvPr>
          <p:cNvSpPr/>
          <p:nvPr/>
        </p:nvSpPr>
        <p:spPr>
          <a:xfrm>
            <a:off x="5886194" y="2068466"/>
            <a:ext cx="2154345" cy="21755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D9135E9-4098-464E-B312-45AE07C6E8B0}"/>
              </a:ext>
            </a:extLst>
          </p:cNvPr>
          <p:cNvSpPr/>
          <p:nvPr/>
        </p:nvSpPr>
        <p:spPr>
          <a:xfrm>
            <a:off x="8787316" y="2029820"/>
            <a:ext cx="3152345" cy="28123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01931-CC51-4E4C-BBEF-718061AF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Use-cases and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64AE-2B92-45CA-BC6E-BCD9545B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3025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Multi-cluster migration</a:t>
            </a:r>
            <a:r>
              <a:rPr lang="en-US" sz="2400" dirty="0"/>
              <a:t>: source and destination are in different clusters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Stateless migration</a:t>
            </a:r>
            <a:r>
              <a:rPr lang="en-US" sz="2000" dirty="0"/>
              <a:t>: stateless service (no session/per-user state) and no request state migration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Stateful migration: </a:t>
            </a:r>
            <a:r>
              <a:rPr lang="en-US" sz="2000" dirty="0"/>
              <a:t>stateful service with writable volumes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r>
              <a:rPr lang="en-US" sz="2400" b="1" dirty="0"/>
              <a:t>Client application:</a:t>
            </a:r>
            <a:r>
              <a:rPr lang="en-US" sz="2400" dirty="0"/>
              <a:t> Real-time image processing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E91F-3343-444E-B610-E2D52D29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3E53-04A4-45FB-BB81-FC5D116434CF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D9B75A7-2FD8-4CBF-803E-9B859DE70E05}"/>
              </a:ext>
            </a:extLst>
          </p:cNvPr>
          <p:cNvGrpSpPr/>
          <p:nvPr/>
        </p:nvGrpSpPr>
        <p:grpSpPr>
          <a:xfrm>
            <a:off x="6258116" y="2270011"/>
            <a:ext cx="4181210" cy="3081223"/>
            <a:chOff x="7125819" y="3199301"/>
            <a:chExt cx="4181210" cy="308122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F81BBE1-2AC8-4591-9C79-3956E1679FAB}"/>
                </a:ext>
              </a:extLst>
            </p:cNvPr>
            <p:cNvGrpSpPr/>
            <p:nvPr/>
          </p:nvGrpSpPr>
          <p:grpSpPr>
            <a:xfrm>
              <a:off x="7125819" y="3199301"/>
              <a:ext cx="4181210" cy="3081223"/>
              <a:chOff x="6796747" y="1594620"/>
              <a:chExt cx="4181210" cy="3081223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C627AE9-9933-4CE1-B978-D3CB5FF64978}"/>
                  </a:ext>
                </a:extLst>
              </p:cNvPr>
              <p:cNvSpPr/>
              <p:nvPr/>
            </p:nvSpPr>
            <p:spPr>
              <a:xfrm>
                <a:off x="7349052" y="2437468"/>
                <a:ext cx="885825" cy="885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SRC</a:t>
                </a:r>
                <a:endParaRPr lang="en-US" baseline="-25000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F481CA2-24A1-483E-AF45-2894D304F0AC}"/>
                  </a:ext>
                </a:extLst>
              </p:cNvPr>
              <p:cNvSpPr/>
              <p:nvPr/>
            </p:nvSpPr>
            <p:spPr>
              <a:xfrm>
                <a:off x="9623215" y="2437467"/>
                <a:ext cx="885825" cy="885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DST</a:t>
                </a:r>
                <a:endParaRPr lang="en-US" baseline="-25000" dirty="0"/>
              </a:p>
            </p:txBody>
          </p:sp>
          <p:pic>
            <p:nvPicPr>
              <p:cNvPr id="94" name="Graphic 93" descr="User">
                <a:extLst>
                  <a:ext uri="{FF2B5EF4-FFF2-40B4-BE49-F238E27FC236}">
                    <a16:creationId xmlns:a16="http://schemas.microsoft.com/office/drawing/2014/main" id="{48021FE8-080A-4F6A-95EA-AADF2A19A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471846" y="376144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5" name="Arrow: Right 94">
                <a:extLst>
                  <a:ext uri="{FF2B5EF4-FFF2-40B4-BE49-F238E27FC236}">
                    <a16:creationId xmlns:a16="http://schemas.microsoft.com/office/drawing/2014/main" id="{228D38F4-B1D4-45CA-BCD7-38DD57087FA3}"/>
                  </a:ext>
                </a:extLst>
              </p:cNvPr>
              <p:cNvSpPr/>
              <p:nvPr/>
            </p:nvSpPr>
            <p:spPr>
              <a:xfrm>
                <a:off x="9264821" y="4166139"/>
                <a:ext cx="697822" cy="29074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052D379-194C-4F05-A956-8FF81E6430FF}"/>
                  </a:ext>
                </a:extLst>
              </p:cNvPr>
              <p:cNvGrpSpPr/>
              <p:nvPr/>
            </p:nvGrpSpPr>
            <p:grpSpPr>
              <a:xfrm>
                <a:off x="6826345" y="1993356"/>
                <a:ext cx="561143" cy="575951"/>
                <a:chOff x="744347" y="1808585"/>
                <a:chExt cx="769341" cy="789643"/>
              </a:xfrm>
            </p:grpSpPr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23AD8C99-6375-4A12-8F42-9B13C7ADB291}"/>
                    </a:ext>
                  </a:extLst>
                </p:cNvPr>
                <p:cNvSpPr/>
                <p:nvPr/>
              </p:nvSpPr>
              <p:spPr>
                <a:xfrm>
                  <a:off x="744347" y="1808585"/>
                  <a:ext cx="769341" cy="789643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7" name="Graphic 106" descr="Play">
                  <a:extLst>
                    <a:ext uri="{FF2B5EF4-FFF2-40B4-BE49-F238E27FC236}">
                      <a16:creationId xmlns:a16="http://schemas.microsoft.com/office/drawing/2014/main" id="{EDFCE1DF-5462-4100-B8F8-CD2890B0FB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2807" y="2033613"/>
                  <a:ext cx="532991" cy="532991"/>
                </a:xfrm>
                <a:prstGeom prst="rect">
                  <a:avLst/>
                </a:prstGeom>
              </p:spPr>
            </p:pic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05218F2-FB88-4415-BC4D-49373052EB7D}"/>
                  </a:ext>
                </a:extLst>
              </p:cNvPr>
              <p:cNvGrpSpPr/>
              <p:nvPr/>
            </p:nvGrpSpPr>
            <p:grpSpPr>
              <a:xfrm>
                <a:off x="6796747" y="2627955"/>
                <a:ext cx="512133" cy="468641"/>
                <a:chOff x="6796747" y="2627955"/>
                <a:chExt cx="512133" cy="468641"/>
              </a:xfrm>
            </p:grpSpPr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C34EDA94-071E-429F-9564-D408918F1295}"/>
                    </a:ext>
                  </a:extLst>
                </p:cNvPr>
                <p:cNvSpPr/>
                <p:nvPr/>
              </p:nvSpPr>
              <p:spPr>
                <a:xfrm>
                  <a:off x="6796747" y="2627955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ABC2FE84-D088-44C9-B59A-0C58C686F3E1}"/>
                    </a:ext>
                  </a:extLst>
                </p:cNvPr>
                <p:cNvSpPr/>
                <p:nvPr/>
              </p:nvSpPr>
              <p:spPr>
                <a:xfrm>
                  <a:off x="6796749" y="2785153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D4886955-338C-4651-89A7-1DD4051B7606}"/>
                    </a:ext>
                  </a:extLst>
                </p:cNvPr>
                <p:cNvSpPr/>
                <p:nvPr/>
              </p:nvSpPr>
              <p:spPr>
                <a:xfrm>
                  <a:off x="6796748" y="2941226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97DE9C-2B0A-4E9B-BCA8-AA0A24BE9766}"/>
                  </a:ext>
                </a:extLst>
              </p:cNvPr>
              <p:cNvGrpSpPr/>
              <p:nvPr/>
            </p:nvGrpSpPr>
            <p:grpSpPr>
              <a:xfrm>
                <a:off x="10465825" y="1594620"/>
                <a:ext cx="512132" cy="311443"/>
                <a:chOff x="6702783" y="1594620"/>
                <a:chExt cx="512132" cy="311443"/>
              </a:xfrm>
            </p:grpSpPr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2539EA6F-956B-4B2D-BD8F-A1BDC695C52B}"/>
                    </a:ext>
                  </a:extLst>
                </p:cNvPr>
                <p:cNvSpPr/>
                <p:nvPr/>
              </p:nvSpPr>
              <p:spPr>
                <a:xfrm>
                  <a:off x="6702784" y="1594620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C1FC3BDF-86B7-4E44-8CC5-8D26C2ED9466}"/>
                    </a:ext>
                  </a:extLst>
                </p:cNvPr>
                <p:cNvSpPr/>
                <p:nvPr/>
              </p:nvSpPr>
              <p:spPr>
                <a:xfrm>
                  <a:off x="6702783" y="1750693"/>
                  <a:ext cx="512131" cy="155370"/>
                </a:xfrm>
                <a:prstGeom prst="cub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B1247D60-7551-42EA-8F99-F876C4B06610}"/>
                  </a:ext>
                </a:extLst>
              </p:cNvPr>
              <p:cNvSpPr/>
              <p:nvPr/>
            </p:nvSpPr>
            <p:spPr>
              <a:xfrm>
                <a:off x="8591360" y="2654695"/>
                <a:ext cx="512131" cy="155370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87C71CC-069C-4C47-AB42-8E0DFAC39E38}"/>
                  </a:ext>
                </a:extLst>
              </p:cNvPr>
              <p:cNvCxnSpPr>
                <a:cxnSpLocks/>
                <a:stCxn id="92" idx="6"/>
                <a:endCxn id="93" idx="2"/>
              </p:cNvCxnSpPr>
              <p:nvPr/>
            </p:nvCxnSpPr>
            <p:spPr>
              <a:xfrm flipV="1">
                <a:off x="8234877" y="2880380"/>
                <a:ext cx="1388338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FF36BA-5226-4C44-9CA1-406FE024DFC8}"/>
                </a:ext>
              </a:extLst>
            </p:cNvPr>
            <p:cNvSpPr txBox="1"/>
            <p:nvPr/>
          </p:nvSpPr>
          <p:spPr>
            <a:xfrm>
              <a:off x="7764953" y="3459536"/>
              <a:ext cx="69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Registry</a:t>
              </a:r>
              <a:endParaRPr lang="en-US" dirty="0"/>
            </a:p>
          </p:txBody>
        </p:sp>
        <p:pic>
          <p:nvPicPr>
            <p:cNvPr id="91" name="Graphic 90" descr="List">
              <a:extLst>
                <a:ext uri="{FF2B5EF4-FFF2-40B4-BE49-F238E27FC236}">
                  <a16:creationId xmlns:a16="http://schemas.microsoft.com/office/drawing/2014/main" id="{C6D04FE9-1192-47DD-8622-46E1A7798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60710" y="3652773"/>
              <a:ext cx="578800" cy="578800"/>
            </a:xfrm>
            <a:prstGeom prst="rect">
              <a:avLst/>
            </a:prstGeom>
          </p:spPr>
        </p:pic>
      </p:grpSp>
      <p:pic>
        <p:nvPicPr>
          <p:cNvPr id="108" name="Picture 4" descr="Image result for traffic light car image">
            <a:extLst>
              <a:ext uri="{FF2B5EF4-FFF2-40B4-BE49-F238E27FC236}">
                <a16:creationId xmlns:a16="http://schemas.microsoft.com/office/drawing/2014/main" id="{BDC5D5DE-6842-49AC-BF11-90EEEC47B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7" t="50000"/>
          <a:stretch/>
        </p:blipFill>
        <p:spPr bwMode="auto">
          <a:xfrm>
            <a:off x="7433974" y="4520015"/>
            <a:ext cx="524543" cy="26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Image result for traffic light car image">
            <a:extLst>
              <a:ext uri="{FF2B5EF4-FFF2-40B4-BE49-F238E27FC236}">
                <a16:creationId xmlns:a16="http://schemas.microsoft.com/office/drawing/2014/main" id="{AEC95EAF-23E7-4FC9-89C2-614AE7B75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7" t="50000"/>
          <a:stretch/>
        </p:blipFill>
        <p:spPr bwMode="auto">
          <a:xfrm>
            <a:off x="7511644" y="4603550"/>
            <a:ext cx="524543" cy="26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Image result for traffic light car image">
            <a:extLst>
              <a:ext uri="{FF2B5EF4-FFF2-40B4-BE49-F238E27FC236}">
                <a16:creationId xmlns:a16="http://schemas.microsoft.com/office/drawing/2014/main" id="{3130741B-F16B-44C8-AB0B-B114CE97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7" t="50000"/>
          <a:stretch/>
        </p:blipFill>
        <p:spPr bwMode="auto">
          <a:xfrm>
            <a:off x="7589313" y="4663327"/>
            <a:ext cx="524543" cy="26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2CECCA6-3B61-4A8D-88F1-52447D506D53}"/>
              </a:ext>
            </a:extLst>
          </p:cNvPr>
          <p:cNvCxnSpPr>
            <a:cxnSpLocks/>
          </p:cNvCxnSpPr>
          <p:nvPr/>
        </p:nvCxnSpPr>
        <p:spPr>
          <a:xfrm flipH="1" flipV="1">
            <a:off x="7449521" y="3928368"/>
            <a:ext cx="613420" cy="741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35AB26-3DDF-4E6B-AF44-B114E0C9F8C4}"/>
              </a:ext>
            </a:extLst>
          </p:cNvPr>
          <p:cNvCxnSpPr>
            <a:cxnSpLocks/>
            <a:stCxn id="92" idx="5"/>
          </p:cNvCxnSpPr>
          <p:nvPr/>
        </p:nvCxnSpPr>
        <p:spPr>
          <a:xfrm>
            <a:off x="7566520" y="3868958"/>
            <a:ext cx="649450" cy="801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F008F25-642A-4090-9563-B571D045F59C}"/>
              </a:ext>
            </a:extLst>
          </p:cNvPr>
          <p:cNvCxnSpPr>
            <a:cxnSpLocks/>
            <a:endCxn id="93" idx="3"/>
          </p:cNvCxnSpPr>
          <p:nvPr/>
        </p:nvCxnSpPr>
        <p:spPr>
          <a:xfrm flipV="1">
            <a:off x="8582665" y="3868957"/>
            <a:ext cx="631645" cy="65106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9F9FD5-E340-492D-967A-E32EB25EED7C}"/>
              </a:ext>
            </a:extLst>
          </p:cNvPr>
          <p:cNvCxnSpPr>
            <a:cxnSpLocks/>
          </p:cNvCxnSpPr>
          <p:nvPr/>
        </p:nvCxnSpPr>
        <p:spPr>
          <a:xfrm flipH="1">
            <a:off x="8620864" y="3964552"/>
            <a:ext cx="627612" cy="66212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1D94ABB5-867F-4F32-8D6F-50345F52EEBB}"/>
              </a:ext>
            </a:extLst>
          </p:cNvPr>
          <p:cNvSpPr/>
          <p:nvPr/>
        </p:nvSpPr>
        <p:spPr>
          <a:xfrm>
            <a:off x="10396110" y="2225834"/>
            <a:ext cx="885825" cy="88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N1</a:t>
            </a:r>
            <a:endParaRPr lang="en-US" baseline="-250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20ED233-22D0-4043-90B3-B031E1EDEBF2}"/>
              </a:ext>
            </a:extLst>
          </p:cNvPr>
          <p:cNvSpPr/>
          <p:nvPr/>
        </p:nvSpPr>
        <p:spPr>
          <a:xfrm>
            <a:off x="10490133" y="3781113"/>
            <a:ext cx="885825" cy="88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N2</a:t>
            </a:r>
            <a:endParaRPr lang="en-US" baseline="-250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277891E-BF68-48F8-B871-B153602F7FD8}"/>
              </a:ext>
            </a:extLst>
          </p:cNvPr>
          <p:cNvCxnSpPr>
            <a:cxnSpLocks/>
            <a:stCxn id="115" idx="2"/>
            <a:endCxn id="93" idx="7"/>
          </p:cNvCxnSpPr>
          <p:nvPr/>
        </p:nvCxnSpPr>
        <p:spPr>
          <a:xfrm flipH="1">
            <a:off x="9840683" y="2668747"/>
            <a:ext cx="555427" cy="573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8C0352D-11F8-4C26-B856-767713B81910}"/>
              </a:ext>
            </a:extLst>
          </p:cNvPr>
          <p:cNvCxnSpPr>
            <a:cxnSpLocks/>
            <a:stCxn id="116" idx="2"/>
            <a:endCxn id="93" idx="5"/>
          </p:cNvCxnSpPr>
          <p:nvPr/>
        </p:nvCxnSpPr>
        <p:spPr>
          <a:xfrm flipH="1" flipV="1">
            <a:off x="9840683" y="3868957"/>
            <a:ext cx="649450" cy="355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be 118">
            <a:extLst>
              <a:ext uri="{FF2B5EF4-FFF2-40B4-BE49-F238E27FC236}">
                <a16:creationId xmlns:a16="http://schemas.microsoft.com/office/drawing/2014/main" id="{0DD75614-98BF-4270-9457-EB352E52DE61}"/>
              </a:ext>
            </a:extLst>
          </p:cNvPr>
          <p:cNvSpPr/>
          <p:nvPr/>
        </p:nvSpPr>
        <p:spPr>
          <a:xfrm>
            <a:off x="10050003" y="3792391"/>
            <a:ext cx="512131" cy="15537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8DE5E7C5-44AA-41CC-9FCF-37E382608324}"/>
              </a:ext>
            </a:extLst>
          </p:cNvPr>
          <p:cNvSpPr/>
          <p:nvPr/>
        </p:nvSpPr>
        <p:spPr>
          <a:xfrm>
            <a:off x="10050003" y="3061936"/>
            <a:ext cx="512131" cy="15537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6D6B79A0-5E30-4730-957C-9BD9042765D1}"/>
              </a:ext>
            </a:extLst>
          </p:cNvPr>
          <p:cNvCxnSpPr>
            <a:cxnSpLocks/>
            <a:stCxn id="101" idx="2"/>
            <a:endCxn id="120" idx="1"/>
          </p:cNvCxnSpPr>
          <p:nvPr/>
        </p:nvCxnSpPr>
        <p:spPr>
          <a:xfrm rot="10800000" flipH="1" flipV="1">
            <a:off x="9927195" y="2367117"/>
            <a:ext cx="359452" cy="733662"/>
          </a:xfrm>
          <a:prstGeom prst="curvedConnector4">
            <a:avLst>
              <a:gd name="adj1" fmla="val -63597"/>
              <a:gd name="adj2" fmla="val 5132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07626C8-28A9-4D5F-B854-B4EE9EE174CA}"/>
              </a:ext>
            </a:extLst>
          </p:cNvPr>
          <p:cNvSpPr/>
          <p:nvPr/>
        </p:nvSpPr>
        <p:spPr>
          <a:xfrm>
            <a:off x="7780231" y="2364543"/>
            <a:ext cx="672755" cy="648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P1</a:t>
            </a:r>
            <a:endParaRPr lang="en-US" baseline="-25000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26749B0-A150-44ED-A55D-CB6141E0D252}"/>
              </a:ext>
            </a:extLst>
          </p:cNvPr>
          <p:cNvSpPr/>
          <p:nvPr/>
        </p:nvSpPr>
        <p:spPr>
          <a:xfrm>
            <a:off x="8698179" y="2367848"/>
            <a:ext cx="672755" cy="648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P2</a:t>
            </a:r>
            <a:endParaRPr lang="en-US" baseline="-25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BD9D156-C5BD-4904-9F58-98013EFB3023}"/>
              </a:ext>
            </a:extLst>
          </p:cNvPr>
          <p:cNvCxnSpPr>
            <a:stCxn id="124" idx="6"/>
            <a:endCxn id="125" idx="2"/>
          </p:cNvCxnSpPr>
          <p:nvPr/>
        </p:nvCxnSpPr>
        <p:spPr>
          <a:xfrm>
            <a:off x="8452986" y="2688713"/>
            <a:ext cx="245193" cy="330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27" descr="List">
            <a:extLst>
              <a:ext uri="{FF2B5EF4-FFF2-40B4-BE49-F238E27FC236}">
                <a16:creationId xmlns:a16="http://schemas.microsoft.com/office/drawing/2014/main" id="{1B358431-8B04-4DC2-9B0D-7A2925B67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7885" y="3407771"/>
            <a:ext cx="578800" cy="5788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886CBBA4-2643-42CE-A118-0A67EDC382B0}"/>
              </a:ext>
            </a:extLst>
          </p:cNvPr>
          <p:cNvSpPr txBox="1"/>
          <p:nvPr/>
        </p:nvSpPr>
        <p:spPr>
          <a:xfrm>
            <a:off x="10599388" y="3217559"/>
            <a:ext cx="69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Registry</a:t>
            </a:r>
            <a:endParaRPr lang="en-US" dirty="0"/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D5700DAD-F38C-4636-9C4A-B9324AF6ED2E}"/>
              </a:ext>
            </a:extLst>
          </p:cNvPr>
          <p:cNvCxnSpPr>
            <a:stCxn id="128" idx="1"/>
            <a:endCxn id="125" idx="6"/>
          </p:cNvCxnSpPr>
          <p:nvPr/>
        </p:nvCxnSpPr>
        <p:spPr>
          <a:xfrm rot="10800000">
            <a:off x="9370935" y="2692019"/>
            <a:ext cx="1286951" cy="1005153"/>
          </a:xfrm>
          <a:prstGeom prst="curvedConnector3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82FCA1A7-17CF-4398-A21A-4528B570122F}"/>
              </a:ext>
            </a:extLst>
          </p:cNvPr>
          <p:cNvCxnSpPr>
            <a:cxnSpLocks/>
            <a:stCxn id="124" idx="2"/>
          </p:cNvCxnSpPr>
          <p:nvPr/>
        </p:nvCxnSpPr>
        <p:spPr>
          <a:xfrm rot="10800000" flipV="1">
            <a:off x="7233785" y="2688713"/>
            <a:ext cx="546447" cy="626072"/>
          </a:xfrm>
          <a:prstGeom prst="curvedConnector2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6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8CDA-A2CE-4CA5-933D-19AD130E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1D08-7769-4E8C-8AF1-8B6CD0AA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Overhead Issues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Higher MEC node load for the migration steps (pre-copy, etc.)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Higher bandwidth utilization between the source and the destination</a:t>
            </a:r>
          </a:p>
          <a:p>
            <a:r>
              <a:rPr lang="en-US" b="1" dirty="0"/>
              <a:t>Application/Service Specific Issues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increased total migration time affects the service continuity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application Quality of Service (QoS) suffers due to the downtime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migration overhead reduces the network capacity for the data plane operations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079C-FF30-4E59-8C88-AF9BD1AC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3E53-04A4-45FB-BB81-FC5D116434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3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4ADA-9E1A-4A71-B229-B7E7A44A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4FE5-1CB8-43FA-BC70-CC311D7B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SLIM</a:t>
            </a:r>
            <a:r>
              <a:rPr lang="en-US" sz="2400" b="1" dirty="0"/>
              <a:t>: </a:t>
            </a:r>
            <a:r>
              <a:rPr lang="en-US" sz="2400" b="1" u="sng" dirty="0"/>
              <a:t>Sli</a:t>
            </a:r>
            <a:r>
              <a:rPr lang="en-US" sz="2400" b="1" dirty="0"/>
              <a:t>ced Distributed Container </a:t>
            </a:r>
            <a:r>
              <a:rPr lang="en-US" sz="2400" b="1" u="sng" dirty="0"/>
              <a:t>M</a:t>
            </a:r>
            <a:r>
              <a:rPr lang="en-US" sz="2400" b="1" dirty="0"/>
              <a:t>igration </a:t>
            </a:r>
          </a:p>
          <a:p>
            <a:pPr marL="0" indent="0">
              <a:buNone/>
            </a:pPr>
            <a:r>
              <a:rPr lang="en-US" sz="2400" dirty="0"/>
              <a:t>The target node, </a:t>
            </a:r>
            <a:r>
              <a:rPr lang="en-US" sz="2400" u="sng" dirty="0"/>
              <a:t>instead of requiring the source to send the entire containerized service</a:t>
            </a:r>
            <a:r>
              <a:rPr lang="en-US" sz="2400" dirty="0"/>
              <a:t> (base image + storage + runtime state), may obtain some parts of it </a:t>
            </a:r>
            <a:r>
              <a:rPr lang="en-US" sz="2400" b="1" dirty="0"/>
              <a:t>from neighboring nodes that have a copy of the same information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Coordination among edge nodes</a:t>
            </a:r>
          </a:p>
          <a:p>
            <a:pPr lvl="1"/>
            <a:r>
              <a:rPr lang="en-US" sz="2000" dirty="0"/>
              <a:t>Allows efficient migration for “popular” services (caching and shared layers</a:t>
            </a:r>
            <a:r>
              <a:rPr lang="en-US" sz="2000" i="1" dirty="0"/>
              <a:t> </a:t>
            </a:r>
            <a:r>
              <a:rPr lang="en-US" sz="2000" dirty="0"/>
              <a:t>among containers)</a:t>
            </a:r>
          </a:p>
          <a:p>
            <a:pPr lvl="1"/>
            <a:r>
              <a:rPr lang="en-US" sz="2000" dirty="0"/>
              <a:t>Reduces total migration time to cope with high-mobility and highly dynamic environments</a:t>
            </a:r>
          </a:p>
          <a:p>
            <a:pPr lvl="1"/>
            <a:r>
              <a:rPr lang="en-US" sz="2000" dirty="0"/>
              <a:t>Reduces the overhead (source node load and network bandwidth) by re-distributing it to the other nodes</a:t>
            </a:r>
          </a:p>
          <a:p>
            <a:pPr lvl="1"/>
            <a:r>
              <a:rPr lang="en-US" sz="2000" dirty="0"/>
              <a:t>Enables further improvements by exploiting pre-distribution based on predictions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A8809-0A23-4540-B806-95305074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3E53-04A4-45FB-BB81-FC5D116434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8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FE60-00BF-4E12-837F-88CDE38C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127B-CC3D-4C4C-B29F-81889C5C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3E53-04A4-45FB-BB81-FC5D116434CF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B66648E-56F3-4FA0-9DEF-0D92861A1B21}"/>
              </a:ext>
            </a:extLst>
          </p:cNvPr>
          <p:cNvSpPr txBox="1">
            <a:spLocks/>
          </p:cNvSpPr>
          <p:nvPr/>
        </p:nvSpPr>
        <p:spPr>
          <a:xfrm>
            <a:off x="797242" y="1934423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Traditional migration</a:t>
            </a:r>
          </a:p>
        </p:txBody>
      </p:sp>
      <p:pic>
        <p:nvPicPr>
          <p:cNvPr id="15" name="Content Placeholder 27" descr="A picture containing clock&#10;&#10;Description automatically generated">
            <a:extLst>
              <a:ext uri="{FF2B5EF4-FFF2-40B4-BE49-F238E27FC236}">
                <a16:creationId xmlns:a16="http://schemas.microsoft.com/office/drawing/2014/main" id="{585AAFE7-F6B0-4217-8522-528569DB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68" y="2994741"/>
            <a:ext cx="4552950" cy="2369795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4BAACDB-AFFE-41A5-97DB-6C2CACB15B0B}"/>
              </a:ext>
            </a:extLst>
          </p:cNvPr>
          <p:cNvSpPr txBox="1">
            <a:spLocks/>
          </p:cNvSpPr>
          <p:nvPr/>
        </p:nvSpPr>
        <p:spPr>
          <a:xfrm>
            <a:off x="5684520" y="1812368"/>
            <a:ext cx="4937760" cy="73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Cooperative migration</a:t>
            </a:r>
          </a:p>
        </p:txBody>
      </p:sp>
      <p:pic>
        <p:nvPicPr>
          <p:cNvPr id="17" name="Picture 1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8205E84-CFA3-4950-AB91-061F75969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890" y="5498388"/>
            <a:ext cx="2050105" cy="1045151"/>
          </a:xfrm>
          <a:prstGeom prst="rect">
            <a:avLst/>
          </a:prstGeom>
        </p:spPr>
      </p:pic>
      <p:pic>
        <p:nvPicPr>
          <p:cNvPr id="18" name="Content Placeholder 35" descr="A picture containing clock&#10;&#10;Description automatically generated">
            <a:extLst>
              <a:ext uri="{FF2B5EF4-FFF2-40B4-BE49-F238E27FC236}">
                <a16:creationId xmlns:a16="http://schemas.microsoft.com/office/drawing/2014/main" id="{D0B8D41A-2655-47F8-B8FF-CA64E8C16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1" y="2417764"/>
            <a:ext cx="4552949" cy="3958348"/>
          </a:xfrm>
          <a:prstGeom prst="rect">
            <a:avLst/>
          </a:prstGeom>
        </p:spPr>
      </p:pic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id="{16E35023-FC68-48E0-A3B1-B42CE1073DD3}"/>
              </a:ext>
            </a:extLst>
          </p:cNvPr>
          <p:cNvSpPr/>
          <p:nvPr/>
        </p:nvSpPr>
        <p:spPr>
          <a:xfrm>
            <a:off x="2417109" y="4557713"/>
            <a:ext cx="276225" cy="27622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4C9154F0-2A61-41BC-8B2D-967F7EC83DE4}"/>
              </a:ext>
            </a:extLst>
          </p:cNvPr>
          <p:cNvSpPr/>
          <p:nvPr/>
        </p:nvSpPr>
        <p:spPr>
          <a:xfrm>
            <a:off x="7700571" y="5639427"/>
            <a:ext cx="276225" cy="27622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FED3-9E48-462F-B41F-85E782A0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Reference Architecture: Shared 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4B71-36B0-446D-979F-8741F201E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7300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 image (blue)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Common to all services, it can be pre-distributed on all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Application storage (light blue)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Application “idle” files and dependencies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Read-only layers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Infrequently updated user-specific data  </a:t>
            </a:r>
            <a:r>
              <a:rPr lang="en-US" b="1" dirty="0">
                <a:sym typeface="Wingdings" panose="05000000000000000000" pitchFamily="2" charset="2"/>
              </a:rPr>
              <a:t>Storage volumes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Runtime state (green)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Application and user state in memory (RAM)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User-specific persisted state (frequent write)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Writable layer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1BB8-CD3B-477E-95EA-3216ABB6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3E53-04A4-45FB-BB81-FC5D116434C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A picture containing clock, computer, sitting, laptop&#10;&#10;Description automatically generated">
            <a:extLst>
              <a:ext uri="{FF2B5EF4-FFF2-40B4-BE49-F238E27FC236}">
                <a16:creationId xmlns:a16="http://schemas.microsoft.com/office/drawing/2014/main" id="{FD32179D-F4EA-430E-A39D-53D837F2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81201"/>
            <a:ext cx="5584420" cy="4163929"/>
          </a:xfrm>
          <a:prstGeom prst="rect">
            <a:avLst/>
          </a:prstGeom>
        </p:spPr>
      </p:pic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E777B77A-D3D4-402A-9863-CAA6861ED77F}"/>
              </a:ext>
            </a:extLst>
          </p:cNvPr>
          <p:cNvSpPr/>
          <p:nvPr/>
        </p:nvSpPr>
        <p:spPr>
          <a:xfrm>
            <a:off x="7682752" y="5414032"/>
            <a:ext cx="276225" cy="27622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0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0383-B1CA-4D08-AC12-CF279E2E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Technology: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E042-572E-4FA6-8EEA-6E60810C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54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Utilizes a </a:t>
            </a:r>
            <a:r>
              <a:rPr lang="en-US" sz="2400" b="1" dirty="0"/>
              <a:t>union file system</a:t>
            </a:r>
            <a:r>
              <a:rPr lang="en-US" sz="2400" dirty="0"/>
              <a:t> through a </a:t>
            </a:r>
            <a:r>
              <a:rPr lang="en-US" sz="2400" i="1" dirty="0"/>
              <a:t>storage driver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It implements a </a:t>
            </a:r>
            <a:r>
              <a:rPr lang="en-US" sz="2000" i="1" dirty="0"/>
              <a:t>union mount</a:t>
            </a:r>
            <a:r>
              <a:rPr lang="en-US" sz="2000" dirty="0"/>
              <a:t> for a stack of layers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Each container has its own writable layer (container layer)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As changes are written to the container layer, the underlying layers can be shared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i="1" dirty="0"/>
              <a:t>storage driver</a:t>
            </a:r>
            <a:r>
              <a:rPr lang="en-US" sz="2000" dirty="0"/>
              <a:t> hides the details about how these layers interact with each other</a:t>
            </a:r>
          </a:p>
          <a:p>
            <a:r>
              <a:rPr lang="en-US" sz="2400" dirty="0"/>
              <a:t>It handles </a:t>
            </a:r>
            <a:r>
              <a:rPr lang="en-US" sz="2400" b="1" dirty="0"/>
              <a:t>volumes</a:t>
            </a:r>
            <a:r>
              <a:rPr lang="en-US" sz="2400" dirty="0"/>
              <a:t> to store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They survive containers deletion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They can be safely shared among containers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They provide better performance compared to </a:t>
            </a:r>
            <a:r>
              <a:rPr lang="it-IT" sz="2000" dirty="0"/>
              <a:t>Docker’s UnionFS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5E92-8B8B-427A-A553-058817F2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3E53-04A4-45FB-BB81-FC5D116434CF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2DCAAF5-369E-4A39-88D9-F2BE58B65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4"/>
          <a:stretch/>
        </p:blipFill>
        <p:spPr>
          <a:xfrm>
            <a:off x="6438900" y="2602586"/>
            <a:ext cx="5421629" cy="32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4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AE7C-7C9B-4496-B522-FE700A59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 (with layers)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C823-00EA-4607-A389-5DDDA9E9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7796" cy="30147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Docker image is built up from a series of layers</a:t>
            </a:r>
          </a:p>
          <a:p>
            <a:r>
              <a:rPr lang="en-US" dirty="0"/>
              <a:t>Each layer represents an instruction in the image’s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Each layer except the last one (</a:t>
            </a:r>
            <a:r>
              <a:rPr lang="en-US" u="sng" dirty="0"/>
              <a:t>the container layer</a:t>
            </a:r>
            <a:r>
              <a:rPr lang="en-US" dirty="0"/>
              <a:t>) is read-only</a:t>
            </a:r>
          </a:p>
          <a:p>
            <a:r>
              <a:rPr lang="en-US" dirty="0"/>
              <a:t>Read-only layers can be shared among multiple containers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D414C-69C7-4D44-A012-7D16F635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3E53-04A4-45FB-BB81-FC5D116434CF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46AA6B-3C43-4C58-B9A1-7562A453A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37" y="1870075"/>
            <a:ext cx="6250769" cy="4344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24BFC7-10F7-489C-834A-664652FB31BB}"/>
              </a:ext>
            </a:extLst>
          </p:cNvPr>
          <p:cNvSpPr txBox="1"/>
          <p:nvPr/>
        </p:nvSpPr>
        <p:spPr>
          <a:xfrm>
            <a:off x="1287180" y="4783198"/>
            <a:ext cx="2913529" cy="1431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FROM node:6.14.2</a:t>
            </a:r>
          </a:p>
          <a:p>
            <a:pPr>
              <a:spcAft>
                <a:spcPts val="600"/>
              </a:spcAft>
            </a:pPr>
            <a:r>
              <a:rPr lang="en-US" dirty="0"/>
              <a:t>EXPOSE 8080</a:t>
            </a:r>
          </a:p>
          <a:p>
            <a:pPr>
              <a:spcAft>
                <a:spcPts val="600"/>
              </a:spcAft>
            </a:pPr>
            <a:r>
              <a:rPr lang="en-US" dirty="0"/>
              <a:t>COPY server.js .</a:t>
            </a:r>
          </a:p>
          <a:p>
            <a:pPr>
              <a:spcAft>
                <a:spcPts val="600"/>
              </a:spcAft>
            </a:pPr>
            <a:r>
              <a:rPr lang="en-US" dirty="0"/>
              <a:t>CMD node server.js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92B74D-A0F0-4D3A-A85C-FB00F6EDA7BE}"/>
              </a:ext>
            </a:extLst>
          </p:cNvPr>
          <p:cNvSpPr txBox="1">
            <a:spLocks/>
          </p:cNvSpPr>
          <p:nvPr/>
        </p:nvSpPr>
        <p:spPr>
          <a:xfrm>
            <a:off x="1330333" y="4483239"/>
            <a:ext cx="2913529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Sample Docker File</a:t>
            </a:r>
          </a:p>
        </p:txBody>
      </p:sp>
    </p:spTree>
    <p:extLst>
      <p:ext uri="{BB962C8B-B14F-4D97-AF65-F5344CB8AC3E}">
        <p14:creationId xmlns:p14="http://schemas.microsoft.com/office/powerpoint/2010/main" val="302844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8036-5077-4290-88F0-8F33DA6E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2CC3-9B57-4116-8822-F5DDFC20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96539" cy="1975736"/>
          </a:xfrm>
        </p:spPr>
        <p:txBody>
          <a:bodyPr/>
          <a:lstStyle/>
          <a:p>
            <a:r>
              <a:rPr lang="en-US" dirty="0"/>
              <a:t>It uses Copy-on-Write</a:t>
            </a:r>
          </a:p>
          <a:p>
            <a:r>
              <a:rPr lang="en-US" dirty="0"/>
              <a:t>It reads from the top-most file with the same name</a:t>
            </a:r>
          </a:p>
          <a:p>
            <a:r>
              <a:rPr lang="en-US" dirty="0"/>
              <a:t>The implementation depends on the storage driver in use (e.g., overlay2)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C86D-A375-49E5-B237-B7E52A60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3E53-04A4-45FB-BB81-FC5D116434CF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83BC1E-2AFE-4B06-8450-5650F1C62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4"/>
          <a:stretch/>
        </p:blipFill>
        <p:spPr>
          <a:xfrm>
            <a:off x="3045632" y="4090987"/>
            <a:ext cx="6250769" cy="19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1383</Words>
  <Application>Microsoft Office PowerPoint</Application>
  <PresentationFormat>Widescreen</PresentationFormat>
  <Paragraphs>466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SLIM: Sliced Distributed Container Migration </vt:lpstr>
      <vt:lpstr>“Simple” Migration: Backup and Restore</vt:lpstr>
      <vt:lpstr>Open Issues</vt:lpstr>
      <vt:lpstr>Proposed Solution</vt:lpstr>
      <vt:lpstr>Approaches</vt:lpstr>
      <vt:lpstr>Reference Architecture: Shared Layers</vt:lpstr>
      <vt:lpstr>Technology: Docker</vt:lpstr>
      <vt:lpstr>Docker Image (with layers)</vt:lpstr>
      <vt:lpstr>Layered File System</vt:lpstr>
      <vt:lpstr>Decentralized Layered Migration </vt:lpstr>
      <vt:lpstr>Use-cases and Topology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Use-cases and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Maheshwari</dc:creator>
  <cp:lastModifiedBy>Sumit Maheshwari</cp:lastModifiedBy>
  <cp:revision>37</cp:revision>
  <dcterms:created xsi:type="dcterms:W3CDTF">2020-02-24T17:22:20Z</dcterms:created>
  <dcterms:modified xsi:type="dcterms:W3CDTF">2020-02-25T22:01:35Z</dcterms:modified>
</cp:coreProperties>
</file>