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9" r:id="rId6"/>
    <p:sldId id="268" r:id="rId7"/>
    <p:sldId id="259" r:id="rId8"/>
    <p:sldId id="260" r:id="rId9"/>
    <p:sldId id="262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A7CA-BF72-4CD8-987F-96C1C78561A5}" type="datetimeFigureOut">
              <a:rPr lang="it-IT" smtClean="0"/>
              <a:t>02/06/2018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20575-1661-40F0-9091-2D380B05D9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02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it-IT"/>
              <a:t>06/06/2018</a:t>
            </a:r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it-IT"/>
              <a:t>Frabetti, Magnani, Semprini</a:t>
            </a:r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it-IT"/>
              <a:t>06/06/2018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it-IT"/>
              <a:t>Frabetti, Magnani, Semprini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it-IT"/>
              <a:t>06/06/2018</a:t>
            </a:r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it-IT"/>
              <a:t>Frabetti, Magnani, Semprini</a:t>
            </a: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A38F23-8B9E-446F-A5FA-90628066FDCF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MulinoException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611607"/>
            <a:ext cx="7918648" cy="1199704"/>
          </a:xfrm>
        </p:spPr>
        <p:txBody>
          <a:bodyPr>
            <a:normAutofit/>
          </a:bodyPr>
          <a:lstStyle/>
          <a:p>
            <a:r>
              <a:rPr lang="it-IT" dirty="0"/>
              <a:t>Mulino Challenge 2018</a:t>
            </a:r>
          </a:p>
          <a:p>
            <a:r>
              <a:rPr lang="it-IT" sz="2000" dirty="0"/>
              <a:t>di Filippo </a:t>
            </a:r>
            <a:r>
              <a:rPr lang="it-IT" sz="2000" dirty="0" err="1"/>
              <a:t>Frabetti</a:t>
            </a:r>
            <a:r>
              <a:rPr lang="it-IT" sz="2000" dirty="0"/>
              <a:t>, Paolo Magnani e Nicola </a:t>
            </a:r>
            <a:r>
              <a:rPr lang="it-IT" sz="2000" dirty="0" err="1"/>
              <a:t>Semprini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413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h(stato)</a:t>
            </a:r>
            <a:r>
              <a:rPr lang="it-IT" sz="2200" dirty="0" smtClean="0"/>
              <a:t> = </a:t>
            </a:r>
            <a:r>
              <a:rPr lang="it-IT" sz="2200" dirty="0" smtClean="0">
                <a:solidFill>
                  <a:srgbClr val="FF0000"/>
                </a:solidFill>
              </a:rPr>
              <a:t>valore miglior mossa</a:t>
            </a:r>
            <a:r>
              <a:rPr lang="it-IT" sz="2200" dirty="0" smtClean="0"/>
              <a:t> + </a:t>
            </a:r>
            <a:r>
              <a:rPr lang="it-IT" sz="2200" dirty="0" smtClean="0">
                <a:solidFill>
                  <a:srgbClr val="0000FF"/>
                </a:solidFill>
              </a:rPr>
              <a:t>valore stato</a:t>
            </a:r>
          </a:p>
          <a:p>
            <a:pPr marL="109728" indent="0">
              <a:buNone/>
            </a:pPr>
            <a:endParaRPr lang="it-IT" sz="2200" dirty="0" smtClean="0"/>
          </a:p>
          <a:p>
            <a:r>
              <a:rPr lang="it-IT" sz="2200" dirty="0" smtClean="0"/>
              <a:t>Il </a:t>
            </a:r>
            <a:r>
              <a:rPr lang="it-IT" sz="2200" dirty="0" smtClean="0">
                <a:solidFill>
                  <a:srgbClr val="FF0000"/>
                </a:solidFill>
              </a:rPr>
              <a:t>valore di una mossa </a:t>
            </a:r>
            <a:r>
              <a:rPr lang="it-IT" sz="2200" dirty="0" smtClean="0"/>
              <a:t>dipende dalla riga e dalla colonna in cui posiziono la pedina</a:t>
            </a:r>
            <a:r>
              <a:rPr lang="it-IT" sz="2200" dirty="0" smtClean="0"/>
              <a:t>:</a:t>
            </a:r>
            <a:endParaRPr lang="it-IT" sz="2200" dirty="0" smtClean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06/06/2018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Frabetti, Magnani, Semprini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10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Funzione Euristica - 1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9557"/>
              </p:ext>
            </p:extLst>
          </p:nvPr>
        </p:nvGraphicFramePr>
        <p:xfrm>
          <a:off x="1849973" y="3140968"/>
          <a:ext cx="53143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005"/>
                <a:gridCol w="817880"/>
                <a:gridCol w="140843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Riga/Colonna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Punti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Situazione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/>
                        <a:t>nessuna</a:t>
                      </a:r>
                      <a:r>
                        <a:rPr lang="it-IT" sz="1600" baseline="0" dirty="0" smtClean="0"/>
                        <a:t> pedina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O—O—O 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/>
                        <a:t>1 pedina nemica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☻</a:t>
                      </a:r>
                      <a:r>
                        <a:rPr lang="it-IT" sz="1600" dirty="0" smtClean="0"/>
                        <a:t>—O—O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/>
                        <a:t>1 pedina amica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☺—O—O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/>
                        <a:t>2 pedine nemiche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36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☻</a:t>
                      </a:r>
                      <a:r>
                        <a:rPr lang="it-IT" sz="1600" dirty="0" smtClean="0"/>
                        <a:t>—</a:t>
                      </a:r>
                      <a:r>
                        <a:rPr lang="it-IT" sz="1800" dirty="0" smtClean="0"/>
                        <a:t>☻</a:t>
                      </a:r>
                      <a:r>
                        <a:rPr lang="it-IT" sz="1600" dirty="0" smtClean="0"/>
                        <a:t>—O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/>
                        <a:t>2 pedine amiche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56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☺—☺—O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/>
                        <a:t>1 pedina amica ed 1 nemica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☺—</a:t>
                      </a:r>
                      <a:r>
                        <a:rPr lang="it-IT" sz="1800" dirty="0" smtClean="0"/>
                        <a:t>☻</a:t>
                      </a:r>
                      <a:r>
                        <a:rPr lang="it-IT" sz="1600" dirty="0" smtClean="0"/>
                        <a:t>—O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h(stato)</a:t>
            </a:r>
            <a:r>
              <a:rPr lang="it-IT" sz="2200" dirty="0"/>
              <a:t> = </a:t>
            </a:r>
            <a:r>
              <a:rPr lang="it-IT" sz="2200" dirty="0">
                <a:solidFill>
                  <a:srgbClr val="FF0000"/>
                </a:solidFill>
              </a:rPr>
              <a:t>valore miglior mossa</a:t>
            </a:r>
            <a:r>
              <a:rPr lang="it-IT" sz="2200" dirty="0"/>
              <a:t> + </a:t>
            </a:r>
            <a:r>
              <a:rPr lang="it-IT" sz="2200" dirty="0">
                <a:solidFill>
                  <a:srgbClr val="0000FF"/>
                </a:solidFill>
              </a:rPr>
              <a:t>valore stato</a:t>
            </a:r>
          </a:p>
          <a:p>
            <a:endParaRPr lang="it-IT" sz="2200" dirty="0" smtClean="0">
              <a:solidFill>
                <a:srgbClr val="0000FF"/>
              </a:solidFill>
            </a:endParaRPr>
          </a:p>
          <a:p>
            <a:r>
              <a:rPr lang="it-IT" sz="2200" dirty="0" smtClean="0">
                <a:solidFill>
                  <a:srgbClr val="0000FF"/>
                </a:solidFill>
              </a:rPr>
              <a:t>Valore </a:t>
            </a:r>
            <a:r>
              <a:rPr lang="it-IT" sz="2200" dirty="0">
                <a:solidFill>
                  <a:srgbClr val="0000FF"/>
                </a:solidFill>
              </a:rPr>
              <a:t>stato</a:t>
            </a:r>
            <a:r>
              <a:rPr lang="it-IT" sz="2200" dirty="0"/>
              <a:t> =  </a:t>
            </a:r>
            <a:r>
              <a:rPr lang="el-GR" sz="2200" dirty="0"/>
              <a:t>Δ</a:t>
            </a:r>
            <a:r>
              <a:rPr lang="it-IT" sz="2200" dirty="0"/>
              <a:t>pedine*M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l-GR" sz="1600" dirty="0"/>
              <a:t>Δ</a:t>
            </a:r>
            <a:r>
              <a:rPr lang="it-IT" sz="1600" dirty="0"/>
              <a:t>pedine dal punto di vista del giocatore di turno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1600" dirty="0"/>
              <a:t>M = 100</a:t>
            </a:r>
          </a:p>
          <a:p>
            <a:endParaRPr lang="it-IT" sz="2200" dirty="0" smtClean="0"/>
          </a:p>
          <a:p>
            <a:r>
              <a:rPr lang="it-IT" sz="2200" dirty="0" smtClean="0"/>
              <a:t>Dopo un mulino, </a:t>
            </a:r>
            <a:r>
              <a:rPr lang="el-GR" sz="2200" dirty="0" smtClean="0"/>
              <a:t>Δ</a:t>
            </a:r>
            <a:r>
              <a:rPr lang="it-IT" sz="2200" dirty="0"/>
              <a:t>pedine*M</a:t>
            </a:r>
            <a:r>
              <a:rPr lang="it-IT" sz="2200" dirty="0" smtClean="0"/>
              <a:t> &gt;&gt; valore mossa: </a:t>
            </a:r>
            <a:r>
              <a:rPr lang="it-IT" sz="2200" dirty="0" smtClean="0"/>
              <a:t>gli stati </a:t>
            </a:r>
            <a:r>
              <a:rPr lang="it-IT" sz="2200" dirty="0" smtClean="0"/>
              <a:t>in cui sono in vantaggio di materiale verranno riconosciuti come più vicini alla </a:t>
            </a:r>
            <a:r>
              <a:rPr lang="it-IT" sz="2200" dirty="0" smtClean="0"/>
              <a:t>vittoria e dunque preferiti dall’algoritmo</a:t>
            </a:r>
            <a:endParaRPr lang="it-IT" sz="2200" dirty="0"/>
          </a:p>
          <a:p>
            <a:pPr>
              <a:buFont typeface="Lucida Sans Unicode" panose="020B0602030504020204" pitchFamily="34" charset="0"/>
              <a:buChar char="‣"/>
            </a:pPr>
            <a:endParaRPr lang="it-IT" sz="2800" dirty="0" smtClean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06/06/2018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Frabetti</a:t>
            </a:r>
            <a:r>
              <a:rPr lang="it-IT" dirty="0" smtClean="0"/>
              <a:t>, Magnani, </a:t>
            </a:r>
            <a:r>
              <a:rPr lang="it-IT" dirty="0" err="1" smtClean="0"/>
              <a:t>Semprini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11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Funzione Euristica - 2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94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tizia\Desktop\tabel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45" y="3212976"/>
            <a:ext cx="2760031" cy="269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 smtClean="0"/>
              <a:t>Sfruttamento stato </a:t>
            </a:r>
            <a:r>
              <a:rPr lang="it-IT" sz="2200" dirty="0" err="1" smtClean="0"/>
              <a:t>idle</a:t>
            </a:r>
            <a:endParaRPr lang="it-IT" sz="22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1600" dirty="0" smtClean="0"/>
              <a:t>Classe </a:t>
            </a:r>
            <a:r>
              <a:rPr lang="it-IT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WaitingThread</a:t>
            </a:r>
            <a:r>
              <a:rPr lang="it-IT" sz="1600" dirty="0" smtClean="0"/>
              <a:t> </a:t>
            </a:r>
            <a:r>
              <a:rPr lang="it-IT" sz="1600" dirty="0" smtClean="0"/>
              <a:t> per </a:t>
            </a:r>
            <a:r>
              <a:rPr lang="it-IT" sz="1600" dirty="0" smtClean="0"/>
              <a:t>«pensare» durante il turno avversario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sz="2200" dirty="0" smtClean="0"/>
          </a:p>
          <a:p>
            <a:r>
              <a:rPr lang="it-IT" sz="2200" dirty="0"/>
              <a:t>Simmetrie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1600" dirty="0"/>
              <a:t>Tabellone centrato </a:t>
            </a:r>
            <a:r>
              <a:rPr lang="it-IT" sz="1600" dirty="0" smtClean="0"/>
              <a:t>sugli </a:t>
            </a:r>
            <a:r>
              <a:rPr lang="it-IT" sz="1600" dirty="0"/>
              <a:t>assi cartesiani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it-IT" sz="1600" dirty="0"/>
              <a:t> </a:t>
            </a:r>
            <a:r>
              <a:rPr lang="it-IT" sz="1600" dirty="0" smtClean="0"/>
              <a:t> rappresenta delle </a:t>
            </a:r>
            <a:r>
              <a:rPr lang="it-IT" sz="1600" dirty="0"/>
              <a:t>coppie (</a:t>
            </a:r>
            <a:r>
              <a:rPr lang="it-IT" sz="1600" dirty="0" err="1"/>
              <a:t>x,y</a:t>
            </a:r>
            <a:r>
              <a:rPr lang="it-IT" sz="1600" dirty="0" smtClean="0"/>
              <a:t>)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1600" dirty="0" smtClean="0">
                <a:solidFill>
                  <a:srgbClr val="0000FF"/>
                </a:solidFill>
              </a:rPr>
              <a:t>Simmetrie</a:t>
            </a:r>
            <a:r>
              <a:rPr lang="it-IT" sz="1600" dirty="0" smtClean="0"/>
              <a:t> cartesiane e </a:t>
            </a:r>
            <a:r>
              <a:rPr lang="it-IT" sz="1600" dirty="0" smtClean="0">
                <a:solidFill>
                  <a:srgbClr val="00CC66"/>
                </a:solidFill>
              </a:rPr>
              <a:t>rotazioni</a:t>
            </a:r>
            <a:endParaRPr lang="it-IT" sz="1600" dirty="0">
              <a:solidFill>
                <a:srgbClr val="00CC66"/>
              </a:solidFill>
            </a:endParaRPr>
          </a:p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06/06/2018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Frabetti, Magnani, Semprini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12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Punti aperti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44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06/06/2018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Frabetti, Magnani, Semprini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13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662880" y="2007798"/>
            <a:ext cx="8229600" cy="1143000"/>
          </a:xfrm>
        </p:spPr>
        <p:txBody>
          <a:bodyPr>
            <a:normAutofit/>
          </a:bodyPr>
          <a:lstStyle/>
          <a:p>
            <a:r>
              <a:rPr lang="it-IT" sz="5400" dirty="0" smtClean="0"/>
              <a:t>Grazie per l’attenzione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7032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06/06/2018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Frabetti, Magnani, Semprini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14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662880" y="2007798"/>
            <a:ext cx="8229600" cy="1143000"/>
          </a:xfrm>
        </p:spPr>
        <p:txBody>
          <a:bodyPr>
            <a:normAutofit/>
          </a:bodyPr>
          <a:lstStyle/>
          <a:p>
            <a:r>
              <a:rPr lang="it-IT" sz="5400" dirty="0" smtClean="0"/>
              <a:t>Grazie per l’attenzione</a:t>
            </a:r>
            <a:endParaRPr lang="it-IT" sz="5400" dirty="0"/>
          </a:p>
        </p:txBody>
      </p:sp>
      <p:grpSp>
        <p:nvGrpSpPr>
          <p:cNvPr id="2" name="Gruppo 1"/>
          <p:cNvGrpSpPr/>
          <p:nvPr/>
        </p:nvGrpSpPr>
        <p:grpSpPr>
          <a:xfrm>
            <a:off x="1873169" y="3284984"/>
            <a:ext cx="5256584" cy="1574346"/>
            <a:chOff x="1907704" y="3078790"/>
            <a:chExt cx="5256584" cy="1574346"/>
          </a:xfrm>
        </p:grpSpPr>
        <p:sp>
          <p:nvSpPr>
            <p:cNvPr id="7" name="CasellaDiTesto 6"/>
            <p:cNvSpPr txBox="1"/>
            <p:nvPr/>
          </p:nvSpPr>
          <p:spPr>
            <a:xfrm>
              <a:off x="3707904" y="3078790"/>
              <a:ext cx="16561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 smtClean="0">
                  <a:latin typeface="+mj-lt"/>
                </a:rPr>
                <a:t>☺</a:t>
              </a:r>
              <a:endParaRPr lang="it-IT" sz="9600" dirty="0">
                <a:latin typeface="+mj-lt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5508104" y="3078790"/>
              <a:ext cx="16561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 smtClean="0">
                  <a:latin typeface="+mj-lt"/>
                </a:rPr>
                <a:t>☺</a:t>
              </a:r>
              <a:endParaRPr lang="it-IT" sz="9600" dirty="0">
                <a:latin typeface="+mj-lt"/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907704" y="3083476"/>
              <a:ext cx="16561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 smtClean="0">
                  <a:latin typeface="+mj-lt"/>
                </a:rPr>
                <a:t>☺</a:t>
              </a:r>
              <a:endParaRPr lang="it-IT" sz="9600" dirty="0">
                <a:latin typeface="+mj-lt"/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3059832" y="3083476"/>
              <a:ext cx="16561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 smtClean="0">
                  <a:latin typeface="+mj-lt"/>
                </a:rPr>
                <a:t>-</a:t>
              </a:r>
              <a:endParaRPr lang="it-IT" sz="9600" dirty="0">
                <a:latin typeface="+mj-lt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4860032" y="3078790"/>
              <a:ext cx="16561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600" dirty="0" smtClean="0">
                  <a:latin typeface="+mj-lt"/>
                </a:rPr>
                <a:t>-</a:t>
              </a:r>
              <a:endParaRPr lang="it-IT" sz="9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4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1328"/>
            <a:ext cx="8432832" cy="4525963"/>
          </a:xfrm>
        </p:spPr>
        <p:txBody>
          <a:bodyPr/>
          <a:lstStyle/>
          <a:p>
            <a:r>
              <a:rPr lang="it-IT" sz="2200" dirty="0"/>
              <a:t>La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</a:t>
            </a:r>
            <a:r>
              <a:rPr lang="it-IT" sz="2200" dirty="0"/>
              <a:t> è la parte attiva del giocatore: </a:t>
            </a:r>
            <a:r>
              <a:rPr lang="it-IT" sz="2200" dirty="0" smtClean="0"/>
              <a:t>essa gestisce le fasi di gioco e funge da </a:t>
            </a:r>
            <a:r>
              <a:rPr lang="it-IT" sz="2200" dirty="0" err="1" smtClean="0"/>
              <a:t>main</a:t>
            </a:r>
            <a:r>
              <a:rPr lang="it-IT" sz="2200" dirty="0" smtClean="0"/>
              <a:t> </a:t>
            </a:r>
            <a:r>
              <a:rPr lang="it-IT" sz="2200" dirty="0" err="1" smtClean="0"/>
              <a:t>thread</a:t>
            </a:r>
            <a:r>
              <a:rPr lang="it-IT" sz="2200" dirty="0" smtClean="0"/>
              <a:t> per l’applicazione</a:t>
            </a:r>
            <a:endParaRPr lang="it-IT" sz="2200" dirty="0"/>
          </a:p>
          <a:p>
            <a:r>
              <a:rPr lang="it-IT" sz="2200" dirty="0"/>
              <a:t>Possiede una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StrategyFactory</a:t>
            </a:r>
            <a:r>
              <a:rPr lang="it-IT" sz="2200" dirty="0"/>
              <a:t> che si occupa di scegliere la strategia </a:t>
            </a:r>
            <a:r>
              <a:rPr lang="it-IT" sz="2200" dirty="0" smtClean="0"/>
              <a:t>migliore in base allo stato</a:t>
            </a:r>
            <a:endParaRPr lang="it-IT" sz="2200" dirty="0"/>
          </a:p>
          <a:p>
            <a:r>
              <a:rPr lang="it-IT" sz="2200" dirty="0"/>
              <a:t>Grazie allo stato di gioco corrente(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GameState</a:t>
            </a:r>
            <a:r>
              <a:rPr lang="it-IT" sz="2200" dirty="0"/>
              <a:t>), la </a:t>
            </a:r>
            <a:r>
              <a:rPr lang="it-IT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r>
              <a:rPr lang="it-IT" sz="2200" dirty="0"/>
              <a:t> può scegliere la </a:t>
            </a:r>
            <a:r>
              <a:rPr lang="it-IT" sz="2200" dirty="0" smtClean="0"/>
              <a:t>mossa</a:t>
            </a:r>
            <a:endParaRPr lang="it-IT" sz="2200" dirty="0"/>
          </a:p>
          <a:p>
            <a:endParaRPr lang="it-IT" sz="2300" dirty="0"/>
          </a:p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del giocatore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06/06/2018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2</a:t>
            </a:fld>
            <a:endParaRPr lang="it-IT"/>
          </a:p>
        </p:txBody>
      </p:sp>
      <p:pic>
        <p:nvPicPr>
          <p:cNvPr id="11" name="Immagine 10" descr="Immagine che contiene screenshot&#10;&#10;Descrizione generata con affidabilità molto elevata">
            <a:extLst>
              <a:ext uri="{FF2B5EF4-FFF2-40B4-BE49-F238E27FC236}">
                <a16:creationId xmlns="" xmlns:a16="http://schemas.microsoft.com/office/drawing/2014/main" id="{60E0DA42-AAA9-49A3-AC1A-51E6BB5F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3" y="3725002"/>
            <a:ext cx="8432833" cy="19219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C809622A-3DE5-41CC-83FA-C3AB90381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41"/>
          <a:stretch/>
        </p:blipFill>
        <p:spPr>
          <a:xfrm>
            <a:off x="3649244" y="5477879"/>
            <a:ext cx="2430991" cy="1014812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="" xmlns:a16="http://schemas.microsoft.com/office/drawing/2014/main" id="{38404C0C-493B-4483-9442-20B71733E975}"/>
              </a:ext>
            </a:extLst>
          </p:cNvPr>
          <p:cNvSpPr/>
          <p:nvPr/>
        </p:nvSpPr>
        <p:spPr>
          <a:xfrm rot="1562847">
            <a:off x="2485846" y="5607751"/>
            <a:ext cx="1112296" cy="25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DF4CCAFA-2295-40E9-86F8-DCDF073B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1B2209D6-F5F0-402B-9BD5-91157CAF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CEC5265-89C7-42B3-B9DD-8ED19578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3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="" xmlns:a16="http://schemas.microsoft.com/office/drawing/2014/main" id="{016BE21D-186A-4DCF-9169-0743BB8E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e Server (I/O)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="" xmlns:a16="http://schemas.microsoft.com/office/drawing/2014/main" id="{E20ACF66-6777-401F-BEF3-301972446F23}"/>
              </a:ext>
            </a:extLst>
          </p:cNvPr>
          <p:cNvSpPr txBox="1">
            <a:spLocks/>
          </p:cNvSpPr>
          <p:nvPr/>
        </p:nvSpPr>
        <p:spPr>
          <a:xfrm>
            <a:off x="457200" y="1556792"/>
            <a:ext cx="483488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1200"/>
              </a:spcAft>
            </a:pPr>
            <a:r>
              <a:rPr lang="it-IT" sz="2200" dirty="0"/>
              <a:t>La Mind invia le mosse decise e riceve lo stato di gioco attraverso un </a:t>
            </a:r>
            <a:r>
              <a:rPr lang="it-IT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GameClient</a:t>
            </a:r>
            <a:r>
              <a:rPr lang="it-IT" sz="2200" dirty="0"/>
              <a:t>, che fornisce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di </a:t>
            </a:r>
            <a:r>
              <a:rPr lang="it-IT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it-IT" sz="2200" dirty="0"/>
          </a:p>
          <a:p>
            <a:r>
              <a:rPr lang="it-IT" sz="2200" dirty="0"/>
              <a:t>Una </a:t>
            </a:r>
            <a:r>
              <a:rPr lang="it-IT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GameFactory</a:t>
            </a:r>
            <a:r>
              <a:rPr lang="it-IT" sz="2200" dirty="0"/>
              <a:t> effettua le conversioni fra la rappresentazione degli stati/azioni lato server </a:t>
            </a:r>
            <a:r>
              <a:rPr lang="it-IT" sz="2200" dirty="0" smtClean="0"/>
              <a:t>e quella usata internamente</a:t>
            </a:r>
            <a:endParaRPr lang="it-IT" sz="2200" dirty="0"/>
          </a:p>
        </p:txBody>
      </p:sp>
      <p:pic>
        <p:nvPicPr>
          <p:cNvPr id="13" name="Segnaposto contenuto 12" descr="Immagine che contiene screenshot&#10;&#10;Descrizione generata con affidabilità elevata">
            <a:extLst>
              <a:ext uri="{FF2B5EF4-FFF2-40B4-BE49-F238E27FC236}">
                <a16:creationId xmlns="" xmlns:a16="http://schemas.microsoft.com/office/drawing/2014/main" id="{131E6783-4FE9-4A01-B8C5-2F35CC3A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48119"/>
            <a:ext cx="2817992" cy="4185137"/>
          </a:xfrm>
        </p:spPr>
      </p:pic>
    </p:spTree>
    <p:extLst>
      <p:ext uri="{BB962C8B-B14F-4D97-AF65-F5344CB8AC3E}">
        <p14:creationId xmlns:p14="http://schemas.microsoft.com/office/powerpoint/2010/main" val="2531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72628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sz="2200" dirty="0"/>
              <a:t>L’architettura è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generale</a:t>
            </a:r>
            <a:r>
              <a:rPr lang="it-IT" sz="2200" dirty="0"/>
              <a:t>: ci sono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 astratte </a:t>
            </a:r>
            <a:r>
              <a:rPr lang="it-IT" sz="2200" dirty="0"/>
              <a:t>e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interfacce</a:t>
            </a:r>
            <a:r>
              <a:rPr lang="it-IT" sz="2200" dirty="0"/>
              <a:t> che permettono, con le opportune implementazioni, di giocare a tris, dama, scacchi, </a:t>
            </a:r>
            <a:r>
              <a:rPr lang="it-IT" sz="2200" dirty="0" err="1"/>
              <a:t>ecc</a:t>
            </a:r>
            <a:r>
              <a:rPr lang="it-IT" sz="2200" dirty="0"/>
              <a:t>…</a:t>
            </a:r>
          </a:p>
          <a:p>
            <a:r>
              <a:rPr lang="it-IT" sz="2200" dirty="0"/>
              <a:t>La Mind infatti coordina le mosse del giocatore con i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stati</a:t>
            </a:r>
            <a:r>
              <a:rPr lang="it-IT" sz="2200" dirty="0"/>
              <a:t> tipici di giochi 1 vs 1 a turni: </a:t>
            </a:r>
            <a:r>
              <a:rPr lang="it-IT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it-IT" sz="2200" dirty="0"/>
              <a:t>,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  <a:r>
              <a:rPr lang="it-IT" sz="2200" dirty="0"/>
              <a:t>, </a:t>
            </a:r>
            <a:r>
              <a:rPr lang="it-IT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it-IT" sz="2200" dirty="0"/>
              <a:t> e </a:t>
            </a:r>
            <a:r>
              <a:rPr lang="it-IT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it-IT" sz="220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4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Modularità e riusabilità</a:t>
            </a:r>
          </a:p>
        </p:txBody>
      </p:sp>
      <p:pic>
        <p:nvPicPr>
          <p:cNvPr id="8" name="Immagine 7" descr="Immagine che contiene clipart&#10;&#10;Descrizione generata con affidabilità molto elevata">
            <a:extLst>
              <a:ext uri="{FF2B5EF4-FFF2-40B4-BE49-F238E27FC236}">
                <a16:creationId xmlns="" xmlns:a16="http://schemas.microsoft.com/office/drawing/2014/main" id="{76AD4705-CD25-4157-92EC-43B1BAAE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61048"/>
            <a:ext cx="4824536" cy="21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etizia\Desktop\umlTh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75" y="3990283"/>
            <a:ext cx="5933505" cy="217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contenuto 1">
            <a:extLst>
              <a:ext uri="{FF2B5EF4-FFF2-40B4-BE49-F238E27FC236}">
                <a16:creationId xmlns="" xmlns:a16="http://schemas.microsoft.com/office/drawing/2014/main" id="{37DF47DB-027F-4F90-B8EF-476C8816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95325"/>
            <a:ext cx="8555832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sz="2200" dirty="0"/>
              <a:t>Il </a:t>
            </a:r>
            <a:r>
              <a:rPr lang="it-IT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ThinkingThread</a:t>
            </a:r>
            <a:r>
              <a:rPr lang="it-IT" sz="2200" dirty="0"/>
              <a:t> è il vero e proprio componente che sceglie la mossa tramite la </a:t>
            </a:r>
            <a:r>
              <a:rPr lang="it-IT" sz="2200" dirty="0" err="1" smtClean="0"/>
              <a:t>Strategy</a:t>
            </a:r>
            <a:endParaRPr lang="it-IT" sz="2200" dirty="0"/>
          </a:p>
          <a:p>
            <a:pPr>
              <a:spcAft>
                <a:spcPts val="1200"/>
              </a:spcAft>
            </a:pPr>
            <a:r>
              <a:rPr lang="it-IT" sz="2200" dirty="0" smtClean="0"/>
              <a:t>L’idea </a:t>
            </a:r>
            <a:r>
              <a:rPr lang="it-IT" sz="2200" dirty="0"/>
              <a:t>iniziale era quella di cominciare a pensare già nella fase di </a:t>
            </a:r>
            <a:r>
              <a:rPr lang="it-IT" sz="2200" i="1" dirty="0" err="1"/>
              <a:t>wait</a:t>
            </a:r>
            <a:r>
              <a:rPr lang="it-IT" sz="2200" dirty="0"/>
              <a:t> (con il </a:t>
            </a:r>
            <a:r>
              <a:rPr lang="it-IT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WaitingThread</a:t>
            </a:r>
            <a:r>
              <a:rPr lang="it-IT" sz="2200" dirty="0"/>
              <a:t>) e di passare poi alla fase di </a:t>
            </a:r>
            <a:r>
              <a:rPr lang="it-IT" sz="2200" i="1" dirty="0"/>
              <a:t>play</a:t>
            </a:r>
            <a:r>
              <a:rPr lang="it-IT" sz="2200" dirty="0"/>
              <a:t> la ricerca degli stati già </a:t>
            </a:r>
            <a:r>
              <a:rPr lang="it-IT" sz="2200" dirty="0" smtClean="0"/>
              <a:t>fatta</a:t>
            </a:r>
            <a:endParaRPr lang="it-IT" sz="2200" dirty="0"/>
          </a:p>
          <a:p>
            <a:pPr>
              <a:spcAft>
                <a:spcPts val="1200"/>
              </a:spcAft>
            </a:pPr>
            <a:r>
              <a:rPr lang="it-IT" sz="2200" dirty="0"/>
              <a:t>I </a:t>
            </a:r>
            <a:r>
              <a:rPr lang="it-IT" sz="2200" dirty="0" err="1"/>
              <a:t>thread</a:t>
            </a:r>
            <a:r>
              <a:rPr lang="it-IT" sz="2200" dirty="0"/>
              <a:t> sono coordinati con un </a:t>
            </a:r>
            <a:r>
              <a:rPr lang="it-IT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r>
              <a:rPr lang="it-IT" sz="2200" dirty="0"/>
              <a:t> per interrompersi dopo la scadenza del tempo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6CDBCFBA-E72A-4B36-A21F-A2D9ADB3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F4D3A07C-1C67-460B-81CF-8E8E1D27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93A09118-9219-405E-BA4E-985A3B5F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5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="" xmlns:a16="http://schemas.microsoft.com/office/drawing/2014/main" id="{488C5B87-817C-4D7E-9D9C-62B3BD65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Pensare alle mosse</a:t>
            </a:r>
          </a:p>
        </p:txBody>
      </p:sp>
    </p:spTree>
    <p:extLst>
      <p:ext uri="{BB962C8B-B14F-4D97-AF65-F5344CB8AC3E}">
        <p14:creationId xmlns:p14="http://schemas.microsoft.com/office/powerpoint/2010/main" val="20250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tizia\Desktop\Client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3312368" cy="22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10F4E9D7-502C-40CF-A07D-0AB73A71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BBAC0374-C6A0-49D0-9C42-7AB9B01B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23555644-F6D1-413A-8C90-719D3EB1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6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="" xmlns:a16="http://schemas.microsoft.com/office/drawing/2014/main" id="{1A17143B-A9C0-4176-ACC6-970F772B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Implementazioni</a:t>
            </a:r>
          </a:p>
        </p:txBody>
      </p:sp>
      <p:pic>
        <p:nvPicPr>
          <p:cNvPr id="10" name="Immagine 9" descr="Immagine che contiene screenshot&#10;&#10;Descrizione generata con affidabilità molto elevata">
            <a:extLst>
              <a:ext uri="{FF2B5EF4-FFF2-40B4-BE49-F238E27FC236}">
                <a16:creationId xmlns="" xmlns:a16="http://schemas.microsoft.com/office/drawing/2014/main" id="{4FBCC31E-E2C9-4825-8E20-D3D6CDDA5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42711"/>
            <a:ext cx="2309060" cy="2278577"/>
          </a:xfrm>
          <a:prstGeom prst="rect">
            <a:avLst/>
          </a:prstGeom>
        </p:spPr>
      </p:pic>
      <p:pic>
        <p:nvPicPr>
          <p:cNvPr id="12" name="Immagine 11" descr="Immagine che contiene screenshot&#10;&#10;Descrizione generata con affidabilità molto elevata">
            <a:extLst>
              <a:ext uri="{FF2B5EF4-FFF2-40B4-BE49-F238E27FC236}">
                <a16:creationId xmlns="" xmlns:a16="http://schemas.microsoft.com/office/drawing/2014/main" id="{0F90E0FC-2D24-4A06-9B7C-6B927DB1A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12" y="1556792"/>
            <a:ext cx="2857748" cy="1790855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con affidabilità molto elevata">
            <a:extLst>
              <a:ext uri="{FF2B5EF4-FFF2-40B4-BE49-F238E27FC236}">
                <a16:creationId xmlns="" xmlns:a16="http://schemas.microsoft.com/office/drawing/2014/main" id="{6704FEC5-7BFA-4E0F-A09C-4E70C91C0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44" y="1528034"/>
            <a:ext cx="1981372" cy="1828958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con affidabilità molto elevata">
            <a:extLst>
              <a:ext uri="{FF2B5EF4-FFF2-40B4-BE49-F238E27FC236}">
                <a16:creationId xmlns="" xmlns:a16="http://schemas.microsoft.com/office/drawing/2014/main" id="{29328CEC-FA6A-43D2-BE44-F1E74CB81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3717032"/>
            <a:ext cx="2430991" cy="2133785"/>
          </a:xfrm>
          <a:prstGeom prst="rect">
            <a:avLst/>
          </a:prstGeom>
        </p:spPr>
      </p:pic>
      <p:pic>
        <p:nvPicPr>
          <p:cNvPr id="2051" name="Picture 3" descr="C:\Users\Letizia\Downloads\min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1" y="1556792"/>
            <a:ext cx="1935163" cy="18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/>
          <p:nvPr/>
        </p:nvPicPr>
        <p:blipFill>
          <a:blip r:embed="rId2"/>
          <a:stretch/>
        </p:blipFill>
        <p:spPr>
          <a:xfrm>
            <a:off x="5544000" y="3096000"/>
            <a:ext cx="3247560" cy="3228480"/>
          </a:xfrm>
          <a:prstGeom prst="rect">
            <a:avLst/>
          </a:prstGeom>
          <a:ln>
            <a:noFill/>
          </a:ln>
        </p:spPr>
      </p:pic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2"/>
          </a:xfrm>
        </p:spPr>
        <p:txBody>
          <a:bodyPr>
            <a:normAutofit/>
          </a:bodyPr>
          <a:lstStyle/>
          <a:p>
            <a:pPr indent="-255600">
              <a:buClr>
                <a:srgbClr val="2DA2BF"/>
              </a:buClr>
              <a:buFont typeface="Wingdings 3" charset="2"/>
              <a:buChar char=""/>
            </a:pPr>
            <a:r>
              <a:rPr lang="it-IT" sz="2200" spc="-1" dirty="0">
                <a:solidFill>
                  <a:srgbClr val="000000"/>
                </a:solidFill>
              </a:rPr>
              <a:t>Posizioni sul piano cartesiano, </a:t>
            </a:r>
            <a:r>
              <a:rPr lang="it-IT" sz="2200" spc="-1" dirty="0" err="1">
                <a:solidFill>
                  <a:srgbClr val="000000"/>
                </a:solidFill>
              </a:rPr>
              <a:t>board</a:t>
            </a:r>
            <a:r>
              <a:rPr lang="it-IT" sz="2200" spc="-1" dirty="0">
                <a:solidFill>
                  <a:srgbClr val="000000"/>
                </a:solidFill>
              </a:rPr>
              <a:t> centrata sull’origine (simmetrie</a:t>
            </a:r>
            <a:r>
              <a:rPr lang="it-IT" sz="2200" spc="-1" dirty="0" smtClean="0">
                <a:solidFill>
                  <a:srgbClr val="000000"/>
                </a:solidFill>
              </a:rPr>
              <a:t>)</a:t>
            </a:r>
          </a:p>
          <a:p>
            <a:pPr marL="651942" lvl="1" indent="-285750"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 err="1">
                <a:solidFill>
                  <a:srgbClr val="000000"/>
                </a:solidFill>
              </a:rPr>
              <a:t>HashMap</a:t>
            </a:r>
            <a:r>
              <a:rPr lang="it-IT" sz="1600" spc="-1" dirty="0">
                <a:solidFill>
                  <a:srgbClr val="000000"/>
                </a:solidFill>
              </a:rPr>
              <a:t> </a:t>
            </a:r>
            <a:r>
              <a:rPr lang="it-IT" sz="1600" spc="-1" dirty="0" err="1">
                <a:solidFill>
                  <a:srgbClr val="000000"/>
                </a:solidFill>
              </a:rPr>
              <a:t>posizione→pedina</a:t>
            </a:r>
            <a:r>
              <a:rPr lang="it-IT" sz="1600" spc="-1" dirty="0">
                <a:solidFill>
                  <a:srgbClr val="000000"/>
                </a:solidFill>
              </a:rPr>
              <a:t> in </a:t>
            </a:r>
            <a:r>
              <a:rPr lang="it-IT" sz="1600" spc="-1" dirty="0" smtClean="0">
                <a:solidFill>
                  <a:srgbClr val="000000"/>
                </a:solidFill>
              </a:rPr>
              <a:t>gioco</a:t>
            </a:r>
            <a:endParaRPr lang="it-IT" sz="1600" spc="-1" dirty="0">
              <a:solidFill>
                <a:srgbClr val="000000"/>
              </a:solidFill>
            </a:endParaRP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Alternative: due liste/array con le posizioni occupate dai due </a:t>
            </a:r>
            <a:r>
              <a:rPr lang="it-IT" sz="1600" spc="-1" dirty="0" smtClean="0">
                <a:solidFill>
                  <a:srgbClr val="000000"/>
                </a:solidFill>
              </a:rPr>
              <a:t>giocatori</a:t>
            </a:r>
            <a:endParaRPr lang="it-IT" sz="1600" spc="-1" dirty="0">
              <a:solidFill>
                <a:srgbClr val="000000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7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dello stato</a:t>
            </a:r>
          </a:p>
        </p:txBody>
      </p:sp>
      <p:sp>
        <p:nvSpPr>
          <p:cNvPr id="10" name="TextShape 6"/>
          <p:cNvSpPr txBox="1"/>
          <p:nvPr/>
        </p:nvSpPr>
        <p:spPr>
          <a:xfrm>
            <a:off x="468000" y="3132000"/>
            <a:ext cx="5112000" cy="295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85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it-IT" sz="2200" b="0" strike="noStrike" spc="-1" dirty="0">
                <a:solidFill>
                  <a:srgbClr val="000000"/>
                </a:solidFill>
                <a:latin typeface="Lucida Sans Unicode"/>
              </a:rPr>
              <a:t>Contatori per pedine ancora da posizionare e in gioco</a:t>
            </a:r>
          </a:p>
          <a:p>
            <a:pPr marL="365760" indent="-255600">
              <a:lnSpc>
                <a:spcPct val="100000"/>
              </a:lnSpc>
              <a:spcBef>
                <a:spcPts val="85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it-IT" sz="2200" b="0" strike="noStrike" spc="-1" dirty="0">
                <a:solidFill>
                  <a:srgbClr val="000000"/>
                </a:solidFill>
                <a:latin typeface="Lucida Sans Unicode"/>
              </a:rPr>
              <a:t>Giocatore di turno</a:t>
            </a:r>
          </a:p>
          <a:p>
            <a:pPr marL="365760" indent="-255600">
              <a:lnSpc>
                <a:spcPct val="100000"/>
              </a:lnSpc>
              <a:spcBef>
                <a:spcPts val="85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it-IT" sz="2200" b="0" strike="noStrike" spc="-1" dirty="0">
                <a:solidFill>
                  <a:srgbClr val="000000"/>
                </a:solidFill>
                <a:latin typeface="Lucida Sans Unicode"/>
              </a:rPr>
              <a:t>Fase calcolata al momento</a:t>
            </a:r>
          </a:p>
          <a:p>
            <a:pPr marL="365760" indent="-255600">
              <a:lnSpc>
                <a:spcPct val="100000"/>
              </a:lnSpc>
              <a:spcBef>
                <a:spcPts val="85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it-IT" sz="2200" b="0" strike="noStrike" spc="-1" dirty="0">
                <a:solidFill>
                  <a:srgbClr val="000000"/>
                </a:solidFill>
                <a:latin typeface="Lucida Sans Unicode"/>
              </a:rPr>
              <a:t>Azioni ad hoc</a:t>
            </a:r>
          </a:p>
          <a:p>
            <a:pPr marL="365760" indent="-255600">
              <a:lnSpc>
                <a:spcPct val="100000"/>
              </a:lnSpc>
              <a:spcBef>
                <a:spcPts val="85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it-IT" sz="2200" b="0" strike="noStrike" spc="-1" dirty="0">
                <a:solidFill>
                  <a:srgbClr val="000000"/>
                </a:solidFill>
                <a:latin typeface="Lucida Sans Unicode"/>
              </a:rPr>
              <a:t>Conversione necessaria per comunicare con il server</a:t>
            </a:r>
          </a:p>
        </p:txBody>
      </p:sp>
      <p:pic>
        <p:nvPicPr>
          <p:cNvPr id="11" name="Immagine 10"/>
          <p:cNvPicPr/>
          <p:nvPr/>
        </p:nvPicPr>
        <p:blipFill>
          <a:blip r:embed="rId3"/>
          <a:stretch/>
        </p:blipFill>
        <p:spPr>
          <a:xfrm>
            <a:off x="5541120" y="3089160"/>
            <a:ext cx="3250440" cy="3231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6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indent="-255600">
              <a:buClr>
                <a:srgbClr val="2DA2BF"/>
              </a:buClr>
              <a:buFont typeface="Wingdings 3" charset="2"/>
              <a:buChar char=""/>
            </a:pPr>
            <a:r>
              <a:rPr lang="it-IT" sz="2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</a:t>
            </a:r>
            <a:r>
              <a:rPr lang="it-IT" sz="22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deepening</a:t>
            </a:r>
            <a:r>
              <a:rPr lang="it-IT" sz="2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Alpha-Beta </a:t>
            </a:r>
            <a:r>
              <a:rPr lang="it-IT" sz="22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it-IT" sz="2200" spc="-1" dirty="0" smtClean="0">
                <a:solidFill>
                  <a:srgbClr val="000000"/>
                </a:solidFill>
              </a:rPr>
              <a:t>: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  <a:ea typeface="Microsoft YaHei"/>
              </a:rPr>
              <a:t>Basato su AIMA, classe omonima e </a:t>
            </a:r>
            <a:r>
              <a:rPr lang="it-IT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AdversarialSearch</a:t>
            </a:r>
            <a:r>
              <a:rPr lang="it-IT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&lt;S, A&gt;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Usa l’interfaccia </a:t>
            </a:r>
            <a:r>
              <a:rPr lang="it-IT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Game&lt;S, A, P</a:t>
            </a:r>
            <a:r>
              <a:rPr lang="it-IT" sz="1600" spc="-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t-IT" sz="1600" spc="-1" dirty="0">
              <a:solidFill>
                <a:srgbClr val="000000"/>
              </a:solidFill>
            </a:endParaRPr>
          </a:p>
          <a:p>
            <a:pPr indent="-255600">
              <a:spcBef>
                <a:spcPts val="1417"/>
              </a:spcBef>
              <a:buClr>
                <a:srgbClr val="2DA2BF"/>
              </a:buClr>
              <a:buFont typeface="Wingdings 3" charset="2"/>
              <a:buChar char=""/>
            </a:pPr>
            <a:r>
              <a:rPr lang="it-IT" sz="2200" spc="-1" dirty="0" smtClean="0">
                <a:solidFill>
                  <a:srgbClr val="000000"/>
                </a:solidFill>
              </a:rPr>
              <a:t>Ordina </a:t>
            </a:r>
            <a:r>
              <a:rPr lang="it-IT" sz="2200" spc="-1" dirty="0">
                <a:solidFill>
                  <a:srgbClr val="000000"/>
                </a:solidFill>
              </a:rPr>
              <a:t>le azioni da esaminare in base ad una euristica</a:t>
            </a:r>
          </a:p>
          <a:p>
            <a:pPr indent="-255600">
              <a:spcBef>
                <a:spcPts val="1417"/>
              </a:spcBef>
              <a:buClr>
                <a:srgbClr val="2DA2BF"/>
              </a:buClr>
              <a:buFont typeface="Wingdings 3" charset="2"/>
              <a:buChar char=""/>
            </a:pPr>
            <a:r>
              <a:rPr lang="it-IT" sz="2200" spc="-1" dirty="0">
                <a:solidFill>
                  <a:srgbClr val="000000"/>
                </a:solidFill>
              </a:rPr>
              <a:t>Ad ogni interazione</a:t>
            </a:r>
            <a:r>
              <a:rPr lang="it-IT" sz="2200" spc="-1" dirty="0" smtClean="0">
                <a:solidFill>
                  <a:srgbClr val="000000"/>
                </a:solidFill>
              </a:rPr>
              <a:t>: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Esplora un livello aggiuntivo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Riordina le </a:t>
            </a:r>
            <a:r>
              <a:rPr lang="it-IT" sz="1600" spc="-1" dirty="0" smtClean="0">
                <a:solidFill>
                  <a:srgbClr val="000000"/>
                </a:solidFill>
              </a:rPr>
              <a:t>azioni</a:t>
            </a:r>
            <a:endParaRPr lang="it-IT" sz="2200" spc="-1" dirty="0">
              <a:solidFill>
                <a:srgbClr val="000000"/>
              </a:solidFill>
            </a:endParaRPr>
          </a:p>
          <a:p>
            <a:pPr indent="-255600">
              <a:spcBef>
                <a:spcPts val="1417"/>
              </a:spcBef>
              <a:buClr>
                <a:srgbClr val="2DA2BF"/>
              </a:buClr>
              <a:buFont typeface="Wingdings 3" charset="2"/>
              <a:buChar char=""/>
            </a:pPr>
            <a:r>
              <a:rPr lang="it-IT" sz="2200" spc="-1" dirty="0" smtClean="0">
                <a:solidFill>
                  <a:srgbClr val="000000"/>
                </a:solidFill>
              </a:rPr>
              <a:t>Terminazione </a:t>
            </a:r>
            <a:r>
              <a:rPr lang="it-IT" sz="2200" spc="-1" dirty="0">
                <a:solidFill>
                  <a:srgbClr val="000000"/>
                </a:solidFill>
              </a:rPr>
              <a:t>se</a:t>
            </a:r>
            <a:r>
              <a:rPr lang="it-IT" sz="2200" spc="-1" dirty="0" smtClean="0">
                <a:solidFill>
                  <a:srgbClr val="000000"/>
                </a:solidFill>
              </a:rPr>
              <a:t>: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La mossa migliore è una vittoria/sconfitta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La mossa migliore supera di molto la seconda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Sono stati valutati solo stati </a:t>
            </a:r>
            <a:r>
              <a:rPr lang="it-IT" sz="1600" spc="-1" dirty="0" smtClean="0">
                <a:solidFill>
                  <a:srgbClr val="000000"/>
                </a:solidFill>
              </a:rPr>
              <a:t>terminali</a:t>
            </a:r>
            <a:endParaRPr lang="it-IT" sz="1600" spc="-1" dirty="0">
              <a:solidFill>
                <a:srgbClr val="000000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Frabetti</a:t>
            </a:r>
            <a:r>
              <a:rPr lang="it-IT" dirty="0"/>
              <a:t>, Magnani, </a:t>
            </a:r>
            <a:r>
              <a:rPr lang="it-IT" dirty="0" err="1"/>
              <a:t>Semprini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8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ricerca - 1</a:t>
            </a:r>
          </a:p>
        </p:txBody>
      </p:sp>
    </p:spTree>
    <p:extLst>
      <p:ext uri="{BB962C8B-B14F-4D97-AF65-F5344CB8AC3E}">
        <p14:creationId xmlns:p14="http://schemas.microsoft.com/office/powerpoint/2010/main" val="2832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5600">
              <a:buClr>
                <a:srgbClr val="2DA2BF"/>
              </a:buClr>
              <a:buFont typeface="Wingdings 3" charset="2"/>
              <a:buChar char=""/>
            </a:pPr>
            <a:r>
              <a:rPr lang="it-IT" sz="2200" spc="-1" dirty="0">
                <a:solidFill>
                  <a:srgbClr val="000000"/>
                </a:solidFill>
              </a:rPr>
              <a:t>Ottimizzazioni</a:t>
            </a:r>
            <a:r>
              <a:rPr lang="it-IT" sz="2200" spc="-1" dirty="0" smtClean="0">
                <a:solidFill>
                  <a:srgbClr val="000000"/>
                </a:solidFill>
              </a:rPr>
              <a:t>: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Valori di </a:t>
            </a:r>
            <a:r>
              <a:rPr lang="it-IT" sz="16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it-IT" sz="16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600" spc="-1" dirty="0">
                <a:solidFill>
                  <a:srgbClr val="000000"/>
                </a:solidFill>
              </a:rPr>
              <a:t>e </a:t>
            </a:r>
            <a:r>
              <a:rPr lang="it-IT" sz="16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</a:t>
            </a:r>
            <a:r>
              <a:rPr lang="it-IT" sz="1600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600" spc="-1" dirty="0">
                <a:solidFill>
                  <a:srgbClr val="000000"/>
                </a:solidFill>
              </a:rPr>
              <a:t>propagati anche al primo livello</a:t>
            </a:r>
          </a:p>
          <a:p>
            <a:pPr marL="651942" lvl="1" indent="-285750">
              <a:spcBef>
                <a:spcPts val="1200"/>
              </a:spcBef>
              <a:buClr>
                <a:srgbClr val="2DA2BF"/>
              </a:buClr>
              <a:buFont typeface="Wingdings" panose="05000000000000000000" pitchFamily="2" charset="2"/>
              <a:buChar char="§"/>
            </a:pPr>
            <a:r>
              <a:rPr lang="it-IT" sz="1600" spc="-1" dirty="0">
                <a:solidFill>
                  <a:srgbClr val="000000"/>
                </a:solidFill>
              </a:rPr>
              <a:t>Interruzione se trovata una mossa vincente (taglio appena scopro che un’azione ha “bontà” massima)</a:t>
            </a:r>
          </a:p>
          <a:p>
            <a:pPr marL="651942" lvl="1" indent="-285750">
              <a:buClr>
                <a:srgbClr val="2DA2BF"/>
              </a:buClr>
              <a:buFont typeface="Wingdings" panose="05000000000000000000" pitchFamily="2" charset="2"/>
              <a:buChar char="§"/>
            </a:pPr>
            <a:endParaRPr lang="it-IT" sz="1800" spc="-1" dirty="0">
              <a:solidFill>
                <a:srgbClr val="000000"/>
              </a:solidFill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06/06/2018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Frabetti, Magnani, Semprini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8F23-8B9E-446F-A5FA-90628066FDCF}" type="slidenum">
              <a:rPr lang="it-IT" smtClean="0"/>
              <a:t>9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Algoritmo di ricerca - 2</a:t>
            </a:r>
          </a:p>
        </p:txBody>
      </p:sp>
      <p:pic>
        <p:nvPicPr>
          <p:cNvPr id="7" name="Immagine 6"/>
          <p:cNvPicPr/>
          <p:nvPr/>
        </p:nvPicPr>
        <p:blipFill rotWithShape="1">
          <a:blip r:embed="rId2"/>
          <a:srcRect l="28316" t="14016" r="24434" b="47329"/>
          <a:stretch/>
        </p:blipFill>
        <p:spPr>
          <a:xfrm>
            <a:off x="1369440" y="2924944"/>
            <a:ext cx="6730952" cy="309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6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422</TotalTime>
  <Words>675</Words>
  <Application>Microsoft Office PowerPoint</Application>
  <PresentationFormat>Presentazione su schermo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Viale</vt:lpstr>
      <vt:lpstr>MulinoException</vt:lpstr>
      <vt:lpstr>Architettura del giocatore</vt:lpstr>
      <vt:lpstr>Client e Server (I/O)</vt:lpstr>
      <vt:lpstr>Modularità e riusabilità</vt:lpstr>
      <vt:lpstr>Pensare alle mosse</vt:lpstr>
      <vt:lpstr>Implementazioni</vt:lpstr>
      <vt:lpstr>Rappresentazione dello stato</vt:lpstr>
      <vt:lpstr>Algoritmo di ricerca - 1</vt:lpstr>
      <vt:lpstr>Algoritmo di ricerca - 2</vt:lpstr>
      <vt:lpstr>Funzione Euristica - 1</vt:lpstr>
      <vt:lpstr>Funzione Euristica - 2</vt:lpstr>
      <vt:lpstr>Punti aperti</vt:lpstr>
      <vt:lpstr>Grazie per l’attenzione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MulinoException</dc:title>
  <dc:creator>Letizia</dc:creator>
  <cp:lastModifiedBy>Letizia</cp:lastModifiedBy>
  <cp:revision>31</cp:revision>
  <dcterms:created xsi:type="dcterms:W3CDTF">2018-05-25T09:54:40Z</dcterms:created>
  <dcterms:modified xsi:type="dcterms:W3CDTF">2018-06-02T09:55:28Z</dcterms:modified>
</cp:coreProperties>
</file>