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7" r:id="rId10"/>
    <p:sldId id="263" r:id="rId11"/>
    <p:sldId id="264" r:id="rId12"/>
    <p:sldId id="265" r:id="rId13"/>
    <p:sldId id="268" r:id="rId14"/>
    <p:sldId id="269" r:id="rId15"/>
    <p:sldId id="270" r:id="rId16"/>
    <p:sldId id="271" r:id="rId17"/>
    <p:sldId id="272" r:id="rId18"/>
    <p:sldId id="276" r:id="rId19"/>
    <p:sldId id="273" r:id="rId20"/>
    <p:sldId id="274" r:id="rId21"/>
    <p:sldId id="275" r:id="rId22"/>
    <p:sldId id="277" r:id="rId23"/>
    <p:sldId id="278" r:id="rId24"/>
    <p:sldId id="279" r:id="rId25"/>
    <p:sldId id="280" r:id="rId26"/>
    <p:sldId id="281" r:id="rId27"/>
    <p:sldId id="282" r:id="rId28"/>
    <p:sldId id="285" r:id="rId29"/>
    <p:sldId id="294" r:id="rId30"/>
    <p:sldId id="283" r:id="rId31"/>
    <p:sldId id="284" r:id="rId32"/>
    <p:sldId id="286" r:id="rId33"/>
    <p:sldId id="288" r:id="rId34"/>
    <p:sldId id="292" r:id="rId35"/>
    <p:sldId id="287" r:id="rId36"/>
    <p:sldId id="293" r:id="rId37"/>
    <p:sldId id="289" r:id="rId38"/>
    <p:sldId id="290" r:id="rId39"/>
    <p:sldId id="29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in" initials="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p:nvPr>
            <p:ph type="ctrTitle"/>
          </p:nvPr>
        </p:nvSpPr>
        <p:spPr/>
        <p:txBody>
          <a:bodyPr/>
          <a:p>
            <a:r>
              <a:rPr lang="ru-RU" altLang="en-US" b="1"/>
              <a:t>Беларусь на карте свету</a:t>
            </a:r>
            <a:endParaRPr lang="ru-RU"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Мінская вобласць</a:t>
            </a:r>
            <a:endParaRPr lang="en-US" b="1"/>
          </a:p>
        </p:txBody>
      </p:sp>
      <p:sp>
        <p:nvSpPr>
          <p:cNvPr id="3" name="Content Placeholder 2"/>
          <p:cNvSpPr>
            <a:spLocks noGrp="1"/>
          </p:cNvSpPr>
          <p:nvPr>
            <p:ph sz="half" idx="1"/>
          </p:nvPr>
        </p:nvSpPr>
        <p:spPr/>
        <p:txBody>
          <a:bodyPr/>
          <a:p>
            <a:r>
              <a:rPr lang="en-US"/>
              <a:t>Мінская вобласць - буйнейшы рэгіён Беларусі з магутнай прамысловасцю. Візітныя карткі: БЕЛАЗ, Нясвіжскі замак, мемарыяльны комплекс "Хатынь", гарналыжныя курорты "Лагойск" і "Сілічы".</a:t>
            </a:r>
            <a:endParaRPr lang="en-US"/>
          </a:p>
        </p:txBody>
      </p:sp>
      <p:pic>
        <p:nvPicPr>
          <p:cNvPr id="105" name="Content Placeholder 104"/>
          <p:cNvPicPr>
            <a:picLocks noChangeAspect="1"/>
          </p:cNvPicPr>
          <p:nvPr>
            <p:ph sz="half" idx="2"/>
          </p:nvPr>
        </p:nvPicPr>
        <p:blipFill>
          <a:blip r:embed="rId1"/>
          <a:stretch>
            <a:fillRect/>
          </a:stretch>
        </p:blipFill>
        <p:spPr>
          <a:xfrm>
            <a:off x="6197600" y="2133600"/>
            <a:ext cx="5384800" cy="303466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Магілёўская вобласць</a:t>
            </a:r>
            <a:endParaRPr lang="en-US" b="1"/>
          </a:p>
        </p:txBody>
      </p:sp>
      <p:sp>
        <p:nvSpPr>
          <p:cNvPr id="3" name="Content Placeholder 2"/>
          <p:cNvSpPr>
            <a:spLocks noGrp="1"/>
          </p:cNvSpPr>
          <p:nvPr>
            <p:ph sz="half" idx="1"/>
          </p:nvPr>
        </p:nvSpPr>
        <p:spPr/>
        <p:txBody>
          <a:bodyPr/>
          <a:p>
            <a:r>
              <a:rPr lang="en-US" sz="2600"/>
              <a:t>Магілёўская вобласць - самы ўсходні рэгіён Беларусі. Тут знаходзіцца першы на тэрыторыі нашай краіны і найстарэйшы ў Еўропе Аграрны ВНУ-Беларуская сельскагаспадарчая акадэмія, першы Акадэмічны цэнтр аграрнай навукі ў краінах СНД. Візітныя карткі: свята "Александрыя збірае сяброў", Трафімава крыніца, Буйніцкае поле.</a:t>
            </a:r>
            <a:endParaRPr lang="en-US" sz="2600"/>
          </a:p>
        </p:txBody>
      </p:sp>
      <p:pic>
        <p:nvPicPr>
          <p:cNvPr id="104" name="Content Placeholder 103"/>
          <p:cNvPicPr/>
          <p:nvPr>
            <p:ph sz="half" idx="2"/>
          </p:nvPr>
        </p:nvPicPr>
        <p:blipFill>
          <a:blip r:embed="rId1"/>
          <a:stretch>
            <a:fillRect/>
          </a:stretch>
        </p:blipFill>
        <p:spPr>
          <a:xfrm>
            <a:off x="6197600" y="1174750"/>
            <a:ext cx="5384800" cy="49530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Гісторыя фарміравання вобласцей Беларусі</a:t>
            </a:r>
            <a:endParaRPr lang="en-US" b="1"/>
          </a:p>
        </p:txBody>
      </p:sp>
      <p:sp>
        <p:nvSpPr>
          <p:cNvPr id="3" name="Content Placeholder 2"/>
          <p:cNvSpPr>
            <a:spLocks noGrp="1"/>
          </p:cNvSpPr>
          <p:nvPr>
            <p:ph sz="half" idx="1"/>
          </p:nvPr>
        </p:nvSpPr>
        <p:spPr>
          <a:xfrm>
            <a:off x="609600" y="1174750"/>
            <a:ext cx="10972800" cy="4953000"/>
          </a:xfrm>
        </p:spPr>
        <p:txBody>
          <a:bodyPr/>
          <a:p>
            <a:pPr marL="0" indent="0">
              <a:buNone/>
            </a:pPr>
            <a:r>
              <a:rPr lang="en-US"/>
              <a:t>1919-1924 гады</a:t>
            </a:r>
            <a:endParaRPr lang="en-US"/>
          </a:p>
          <a:p>
            <a:pPr marL="0" indent="0">
              <a:buNone/>
            </a:pPr>
            <a:r>
              <a:rPr lang="en-US"/>
              <a:t>1 студзеня 1919 года ў сувязі з утварэннем Сацыялістычнай Савецкай Рэспублікі Беларусь (ССРБ) у яе склад увайшлі Віцебская, Гродзенская, Мінская, Магілёўская губерні, частка паветаў Віленскай і Ковенскай губерняў, заходнія паветы Смаленскай губерні. 16 студзеня 1919 года па рашэнні ЦК РКП (б) Віцебская, Магілёўская і Смаленская губерні адышлі да РСФСР.</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622300"/>
            <a:ext cx="11042015" cy="5505450"/>
          </a:xfrm>
        </p:spPr>
        <p:txBody>
          <a:bodyPr/>
          <a:p>
            <a:pPr marL="0" indent="0">
              <a:buNone/>
            </a:pPr>
            <a:r>
              <a:rPr lang="en-US"/>
              <a:t>У лютым 1919 года астатняя частка тэрыторыі ССРБ была аб'яднаная з Сацыялістычнай Савецкай Рэспублікай Літвы ў літоўска-беларускую Савецкую Сацыялістычную Рэспубліку, куды ўвайшлі Віленская, Мінская, частка тэрыторыі Гродзенскай і Ковенскай губерняў. Да канца лета 1919 года практычна ўся тэрыторыя Літбела была занятая польскімі войскамі, і Рэспубліка дэ-факта спыніла існаванне.</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698500"/>
            <a:ext cx="10972800" cy="5429250"/>
          </a:xfrm>
        </p:spPr>
        <p:txBody>
          <a:bodyPr/>
          <a:p>
            <a:pPr marL="0" indent="0">
              <a:buNone/>
            </a:pPr>
            <a:r>
              <a:rPr lang="en-US"/>
              <a:t>26 красавіка 1919 года была ўтворана Гомельская губерня, якую склалі 9 паветаў (Быхаўскі, Гомельскі, Гарэцкі, Клімавіцкі, Магілёўскі, Аршанскі, Рагачоўскі, Чавускі, Чэрыкаўскі) скасаванай Магілёўскай губерні, Рэчыцкі павет Мінскай губерні, Мглінскі, Навазыбкоўскі, Старадубскі, Суражскі паветы Чарнігаўскай губерні. Са жніўня 1919 года па жнівень 1920 года ў Гомельскую губерню ўвайшлі Мазырскі, часткі Бабруйскага, Барысаўскага, Ігуменскага паветаў.</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3" descr="Округа_Белорусской_ССР"/>
          <p:cNvPicPr>
            <a:picLocks noChangeAspect="1"/>
          </p:cNvPicPr>
          <p:nvPr>
            <p:ph sz="half" idx="1"/>
          </p:nvPr>
        </p:nvPicPr>
        <p:blipFill>
          <a:blip r:embed="rId1"/>
          <a:stretch>
            <a:fillRect/>
          </a:stretch>
        </p:blipFill>
        <p:spPr>
          <a:xfrm>
            <a:off x="139065" y="247015"/>
            <a:ext cx="4896485" cy="6363970"/>
          </a:xfrm>
          <a:prstGeom prst="rect">
            <a:avLst/>
          </a:prstGeom>
        </p:spPr>
      </p:pic>
      <p:sp>
        <p:nvSpPr>
          <p:cNvPr id="6" name="Content Placeholder 5"/>
          <p:cNvSpPr>
            <a:spLocks noGrp="1"/>
          </p:cNvSpPr>
          <p:nvPr>
            <p:ph sz="half" idx="2"/>
          </p:nvPr>
        </p:nvSpPr>
        <p:spPr>
          <a:xfrm>
            <a:off x="5036185" y="247015"/>
            <a:ext cx="7040245" cy="4953000"/>
          </a:xfrm>
        </p:spPr>
        <p:txBody>
          <a:bodyPr/>
          <a:p>
            <a:pPr marL="0" indent="0">
              <a:buNone/>
            </a:pPr>
            <a:r>
              <a:rPr lang="en-US" sz="2600">
                <a:sym typeface="+mn-ea"/>
              </a:rPr>
              <a:t>лістападзе 1920 года Аршанскі павет перададзены ў Віцебскую губерню. У мае 1922 года Мглінскі і Чавускі паветы скасаваныя, Суражскі павет перайменаваны ў Клінцоўскі, утвораны Почепский павет. У ліпені 1922 большая частка Горацкага павета перададзена Смаленскай губерні. У лютым 1923 году Быхаўскі павет скасаваны. У мае 1923 год Почепский павет перададзены ў Бранскую губерню. У сакавіку</a:t>
            </a:r>
            <a:r>
              <a:rPr lang="ru-RU" altLang="en-US" sz="2600">
                <a:sym typeface="+mn-ea"/>
              </a:rPr>
              <a:t> </a:t>
            </a:r>
            <a:r>
              <a:rPr lang="en-US" sz="2600">
                <a:sym typeface="+mn-ea"/>
              </a:rPr>
              <a:t>1924 года Быхаўскі, Клімавіцкі, Магілёўскі, Рагачоўскі, Чавускі, Чэрыкаўскі, частка Рэчыцкага павета перададзеныя ў БССР. </a:t>
            </a:r>
            <a:endParaRPr lang="en-US"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10972800" cy="582613"/>
          </a:xfrm>
        </p:spPr>
        <p:txBody>
          <a:bodyPr/>
          <a:p>
            <a:pPr algn="l"/>
            <a:r>
              <a:rPr lang="en-US" b="1"/>
              <a:t>Рэльеф</a:t>
            </a:r>
            <a:endParaRPr 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323850"/>
            <a:ext cx="10706100" cy="739775"/>
          </a:xfrm>
        </p:spPr>
        <p:txBody>
          <a:bodyPr/>
          <a:p>
            <a:r>
              <a:rPr lang="en-US" b="1"/>
              <a:t>Самая высокая кропка</a:t>
            </a:r>
            <a:endParaRPr lang="en-US" b="1"/>
          </a:p>
        </p:txBody>
      </p:sp>
      <p:sp>
        <p:nvSpPr>
          <p:cNvPr id="6" name="Text Placeholder 5"/>
          <p:cNvSpPr>
            <a:spLocks noGrp="1"/>
          </p:cNvSpPr>
          <p:nvPr>
            <p:ph type="body" sz="half" idx="2"/>
          </p:nvPr>
        </p:nvSpPr>
        <p:spPr>
          <a:xfrm>
            <a:off x="592455" y="1067435"/>
            <a:ext cx="5433695" cy="5267960"/>
          </a:xfrm>
        </p:spPr>
        <p:txBody>
          <a:bodyPr/>
          <a:p>
            <a:r>
              <a:rPr lang="ru-RU" altLang="en-US" sz="2600" b="1">
                <a:latin typeface="+mj-lt"/>
                <a:cs typeface="+mj-lt"/>
                <a:sym typeface="+mn-ea"/>
              </a:rPr>
              <a:t>Г</a:t>
            </a:r>
            <a:r>
              <a:rPr lang="en-US" sz="2600" b="1">
                <a:latin typeface="+mj-lt"/>
                <a:cs typeface="+mj-lt"/>
                <a:sym typeface="+mn-ea"/>
              </a:rPr>
              <a:t>ара</a:t>
            </a:r>
            <a:r>
              <a:rPr lang="ru-RU" altLang="en-US" sz="2600" b="1">
                <a:latin typeface="+mj-lt"/>
                <a:cs typeface="+mj-lt"/>
                <a:sym typeface="+mn-ea"/>
              </a:rPr>
              <a:t> </a:t>
            </a:r>
            <a:r>
              <a:rPr lang="en-US" sz="2600" b="1">
                <a:latin typeface="+mj-lt"/>
                <a:cs typeface="+mj-lt"/>
              </a:rPr>
              <a:t>Дзяржынская</a:t>
            </a:r>
            <a:endParaRPr lang="en-US" sz="2600" b="1">
              <a:latin typeface="+mj-lt"/>
              <a:cs typeface="+mj-lt"/>
            </a:endParaRPr>
          </a:p>
          <a:p>
            <a:r>
              <a:rPr lang="en-US" sz="2600">
                <a:latin typeface="+mj-lt"/>
                <a:cs typeface="+mj-lt"/>
              </a:rPr>
              <a:t> Лічыцца, што вышыня вяршыні гары-345 метраў над узроўнем мора. Знаходзіцца ў межах Мінскага ўзвышша (частцы Беларускай грады) у 30 кіламетрах на захад ад Менска, непадалёк ад Дзяржынска, на поўнач ад аграгарадка Скирмантово. </a:t>
            </a:r>
            <a:endParaRPr lang="en-US" sz="2600">
              <a:latin typeface="+mj-lt"/>
              <a:cs typeface="+mj-lt"/>
            </a:endParaRPr>
          </a:p>
        </p:txBody>
      </p:sp>
      <p:pic>
        <p:nvPicPr>
          <p:cNvPr id="106" name="Picture Placeholder 105"/>
          <p:cNvPicPr/>
          <p:nvPr>
            <p:ph type="pic" idx="1"/>
          </p:nvPr>
        </p:nvPicPr>
        <p:blipFill>
          <a:blip r:embed="rId1"/>
          <a:stretch>
            <a:fillRect/>
          </a:stretch>
        </p:blipFill>
        <p:spPr>
          <a:xfrm>
            <a:off x="6025515" y="1196975"/>
            <a:ext cx="5916930" cy="467233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699115" cy="4953000"/>
          </a:xfrm>
        </p:spPr>
        <p:txBody>
          <a:bodyPr/>
          <a:p>
            <a:pPr marL="0" indent="0">
              <a:buNone/>
            </a:pPr>
            <a:r>
              <a:rPr lang="en-US">
                <a:latin typeface="+mj-lt"/>
                <a:cs typeface="+mj-lt"/>
                <a:sym typeface="+mn-ea"/>
              </a:rPr>
              <a:t>Раней называлася Святая Гара, у 1958 годзе была перайменаваная ў "Дзяржынскую". У канцы 1990 - х гадоў на гары ўсталяваная гранітная пліта з надпісам на беларускай мове: "Гара Дзяржынская. Вышэйшая кропка Беларусі. Вышыня 345 метраў над узроўнем мора"» У цяперашні час акультуранае месца і з'яўляецца помнікам.</a:t>
            </a:r>
            <a:endParaRPr lang="en-US">
              <a:latin typeface="+mj-lt"/>
              <a:cs typeface="+mj-lt"/>
            </a:endParaRP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Самая нізкая </a:t>
            </a:r>
            <a:r>
              <a:rPr lang="ru-RU" altLang="en-US" b="1">
                <a:sym typeface="+mn-ea"/>
              </a:rPr>
              <a:t>кропка</a:t>
            </a:r>
            <a:endParaRPr lang="ru-RU" altLang="en-US" b="1">
              <a:sym typeface="+mn-ea"/>
            </a:endParaRPr>
          </a:p>
        </p:txBody>
      </p:sp>
      <p:sp>
        <p:nvSpPr>
          <p:cNvPr id="3" name="Content Placeholder 2"/>
          <p:cNvSpPr>
            <a:spLocks noGrp="1"/>
          </p:cNvSpPr>
          <p:nvPr>
            <p:ph sz="half" idx="1"/>
          </p:nvPr>
        </p:nvSpPr>
        <p:spPr/>
        <p:txBody>
          <a:bodyPr/>
          <a:p>
            <a:pPr marL="0" indent="0">
              <a:buNone/>
            </a:pPr>
            <a:r>
              <a:rPr lang="en-US"/>
              <a:t>Самая нізкая мясцовасць над узроўнем мора-Даліна Нёмана ў Гродзенскай вобласці( 80-90 м)</a:t>
            </a:r>
            <a:endParaRPr lang="en-US"/>
          </a:p>
        </p:txBody>
      </p:sp>
      <p:pic>
        <p:nvPicPr>
          <p:cNvPr id="110" name="Content Placeholder 109"/>
          <p:cNvPicPr/>
          <p:nvPr>
            <p:ph sz="half" idx="2"/>
          </p:nvPr>
        </p:nvPicPr>
        <p:blipFill>
          <a:blip r:embed="rId1"/>
          <a:stretch>
            <a:fillRect/>
          </a:stretch>
        </p:blipFill>
        <p:spPr>
          <a:xfrm>
            <a:off x="5761990" y="374015"/>
            <a:ext cx="5972810" cy="549402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4" descr="belarus-na-karte-mira"/>
          <p:cNvPicPr>
            <a:picLocks noChangeAspect="1"/>
          </p:cNvPicPr>
          <p:nvPr>
            <p:ph idx="1"/>
          </p:nvPr>
        </p:nvPicPr>
        <p:blipFill>
          <a:blip r:embed="rId1"/>
          <a:stretch>
            <a:fillRect/>
          </a:stretch>
        </p:blipFill>
        <p:spPr>
          <a:xfrm>
            <a:off x="5851525" y="773430"/>
            <a:ext cx="5903595" cy="5043805"/>
          </a:xfrm>
          <a:prstGeom prst="rect">
            <a:avLst/>
          </a:prstGeom>
        </p:spPr>
      </p:pic>
      <p:sp>
        <p:nvSpPr>
          <p:cNvPr id="5" name="Content Placeholder 2"/>
          <p:cNvSpPr>
            <a:spLocks noGrp="1"/>
          </p:cNvSpPr>
          <p:nvPr/>
        </p:nvSpPr>
        <p:spPr>
          <a:xfrm>
            <a:off x="329565" y="774065"/>
            <a:ext cx="5521960" cy="504317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t>Рэспубліка Беларусь-гэта невялікая дзяржава ва Усходняй Еўропе,</a:t>
            </a:r>
            <a:endParaRPr lang="en-US" sz="2800"/>
          </a:p>
          <a:p>
            <a:r>
              <a:rPr lang="en-US" sz="2800"/>
              <a:t>якая мяжуе з 5 краінамі: Расея, Украіна, Польшча, Літва, Латвія.</a:t>
            </a:r>
            <a:endParaRPr lang="en-US" sz="2800"/>
          </a:p>
          <a:p>
            <a:r>
              <a:rPr lang="en-US" sz="2800"/>
              <a:t>Даўжыня дзяржаўнай мяжы складае, па ўдакладненых падліках, 3617 кіламетраў; раней даўжыня дзяржаўнай мяжы ацэньвалася ў 2969 км.</a:t>
            </a:r>
            <a:endParaRPr 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ru-RU" altLang="en-US" b="1"/>
              <a:t>А</a:t>
            </a:r>
            <a:r>
              <a:rPr lang="en-US" b="1"/>
              <a:t>гульныя факты</a:t>
            </a:r>
            <a:endParaRPr lang="en-US" b="1"/>
          </a:p>
        </p:txBody>
      </p:sp>
      <p:sp>
        <p:nvSpPr>
          <p:cNvPr id="3" name="Content Placeholder 2"/>
          <p:cNvSpPr>
            <a:spLocks noGrp="1"/>
          </p:cNvSpPr>
          <p:nvPr>
            <p:ph sz="half" idx="1"/>
          </p:nvPr>
        </p:nvSpPr>
        <p:spPr>
          <a:xfrm>
            <a:off x="609600" y="1174750"/>
            <a:ext cx="10972800" cy="4953000"/>
          </a:xfrm>
        </p:spPr>
        <p:txBody>
          <a:bodyPr/>
          <a:p>
            <a:pPr marL="0" indent="0">
              <a:buNone/>
            </a:pPr>
            <a:r>
              <a:rPr lang="en-US">
                <a:sym typeface="+mn-ea"/>
              </a:rPr>
              <a:t>Тэрыторыя краіны ў асноўным раўнінная. Рэдкія ўзвышша, амаль не перавышаюць вышыні 300 м (Менскае ўзвышша — 345 м, Навагрудская ўзвышша — 323 м, Ашмянская ўзвышша — 320 м). Сярэдняя вышыня паверхні Беларусі складае 160 м.</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298450"/>
            <a:ext cx="10972165" cy="5829300"/>
          </a:xfrm>
        </p:spPr>
        <p:txBody>
          <a:bodyPr/>
          <a:p>
            <a:pPr marL="0" indent="0">
              <a:buNone/>
            </a:pPr>
            <a:r>
              <a:rPr lang="en-US"/>
              <a:t>Поўнач Рэспублікі займае Беларускае Паазер'е, большую частку якога займае Полацкая нізіна (абсалютныя вышыні 110-150 м), акружаная з усіх бакоў градамі і ўзвышшамі, а з паўднёвага ўсходу-Чашніцкай раўнінай. Усходняе Паазер'е занята нізінай Лучосы і Суражской нізінай, якія падзеленыя паміж сабой Віцебскім узвышшам (да 295 м). На паўднёвым захадзе Паазер'я знаходзіцца Нарачанска-Вілейская раўніна, акружаная Мінскай, Ашмянскай і Свянцянскай ўзвышшамі. Да Паазер'я часам адносяць таксама частку Сярэдненеманскай нізіны, Верхнеберазінскую і Верхневілейскія нізіны.</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279400"/>
            <a:ext cx="10972800" cy="5848350"/>
          </a:xfrm>
        </p:spPr>
        <p:txBody>
          <a:bodyPr/>
          <a:p>
            <a:pPr marL="0" indent="0">
              <a:buNone/>
            </a:pPr>
            <a:r>
              <a:rPr lang="en-US" sz="2600"/>
              <a:t>Да Беларускай грады ставяцца Ваўкавыская, Гарадзенская, Менская, Наваградская, Аршанская, Ашмянская, Слонімская ўзвышша і Капыльская града(гряда групп организмов, выделяемых на основании общности происхождения). Беларускую граду атачаюць Баранавіцкая, Быхаўска-Чачэрская, Гарэцка-Мсціслаўская (платападобная), Лідская, Аршанска-Магілёўская, Стаўбцоўская і Цэнтральнабярэзінская раўніны, а таксама Верхненяманская нізіна. На паўднёвым захадзе Брэсцкай вобласці размешчаны Нарэва-Ясельдзінская і Прыбугская раўніны, а таксама Белавежская града. Мясцовасць на поўдзень ад Беларускай грады аб'ядноўваецца ва ўмоўнае Перадпалессе, а Аршанскае ўзвышша, Аршанска-Магілёўская і Горацка-Мсціслаўская раўніны — у геамарфалагічную вобласць Усходне-беларускай раўніны.</a:t>
            </a:r>
            <a:endParaRPr lang="en-US" sz="2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08000"/>
            <a:ext cx="10972800" cy="5619750"/>
          </a:xfrm>
        </p:spPr>
        <p:txBody>
          <a:bodyPr/>
          <a:p>
            <a:pPr marL="0" indent="0">
              <a:buNone/>
            </a:pPr>
            <a:r>
              <a:rPr lang="en-US"/>
              <a:t>Поўдзень Беларусі займае Палессе, якое носіць пераважна раўнінны характар (абсалютныя вышыні 120-150 м). З геаграфічнага пункту гледжання Палессе дзеліцца (з захаду на ўсход) на Брэсцкае, Прыпяцкае, Мазырскае і Гомельскае. Над Палессяй узвышаюцца шматлікія старажытныя мацерыковыя выдмы, з якіх сфарміраваліся Мазырская (да 208 м), Юравіцкая і некаторыя іншыя грады, Лагішынская і Хойніцка-Брагінская ўзвышша, а таксама раўніна Загароддзе[5].</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Клімат</a:t>
            </a:r>
            <a:endParaRPr lang="en-US" b="1"/>
          </a:p>
        </p:txBody>
      </p:sp>
      <p:sp>
        <p:nvSpPr>
          <p:cNvPr id="3" name="Content Placeholder 2"/>
          <p:cNvSpPr>
            <a:spLocks noGrp="1"/>
          </p:cNvSpPr>
          <p:nvPr>
            <p:ph sz="half" idx="1"/>
          </p:nvPr>
        </p:nvSpPr>
        <p:spPr>
          <a:xfrm>
            <a:off x="609600" y="1174750"/>
            <a:ext cx="10972800" cy="4953000"/>
          </a:xfrm>
        </p:spPr>
        <p:txBody>
          <a:bodyPr/>
          <a:p>
            <a:pPr marL="0" indent="0">
              <a:buNone/>
            </a:pPr>
            <a:r>
              <a:rPr lang="en-US"/>
              <a:t>Пераважае умерана кантынентальны тып клімату, адносна мяккая і вільготная зіма, цёплае і вільготнае лета.</a:t>
            </a:r>
            <a:endParaRPr lang="en-US"/>
          </a:p>
          <a:p>
            <a:pPr marL="0" indent="0">
              <a:buNone/>
            </a:pPr>
            <a:r>
              <a:rPr lang="en-US"/>
              <a:t>21..23 градусаў цяпла, у начны-каля + 11..+ 13 градусаў. Самымі цёплымі з'яўляюцца Паўднёвыя і паўднёва-заходнія раёны краіны.</a:t>
            </a:r>
            <a:endParaRPr lang="en-US"/>
          </a:p>
          <a:p>
            <a:pPr marL="0" indent="0">
              <a:buNone/>
            </a:pPr>
            <a:r>
              <a:rPr lang="en-US"/>
              <a:t>За 30 гадоў сярэднегадавая тэмпература павялічылася на 1 градус. </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Карысныя выкапні</a:t>
            </a:r>
            <a:endParaRPr lang="en-US" b="1"/>
          </a:p>
        </p:txBody>
      </p:sp>
      <p:sp>
        <p:nvSpPr>
          <p:cNvPr id="3" name="Content Placeholder 2"/>
          <p:cNvSpPr>
            <a:spLocks noGrp="1"/>
          </p:cNvSpPr>
          <p:nvPr>
            <p:ph sz="half" idx="1"/>
          </p:nvPr>
        </p:nvSpPr>
        <p:spPr>
          <a:xfrm>
            <a:off x="609600" y="1174750"/>
            <a:ext cx="10972800" cy="4953000"/>
          </a:xfrm>
        </p:spPr>
        <p:txBody>
          <a:bodyPr/>
          <a:p>
            <a:pPr marL="0" indent="0">
              <a:buNone/>
            </a:pPr>
            <a:r>
              <a:rPr lang="en-US"/>
              <a:t>У Беларусі разведана больш за 4 тысячы радовішчаў і пакладаў карысных выкапняў, каля 30 відаў мінеральнай сыравіны. Асаблівае месца сярод іх займаюць калійныя солі, па прамысловых запасах якіх краіна займае адно з першых месцаў у Еўропе. Запасы каменнай солі практычна невычэрпныя. Беларусь багатая няруднымі карыснымі выкапнямі (граніты, даламіты, вапнякі, мел, гліны, суглінкі, пясчана-жвіровыя матэрыялы). Шырока распаўсюджаны залежы торфу.</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Прыродныя рэсурсы</a:t>
            </a:r>
            <a:endParaRPr lang="en-US" b="1"/>
          </a:p>
        </p:txBody>
      </p:sp>
      <p:sp>
        <p:nvSpPr>
          <p:cNvPr id="3" name="Content Placeholder 2"/>
          <p:cNvSpPr>
            <a:spLocks noGrp="1"/>
          </p:cNvSpPr>
          <p:nvPr>
            <p:ph sz="half" idx="1"/>
          </p:nvPr>
        </p:nvSpPr>
        <p:spPr>
          <a:xfrm>
            <a:off x="609600" y="1174750"/>
            <a:ext cx="10972800" cy="4953000"/>
          </a:xfrm>
        </p:spPr>
        <p:txBody>
          <a:bodyPr/>
          <a:p>
            <a:pPr marL="0" indent="0">
              <a:buNone/>
            </a:pPr>
            <a:r>
              <a:rPr lang="en-US" sz="2800"/>
              <a:t>Прыродныя рэсурсы ўяўляюць сабой маштабны патэнцыял краіны, які можна ўцягнуць у гаспадарчую дзейнасць.</a:t>
            </a:r>
            <a:endParaRPr lang="en-US" sz="2800"/>
          </a:p>
          <a:p>
            <a:endParaRPr lang="en-US" sz="2800"/>
          </a:p>
          <a:p>
            <a:pPr marL="0" indent="0">
              <a:buNone/>
            </a:pPr>
            <a:r>
              <a:rPr lang="en-US" sz="2800"/>
              <a:t>У прыродна-рэсурсным фондзе Беларусі найважнейшая роля адводзіцца зямельным, мінеральным, лясным і водным рэсурсам. Іх суадносіны, як і ў іншых краінах, адрозніваюцца пэўнай нераўнамернасцю, што і адбіваецца на рабочай спецыялізацыі канкрэтных рэгіёнаў.</a:t>
            </a:r>
            <a:endParaRPr 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Водныя рэсурсы</a:t>
            </a:r>
            <a:endParaRPr lang="en-US" b="1"/>
          </a:p>
        </p:txBody>
      </p:sp>
      <p:sp>
        <p:nvSpPr>
          <p:cNvPr id="3" name="Content Placeholder 2"/>
          <p:cNvSpPr>
            <a:spLocks noGrp="1"/>
          </p:cNvSpPr>
          <p:nvPr>
            <p:ph sz="half" idx="1"/>
          </p:nvPr>
        </p:nvSpPr>
        <p:spPr/>
        <p:txBody>
          <a:bodyPr/>
          <a:p>
            <a:pPr marL="0" indent="0">
              <a:buNone/>
            </a:pPr>
            <a:r>
              <a:rPr lang="en-US"/>
              <a:t>Рэспубліка Беларусь вызначана да геаграфічнай зоны, якая валодае класічнай водазабеспячанасцю на тэрыторыі СНД. </a:t>
            </a:r>
            <a:endParaRPr lang="en-US"/>
          </a:p>
        </p:txBody>
      </p:sp>
      <p:pic>
        <p:nvPicPr>
          <p:cNvPr id="108" name="Content Placeholder 107"/>
          <p:cNvPicPr/>
          <p:nvPr>
            <p:ph sz="half" idx="2"/>
          </p:nvPr>
        </p:nvPicPr>
        <p:blipFill>
          <a:blip r:embed="rId1"/>
          <a:stretch>
            <a:fillRect/>
          </a:stretch>
        </p:blipFill>
        <p:spPr>
          <a:xfrm>
            <a:off x="6197600" y="952500"/>
            <a:ext cx="5384800" cy="495300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972800" cy="4953000"/>
          </a:xfrm>
        </p:spPr>
        <p:txBody>
          <a:bodyPr/>
          <a:p>
            <a:pPr marL="0" indent="0">
              <a:buNone/>
            </a:pPr>
            <a:r>
              <a:rPr lang="en-US">
                <a:sym typeface="+mn-ea"/>
              </a:rPr>
              <a:t>У краіне налічваецца звыш 10000 азёр і вадасховішчаў, сумарны водны аб'ём у якіх – амаль 6 млрд.м3. У Беларусі 7 буйных рэк, працягласць якіх звыш 500 кіламетраў, а агульная колькасць рачных вадаёмаў – 21 000. Іх сумарная даўжыня-91 000 км.</a:t>
            </a:r>
            <a:endParaRPr lang="en-US"/>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374650"/>
            <a:ext cx="10972165" cy="5753100"/>
          </a:xfrm>
        </p:spPr>
        <p:txBody>
          <a:bodyPr/>
          <a:p>
            <a:pPr marL="0" indent="0">
              <a:buNone/>
            </a:pPr>
            <a:r>
              <a:rPr lang="en-US" sz="2600"/>
              <a:t>Сістэма падземных вод прэснага тыпу развітая ва ўсіх рэгіёнах рэспублікі. У цяперашні час разведана ўсяго 13% ад агульных прагназуемых рэсурсаў. Аднак гэтага цалкам хапае, каб своечасова адказваць на патрэбы дзяржавы. У цэлым, цяперашнія водныя рэсурсы краіны адпавядаюць запытам насельніцтва і народнай гаспадаркі. Больш таго, маецца пэўны рэзерв для далейшага росту асобных галін. Тым не менш, існуе праблема нераўнамернага размеркавання водных рэсурсаў і складанага водазабеспячэння грамадзян у некаторых раёнах. Цікава, што спажыванне пітной вады на чалавека ў Беларусі ў некалькі разоў больш, чым у еўрапейскіх дзяржавах. Пры гэтым галоўным забруджвальнікам водных рэсурсаў выступае Сельская гаспадарка, якое валодае недасканалымі методыкамі абароны раслін. За апошняе дзесяцігоддзе мінералізацыя вады ў Беларусі вырасла ў некалькі разоў.</a:t>
            </a:r>
            <a:endParaRPr lang="en-US" sz="2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29235"/>
            <a:ext cx="10972800" cy="5880735"/>
          </a:xfrm>
        </p:spPr>
        <p:txBody>
          <a:bodyPr/>
          <a:p>
            <a:r>
              <a:rPr lang="en-US" sz="2600"/>
              <a:t>-Горад Полацк на карце Беларусі з'яўляецца геаграфічным цэнтрам Еўропы.</a:t>
            </a:r>
            <a:endParaRPr lang="en-US" sz="2600"/>
          </a:p>
          <a:p>
            <a:r>
              <a:rPr lang="en-US" sz="2600"/>
              <a:t>-42% усёй тэрыторыі краіны займаюць лясы. Тут знаходзіцца самы вялікі лес Еўропы-Белавежская пушча.</a:t>
            </a:r>
            <a:endParaRPr lang="en-US" sz="2600"/>
          </a:p>
          <a:p>
            <a:r>
              <a:rPr lang="en-US" sz="2600"/>
              <a:t>-Самая вялікая колькасць балот ва ўсёй Еўропе менавіта ў Беларусі.</a:t>
            </a:r>
            <a:endParaRPr lang="en-US" sz="2600"/>
          </a:p>
          <a:p>
            <a:r>
              <a:rPr lang="en-US" sz="2600"/>
              <a:t>-Сумны факт, у Беларусі 95% насельніцтва гаворыць на рускай мове.</a:t>
            </a:r>
            <a:endParaRPr lang="en-US" sz="2600"/>
          </a:p>
          <a:p>
            <a:r>
              <a:rPr lang="en-US" sz="2600"/>
              <a:t>-Сталіца Беларусі-Мінск, самы чысты горад Еўропы.</a:t>
            </a:r>
            <a:endParaRPr lang="en-US" sz="2600"/>
          </a:p>
          <a:p>
            <a:r>
              <a:rPr lang="en-US" sz="2600"/>
              <a:t>-Самы густанаселены горад краіны таксама Мінск - 2 млн жыхароў, другі па колькасці горад Гомель-менш за 500 тысяч жыхароў.</a:t>
            </a:r>
            <a:endParaRPr lang="en-US" sz="2600"/>
          </a:p>
          <a:p>
            <a:r>
              <a:rPr lang="en-US" sz="2600"/>
              <a:t>-У Беларусі – 113 гарадоў, 90 пасёлкаў гарадскога тыпу і каля 23 200 сельскіх населеных пунктаў</a:t>
            </a:r>
            <a:endParaRPr lang="en-US" sz="2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Зямельныя рэсурсы</a:t>
            </a:r>
            <a:endParaRPr lang="en-US" b="1"/>
          </a:p>
        </p:txBody>
      </p:sp>
      <p:sp>
        <p:nvSpPr>
          <p:cNvPr id="3" name="Content Placeholder 2"/>
          <p:cNvSpPr>
            <a:spLocks noGrp="1"/>
          </p:cNvSpPr>
          <p:nvPr>
            <p:ph sz="half" idx="1"/>
          </p:nvPr>
        </p:nvSpPr>
        <p:spPr>
          <a:xfrm>
            <a:off x="609600" y="1174750"/>
            <a:ext cx="10972165" cy="4953000"/>
          </a:xfrm>
        </p:spPr>
        <p:txBody>
          <a:bodyPr/>
          <a:p>
            <a:pPr marL="0" indent="0">
              <a:buNone/>
            </a:pPr>
            <a:r>
              <a:rPr lang="en-US"/>
              <a:t>Зямельны фонд Рэспублікі складае амаль 21 млн. га, пры гэтым 45% тэрыторыі-землі сельскагаспадарчага прызначэння. Прыкладна 90% угоддзяў знаходзяцца ў грамадскім карыстанні. Ворныя землі ў гэтай групе-самыя прадуктыўныя. Больш за ўсё іх размешчана ў Магілёўскай вобласці. На пашы і сенажаці адводзіцца амаль 35% сельскагаспадарчай зямлі. Больш за ўсё такіх тэрыторый у Беларускім Палессі. Складаны рэльеф і неаднародны глебавы склад абмяжоўваюць магчымасці па пашырэнні такіх зямель.</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488950"/>
            <a:ext cx="10972165" cy="5638800"/>
          </a:xfrm>
        </p:spPr>
        <p:txBody>
          <a:bodyPr/>
          <a:p>
            <a:pPr marL="0" indent="0">
              <a:buNone/>
            </a:pPr>
            <a:r>
              <a:rPr lang="en-US"/>
              <a:t>У цэлым, зямельны патэнцыял дзяржавы даволі высокі. Структура рэсурснага фонду змяняецца за кошт рэарганізацыі прыроднага і гаспадарчага значэння угоддзяў і перадачы непрадуктыўных зямель кампаніям лесагаспадарчага профілю. У параўнанні з заходне-еўрапейскімі дзяржавамі, у Беларусі больш высокі паказчык забяспечанасці сельскагаспадарчымі землямі і захаванасці балотных і лясных тэрыторый. Тым не менш, найважнейшай праблемай землянога фонду Беларусі застаецца радыеактыўнае забруджванне рэсурсаў.</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Лясныя рэсурсы</a:t>
            </a:r>
            <a:endParaRPr lang="en-US" b="1"/>
          </a:p>
        </p:txBody>
      </p:sp>
      <p:sp>
        <p:nvSpPr>
          <p:cNvPr id="3" name="Content Placeholder 2"/>
          <p:cNvSpPr>
            <a:spLocks noGrp="1"/>
          </p:cNvSpPr>
          <p:nvPr>
            <p:ph sz="half" idx="1"/>
          </p:nvPr>
        </p:nvSpPr>
        <p:spPr/>
        <p:txBody>
          <a:bodyPr/>
          <a:p>
            <a:pPr marL="0" indent="0">
              <a:buNone/>
            </a:pPr>
            <a:r>
              <a:rPr lang="en-US"/>
              <a:t>Лясны фонд Беларусі ўяўляе сабой неабмежаваны прыродны рэсурс, паколькі тэрыторыя зямель, пакрытых лесам, займае больш за 85% ад усёй рэспублікі. </a:t>
            </a:r>
            <a:endParaRPr lang="en-US"/>
          </a:p>
        </p:txBody>
      </p:sp>
      <p:pic>
        <p:nvPicPr>
          <p:cNvPr id="107" name="Content Placeholder 106"/>
          <p:cNvPicPr/>
          <p:nvPr>
            <p:ph sz="half" idx="2"/>
          </p:nvPr>
        </p:nvPicPr>
        <p:blipFill>
          <a:blip r:embed="rId1"/>
          <a:stretch>
            <a:fillRect/>
          </a:stretch>
        </p:blipFill>
        <p:spPr>
          <a:xfrm>
            <a:off x="6197600" y="773430"/>
            <a:ext cx="5384800" cy="495300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972800" cy="4953000"/>
          </a:xfrm>
        </p:spPr>
        <p:txBody>
          <a:bodyPr/>
          <a:p>
            <a:pPr marL="0" indent="0">
              <a:buNone/>
            </a:pPr>
            <a:r>
              <a:rPr lang="en-US">
                <a:sym typeface="+mn-ea"/>
              </a:rPr>
              <a:t>Больш за ўсё ў краіне маладых лясоў, узрост якіх не перавышае 50 гадоў. Прыкладна 55% ляснога фонду ставіцца да гаспадарчых лясоў, якія маюць эксплуатацыйнае значэнне. Варта адзначыць, што падчас аварыі на ЧАЭС у Беларусі была забруджаная 1/5 усіх лясоў, у якіх цяпер магчымая толькі частковая нарыхтоўка драўніны.</a:t>
            </a:r>
            <a:endParaRPr lang="en-US"/>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Мінеральныя рэсурсы</a:t>
            </a:r>
            <a:endParaRPr lang="en-US" b="1"/>
          </a:p>
        </p:txBody>
      </p:sp>
      <p:sp>
        <p:nvSpPr>
          <p:cNvPr id="3" name="Content Placeholder 2"/>
          <p:cNvSpPr>
            <a:spLocks noGrp="1"/>
          </p:cNvSpPr>
          <p:nvPr>
            <p:ph sz="half" idx="1"/>
          </p:nvPr>
        </p:nvSpPr>
        <p:spPr>
          <a:xfrm>
            <a:off x="609600" y="1174750"/>
            <a:ext cx="5867400" cy="4953000"/>
          </a:xfrm>
        </p:spPr>
        <p:txBody>
          <a:bodyPr/>
          <a:p>
            <a:pPr marL="0" indent="0">
              <a:buNone/>
            </a:pPr>
            <a:r>
              <a:rPr lang="en-US" sz="2800"/>
              <a:t>На тэрыторыі Рэспублікі адсутнічае маштабная база мінеральнай сыравіны. Аднак геолагаразведачныя мерапрыемствы вядуцца пастаянна, і сёння ў Беларусі выяўлена каля 5000 радовішчаў 30 відаў мінеральных кампанентаў. </a:t>
            </a:r>
            <a:endParaRPr lang="en-US" sz="2800"/>
          </a:p>
        </p:txBody>
      </p:sp>
      <p:pic>
        <p:nvPicPr>
          <p:cNvPr id="5" name="Picture 4" descr="Минеральные воды"/>
          <p:cNvPicPr>
            <a:picLocks noChangeAspect="1"/>
          </p:cNvPicPr>
          <p:nvPr/>
        </p:nvPicPr>
        <p:blipFill>
          <a:blip r:embed="rId1"/>
          <a:stretch>
            <a:fillRect/>
          </a:stretch>
        </p:blipFill>
        <p:spPr>
          <a:xfrm>
            <a:off x="5924550" y="909320"/>
            <a:ext cx="6267450" cy="45434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972800" cy="4953000"/>
          </a:xfrm>
        </p:spPr>
        <p:txBody>
          <a:bodyPr/>
          <a:p>
            <a:pPr marL="0" indent="0">
              <a:buNone/>
            </a:pPr>
            <a:r>
              <a:rPr lang="en-US">
                <a:sym typeface="+mn-ea"/>
              </a:rPr>
              <a:t>Да самым важным для эканомікі рэсурсаў можна аднесці нафту, торф, гаручыя сланцы, буры вугаль, каменная і калійная солі, мінеральныя і прэсныя вады падземнага паходжання. Нягледзячы на вялікія запасы нафтапрадуктаў, аб'ём іх здабычы задавальняе толькі 15% патрэбаў краіны ў паліўных(топливных) рэсурсах.</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393700"/>
            <a:ext cx="10972800" cy="5734050"/>
          </a:xfrm>
        </p:spPr>
        <p:txBody>
          <a:bodyPr/>
          <a:p>
            <a:pPr marL="0" indent="0">
              <a:buNone/>
            </a:pPr>
            <a:r>
              <a:rPr lang="en-US"/>
              <a:t>Найбольш важным карысным выкапням, якія здабываюцца ў гарах Беларусі, выступае калійная соль, па запасах якой рэспубліка займае лідзіруючыя пазіцыі ў Еўропе. Запасы каменнай солі наогул разглядаюцца як невычэрпныя. Гаручыя сланцы прысутнічаюць, у асноўным, на поўдні краіны. У цяперашні час высокія перспектывы Беларусі на здабычу руды чорных і каляровых металаў. Таксама ў Рэспубліцы багатая база для будаўнічых матэрыялаў: даламіт, мел, гліна, пясок.вных) рэсурсах.</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488950"/>
            <a:ext cx="10972165" cy="5638800"/>
          </a:xfrm>
        </p:spPr>
        <p:txBody>
          <a:bodyPr/>
          <a:p>
            <a:pPr marL="0" indent="0">
              <a:buNone/>
            </a:pPr>
            <a:r>
              <a:rPr lang="en-US"/>
              <a:t>Гісторыя Беларусі ахоплівае працяглы перыяд, пачынаючы з засялення яе тэрыторыі чалавекам ад 100 да 35 тыс. гадоў таму назад і заканчваючы падзеямі сучаснасці. 862 годам датуецца першая згадка пра Полацку-першым вядомым племянным цэнтры на тэрыторыі сучаснай Беларусі.</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ru-RU" altLang="en-US" b="1"/>
              <a:t>Дзякуй за ўвагу</a:t>
            </a:r>
            <a:endParaRPr lang="ru-RU" alt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Тэрыторыя краіны</a:t>
            </a:r>
            <a:endParaRPr lang="en-US" b="1"/>
          </a:p>
        </p:txBody>
      </p:sp>
      <p:sp>
        <p:nvSpPr>
          <p:cNvPr id="3" name="Content Placeholder 2"/>
          <p:cNvSpPr>
            <a:spLocks noGrp="1"/>
          </p:cNvSpPr>
          <p:nvPr>
            <p:ph sz="half" idx="1"/>
          </p:nvPr>
        </p:nvSpPr>
        <p:spPr/>
        <p:txBody>
          <a:bodyPr/>
          <a:p>
            <a:pPr marL="0" indent="0">
              <a:buNone/>
            </a:pPr>
            <a:r>
              <a:rPr lang="en-US"/>
              <a:t>ПЛОШЧА — 207 600 км2 (84-я ў свеце).</a:t>
            </a:r>
            <a:endParaRPr lang="en-US"/>
          </a:p>
          <a:p>
            <a:pPr marL="0" indent="0">
              <a:buNone/>
            </a:pPr>
            <a:r>
              <a:rPr lang="en-US"/>
              <a:t>Працягласць з поўначы на поўдзень-560 км, з усходу на захад-650 км.</a:t>
            </a:r>
            <a:endParaRPr lang="en-US"/>
          </a:p>
          <a:p>
            <a:pPr marL="0" indent="0">
              <a:buNone/>
            </a:pPr>
            <a:r>
              <a:rPr lang="en-US"/>
              <a:t>Адлегласць ад Мінска да Варшавы-500 км, да Масквы-700 км, да Берліна — 1060 км, да Вены — 1300 км.</a:t>
            </a:r>
            <a:endParaRPr lang="en-US"/>
          </a:p>
        </p:txBody>
      </p:sp>
      <p:pic>
        <p:nvPicPr>
          <p:cNvPr id="109" name="Content Placeholder 108"/>
          <p:cNvPicPr/>
          <p:nvPr>
            <p:ph sz="half" idx="2"/>
          </p:nvPr>
        </p:nvPicPr>
        <p:blipFill>
          <a:blip r:embed="rId1"/>
          <a:stretch>
            <a:fillRect/>
          </a:stretch>
        </p:blipFill>
        <p:spPr>
          <a:xfrm>
            <a:off x="6350000" y="773430"/>
            <a:ext cx="5384800" cy="49530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Вобласці Беларусі</a:t>
            </a: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73355"/>
            <a:ext cx="10972800" cy="582613"/>
          </a:xfrm>
        </p:spPr>
        <p:txBody>
          <a:bodyPr/>
          <a:p>
            <a:r>
              <a:rPr lang="en-US" b="1"/>
              <a:t>Брэсцкая вобласць</a:t>
            </a:r>
            <a:endParaRPr lang="en-US" b="1"/>
          </a:p>
        </p:txBody>
      </p:sp>
      <p:pic>
        <p:nvPicPr>
          <p:cNvPr id="4" name="Picture 1" descr="IMG_256"/>
          <p:cNvPicPr>
            <a:picLocks noChangeAspect="1"/>
          </p:cNvPicPr>
          <p:nvPr>
            <p:ph idx="1"/>
          </p:nvPr>
        </p:nvPicPr>
        <p:blipFill>
          <a:blip r:embed="rId1"/>
          <a:stretch>
            <a:fillRect/>
          </a:stretch>
        </p:blipFill>
        <p:spPr>
          <a:xfrm>
            <a:off x="6038850" y="1866900"/>
            <a:ext cx="5543550" cy="3124200"/>
          </a:xfrm>
          <a:prstGeom prst="rect">
            <a:avLst/>
          </a:prstGeom>
          <a:noFill/>
          <a:ln w="9525">
            <a:noFill/>
          </a:ln>
        </p:spPr>
      </p:pic>
      <p:sp>
        <p:nvSpPr>
          <p:cNvPr id="5" name="Content Placeholder 2"/>
          <p:cNvSpPr>
            <a:spLocks noGrp="1"/>
          </p:cNvSpPr>
          <p:nvPr/>
        </p:nvSpPr>
        <p:spPr>
          <a:xfrm>
            <a:off x="609600" y="1174750"/>
            <a:ext cx="5429885" cy="495300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Брэсцкая вобласць-заходнія вароты Беларусі і Еўразійскага эканамічнага саюза. Візітныя карткі: Брэсцкая крэпасць-герой, Белавежская пушча, Косаўскі палац, Ружанскі палац, "Белая вежа".</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Віцебская вобласць</a:t>
            </a:r>
            <a:endParaRPr lang="en-US" b="1"/>
          </a:p>
        </p:txBody>
      </p:sp>
      <p:sp>
        <p:nvSpPr>
          <p:cNvPr id="3" name="Content Placeholder 2"/>
          <p:cNvSpPr>
            <a:spLocks noGrp="1"/>
          </p:cNvSpPr>
          <p:nvPr>
            <p:ph sz="half" idx="1"/>
          </p:nvPr>
        </p:nvSpPr>
        <p:spPr>
          <a:xfrm>
            <a:off x="609600" y="1174750"/>
            <a:ext cx="5588000" cy="4953000"/>
          </a:xfrm>
        </p:spPr>
        <p:txBody>
          <a:bodyPr/>
          <a:p>
            <a:r>
              <a:rPr lang="en-US"/>
              <a:t>Віцебская вобласць-калыска беларускай дзяржаўнасці, тут размешчаны найстарэйшы горад краіны. Візітныя карткі: фестываль "Славянскі базар у Віцебску", Браслаўскія азёры, Сафійскі сабор у Полацку.</a:t>
            </a:r>
            <a:endParaRPr lang="en-US"/>
          </a:p>
        </p:txBody>
      </p:sp>
      <p:pic>
        <p:nvPicPr>
          <p:cNvPr id="5" name="Picture 3" descr="IMG_256"/>
          <p:cNvPicPr>
            <a:picLocks noChangeAspect="1"/>
          </p:cNvPicPr>
          <p:nvPr>
            <p:ph sz="half" idx="2"/>
          </p:nvPr>
        </p:nvPicPr>
        <p:blipFill>
          <a:blip r:embed="rId1"/>
          <a:stretch>
            <a:fillRect/>
          </a:stretch>
        </p:blipFill>
        <p:spPr>
          <a:xfrm>
            <a:off x="6197600" y="2133600"/>
            <a:ext cx="5384800" cy="303466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Гомельская вобласць</a:t>
            </a:r>
            <a:endParaRPr lang="en-US" b="1"/>
          </a:p>
        </p:txBody>
      </p:sp>
      <p:sp>
        <p:nvSpPr>
          <p:cNvPr id="3" name="Content Placeholder 2"/>
          <p:cNvSpPr>
            <a:spLocks noGrp="1"/>
          </p:cNvSpPr>
          <p:nvPr>
            <p:ph sz="half" idx="1"/>
          </p:nvPr>
        </p:nvSpPr>
        <p:spPr>
          <a:xfrm>
            <a:off x="609600" y="1174115"/>
            <a:ext cx="5384800" cy="4953000"/>
          </a:xfrm>
        </p:spPr>
        <p:txBody>
          <a:bodyPr/>
          <a:p>
            <a:r>
              <a:rPr lang="en-US"/>
              <a:t>Гомельская вобласць-адзіны ў Беларусі рэгіён, дзе здабываецца нафта. Візітныя карткі: палац Румянцавых і Паскевічаў, Замкавая гара ў Тураве, тураўскія крыжы, неглюбскія ручнікі.</a:t>
            </a:r>
            <a:endParaRPr lang="en-US"/>
          </a:p>
        </p:txBody>
      </p:sp>
      <p:pic>
        <p:nvPicPr>
          <p:cNvPr id="6" name="Picture 4" descr="IMG_256"/>
          <p:cNvPicPr>
            <a:picLocks noChangeAspect="1"/>
          </p:cNvPicPr>
          <p:nvPr>
            <p:ph sz="half" idx="2"/>
          </p:nvPr>
        </p:nvPicPr>
        <p:blipFill>
          <a:blip r:embed="rId1"/>
          <a:stretch>
            <a:fillRect/>
          </a:stretch>
        </p:blipFill>
        <p:spPr>
          <a:xfrm>
            <a:off x="6197600" y="2133600"/>
            <a:ext cx="5384800" cy="303466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57200"/>
            <a:ext cx="10515600" cy="782320"/>
          </a:xfrm>
        </p:spPr>
        <p:txBody>
          <a:bodyPr/>
          <a:p>
            <a:r>
              <a:rPr lang="en-US" b="1"/>
              <a:t>Гродзенская вобласць</a:t>
            </a:r>
            <a:endParaRPr lang="en-US" b="1"/>
          </a:p>
        </p:txBody>
      </p:sp>
      <p:pic>
        <p:nvPicPr>
          <p:cNvPr id="102" name="Picture Placeholder 101"/>
          <p:cNvPicPr/>
          <p:nvPr>
            <p:ph type="pic" idx="1"/>
          </p:nvPr>
        </p:nvPicPr>
        <p:blipFill>
          <a:blip r:embed="rId1"/>
          <a:stretch>
            <a:fillRect/>
          </a:stretch>
        </p:blipFill>
        <p:spPr>
          <a:xfrm>
            <a:off x="6300470" y="1734185"/>
            <a:ext cx="5286375" cy="4173855"/>
          </a:xfrm>
          <a:prstGeom prst="rect">
            <a:avLst/>
          </a:prstGeom>
          <a:noFill/>
          <a:ln w="9525">
            <a:noFill/>
          </a:ln>
        </p:spPr>
      </p:pic>
      <p:sp>
        <p:nvSpPr>
          <p:cNvPr id="9" name="Content Placeholder 2"/>
          <p:cNvSpPr>
            <a:spLocks noGrp="1"/>
          </p:cNvSpPr>
          <p:nvPr/>
        </p:nvSpPr>
        <p:spPr>
          <a:xfrm>
            <a:off x="603250" y="1734185"/>
            <a:ext cx="5384800" cy="495300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Гродзенская вобласць-рэгіён, дзе рэалізаваны маштабны інавацыйны праект: Беларуская АЭС. Візітныя карткі: Мірскі замак, Налібоцкая пушча, геадэзічная дуга Струве, Каложская царква, Аўгустоўскі канал.</a:t>
            </a:r>
            <a:endParaRPr lang="en-US"/>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11971</Words>
  <Application>WPS Presentation</Application>
  <PresentationFormat>Widescreen</PresentationFormat>
  <Paragraphs>131</Paragraphs>
  <Slides>38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Arial</vt:lpstr>
      <vt:lpstr>SimSun</vt:lpstr>
      <vt:lpstr>Wingdings</vt:lpstr>
      <vt:lpstr>Calibri Light</vt:lpstr>
      <vt:lpstr>Calibri</vt:lpstr>
      <vt:lpstr>Microsoft YaHei</vt:lpstr>
      <vt:lpstr>Arial Unicode MS</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Беларусь на карте свету</dc:title>
  <dc:creator/>
  <cp:lastModifiedBy>Frein</cp:lastModifiedBy>
  <cp:revision>62</cp:revision>
  <dcterms:created xsi:type="dcterms:W3CDTF">2021-12-03T09:21:33Z</dcterms:created>
  <dcterms:modified xsi:type="dcterms:W3CDTF">2021-12-03T09:59:30Z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E640DABC3FDA4654BAFCB2B346821E58</vt:lpwstr>
  </property>
  <property fmtid="{D5CDD505-2E9C-101B-9397-08002B2CF9AE}" pid="3" name="KSOProductBuildVer">
    <vt:lpwstr>1033-11.2.0.10382</vt:lpwstr>
  </property>
</Properties>
</file>