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0" r:id="rId5"/>
    <p:sldId id="258" r:id="rId6"/>
    <p:sldId id="259" r:id="rId7"/>
    <p:sldId id="260" r:id="rId8"/>
    <p:sldId id="261" r:id="rId9"/>
    <p:sldId id="262" r:id="rId11"/>
    <p:sldId id="276" r:id="rId12"/>
    <p:sldId id="263" r:id="rId13"/>
    <p:sldId id="278" r:id="rId14"/>
    <p:sldId id="277" r:id="rId15"/>
    <p:sldId id="279" r:id="rId16"/>
    <p:sldId id="270" r:id="rId17"/>
    <p:sldId id="264" r:id="rId18"/>
    <p:sldId id="282" r:id="rId19"/>
    <p:sldId id="281" r:id="rId20"/>
    <p:sldId id="284" r:id="rId21"/>
    <p:sldId id="283" r:id="rId22"/>
    <p:sldId id="285" r:id="rId23"/>
    <p:sldId id="291" r:id="rId24"/>
    <p:sldId id="265" r:id="rId25"/>
    <p:sldId id="287" r:id="rId26"/>
    <p:sldId id="286" r:id="rId27"/>
    <p:sldId id="266" r:id="rId28"/>
    <p:sldId id="288" r:id="rId29"/>
    <p:sldId id="292" r:id="rId30"/>
    <p:sldId id="267" r:id="rId31"/>
    <p:sldId id="269" r:id="rId32"/>
    <p:sldId id="290" r:id="rId33"/>
    <p:sldId id="293" r:id="rId34"/>
    <p:sldId id="268" r:id="rId35"/>
    <p:sldId id="289" r:id="rId36"/>
    <p:sldId id="294" r:id="rId37"/>
    <p:sldId id="295" r:id="rId38"/>
    <p:sldId id="296" r:id="rId39"/>
    <p:sldId id="271" r:id="rId40"/>
    <p:sldId id="272" r:id="rId41"/>
    <p:sldId id="273" r:id="rId42"/>
    <p:sldId id="297" r:id="rId43"/>
    <p:sldId id="298" r:id="rId44"/>
    <p:sldId id="301" r:id="rId45"/>
    <p:sldId id="302" r:id="rId46"/>
    <p:sldId id="274" r:id="rId47"/>
    <p:sldId id="299" r:id="rId48"/>
    <p:sldId id="300" r:id="rId49"/>
    <p:sldId id="275" r:id="rId50"/>
    <p:sldId id="305" r:id="rId51"/>
    <p:sldId id="304" r:id="rId52"/>
    <p:sldId id="303" r:id="rId53"/>
    <p:sldId id="306" r:id="rId54"/>
    <p:sldId id="307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9" autoAdjust="0"/>
  </p:normalViewPr>
  <p:slideViewPr>
    <p:cSldViewPr>
      <p:cViewPr varScale="1">
        <p:scale>
          <a:sx n="95" d="100"/>
          <a:sy n="95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F0B0-0971-49F6-9F82-FB2177E3063C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Рассматриваемая архитектура предполагает два типа оборудования: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компьютер, где осуществляется управление сетью, хранение и обработка данных.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Терминалы, предназначенные для передачи главному компьютеру команд на организацию сеансов и выполнения заданий, ввода данных для выполнения заданий и получения результатов.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мультиплексоры передачи данных (МПД) взаимодействуют с терминалами, как представлено на рис. 2.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Классический пример архитектуры сети с главными компьютерами – 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банкоматов и процессинговых центров.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сетям относятся малые сети, где любая рабочая станция может выполнять одновременно функции файлового сервера и рабочей станции. В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дисковое пространство и файлы на любом компьютере могут быть общими. Чтобы ресурс стал общим, его необходимо отдать в общее пользование, используя службы удаленного доступа сетевых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операционных систем. В зависимости от того, как будет установлена защита данных, другие пользователи смогут пользоваться файлами сразу же после их создания.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 хороши только для небольших рабочих групп.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наиболее легким и дешевым типом сетей для установки.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5FF4B9-37E2-41C9-AC50-FF6C546891D0}" type="slidenum">
              <a:rPr lang="ru-RU" altLang="ru-RU" smtClean="0"/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F77D-5896-486D-BDC9-26D449DCF645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021F-1238-4790-9BC3-5000527B186A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CD92-84C8-4C13-8744-11943A7CAB63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47D28-797F-4EAE-8B17-8E58848A34FE}" type="slidenum">
              <a:rPr lang="ru-RU" altLang="ru-RU" smtClean="0"/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5A9E-1FBE-4D68-91E8-D0884D66BBD6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634F-BC9F-4CBE-9152-479AE6F87C7E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CAA-A97F-4F43-8CA3-8534841D9C4F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EA-EBF2-4206-9E4A-5A7AB9791AD9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E5761-8178-4237-9D4A-715440FAC8C5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D655-64E7-450E-AEE5-013344EB4F2E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3634E26-DBD0-4C8D-9BD4-8BB792154342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420938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3600" smtClean="0">
                <a:latin typeface="Times New Roman" panose="02020603050405020304" pitchFamily="18" charset="0"/>
              </a:rPr>
              <a:t>Обзор и архитектура компьютерных (вычислительных) сетей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6327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i="1" u="sng">
                <a:latin typeface="Times New Roman" panose="02020603050405020304" pitchFamily="18" charset="0"/>
              </a:rPr>
              <a:t>Архитектура клиент–сервер</a:t>
            </a:r>
            <a:r>
              <a:rPr lang="ru-RU" altLang="ru-RU">
                <a:latin typeface="Times New Roman" panose="02020603050405020304" pitchFamily="18" charset="0"/>
              </a:rPr>
              <a:t> (</a:t>
            </a:r>
            <a:r>
              <a:rPr lang="en-US" altLang="ru-RU">
                <a:latin typeface="Times New Roman" panose="02020603050405020304" pitchFamily="18" charset="0"/>
              </a:rPr>
              <a:t>client</a:t>
            </a:r>
            <a:r>
              <a:rPr lang="ru-RU" altLang="ru-RU">
                <a:latin typeface="Times New Roman" panose="02020603050405020304" pitchFamily="18" charset="0"/>
              </a:rPr>
              <a:t>-</a:t>
            </a:r>
            <a:r>
              <a:rPr lang="en-US" altLang="ru-RU">
                <a:latin typeface="Times New Roman" panose="02020603050405020304" pitchFamily="18" charset="0"/>
              </a:rPr>
              <a:t>server architecture</a:t>
            </a:r>
            <a:r>
              <a:rPr lang="ru-RU" altLang="ru-RU">
                <a:latin typeface="Times New Roman" panose="02020603050405020304" pitchFamily="18" charset="0"/>
              </a:rPr>
              <a:t>) – это концепция информационной сети, в которой основная часть ее ресурсов сосредоточена в серверах, обслуживающих своих клиентов</a:t>
            </a:r>
            <a:r>
              <a:rPr lang="ru-RU" altLang="ru-RU"/>
              <a:t>. </a:t>
            </a:r>
            <a:endParaRPr lang="ru-RU" altLang="ru-RU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17" y="1755970"/>
            <a:ext cx="5410902" cy="3441725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1978966" y="5451320"/>
            <a:ext cx="5545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4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Архитектура клиент – 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7414" y="692696"/>
            <a:ext cx="7609171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-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 объект, предоставляющий 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другим объектам сети по их запросам. 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процесс обслуживания клиентов.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Сервисная функция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архитектуре клиент – сервер описывается комплексом прикладных программ, в соответствии с которым выполняются разнообразные прикладные процессы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Процесс, который вызывает сервисную функцию с помощью определенных операций, называется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клиентом.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 может быть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или пользователь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рабочие станции, которые используют ресурсы сервера и предоставляют удобные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процедуры взаимодействия пользователя с системой или сетью.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360183"/>
            <a:ext cx="7632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инициатором и использует какой-либо вид сервиса сервера (например, сервис файлов). В этом процессе клиент запрашивает вид обслуживания, устанавливает сеанс, получает нужные ему результаты и сообщает об окончании работы.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411410" y="2077175"/>
          <a:ext cx="432117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" r:id="rId1" imgW="3890645" imgH="3174365" progId="Visio.Drawing.6">
                  <p:embed/>
                </p:oleObj>
              </mc:Choice>
              <mc:Fallback>
                <p:oleObj name="" r:id="rId1" imgW="3890645" imgH="317436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0" y="2077175"/>
                        <a:ext cx="4321175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2870992" y="5595075"/>
            <a:ext cx="340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5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Модель клиент-сервер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32656"/>
            <a:ext cx="756084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сетях с выделенным файловым сервером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выделенном автономном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устанавливается серверная сетевая операционная система. Этот </a:t>
            </a:r>
            <a:r>
              <a:rPr lang="en-US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становится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сервером.</a:t>
            </a:r>
            <a:endParaRPr lang="ru-RU" sz="2000" dirty="0" smtClean="0"/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сетевой операционной системы необходимы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прикладные программы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реализующие преимущества, предоставляемые сетью.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Сети на базе серверов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имеют лучшие характеристики и повышенную надежность. Сервер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владеет главными ресурсами сети,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которым обращаются остальные рабочие станции.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 случае в современной клиент – серверной архитектуре </a:t>
            </a:r>
            <a:r>
              <a:rPr lang="ru-RU" sz="20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выделяется четыре группы объектов: клиенты, серверы, данные и сетевые службы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Клиенты располагаются в системах на рабочих местах пользователей. Данные в основном хранятся в серверах. Сетевые службы являются совместно используемыми серверами и данными. Кроме того службы управляют процедурами обработки данных.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5" y="2714625"/>
            <a:ext cx="7614047" cy="1143000"/>
          </a:xfrm>
        </p:spPr>
        <p:txBody>
          <a:bodyPr/>
          <a:lstStyle/>
          <a:p>
            <a:r>
              <a:rPr lang="ru-RU" altLang="ru-RU" dirty="0" smtClean="0"/>
              <a:t>ТОПОЛОГИЯ СЕТЕЙ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332656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(конфигурация)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способ соединения компьютеров в сеть. Тип топологии определяет стоимость, защищенность, производительность и надежность эксплуатации рабочих станций, для которых имеет значение время обращения к файловому серверу.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2852936"/>
            <a:ext cx="784887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топологии широко используется при создании сетей. Одним из подходов к классификации топологий ЛВС является выделение двух основных классов топологий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широковещательные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ПК передает сигналы, которые могут быть восприняты остальными ПК. К таким топологиям относятся топологии: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шина, дерево, звезда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информация передается только одному ПК. Примерами таких топологий являются: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(произвольное соединение ПК),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кольцо, цепочка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620688"/>
            <a:ext cx="727280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выборе оптимальной топологии преследуются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основных цели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альтернативной маршрутизации и максимальной надежности передачи данных;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оптимального маршрута передачи блоков данных;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приемлемого времени ответа и нужной пропускной способности.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4"/>
          <p:cNvSpPr>
            <a:spLocks noChangeArrowheads="1"/>
          </p:cNvSpPr>
          <p:nvPr/>
        </p:nvSpPr>
        <p:spPr bwMode="auto">
          <a:xfrm>
            <a:off x="1011660" y="214313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шина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тип сетевой топологии, в которой рабочие станции расположены вдоль одного участка кабеля, называемого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сегментом.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1660" y="3501008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Топология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одного кабеля, к которому подключаются все компьютеры сети. В случае топологии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 используется всеми станциями по очереди. Принимаются специальные  меры для того, чтобы при работе с общим кабелем компьютеры не мешали друг другу передавать и принимать данные.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Все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сообщения, посылаемые отдельными компьютерами, принимаются и прослушиваются всеми остальными компьютерами, подключенными к сети.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Рабочая станция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отбирает адресованные ей сообщения, пользуясь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информацией.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130" y="1447257"/>
            <a:ext cx="45339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548680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Выход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строя отдельных компьютеров не нарушит работоспособность сети в целом.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неисправности в сети затруднен. Кроме того, так как используется только один кабель, в случае обрыва нарушается работа всей сети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	Расширение сети требует прекращения ее работы на некоторый период.</a:t>
            </a:r>
            <a:endParaRPr lang="ru-RU" sz="2200" dirty="0" smtClean="0">
              <a:latin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	Сеть характеризуется проблемами с безопасностью, т.к. применяется широковещательный принцип передачи.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Прямоугольник 7"/>
          <p:cNvSpPr>
            <a:spLocks noChangeArrowheads="1"/>
          </p:cNvSpPr>
          <p:nvPr/>
        </p:nvSpPr>
        <p:spPr bwMode="auto">
          <a:xfrm>
            <a:off x="971600" y="404664"/>
            <a:ext cx="79295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ЛВС, в которой каждая рабочая станция соединена с двумя другими рабочими станциями, образуя кольцо.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00" y="1358058"/>
            <a:ext cx="4357688" cy="20113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600" y="403289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Данные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передаются от одной рабочей станции к другой в одном направлении (по кольцу).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Каждый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ПК работает как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повторитель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ретранслируя сообщения к следующему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ПК.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компьютер получает данные, предназначенные для другого компьютера, он передает их дальше по кольцу, в ином случае они дальше не передаются.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 rot="10800000" flipV="1">
            <a:off x="827584" y="457603"/>
            <a:ext cx="795776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i="1" u="sng" dirty="0">
                <a:latin typeface="Times New Roman" panose="02020603050405020304" pitchFamily="18" charset="0"/>
              </a:rPr>
              <a:t>Сеть</a:t>
            </a:r>
            <a:r>
              <a:rPr lang="ru-RU" altLang="ru-RU" sz="2000" i="1" dirty="0">
                <a:latin typeface="Times New Roman" panose="02020603050405020304" pitchFamily="18" charset="0"/>
              </a:rPr>
              <a:t> </a:t>
            </a:r>
            <a:r>
              <a:rPr lang="ru-RU" altLang="ru-RU" sz="2000" dirty="0">
                <a:latin typeface="Times New Roman" panose="02020603050405020304" pitchFamily="18" charset="0"/>
              </a:rPr>
              <a:t>– это совокупность объектов, образуемых устройствами передачи и обработки данных. Международная организация по стандартизации определила компьютерную сеть </a:t>
            </a:r>
            <a:r>
              <a:rPr lang="ru-RU" altLang="ru-RU" sz="2000" i="1" dirty="0">
                <a:latin typeface="Times New Roman" panose="02020603050405020304" pitchFamily="18" charset="0"/>
              </a:rPr>
              <a:t>как последовательную бит-ориентированную передачу информации между связанными друг с другом независимыми устройствами</a:t>
            </a:r>
            <a:r>
              <a:rPr lang="ru-RU" altLang="ru-RU" sz="2000" dirty="0">
                <a:latin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82030" y="2492896"/>
            <a:ext cx="78488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состав сети в общем случае включается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элементы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компьютеры (оснащенные сетевым адаптером);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связи (кабельные, спутниковые, телефонные, цифровые, волоконно-оптические, радиоканалы и др.);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различного рода преобразователи сигналов;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сетевое оборудование.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260648"/>
            <a:ext cx="75608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проблема при кольцевой топологии заключается в том, что каждая рабочая станция должна активно участвовать в пересылке информации, и в случае выхода из строя хотя бы одной из них, вся сеть парализуется.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новой рабочей станции требует краткосрочного выключения сети, т.к. во время установки кольцо должно быть разомкнуто. Топология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 хорошо предсказуемое время отклика, определяемое числом рабочих станций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759961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Чистая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кольцевая топология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используется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редко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Вместо этого кольцевая топология играет транспортную роль в схеме метода доступа. Кольцо описывает логический маршрут, а пакет передается от одной станции к другой, совершая в итоге полный круг.</a:t>
            </a:r>
            <a:endParaRPr lang="ru-RU" sz="22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1600" y="43651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59632" y="47667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 отдельной топологию «цепочка», представляющую «разомкнутое»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35" y="1484784"/>
            <a:ext cx="38949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59632" y="299695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данной топологии сохраняются все особенности и правила топологии «кольцо».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78153"/>
            <a:ext cx="4376737" cy="2571750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33338"/>
            <a:ext cx="7929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сети, в которой все рабочие станции присоединены к центральному узлу (например, к концентратору), который устанавливает, поддерживает и разрывает связи между рабочими станциями.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7665" y="5588012"/>
            <a:ext cx="6917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Преимуществом такой топологии является возможность простого исключения неисправного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Однако, если неисправен центральный узел, вся сеть выходит из строя.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605" y="5372568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2065" y="4252455"/>
            <a:ext cx="764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 каждый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 через специальный сетевой адаптер подключается отдельным кабелем к объединяющему устройству. При необходимости можно объединять вместе несколько сетей с топологией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007605" y="5372568"/>
            <a:ext cx="767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404664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Звездообразная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обеспечивает защиту от разрыва кабеля. Если кабель рабочей станции будет поврежден, это не приведет к выходу из строя всего сегмента сети.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Она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также легко диагностировать проблемы подключения, так как каждая рабочая станция имеет свой собственный кабельный сегмент, подключенный к концентратору.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429000"/>
            <a:ext cx="75608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Однако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звездообразная топология имеет 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Во-первых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она требует много кабеля. Однако в большинстве случаев в такой топологии используется недорогой кабель типа витая пара. </a:t>
            </a:r>
            <a:endParaRPr lang="ru-RU" sz="2000" dirty="0"/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центральные устройства могут быть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довольно дороги.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В-третьих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кабельные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центральные связующие устройства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большом количестве кабеля трудно обслуживать.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59632" y="299695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5" y="3140968"/>
            <a:ext cx="8286750" cy="25066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222058"/>
            <a:ext cx="7929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с топологией звезда </a:t>
            </a:r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ограничены в расширении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(увеличения числа компьютеров) – все зависит от числа портов на центральном связующем устройстве.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1681513"/>
            <a:ext cx="6993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Решением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последовательное соединение нескольких равноправных «звезд». При этом особое внимание необходимо уделить пропускной способности связующих каналов.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619957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t="7371"/>
          <a:stretch>
            <a:fillRect/>
          </a:stretch>
        </p:blipFill>
        <p:spPr bwMode="auto">
          <a:xfrm>
            <a:off x="4994931" y="4358600"/>
            <a:ext cx="3849440" cy="21351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837324" y="214313"/>
            <a:ext cx="8020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Сетевую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топологию «дерево»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рассматривать как комбинацию нескольких звезд.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Причем, как и в случае «звезды», «дерево» может быть активным или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истинным.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289482"/>
            <a:ext cx="5000625" cy="1924050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r="7696"/>
          <a:stretch>
            <a:fillRect/>
          </a:stretch>
        </p:blipFill>
        <p:spPr bwMode="auto">
          <a:xfrm>
            <a:off x="837325" y="4636363"/>
            <a:ext cx="4032449" cy="18573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755576" y="3714750"/>
            <a:ext cx="810267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«дерево» может быть пассивным.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активном «дереве»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центрах объединения нескольких линий связи находятся центральные компьютеры, а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концентраторы (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755576" y="3562419"/>
            <a:ext cx="808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69269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любой древовидной топологии должна четко прослеживаться иерархия подключений.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Важнейшую роль при таком построении будет играть узел или устройство, расположенное в вершине дерева.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587" y="33875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87624" y="3212976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6229549" cy="29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508104" y="37890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364502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4509120"/>
            <a:ext cx="623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 эффективно исполнять роль вершины дерева в пассивном варианте топологии устройство типа «концентратор» не может – целесообразно использовать «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коммутатор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586" y="379399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400506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68" y="398772"/>
            <a:ext cx="6942348" cy="331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292080" y="82028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7888" y="68178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953439" y="357188"/>
            <a:ext cx="75476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Сетевая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«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(утолщенное дерево), изобретенная 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дешевой и эффективной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схемой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оения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суперкомпьютеров.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4" y="1124744"/>
            <a:ext cx="8112876" cy="3511847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53439" y="5301208"/>
            <a:ext cx="7947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отличие от классической топологии «дерево», в которой все связи между узлами одинаковы, связи в «утолщенном дереве» становятся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широкими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(производительными по пропускной способности) с каждым уровнем по мере приближения к корню дерева.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используют удвоение пропускной способности на каждом уровне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71500" y="149225"/>
            <a:ext cx="807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сеточной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ячеистой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(mesh) топологии компьютеры связываются между собой не одной, а многими линиями связи, образующими сетку.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57313"/>
            <a:ext cx="6807200" cy="20748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угольник 3"/>
          <p:cNvSpPr>
            <a:spLocks noChangeArrowheads="1"/>
          </p:cNvSpPr>
          <p:nvPr/>
        </p:nvSpPr>
        <p:spPr bwMode="auto">
          <a:xfrm>
            <a:off x="1571625" y="3643313"/>
            <a:ext cx="578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Рис. 14. Сеточная топология: полная (а) и частичная (б)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22675"/>
            <a:ext cx="77443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полной сеточной топологии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компьютер напрямую связан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 всеми остальными компьютерами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 этом случае при увеличении числа компьютеров резко возрастает количество линий связи. Кроме того, любое изменение в конфигурации сети требует внесения изменений в сетевую аппаратуру всех компьютеров, поэтому полная сеточная топология не получила широкого распространения.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555875" y="332656"/>
          <a:ext cx="40322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" r:id="rId1" imgW="3151505" imgH="2465705" progId="Visio.Drawing.6">
                  <p:embed/>
                </p:oleObj>
              </mc:Choice>
              <mc:Fallback>
                <p:oleObj name="" r:id="rId1" imgW="3151505" imgH="246570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2656"/>
                        <a:ext cx="4032250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1496219" y="3526011"/>
            <a:ext cx="615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</a:rPr>
              <a:t>Рис.1.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и коммуникационные сети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365104"/>
            <a:ext cx="7596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Коммуникационная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передачи данных, также она выполняет задачи, связанные с преобразованием данных. Коммуникационные сети различаются по типу используемых физических средств соединения.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Информационная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хранения информации и состоит из </a:t>
            </a:r>
            <a:r>
              <a:rPr lang="ru-RU" altLang="ru-RU" b="1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dirty="0">
                <a:latin typeface="Times New Roman" panose="02020603050405020304" pitchFamily="18" charset="0"/>
              </a:rPr>
              <a:t>. На базе коммуникационной сети может быть построена группа информационных сетей.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3678405" cy="2024211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511079" y="4500563"/>
            <a:ext cx="2786062" cy="1714500"/>
          </a:xfrm>
          <a:prstGeom prst="line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3511079" y="4572000"/>
            <a:ext cx="2214562" cy="164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59632" y="319881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Частичная сеточная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предполагает прямые связи только для самых активных компьютеров, передающих максимальные объемы информации. Остальные компьютеры соединяются через промежуточные узлы.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899058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Сеточная топология позволяет выбирать маршрут для доставки информации от абонента к абоненту, обходя неисправные участки. С одной стороны, это увеличивает надежность сети, с другой же – требует существенного усложнения сетевой аппаратуры, которая должна выбирать маршрут.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5840" y="145278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404664"/>
            <a:ext cx="7272808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Решетчетая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топология,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которой узлы образуют регулярную многомерную решетку. При этом каждое ребро решетки параллельно ее оси и соединяет два смежных узла вдоль этой оси.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«решетка» – это цепь, соединяющая два внешних узла (имеющие лишь одного соседа) через некоторое количество внутренних (у которых по два соседа – слева и справа). При соединении обоих внешних узлов получается топология «кольцо». Двух- и трехмерные решетки (рис. 2.12) используются в архитектуре суперкомпьютеров.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840760" cy="32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1"/>
          <p:cNvSpPr>
            <a:spLocks noChangeArrowheads="1"/>
          </p:cNvSpPr>
          <p:nvPr/>
        </p:nvSpPr>
        <p:spPr bwMode="auto">
          <a:xfrm>
            <a:off x="714375" y="142875"/>
            <a:ext cx="7929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топологии</a:t>
            </a:r>
            <a:endParaRPr lang="ru-RU" alt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звездно-шинная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12) 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звездно-кольцевая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13).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343025"/>
            <a:ext cx="5500687" cy="2128838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Прямоугольник 4"/>
          <p:cNvSpPr>
            <a:spLocks noChangeArrowheads="1"/>
          </p:cNvSpPr>
          <p:nvPr/>
        </p:nvSpPr>
        <p:spPr bwMode="auto">
          <a:xfrm>
            <a:off x="2822065" y="3573016"/>
            <a:ext cx="371417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12. Звездно-шинная топология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41122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шинной» топологии используется комбинация шины и «пассивной звезды». К концентратору подключаются как отдельные компьютеры, так и целые шинные сегменты.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данной топологии может использоваться и несколько концентраторов, соединенных между собой и образующих так называемую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магистральную, опорную шину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 каждому из концентраторов при этом подключаются отдельные компьютеры или шинные сегменты. В результате получается «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звездно 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шинное дерево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r="5075"/>
          <a:stretch>
            <a:fillRect/>
          </a:stretch>
        </p:blipFill>
        <p:spPr bwMode="auto">
          <a:xfrm>
            <a:off x="2483768" y="3280119"/>
            <a:ext cx="4929163" cy="2645470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Прямоугольник 5"/>
          <p:cNvSpPr>
            <a:spLocks noChangeArrowheads="1"/>
          </p:cNvSpPr>
          <p:nvPr/>
        </p:nvSpPr>
        <p:spPr bwMode="auto">
          <a:xfrm>
            <a:off x="2972550" y="5949280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13. Пример звездно-кольцевой топологии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196632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кольцевой топологии в кольцо объединяются не сами компьютеры, а специальные концентраторы (прямоугольник на рис.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13),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которым в свою очередь подключаются компьютеры с помощью звездообразных двойных линий связи.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действительности все компьютеры сети включаются в замкнутое кольцо, так как внутри концентраторов линии связи образуют замкнутый контур. Данная топология дает возможность комбинировать преимущества звездной и кольцевой топологий.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11760" y="447055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416690"/>
            <a:ext cx="7272808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сети указывает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только на физическое расположение компьютеров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часто считают, но, что гораздо важнее,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 связей между ними, особенности распространения информации, сигналов по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 связей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определяет: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степень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отказоустойчивости сети,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требуемую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сетевой аппаратуры,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подходящий метод управления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обменом (метод доступа),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сред передачи (каналов связи),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сети (длина линий связи и количество абонентов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электрического согласования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многое другое.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052736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того, физическое расположение компьютеров, соединяемых сетью,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виду выше сказанного может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влияет на выбор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топологии либо оказывать минимальное влияние.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бы ни были расположены компьютеры, их можно соединить с помощью любой заранее выбранной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это будут требовать параметры проектируемой сети.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286" y="3366655"/>
            <a:ext cx="3175960" cy="2294593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10800000">
            <a:off x="5292080" y="4225919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62883" y="40467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«Общая шина»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412776"/>
            <a:ext cx="727280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географическая схема расположения компьютеров и прокладки кабелей. В этом смысле, например, «пассивная звезда» ничем не отличается от «активной», поэтому ее нередко называют просто «звездой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структура связей, характер распространения сигналов по сети.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определение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 в современном понимание задает цели.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направление потоков информации, передаваемой по сети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управления обменом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другими словами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метод доступа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принцип и последовательность передачи права на использование сети для передачи данных между отдельными компьютерами.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00188" y="2214563"/>
            <a:ext cx="6786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000"/>
              <a:t>МЕТОДЫ ДОСТУПА В КОМПЬЮТЕРНЫХ СЕТЯХ</a:t>
            </a:r>
            <a:endParaRPr lang="ru-RU" alt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827584" y="428625"/>
            <a:ext cx="7776864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способ определения, какая из рабочих станций сможет следующей использовать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То, как сеть управляет доступом к каналу связи (кабелю), существенно влияет на ее характеристики. Примерами методов доступа являются: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и разрешением коллизий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 или метод с передачей маркера;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TDMA);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или множественный доступ с разделением длины волны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  <a:endParaRPr lang="ru-RU" alt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899592" y="1467247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1" imgW="4154170" imgH="4800600" progId="Visio.Drawing.6">
                  <p:embed/>
                </p:oleObj>
              </mc:Choice>
              <mc:Fallback>
                <p:oleObj name="" r:id="rId1" imgW="4154170" imgH="48006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67247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08104" y="1628800"/>
            <a:ext cx="324036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рабочая станция хочет воспользоваться сетью для передачи данных, она сначала должна проверить состояние канала: начинать передачу станция может, если канал свободен.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 передачи станция продолжает прослушивание сети для обнаружения возможных конфликтов.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899592" y="116632"/>
            <a:ext cx="7704856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ru-RU" altLang="ru-RU" sz="24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Компьютерная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 состоит из </a:t>
            </a:r>
            <a:r>
              <a:rPr lang="ru-RU" altLang="ru-RU" sz="2200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sz="2200" dirty="0">
                <a:latin typeface="Times New Roman" panose="02020603050405020304" pitchFamily="18" charset="0"/>
              </a:rPr>
              <a:t> и </a:t>
            </a:r>
            <a:r>
              <a:rPr lang="ru-RU" altLang="ru-RU" sz="2200" i="1" dirty="0">
                <a:latin typeface="Times New Roman" panose="02020603050405020304" pitchFamily="18" charset="0"/>
              </a:rPr>
              <a:t>каналов связи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системой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объект, способный осуществлять хранение, обработку или передачу информация. В состав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системы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входят: компьютеры, программы, пользователи и другие составляющие, предназначенные для процесса обработки и передачи данных. </a:t>
            </a:r>
            <a:endParaRPr lang="ru-RU" altLang="ru-RU" sz="2200" dirty="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Вычислительная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 – это одна из разновидностей распределенных систем, предназначенная для распараллеливания вычислений, за счет чего может быть достигнуто повышение производительности и отказоустойчивости системы.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  <a:endParaRPr lang="ru-RU" alt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827584" y="1432104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" r:id="rId1" imgW="4154170" imgH="4800600" progId="Visio.Drawing.6">
                  <p:embed/>
                </p:oleObj>
              </mc:Choice>
              <mc:Fallback>
                <p:oleObj name="" r:id="rId1" imgW="4154170" imgH="48006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32104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80112" y="1317095"/>
            <a:ext cx="3168353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возникает конфликт из-за того, что два узла попытаются занять канал, то обнаружившая конфликт интерфейсная плата, выдает в сеть специальный сигнал, и обе станции одновременно прекращают передачу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Принимающая станция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отбрасывает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принятое сообщение, а все рабочие станции, желающие передать сообщение, в течение некоторого, случайно выбранного промежутка времени выжидают, прежде чем начать сообщение.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  <a:endParaRPr lang="ru-RU" alt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827584" y="1539131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" r:id="rId1" imgW="4154170" imgH="4800600" progId="Visio.Drawing.6">
                  <p:embed/>
                </p:oleObj>
              </mc:Choice>
              <mc:Fallback>
                <p:oleObj name="" r:id="rId1" imgW="4154170" imgH="48006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39131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08104" y="1683147"/>
            <a:ext cx="31683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Все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интерфейсные платы запрограммированы на разные псевдослучайные промежутки времени. Если конфликт возникнет во время повторной передачи сообщения, этот промежуток времени будет увеличен.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02344" y="4462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endParaRPr lang="ru-RU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51619" y="1772816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методе доступа </a:t>
            </a:r>
            <a:r>
              <a:rPr lang="ru-RU" b="1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Priority</a:t>
            </a:r>
            <a:r>
              <a:rPr lang="ru-RU" b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концентратор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выступает в роли «арбитра» −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 разделяемой среде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решается через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передачу запросов на передачу концентратору, который</a:t>
            </a:r>
            <a:r>
              <a:rPr lang="ru-RU" sz="1200" dirty="0">
                <a:solidFill>
                  <a:srgbClr val="202122"/>
                </a:solidFill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циклически прослушивает всех абонентов по очереди и даёт право передачи абоненту, следующему по порядку за тем, который закончил передачу.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 времени доступа в таком случае в отличии от обычного CSMA/CD гарантирована</a:t>
            </a:r>
            <a:r>
              <a:rPr lang="ru-RU" sz="1200" b="1" dirty="0">
                <a:solidFill>
                  <a:srgbClr val="202122"/>
                </a:solidFill>
                <a:ea typeface="Times New Roman" panose="02020603050405020304" pitchFamily="18" charset="0"/>
              </a:rPr>
              <a:t>.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b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данном методе доступа реализованы два уровня приоритетов: низкий − для обычных приложений и высокий − для мультимедийных. Запросы с высоким уровнем приоритета (высокоприоритетные) обслуживаются раньше, чем запросы с нормальным приоритетом (низкоприоритетные).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20346" y="3668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endParaRPr lang="ru-RU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51619" y="1556792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Если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приходит запрос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высокого приоритета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нормальный порядок обслуживания прерывается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 после окончания приема текущего пакета обслуживается запрос высокого приоритета.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таких высокоприоритетных запросов несколько, то возврат к нормальной процедуре обслуживания происходит только после полной обработки всех этих запросов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сказать, что высокоприоритетные запросы обслуживаются вне очереди, но они образуют свою очередь.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При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концентратор следит за тем, чтобы не была превышена установленная величина гарантированного времени доступа для низкоприоритетных запросов.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высокоприоритетных запросов слишком много, то запросы с нормальным приоритетом автоматически переводятся им в ранг высокоприоритетных.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величина времени повышения приоритета равна 200—300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мс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(устанавливается при конфигурировании сети).</a:t>
            </a:r>
            <a:endParaRPr lang="ru-RU" dirty="0"/>
          </a:p>
          <a:p>
            <a:pPr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25152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052736"/>
            <a:ext cx="331236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доступа к среде, в котором от рабочей станции к рабочей станции передается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дающий разрешение на передачу сообщения.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(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полномочие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– уникальная комбинация бит, позволяющая начать передачу данных.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получении маркера рабочая станция может передавать сообщение, присоединяя его к маркеру, который переносит это сообщение по сети.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Каждая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станция между передающей станцией и принимающей видит это сообщение, но только станция – адресат принимает его. При этом она создает новый маркер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0485" y="131728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Visio" r:id="rId1" imgW="5459095" imgH="5742305" progId="Visio.Drawing.11">
                  <p:embed/>
                </p:oleObj>
              </mc:Choice>
              <mc:Fallback>
                <p:oleObj name="Visio" r:id="rId1" imgW="5459095" imgH="57423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85" y="131728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791580" y="98072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132735"/>
            <a:ext cx="324036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Пакет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распространяется по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адаптера к адаптеру, пока не найдет своего адресата, который установит в нем определенные биты для подтверждения того, что данные достигли адресата, и ретранслирует его вновь в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После этого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пакет возвращается в узел из которого был отправлен. Здесь после проверки безошибочной передачи пакета, узел освобождает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выпуская новый маркер или начинает передачу следующего пакета.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5354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Visio" r:id="rId1" imgW="5459095" imgH="5742305" progId="Visio.Drawing.11">
                  <p:embed/>
                </p:oleObj>
              </mc:Choice>
              <mc:Fallback>
                <p:oleObj name="Visio" r:id="rId1" imgW="5459095" imgH="5742305" progId="Visio.Drawing.11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5354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472100" y="567402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сети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передачей маркера невозможны коллизии (конфликты).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908720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1115616" y="97874"/>
            <a:ext cx="80283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343228"/>
            <a:ext cx="784887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метод характеризуется следующими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достоинствами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гарантирует определенное время доставки блоков данных в сети;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дает возможность предоставления различных приоритетов передачи данных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тем он имеет существенные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сети возможны потеря маркера, а также появление нескольких маркеров, при этом сеть прекращает работу;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включение новой рабочей станции и отключение связаны с изменением адресов всей системы.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4882659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данном методе доступа часто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ограничивают число последовательных передач между одними и теми же узлами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обеспечить принцип «чередования», т.е. исключить возможность «захвата сети» одной парой передающих и принимающих абонентов, например, при использовании подтверждения передачи.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43638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1600" y="4653136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99592" y="116632"/>
            <a:ext cx="82444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1" descr="R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5006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25655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Множественный доступ с разделением во времени основан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распределении времени работы канала между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системами.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0648" y="4365104"/>
            <a:ext cx="7423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использовании специального устройства, называемого тактовым генератором. Этот генератор делит время канала на повторяющиеся циклы.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циклов начинается сигналом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Разграничителем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Цикл включает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пронумерованных временных интервалов, называемых ячейками.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Интервалы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предоставляются для загрузки в них блоков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971600" y="116632"/>
            <a:ext cx="81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768151"/>
            <a:ext cx="7488832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(простейший) вариант использования интервалов заключается в том, что их число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делается равным количеству абонентских систем, подключенных к рассматриваемому каналу. Тогда во время цикла каждой системе предоставляется один интервал, в течение которого она может передавать данные.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использовании рассмотренного метода доступа часто оказывается, что в одном и том же цикле одним системам нечего передавать, а другим не хватает выделенного времени. В результате – неэффективное использование пропускной способности канала.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27584" y="77723"/>
            <a:ext cx="8316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268760"/>
            <a:ext cx="770485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более сложный, но высокоэкономичный вариант заключается в том, что система получает интервал только тогда, когда у нее возникает необходимость в передаче данных, например, при асинхронном способе передачи.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передачи данных система может в каждом цикле получать интервал с одним и тем же номером. В этом случае передаваемые системой блоки данных появляются через одинаковые промежутки времени и приходят с одним и тем же временем запаздывания.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наличии свободных интервалов абоненту по запросу может предоставляться несколько временных ячеек.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вариант организации доступа к сети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 удобен при передаче речи.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971600" y="476672"/>
            <a:ext cx="7776864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каналом связи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data link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путь или средство, по которому передаются сигналы. Средство передачи сигналов называют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абонентским</a:t>
            </a:r>
            <a:r>
              <a:rPr lang="ru-RU" altLang="ru-RU" sz="2200" i="1" dirty="0">
                <a:latin typeface="Times New Roman" panose="02020603050405020304" pitchFamily="18" charset="0"/>
              </a:rPr>
              <a:t>, </a:t>
            </a:r>
            <a:r>
              <a:rPr lang="ru-RU" altLang="ru-RU" sz="2200" dirty="0">
                <a:latin typeface="Times New Roman" panose="02020603050405020304" pitchFamily="18" charset="0"/>
              </a:rPr>
              <a:t>или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физическим, каналом</a:t>
            </a:r>
            <a:r>
              <a:rPr lang="ru-RU" altLang="ru-RU" sz="2200" dirty="0">
                <a:latin typeface="Times New Roman" panose="02020603050405020304" pitchFamily="18" charset="0"/>
              </a:rPr>
              <a:t>. </a:t>
            </a:r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путь для передачи данных от одной системы к другой. Логический канал прокладывается по маршруту в одном или нескольких физических каналах. </a:t>
            </a:r>
            <a:r>
              <a:rPr lang="ru-RU" altLang="ru-RU" sz="2200" b="1" i="1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можно охарактеризовать, как маршрут, проложенный через физические каналы и узлы коммутации.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Информация в сети передается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блоками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по процедурам обмена между объектами. Эти процедуры называют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протоколами передачи данных</a:t>
            </a:r>
            <a:r>
              <a:rPr lang="ru-RU" altLang="ru-RU" sz="2200" i="1" dirty="0">
                <a:latin typeface="Times New Roman" panose="02020603050405020304" pitchFamily="18" charset="0"/>
              </a:rPr>
              <a:t>.</a:t>
            </a:r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</a:t>
            </a:r>
            <a:r>
              <a:rPr lang="ru-RU" altLang="ru-RU" sz="2200" dirty="0">
                <a:latin typeface="Times New Roman" panose="02020603050405020304" pitchFamily="18" charset="0"/>
              </a:rPr>
              <a:t> это совокупность правил, устанавливающих формат и процедуры обмена информацией между двумя или несколькими устройствами.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21510" name="Picture 1" descr="R2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14" y="3022043"/>
            <a:ext cx="5291137" cy="18081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14472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07003" y="2204864"/>
            <a:ext cx="766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разделении полосы пропускания канала на группу полос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образующих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каналы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7086" y="5013176"/>
            <a:ext cx="7741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Широкая полоса пропускания канала делится на ряд узких полос, разделенных защитными полосами. Размеры узких полос могут быть различными.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7002" y="5934670"/>
            <a:ext cx="7669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целом, метод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FDMA относительно прост, но для его реализации необходимы передатчики и приемники, работающие на различных частотах.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791580" y="184482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564904"/>
            <a:ext cx="727280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FDMA:</a:t>
            </a:r>
            <a:endParaRPr lang="en-US" i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каждой узкой полосе создается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логический канал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Размеры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узких полос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могут быть различными.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Передаваемые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логическим каналам сигналы накладываются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разные несущие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поэтому в частотной области не должны пересекаться.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этим, иногда, несмотря на наличие защитных полос, спектральные составляющие сигнала могут выходить за границы логического канала и вызывать шум в соседнем логическом канале.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2348880"/>
            <a:ext cx="734481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sz="2000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WDMA</a:t>
            </a:r>
            <a:r>
              <a:rPr lang="en-US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000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оптических каналах разделение частоты осуществляется направлением в каждый из них лучей света с различными частотами. Благодаря этому пропускная способность физического канала увеличивается в несколько раз.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осуществлении этого мультиплексирования в один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излучает свет большое число лазеров (на различных частотах). Через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излучение каждого из них проходит независимо от другого.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приемном конце разделение частот сигналов, прошедших физический канал, осуществляется путем фильтрации выходных сигналов.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770485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Загрузка сети характеризуется параметром, называемым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трафиком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traffic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 </a:t>
            </a:r>
            <a:r>
              <a:rPr lang="ru-RU" altLang="ru-RU" sz="2200" dirty="0">
                <a:latin typeface="Times New Roman" panose="02020603050405020304" pitchFamily="18" charset="0"/>
              </a:rPr>
              <a:t>это поток сообщений в сети передачи данных. Под ним понимают количественное измерение в выбранных точках сети числа проходящих </a:t>
            </a:r>
            <a:r>
              <a:rPr lang="ru-RU" altLang="ru-RU" sz="2200" i="1" dirty="0">
                <a:latin typeface="Times New Roman" panose="02020603050405020304" pitchFamily="18" charset="0"/>
              </a:rPr>
              <a:t>блоков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и их длины, выраженное в битах в секунду.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Метод доступа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способ определения того, какая из рабочих станций сможет следующей использовать канал связи и как управлять доступом к каналу связи (кабелю).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Топология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описание физических соединений в сети, указывающее какие рабочие станции могут связываться между собой. 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Архитектура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концепция, определяющая взаимосвязь, структуру и функции взаимодействия рабочих станций в сети.</a:t>
            </a:r>
            <a:r>
              <a:rPr lang="ru-RU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71600" y="476250"/>
            <a:ext cx="7561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>
                <a:latin typeface="Times New Roman" panose="02020603050405020304" pitchFamily="18" charset="0"/>
              </a:rPr>
              <a:t>Архитектура «терминал – главный компьютер»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terminal</a:t>
            </a:r>
            <a:r>
              <a:rPr lang="ru-RU" altLang="ru-RU" dirty="0">
                <a:latin typeface="Times New Roman" panose="02020603050405020304" pitchFamily="18" charset="0"/>
              </a:rPr>
              <a:t>–</a:t>
            </a:r>
            <a:r>
              <a:rPr lang="en-US" altLang="ru-RU" dirty="0">
                <a:latin typeface="Times New Roman" panose="02020603050405020304" pitchFamily="18" charset="0"/>
              </a:rPr>
              <a:t>host computer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вся обработка данных осуществляется одним или группой главных </a:t>
            </a:r>
            <a:r>
              <a:rPr lang="ru-RU" altLang="ru-RU" dirty="0" smtClean="0">
                <a:latin typeface="Times New Roman" panose="02020603050405020304" pitchFamily="18" charset="0"/>
              </a:rPr>
              <a:t>компьютеров.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43" y="2351852"/>
            <a:ext cx="5255916" cy="3624304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15839" y="5955357"/>
            <a:ext cx="562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2. Архитектура терминал – главный компьютер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757239" y="333375"/>
            <a:ext cx="7769604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 err="1">
                <a:latin typeface="Times New Roman" panose="02020603050405020304" pitchFamily="18" charset="0"/>
              </a:rPr>
              <a:t>Одноранговая</a:t>
            </a:r>
            <a:r>
              <a:rPr lang="ru-RU" altLang="ru-RU" b="1" i="1" u="sng" dirty="0">
                <a:latin typeface="Times New Roman" panose="02020603050405020304" pitchFamily="18" charset="0"/>
              </a:rPr>
              <a:t> архитектура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peer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to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peer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ее ресурсы рассредоточены по всем взаимодействующим между собой системам.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979712" y="1628800"/>
          <a:ext cx="5400675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1" imgW="4408805" imgH="2259965" progId="Visio.Drawing.6">
                  <p:embed/>
                </p:oleObj>
              </mc:Choice>
              <mc:Fallback>
                <p:oleObj name="" r:id="rId1" imgW="4408805" imgH="225996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5400675" cy="276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655887" y="4588718"/>
            <a:ext cx="383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3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Одноранговая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3486" y="5517232"/>
            <a:ext cx="7743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архитектура характеризуется тем, что в ней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системы равноправны.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9572" y="188640"/>
            <a:ext cx="7704856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Одноранговые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 имеют следующие преимущества: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легки в установке и настройке;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отдельные ПК не зависят от выделенного сервера;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в состоянии контролировать свои ресурсы;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малая стоимость и легкая эксплуатация;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минимум оборудования и программного обеспечения;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нет необходимости в администраторе (финансовая выгода);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подходят для сетей с количеством пользователей, не превышающим десяти.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1255" y="3573016"/>
            <a:ext cx="770485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Проблемой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одноранговой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архитектуры является ситуация, когда компьютеры отключаются от сети. В этих случаях из сети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исчезают виды </a:t>
            </a:r>
            <a:r>
              <a:rPr lang="ru-RU" sz="18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сервиса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они предоставляли.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Сетевую безопасность одновременно можно применить только к одному ресурсу, и пользователь должен помнить столько паролей, сколько сетевых ресурсов. 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получении доступа к разделяемому ресурсу ощущается падение производительности компьютера. </a:t>
            </a: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Существенным недостатком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сетей в контексте безопасности является отсутствие централизованного администрирования.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9572" y="3284984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26486</Words>
  <Application>WPS Presentation</Application>
  <PresentationFormat>Экран (4:3)</PresentationFormat>
  <Paragraphs>405</Paragraphs>
  <Slides>52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Arial</vt:lpstr>
      <vt:lpstr>SimSun</vt:lpstr>
      <vt:lpstr>Wingdings</vt:lpstr>
      <vt:lpstr>Franklin Gothic Book</vt:lpstr>
      <vt:lpstr>Times New Roman</vt:lpstr>
      <vt:lpstr>Symbol</vt:lpstr>
      <vt:lpstr>Microsoft YaHei</vt:lpstr>
      <vt:lpstr>Arial Unicode MS</vt:lpstr>
      <vt:lpstr>Calibri</vt:lpstr>
      <vt:lpstr>Bookman Old Style</vt:lpstr>
      <vt:lpstr>Crop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ТОПОЛОГИЯ СЕТЕЙ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DmitriM</dc:creator>
  <cp:lastModifiedBy>peset</cp:lastModifiedBy>
  <cp:revision>43</cp:revision>
  <dcterms:created xsi:type="dcterms:W3CDTF">2010-09-04T08:10:00Z</dcterms:created>
  <dcterms:modified xsi:type="dcterms:W3CDTF">2023-01-01T14:34:36Z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39AB0F66C9DB4688A860787C8EA572B4</vt:lpwstr>
  </property>
  <property fmtid="{D5CDD505-2E9C-101B-9397-08002B2CF9AE}" pid="3" name="KSOProductBuildVer">
    <vt:lpwstr>1049-11.2.0.11214</vt:lpwstr>
  </property>
</Properties>
</file>