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4" r:id="rId11"/>
    <p:sldId id="263" r:id="rId1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1" autoAdjust="0"/>
    <p:restoredTop sz="94660"/>
  </p:normalViewPr>
  <p:slideViewPr>
    <p:cSldViewPr>
      <p:cViewPr varScale="1">
        <p:scale>
          <a:sx n="83" d="100"/>
          <a:sy n="83" d="100"/>
        </p:scale>
        <p:origin x="1104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A06A9-D030-4FA3-8999-267C25308C08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0C396-E909-424B-9DB4-86FF28F91CD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0C396-E909-424B-9DB4-86FF28F91CD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35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ED5-EBB0-4205-B8C6-8B4B13F053C1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F2B2-6CB4-41E9-BBF2-AF1233CA34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ED5-EBB0-4205-B8C6-8B4B13F053C1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F2B2-6CB4-41E9-BBF2-AF1233CA34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ED5-EBB0-4205-B8C6-8B4B13F053C1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F2B2-6CB4-41E9-BBF2-AF1233CA34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ED5-EBB0-4205-B8C6-8B4B13F053C1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F2B2-6CB4-41E9-BBF2-AF1233CA34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ED5-EBB0-4205-B8C6-8B4B13F053C1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F2B2-6CB4-41E9-BBF2-AF1233CA34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ED5-EBB0-4205-B8C6-8B4B13F053C1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F2B2-6CB4-41E9-BBF2-AF1233CA34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ED5-EBB0-4205-B8C6-8B4B13F053C1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F2B2-6CB4-41E9-BBF2-AF1233CA34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ED5-EBB0-4205-B8C6-8B4B13F053C1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F2B2-6CB4-41E9-BBF2-AF1233CA34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ED5-EBB0-4205-B8C6-8B4B13F053C1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F2B2-6CB4-41E9-BBF2-AF1233CA34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ED5-EBB0-4205-B8C6-8B4B13F053C1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F2B2-6CB4-41E9-BBF2-AF1233CA34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ED5-EBB0-4205-B8C6-8B4B13F053C1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F2B2-6CB4-41E9-BBF2-AF1233CA34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BED5-EBB0-4205-B8C6-8B4B13F053C1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2F2B2-6CB4-41E9-BBF2-AF1233CA342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Bahnschrift Light SemiCondensed" pitchFamily="34" charset="0"/>
              </a:rPr>
              <a:t>Гамма-функция, или </a:t>
            </a:r>
            <a:br>
              <a:rPr lang="ru-RU" dirty="0">
                <a:latin typeface="Bahnschrift Light SemiCondensed" pitchFamily="34" charset="0"/>
              </a:rPr>
            </a:br>
            <a:r>
              <a:rPr lang="ru-RU" dirty="0">
                <a:latin typeface="Bahnschrift Light SemiCondensed" pitchFamily="34" charset="0"/>
              </a:rPr>
              <a:t>почему 0! =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5091"/>
          <a:stretch>
            <a:fillRect/>
          </a:stretch>
        </p:blipFill>
        <p:spPr bwMode="auto">
          <a:xfrm>
            <a:off x="0" y="0"/>
            <a:ext cx="2267744" cy="221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2355726"/>
            <a:ext cx="6228184" cy="2787774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6228184" y="3435846"/>
            <a:ext cx="2915816" cy="1707654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6660232" y="0"/>
            <a:ext cx="2483768" cy="3435846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26840" y="1297376"/>
            <a:ext cx="5688632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 fontAlgn="base"/>
            <a:r>
              <a:rPr lang="ru-RU" dirty="0">
                <a:latin typeface="Bahnschrift Light SemiCondensed" panose="020B0502040204020203" pitchFamily="34" charset="0"/>
              </a:rPr>
              <a:t>Ещё одним полезным свойством гамма-функции является возможность с её помощью вычислять </a:t>
            </a:r>
            <a:r>
              <a:rPr lang="ru-RU" dirty="0" err="1">
                <a:latin typeface="Bahnschrift Light SemiCondensed" panose="020B0502040204020203" pitchFamily="34" charset="0"/>
              </a:rPr>
              <a:t>неберущиеся</a:t>
            </a:r>
            <a:r>
              <a:rPr lang="ru-RU" dirty="0">
                <a:latin typeface="Bahnschrift Light SemiCondensed" panose="020B0502040204020203" pitchFamily="34" charset="0"/>
              </a:rPr>
              <a:t> интегралы, например, интеграл Пуассона, который используется в высшей математике и, в том числе, в теории вероятностей:</a:t>
            </a:r>
          </a:p>
        </p:txBody>
      </p:sp>
      <p:pic>
        <p:nvPicPr>
          <p:cNvPr id="3" name="Picture 1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3075806"/>
            <a:ext cx="4191000" cy="525463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7020272" y="0"/>
            <a:ext cx="2123728" cy="5143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5373092" y="1689336"/>
            <a:ext cx="2376264" cy="3456384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7020272" y="1"/>
            <a:ext cx="2082700" cy="275293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75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i.pinimg.com/564x/27/53/a0/2753a0acb98a3019c1025e2dc58dd4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4980" y="919964"/>
            <a:ext cx="4354041" cy="422353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55552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Bahnschrift Light SemiCondensed" pitchFamily="34" charset="0"/>
              </a:rPr>
              <a:t>Спасибо за внимание!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0" y="0"/>
            <a:ext cx="2339752" cy="2643758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 flipV="1">
            <a:off x="0" y="2643758"/>
            <a:ext cx="1763688" cy="2499742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339752" y="0"/>
            <a:ext cx="5544616" cy="699542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7884368" y="0"/>
            <a:ext cx="1259632" cy="5143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7884368" y="699542"/>
            <a:ext cx="1259632" cy="144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7123" r="23173" b="55348"/>
          <a:stretch>
            <a:fillRect/>
          </a:stretch>
        </p:blipFill>
        <p:spPr bwMode="auto">
          <a:xfrm flipH="1">
            <a:off x="0" y="0"/>
            <a:ext cx="1187624" cy="98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3540" t="13023" r="5091"/>
          <a:stretch>
            <a:fillRect/>
          </a:stretch>
        </p:blipFill>
        <p:spPr bwMode="auto">
          <a:xfrm flipH="1">
            <a:off x="7364338" y="0"/>
            <a:ext cx="1779662" cy="1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Прямоугольник 1"/>
          <p:cNvSpPr/>
          <p:nvPr/>
        </p:nvSpPr>
        <p:spPr>
          <a:xfrm>
            <a:off x="1295636" y="1203598"/>
            <a:ext cx="65527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1200"/>
              </a:spcAft>
            </a:pPr>
            <a:r>
              <a:rPr lang="ru-RU" dirty="0">
                <a:solidFill>
                  <a:srgbClr val="000000"/>
                </a:solidFill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Выделяют особый класс функций, представимых в виде собственного либо несобственного интеграла, который зависит не только от формальной переменной, а и от параметра. </a:t>
            </a:r>
          </a:p>
          <a:p>
            <a:pPr algn="just" fontAlgn="base">
              <a:spcAft>
                <a:spcPts val="1200"/>
              </a:spcAft>
            </a:pPr>
            <a:r>
              <a:rPr lang="ru-RU" dirty="0">
                <a:solidFill>
                  <a:srgbClr val="000000"/>
                </a:solidFill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Такие функции называются интегралами, зависящими от параметра. К их числу относится гамма-функция Эйлера.</a:t>
            </a:r>
            <a:endParaRPr lang="ru-RU" sz="1600" dirty="0">
              <a:effectLst/>
              <a:latin typeface="Bahnschrift Light SemiCondensed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867894"/>
            <a:ext cx="9144000" cy="1275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226874" y="3867894"/>
            <a:ext cx="1760950" cy="127560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 flipV="1">
            <a:off x="18002" y="3040966"/>
            <a:ext cx="1187624" cy="826928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09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7155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ru-RU" dirty="0">
                <a:latin typeface="Bahnschrift Light SemiCondensed" pitchFamily="34" charset="0"/>
              </a:rPr>
              <a:t>Гамма-функция представляется интегралом Эйлера второго рода: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7056"/>
          <a:stretch>
            <a:fillRect/>
          </a:stretch>
        </p:blipFill>
        <p:spPr bwMode="auto">
          <a:xfrm>
            <a:off x="3563888" y="1347614"/>
            <a:ext cx="2016224" cy="792088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3540" t="13023" r="5091"/>
          <a:stretch>
            <a:fillRect/>
          </a:stretch>
        </p:blipFill>
        <p:spPr bwMode="auto">
          <a:xfrm rot="5400000" flipH="1">
            <a:off x="7292330" y="3291830"/>
            <a:ext cx="1779662" cy="192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79612" y="2523549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Bahnschrift Light SemiCondensed" pitchFamily="34" charset="0"/>
              </a:rPr>
              <a:t>Гамма-функция представляет собой несобственный интеграл с верхним пределом, равным бесконечности. Исследуя сходимость этого интеграла по определению, можно показать, что он сходится при всех действительных </a:t>
            </a:r>
            <a:r>
              <a:rPr lang="en-US" i="1" dirty="0">
                <a:latin typeface="Bahnschrift Light SemiCondensed" pitchFamily="34" charset="0"/>
              </a:rPr>
              <a:t>n</a:t>
            </a:r>
            <a:r>
              <a:rPr lang="ru-RU" dirty="0">
                <a:latin typeface="Bahnschrift Light SemiCondensed" pitchFamily="34" charset="0"/>
              </a:rPr>
              <a:t> </a:t>
            </a:r>
            <a:r>
              <a:rPr lang="ru-RU" dirty="0">
                <a:latin typeface="Bahnschrift Light SemiCondensed" pitchFamily="34" charset="0"/>
                <a:sym typeface="Symbol" panose="05050102010706020507" pitchFamily="18" charset="2"/>
              </a:rPr>
              <a:t></a:t>
            </a:r>
            <a:r>
              <a:rPr lang="ru-RU" dirty="0">
                <a:latin typeface="Bahnschrift Light SemiCondensed" pitchFamily="34" charset="0"/>
              </a:rPr>
              <a:t> 0.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84168" y="0"/>
            <a:ext cx="3059832" cy="5143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228184" y="2859782"/>
            <a:ext cx="2808312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3568" y="1131590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Bahnschrift Light SemiCondensed" pitchFamily="34" charset="0"/>
              </a:rPr>
              <a:t>Для вычисления </a:t>
            </a:r>
            <a:r>
              <a:rPr lang="ru-RU" dirty="0" err="1">
                <a:latin typeface="Bahnschrift Light SemiCondensed" pitchFamily="34" charset="0"/>
              </a:rPr>
              <a:t>гамма-функции</a:t>
            </a:r>
            <a:r>
              <a:rPr lang="ru-RU" dirty="0">
                <a:latin typeface="Bahnschrift Light SemiCondensed" pitchFamily="34" charset="0"/>
              </a:rPr>
              <a:t> любого целого положительного числа </a:t>
            </a:r>
            <a:r>
              <a:rPr lang="en-US" i="1" dirty="0">
                <a:latin typeface="Bahnschrift Light SemiCondensed" pitchFamily="34" charset="0"/>
              </a:rPr>
              <a:t>n</a:t>
            </a:r>
            <a:r>
              <a:rPr lang="en-US" dirty="0">
                <a:latin typeface="Bahnschrift Light SemiCondensed" pitchFamily="34" charset="0"/>
              </a:rPr>
              <a:t> </a:t>
            </a:r>
            <a:r>
              <a:rPr lang="ru-RU" dirty="0">
                <a:latin typeface="Bahnschrift Light SemiCondensed" pitchFamily="34" charset="0"/>
              </a:rPr>
              <a:t>выведем формулу для каждого последующего значения, используя формулу интегрирования по частям: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3316"/>
          <a:stretch>
            <a:fillRect/>
          </a:stretch>
        </p:blipFill>
        <p:spPr bwMode="auto">
          <a:xfrm>
            <a:off x="701825" y="2643758"/>
            <a:ext cx="4716016" cy="98266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84168" y="2859782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ahnschrift Light SemiCondensed" pitchFamily="34" charset="0"/>
              </a:rPr>
              <a:t>Прим. По правилу </a:t>
            </a:r>
            <a:r>
              <a:rPr lang="ru-RU" dirty="0" err="1">
                <a:latin typeface="Bahnschrift Light SemiCondensed" pitchFamily="34" charset="0"/>
              </a:rPr>
              <a:t>Лопиталя</a:t>
            </a:r>
            <a:r>
              <a:rPr lang="ru-RU" dirty="0">
                <a:latin typeface="Bahnschrift Light SemiCondensed" pitchFamily="34" charset="0"/>
              </a:rPr>
              <a:t> часть приравнивается к 0. Тогда получим равенство: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084168" y="3867894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Г(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6300192" y="0"/>
            <a:ext cx="2843808" cy="185167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0" y="0"/>
            <a:ext cx="3563888" cy="627534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227934"/>
            <a:ext cx="9144000" cy="915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9548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ahnschrift Light SemiCondensed" pitchFamily="34" charset="0"/>
              </a:rPr>
              <a:t>Вычислим </a:t>
            </a:r>
            <a:r>
              <a:rPr lang="ru-RU" dirty="0" err="1">
                <a:latin typeface="Bahnschrift Light SemiCondensed" pitchFamily="34" charset="0"/>
              </a:rPr>
              <a:t>гамма-функцию</a:t>
            </a:r>
            <a:r>
              <a:rPr lang="ru-RU" dirty="0">
                <a:latin typeface="Bahnschrift Light SemiCondensed" pitchFamily="34" charset="0"/>
              </a:rPr>
              <a:t> при </a:t>
            </a:r>
            <a:r>
              <a:rPr lang="en-US" i="1" dirty="0">
                <a:latin typeface="Bahnschrift Light SemiCondensed" pitchFamily="34" charset="0"/>
              </a:rPr>
              <a:t>n</a:t>
            </a:r>
            <a:r>
              <a:rPr lang="ru-RU" dirty="0">
                <a:latin typeface="Bahnschrift Light SemiCondensed" pitchFamily="34" charset="0"/>
              </a:rPr>
              <a:t> = 1: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9736"/>
          <a:stretch>
            <a:fillRect/>
          </a:stretch>
        </p:blipFill>
        <p:spPr bwMode="auto">
          <a:xfrm>
            <a:off x="3222104" y="699542"/>
            <a:ext cx="2699792" cy="4953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" y="127560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ahnschrift Light SemiCondensed" pitchFamily="34" charset="0"/>
              </a:rPr>
              <a:t>Значение </a:t>
            </a:r>
            <a:r>
              <a:rPr lang="ru-RU" dirty="0" err="1">
                <a:latin typeface="Bahnschrift Light SemiCondensed" pitchFamily="34" charset="0"/>
              </a:rPr>
              <a:t>гамма-функции</a:t>
            </a:r>
            <a:r>
              <a:rPr lang="ru-RU" dirty="0">
                <a:latin typeface="Bahnschrift Light SemiCondensed" pitchFamily="34" charset="0"/>
              </a:rPr>
              <a:t> при </a:t>
            </a:r>
            <a:r>
              <a:rPr lang="en-US" i="1" dirty="0">
                <a:latin typeface="Bahnschrift Light SemiCondensed" pitchFamily="34" charset="0"/>
              </a:rPr>
              <a:t>n</a:t>
            </a:r>
            <a:r>
              <a:rPr lang="en-US" dirty="0">
                <a:latin typeface="Bahnschrift Light SemiCondensed" pitchFamily="34" charset="0"/>
              </a:rPr>
              <a:t> </a:t>
            </a:r>
            <a:r>
              <a:rPr lang="ru-RU" dirty="0">
                <a:latin typeface="Bahnschrift Light SemiCondensed" pitchFamily="34" charset="0"/>
              </a:rPr>
              <a:t>= 2, 3, соответственно: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01281" y="1851670"/>
            <a:ext cx="1341438" cy="236538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01281" y="2283718"/>
            <a:ext cx="1341438" cy="23653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91580" y="271576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Bahnschrift Light SemiCondensed" pitchFamily="34" charset="0"/>
              </a:rPr>
              <a:t>Рассчитаем с помощью (3) формулу для вычисления </a:t>
            </a:r>
            <a:r>
              <a:rPr lang="ru-RU" dirty="0" err="1">
                <a:latin typeface="Bahnschrift Light SemiCondensed" pitchFamily="34" charset="0"/>
              </a:rPr>
              <a:t>гамма-функции</a:t>
            </a:r>
            <a:r>
              <a:rPr lang="ru-RU" dirty="0">
                <a:latin typeface="Bahnschrift Light SemiCondensed" pitchFamily="34" charset="0"/>
              </a:rPr>
              <a:t> от любого целого положительного значения </a:t>
            </a:r>
            <a:r>
              <a:rPr lang="en-US" i="1" dirty="0">
                <a:latin typeface="Bahnschrift Light SemiCondensed" pitchFamily="34" charset="0"/>
              </a:rPr>
              <a:t>n</a:t>
            </a:r>
            <a:r>
              <a:rPr lang="ru-RU" dirty="0">
                <a:latin typeface="Bahnschrift Light SemiCondensed" pitchFamily="34" charset="0"/>
              </a:rPr>
              <a:t>, не опираясь на известное значение </a:t>
            </a:r>
            <a:r>
              <a:rPr lang="en-US" i="1" dirty="0">
                <a:latin typeface="Bahnschrift Light SemiCondensed" pitchFamily="34" charset="0"/>
              </a:rPr>
              <a:t>n</a:t>
            </a:r>
            <a:r>
              <a:rPr lang="ru-RU" dirty="0">
                <a:latin typeface="Bahnschrift Light SemiCondensed" pitchFamily="34" charset="0"/>
              </a:rPr>
              <a:t> </a:t>
            </a:r>
            <a:r>
              <a:rPr lang="en-US" dirty="0">
                <a:latin typeface="Bahnschrift Light SemiCondensed" pitchFamily="34" charset="0"/>
                <a:sym typeface="Symbol"/>
              </a:rPr>
              <a:t></a:t>
            </a:r>
            <a:r>
              <a:rPr lang="ru-RU" dirty="0">
                <a:latin typeface="Bahnschrift Light SemiCondensed" pitchFamily="34" charset="0"/>
              </a:rPr>
              <a:t> 1: 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0362" b="8673"/>
          <a:stretch>
            <a:fillRect/>
          </a:stretch>
        </p:blipFill>
        <p:spPr bwMode="auto">
          <a:xfrm>
            <a:off x="2987824" y="3579862"/>
            <a:ext cx="3168352" cy="216024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0" y="444395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Bahnschrift Light SemiCondensed" pitchFamily="34" charset="0"/>
              </a:rPr>
              <a:t>! Формула будет продолжаться до тех пор, пока значение </a:t>
            </a:r>
            <a:r>
              <a:rPr lang="en-US" i="1" dirty="0">
                <a:solidFill>
                  <a:schemeClr val="bg1"/>
                </a:solidFill>
                <a:latin typeface="Bahnschrift Light SemiCondensed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Bahnschrift Light SemiCondensed" pitchFamily="34" charset="0"/>
              </a:rPr>
              <a:t> строго меньше значения </a:t>
            </a:r>
            <a:r>
              <a:rPr lang="en-US" i="1" dirty="0">
                <a:solidFill>
                  <a:schemeClr val="bg1"/>
                </a:solidFill>
                <a:latin typeface="Bahnschrift Light SemiCondensed" pitchFamily="34" charset="0"/>
              </a:rPr>
              <a:t>n</a:t>
            </a:r>
            <a:r>
              <a:rPr lang="ru-RU" dirty="0">
                <a:solidFill>
                  <a:schemeClr val="bg1"/>
                </a:solidFill>
                <a:latin typeface="Bahnschrift Light SemiCondensed" pitchFamily="34" charset="0"/>
              </a:rPr>
              <a:t> !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23173" b="29302"/>
          <a:stretch>
            <a:fillRect/>
          </a:stretch>
        </p:blipFill>
        <p:spPr bwMode="auto">
          <a:xfrm flipH="1">
            <a:off x="7308304" y="0"/>
            <a:ext cx="1835696" cy="1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8348" y="341243"/>
            <a:ext cx="541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ahnschrift Light SemiCondensed" pitchFamily="34" charset="0"/>
              </a:rPr>
              <a:t>Из выражений, представленных выше, можно сделать вывод, что при любых целых </a:t>
            </a:r>
            <a:r>
              <a:rPr lang="en-US" dirty="0">
                <a:latin typeface="Bahnschrift Light SemiCondensed" pitchFamily="34" charset="0"/>
              </a:rPr>
              <a:t>n </a:t>
            </a:r>
            <a:r>
              <a:rPr lang="ru-RU" dirty="0">
                <a:latin typeface="Bahnschrift Light SemiCondensed" pitchFamily="34" charset="0"/>
              </a:rPr>
              <a:t>справедливо: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8221" b="8673"/>
          <a:stretch>
            <a:fillRect/>
          </a:stretch>
        </p:blipFill>
        <p:spPr bwMode="auto">
          <a:xfrm>
            <a:off x="4031940" y="1203598"/>
            <a:ext cx="1080120" cy="21602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155434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ahnschrift Light SemiCondensed" pitchFamily="34" charset="0"/>
              </a:rPr>
              <a:t>С помощью формулы можно посчитать искомое значение 0!: 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3" y="2152382"/>
            <a:ext cx="1050925" cy="236538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40" y="3147814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Bahnschrift Light SemiCondensed" pitchFamily="34" charset="0"/>
              </a:rPr>
              <a:t>Доказали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3540" t="13023" r="5091"/>
          <a:stretch>
            <a:fillRect/>
          </a:stretch>
        </p:blipFill>
        <p:spPr bwMode="auto">
          <a:xfrm rot="5400000" flipH="1">
            <a:off x="7292330" y="3291830"/>
            <a:ext cx="1779662" cy="192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Прямая соединительная линия 13"/>
          <p:cNvCxnSpPr/>
          <p:nvPr/>
        </p:nvCxnSpPr>
        <p:spPr>
          <a:xfrm>
            <a:off x="0" y="339502"/>
            <a:ext cx="611560" cy="14401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611560" y="1779662"/>
            <a:ext cx="1656184" cy="3363838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 flipV="1">
            <a:off x="6804248" y="0"/>
            <a:ext cx="2339752" cy="843558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4" name="Picture 6" descr="Укушу💋 в 2022 г | Иллюстрации кошек, Милые котики, Милый кот"/>
          <p:cNvPicPr>
            <a:picLocks noChangeAspect="1" noChangeArrowheads="1"/>
          </p:cNvPicPr>
          <p:nvPr/>
        </p:nvPicPr>
        <p:blipFill>
          <a:blip r:embed="rId5" cstate="print"/>
          <a:srcRect t="5146" b="7364"/>
          <a:stretch>
            <a:fillRect/>
          </a:stretch>
        </p:blipFill>
        <p:spPr bwMode="auto">
          <a:xfrm>
            <a:off x="2195736" y="2355726"/>
            <a:ext cx="2752911" cy="2448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484429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Bahnschrift Light SemiCondensed" pitchFamily="34" charset="0"/>
              </a:rPr>
              <a:t>Гамма-функция, в силу своего определения и формулы (3), позволяет обобщить понятие факториала на любые действительные числа </a:t>
            </a:r>
            <a:r>
              <a:rPr lang="en-US" dirty="0">
                <a:latin typeface="Bahnschrift Light SemiCondensed" pitchFamily="34" charset="0"/>
              </a:rPr>
              <a:t>n</a:t>
            </a:r>
            <a:r>
              <a:rPr lang="en-US" dirty="0">
                <a:latin typeface="Bahnschrift Light SemiCondensed" pitchFamily="34" charset="0"/>
                <a:sym typeface="Symbol" panose="05050102010706020507" pitchFamily="18" charset="2"/>
              </a:rPr>
              <a:t></a:t>
            </a:r>
            <a:r>
              <a:rPr lang="en-US" dirty="0">
                <a:latin typeface="Bahnschrift Light SemiCondensed" pitchFamily="34" charset="0"/>
              </a:rPr>
              <a:t>0.</a:t>
            </a:r>
            <a:endParaRPr lang="ru-RU" dirty="0">
              <a:latin typeface="Bahnschrift Light SemiCondense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1354871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dirty="0">
                <a:latin typeface="Bahnschrift Light SemiCondensed" pitchFamily="34" charset="0"/>
              </a:rPr>
              <a:t>Более того, формула (3) дает возможность определить гамма-функцию при всех значениях </a:t>
            </a:r>
            <a:r>
              <a:rPr lang="en-US" i="1" dirty="0">
                <a:latin typeface="Bahnschrift Light SemiCondensed" pitchFamily="34" charset="0"/>
              </a:rPr>
              <a:t>n</a:t>
            </a:r>
            <a:r>
              <a:rPr lang="ru-RU" dirty="0">
                <a:latin typeface="Bahnschrift Light SemiCondensed" pitchFamily="34" charset="0"/>
              </a:rPr>
              <a:t> за исключением целых отрицательных значений</a:t>
            </a:r>
            <a:r>
              <a:rPr lang="en-US" dirty="0">
                <a:latin typeface="Bahnschrift Light SemiCondensed" pitchFamily="34" charset="0"/>
              </a:rPr>
              <a:t>: n </a:t>
            </a:r>
            <a:r>
              <a:rPr lang="en-US" dirty="0">
                <a:latin typeface="Bahnschrift Light SemiCondensed" pitchFamily="34" charset="0"/>
                <a:sym typeface="Symbol" panose="05050102010706020507" pitchFamily="18" charset="2"/>
              </a:rPr>
              <a:t> −1; −2; −3;…</a:t>
            </a:r>
            <a:r>
              <a:rPr lang="en-US" dirty="0">
                <a:latin typeface="Bahnschrift Light SemiCondensed" pitchFamily="34" charset="0"/>
              </a:rPr>
              <a:t> </a:t>
            </a:r>
            <a:endParaRPr lang="ru-RU" dirty="0">
              <a:latin typeface="Bahnschrift Light SemiCondensed" pitchFamily="34" charset="0"/>
            </a:endParaRPr>
          </a:p>
        </p:txBody>
      </p:sp>
      <p:pic>
        <p:nvPicPr>
          <p:cNvPr id="4" name="Рисунок 3" descr="Гамма-функция — Википедия"/>
          <p:cNvPicPr/>
          <p:nvPr/>
        </p:nvPicPr>
        <p:blipFill>
          <a:blip r:embed="rId2" cstate="print"/>
          <a:srcRect l="3696" t="8974" r="3491"/>
          <a:stretch>
            <a:fillRect/>
          </a:stretch>
        </p:blipFill>
        <p:spPr bwMode="auto">
          <a:xfrm>
            <a:off x="5479084" y="2427734"/>
            <a:ext cx="3251124" cy="255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899592" cy="5143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956376" y="0"/>
            <a:ext cx="1187624" cy="771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 flipV="1">
            <a:off x="8316416" y="771550"/>
            <a:ext cx="827584" cy="1656184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7956376" y="0"/>
            <a:ext cx="360040" cy="771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1100661" y="2787774"/>
            <a:ext cx="39496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dirty="0">
                <a:latin typeface="Bahnschrift Light SemiCondensed" pitchFamily="34" charset="0"/>
              </a:rPr>
              <a:t>Таким образом, с помощью гамма-функции можно вычислять факториалы не только целых положительных чисел, но и дробных и отрицательных соответственно.</a:t>
            </a:r>
          </a:p>
          <a:p>
            <a:pPr algn="just"/>
            <a:r>
              <a:rPr lang="ru-RU" dirty="0">
                <a:latin typeface="Bahnschrift Light SemiCondensed" pitchFamily="34" charset="0"/>
              </a:rPr>
              <a:t>Это можно увидеть на графике функции: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4873" y="258202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 SemiCondensed" pitchFamily="34" charset="0"/>
              </a:rPr>
              <a:t>Некоторые свойства гамма-функции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850407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>
                <a:latin typeface="Bahnschrift Light SemiCondensed" pitchFamily="34" charset="0"/>
              </a:rPr>
              <a:t> Формула дополнения Эйлера: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1726"/>
          <a:stretch>
            <a:fillRect/>
          </a:stretch>
        </p:blipFill>
        <p:spPr bwMode="auto">
          <a:xfrm>
            <a:off x="2940799" y="1366301"/>
            <a:ext cx="3262402" cy="485968"/>
          </a:xfrm>
          <a:prstGeom prst="rect">
            <a:avLst/>
          </a:prstGeom>
          <a:noFill/>
        </p:spPr>
      </p:pic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0882" y="2017003"/>
            <a:ext cx="1951038" cy="411163"/>
          </a:xfrm>
          <a:prstGeom prst="rect">
            <a:avLst/>
          </a:prstGeom>
          <a:noFill/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85953" y="2001375"/>
            <a:ext cx="830263" cy="350837"/>
          </a:xfrm>
          <a:prstGeom prst="rect">
            <a:avLst/>
          </a:prstGeom>
          <a:noFill/>
        </p:spPr>
      </p:pic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39552" y="1974801"/>
            <a:ext cx="1656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itchFamily="34" charset="0"/>
                <a:ea typeface="Calibri" pitchFamily="34" charset="0"/>
                <a:cs typeface="Times New Roman" pitchFamily="18" charset="0"/>
              </a:rPr>
              <a:t>В частности,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 SemiCondensed" pitchFamily="34" charset="0"/>
              <a:cs typeface="Arial" pitchFamily="34" charset="0"/>
            </a:endParaRP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3851920" y="1965509"/>
            <a:ext cx="29523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itchFamily="34" charset="0"/>
                <a:ea typeface="Calibri" pitchFamily="34" charset="0"/>
                <a:cs typeface="Times New Roman" pitchFamily="18" charset="0"/>
              </a:rPr>
              <a:t> откуда получаем 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 SemiCondensed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2586038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Bahnschrift Light SemiCondensed" pitchFamily="34" charset="0"/>
              </a:rPr>
              <a:t> Формула умножения Лежандра: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5091"/>
          <a:stretch>
            <a:fillRect/>
          </a:stretch>
        </p:blipFill>
        <p:spPr bwMode="auto">
          <a:xfrm flipH="1">
            <a:off x="6876256" y="0"/>
            <a:ext cx="2267744" cy="221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Прямоугольник 21"/>
          <p:cNvSpPr/>
          <p:nvPr/>
        </p:nvSpPr>
        <p:spPr>
          <a:xfrm>
            <a:off x="0" y="4083918"/>
            <a:ext cx="9144000" cy="1059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059832" y="3161911"/>
                <a:ext cx="3351783" cy="680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700">
                          <a:latin typeface="Cambria Math" panose="02040503050406030204" pitchFamily="18" charset="0"/>
                        </a:rPr>
                        <m:t>Г</m:t>
                      </m:r>
                      <m:d>
                        <m:dPr>
                          <m:ctrlPr>
                            <a:rPr lang="ru-RU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ru-RU" sz="1700" i="0">
                          <a:latin typeface="Cambria Math" panose="02040503050406030204" pitchFamily="18" charset="0"/>
                        </a:rPr>
                        <m:t>Г</m:t>
                      </m:r>
                      <m:d>
                        <m:dPr>
                          <m:ctrlPr>
                            <a:rPr lang="ru-RU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7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7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17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17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ru-RU" sz="17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7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sz="1700" i="0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ru-RU" sz="17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ru-RU" sz="17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r>
                        <a:rPr lang="ru-RU" sz="1700" i="0">
                          <a:latin typeface="Cambria Math" panose="02040503050406030204" pitchFamily="18" charset="0"/>
                        </a:rPr>
                        <m:t>Г</m:t>
                      </m:r>
                      <m:d>
                        <m:dPr>
                          <m:ctrlPr>
                            <a:rPr lang="ru-RU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7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17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ru-RU" sz="17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161911"/>
                <a:ext cx="3351783" cy="6801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5091"/>
          <a:stretch>
            <a:fillRect/>
          </a:stretch>
        </p:blipFill>
        <p:spPr bwMode="auto">
          <a:xfrm rot="10800000">
            <a:off x="7740351" y="3723878"/>
            <a:ext cx="1403647" cy="1419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774873" y="258202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 SemiCondensed" pitchFamily="34" charset="0"/>
              </a:rPr>
              <a:t>Некоторые свойства гамма-функции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9672" y="771550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Bahnschrift Light SemiCondensed" pitchFamily="34" charset="0"/>
              </a:rPr>
              <a:t>Функция </a:t>
            </a:r>
            <a:r>
              <a:rPr lang="en-US" dirty="0">
                <a:latin typeface="Bahnschrift Light SemiCondensed" pitchFamily="34" charset="0"/>
              </a:rPr>
              <a:t>F(x)</a:t>
            </a:r>
            <a:r>
              <a:rPr lang="ru-RU" dirty="0">
                <a:latin typeface="Bahnschrift Light SemiCondensed" pitchFamily="34" charset="0"/>
              </a:rPr>
              <a:t>, непрерывная вместе со своей производной при </a:t>
            </a:r>
            <a:r>
              <a:rPr lang="en-US" dirty="0">
                <a:latin typeface="Bahnschrift Light SemiCondensed" pitchFamily="34" charset="0"/>
              </a:rPr>
              <a:t>x </a:t>
            </a:r>
            <a:r>
              <a:rPr lang="ru-RU" dirty="0">
                <a:latin typeface="Bahnschrift Light SemiCondensed" pitchFamily="34" charset="0"/>
                <a:sym typeface="Symbol" panose="05050102010706020507" pitchFamily="18" charset="2"/>
              </a:rPr>
              <a:t> 0, есть гамма-функция Г(х), если она удовлетворяет какой-либо группе условий из числа приведенных ниже:</a:t>
            </a:r>
            <a:endParaRPr lang="ru-RU" dirty="0">
              <a:latin typeface="Bahnschrift Light SemiCondensed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24550" y="1946026"/>
                <a:ext cx="2659418" cy="116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Bahnschrift Light SemiCondensed" panose="020B0502040204020203" pitchFamily="34" charset="0"/>
                  </a:rPr>
                  <a:t>F</a:t>
                </a:r>
                <a:r>
                  <a:rPr lang="ru-RU" dirty="0">
                    <a:latin typeface="Bahnschrift Light SemiCondensed" panose="020B0502040204020203" pitchFamily="34" charset="0"/>
                  </a:rPr>
                  <a:t>(х+1)</a:t>
                </a:r>
                <a:r>
                  <a:rPr lang="en-US" dirty="0">
                    <a:latin typeface="Bahnschrift Light SemiCondensed" panose="020B0502040204020203" pitchFamily="34" charset="0"/>
                  </a:rPr>
                  <a:t> </a:t>
                </a:r>
                <a:r>
                  <a:rPr lang="ru-RU" dirty="0">
                    <a:latin typeface="Bahnschrift Light SemiCondensed" panose="020B0502040204020203" pitchFamily="34" charset="0"/>
                  </a:rPr>
                  <a:t>=</a:t>
                </a:r>
                <a:r>
                  <a:rPr lang="en-US" dirty="0">
                    <a:latin typeface="Bahnschrift Light SemiCondensed" panose="020B0502040204020203" pitchFamily="34" charset="0"/>
                  </a:rPr>
                  <a:t> </a:t>
                </a:r>
                <a:r>
                  <a:rPr lang="ru-RU" dirty="0">
                    <a:latin typeface="Bahnschrift Light SemiCondensed" panose="020B0502040204020203" pitchFamily="34" charset="0"/>
                  </a:rPr>
                  <a:t>х</a:t>
                </a:r>
                <a:r>
                  <a:rPr lang="en-US" dirty="0">
                    <a:latin typeface="Bahnschrift Light SemiCondensed" panose="020B0502040204020203" pitchFamily="34" charset="0"/>
                  </a:rPr>
                  <a:t>F</a:t>
                </a:r>
                <a:r>
                  <a:rPr lang="ru-RU" dirty="0">
                    <a:latin typeface="Bahnschrift Light SemiCondensed" panose="020B0502040204020203" pitchFamily="34" charset="0"/>
                  </a:rPr>
                  <a:t>(х)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Bahnschrift Light SemiCondensed" panose="020B0502040204020203" pitchFamily="34" charset="0"/>
                  </a:rPr>
                  <a:t>F</a:t>
                </a:r>
                <a:r>
                  <a:rPr lang="ru-RU" dirty="0">
                    <a:latin typeface="Bahnschrift Light SemiCondensed" panose="020B0502040204020203" pitchFamily="34" charset="0"/>
                  </a:rPr>
                  <a:t>(х)</a:t>
                </a:r>
                <a:r>
                  <a:rPr lang="en-US" dirty="0">
                    <a:latin typeface="Bahnschrift Light SemiCondensed" panose="020B0502040204020203" pitchFamily="34" charset="0"/>
                  </a:rPr>
                  <a:t>F</a:t>
                </a:r>
                <a:r>
                  <a:rPr lang="ru-RU" dirty="0">
                    <a:latin typeface="Bahnschrift Light SemiCondensed" panose="020B0502040204020203" pitchFamily="34" charset="0"/>
                  </a:rPr>
                  <a:t>(1-х)</a:t>
                </a:r>
                <a:r>
                  <a:rPr lang="en-US" dirty="0">
                    <a:latin typeface="Bahnschrift Light SemiCondensed" panose="020B0502040204020203" pitchFamily="34" charset="0"/>
                  </a:rPr>
                  <a:t> </a:t>
                </a:r>
                <a:r>
                  <a:rPr lang="ru-RU" dirty="0">
                    <a:latin typeface="Bahnschrift Light SemiCondensed" panose="020B0502040204020203" pitchFamily="34" charset="0"/>
                  </a:rPr>
                  <a:t>=</a:t>
                </a:r>
                <a:r>
                  <a:rPr lang="en-US" dirty="0">
                    <a:latin typeface="Bahnschrift Light SemiCondensed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>
                  <a:latin typeface="Bahnschrift Light SemiCondensed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Bahnschrift Light SemiCondensed" panose="020B0502040204020203" pitchFamily="34" charset="0"/>
                  </a:rPr>
                  <a:t>F(x)F(x+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Bahnschrift Light SemiCondensed" panose="020B0502040204020203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Bahnschrift Light SemiCondensed" panose="020B0502040204020203" pitchFamily="34" charset="0"/>
                  </a:rPr>
                  <a:t>F(2x)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550" y="1946026"/>
                <a:ext cx="2659418" cy="1166666"/>
              </a:xfrm>
              <a:prstGeom prst="rect">
                <a:avLst/>
              </a:prstGeom>
              <a:blipFill>
                <a:blip r:embed="rId4"/>
                <a:stretch>
                  <a:fillRect l="-1831" t="-2604" b="-15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3363838"/>
                <a:ext cx="2664296" cy="1351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Bahnschrift Light SemiCondensed" panose="020B0502040204020203" pitchFamily="34" charset="0"/>
                  </a:rPr>
                  <a:t>F</a:t>
                </a:r>
                <a:r>
                  <a:rPr lang="ru-RU" dirty="0">
                    <a:latin typeface="Bahnschrift Light SemiCondensed" panose="020B0502040204020203" pitchFamily="34" charset="0"/>
                  </a:rPr>
                  <a:t>(х+1)</a:t>
                </a:r>
                <a:r>
                  <a:rPr lang="en-US" dirty="0">
                    <a:latin typeface="Bahnschrift Light SemiCondensed" panose="020B0502040204020203" pitchFamily="34" charset="0"/>
                  </a:rPr>
                  <a:t> </a:t>
                </a:r>
                <a:r>
                  <a:rPr lang="ru-RU" dirty="0">
                    <a:latin typeface="Bahnschrift Light SemiCondensed" panose="020B0502040204020203" pitchFamily="34" charset="0"/>
                  </a:rPr>
                  <a:t>=</a:t>
                </a:r>
                <a:r>
                  <a:rPr lang="en-US" dirty="0">
                    <a:latin typeface="Bahnschrift Light SemiCondensed" panose="020B0502040204020203" pitchFamily="34" charset="0"/>
                  </a:rPr>
                  <a:t> </a:t>
                </a:r>
                <a:r>
                  <a:rPr lang="ru-RU" dirty="0">
                    <a:latin typeface="Bahnschrift Light SemiCondensed" panose="020B0502040204020203" pitchFamily="34" charset="0"/>
                  </a:rPr>
                  <a:t>х</a:t>
                </a:r>
                <a:r>
                  <a:rPr lang="en-US" dirty="0">
                    <a:latin typeface="Bahnschrift Light SemiCondensed" panose="020B0502040204020203" pitchFamily="34" charset="0"/>
                  </a:rPr>
                  <a:t>F</a:t>
                </a:r>
                <a:r>
                  <a:rPr lang="ru-RU" dirty="0">
                    <a:latin typeface="Bahnschrift Light SemiCondensed" panose="020B0502040204020203" pitchFamily="34" charset="0"/>
                  </a:rPr>
                  <a:t>(х)</a:t>
                </a:r>
                <a:endParaRPr lang="en-US" dirty="0">
                  <a:latin typeface="Bahnschrift Light SemiCondensed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Bahnschrift Light SemiCondensed" panose="020B0502040204020203" pitchFamily="34" charset="0"/>
                  </a:rPr>
                  <a:t>F(x)F(x+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Bahnschrift Light SemiCondensed" panose="020B0502040204020203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Bahnschrift Light SemiCondensed" panose="020B0502040204020203" pitchFamily="34" charset="0"/>
                  </a:rPr>
                  <a:t>F(2x)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Bahnschrift Light SemiCondensed" panose="020B0502040204020203" pitchFamily="34" charset="0"/>
                  </a:rPr>
                  <a:t>F(x) </a:t>
                </a:r>
                <a:r>
                  <a:rPr lang="en-US" dirty="0">
                    <a:latin typeface="Bahnschrift Light SemiCondensed" panose="020B0502040204020203" pitchFamily="34" charset="0"/>
                    <a:sym typeface="Symbol" panose="05050102010706020507" pitchFamily="18" charset="2"/>
                  </a:rPr>
                  <a:t> 0 </a:t>
                </a:r>
                <a:r>
                  <a:rPr lang="ru-RU" dirty="0">
                    <a:latin typeface="Bahnschrift Light SemiCondensed" panose="020B0502040204020203" pitchFamily="34" charset="0"/>
                    <a:sym typeface="Symbol" panose="05050102010706020507" pitchFamily="18" charset="2"/>
                  </a:rPr>
                  <a:t>при </a:t>
                </a:r>
                <a:r>
                  <a:rPr lang="en-US" dirty="0">
                    <a:latin typeface="Bahnschrift Light SemiCondensed" panose="020B0502040204020203" pitchFamily="34" charset="0"/>
                    <a:sym typeface="Symbol" panose="05050102010706020507" pitchFamily="18" charset="2"/>
                  </a:rPr>
                  <a:t>x  0</a:t>
                </a:r>
                <a:endParaRPr lang="en-US" dirty="0">
                  <a:latin typeface="Bahnschrift Light SemiCondensed" panose="020B0502040204020203" pitchFamily="34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363838"/>
                <a:ext cx="2664296" cy="1351717"/>
              </a:xfrm>
              <a:prstGeom prst="rect">
                <a:avLst/>
              </a:prstGeom>
              <a:blipFill>
                <a:blip r:embed="rId5"/>
                <a:stretch>
                  <a:fillRect l="-2059" t="-27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72000" y="1946026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F</a:t>
            </a:r>
            <a:r>
              <a:rPr lang="ru-RU" dirty="0">
                <a:latin typeface="Bahnschrift Light SemiCondensed" panose="020B0502040204020203" pitchFamily="34" charset="0"/>
              </a:rPr>
              <a:t>(</a:t>
            </a:r>
            <a:r>
              <a:rPr lang="en-US" dirty="0">
                <a:latin typeface="Bahnschrift Light SemiCondensed" panose="020B0502040204020203" pitchFamily="34" charset="0"/>
              </a:rPr>
              <a:t>1</a:t>
            </a:r>
            <a:r>
              <a:rPr lang="ru-RU" dirty="0">
                <a:latin typeface="Bahnschrift Light SemiCondensed" panose="020B0502040204020203" pitchFamily="34" charset="0"/>
              </a:rPr>
              <a:t>)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=</a:t>
            </a:r>
            <a:r>
              <a:rPr lang="en-US" dirty="0">
                <a:latin typeface="Bahnschrift Light SemiCondensed" panose="020B0502040204020203" pitchFamily="34" charset="0"/>
              </a:rPr>
              <a:t>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F(x+1) = </a:t>
            </a:r>
            <a:r>
              <a:rPr lang="en-US" dirty="0" err="1">
                <a:latin typeface="Bahnschrift Light SemiCondensed" panose="020B0502040204020203" pitchFamily="34" charset="0"/>
              </a:rPr>
              <a:t>xF</a:t>
            </a:r>
            <a:r>
              <a:rPr lang="en-US" dirty="0">
                <a:latin typeface="Bahnschrift Light SemiCondensed" panose="020B0502040204020203" pitchFamily="34" charset="0"/>
              </a:rPr>
              <a:t>(x)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F(x)</a:t>
            </a:r>
            <a:r>
              <a:rPr lang="en-US" dirty="0">
                <a:latin typeface="Bahnschrift Light SemiCondensed" panose="020B0502040204020203" pitchFamily="34" charset="0"/>
                <a:sym typeface="Symbol" panose="05050102010706020507" pitchFamily="18" charset="2"/>
              </a:rPr>
              <a:t> </a:t>
            </a:r>
            <a:r>
              <a:rPr lang="ru-RU" dirty="0">
                <a:latin typeface="Bahnschrift Light SemiCondensed" panose="020B0502040204020203" pitchFamily="34" charset="0"/>
                <a:sym typeface="Symbol" panose="05050102010706020507" pitchFamily="18" charset="2"/>
              </a:rPr>
              <a:t>– </a:t>
            </a:r>
            <a:r>
              <a:rPr lang="ru-RU" dirty="0" err="1">
                <a:latin typeface="Bahnschrift Light SemiCondensed" panose="020B0502040204020203" pitchFamily="34" charset="0"/>
                <a:sym typeface="Symbol" panose="05050102010706020507" pitchFamily="18" charset="2"/>
              </a:rPr>
              <a:t>логарифмико</a:t>
            </a:r>
            <a:r>
              <a:rPr lang="ru-RU" dirty="0">
                <a:latin typeface="Bahnschrift Light SemiCondensed" panose="020B0502040204020203" pitchFamily="34" charset="0"/>
                <a:sym typeface="Symbol" panose="05050102010706020507" pitchFamily="18" charset="2"/>
              </a:rPr>
              <a:t>-выпуклая функция при </a:t>
            </a:r>
            <a:r>
              <a:rPr lang="en-US" dirty="0">
                <a:latin typeface="Bahnschrift Light SemiCondensed" panose="020B0502040204020203" pitchFamily="34" charset="0"/>
                <a:sym typeface="Symbol" panose="05050102010706020507" pitchFamily="18" charset="2"/>
              </a:rPr>
              <a:t>x  0</a:t>
            </a:r>
            <a:endParaRPr lang="ru-RU" dirty="0">
              <a:latin typeface="Bahnschrift Light SemiCondensed" panose="020B0502040204020203" pitchFamily="34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0" y="3394684"/>
                <a:ext cx="3600400" cy="1015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Bahnschrift Light SemiCondensed" panose="020B0502040204020203" pitchFamily="34" charset="0"/>
                  </a:rPr>
                  <a:t>F</a:t>
                </a:r>
                <a:r>
                  <a:rPr lang="ru-RU" dirty="0">
                    <a:latin typeface="Bahnschrift Light SemiCondensed" panose="020B0502040204020203" pitchFamily="34" charset="0"/>
                  </a:rPr>
                  <a:t>(</a:t>
                </a:r>
                <a:r>
                  <a:rPr lang="en-US" dirty="0">
                    <a:latin typeface="Bahnschrift Light SemiCondensed" panose="020B0502040204020203" pitchFamily="34" charset="0"/>
                  </a:rPr>
                  <a:t>1</a:t>
                </a:r>
                <a:r>
                  <a:rPr lang="ru-RU" dirty="0">
                    <a:latin typeface="Bahnschrift Light SemiCondensed" panose="020B0502040204020203" pitchFamily="34" charset="0"/>
                  </a:rPr>
                  <a:t>)</a:t>
                </a:r>
                <a:r>
                  <a:rPr lang="en-US" dirty="0">
                    <a:latin typeface="Bahnschrift Light SemiCondensed" panose="020B0502040204020203" pitchFamily="34" charset="0"/>
                  </a:rPr>
                  <a:t> </a:t>
                </a:r>
                <a:r>
                  <a:rPr lang="ru-RU" dirty="0">
                    <a:latin typeface="Bahnschrift Light SemiCondensed" panose="020B0502040204020203" pitchFamily="34" charset="0"/>
                  </a:rPr>
                  <a:t>=</a:t>
                </a:r>
                <a:r>
                  <a:rPr lang="en-US" dirty="0">
                    <a:latin typeface="Bahnschrift Light SemiCondensed" panose="020B0502040204020203" pitchFamily="34" charset="0"/>
                  </a:rPr>
                  <a:t>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Bahnschrift Light SemiCondensed" panose="020B0502040204020203" pitchFamily="34" charset="0"/>
                  </a:rPr>
                  <a:t>F(x+1) = </a:t>
                </a:r>
                <a:r>
                  <a:rPr lang="en-US" dirty="0" err="1">
                    <a:latin typeface="Bahnschrift Light SemiCondensed" panose="020B0502040204020203" pitchFamily="34" charset="0"/>
                  </a:rPr>
                  <a:t>xF</a:t>
                </a:r>
                <a:r>
                  <a:rPr lang="en-US" dirty="0">
                    <a:latin typeface="Bahnschrift Light SemiCondensed" panose="020B0502040204020203" pitchFamily="34" charset="0"/>
                  </a:rPr>
                  <a:t>(x)</a:t>
                </a:r>
              </a:p>
              <a:p>
                <a:r>
                  <a:rPr lang="en-US" dirty="0">
                    <a:latin typeface="Bahnschrift Light SemiCondensed" panose="020B0502040204020203" pitchFamily="34" charset="0"/>
                  </a:rPr>
                  <a:t>3.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Bahnschrift Light SemiCondensed" panose="020B0502040204020203" pitchFamily="3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dirty="0">
                            <a:latin typeface="Bahnschrift Light SemiCondensed" panose="020B0502040204020203" pitchFamily="34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latin typeface="Bahnschrift Light SemiCondensed" panose="020B0502040204020203" pitchFamily="34" charset="0"/>
                  </a:rPr>
                  <a:t>F(x) </a:t>
                </a:r>
                <a:r>
                  <a:rPr lang="ru-RU" dirty="0">
                    <a:latin typeface="Bahnschrift Light SemiCondensed" panose="020B0502040204020203" pitchFamily="34" charset="0"/>
                  </a:rPr>
                  <a:t>убывает при </a:t>
                </a:r>
                <a:r>
                  <a:rPr lang="en-US" dirty="0">
                    <a:latin typeface="Bahnschrift Light SemiCondensed" panose="020B0502040204020203" pitchFamily="34" charset="0"/>
                  </a:rPr>
                  <a:t>x </a:t>
                </a:r>
                <a:r>
                  <a:rPr lang="en-US" dirty="0">
                    <a:latin typeface="Bahnschrift Light SemiCondensed" panose="020B0502040204020203" pitchFamily="34" charset="0"/>
                    <a:sym typeface="Symbol" panose="05050102010706020507" pitchFamily="18" charset="2"/>
                  </a:rPr>
                  <a:t> </a:t>
                </a:r>
                <a:r>
                  <a:rPr lang="en-US" dirty="0">
                    <a:latin typeface="Bahnschrift Light SemiCondensed" panose="020B0502040204020203" pitchFamily="34" charset="0"/>
                  </a:rPr>
                  <a:t>0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394684"/>
                <a:ext cx="3600400" cy="1015471"/>
              </a:xfrm>
              <a:prstGeom prst="rect">
                <a:avLst/>
              </a:prstGeom>
              <a:blipFill>
                <a:blip r:embed="rId6"/>
                <a:stretch>
                  <a:fillRect l="-1354" t="-3614" b="-2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0" y="0"/>
            <a:ext cx="1259632" cy="51497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 flipV="1">
            <a:off x="58630" y="6282"/>
            <a:ext cx="1489034" cy="496041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8022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544</Words>
  <Application>Microsoft Office PowerPoint</Application>
  <PresentationFormat>Экран (16:9)</PresentationFormat>
  <Paragraphs>42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Bahnschrift Light SemiCondensed</vt:lpstr>
      <vt:lpstr>Calibri</vt:lpstr>
      <vt:lpstr>Cambria Math</vt:lpstr>
      <vt:lpstr>Times New Roman</vt:lpstr>
      <vt:lpstr>Тема Office</vt:lpstr>
      <vt:lpstr>Гамма-функция, или  почему 0! =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Гамма функция,  или почему 0! = 1</dc:title>
  <dc:creator>user</dc:creator>
  <cp:lastModifiedBy>Elena</cp:lastModifiedBy>
  <cp:revision>25</cp:revision>
  <dcterms:created xsi:type="dcterms:W3CDTF">2022-12-12T00:54:45Z</dcterms:created>
  <dcterms:modified xsi:type="dcterms:W3CDTF">2023-01-02T15:06:42Z</dcterms:modified>
</cp:coreProperties>
</file>