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446" r:id="rId3"/>
    <p:sldId id="447" r:id="rId4"/>
    <p:sldId id="453" r:id="rId5"/>
    <p:sldId id="471" r:id="rId6"/>
    <p:sldId id="472" r:id="rId7"/>
    <p:sldId id="448" r:id="rId8"/>
    <p:sldId id="449" r:id="rId9"/>
    <p:sldId id="450" r:id="rId10"/>
    <p:sldId id="451" r:id="rId11"/>
    <p:sldId id="454" r:id="rId12"/>
    <p:sldId id="455" r:id="rId13"/>
    <p:sldId id="456" r:id="rId14"/>
    <p:sldId id="457" r:id="rId15"/>
    <p:sldId id="460" r:id="rId16"/>
    <p:sldId id="458" r:id="rId17"/>
    <p:sldId id="459" r:id="rId18"/>
    <p:sldId id="461" r:id="rId19"/>
    <p:sldId id="462" r:id="rId20"/>
    <p:sldId id="463" r:id="rId21"/>
    <p:sldId id="465" r:id="rId22"/>
    <p:sldId id="466" r:id="rId23"/>
    <p:sldId id="464" r:id="rId24"/>
    <p:sldId id="467" r:id="rId25"/>
    <p:sldId id="468" r:id="rId26"/>
    <p:sldId id="469" r:id="rId27"/>
    <p:sldId id="470" r:id="rId28"/>
    <p:sldId id="45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6.wdp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419" y="307572"/>
            <a:ext cx="356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S= “</a:t>
            </a:r>
            <a:r>
              <a:rPr lang="ru-RU" sz="2800" dirty="0"/>
              <a:t>мама мыла раму</a:t>
            </a:r>
            <a:r>
              <a:rPr lang="en-US" sz="2800" dirty="0"/>
              <a:t>”</a:t>
            </a:r>
            <a:endParaRPr lang="ru-RU" sz="28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21419" y="984757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21419" y="1500145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21327" y="1922889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21327" y="234563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49379" y="276837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59799" y="3191121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76631" y="3714341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808136" y="1334492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08136" y="2184499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08136" y="260724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6188" y="302998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46608" y="3452731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2079" y="1711517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6366" y="972406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64265" y="122179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64265" y="2071797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964265" y="2494541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92317" y="2917285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2737" y="334002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968208" y="1598815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22495" y="859704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6000" y="3191121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6096000" y="3340029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85830" y="3060764"/>
            <a:ext cx="9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</a:t>
            </a:r>
            <a:r>
              <a:rPr lang="ru-RU" sz="2400" dirty="0"/>
              <a:t> – 2 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323962" y="29594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316034" y="34670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290282" y="1147016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8336567" y="2421292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8336567" y="284403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8294225" y="1524041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8248512" y="784930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8321583" y="2023365"/>
            <a:ext cx="9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</a:t>
            </a:r>
            <a:r>
              <a:rPr lang="ru-RU" sz="2400" dirty="0"/>
              <a:t> – 2 </a:t>
            </a:r>
            <a:endParaRPr lang="ru-RU" sz="24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9160832" y="2676942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9160832" y="2825850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50662" y="254658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ыл</a:t>
            </a:r>
            <a:r>
              <a:rPr lang="ru-RU" sz="2400" dirty="0"/>
              <a:t> – 2 </a:t>
            </a:r>
            <a:endParaRPr lang="ru-RU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388794" y="24452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9380866" y="29528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64448" y="4906914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368391" y="5283939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22678" y="454482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749" y="5783263"/>
            <a:ext cx="9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</a:t>
            </a:r>
            <a:r>
              <a:rPr lang="ru-RU" sz="2400" dirty="0"/>
              <a:t> – 2 </a:t>
            </a:r>
            <a:endParaRPr lang="ru-RU" sz="24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1349921" y="6012371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1349921" y="6161279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6406" y="614998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ыл</a:t>
            </a:r>
            <a:r>
              <a:rPr lang="ru-RU" sz="2400" dirty="0"/>
              <a:t> – 2 </a:t>
            </a:r>
            <a:endParaRPr lang="ru-RU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1577883" y="57806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569955" y="62882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139751" y="5909433"/>
            <a:ext cx="136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руыл</a:t>
            </a:r>
            <a:r>
              <a:rPr lang="ru-RU" sz="2400" dirty="0"/>
              <a:t> – 4 </a:t>
            </a:r>
            <a:endParaRPr lang="ru-RU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852342" y="4824094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3874793" y="5563605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3810572" y="446200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5573666" y="5442131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5573666" y="5591039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01628" y="52104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5793700" y="57180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3883815" y="5214642"/>
            <a:ext cx="136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руыл</a:t>
            </a:r>
            <a:r>
              <a:rPr lang="ru-RU" sz="2400" dirty="0"/>
              <a:t> – 4 </a:t>
            </a:r>
            <a:endParaRPr lang="ru-RU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348800" y="5287312"/>
            <a:ext cx="297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руыл</a:t>
            </a:r>
            <a:r>
              <a:rPr lang="ru-RU" sz="2800" dirty="0"/>
              <a:t> «пробел»</a:t>
            </a:r>
            <a:r>
              <a:rPr lang="en-US" sz="2800" dirty="0"/>
              <a:t> </a:t>
            </a:r>
            <a:r>
              <a:rPr lang="ru-RU" sz="2800" dirty="0"/>
              <a:t>- 6</a:t>
            </a:r>
            <a:endParaRPr lang="ru-RU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40" grpId="0"/>
      <p:bldP spid="45" grpId="0"/>
      <p:bldP spid="46" grpId="0"/>
      <p:bldP spid="47" grpId="0"/>
      <p:bldP spid="48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/>
      <p:bldP spid="68" grpId="0"/>
      <p:bldP spid="69" grpId="0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0537" y="328854"/>
            <a:ext cx="63382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Числа Фибоначчи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60880" y="150349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 F[1000]; // (!) пределы</a:t>
            </a:r>
            <a:endParaRPr lang="ru-RU" sz="2400" dirty="0"/>
          </a:p>
          <a:p>
            <a:r>
              <a:rPr lang="ru-RU" sz="2400" dirty="0"/>
              <a:t>F[0] = 0, F[1] = 0;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52152" y="795048"/>
            <a:ext cx="2998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МАССИВ – ВОСХОДЯЩЕЕ ДП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803" y="2441299"/>
            <a:ext cx="7267782" cy="3900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392" y="1275396"/>
            <a:ext cx="2803208" cy="52775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99" y="169883"/>
            <a:ext cx="6389162" cy="4999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816" y="669798"/>
            <a:ext cx="3054361" cy="4938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0780" y="416319"/>
            <a:ext cx="580556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Две единицы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6949" y="1198819"/>
            <a:ext cx="11105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Посчитать число последовательностей</a:t>
            </a:r>
            <a:r>
              <a:rPr lang="en-US" sz="2400" dirty="0"/>
              <a:t> </a:t>
            </a:r>
            <a:r>
              <a:rPr lang="ru-RU" sz="2400" dirty="0"/>
              <a:t>нулей и единиц длины </a:t>
            </a:r>
            <a:r>
              <a:rPr lang="en-US" sz="2400" b="1" dirty="0"/>
              <a:t>N</a:t>
            </a:r>
            <a:r>
              <a:rPr lang="ru-RU" sz="2400" dirty="0"/>
              <a:t>, в которых не встречаются две идущие подряд единицы.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83330" y="2640035"/>
            <a:ext cx="7990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K</a:t>
            </a:r>
            <a:r>
              <a:rPr lang="ru-RU" sz="3600" baseline="-25000" dirty="0"/>
              <a:t>1</a:t>
            </a:r>
            <a:r>
              <a:rPr lang="ru-RU" sz="3600" dirty="0"/>
              <a:t> = 2, K</a:t>
            </a:r>
            <a:r>
              <a:rPr lang="ru-RU" sz="3600" baseline="-25000" dirty="0"/>
              <a:t>2</a:t>
            </a:r>
            <a:r>
              <a:rPr lang="ru-RU" sz="3600" dirty="0"/>
              <a:t> = 3, </a:t>
            </a:r>
            <a:r>
              <a:rPr lang="ru-RU" sz="3600" dirty="0" err="1"/>
              <a:t>K</a:t>
            </a:r>
            <a:r>
              <a:rPr lang="ru-RU" sz="3600" baseline="-25000" dirty="0" err="1"/>
              <a:t>n</a:t>
            </a:r>
            <a:r>
              <a:rPr lang="ru-RU" sz="3600" dirty="0"/>
              <a:t> = </a:t>
            </a:r>
            <a:r>
              <a:rPr lang="ru-RU" sz="3600" dirty="0" err="1"/>
              <a:t>K</a:t>
            </a:r>
            <a:r>
              <a:rPr lang="ru-RU" sz="3600" baseline="-25000" dirty="0" err="1"/>
              <a:t>n</a:t>
            </a:r>
            <a:r>
              <a:rPr lang="ru-RU" sz="3600" baseline="-25000" dirty="0"/>
              <a:t> – 1</a:t>
            </a:r>
            <a:r>
              <a:rPr lang="ru-RU" sz="3600" dirty="0"/>
              <a:t> + </a:t>
            </a:r>
            <a:r>
              <a:rPr lang="ru-RU" sz="3600" dirty="0" err="1"/>
              <a:t>K</a:t>
            </a:r>
            <a:r>
              <a:rPr lang="ru-RU" sz="3600" baseline="-25000" dirty="0" err="1"/>
              <a:t>n</a:t>
            </a:r>
            <a:r>
              <a:rPr lang="ru-RU" sz="3600" baseline="-25000" dirty="0"/>
              <a:t> – 2</a:t>
            </a:r>
            <a:r>
              <a:rPr lang="ru-RU" sz="3600" dirty="0"/>
              <a:t> при n &gt; 2.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4471" y="3995476"/>
            <a:ext cx="6706263" cy="2446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Возрастающая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2227" y="972853"/>
            <a:ext cx="9467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Дана последовательность целых чисел. Необходимо найти длину ее самой длинной строго возрастающей подпоследовательности.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1998" y="1969415"/>
            <a:ext cx="3863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2, 8, 5, 9, 12, 6</a:t>
            </a:r>
            <a:endParaRPr lang="ru-RU" sz="4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3479" y="1803850"/>
            <a:ext cx="3788330" cy="8030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76" y="2633456"/>
            <a:ext cx="3788328" cy="7716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75" y="3452849"/>
            <a:ext cx="3788329" cy="7752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4" y="4298792"/>
            <a:ext cx="3788329" cy="7752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009" y="5121776"/>
            <a:ext cx="3788328" cy="8067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009" y="5983931"/>
            <a:ext cx="3805861" cy="8067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Возрастающая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2227" y="972853"/>
            <a:ext cx="4381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Дана последовательность целых чисел. Необходимо найти </a:t>
            </a:r>
            <a:r>
              <a:rPr lang="ru-RU" sz="2400" b="1" dirty="0">
                <a:solidFill>
                  <a:srgbClr val="00B050"/>
                </a:solidFill>
              </a:rPr>
              <a:t>одну из </a:t>
            </a:r>
            <a:r>
              <a:rPr lang="ru-RU" sz="2400" dirty="0"/>
              <a:t>ее самых длинных строго возрастающих </a:t>
            </a:r>
            <a:r>
              <a:rPr lang="ru-RU" sz="2400" dirty="0" err="1"/>
              <a:t>подпоследовательностей</a:t>
            </a:r>
            <a:r>
              <a:rPr lang="ru-RU" sz="2400" dirty="0"/>
              <a:t>.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8718" y="3429000"/>
            <a:ext cx="3863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2, 8, 5, 9, 12, 6</a:t>
            </a:r>
            <a:endParaRPr lang="ru-RU" sz="48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8233" y="887376"/>
            <a:ext cx="2896841" cy="58080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0779" y="1099342"/>
            <a:ext cx="114082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Дано прямоугольное поле размером </a:t>
            </a:r>
            <a:r>
              <a:rPr lang="ru-RU" sz="2000" b="1" dirty="0"/>
              <a:t>n</a:t>
            </a:r>
            <a:r>
              <a:rPr lang="ru-RU" sz="2000" dirty="0"/>
              <a:t>*</a:t>
            </a:r>
            <a:r>
              <a:rPr lang="ru-RU" sz="2000" b="1" dirty="0"/>
              <a:t>m</a:t>
            </a:r>
            <a:r>
              <a:rPr lang="ru-RU" sz="2000" dirty="0"/>
              <a:t> клеток.  Можно совершать шаги длиной в одну клетку вправо или вниз. В каждой клетке записано некоторое натуральное число.  Необходимо попасть из верхней левой клетки в правую нижнюю.  Вес маршрута вычисляется как сумма чисел со всех посещенных клеток. </a:t>
            </a:r>
            <a:endParaRPr lang="ru-RU" sz="2000" dirty="0"/>
          </a:p>
          <a:p>
            <a:r>
              <a:rPr lang="ru-RU" sz="2000" dirty="0"/>
              <a:t>Необходимо найти маршрут с минимальным весом.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6187" y="3101349"/>
            <a:ext cx="46196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595" y="1343563"/>
            <a:ext cx="3723778" cy="21937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3562"/>
            <a:ext cx="3773927" cy="21937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145" y="4062908"/>
            <a:ext cx="3662228" cy="21937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55673"/>
            <a:ext cx="3662228" cy="22009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544" y="1087822"/>
            <a:ext cx="4057732" cy="24306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25" y="1087822"/>
            <a:ext cx="4132057" cy="24306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44" y="3716240"/>
            <a:ext cx="4057732" cy="239865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625" y="3687415"/>
            <a:ext cx="4132057" cy="24425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852" y="1620673"/>
            <a:ext cx="11077299" cy="43743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819" y="1785482"/>
            <a:ext cx="6737221" cy="39792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805" y="1842355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585035" y="1480269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00706" y="1711943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1600706" y="1860851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668" y="14802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20740" y="19878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85035" y="1069751"/>
            <a:ext cx="297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руыл</a:t>
            </a:r>
            <a:r>
              <a:rPr lang="ru-RU" sz="2800" dirty="0"/>
              <a:t> «пробел»</a:t>
            </a:r>
            <a:r>
              <a:rPr lang="en-US" sz="2800" dirty="0"/>
              <a:t> </a:t>
            </a:r>
            <a:r>
              <a:rPr lang="ru-RU" sz="2800" dirty="0"/>
              <a:t>- 6</a:t>
            </a:r>
            <a:endParaRPr lang="ru-RU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1419" y="307572"/>
            <a:ext cx="356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S= “</a:t>
            </a:r>
            <a:r>
              <a:rPr lang="ru-RU" sz="2800" dirty="0"/>
              <a:t>мама мыла раму</a:t>
            </a:r>
            <a:r>
              <a:rPr lang="en-US" sz="2800" dirty="0"/>
              <a:t>”</a:t>
            </a:r>
            <a:endParaRPr lang="ru-RU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499107" y="1557213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ма</a:t>
            </a:r>
            <a:r>
              <a:rPr lang="en-US" sz="2800" dirty="0"/>
              <a:t> </a:t>
            </a:r>
            <a:r>
              <a:rPr lang="ru-RU" sz="2800" dirty="0"/>
              <a:t>- 8</a:t>
            </a:r>
            <a:endParaRPr lang="ru-RU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8058" y="1069751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ма</a:t>
            </a:r>
            <a:r>
              <a:rPr lang="en-US" sz="2800" dirty="0"/>
              <a:t> </a:t>
            </a:r>
            <a:r>
              <a:rPr lang="ru-RU" sz="2800" dirty="0"/>
              <a:t>- 8</a:t>
            </a:r>
            <a:endParaRPr lang="ru-RU" sz="2800" baseline="-250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7200795" y="1233820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7200795" y="1382728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28757" y="10021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0829" y="15097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228058" y="1423694"/>
            <a:ext cx="297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руыл</a:t>
            </a:r>
            <a:r>
              <a:rPr lang="ru-RU" sz="2800" dirty="0"/>
              <a:t> «пробел»</a:t>
            </a:r>
            <a:r>
              <a:rPr lang="en-US" sz="2800" dirty="0"/>
              <a:t> </a:t>
            </a:r>
            <a:r>
              <a:rPr lang="ru-RU" sz="2800" dirty="0"/>
              <a:t>- 6</a:t>
            </a:r>
            <a:endParaRPr lang="ru-RU" sz="28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8052222" y="1093369"/>
            <a:ext cx="3569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маруыл</a:t>
            </a:r>
            <a:r>
              <a:rPr lang="ru-RU" sz="2800" dirty="0"/>
              <a:t> «пробел»</a:t>
            </a:r>
            <a:r>
              <a:rPr lang="en-US" sz="2800" dirty="0"/>
              <a:t> </a:t>
            </a:r>
            <a:r>
              <a:rPr lang="ru-RU" sz="2800" dirty="0"/>
              <a:t>- 14</a:t>
            </a:r>
            <a:endParaRPr lang="ru-RU" sz="28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21419" y="3188952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1419" y="4038959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21419" y="446170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471" y="488444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9891" y="5307191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25362" y="3565977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391338" y="5137700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391338" y="5286608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300" y="49060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611372" y="54136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1416436" y="4322209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1416436" y="4471117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44398" y="40905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470" y="45981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25796" y="2778434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488514" y="4628660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2488514" y="4777568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6476" y="43969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08548" y="49045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3756748" y="4038959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3756748" y="4187867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84710" y="38072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976782" y="43148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3719162" y="2937931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3719162" y="3086839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47124" y="27062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39196" y="32138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4921828" y="3322120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4921828" y="3471028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49790" y="3090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  <a:endParaRPr lang="ru-RU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141862" y="35980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1611372" y="2937931"/>
            <a:ext cx="194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1439848" y="3402420"/>
            <a:ext cx="194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2181168" y="3820461"/>
            <a:ext cx="1436675" cy="11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39763" y="296842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- 10</a:t>
            </a:r>
            <a:endParaRPr lang="ru-RU" sz="28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6139763" y="3818431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- 0011</a:t>
            </a:r>
            <a:endParaRPr lang="ru-RU" sz="28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6139763" y="4241175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- 0010</a:t>
            </a:r>
            <a:endParaRPr lang="ru-RU" sz="28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67815" y="46639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- 0001</a:t>
            </a:r>
            <a:endParaRPr lang="ru-RU" sz="28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178235" y="5086663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- 0000</a:t>
            </a:r>
            <a:endParaRPr lang="ru-RU" sz="2800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143706" y="3345449"/>
            <a:ext cx="1935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- 01</a:t>
            </a:r>
            <a:endParaRPr lang="ru-RU" sz="28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6144140" y="2557906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- 11</a:t>
            </a:r>
            <a:endParaRPr lang="ru-RU" sz="28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3719162" y="5732597"/>
            <a:ext cx="7277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S’= </a:t>
            </a:r>
            <a:r>
              <a:rPr lang="ru-RU" sz="2800" dirty="0"/>
              <a:t>111011100111001100101001000110110000</a:t>
            </a:r>
            <a:endParaRPr lang="ru-RU" sz="28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7709691" y="6255817"/>
            <a:ext cx="1877437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aseline="-25000" dirty="0"/>
              <a:t>36 бит </a:t>
            </a:r>
            <a:r>
              <a:rPr lang="en-US" sz="2800" baseline="-25000" dirty="0"/>
              <a:t>&amp; 112 </a:t>
            </a:r>
            <a:r>
              <a:rPr lang="ru-RU" sz="2800" baseline="-25000" dirty="0"/>
              <a:t>бит</a:t>
            </a:r>
            <a:endParaRPr lang="ru-RU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2" grpId="0"/>
      <p:bldP spid="14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4" grpId="0"/>
      <p:bldP spid="35" grpId="0"/>
      <p:bldP spid="36" grpId="0"/>
      <p:bldP spid="39" grpId="0"/>
      <p:bldP spid="40" grpId="0"/>
      <p:bldP spid="43" grpId="0"/>
      <p:bldP spid="44" grpId="0"/>
      <p:bldP spid="47" grpId="0"/>
      <p:bldP spid="48" grpId="0"/>
      <p:bldP spid="51" grpId="0"/>
      <p:bldP spid="52" grpId="0"/>
      <p:bldP spid="58" grpId="0"/>
      <p:bldP spid="59" grpId="0"/>
      <p:bldP spid="60" grpId="0"/>
      <p:bldP spid="61" grpId="0"/>
      <p:bldP spid="62" grpId="0"/>
      <p:bldP spid="63" grpId="0"/>
      <p:bldP spid="72" grpId="0"/>
      <p:bldP spid="73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852" y="1211854"/>
            <a:ext cx="4258910" cy="25175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89" y="1211854"/>
            <a:ext cx="4315855" cy="25175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51" y="3919786"/>
            <a:ext cx="4258909" cy="24843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89" y="3919786"/>
            <a:ext cx="4196279" cy="24843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899769"/>
            <a:ext cx="5199384" cy="30584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80" y="1899769"/>
            <a:ext cx="5231138" cy="30584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9485" y="1114681"/>
            <a:ext cx="111530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Задача поиска последовательности, которая является подпоследовательностью нескольких последовательностей.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подпоследовательность != подстрока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8121" y="3441306"/>
            <a:ext cx="32670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783" y="1071935"/>
            <a:ext cx="2650085" cy="2431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858" y="1079729"/>
            <a:ext cx="2650085" cy="24318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04" y="1135547"/>
            <a:ext cx="2665673" cy="24474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83" y="3770054"/>
            <a:ext cx="2665673" cy="246301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763" y="3816819"/>
            <a:ext cx="2634496" cy="24162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781" y="3824613"/>
            <a:ext cx="2634496" cy="24006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399" y="1210296"/>
            <a:ext cx="2685595" cy="24657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034" y="1228108"/>
            <a:ext cx="2654185" cy="24500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99" y="3975959"/>
            <a:ext cx="2669890" cy="246572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31" y="1204113"/>
            <a:ext cx="2669890" cy="245001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931" y="3975959"/>
            <a:ext cx="2685595" cy="245001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7034" y="3975959"/>
            <a:ext cx="2685595" cy="24500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838" y="1476888"/>
            <a:ext cx="4968324" cy="45737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729" y="1468761"/>
            <a:ext cx="5367596" cy="4972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462406" y="1468761"/>
            <a:ext cx="24725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err="1">
                <a:solidFill>
                  <a:srgbClr val="FF0000"/>
                </a:solidFill>
              </a:rPr>
              <a:t>xjxuu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 err="1">
                <a:solidFill>
                  <a:srgbClr val="FF0000"/>
                </a:solidFill>
              </a:rPr>
              <a:t>uxxju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 err="1">
                <a:solidFill>
                  <a:srgbClr val="FF0000"/>
                </a:solidFill>
              </a:rPr>
              <a:t>xju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5003" y="3133534"/>
            <a:ext cx="808202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0537" y="1199997"/>
            <a:ext cx="11264348" cy="64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>
              <a:lnSpc>
                <a:spcPts val="2160"/>
              </a:lnSpc>
              <a:spcBef>
                <a:spcPts val="3640"/>
              </a:spcBef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Динамическое программирование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– способ решения сложных задач путём разбиения их на более простые подзадачи.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0537" y="328854"/>
            <a:ext cx="426969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0536" y="2219245"/>
            <a:ext cx="11201491" cy="64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25805">
              <a:lnSpc>
                <a:spcPts val="2160"/>
              </a:lnSpc>
              <a:spcBef>
                <a:spcPts val="364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Этот способ применим к задачам с 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оптимальной структурой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выглядящим как 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набор перекрывающихся подзадач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сложность которой меньше исходной.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0535" y="3203747"/>
            <a:ext cx="11320761" cy="64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15315" algn="just">
              <a:lnSpc>
                <a:spcPts val="2160"/>
              </a:lnSpc>
              <a:spcBef>
                <a:spcPts val="2120"/>
              </a:spcBef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Оптимальная подструктура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в динамическом программировании означает, что оптимальное решение подзадач меньшего размера может быть использовано для решения исходной задачи.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0535" y="4090336"/>
            <a:ext cx="11161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Идея проста</a:t>
            </a:r>
            <a:r>
              <a:rPr lang="ru-RU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разбить сложную задачу на меньшие подзадачи, решить их и сконструировать ответ из этих подзадач для сложной задачи. Часто эти подзадачи дублируются.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0535" y="5328470"/>
            <a:ext cx="10795976" cy="9276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767715" algn="just">
              <a:lnSpc>
                <a:spcPts val="2160"/>
              </a:lnSpc>
              <a:spcBef>
                <a:spcPts val="3640"/>
              </a:spcBef>
              <a:spcAft>
                <a:spcPts val="0"/>
              </a:spcAft>
            </a:pPr>
            <a:r>
              <a:rPr lang="ru-RU" b="1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Динамическое программирование</a:t>
            </a:r>
            <a:r>
              <a:rPr lang="ru-RU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— это когда у нас есть задача, которую непонятно как решать, и мы разбиваем ее на меньшие задачи, которые тоже непонятно как решать. (с) </a:t>
            </a:r>
            <a:r>
              <a:rPr lang="ru-RU" i="1" spc="1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А.</a:t>
            </a:r>
            <a:r>
              <a:rPr lang="ru-RU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ru-RU" i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Кумок</a:t>
            </a:r>
            <a:r>
              <a:rPr lang="ru-RU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u-RU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8511" y="973815"/>
            <a:ext cx="10986053" cy="346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95"/>
              </a:lnSpc>
              <a:spcBef>
                <a:spcPts val="364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Чтобы успешно решить задачу динамикой нужно: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1) Состояние динамики: параметр(ы), однозначно задающие подзадачу.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2) Значения начальных состояний.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3) Переходы между состояниями: формула пересчёта.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4)Порядок пересчёта.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Положение ответа на задачу: иногда это сумма или, например, максимум из значений нескольких состояний.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0537" y="328854"/>
            <a:ext cx="426969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8510" y="4743927"/>
            <a:ext cx="11208689" cy="149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95"/>
              </a:lnSpc>
              <a:spcBef>
                <a:spcPts val="3640"/>
              </a:spcBef>
              <a:spcAft>
                <a:spcPts val="0"/>
              </a:spcAft>
            </a:pP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Мемоизация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(запоминание, от англ. </a:t>
            </a: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memoization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(англ.) в программировании)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215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сохранение результатов выполнения функций для предотвращения повторных вычислений. Это один из способов оптимизации, применяемый для увеличения скорости выполнения компьютерных программ. Перед вызовом функции проверяется, вызывалась </a:t>
            </a:r>
            <a:r>
              <a:rPr lang="ru-RU" spc="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ли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функция ранее: если не вызывалась, функция вызывается и результат её выполнения сохраняется; если вызывалась, используется сохранённый результат.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3737" y="1097482"/>
            <a:ext cx="4156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программирование == оптимизация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3737" y="2072729"/>
            <a:ext cx="92412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• Фибоначчи;</a:t>
            </a:r>
            <a:endParaRPr lang="ru-RU" sz="2800" dirty="0"/>
          </a:p>
          <a:p>
            <a:r>
              <a:rPr lang="ru-RU" sz="2800" dirty="0"/>
              <a:t>• две единицы подряд;</a:t>
            </a:r>
            <a:endParaRPr lang="ru-RU" sz="2800" dirty="0"/>
          </a:p>
          <a:p>
            <a:r>
              <a:rPr lang="ru-RU" sz="2800" dirty="0"/>
              <a:t>• самая длинная возрастающая подпоследовательность</a:t>
            </a:r>
            <a:endParaRPr lang="ru-RU" sz="2800" dirty="0"/>
          </a:p>
          <a:p>
            <a:r>
              <a:rPr lang="ru-RU" sz="2800" dirty="0"/>
              <a:t>• поиск пути в лабиринте;</a:t>
            </a:r>
            <a:endParaRPr lang="ru-RU" sz="2800" dirty="0"/>
          </a:p>
          <a:p>
            <a:r>
              <a:rPr lang="ru-RU" sz="2800" dirty="0"/>
              <a:t>• поиск наибольшей общей подпоследовательности;</a:t>
            </a:r>
            <a:endParaRPr lang="ru-RU" sz="2800" dirty="0"/>
          </a:p>
          <a:p>
            <a:r>
              <a:rPr lang="ru-RU" sz="2800" dirty="0"/>
              <a:t>• набрать точную сумму из набора чисел (2.5 способа).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0537" y="328854"/>
            <a:ext cx="426969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584" y="1047750"/>
            <a:ext cx="11077155" cy="49231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50537" y="328854"/>
            <a:ext cx="63382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Числа Фибоначчи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0537" y="198762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/>
              <a:t>• рекурсия;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0537" y="2619840"/>
            <a:ext cx="5016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• массив (полная </a:t>
            </a:r>
            <a:r>
              <a:rPr lang="ru-RU" sz="2800" dirty="0" err="1"/>
              <a:t>мемоизация</a:t>
            </a:r>
            <a:r>
              <a:rPr lang="ru-RU" sz="2800" dirty="0"/>
              <a:t>);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0537" y="3252059"/>
            <a:ext cx="6927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• три переменные (частичная </a:t>
            </a:r>
            <a:r>
              <a:rPr lang="ru-RU" sz="2800" dirty="0" err="1"/>
              <a:t>мемоизация</a:t>
            </a:r>
            <a:r>
              <a:rPr lang="ru-RU" sz="2800" dirty="0"/>
              <a:t>).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0537" y="328854"/>
            <a:ext cx="63382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Числа Фибоначчи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83470" y="83587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РЕКУРСИЯ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7422" y="30825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 F(</a:t>
            </a:r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 n)</a:t>
            </a:r>
            <a:endParaRPr lang="ru-RU" sz="2400" dirty="0"/>
          </a:p>
          <a:p>
            <a:r>
              <a:rPr lang="ru-RU" sz="2400" dirty="0"/>
              <a:t>{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ru-RU" sz="2400" dirty="0" err="1"/>
              <a:t>if</a:t>
            </a:r>
            <a:r>
              <a:rPr lang="ru-RU" sz="2400" dirty="0"/>
              <a:t> (n == 0) </a:t>
            </a:r>
            <a:r>
              <a:rPr lang="ru-RU" sz="2400" dirty="0" err="1"/>
              <a:t>return</a:t>
            </a:r>
            <a:r>
              <a:rPr lang="ru-RU" sz="2400" dirty="0"/>
              <a:t> 0;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ru-RU" sz="2400" dirty="0" err="1"/>
              <a:t>if</a:t>
            </a:r>
            <a:r>
              <a:rPr lang="ru-RU" sz="2400" dirty="0"/>
              <a:t> (n == 1) </a:t>
            </a:r>
            <a:r>
              <a:rPr lang="ru-RU" sz="2400" dirty="0" err="1"/>
              <a:t>return</a:t>
            </a:r>
            <a:r>
              <a:rPr lang="ru-RU" sz="2400" dirty="0"/>
              <a:t> 1;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ru-RU" sz="2400" dirty="0" err="1"/>
              <a:t>return</a:t>
            </a:r>
            <a:r>
              <a:rPr lang="ru-RU" sz="2400" dirty="0"/>
              <a:t> F(n - 1) + F(n - 2);</a:t>
            </a:r>
            <a:endParaRPr lang="ru-RU" sz="2400" dirty="0"/>
          </a:p>
          <a:p>
            <a:r>
              <a:rPr lang="ru-RU" sz="2400" dirty="0"/>
              <a:t>}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422" y="1709057"/>
            <a:ext cx="11077155" cy="4923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204" r="15536"/>
          <a:stretch>
            <a:fillRect/>
          </a:stretch>
        </p:blipFill>
        <p:spPr>
          <a:xfrm>
            <a:off x="5973535" y="2961124"/>
            <a:ext cx="5445016" cy="2812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5739" y="262193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080403" y="316622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F(N-1)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959674" y="323994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F(N-2)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15053" y="56527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464482" y="56527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829010" y="5617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538" y="5617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739767" y="56527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147495" y="56527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553724" y="5617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907697" y="5617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0537" y="328854"/>
            <a:ext cx="63382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 panose="030F0702030302020204"/>
              </a:rPr>
              <a:t>Динамическое программирование. Числа Фибоначчи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60880" y="150349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 F[1000]; // (!) пределы</a:t>
            </a:r>
            <a:endParaRPr lang="ru-RU" sz="2400" dirty="0"/>
          </a:p>
          <a:p>
            <a:r>
              <a:rPr lang="ru-RU" sz="2400" dirty="0"/>
              <a:t>F[0] = 0, F[1] = 0;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52152" y="795048"/>
            <a:ext cx="2977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МАССИВ – НИСХОДЯЩЕЕ ДП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617" y="2673615"/>
            <a:ext cx="6867525" cy="3678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4740</Words>
  <Application>WPS Presentation</Application>
  <PresentationFormat>Широкоэкранный</PresentationFormat>
  <Paragraphs>331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Comic Sans MS</vt:lpstr>
      <vt:lpstr>Calibri</vt:lpstr>
      <vt:lpstr>Times New Roman</vt:lpstr>
      <vt:lpstr>Microsoft YaHei</vt:lpstr>
      <vt:lpstr>Arial Unicode MS</vt:lpstr>
      <vt:lpstr>Calibri Light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peset</cp:lastModifiedBy>
  <cp:revision>79</cp:revision>
  <dcterms:created xsi:type="dcterms:W3CDTF">2021-07-10T19:33:00Z</dcterms:created>
  <dcterms:modified xsi:type="dcterms:W3CDTF">2023-01-19T18:57:58Z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C4A2CD58601049EAAD688C73045EB579</vt:lpwstr>
  </property>
  <property fmtid="{D5CDD505-2E9C-101B-9397-08002B2CF9AE}" pid="3" name="KSOProductBuildVer">
    <vt:lpwstr>1049-11.2.0.11214</vt:lpwstr>
  </property>
</Properties>
</file>