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rcRect l="24705" t="14209" r="20446" b="9200"/>
          <a:stretch>
            <a:fillRect/>
          </a:stretch>
        </p:blipFill>
        <p:spPr>
          <a:xfrm>
            <a:off x="2675255" y="655320"/>
            <a:ext cx="6840855" cy="554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665085" y="2906395"/>
            <a:ext cx="11214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800">
                <a:solidFill>
                  <a:srgbClr val="FF0000"/>
                </a:solidFill>
              </a:rPr>
              <a:t>W</a:t>
            </a:r>
            <a:endParaRPr lang="en-US" sz="8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96150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105275" y="1602105"/>
            <a:ext cx="6927215" cy="352615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4" name="Content Placeholder 103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5415" y="589280"/>
            <a:ext cx="901065" cy="877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600"/>
              <a:t>Introduction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It is </a:t>
            </a:r>
            <a:r>
              <a:rPr lang="en-US" sz="480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4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mpossible</a:t>
            </a:r>
            <a:r>
              <a:rPr lang="en-US" sz="4800"/>
              <a:t> to </a:t>
            </a:r>
            <a:r>
              <a:rPr lang="en-US" sz="4800">
                <a:highlight>
                  <a:srgbClr val="808000"/>
                </a:highlight>
              </a:rPr>
              <a:t>ima</a:t>
            </a:r>
            <a:r>
              <a:rPr lang="en-US" sz="4800"/>
              <a:t>gine a modern society </a:t>
            </a:r>
            <a:r>
              <a:rPr lang="en-US" sz="4800">
                <a:highlight>
                  <a:srgbClr val="808000"/>
                </a:highlight>
              </a:rPr>
              <a:t>with</a:t>
            </a:r>
            <a:r>
              <a:rPr lang="en-US" sz="4800">
                <a:highlight>
                  <a:srgbClr val="0000FF"/>
                </a:highlight>
              </a:rPr>
              <a:t>o</a:t>
            </a:r>
            <a:r>
              <a:rPr lang="en-US" sz="4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highlight>
                  <a:srgbClr val="0000FF"/>
                </a:highlight>
              </a:rPr>
              <a:t>ut</a:t>
            </a:r>
            <a:r>
              <a:rPr lang="en-US" sz="4800"/>
              <a:t> </a:t>
            </a:r>
            <a:r>
              <a:rPr lang="en-US" sz="4800">
                <a:latin typeface="Bahnschrift Light" panose="020B0502040204020203" charset="0"/>
                <a:cs typeface="Bahnschrift Light" panose="020B0502040204020203" charset="0"/>
              </a:rPr>
              <a:t>online </a:t>
            </a:r>
            <a:r>
              <a:rPr lang="en-US" sz="4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ahnschrift Light" panose="020B0502040204020203" charset="0"/>
                <a:cs typeface="Bahnschrift Light" panose="020B0502040204020203" charset="0"/>
              </a:rPr>
              <a:t>stores</a:t>
            </a:r>
            <a:r>
              <a:rPr lang="en-US" sz="4800">
                <a:latin typeface="Bahnschrift Light" panose="020B0502040204020203" charset="0"/>
                <a:cs typeface="Bahnschrift Light" panose="020B0502040204020203" charset="0"/>
              </a:rPr>
              <a:t>. T</a:t>
            </a:r>
            <a:r>
              <a:rPr lang="en-US" sz="4800">
                <a:highlight>
                  <a:srgbClr val="FF0000"/>
                </a:highlight>
                <a:latin typeface="Bahnschrift Light" panose="020B0502040204020203" charset="0"/>
                <a:cs typeface="Bahnschrift Light" panose="020B0502040204020203" charset="0"/>
              </a:rPr>
              <a:t>H</a:t>
            </a:r>
            <a:r>
              <a:rPr lang="en-US" sz="4800">
                <a:latin typeface="Bahnschrift Light" panose="020B0502040204020203" charset="0"/>
                <a:cs typeface="Bahnschrift Light" panose="020B0502040204020203" charset="0"/>
              </a:rPr>
              <a:t>eir us</a:t>
            </a:r>
            <a:r>
              <a:rPr lang="en-US" sz="4800">
                <a:highlight>
                  <a:srgbClr val="FF0000"/>
                </a:highlight>
                <a:latin typeface="Bahnschrift Light" panose="020B0502040204020203" charset="0"/>
                <a:cs typeface="Bahnschrift Light" panose="020B0502040204020203" charset="0"/>
              </a:rPr>
              <a:t>E</a:t>
            </a:r>
            <a:r>
              <a:rPr lang="en-US" sz="4800">
                <a:latin typeface="Bahnschrift Light" panose="020B0502040204020203" charset="0"/>
                <a:cs typeface="Bahnschrift Light" panose="020B0502040204020203" charset="0"/>
              </a:rPr>
              <a:t> is</a:t>
            </a:r>
            <a:r>
              <a:rPr lang="en-US" sz="4800">
                <a:highlight>
                  <a:srgbClr val="FF00FF"/>
                </a:highlight>
                <a:latin typeface="Bahnschrift Light" panose="020B0502040204020203" charset="0"/>
                <a:cs typeface="Bahnschrift Light" panose="020B0502040204020203" charset="0"/>
              </a:rPr>
              <a:t> strong</a:t>
            </a:r>
            <a:r>
              <a:rPr lang="en-US" sz="4800">
                <a:highlight>
                  <a:srgbClr val="FF0000"/>
                </a:highlight>
                <a:latin typeface="Bahnschrift Light" panose="020B0502040204020203" charset="0"/>
                <a:cs typeface="Bahnschrift Light" panose="020B0502040204020203" charset="0"/>
              </a:rPr>
              <a:t>Ly </a:t>
            </a:r>
            <a:r>
              <a:rPr lang="en-US" sz="4800">
                <a:latin typeface="Bahnschrift Light" panose="020B0502040204020203" charset="0"/>
                <a:cs typeface="Bahnschrift Light" panose="020B0502040204020203" charset="0"/>
              </a:rPr>
              <a:t>embedded in our </a:t>
            </a:r>
            <a:r>
              <a:rPr lang="en-US" sz="4800">
                <a:highlight>
                  <a:srgbClr val="FF0000"/>
                </a:highlight>
                <a:latin typeface="Bahnschrift Light" panose="020B0502040204020203" charset="0"/>
                <a:cs typeface="Bahnschrift Light" panose="020B0502040204020203" charset="0"/>
              </a:rPr>
              <a:t>L</a:t>
            </a:r>
            <a:r>
              <a:rPr lang="en-US" sz="4800">
                <a:highlight>
                  <a:srgbClr val="00FF00"/>
                </a:highlight>
                <a:latin typeface="Bahnschrift Light" panose="020B0502040204020203" charset="0"/>
                <a:cs typeface="Bahnschrift Light" panose="020B0502040204020203" charset="0"/>
              </a:rPr>
              <a:t>ive</a:t>
            </a:r>
            <a:r>
              <a:rPr lang="en-US" sz="4800">
                <a:latin typeface="Bahnschrift Light" panose="020B0502040204020203" charset="0"/>
                <a:cs typeface="Bahnschrift Light" panose="020B0502040204020203" charset="0"/>
              </a:rPr>
              <a:t>s.</a:t>
            </a:r>
            <a:endParaRPr lang="en-US" sz="48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860"/>
            <a:ext cx="12192000" cy="6880860"/>
          </a:xfrm>
          <a:prstGeom prst="rect">
            <a:avLst/>
          </a:prstGeom>
        </p:spPr>
      </p:pic>
      <p:pic>
        <p:nvPicPr>
          <p:cNvPr id="104" name="Content Placeholder 103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4420870"/>
            <a:ext cx="6795135" cy="2160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600"/>
              <a:t>Some </a:t>
            </a:r>
            <a:r>
              <a:rPr lang="en-US" sz="6600">
                <a:highlight>
                  <a:srgbClr val="800000"/>
                </a:highlight>
              </a:rPr>
              <a:t>troubles</a:t>
            </a:r>
            <a:endParaRPr lang="en-US" altLang="en-US" sz="6600">
              <a:highlight>
                <a:srgbClr val="8000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>
                <a:latin typeface="Impact" panose="020B0806030902050204" charset="0"/>
                <a:cs typeface="Impact" panose="020B0806030902050204" charset="0"/>
              </a:rPr>
              <a:t>When we need to buy something, we </a:t>
            </a:r>
            <a:r>
              <a:rPr lang="en-US" sz="4400">
                <a:highlight>
                  <a:srgbClr val="FF0000"/>
                </a:highlight>
                <a:latin typeface="Impact" panose="020B0806030902050204" charset="0"/>
                <a:cs typeface="Impact" panose="020B0806030902050204" charset="0"/>
              </a:rPr>
              <a:t>write</a:t>
            </a:r>
            <a:r>
              <a:rPr lang="en-US" sz="4400">
                <a:latin typeface="Impact" panose="020B0806030902050204" charset="0"/>
                <a:cs typeface="Impact" panose="020B0806030902050204" charset="0"/>
              </a:rPr>
              <a:t> in G</a:t>
            </a:r>
            <a:r>
              <a:rPr lang="en-US" sz="4400">
                <a:highlight>
                  <a:srgbClr val="800080"/>
                </a:highlight>
                <a:latin typeface="Impact" panose="020B0806030902050204" charset="0"/>
                <a:cs typeface="Impact" panose="020B0806030902050204" charset="0"/>
              </a:rPr>
              <a:t>oo</a:t>
            </a:r>
            <a:r>
              <a:rPr lang="en-US" sz="4400">
                <a:latin typeface="Impact" panose="020B0806030902050204" charset="0"/>
                <a:cs typeface="Impact" panose="020B0806030902050204" charset="0"/>
              </a:rPr>
              <a:t>gle: "</a:t>
            </a:r>
            <a:r>
              <a:rPr lang="en-US" sz="4400">
                <a:highlight>
                  <a:srgbClr val="FF0000"/>
                </a:highlight>
                <a:latin typeface="Impact" panose="020B0806030902050204" charset="0"/>
                <a:cs typeface="Impact" panose="020B0806030902050204" charset="0"/>
              </a:rPr>
              <a:t>Buy blablabla</a:t>
            </a:r>
            <a:r>
              <a:rPr lang="en-US" sz="4400">
                <a:latin typeface="Impact" panose="020B0806030902050204" charset="0"/>
                <a:cs typeface="Impact" panose="020B0806030902050204" charset="0"/>
              </a:rPr>
              <a:t>". </a:t>
            </a:r>
            <a:r>
              <a:rPr lang="en-US" sz="4400">
                <a:latin typeface="Bahnschrift Light Condensed" panose="020B0502040204020203" charset="0"/>
                <a:cs typeface="Bahnschrift Light Condensed" panose="020B0502040204020203" charset="0"/>
              </a:rPr>
              <a:t>Few people in the modern world will go looking for things in a store </a:t>
            </a:r>
            <a:r>
              <a:rPr lang="en-US" sz="4400">
                <a:highlight>
                  <a:srgbClr val="C0C0C0"/>
                </a:highlight>
                <a:latin typeface="Bahnschrift Light Condensed" panose="020B0502040204020203" charset="0"/>
                <a:cs typeface="Bahnschrift Light Condensed" panose="020B0502040204020203" charset="0"/>
              </a:rPr>
              <a:t>without knowing</a:t>
            </a:r>
            <a:r>
              <a:rPr lang="en-US" sz="4400">
                <a:latin typeface="Bahnschrift Light Condensed" panose="020B0502040204020203" charset="0"/>
                <a:cs typeface="Bahnschrift Light Condensed" panose="020B0502040204020203" charset="0"/>
              </a:rPr>
              <a:t> where </a:t>
            </a:r>
            <a:r>
              <a:rPr lang="en-US" sz="4400">
                <a:highlight>
                  <a:srgbClr val="FF0000"/>
                </a:highlight>
                <a:latin typeface="Bahnschrift Light Condensed" panose="020B0502040204020203" charset="0"/>
                <a:cs typeface="Bahnschrift Light Condensed" panose="020B0502040204020203" charset="0"/>
              </a:rPr>
              <a:t>it is sold</a:t>
            </a:r>
            <a:r>
              <a:rPr lang="en-US" sz="4400">
                <a:latin typeface="Bahnschrift Light Condensed" panose="020B0502040204020203" charset="0"/>
                <a:cs typeface="Bahnschrift Light Condensed" panose="020B0502040204020203" charset="0"/>
              </a:rPr>
              <a:t>.</a:t>
            </a:r>
            <a:endParaRPr lang="en-US" sz="4400"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014855" y="1526540"/>
            <a:ext cx="4055745" cy="443357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600">
                <a:highlight>
                  <a:srgbClr val="000000"/>
                </a:highlight>
              </a:rPr>
              <a:t>Unexpected twists</a:t>
            </a:r>
            <a:endParaRPr lang="en-US" sz="6600">
              <a:highlight>
                <a:srgbClr val="0000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32470" cy="4351655"/>
          </a:xfrm>
        </p:spPr>
        <p:txBody>
          <a:bodyPr/>
          <a:p>
            <a:r>
              <a:rPr lang="en-US" sz="4400">
                <a:highlight>
                  <a:srgbClr val="00FFFF"/>
                </a:highlight>
              </a:rPr>
              <a:t>Modern stores</a:t>
            </a:r>
            <a:r>
              <a:rPr lang="en-US" sz="4400"/>
              <a:t>, if they do not have a full-fledged onli</a:t>
            </a:r>
            <a:r>
              <a:rPr lang="en-US" sz="4400">
                <a:latin typeface="Bahnschrift SemiLight" panose="020B0502040204020203" charset="0"/>
                <a:cs typeface="Bahnschrift SemiLight" panose="020B0502040204020203" charset="0"/>
              </a:rPr>
              <a:t>ne store, they use online stores like "</a:t>
            </a:r>
            <a:r>
              <a:rPr lang="en-US" sz="44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Bahnschrift SemiLight" panose="020B0502040204020203" charset="0"/>
                <a:cs typeface="Bahnschrift SemiLight" panose="020B0502040204020203" charset="0"/>
              </a:rPr>
              <a:t>Aliexpress</a:t>
            </a:r>
            <a:r>
              <a:rPr lang="en-US" sz="4400">
                <a:latin typeface="Bahnschrift SemiLight" panose="020B0502040204020203" charset="0"/>
                <a:cs typeface="Bahnschrift SemiLight" panose="020B0502040204020203" charset="0"/>
              </a:rPr>
              <a:t>" or "</a:t>
            </a:r>
            <a:r>
              <a:rPr lang="en-US" sz="44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Bahnschrift SemiLight" panose="020B0502040204020203" charset="0"/>
                <a:cs typeface="Bahnschrift SemiLight" panose="020B0502040204020203" charset="0"/>
              </a:rPr>
              <a:t>Onliner</a:t>
            </a:r>
            <a:r>
              <a:rPr lang="en-US" sz="4400">
                <a:latin typeface="Bahnschrift SemiLight" panose="020B0502040204020203" charset="0"/>
                <a:cs typeface="Bahnschrift SemiLight" panose="020B0502040204020203" charset="0"/>
              </a:rPr>
              <a:t>".</a:t>
            </a:r>
            <a:endParaRPr lang="en-US" sz="440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/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70035" y="3940810"/>
            <a:ext cx="2336165" cy="2236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055110" y="1430655"/>
            <a:ext cx="6901815" cy="403098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4" name="Content Placeholder 103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-90170"/>
            <a:ext cx="1755140" cy="178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600"/>
              <a:t>A little history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lang="en-US" sz="4400"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first online store</a:t>
            </a:r>
            <a:r>
              <a:rPr lang="en-US" sz="4400">
                <a:latin typeface="Calibri" panose="020F0502020204030204" charset="0"/>
                <a:cs typeface="Calibri" panose="020F0502020204030204" charset="0"/>
              </a:rPr>
              <a:t>, as we are used to seeing them now, appeared in </a:t>
            </a:r>
            <a:r>
              <a:rPr lang="en-US" sz="4400">
                <a:highlight>
                  <a:srgbClr val="800080"/>
                </a:highlight>
                <a:latin typeface="Calibri" panose="020F0502020204030204" charset="0"/>
                <a:cs typeface="Calibri" panose="020F0502020204030204" charset="0"/>
              </a:rPr>
              <a:t>1992</a:t>
            </a:r>
            <a:r>
              <a:rPr lang="en-US" sz="4400">
                <a:latin typeface="Calibri" panose="020F0502020204030204" charset="0"/>
                <a:cs typeface="Calibri" panose="020F0502020204030204" charset="0"/>
              </a:rPr>
              <a:t>, when </a:t>
            </a:r>
            <a:r>
              <a:rPr lang="en-US" sz="4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Charles Stack</a:t>
            </a:r>
            <a:r>
              <a:rPr lang="en-US" sz="4400">
                <a:latin typeface="Calibri" panose="020F0502020204030204" charset="0"/>
                <a:cs typeface="Calibri" panose="020F0502020204030204" charset="0"/>
              </a:rPr>
              <a:t> used </a:t>
            </a:r>
            <a:r>
              <a:rPr lang="en-US" sz="4400"/>
              <a:t>all the possibilities of B2B and created an online bookstore.</a:t>
            </a:r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8095" y="0"/>
            <a:ext cx="965644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2753995" y="5843270"/>
            <a:ext cx="6684645" cy="10147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p>
            <a:pPr algn="l"/>
            <a:r>
              <a:rPr lang="en-US" altLang="ru-RU" sz="6000">
                <a:solidFill>
                  <a:schemeClr val="bg1">
                    <a:lumMod val="95000"/>
                  </a:schemeClr>
                </a:solidFill>
              </a:rPr>
              <a:t>Thanks for attention!</a:t>
            </a:r>
            <a:endParaRPr lang="en-US" altLang="ru-RU" sz="60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Presentation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Bahnschrift Light</vt:lpstr>
      <vt:lpstr>Impact</vt:lpstr>
      <vt:lpstr>Bahnschrift Light Condensed</vt:lpstr>
      <vt:lpstr>Bahnschrift SemiLight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Introduction</vt:lpstr>
      <vt:lpstr>Some troubles</vt:lpstr>
      <vt:lpstr>Unexpected twists</vt:lpstr>
      <vt:lpstr>A little history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Frein</cp:lastModifiedBy>
  <cp:revision>11</cp:revision>
  <dcterms:created xsi:type="dcterms:W3CDTF">2022-04-08T12:39:00Z</dcterms:created>
  <dcterms:modified xsi:type="dcterms:W3CDTF">2022-04-08T17:21:43Z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E33BC9A9F094447D9EDDBED7613D7A03</vt:lpwstr>
  </property>
  <property fmtid="{D5CDD505-2E9C-101B-9397-08002B2CF9AE}" pid="3" name="KSOProductBuildVer">
    <vt:lpwstr>1033-11.2.0.11042</vt:lpwstr>
  </property>
</Properties>
</file>