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0" Type="http://schemas.openxmlformats.org/officeDocument/2006/relationships/image" Target="../media/image5.png"/><Relationship Id="rId9" Type="http://schemas.openxmlformats.org/officeDocument/2006/relationships/image" Target="../media/image7.jp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396560" y="3715700"/>
            <a:ext cx="114948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271905"/>
                </a:solidFill>
                <a:latin typeface="Arial"/>
                <a:ea typeface="Arial"/>
                <a:cs typeface="Arial"/>
                <a:sym typeface="Arial"/>
              </a:rPr>
              <a:t>GERENCIADOR ACADEMICO</a:t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14875708" y="-2383592"/>
            <a:ext cx="4767184" cy="4767184"/>
            <a:chOff x="0" y="0"/>
            <a:chExt cx="812800" cy="8128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3747083" y="6472429"/>
            <a:ext cx="10793833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71905"/>
                </a:solidFill>
                <a:latin typeface="Arial"/>
                <a:ea typeface="Arial"/>
                <a:cs typeface="Arial"/>
                <a:sym typeface="Arial"/>
              </a:rPr>
              <a:t>Grupo Kepler</a:t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2" name="Google Shape;92;p13"/>
          <p:cNvCxnSpPr/>
          <p:nvPr/>
        </p:nvCxnSpPr>
        <p:spPr>
          <a:xfrm>
            <a:off x="10986615" y="9258300"/>
            <a:ext cx="7301385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2268450" y="5758087"/>
            <a:ext cx="13197792" cy="3021469"/>
          </a:xfrm>
          <a:custGeom>
            <a:rect b="b" l="l" r="r" t="t"/>
            <a:pathLst>
              <a:path extrusionOk="0" h="418776" w="2842820">
                <a:moveTo>
                  <a:pt x="0" y="0"/>
                </a:moveTo>
                <a:lnTo>
                  <a:pt x="2842820" y="0"/>
                </a:lnTo>
                <a:lnTo>
                  <a:pt x="2842820" y="418776"/>
                </a:lnTo>
                <a:lnTo>
                  <a:pt x="0" y="41877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sq" cmpd="sng" w="38100">
            <a:solidFill>
              <a:srgbClr val="967D5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8" name="Google Shape;98;p14"/>
          <p:cNvSpPr txBox="1"/>
          <p:nvPr/>
        </p:nvSpPr>
        <p:spPr>
          <a:xfrm>
            <a:off x="2609500" y="5973775"/>
            <a:ext cx="125157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Atualmente, os estudantes lidam manualmente com matrículas, acompanhamento acadêmico e projetos de extensão, resultando em:</a:t>
            </a:r>
            <a:endParaRPr sz="26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Matrícula Ineficiente</a:t>
            </a:r>
            <a:endParaRPr sz="26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Desconhecimento do Progresso: </a:t>
            </a:r>
            <a:endParaRPr sz="26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Gestão Complicada de Projetos: </a:t>
            </a:r>
            <a:endParaRPr sz="26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2269575" y="1740950"/>
            <a:ext cx="13195547" cy="2150071"/>
            <a:chOff x="-2" y="-3"/>
            <a:chExt cx="3475347" cy="795674"/>
          </a:xfrm>
        </p:grpSpPr>
        <p:sp>
          <p:nvSpPr>
            <p:cNvPr id="100" name="Google Shape;100;p14"/>
            <p:cNvSpPr/>
            <p:nvPr/>
          </p:nvSpPr>
          <p:spPr>
            <a:xfrm>
              <a:off x="-2" y="-3"/>
              <a:ext cx="3475347" cy="795674"/>
            </a:xfrm>
            <a:custGeom>
              <a:rect b="b" l="l" r="r" t="t"/>
              <a:pathLst>
                <a:path extrusionOk="0" h="418776" w="2842820">
                  <a:moveTo>
                    <a:pt x="0" y="0"/>
                  </a:moveTo>
                  <a:lnTo>
                    <a:pt x="2842820" y="0"/>
                  </a:lnTo>
                  <a:lnTo>
                    <a:pt x="2842820" y="418776"/>
                  </a:lnTo>
                  <a:lnTo>
                    <a:pt x="0" y="418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967D55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61871" y="60932"/>
              <a:ext cx="33516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Software para gerenciar estudos na FGA. Faça login, escolha seu curso, e o programa sugere disciplinas com horários compatíveis. Acompanhe seu progresso acadêmico, adicione projetos e veja sua frequência.</a:t>
              </a:r>
              <a:endParaRPr/>
            </a:p>
          </p:txBody>
        </p:sp>
      </p:grpSp>
      <p:cxnSp>
        <p:nvCxnSpPr>
          <p:cNvPr id="102" name="Google Shape;102;p14"/>
          <p:cNvCxnSpPr/>
          <p:nvPr/>
        </p:nvCxnSpPr>
        <p:spPr>
          <a:xfrm>
            <a:off x="10986615" y="9258300"/>
            <a:ext cx="7301385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3" name="Google Shape;103;p14"/>
          <p:cNvGrpSpPr/>
          <p:nvPr/>
        </p:nvGrpSpPr>
        <p:grpSpPr>
          <a:xfrm>
            <a:off x="12253716" y="-969050"/>
            <a:ext cx="2150082" cy="2150082"/>
            <a:chOff x="0" y="0"/>
            <a:chExt cx="812800" cy="812800"/>
          </a:xfrm>
        </p:grpSpPr>
        <p:sp>
          <p:nvSpPr>
            <p:cNvPr id="104" name="Google Shape;104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-2801715" y="7485285"/>
            <a:ext cx="5603430" cy="5603430"/>
            <a:chOff x="0" y="0"/>
            <a:chExt cx="812800" cy="812800"/>
          </a:xfrm>
        </p:grpSpPr>
        <p:sp>
          <p:nvSpPr>
            <p:cNvPr id="107" name="Google Shape;107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5493301" y="480925"/>
            <a:ext cx="730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271905"/>
                </a:solidFill>
                <a:latin typeface="Arial"/>
                <a:ea typeface="Arial"/>
                <a:cs typeface="Arial"/>
                <a:sym typeface="Arial"/>
              </a:rPr>
              <a:t>Visão Geral do Produto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240148" y="4350650"/>
            <a:ext cx="580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271905"/>
                </a:solidFill>
                <a:latin typeface="Arial"/>
                <a:ea typeface="Arial"/>
                <a:cs typeface="Arial"/>
                <a:sym typeface="Arial"/>
              </a:rPr>
              <a:t>Sobre o Problema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5"/>
          <p:cNvCxnSpPr/>
          <p:nvPr/>
        </p:nvCxnSpPr>
        <p:spPr>
          <a:xfrm>
            <a:off x="58478" y="925830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6" name="Google Shape;116;p15"/>
          <p:cNvGrpSpPr/>
          <p:nvPr/>
        </p:nvGrpSpPr>
        <p:grpSpPr>
          <a:xfrm>
            <a:off x="-1119135" y="-1916920"/>
            <a:ext cx="4295670" cy="4295670"/>
            <a:chOff x="0" y="0"/>
            <a:chExt cx="812800" cy="812800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5"/>
          <p:cNvSpPr/>
          <p:nvPr/>
        </p:nvSpPr>
        <p:spPr>
          <a:xfrm>
            <a:off x="3726611" y="7432546"/>
            <a:ext cx="945518" cy="960788"/>
          </a:xfrm>
          <a:custGeom>
            <a:rect b="b" l="l" r="r" t="t"/>
            <a:pathLst>
              <a:path extrusionOk="0" h="939646" w="1080592">
                <a:moveTo>
                  <a:pt x="0" y="0"/>
                </a:moveTo>
                <a:lnTo>
                  <a:pt x="1080592" y="0"/>
                </a:lnTo>
                <a:lnTo>
                  <a:pt x="1080592" y="939645"/>
                </a:lnTo>
                <a:lnTo>
                  <a:pt x="0" y="9396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5"/>
          <p:cNvSpPr/>
          <p:nvPr/>
        </p:nvSpPr>
        <p:spPr>
          <a:xfrm>
            <a:off x="4944526" y="7429810"/>
            <a:ext cx="1755999" cy="933665"/>
          </a:xfrm>
          <a:custGeom>
            <a:rect b="b" l="l" r="r" t="t"/>
            <a:pathLst>
              <a:path extrusionOk="0" h="913120" w="2006856">
                <a:moveTo>
                  <a:pt x="0" y="0"/>
                </a:moveTo>
                <a:lnTo>
                  <a:pt x="2006856" y="0"/>
                </a:lnTo>
                <a:lnTo>
                  <a:pt x="2006856" y="913120"/>
                </a:lnTo>
                <a:lnTo>
                  <a:pt x="0" y="913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5"/>
          <p:cNvSpPr/>
          <p:nvPr/>
        </p:nvSpPr>
        <p:spPr>
          <a:xfrm>
            <a:off x="6939096" y="7219263"/>
            <a:ext cx="1739451" cy="1355115"/>
          </a:xfrm>
          <a:custGeom>
            <a:rect b="b" l="l" r="r" t="t"/>
            <a:pathLst>
              <a:path extrusionOk="0" h="1325296" w="1987944">
                <a:moveTo>
                  <a:pt x="0" y="0"/>
                </a:moveTo>
                <a:lnTo>
                  <a:pt x="1987943" y="0"/>
                </a:lnTo>
                <a:lnTo>
                  <a:pt x="1987943" y="1325296"/>
                </a:lnTo>
                <a:lnTo>
                  <a:pt x="0" y="1325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8918000" y="7429810"/>
            <a:ext cx="915299" cy="933665"/>
          </a:xfrm>
          <a:custGeom>
            <a:rect b="b" l="l" r="r" t="t"/>
            <a:pathLst>
              <a:path extrusionOk="0" h="913120" w="1046056">
                <a:moveTo>
                  <a:pt x="0" y="0"/>
                </a:moveTo>
                <a:lnTo>
                  <a:pt x="1046056" y="0"/>
                </a:lnTo>
                <a:lnTo>
                  <a:pt x="1046056" y="913120"/>
                </a:lnTo>
                <a:lnTo>
                  <a:pt x="0" y="913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15"/>
          <p:cNvSpPr/>
          <p:nvPr/>
        </p:nvSpPr>
        <p:spPr>
          <a:xfrm>
            <a:off x="10014986" y="7402710"/>
            <a:ext cx="1461671" cy="960788"/>
          </a:xfrm>
          <a:custGeom>
            <a:rect b="b" l="l" r="r" t="t"/>
            <a:pathLst>
              <a:path extrusionOk="0" h="939646" w="1670481">
                <a:moveTo>
                  <a:pt x="0" y="0"/>
                </a:moveTo>
                <a:lnTo>
                  <a:pt x="1670482" y="0"/>
                </a:lnTo>
                <a:lnTo>
                  <a:pt x="1670482" y="939646"/>
                </a:lnTo>
                <a:lnTo>
                  <a:pt x="0" y="939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5"/>
          <p:cNvSpPr/>
          <p:nvPr/>
        </p:nvSpPr>
        <p:spPr>
          <a:xfrm>
            <a:off x="11521646" y="7432546"/>
            <a:ext cx="1148996" cy="930927"/>
          </a:xfrm>
          <a:custGeom>
            <a:rect b="b" l="l" r="r" t="t"/>
            <a:pathLst>
              <a:path extrusionOk="0" h="910442" w="1313138">
                <a:moveTo>
                  <a:pt x="0" y="0"/>
                </a:moveTo>
                <a:lnTo>
                  <a:pt x="1313138" y="0"/>
                </a:lnTo>
                <a:lnTo>
                  <a:pt x="1313138" y="910442"/>
                </a:lnTo>
                <a:lnTo>
                  <a:pt x="0" y="910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15"/>
          <p:cNvSpPr/>
          <p:nvPr/>
        </p:nvSpPr>
        <p:spPr>
          <a:xfrm>
            <a:off x="5646305" y="2041312"/>
            <a:ext cx="6995391" cy="3357788"/>
          </a:xfrm>
          <a:custGeom>
            <a:rect b="b" l="l" r="r" t="t"/>
            <a:pathLst>
              <a:path extrusionOk="0" h="3357788" w="6995391">
                <a:moveTo>
                  <a:pt x="0" y="0"/>
                </a:moveTo>
                <a:lnTo>
                  <a:pt x="6995390" y="0"/>
                </a:lnTo>
                <a:lnTo>
                  <a:pt x="6995390" y="3357788"/>
                </a:lnTo>
                <a:lnTo>
                  <a:pt x="0" y="3357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5"/>
          <p:cNvSpPr/>
          <p:nvPr/>
        </p:nvSpPr>
        <p:spPr>
          <a:xfrm>
            <a:off x="12852490" y="7528966"/>
            <a:ext cx="1428114" cy="834426"/>
          </a:xfrm>
          <a:custGeom>
            <a:rect b="b" l="l" r="r" t="t"/>
            <a:pathLst>
              <a:path extrusionOk="0" h="816065" w="1632130">
                <a:moveTo>
                  <a:pt x="0" y="0"/>
                </a:moveTo>
                <a:lnTo>
                  <a:pt x="1632130" y="0"/>
                </a:lnTo>
                <a:lnTo>
                  <a:pt x="1632130" y="816065"/>
                </a:lnTo>
                <a:lnTo>
                  <a:pt x="0" y="8160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5"/>
          <p:cNvSpPr txBox="1"/>
          <p:nvPr/>
        </p:nvSpPr>
        <p:spPr>
          <a:xfrm>
            <a:off x="6750135" y="738823"/>
            <a:ext cx="4787729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271905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6750139" y="6017040"/>
            <a:ext cx="478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50" u="none" cap="none" strike="noStrike">
                <a:solidFill>
                  <a:srgbClr val="271905"/>
                </a:solidFill>
                <a:latin typeface="Arial"/>
                <a:ea typeface="Arial"/>
                <a:cs typeface="Arial"/>
                <a:sym typeface="Arial"/>
              </a:rPr>
              <a:t>Tecnologias</a:t>
            </a:r>
            <a:endParaRPr sz="51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