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i3vyHJn/ThpPF2rUPO3WpiOjOW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3bb9a430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73bb9a4300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e09232911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6e09232911_0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e09232911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6e09232911_0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375"/>
              <a:buFont typeface="Calibri"/>
              <a:buNone/>
              <a:defRPr sz="33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lvl="1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/>
            </a:lvl2pPr>
            <a:lvl3pPr lvl="2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sz="1013"/>
            </a:lvl3pPr>
            <a:lvl4pPr lvl="3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lvl="4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lvl="5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lvl="6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lvl="7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lvl="8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3028950" y="6356355"/>
            <a:ext cx="3429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1819922" y="-3174"/>
            <a:ext cx="669542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2250507" y="-228031"/>
            <a:ext cx="4642987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028950" y="6356355"/>
            <a:ext cx="3429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 rot="5400000">
            <a:off x="4623595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 rot="5400000">
            <a:off x="623096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1" type="ftr"/>
          </p:nvPr>
        </p:nvSpPr>
        <p:spPr>
          <a:xfrm>
            <a:off x="3028950" y="6356355"/>
            <a:ext cx="3429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1819922" y="-3174"/>
            <a:ext cx="669542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25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628650" y="1393826"/>
            <a:ext cx="7886700" cy="464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375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650"/>
              <a:buChar char="•"/>
              <a:defRPr sz="1650"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3028950" y="6356355"/>
            <a:ext cx="3429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623888" y="1709743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375"/>
              <a:buFont typeface="Calibri"/>
              <a:buNone/>
              <a:defRPr sz="33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623888" y="4589468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 sz="1125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013"/>
              <a:buNone/>
              <a:defRPr sz="101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1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1" type="ftr"/>
          </p:nvPr>
        </p:nvSpPr>
        <p:spPr>
          <a:xfrm>
            <a:off x="3028950" y="6356355"/>
            <a:ext cx="3429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1819922" y="-3174"/>
            <a:ext cx="669542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1" type="ftr"/>
          </p:nvPr>
        </p:nvSpPr>
        <p:spPr>
          <a:xfrm>
            <a:off x="3028950" y="6356355"/>
            <a:ext cx="3429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629841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b="1" sz="1125"/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b="1" sz="1013"/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9pPr>
          </a:lstStyle>
          <a:p/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3" type="body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b="1" sz="1125"/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None/>
              <a:defRPr b="1" sz="1013"/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9pPr>
          </a:lstStyle>
          <a:p/>
        </p:txBody>
      </p:sp>
      <p:sp>
        <p:nvSpPr>
          <p:cNvPr id="47" name="Google Shape;47;p13"/>
          <p:cNvSpPr txBox="1"/>
          <p:nvPr>
            <p:ph idx="4" type="body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1" type="ftr"/>
          </p:nvPr>
        </p:nvSpPr>
        <p:spPr>
          <a:xfrm>
            <a:off x="3028950" y="6356355"/>
            <a:ext cx="3429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1819922" y="-3174"/>
            <a:ext cx="669542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1" type="ftr"/>
          </p:nvPr>
        </p:nvSpPr>
        <p:spPr>
          <a:xfrm>
            <a:off x="3028950" y="6356355"/>
            <a:ext cx="3429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>
            <a:off x="3028950" y="6356355"/>
            <a:ext cx="3429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Font typeface="Calibri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8612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575"/>
            </a:lvl2pPr>
            <a:lvl3pPr indent="-314325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indent="-300037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4pPr>
            <a:lvl5pPr indent="-300037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5pPr>
            <a:lvl6pPr indent="-300037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6pPr>
            <a:lvl7pPr indent="-300037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7pPr>
            <a:lvl8pPr indent="-300037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8pPr>
            <a:lvl9pPr indent="-300037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/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3028950" y="6356355"/>
            <a:ext cx="3429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Font typeface="Calibri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/>
          <p:nvPr>
            <p:ph idx="2" type="pic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788"/>
              <a:buNone/>
              <a:defRPr sz="788"/>
            </a:lvl2pPr>
            <a:lvl3pPr indent="-228600" lvl="2" marL="1371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3pPr>
            <a:lvl4pPr indent="-228600" lvl="3" marL="1828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4pPr>
            <a:lvl5pPr indent="-228600" lvl="4" marL="22860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5pPr>
            <a:lvl6pPr indent="-228600" lvl="5" marL="27432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6pPr>
            <a:lvl7pPr indent="-228600" lvl="6" marL="32004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7pPr>
            <a:lvl8pPr indent="-228600" lvl="7" marL="3657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8pPr>
            <a:lvl9pPr indent="-228600" lvl="8" marL="41148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028950" y="6356355"/>
            <a:ext cx="3429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1819922" y="-3174"/>
            <a:ext cx="669542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25"/>
              <a:buFont typeface="Calibri"/>
              <a:buNone/>
              <a:defRPr b="1" i="0" sz="2025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28650" y="1393826"/>
            <a:ext cx="7886700" cy="464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375" lvl="0" marL="457200" marR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4325" lvl="1" marL="9144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0037" lvl="2" marL="13716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925" lvl="3" marL="18288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925" lvl="4" marL="22860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925" lvl="5" marL="27432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925" lvl="6" marL="32004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925" lvl="7" marL="36576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925" lvl="8" marL="4114800" marR="0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b="0" i="0" sz="101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028950" y="6356355"/>
            <a:ext cx="3429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0" y="1219737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, company name&#10;&#10;Description automatically generated" id="16" name="Google Shape;16;p8"/>
          <p:cNvPicPr preferRelativeResize="0"/>
          <p:nvPr/>
        </p:nvPicPr>
        <p:blipFill rotWithShape="1">
          <a:blip r:embed="rId1">
            <a:alphaModFix/>
          </a:blip>
          <a:srcRect b="0" l="0" r="0" t="8456"/>
          <a:stretch/>
        </p:blipFill>
        <p:spPr>
          <a:xfrm>
            <a:off x="5879" y="83254"/>
            <a:ext cx="2151396" cy="10832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-EX7t9yEZtsCLvxF28vflFM3npu-8MEe/view" TargetMode="External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F4B081"/>
                </a:solidFill>
              </a:rPr>
              <a:t>FINAL PROJECT</a:t>
            </a:r>
            <a:br>
              <a:rPr lang="en-US" sz="4400">
                <a:solidFill>
                  <a:srgbClr val="F4B081"/>
                </a:solidFill>
              </a:rPr>
            </a:br>
            <a:r>
              <a:rPr lang="en-US" sz="4400"/>
              <a:t>Smart Home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3857480" y="4246274"/>
            <a:ext cx="4519800" cy="1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800">
                <a:solidFill>
                  <a:srgbClr val="FF0000"/>
                </a:solidFill>
              </a:rPr>
              <a:t>Group 3 – Class SE1814</a:t>
            </a:r>
            <a:endParaRPr/>
          </a:p>
          <a:p>
            <a:pPr indent="-277177" lvl="0" marL="28575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SE193983 – Trần Đình Thiện</a:t>
            </a:r>
            <a:endParaRPr/>
          </a:p>
          <a:p>
            <a:pPr indent="-277177" lvl="0" marL="28575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SE194751- Tr</a:t>
            </a:r>
            <a:r>
              <a:rPr lang="en-US" sz="1800"/>
              <a:t>ương Đoàn Anh Khoa</a:t>
            </a:r>
            <a:endParaRPr sz="1800"/>
          </a:p>
          <a:p>
            <a:pPr indent="-277177" lvl="0" marL="28575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SE194533- Ngu</a:t>
            </a:r>
            <a:r>
              <a:rPr lang="en-US" sz="1800"/>
              <a:t>yễn Phú Cường</a:t>
            </a:r>
            <a:endParaRPr sz="1800"/>
          </a:p>
          <a:p>
            <a:pPr indent="-277177" lvl="0" marL="28575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/>
              <a:t>SE194001-Nguy</a:t>
            </a:r>
            <a:r>
              <a:rPr lang="en-US" sz="1800"/>
              <a:t>ễn Huỳnh Nhật Thịnh</a:t>
            </a:r>
            <a:endParaRPr sz="1800"/>
          </a:p>
          <a:p>
            <a:pPr indent="-184150" lvl="0" marL="28575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600"/>
          </a:p>
          <a:p>
            <a:pPr indent="-184150" lvl="0" marL="28575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92" name="Google Shape;92;p1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3bb9a4300_0_0"/>
          <p:cNvSpPr txBox="1"/>
          <p:nvPr>
            <p:ph idx="1" type="body"/>
          </p:nvPr>
        </p:nvSpPr>
        <p:spPr>
          <a:xfrm>
            <a:off x="2614150" y="2742638"/>
            <a:ext cx="3998100" cy="21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sz="1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373bb9a4300_0_0"/>
          <p:cNvSpPr txBox="1"/>
          <p:nvPr>
            <p:ph idx="12" type="sldNum"/>
          </p:nvPr>
        </p:nvSpPr>
        <p:spPr>
          <a:xfrm>
            <a:off x="64579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1819922" y="-3174"/>
            <a:ext cx="669542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libri"/>
              <a:buNone/>
            </a:pPr>
            <a:r>
              <a:rPr lang="en-US" sz="3200"/>
              <a:t>PROJECT FEATURES</a:t>
            </a:r>
            <a:endParaRPr sz="3200"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628650" y="1517826"/>
            <a:ext cx="78867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1" marL="385762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Scan Card ID to open the door</a:t>
            </a:r>
            <a:endParaRPr sz="2400"/>
          </a:p>
          <a:p>
            <a:pPr indent="-152400" lvl="1" marL="385762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 Sensor over 800 to active buzzer</a:t>
            </a:r>
            <a:endParaRPr sz="2400"/>
          </a:p>
          <a:p>
            <a:pPr indent="-152400" lvl="1" marL="385762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Movement Sensor to light the LED</a:t>
            </a:r>
            <a:endParaRPr sz="2400"/>
          </a:p>
          <a:p>
            <a:pPr indent="-152400" lvl="1" marL="385762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Obstacle Sensor  to active buzzer</a:t>
            </a:r>
            <a:endParaRPr sz="2400"/>
          </a:p>
          <a:p>
            <a:pPr indent="-152400" lvl="1" marL="385762" rtl="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Using Web to turn on Light</a:t>
            </a:r>
            <a:endParaRPr sz="2400"/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1819922" y="-3174"/>
            <a:ext cx="669542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libri"/>
              <a:buNone/>
            </a:pPr>
            <a:r>
              <a:rPr lang="en-US" sz="3200"/>
              <a:t>BLOCK DIAGRAM</a:t>
            </a:r>
            <a:endParaRPr sz="3200"/>
          </a:p>
        </p:txBody>
      </p:sp>
      <p:sp>
        <p:nvSpPr>
          <p:cNvPr id="105" name="Google Shape;105;p3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6" name="Google Shape;106;p3" title="Untitled Diagram-Page-3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675" y="1322400"/>
            <a:ext cx="4554425" cy="54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1819922" y="-3174"/>
            <a:ext cx="669542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libri"/>
              <a:buNone/>
            </a:pPr>
            <a:r>
              <a:rPr lang="en-US" sz="3200"/>
              <a:t>CIRCUIT SCHEMATIC</a:t>
            </a:r>
            <a:endParaRPr/>
          </a:p>
        </p:txBody>
      </p:sp>
      <p:sp>
        <p:nvSpPr>
          <p:cNvPr id="112" name="Google Shape;112;p4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3" name="Google Shape;11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700" y="1580175"/>
            <a:ext cx="9197700" cy="41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1819922" y="-3174"/>
            <a:ext cx="669542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libri"/>
              <a:buNone/>
            </a:pPr>
            <a:r>
              <a:rPr lang="en-US" sz="3200"/>
              <a:t>HARDWARE INTERFACING</a:t>
            </a:r>
            <a:endParaRPr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-1732725" y="899975"/>
            <a:ext cx="8300400" cy="52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120" name="Google Shape;120;p5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50" y="1377979"/>
            <a:ext cx="4586049" cy="5450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495" y="1474809"/>
            <a:ext cx="4210106" cy="53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1819925" y="-3175"/>
            <a:ext cx="6097200" cy="9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libri"/>
              <a:buNone/>
            </a:pPr>
            <a:r>
              <a:rPr lang="en-US" sz="3200"/>
              <a:t>FLOWCHART</a:t>
            </a:r>
            <a:endParaRPr sz="3200"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 rot="10800000">
            <a:off x="2169775" y="2592050"/>
            <a:ext cx="240900" cy="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1047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9" name="Google Shape;129;p6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0" name="Google Shape;130;p6" title="FlowCharASS-Page-5.drawio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50" y="1245575"/>
            <a:ext cx="8049152" cy="5568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e09232911_0_2"/>
          <p:cNvSpPr txBox="1"/>
          <p:nvPr>
            <p:ph type="title"/>
          </p:nvPr>
        </p:nvSpPr>
        <p:spPr>
          <a:xfrm>
            <a:off x="1819922" y="-3174"/>
            <a:ext cx="6695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libri"/>
              <a:buNone/>
            </a:pPr>
            <a:r>
              <a:rPr lang="en-US" sz="3200"/>
              <a:t>Demo Clip</a:t>
            </a:r>
            <a:endParaRPr sz="3200"/>
          </a:p>
        </p:txBody>
      </p:sp>
      <p:sp>
        <p:nvSpPr>
          <p:cNvPr id="136" name="Google Shape;136;g36e09232911_0_2"/>
          <p:cNvSpPr txBox="1"/>
          <p:nvPr>
            <p:ph idx="1" type="body"/>
          </p:nvPr>
        </p:nvSpPr>
        <p:spPr>
          <a:xfrm>
            <a:off x="2275525" y="2799825"/>
            <a:ext cx="5320800" cy="3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812" lvl="0" marL="1285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t/>
            </a:r>
            <a:endParaRPr/>
          </a:p>
        </p:txBody>
      </p:sp>
      <p:sp>
        <p:nvSpPr>
          <p:cNvPr id="137" name="Google Shape;137;g36e09232911_0_2"/>
          <p:cNvSpPr txBox="1"/>
          <p:nvPr>
            <p:ph idx="12" type="sldNum"/>
          </p:nvPr>
        </p:nvSpPr>
        <p:spPr>
          <a:xfrm>
            <a:off x="64579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8" name="Google Shape;138;g36e09232911_0_2" title="684762087138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188" y="1583913"/>
            <a:ext cx="8019626" cy="45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1819922" y="-3174"/>
            <a:ext cx="669542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libri"/>
              <a:buNone/>
            </a:pPr>
            <a:r>
              <a:rPr lang="en-US" sz="3200"/>
              <a:t>Conclusions</a:t>
            </a:r>
            <a:endParaRPr sz="3200"/>
          </a:p>
        </p:txBody>
      </p:sp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588975" y="1370000"/>
            <a:ext cx="7886700" cy="6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RFID-Based Door Access: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Uses RFID scanning to allow only authorized users to enter, improving security.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2.Contact Sensor (CO s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ensor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) as Bell: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Detects when CO is at the alarm level and triggers a doorbell to notify occupants.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3.Motion Sensor for Automation: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Automatically turns on light or activates alert (LED/buzzer) when motion is detected.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4.Remote Control via Web Interface: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Allows users to control the light through the internet.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5.Obstacle Sensors and Actuators: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Combines multiple components for a functional and practical smart system.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6.Application and Purpose: -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Enhances home or office security, convenience, and automation.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                                            -Serves as a basic model for developing advanced smart systems.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rPr i="1" lang="en-US" sz="1800"/>
              <a:t> </a:t>
            </a:r>
            <a:endParaRPr i="1" sz="1800"/>
          </a:p>
        </p:txBody>
      </p:sp>
      <p:sp>
        <p:nvSpPr>
          <p:cNvPr id="145" name="Google Shape;145;p7"/>
          <p:cNvSpPr txBox="1"/>
          <p:nvPr>
            <p:ph idx="12" type="sldNum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e09232911_0_13"/>
          <p:cNvSpPr txBox="1"/>
          <p:nvPr>
            <p:ph type="title"/>
          </p:nvPr>
        </p:nvSpPr>
        <p:spPr>
          <a:xfrm>
            <a:off x="1819922" y="-3174"/>
            <a:ext cx="6695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Calibri"/>
              <a:buNone/>
            </a:pPr>
            <a:r>
              <a:rPr lang="en-US" sz="3200"/>
              <a:t>Future Work</a:t>
            </a:r>
            <a:endParaRPr sz="3200"/>
          </a:p>
        </p:txBody>
      </p:sp>
      <p:sp>
        <p:nvSpPr>
          <p:cNvPr id="151" name="Google Shape;151;g36e09232911_0_13"/>
          <p:cNvSpPr txBox="1"/>
          <p:nvPr>
            <p:ph idx="1" type="body"/>
          </p:nvPr>
        </p:nvSpPr>
        <p:spPr>
          <a:xfrm>
            <a:off x="676275" y="1322525"/>
            <a:ext cx="7886700" cy="6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To enhance system functionality and reliability, we recommend the following future developments: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-Implement two-factor authentication for secure access.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Transition 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to dashboard with user login.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-Fix the Logic and Bugs between ESP and Arduino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36e09232911_0_13"/>
          <p:cNvSpPr txBox="1"/>
          <p:nvPr>
            <p:ph idx="12" type="sldNum"/>
          </p:nvPr>
        </p:nvSpPr>
        <p:spPr>
          <a:xfrm>
            <a:off x="6457950" y="635635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PTU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2024-06-22T03:41:06Z</dcterms:created>
  <dc:creator>Duc Dang Ngoc Minh</dc:creator>
</cp:coreProperties>
</file>