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78" r:id="rId15"/>
    <p:sldId id="268" r:id="rId16"/>
    <p:sldId id="272" r:id="rId17"/>
    <p:sldId id="273" r:id="rId18"/>
    <p:sldId id="275" r:id="rId19"/>
    <p:sldId id="270" r:id="rId20"/>
    <p:sldId id="271" r:id="rId21"/>
    <p:sldId id="269" r:id="rId22"/>
    <p:sldId id="274" r:id="rId23"/>
    <p:sldId id="276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0182B-3BE2-414B-AE79-77C1BF451BE8}" type="datetimeFigureOut">
              <a:rPr lang="pt-BR" smtClean="0"/>
              <a:pPr/>
              <a:t>08/03/2013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35D43-1FDD-4E68-8D71-A63DE83B7B3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341206"/>
            <a:ext cx="7772400" cy="3807874"/>
          </a:xfrm>
        </p:spPr>
        <p:txBody>
          <a:bodyPr>
            <a:noAutofit/>
          </a:bodyPr>
          <a:lstStyle/>
          <a:p>
            <a:r>
              <a:rPr lang="pt-BR" sz="8800" b="1" dirty="0" smtClean="0">
                <a:latin typeface="Georgia" pitchFamily="18" charset="0"/>
                <a:cs typeface="Times New Roman" pitchFamily="18" charset="0"/>
              </a:rPr>
              <a:t>PHP</a:t>
            </a:r>
            <a:r>
              <a:rPr lang="pt-BR" sz="4800" dirty="0" smtClean="0"/>
              <a:t/>
            </a:r>
            <a:br>
              <a:rPr lang="pt-BR" sz="4800" dirty="0" smtClean="0"/>
            </a:br>
            <a:r>
              <a:rPr lang="pt-BR" dirty="0" smtClean="0">
                <a:latin typeface="Georgia" pitchFamily="18" charset="0"/>
                <a:cs typeface="Times New Roman" pitchFamily="18" charset="0"/>
              </a:rPr>
              <a:t>Do jeito certo!</a:t>
            </a:r>
            <a:br>
              <a:rPr lang="pt-BR" dirty="0" smtClean="0">
                <a:latin typeface="Georgia" pitchFamily="18" charset="0"/>
                <a:cs typeface="Times New Roman" pitchFamily="18" charset="0"/>
              </a:rPr>
            </a:br>
            <a:r>
              <a:rPr lang="pt-BR" sz="36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Por </a:t>
            </a:r>
            <a:r>
              <a:rPr lang="pt-BR" sz="2000" dirty="0" err="1" smtClean="0">
                <a:latin typeface="Georgia" pitchFamily="18" charset="0"/>
                <a:cs typeface="Times New Roman" pitchFamily="18" charset="0"/>
              </a:rPr>
              <a:t>Jonata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 </a:t>
            </a:r>
            <a:r>
              <a:rPr lang="pt-BR" sz="2000" dirty="0" smtClean="0">
                <a:latin typeface="Georgia" pitchFamily="18" charset="0"/>
                <a:cs typeface="Times New Roman" pitchFamily="18" charset="0"/>
              </a:rPr>
              <a:t>Weber - jonataa@gmail.com</a:t>
            </a:r>
            <a:endParaRPr lang="pt-BR" sz="4800" dirty="0">
              <a:solidFill>
                <a:schemeClr val="bg1">
                  <a:lumMod val="50000"/>
                </a:schemeClr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436" y="5025146"/>
            <a:ext cx="6415596" cy="1500198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devfsa@googlegroups.com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http://horaextra.org/</a:t>
            </a:r>
          </a:p>
          <a:p>
            <a:pPr algn="l"/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://br.phptherightway.com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ttp://www.creditouniversitario.com.br/mkt/landing/unifacs_arquivos/lp_logo_unifa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86" y="4720402"/>
            <a:ext cx="4098032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860032" y="477930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Apoio: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 Orientado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Pressupõe que o mundo é composto por </a:t>
            </a:r>
            <a:r>
              <a:rPr lang="pt-BR" u="sng" dirty="0" smtClean="0"/>
              <a:t>objetos</a:t>
            </a:r>
          </a:p>
          <a:p>
            <a:r>
              <a:rPr lang="pt-BR" b="1" dirty="0" smtClean="0"/>
              <a:t>Objeto</a:t>
            </a:r>
            <a:r>
              <a:rPr lang="pt-BR" dirty="0" smtClean="0"/>
              <a:t> é uma entidade que combina</a:t>
            </a:r>
          </a:p>
          <a:p>
            <a:pPr lvl="1"/>
            <a:r>
              <a:rPr lang="pt-BR" dirty="0" smtClean="0"/>
              <a:t>Estrutura de dados e;</a:t>
            </a:r>
          </a:p>
          <a:p>
            <a:pPr lvl="1"/>
            <a:r>
              <a:rPr lang="pt-BR" dirty="0" smtClean="0"/>
              <a:t>Comportamento funcional.</a:t>
            </a:r>
          </a:p>
          <a:p>
            <a:r>
              <a:rPr lang="pt-BR" dirty="0" smtClean="0"/>
              <a:t>Sistemas de software baseado na composição e interação entre diversas unidades de software chamadas de </a:t>
            </a:r>
            <a:r>
              <a:rPr lang="pt-BR" u="sng" dirty="0" smtClean="0"/>
              <a:t>objetos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colaboração entre os </a:t>
            </a:r>
            <a:r>
              <a:rPr lang="pt-BR" u="sng" dirty="0" smtClean="0"/>
              <a:t>objetos</a:t>
            </a:r>
            <a:r>
              <a:rPr lang="pt-BR" dirty="0" smtClean="0"/>
              <a:t> é feita através do envio de mensagens.</a:t>
            </a:r>
          </a:p>
          <a:p>
            <a:endParaRPr lang="pt-BR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Procedimental </a:t>
            </a:r>
            <a:r>
              <a:rPr lang="pt-BR" dirty="0" err="1" smtClean="0"/>
              <a:t>vs</a:t>
            </a:r>
            <a:r>
              <a:rPr lang="pt-BR" dirty="0" smtClean="0"/>
              <a:t> OO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809099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a Orientação a Objetos (OO)?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2438" y="2232035"/>
            <a:ext cx="4038600" cy="4340237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Objeto</a:t>
            </a:r>
          </a:p>
          <a:p>
            <a:pPr lvl="1"/>
            <a:r>
              <a:rPr lang="pt-BR" dirty="0" smtClean="0"/>
              <a:t>Atributo</a:t>
            </a:r>
          </a:p>
          <a:p>
            <a:pPr lvl="1"/>
            <a:r>
              <a:rPr lang="pt-BR" dirty="0" smtClean="0"/>
              <a:t>Método</a:t>
            </a:r>
          </a:p>
          <a:p>
            <a:pPr lvl="1"/>
            <a:r>
              <a:rPr lang="pt-BR" dirty="0" smtClean="0"/>
              <a:t>Mensagem</a:t>
            </a:r>
          </a:p>
          <a:p>
            <a:pPr lvl="1"/>
            <a:r>
              <a:rPr lang="pt-BR" dirty="0" smtClean="0"/>
              <a:t>Herança</a:t>
            </a:r>
          </a:p>
          <a:p>
            <a:pPr lvl="1"/>
            <a:r>
              <a:rPr lang="pt-BR" dirty="0" smtClean="0"/>
              <a:t>Associação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43438" y="2232035"/>
            <a:ext cx="4038600" cy="4340237"/>
          </a:xfrm>
        </p:spPr>
        <p:txBody>
          <a:bodyPr>
            <a:normAutofit/>
          </a:bodyPr>
          <a:lstStyle/>
          <a:p>
            <a:pPr lvl="1"/>
            <a:r>
              <a:rPr lang="pt-BR" dirty="0" err="1" smtClean="0"/>
              <a:t>Encapsulamento</a:t>
            </a:r>
            <a:endParaRPr lang="pt-BR" dirty="0" smtClean="0"/>
          </a:p>
          <a:p>
            <a:pPr lvl="1"/>
            <a:r>
              <a:rPr lang="pt-BR" dirty="0" smtClean="0"/>
              <a:t>Abstração</a:t>
            </a:r>
          </a:p>
          <a:p>
            <a:pPr lvl="1"/>
            <a:r>
              <a:rPr lang="pt-BR" dirty="0" smtClean="0"/>
              <a:t>Polimorfismo</a:t>
            </a:r>
          </a:p>
          <a:p>
            <a:pPr lvl="1"/>
            <a:r>
              <a:rPr lang="pt-BR" dirty="0" smtClean="0"/>
              <a:t>Interface</a:t>
            </a:r>
          </a:p>
          <a:p>
            <a:pPr lvl="1"/>
            <a:r>
              <a:rPr lang="pt-BR" dirty="0" smtClean="0"/>
              <a:t>Pacotes (ou </a:t>
            </a:r>
            <a:r>
              <a:rPr lang="pt-BR" dirty="0" err="1" smtClean="0"/>
              <a:t>amespaces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Traits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57224" y="1383557"/>
            <a:ext cx="7511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 paradigma de objetos baseia-se nos seguintes conceitos: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usar OO?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As abstrações são mais próximas do mundo real</a:t>
            </a:r>
          </a:p>
          <a:p>
            <a:pPr lvl="1"/>
            <a:r>
              <a:rPr lang="pt-BR" dirty="0"/>
              <a:t>Objetos são coisas do mundo real</a:t>
            </a:r>
          </a:p>
          <a:p>
            <a:r>
              <a:rPr lang="pt-BR" dirty="0"/>
              <a:t>Mais fácil comunicar-se com usuário na linguagem dele</a:t>
            </a:r>
          </a:p>
          <a:p>
            <a:pPr lvl="1"/>
            <a:r>
              <a:rPr lang="pt-BR" dirty="0"/>
              <a:t>Levantamento de requisitos falando-se em objetos</a:t>
            </a:r>
          </a:p>
          <a:p>
            <a:r>
              <a:rPr lang="pt-BR" dirty="0"/>
              <a:t>Objetos existem em todas as fases de desenvolvimento de sistemas</a:t>
            </a:r>
          </a:p>
          <a:p>
            <a:pPr lvl="1"/>
            <a:r>
              <a:rPr lang="pt-BR" dirty="0"/>
              <a:t>Notação única facilita integração entre fases. Inclui-se novos objetos deixando estáveis os antigos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72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a habilidade de concentrar nos aspectos essenciais de um contexto qualquer, ignorando características menos importantes ou acidentais.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modelagem orientada a objetos, uma classe é uma abstração de entidades existentes no domínio do sistema de </a:t>
            </a:r>
            <a:r>
              <a:rPr lang="pt-BR" dirty="0" smtClean="0"/>
              <a:t>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26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b="1" dirty="0" smtClean="0"/>
              <a:t>classe</a:t>
            </a:r>
            <a:r>
              <a:rPr lang="pt-BR" dirty="0" smtClean="0"/>
              <a:t> é uma estrutura que abstrai um conjunto de objetos com características similares. 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classe</a:t>
            </a:r>
            <a:r>
              <a:rPr lang="pt-BR" dirty="0" smtClean="0"/>
              <a:t> define o comportamento de seus objetos através de </a:t>
            </a:r>
            <a:r>
              <a:rPr lang="pt-BR" u="sng" dirty="0" smtClean="0"/>
              <a:t>métodos</a:t>
            </a:r>
            <a:r>
              <a:rPr lang="pt-BR" dirty="0" smtClean="0"/>
              <a:t> e os estados possíveis destes objetos através de </a:t>
            </a:r>
            <a:r>
              <a:rPr lang="pt-BR" u="sng" dirty="0" smtClean="0"/>
              <a:t>atributos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Outro membros:</a:t>
            </a:r>
          </a:p>
          <a:p>
            <a:pPr lvl="1"/>
            <a:r>
              <a:rPr lang="pt-BR" dirty="0" smtClean="0"/>
              <a:t>Construtores, </a:t>
            </a:r>
            <a:r>
              <a:rPr lang="pt-BR" dirty="0" err="1" smtClean="0"/>
              <a:t>Destrutor</a:t>
            </a:r>
            <a:r>
              <a:rPr lang="pt-BR" dirty="0" smtClean="0"/>
              <a:t>, </a:t>
            </a:r>
            <a:r>
              <a:rPr lang="pt-BR" dirty="0"/>
              <a:t>Propriedades </a:t>
            </a:r>
            <a:r>
              <a:rPr lang="pt-BR" dirty="0" smtClean="0"/>
              <a:t>e Eventos.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OO: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Instância de uma classe;</a:t>
            </a:r>
          </a:p>
          <a:p>
            <a:r>
              <a:rPr lang="pt-BR" dirty="0" smtClean="0"/>
              <a:t>Um objeto é capaz de armazenar estados através de seus atributos e reagir a mensagens enviadas a ele, assim como se relacionar e enviar mensagens a outros objetos; </a:t>
            </a:r>
          </a:p>
          <a:p>
            <a:r>
              <a:rPr lang="pt-BR" dirty="0" smtClean="0"/>
              <a:t>Exemplo de objetos da classe </a:t>
            </a:r>
            <a:r>
              <a:rPr lang="pt-BR" u="sng" dirty="0" smtClean="0"/>
              <a:t>Humanos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João, José, Maria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Formalmente, um objeto é algo que possui:</a:t>
            </a:r>
          </a:p>
          <a:p>
            <a:pPr lvl="1"/>
            <a:r>
              <a:rPr lang="pt-BR" dirty="0" smtClean="0"/>
              <a:t>um </a:t>
            </a:r>
            <a:r>
              <a:rPr lang="pt-BR" b="1" u="sng" dirty="0" smtClean="0"/>
              <a:t>estado</a:t>
            </a:r>
            <a:r>
              <a:rPr lang="pt-BR" dirty="0" smtClean="0"/>
              <a:t>, que é normalmente implementado através de seu  conjunto  de  propriedades  (denominadas  atributos);</a:t>
            </a:r>
          </a:p>
          <a:p>
            <a:pPr lvl="1"/>
            <a:r>
              <a:rPr lang="pt-BR" dirty="0" smtClean="0"/>
              <a:t>uma  </a:t>
            </a:r>
            <a:r>
              <a:rPr lang="pt-BR" b="1" u="sng" dirty="0" smtClean="0"/>
              <a:t>identidade única</a:t>
            </a:r>
            <a:r>
              <a:rPr lang="pt-BR" dirty="0" smtClean="0"/>
              <a:t>. Identidade  é  a  propriedade  de um  objeto  que  distingue-o  de  outros  objetos;</a:t>
            </a:r>
          </a:p>
          <a:p>
            <a:pPr lvl="1"/>
            <a:r>
              <a:rPr lang="pt-BR" dirty="0" smtClean="0"/>
              <a:t>E um </a:t>
            </a:r>
            <a:r>
              <a:rPr lang="pt-BR" b="1" u="sng" dirty="0" smtClean="0"/>
              <a:t>comportamento</a:t>
            </a:r>
            <a:r>
              <a:rPr lang="pt-BR" dirty="0" smtClean="0"/>
              <a:t>. O comportamento define como um objeto reage às requisições de outros objetos.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OO: Objeto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36"/>
            <a:ext cx="7767084" cy="488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</a:t>
            </a:r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Esconder os </a:t>
            </a:r>
            <a:r>
              <a:rPr lang="pt-BR" b="1" dirty="0" smtClean="0"/>
              <a:t>detalhes da implementação </a:t>
            </a:r>
            <a:r>
              <a:rPr lang="pt-BR" dirty="0" smtClean="0"/>
              <a:t>de um objeto é chamado de </a:t>
            </a:r>
            <a:r>
              <a:rPr lang="pt-BR" dirty="0" err="1" smtClean="0"/>
              <a:t>Encapsulamento</a:t>
            </a:r>
            <a:r>
              <a:rPr lang="pt-BR" dirty="0" smtClean="0"/>
              <a:t>:</a:t>
            </a:r>
          </a:p>
          <a:p>
            <a:r>
              <a:rPr lang="pt-BR" dirty="0" smtClean="0"/>
              <a:t>Benefícios:</a:t>
            </a:r>
          </a:p>
          <a:p>
            <a:pPr lvl="1"/>
            <a:r>
              <a:rPr lang="pt-BR" dirty="0" smtClean="0"/>
              <a:t>O  código  cliente  pode  usar  apenas  a  interface  para  a operação;</a:t>
            </a:r>
          </a:p>
          <a:p>
            <a:pPr lvl="1"/>
            <a:r>
              <a:rPr lang="pt-BR" dirty="0" smtClean="0"/>
              <a:t>A  implementação  do  objeto  pode  mudar,  para  corrigir erros,  aumentar  performance,  </a:t>
            </a:r>
            <a:r>
              <a:rPr lang="pt-BR" dirty="0" err="1" smtClean="0"/>
              <a:t>etc</a:t>
            </a:r>
            <a:r>
              <a:rPr lang="pt-BR" dirty="0" smtClean="0"/>
              <a:t>  sem  que  seja  necessário modificar o código do cliente;</a:t>
            </a:r>
          </a:p>
          <a:p>
            <a:pPr lvl="1"/>
            <a:r>
              <a:rPr lang="pt-BR" dirty="0" smtClean="0"/>
              <a:t>A manutenção é mais fácil e menos custosa;</a:t>
            </a:r>
          </a:p>
          <a:p>
            <a:pPr lvl="1"/>
            <a:r>
              <a:rPr lang="pt-BR" dirty="0" smtClean="0"/>
              <a:t>Cria um programa legível e bem estruturado.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Georgia" pitchFamily="18" charset="0"/>
              </a:rPr>
              <a:t>Sobre mim</a:t>
            </a:r>
            <a:endParaRPr lang="pt-BR" dirty="0">
              <a:latin typeface="Georgia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Georgia" pitchFamily="18" charset="0"/>
              </a:rPr>
              <a:t>Bacharel em Sistemas de Informação</a:t>
            </a:r>
          </a:p>
          <a:p>
            <a:r>
              <a:rPr lang="pt-BR" dirty="0" smtClean="0">
                <a:latin typeface="Georgia" pitchFamily="18" charset="0"/>
              </a:rPr>
              <a:t>Pós-graduando Engenharia de Software</a:t>
            </a:r>
          </a:p>
          <a:p>
            <a:r>
              <a:rPr lang="pt-BR" dirty="0" smtClean="0">
                <a:latin typeface="Georgia" pitchFamily="18" charset="0"/>
              </a:rPr>
              <a:t>Engenheiro de Software (</a:t>
            </a:r>
            <a:r>
              <a:rPr lang="pt-BR" dirty="0" err="1" smtClean="0">
                <a:latin typeface="Georgia" pitchFamily="18" charset="0"/>
              </a:rPr>
              <a:t>Falcon</a:t>
            </a:r>
            <a:r>
              <a:rPr lang="pt-BR" dirty="0">
                <a:latin typeface="Georgia" pitchFamily="18" charset="0"/>
              </a:rPr>
              <a:t>/</a:t>
            </a:r>
            <a:r>
              <a:rPr lang="pt-BR" dirty="0" smtClean="0">
                <a:latin typeface="Georgia" pitchFamily="18" charset="0"/>
              </a:rPr>
              <a:t>Becker)</a:t>
            </a:r>
          </a:p>
          <a:p>
            <a:r>
              <a:rPr lang="pt-BR" dirty="0" smtClean="0">
                <a:latin typeface="Georgia" pitchFamily="18" charset="0"/>
              </a:rPr>
              <a:t>Analista de Sistemas (HEC)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</a:t>
            </a:r>
            <a:r>
              <a:rPr lang="pt-BR" dirty="0" err="1" smtClean="0"/>
              <a:t>Encapsulamento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Modificadores de acesso:</a:t>
            </a:r>
          </a:p>
          <a:p>
            <a:pPr lvl="1"/>
            <a:r>
              <a:rPr lang="pt-BR" u="sng" dirty="0" smtClean="0"/>
              <a:t>Público</a:t>
            </a:r>
            <a:r>
              <a:rPr lang="pt-BR" dirty="0" smtClean="0"/>
              <a:t> (</a:t>
            </a:r>
            <a:r>
              <a:rPr lang="pt-BR" dirty="0" err="1" smtClean="0"/>
              <a:t>public</a:t>
            </a:r>
            <a:r>
              <a:rPr lang="pt-BR" dirty="0" smtClean="0"/>
              <a:t>) - o membro pode ser acessado por qualquer classe. Os membros públicos de uma classe definem sua interface.</a:t>
            </a:r>
          </a:p>
          <a:p>
            <a:pPr lvl="1"/>
            <a:r>
              <a:rPr lang="pt-BR" u="sng" dirty="0" smtClean="0"/>
              <a:t>Protegido</a:t>
            </a:r>
            <a:r>
              <a:rPr lang="pt-BR" dirty="0" smtClean="0"/>
              <a:t> (</a:t>
            </a:r>
            <a:r>
              <a:rPr lang="pt-BR" dirty="0" err="1" smtClean="0"/>
              <a:t>protected</a:t>
            </a:r>
            <a:r>
              <a:rPr lang="pt-BR" dirty="0" smtClean="0"/>
              <a:t>) - o membro pode ser acessado apenas pela própria classe e suas sub-classes.</a:t>
            </a:r>
          </a:p>
          <a:p>
            <a:pPr lvl="1"/>
            <a:r>
              <a:rPr lang="pt-BR" u="sng" dirty="0" smtClean="0"/>
              <a:t>Privado</a:t>
            </a:r>
            <a:r>
              <a:rPr lang="pt-BR" dirty="0" smtClean="0"/>
              <a:t> (</a:t>
            </a:r>
            <a:r>
              <a:rPr lang="pt-BR" dirty="0" err="1" smtClean="0"/>
              <a:t>private</a:t>
            </a:r>
            <a:r>
              <a:rPr lang="pt-BR" dirty="0" smtClean="0"/>
              <a:t>) - o membro pode ser acessado apenas pela própria classe.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pt-BR" dirty="0" smtClean="0"/>
              <a:t>Exemplo: Java </a:t>
            </a:r>
            <a:r>
              <a:rPr lang="pt-BR" dirty="0" err="1" smtClean="0"/>
              <a:t>vs</a:t>
            </a:r>
            <a:r>
              <a:rPr lang="pt-BR" dirty="0" smtClean="0"/>
              <a:t> PHP</a:t>
            </a:r>
          </a:p>
          <a:p>
            <a:endParaRPr lang="pt-B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 t="5000"/>
          <a:stretch>
            <a:fillRect/>
          </a:stretch>
        </p:blipFill>
        <p:spPr bwMode="auto">
          <a:xfrm>
            <a:off x="714348" y="2500306"/>
            <a:ext cx="374249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500306"/>
            <a:ext cx="372449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 smtClean="0"/>
              <a:t>Atributo</a:t>
            </a:r>
            <a:r>
              <a:rPr lang="pt-BR" dirty="0"/>
              <a:t>: </a:t>
            </a:r>
            <a:r>
              <a:rPr lang="pt-BR" dirty="0" smtClean="0"/>
              <a:t>São </a:t>
            </a:r>
            <a:r>
              <a:rPr lang="pt-BR" dirty="0"/>
              <a:t>características de um </a:t>
            </a:r>
            <a:r>
              <a:rPr lang="pt-BR" dirty="0" smtClean="0"/>
              <a:t>objeto.</a:t>
            </a:r>
          </a:p>
          <a:p>
            <a:pPr lvl="1"/>
            <a:r>
              <a:rPr lang="pt-BR" dirty="0" smtClean="0"/>
              <a:t>Funcionário</a:t>
            </a:r>
            <a:r>
              <a:rPr lang="pt-BR" dirty="0"/>
              <a:t>: nome, endereço, telefone, CPF</a:t>
            </a:r>
            <a:r>
              <a:rPr lang="pt-BR" dirty="0" smtClean="0"/>
              <a:t>,...;</a:t>
            </a:r>
          </a:p>
          <a:p>
            <a:r>
              <a:rPr lang="pt-BR" u="sng" dirty="0" smtClean="0"/>
              <a:t>Método</a:t>
            </a:r>
            <a:r>
              <a:rPr lang="pt-BR" dirty="0" smtClean="0"/>
              <a:t>: </a:t>
            </a:r>
            <a:r>
              <a:rPr lang="pt-BR" dirty="0" smtClean="0"/>
              <a:t>Definem </a:t>
            </a:r>
            <a:r>
              <a:rPr lang="pt-BR" dirty="0"/>
              <a:t>as habilidades dos </a:t>
            </a:r>
            <a:r>
              <a:rPr lang="pt-BR" dirty="0" smtClean="0"/>
              <a:t>objetos.</a:t>
            </a:r>
          </a:p>
          <a:p>
            <a:pPr lvl="1"/>
            <a:r>
              <a:rPr lang="pt-BR" dirty="0" err="1" smtClean="0"/>
              <a:t>Bidu</a:t>
            </a:r>
            <a:r>
              <a:rPr lang="pt-BR" dirty="0" smtClean="0"/>
              <a:t> </a:t>
            </a:r>
            <a:r>
              <a:rPr lang="pt-BR" dirty="0"/>
              <a:t>é uma instância da classe Cachorro, portanto tem habilidade para latir, implementada através do método </a:t>
            </a:r>
            <a:r>
              <a:rPr lang="pt-BR" dirty="0" smtClean="0"/>
              <a:t>“latir()”;</a:t>
            </a:r>
          </a:p>
          <a:p>
            <a:r>
              <a:rPr lang="pt-BR" u="sng" dirty="0"/>
              <a:t>Mensagem</a:t>
            </a:r>
            <a:r>
              <a:rPr lang="pt-BR" dirty="0"/>
              <a:t>:  </a:t>
            </a:r>
            <a:r>
              <a:rPr lang="pt-BR" dirty="0" smtClean="0"/>
              <a:t>É </a:t>
            </a:r>
            <a:r>
              <a:rPr lang="pt-BR" dirty="0"/>
              <a:t>uma chamada a um </a:t>
            </a:r>
            <a:r>
              <a:rPr lang="pt-BR" dirty="0" smtClean="0"/>
              <a:t>objeto </a:t>
            </a:r>
            <a:r>
              <a:rPr lang="pt-BR" dirty="0"/>
              <a:t>para invocar um de seus </a:t>
            </a:r>
            <a:r>
              <a:rPr lang="pt-BR" dirty="0" smtClean="0"/>
              <a:t>métodos, ativando </a:t>
            </a:r>
            <a:r>
              <a:rPr lang="pt-BR" dirty="0"/>
              <a:t>um comportamento descrito por sua </a:t>
            </a:r>
            <a:r>
              <a:rPr lang="pt-BR" dirty="0" smtClean="0"/>
              <a:t>classe.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OO: Herança (ou </a:t>
            </a:r>
            <a:r>
              <a:rPr lang="pt-BR" dirty="0"/>
              <a:t>generalização)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o mecanismo pelo qual uma classe (</a:t>
            </a:r>
            <a:r>
              <a:rPr lang="pt-BR" dirty="0" err="1"/>
              <a:t>sub-classe</a:t>
            </a:r>
            <a:r>
              <a:rPr lang="pt-BR" dirty="0"/>
              <a:t>) pode estender outra classe (</a:t>
            </a:r>
            <a:r>
              <a:rPr lang="pt-BR" dirty="0" err="1"/>
              <a:t>super-classe</a:t>
            </a:r>
            <a:r>
              <a:rPr lang="pt-BR" dirty="0"/>
              <a:t>), aproveitando seus comportamentos (métodos) e variáveis possíveis (atributos</a:t>
            </a:r>
            <a:r>
              <a:rPr lang="pt-BR" dirty="0" smtClean="0"/>
              <a:t>).</a:t>
            </a:r>
          </a:p>
          <a:p>
            <a:pPr lvl="1"/>
            <a:r>
              <a:rPr lang="pt-BR" dirty="0"/>
              <a:t>Um exemplo de herança: Mamífero é </a:t>
            </a:r>
            <a:r>
              <a:rPr lang="pt-BR" dirty="0" err="1"/>
              <a:t>super-classe</a:t>
            </a:r>
            <a:r>
              <a:rPr lang="pt-BR" dirty="0"/>
              <a:t> de Humano. Ou seja, um Humano é um mamífero. Há herança múltipla quando uma </a:t>
            </a:r>
            <a:r>
              <a:rPr lang="pt-BR" dirty="0" err="1"/>
              <a:t>sub-classe</a:t>
            </a:r>
            <a:r>
              <a:rPr lang="pt-BR" dirty="0"/>
              <a:t> possui mais de uma </a:t>
            </a:r>
            <a:r>
              <a:rPr lang="pt-BR" dirty="0" err="1" smtClean="0"/>
              <a:t>super-classe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47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o mecanismo pelo qual um objeto utiliza os recursos de outro. Pode tratar-se de uma associação simples "usa um" ou de um acoplamento "parte de".</a:t>
            </a:r>
          </a:p>
        </p:txBody>
      </p:sp>
    </p:spTree>
    <p:extLst>
      <p:ext uri="{BB962C8B-B14F-4D97-AF65-F5344CB8AC3E}">
        <p14:creationId xmlns:p14="http://schemas.microsoft.com/office/powerpoint/2010/main" val="287772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Polimorfismo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Habilidade de se ter uma mesma operação com comportamentos diferentes para diferentes </a:t>
            </a:r>
            <a:r>
              <a:rPr lang="pt-BR" dirty="0" smtClean="0"/>
              <a:t>classes;</a:t>
            </a:r>
          </a:p>
          <a:p>
            <a:r>
              <a:rPr lang="pt-BR" dirty="0"/>
              <a:t>Facilidade pela qual um único nome de operação pode ser definido em mais de uma classe e pode denotar diferentes implementações em cada uma destas classes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57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Polimorfismo</a:t>
            </a:r>
            <a:endParaRPr lang="pt-BR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6"/>
          <a:stretch/>
        </p:blipFill>
        <p:spPr bwMode="auto">
          <a:xfrm>
            <a:off x="755576" y="2276872"/>
            <a:ext cx="5151789" cy="337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8764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14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abstrata é uma classe que não tem instâncias diretas, mas cujas subclasses podem ter instâncias. Uma classe concreta é uma classe que pode ter instâncias.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outras </a:t>
            </a:r>
            <a:r>
              <a:rPr lang="pt-BR" dirty="0" smtClean="0"/>
              <a:t>palavras, </a:t>
            </a:r>
            <a:r>
              <a:rPr lang="pt-BR" dirty="0"/>
              <a:t>se X é uma classe </a:t>
            </a:r>
            <a:r>
              <a:rPr lang="pt-BR" dirty="0" smtClean="0"/>
              <a:t>abstrata, então você </a:t>
            </a:r>
            <a:r>
              <a:rPr lang="pt-BR" dirty="0"/>
              <a:t>não pode executar o código a seguir: X objeto = new X();</a:t>
            </a:r>
          </a:p>
        </p:txBody>
      </p:sp>
    </p:spTree>
    <p:extLst>
      <p:ext uri="{BB962C8B-B14F-4D97-AF65-F5344CB8AC3E}">
        <p14:creationId xmlns:p14="http://schemas.microsoft.com/office/powerpoint/2010/main" val="103740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</a:t>
            </a:r>
            <a:r>
              <a:rPr lang="pt-BR" dirty="0"/>
              <a:t>contrato entre a classe e o mundo externo.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/>
              <a:t>uma classe implementa uma interface, ela está comprometida a fornecer o comportamento publicado pela interface</a:t>
            </a:r>
          </a:p>
        </p:txBody>
      </p:sp>
    </p:spTree>
    <p:extLst>
      <p:ext uri="{BB962C8B-B14F-4D97-AF65-F5344CB8AC3E}">
        <p14:creationId xmlns:p14="http://schemas.microsoft.com/office/powerpoint/2010/main" val="96760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Pacotes </a:t>
            </a:r>
            <a:r>
              <a:rPr lang="pt-BR" dirty="0"/>
              <a:t>(ou </a:t>
            </a:r>
            <a:r>
              <a:rPr lang="pt-BR" dirty="0" err="1"/>
              <a:t>Namespaces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</a:t>
            </a:r>
            <a:r>
              <a:rPr lang="pt-BR" dirty="0"/>
              <a:t>referências para organização lógica de classes e </a:t>
            </a:r>
            <a:r>
              <a:rPr lang="pt-BR" dirty="0" smtClean="0"/>
              <a:t>interfaces;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4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Paradigmas de Programação</a:t>
            </a:r>
          </a:p>
          <a:p>
            <a:pPr lvl="1"/>
            <a:r>
              <a:rPr lang="pt-BR" dirty="0" smtClean="0"/>
              <a:t>Funcional</a:t>
            </a:r>
          </a:p>
          <a:p>
            <a:pPr lvl="1"/>
            <a:r>
              <a:rPr lang="pt-BR" dirty="0" smtClean="0"/>
              <a:t>Estruturada</a:t>
            </a:r>
          </a:p>
          <a:p>
            <a:pPr lvl="1"/>
            <a:r>
              <a:rPr lang="pt-BR" dirty="0" smtClean="0"/>
              <a:t>Orientada </a:t>
            </a:r>
            <a:r>
              <a:rPr lang="pt-BR" dirty="0" smtClean="0"/>
              <a:t>a </a:t>
            </a:r>
            <a:r>
              <a:rPr lang="pt-BR" dirty="0" smtClean="0"/>
              <a:t>Objetos</a:t>
            </a:r>
          </a:p>
          <a:p>
            <a:r>
              <a:rPr lang="pt-BR" dirty="0"/>
              <a:t>Falando sobre orientação a objetos</a:t>
            </a:r>
          </a:p>
          <a:p>
            <a:pPr lvl="1"/>
            <a:r>
              <a:rPr lang="pt-BR" dirty="0"/>
              <a:t>Pensamento orientado a objetos</a:t>
            </a:r>
          </a:p>
          <a:p>
            <a:pPr lvl="1"/>
            <a:r>
              <a:rPr lang="pt-BR" dirty="0"/>
              <a:t>Primeiros princípios</a:t>
            </a:r>
          </a:p>
          <a:p>
            <a:pPr lvl="1"/>
            <a:r>
              <a:rPr lang="pt-BR" dirty="0"/>
              <a:t>Classes </a:t>
            </a:r>
            <a:r>
              <a:rPr lang="pt-BR" dirty="0" err="1"/>
              <a:t>vs</a:t>
            </a:r>
            <a:r>
              <a:rPr lang="pt-BR" dirty="0"/>
              <a:t> Objetos</a:t>
            </a:r>
          </a:p>
          <a:p>
            <a:pPr lvl="1"/>
            <a:r>
              <a:rPr lang="pt-BR" dirty="0"/>
              <a:t>Criando classes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pt-BR" dirty="0" smtClean="0"/>
              <a:t>Atributos</a:t>
            </a:r>
            <a:r>
              <a:rPr lang="pt-BR" dirty="0"/>
              <a:t>, métodos e assinaturas</a:t>
            </a:r>
          </a:p>
          <a:p>
            <a:pPr lvl="1"/>
            <a:r>
              <a:rPr lang="pt-BR" dirty="0"/>
              <a:t>Estendendo classes</a:t>
            </a:r>
          </a:p>
          <a:p>
            <a:pPr lvl="1"/>
            <a:r>
              <a:rPr lang="pt-BR" dirty="0"/>
              <a:t>Modificadores de acesso</a:t>
            </a:r>
          </a:p>
          <a:p>
            <a:pPr lvl="1"/>
            <a:r>
              <a:rPr lang="pt-BR" dirty="0"/>
              <a:t>Polimorfismo</a:t>
            </a:r>
          </a:p>
          <a:p>
            <a:pPr lvl="1"/>
            <a:r>
              <a:rPr lang="pt-BR" dirty="0"/>
              <a:t>Encapsulamento</a:t>
            </a:r>
          </a:p>
          <a:p>
            <a:pPr lvl="1"/>
            <a:r>
              <a:rPr lang="pt-BR" dirty="0"/>
              <a:t>Criando e entendendo interfaces</a:t>
            </a:r>
          </a:p>
          <a:p>
            <a:pPr lvl="1"/>
            <a:r>
              <a:rPr lang="pt-BR" dirty="0"/>
              <a:t>Criando classes e métodos abstratos</a:t>
            </a:r>
          </a:p>
          <a:p>
            <a:pPr lvl="1"/>
            <a:r>
              <a:rPr lang="pt-BR" dirty="0"/>
              <a:t>Política da boa vizinhança</a:t>
            </a:r>
          </a:p>
          <a:p>
            <a:pPr lvl="1"/>
            <a:r>
              <a:rPr lang="pt-BR" dirty="0"/>
              <a:t>Herança múltipla</a:t>
            </a:r>
          </a:p>
          <a:p>
            <a:pPr lvl="1"/>
            <a:r>
              <a:rPr lang="pt-BR" dirty="0" err="1" smtClean="0"/>
              <a:t>Traits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OO: </a:t>
            </a:r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mecanismos para reuso de código utilizados pelo PHP;</a:t>
            </a:r>
          </a:p>
          <a:p>
            <a:r>
              <a:rPr lang="pt-BR" dirty="0" smtClean="0"/>
              <a:t>É similar a uma classe, porém, não pode ser instanciada.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279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http://cultura.ufpa.br/cdesouza/teaching/labes/OO-basic-concepts.pdf</a:t>
            </a:r>
          </a:p>
          <a:p>
            <a:r>
              <a:rPr lang="pt-BR" sz="2000" dirty="0"/>
              <a:t>https://groups.google.com/forum/?hl=pt&amp;fromgroups=#!topic/eng_sw_unifacs_2012/Kau00EuiMXU</a:t>
            </a:r>
          </a:p>
          <a:p>
            <a:r>
              <a:rPr lang="pt-BR" sz="2000" dirty="0"/>
              <a:t>http://br.phptherightway.com/</a:t>
            </a:r>
          </a:p>
          <a:p>
            <a:r>
              <a:rPr lang="pt-BR" sz="2000" dirty="0"/>
              <a:t>http://pt.wikipedia.org/wiki/Orienta%C3%A7%C3%A3o_a_Objetos</a:t>
            </a:r>
          </a:p>
          <a:p>
            <a:r>
              <a:rPr lang="pt-BR" sz="2000" dirty="0"/>
              <a:t>http://pt.wikipedia.org/wiki/Classe_(programa%C3%A7%C3%A3o)</a:t>
            </a:r>
          </a:p>
        </p:txBody>
      </p:sp>
    </p:spTree>
    <p:extLst>
      <p:ext uri="{BB962C8B-B14F-4D97-AF65-F5344CB8AC3E}">
        <p14:creationId xmlns:p14="http://schemas.microsoft.com/office/powerpoint/2010/main" val="103707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Paradigma... a “filosofia” adotada na construção do software;</a:t>
            </a:r>
          </a:p>
          <a:p>
            <a:r>
              <a:rPr lang="pt-BR" dirty="0" smtClean="0"/>
              <a:t>Ferramentas, metodologias e ambientes dependem do Paradigma de Desenvolvimento</a:t>
            </a:r>
          </a:p>
          <a:p>
            <a:pPr lvl="1"/>
            <a:r>
              <a:rPr lang="pt-BR" dirty="0" smtClean="0"/>
              <a:t>Imperativo, funcional, lógico, orientado a objetos e estruturado;</a:t>
            </a:r>
          </a:p>
          <a:p>
            <a:r>
              <a:rPr lang="pt-BR" dirty="0" smtClean="0"/>
              <a:t>Cada qual determina uma forma particular de abordar os problemas e de formular respectivas soluções;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Funcional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Este paradigma trata a computação como uma avaliação de funções matemáticas;</a:t>
            </a:r>
          </a:p>
          <a:p>
            <a:pPr lvl="1"/>
            <a:r>
              <a:rPr lang="pt-BR" dirty="0" smtClean="0"/>
              <a:t>f(x) = </a:t>
            </a:r>
            <a:r>
              <a:rPr lang="pt-BR" dirty="0" err="1" smtClean="0"/>
              <a:t>x²</a:t>
            </a:r>
            <a:r>
              <a:rPr lang="pt-BR" dirty="0" smtClean="0"/>
              <a:t> + 2</a:t>
            </a:r>
          </a:p>
          <a:p>
            <a:r>
              <a:rPr lang="pt-BR" dirty="0" smtClean="0"/>
              <a:t>Funções podem ser:</a:t>
            </a:r>
          </a:p>
          <a:p>
            <a:pPr lvl="1"/>
            <a:r>
              <a:rPr lang="pt-BR" dirty="0" smtClean="0"/>
              <a:t>Parâmetros ou valores de entrada para outras funções;</a:t>
            </a:r>
          </a:p>
          <a:p>
            <a:pPr lvl="1"/>
            <a:r>
              <a:rPr lang="pt-BR" dirty="0" smtClean="0"/>
              <a:t>E podem ser os valores de retorno ou saída de uma função.</a:t>
            </a:r>
          </a:p>
          <a:p>
            <a:r>
              <a:rPr lang="pt-BR" dirty="0" smtClean="0"/>
              <a:t>Linguagens: LISP e </a:t>
            </a:r>
            <a:r>
              <a:rPr lang="pt-BR" dirty="0" err="1" smtClean="0"/>
              <a:t>Haskell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Paradigma Procedimental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Visão de desenvolvimento baseada em um modelo </a:t>
            </a:r>
            <a:r>
              <a:rPr lang="pt-BR" dirty="0" err="1" smtClean="0"/>
              <a:t>entrada-processamento-saída</a:t>
            </a:r>
            <a:endParaRPr lang="pt-BR" dirty="0" smtClean="0"/>
          </a:p>
          <a:p>
            <a:r>
              <a:rPr lang="pt-BR" dirty="0" smtClean="0"/>
              <a:t>Procedimentos, também conhecidos como rotinas, sub-rotinas, métodos, ou funções:</a:t>
            </a:r>
          </a:p>
          <a:p>
            <a:pPr lvl="1"/>
            <a:r>
              <a:rPr lang="pt-BR" dirty="0" smtClean="0"/>
              <a:t>Rotinas de passos computacionais</a:t>
            </a:r>
          </a:p>
          <a:p>
            <a:r>
              <a:rPr lang="pt-BR" dirty="0" smtClean="0"/>
              <a:t>Dados são considerados separadamente das funções</a:t>
            </a:r>
          </a:p>
          <a:p>
            <a:pPr lvl="1"/>
            <a:r>
              <a:rPr lang="pt-BR" dirty="0" smtClean="0"/>
              <a:t>Dados são repositórios passivos de informação afetados por funções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Procedimental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32346"/>
            <a:ext cx="5938861" cy="465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Procedimental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1472" y="1428736"/>
            <a:ext cx="8215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Exemplo: Calcular a folha de pagamento de um departamento</a:t>
            </a:r>
            <a:endParaRPr lang="pt-BR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733187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Procedimental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Vantagens:</a:t>
            </a:r>
          </a:p>
          <a:p>
            <a:pPr lvl="1"/>
            <a:r>
              <a:rPr lang="pt-BR" dirty="0" smtClean="0"/>
              <a:t>Os problemas podem ser quebrados em vários subproblemas, a boa legibilidade e a boa compreensão da estrutura deste paradigma motivam os programadores a iniciarem a programação pelo modelo estruturado;</a:t>
            </a:r>
            <a:endParaRPr lang="pt-BR" dirty="0"/>
          </a:p>
          <a:p>
            <a:r>
              <a:rPr lang="pt-BR" dirty="0" smtClean="0"/>
              <a:t>Desvantagens:</a:t>
            </a:r>
          </a:p>
          <a:p>
            <a:pPr lvl="1"/>
            <a:r>
              <a:rPr lang="pt-BR" dirty="0" smtClean="0"/>
              <a:t>Gera sistemas difíceis de serem mantidos;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1176</Words>
  <Application>Microsoft Office PowerPoint</Application>
  <PresentationFormat>Apresentação na tela (4:3)</PresentationFormat>
  <Paragraphs>151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PHP Do jeito certo!  Por Jonata Weber - jonataa@gmail.com</vt:lpstr>
      <vt:lpstr>Sobre mim</vt:lpstr>
      <vt:lpstr>Sumário</vt:lpstr>
      <vt:lpstr>Paradigmas de Programação</vt:lpstr>
      <vt:lpstr>Paradigma Funcional</vt:lpstr>
      <vt:lpstr>Paradigma Procedimental </vt:lpstr>
      <vt:lpstr>Paradigma Procedimental</vt:lpstr>
      <vt:lpstr>Paradigma Procedimental</vt:lpstr>
      <vt:lpstr>Paradigma Procedimental</vt:lpstr>
      <vt:lpstr>Paradigma Orientado a Objetos</vt:lpstr>
      <vt:lpstr>Procedimental vs OO</vt:lpstr>
      <vt:lpstr>O que é a Orientação a Objetos (OO)?</vt:lpstr>
      <vt:lpstr>Por que usar OO?</vt:lpstr>
      <vt:lpstr>OO: Abstração</vt:lpstr>
      <vt:lpstr>OO: Classe</vt:lpstr>
      <vt:lpstr>OO: Objeto</vt:lpstr>
      <vt:lpstr>OO: Objeto</vt:lpstr>
      <vt:lpstr>OO: Objeto</vt:lpstr>
      <vt:lpstr>OO: Encapsulamento</vt:lpstr>
      <vt:lpstr>OO: Encapsulamento</vt:lpstr>
      <vt:lpstr>OO: Classe</vt:lpstr>
      <vt:lpstr>OO: Objeto</vt:lpstr>
      <vt:lpstr>OO: Herança (ou generalização)</vt:lpstr>
      <vt:lpstr>OO: Associação</vt:lpstr>
      <vt:lpstr>OO: Polimorfismo</vt:lpstr>
      <vt:lpstr>OO: Polimorfismo</vt:lpstr>
      <vt:lpstr>OO: Classe Abstrata</vt:lpstr>
      <vt:lpstr>OO: Interfaces</vt:lpstr>
      <vt:lpstr>OO: Pacotes (ou Namespaces)</vt:lpstr>
      <vt:lpstr>OO: Traits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Do jeito certo!</dc:title>
  <dc:creator>Wk022</dc:creator>
  <cp:lastModifiedBy>Jonata Weber</cp:lastModifiedBy>
  <cp:revision>80</cp:revision>
  <dcterms:created xsi:type="dcterms:W3CDTF">2013-03-07T12:52:06Z</dcterms:created>
  <dcterms:modified xsi:type="dcterms:W3CDTF">2013-03-09T12:42:00Z</dcterms:modified>
</cp:coreProperties>
</file>