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265" r:id="rId6"/>
    <p:sldId id="300" r:id="rId7"/>
    <p:sldId id="301" r:id="rId8"/>
    <p:sldId id="302" r:id="rId9"/>
    <p:sldId id="258" r:id="rId10"/>
    <p:sldId id="303" r:id="rId11"/>
    <p:sldId id="262" r:id="rId12"/>
    <p:sldId id="261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98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17/03/2013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17/03/2013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17/03/2013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17/03/2013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17/03/2013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17/03/2013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17/03/2013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17/03/2013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17/03/2013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17/03/2013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17/03/2013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0182B-3BE2-414B-AE79-77C1BF451BE8}" type="datetimeFigureOut">
              <a:rPr lang="pt-BR" smtClean="0"/>
              <a:pPr/>
              <a:t>17/03/2013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downloads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hptherightway.com/" TargetMode="External"/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php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341206"/>
            <a:ext cx="7772400" cy="3807874"/>
          </a:xfrm>
        </p:spPr>
        <p:txBody>
          <a:bodyPr>
            <a:noAutofit/>
          </a:bodyPr>
          <a:lstStyle/>
          <a:p>
            <a:r>
              <a:rPr lang="pt-BR" sz="8800" b="1" dirty="0" smtClean="0">
                <a:latin typeface="Georgia" pitchFamily="18" charset="0"/>
                <a:cs typeface="Times New Roman" pitchFamily="18" charset="0"/>
              </a:rPr>
              <a:t>PHP</a:t>
            </a:r>
            <a:r>
              <a:rPr lang="pt-BR" sz="4800" dirty="0" smtClean="0"/>
              <a:t/>
            </a:r>
            <a:br>
              <a:rPr lang="pt-BR" sz="4800" dirty="0" smtClean="0"/>
            </a:br>
            <a:r>
              <a:rPr lang="pt-BR" dirty="0" smtClean="0">
                <a:latin typeface="Georgia" pitchFamily="18" charset="0"/>
                <a:cs typeface="Times New Roman" pitchFamily="18" charset="0"/>
              </a:rPr>
              <a:t>Do jeito certo!</a:t>
            </a:r>
            <a:br>
              <a:rPr lang="pt-BR" dirty="0" smtClean="0">
                <a:latin typeface="Georgia" pitchFamily="18" charset="0"/>
                <a:cs typeface="Times New Roman" pitchFamily="18" charset="0"/>
              </a:rPr>
            </a:br>
            <a:r>
              <a:rPr lang="pt-BR" sz="3600" dirty="0" smtClean="0">
                <a:latin typeface="Georgia" pitchFamily="18" charset="0"/>
                <a:cs typeface="Times New Roman" pitchFamily="18" charset="0"/>
              </a:rPr>
              <a:t> </a:t>
            </a:r>
            <a:r>
              <a:rPr lang="pt-BR" sz="2000" dirty="0" smtClean="0">
                <a:latin typeface="Georgia" pitchFamily="18" charset="0"/>
                <a:cs typeface="Times New Roman" pitchFamily="18" charset="0"/>
              </a:rPr>
              <a:t>Por </a:t>
            </a:r>
            <a:r>
              <a:rPr lang="pt-BR" sz="2000" dirty="0" err="1" smtClean="0">
                <a:latin typeface="Georgia" pitchFamily="18" charset="0"/>
                <a:cs typeface="Times New Roman" pitchFamily="18" charset="0"/>
              </a:rPr>
              <a:t>Jonata</a:t>
            </a:r>
            <a:r>
              <a:rPr lang="pt-BR" sz="2000" dirty="0" smtClean="0">
                <a:latin typeface="Georgia" pitchFamily="18" charset="0"/>
                <a:cs typeface="Times New Roman" pitchFamily="18" charset="0"/>
              </a:rPr>
              <a:t> Weber - jonataa@gmail.com</a:t>
            </a:r>
            <a:endParaRPr lang="pt-BR" sz="4800" dirty="0">
              <a:solidFill>
                <a:schemeClr val="bg1">
                  <a:lumMod val="50000"/>
                </a:schemeClr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9436" y="5025146"/>
            <a:ext cx="6415596" cy="1500198"/>
          </a:xfrm>
        </p:spPr>
        <p:txBody>
          <a:bodyPr>
            <a:normAutofit/>
          </a:bodyPr>
          <a:lstStyle/>
          <a:p>
            <a:pPr algn="l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devfsa@googlegroups.com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http://horaextra.org/</a:t>
            </a:r>
          </a:p>
          <a:p>
            <a:pPr algn="l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http://br.phptherightway.com/</a:t>
            </a:r>
          </a:p>
        </p:txBody>
      </p:sp>
      <p:pic>
        <p:nvPicPr>
          <p:cNvPr id="3074" name="Picture 2" descr="http://www.creditouniversitario.com.br/mkt/landing/unifacs_arquivos/lp_logo_unifa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86" y="4720402"/>
            <a:ext cx="4098032" cy="20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860032" y="4779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Apoio:</a:t>
            </a:r>
            <a:endParaRPr lang="pt-BR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Destaques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Suporte completo ao POO</a:t>
            </a:r>
          </a:p>
          <a:p>
            <a:pPr lvl="1"/>
            <a:r>
              <a:rPr lang="pt-BR" dirty="0"/>
              <a:t>Incluindo suporte à classes, classes abstratas, interfaces, herança, construtores, clonagem, exceções e muito mais.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389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Performance entre versões do PHP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14487" y="1748631"/>
            <a:ext cx="5915025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21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Getting</a:t>
            </a:r>
            <a:r>
              <a:rPr lang="pt-BR" dirty="0" smtClean="0"/>
              <a:t> </a:t>
            </a:r>
            <a:r>
              <a:rPr lang="pt-BR" dirty="0" err="1" smtClean="0"/>
              <a:t>Started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Baixar o PHP 5.4;</a:t>
            </a:r>
          </a:p>
          <a:p>
            <a:pPr lvl="1"/>
            <a:r>
              <a:rPr lang="pt-BR" dirty="0" smtClean="0"/>
              <a:t>Declarar no </a:t>
            </a:r>
            <a:r>
              <a:rPr lang="pt-BR" dirty="0" smtClean="0"/>
              <a:t>Path (variáveis de ambiente);</a:t>
            </a:r>
            <a:endParaRPr lang="pt-BR" dirty="0" smtClean="0"/>
          </a:p>
          <a:p>
            <a:pPr lvl="1"/>
            <a:r>
              <a:rPr lang="pt-BR" dirty="0" smtClean="0">
                <a:hlinkClick r:id="rId2"/>
              </a:rPr>
              <a:t>http://www.php.net/downloads.</a:t>
            </a:r>
            <a:r>
              <a:rPr lang="pt-BR" dirty="0" err="1" smtClean="0">
                <a:hlinkClick r:id="rId2"/>
              </a:rPr>
              <a:t>php</a:t>
            </a:r>
            <a:endParaRPr lang="pt-BR" dirty="0" smtClean="0"/>
          </a:p>
          <a:p>
            <a:r>
              <a:rPr lang="pt-BR" dirty="0" err="1" smtClean="0"/>
              <a:t>Tags</a:t>
            </a:r>
            <a:r>
              <a:rPr lang="pt-BR" dirty="0" smtClean="0"/>
              <a:t> especiais:</a:t>
            </a:r>
          </a:p>
          <a:p>
            <a:pPr marL="400050" lvl="1" indent="0">
              <a:buNone/>
            </a:pPr>
            <a:r>
              <a:rPr lang="pt-BR" b="1" dirty="0" smtClean="0"/>
              <a:t>&lt;?</a:t>
            </a:r>
            <a:r>
              <a:rPr lang="pt-BR" b="1" dirty="0" err="1" smtClean="0"/>
              <a:t>php</a:t>
            </a:r>
            <a:r>
              <a:rPr lang="pt-BR" b="1" dirty="0" smtClean="0"/>
              <a:t>  </a:t>
            </a:r>
            <a:r>
              <a:rPr lang="pt-BR" b="1" dirty="0" err="1" smtClean="0"/>
              <a:t>echo</a:t>
            </a:r>
            <a:r>
              <a:rPr lang="pt-BR" b="1" dirty="0" smtClean="0"/>
              <a:t> ‘</a:t>
            </a:r>
            <a:r>
              <a:rPr lang="pt-BR" b="1" dirty="0" err="1" smtClean="0"/>
              <a:t>Hello</a:t>
            </a:r>
            <a:r>
              <a:rPr lang="pt-BR" b="1" dirty="0" smtClean="0"/>
              <a:t> World’; ?&gt;</a:t>
            </a:r>
          </a:p>
          <a:p>
            <a:pPr marL="457200" indent="-457200"/>
            <a:r>
              <a:rPr lang="pt-BR" dirty="0" smtClean="0"/>
              <a:t>Executar script na linha de comando</a:t>
            </a:r>
          </a:p>
          <a:p>
            <a:pPr marL="457200" indent="-457200"/>
            <a:r>
              <a:rPr lang="pt-BR" dirty="0" smtClean="0"/>
              <a:t>Servidor Web </a:t>
            </a:r>
            <a:r>
              <a:rPr lang="pt-BR" dirty="0" smtClean="0"/>
              <a:t>Embutido</a:t>
            </a:r>
          </a:p>
          <a:p>
            <a:pPr marL="0" indent="0" algn="ctr">
              <a:buNone/>
            </a:pPr>
            <a:r>
              <a:rPr lang="pt-BR" sz="2800" dirty="0" err="1" smtClean="0"/>
              <a:t>php</a:t>
            </a:r>
            <a:r>
              <a:rPr lang="pt-BR" sz="2800" dirty="0" smtClean="0"/>
              <a:t> –S localhost:8000</a:t>
            </a:r>
            <a:endParaRPr lang="pt-BR" sz="28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02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Primitivos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614354"/>
          </a:xfrm>
        </p:spPr>
        <p:txBody>
          <a:bodyPr/>
          <a:lstStyle/>
          <a:p>
            <a:r>
              <a:rPr lang="pt-BR" dirty="0" err="1" smtClean="0"/>
              <a:t>Boolean</a:t>
            </a:r>
            <a:r>
              <a:rPr lang="pt-BR" dirty="0" smtClean="0"/>
              <a:t>: TRUE </a:t>
            </a:r>
            <a:r>
              <a:rPr lang="pt-BR" dirty="0" err="1" smtClean="0"/>
              <a:t>or</a:t>
            </a:r>
            <a:r>
              <a:rPr lang="pt-BR" dirty="0" smtClean="0"/>
              <a:t> FALSE</a:t>
            </a:r>
          </a:p>
          <a:p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14554"/>
            <a:ext cx="5597799" cy="952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3" y="4214818"/>
            <a:ext cx="7000925" cy="1597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28596" y="3429000"/>
            <a:ext cx="8229600" cy="61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Integer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Primitivos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57324"/>
            <a:ext cx="8229600" cy="614354"/>
          </a:xfrm>
        </p:spPr>
        <p:txBody>
          <a:bodyPr/>
          <a:lstStyle/>
          <a:p>
            <a:r>
              <a:rPr lang="pt-BR" dirty="0" smtClean="0"/>
              <a:t>Floating </a:t>
            </a:r>
            <a:r>
              <a:rPr lang="pt-BR" dirty="0" err="1" smtClean="0"/>
              <a:t>point</a:t>
            </a:r>
            <a:r>
              <a:rPr lang="pt-BR" dirty="0" smtClean="0"/>
              <a:t> </a:t>
            </a:r>
            <a:r>
              <a:rPr lang="pt-BR" dirty="0" err="1" smtClean="0"/>
              <a:t>number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143115"/>
            <a:ext cx="4572032" cy="1199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57200" y="3645024"/>
            <a:ext cx="8229600" cy="24811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String</a:t>
            </a:r>
          </a:p>
          <a:p>
            <a:pPr lvl="1"/>
            <a:r>
              <a:rPr lang="pt-BR" smtClean="0"/>
              <a:t>single quoted</a:t>
            </a:r>
          </a:p>
          <a:p>
            <a:pPr lvl="1"/>
            <a:r>
              <a:rPr lang="pt-BR" smtClean="0"/>
              <a:t>double quoted</a:t>
            </a:r>
          </a:p>
          <a:p>
            <a:pPr lvl="1"/>
            <a:r>
              <a:rPr lang="pt-BR" smtClean="0"/>
              <a:t>heredoc syntax</a:t>
            </a:r>
          </a:p>
          <a:p>
            <a:pPr lvl="1"/>
            <a:r>
              <a:rPr lang="pt-BR" smtClean="0"/>
              <a:t>nowdoc syntax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685792"/>
          </a:xfrm>
        </p:spPr>
        <p:txBody>
          <a:bodyPr/>
          <a:lstStyle/>
          <a:p>
            <a:r>
              <a:rPr lang="pt-BR" dirty="0" err="1" smtClean="0"/>
              <a:t>Single</a:t>
            </a:r>
            <a:r>
              <a:rPr lang="pt-BR" dirty="0" smtClean="0"/>
              <a:t> </a:t>
            </a:r>
            <a:r>
              <a:rPr lang="pt-BR" dirty="0" err="1" smtClean="0"/>
              <a:t>quoted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53255"/>
            <a:ext cx="5286412" cy="4859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685792"/>
          </a:xfrm>
        </p:spPr>
        <p:txBody>
          <a:bodyPr/>
          <a:lstStyle/>
          <a:p>
            <a:r>
              <a:rPr lang="pt-BR" dirty="0" smtClean="0"/>
              <a:t>Double </a:t>
            </a:r>
            <a:r>
              <a:rPr lang="pt-BR" dirty="0" err="1" smtClean="0"/>
              <a:t>quoted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858180" cy="3372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4214818"/>
            <a:ext cx="5086350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685792"/>
          </a:xfrm>
        </p:spPr>
        <p:txBody>
          <a:bodyPr/>
          <a:lstStyle/>
          <a:p>
            <a:r>
              <a:rPr lang="pt-BR" dirty="0" err="1" smtClean="0"/>
              <a:t>Heredoc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85926"/>
            <a:ext cx="6167464" cy="2934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685792"/>
          </a:xfrm>
        </p:spPr>
        <p:txBody>
          <a:bodyPr/>
          <a:lstStyle/>
          <a:p>
            <a:r>
              <a:rPr lang="pt-BR" dirty="0" err="1" smtClean="0"/>
              <a:t>Nowdoc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57364"/>
            <a:ext cx="6868220" cy="4143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685792"/>
          </a:xfrm>
        </p:spPr>
        <p:txBody>
          <a:bodyPr/>
          <a:lstStyle/>
          <a:p>
            <a:r>
              <a:rPr lang="pt-BR" dirty="0" err="1" smtClean="0"/>
              <a:t>Syntax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b="4167"/>
          <a:stretch>
            <a:fillRect/>
          </a:stretch>
        </p:blipFill>
        <p:spPr bwMode="auto">
          <a:xfrm>
            <a:off x="928662" y="1643050"/>
            <a:ext cx="1857388" cy="1135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500306"/>
            <a:ext cx="5528202" cy="3429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What</a:t>
            </a:r>
            <a:r>
              <a:rPr lang="pt-BR" dirty="0" smtClean="0"/>
              <a:t> is PHP?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 (</a:t>
            </a:r>
            <a:r>
              <a:rPr lang="en-US" b="1" dirty="0" smtClean="0"/>
              <a:t>P</a:t>
            </a:r>
            <a:r>
              <a:rPr lang="en-US" dirty="0" smtClean="0"/>
              <a:t>HP: </a:t>
            </a:r>
            <a:r>
              <a:rPr lang="en-US" b="1" dirty="0" smtClean="0"/>
              <a:t>H</a:t>
            </a:r>
            <a:r>
              <a:rPr lang="en-US" dirty="0" smtClean="0"/>
              <a:t>ypertext </a:t>
            </a:r>
            <a:r>
              <a:rPr lang="en-US" b="1" dirty="0" smtClean="0"/>
              <a:t>P</a:t>
            </a:r>
            <a:r>
              <a:rPr lang="en-US" dirty="0" smtClean="0"/>
              <a:t>reprocessor) is a widely-used open source general-purpose scripting language that is </a:t>
            </a:r>
            <a:r>
              <a:rPr lang="en-US" u="sng" dirty="0" smtClean="0"/>
              <a:t>especially</a:t>
            </a:r>
            <a:r>
              <a:rPr lang="en-US" dirty="0" smtClean="0"/>
              <a:t> suited for </a:t>
            </a:r>
            <a:r>
              <a:rPr lang="en-US" b="1" dirty="0" smtClean="0"/>
              <a:t>web development </a:t>
            </a:r>
            <a:r>
              <a:rPr lang="en-US" dirty="0" smtClean="0"/>
              <a:t>and </a:t>
            </a:r>
            <a:r>
              <a:rPr lang="en-US" b="1" dirty="0" smtClean="0"/>
              <a:t>can be embedded into HTML</a:t>
            </a:r>
            <a:r>
              <a:rPr lang="en-US" dirty="0" smtClean="0"/>
              <a:t> (http://php.net/)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314448"/>
            <a:ext cx="8229600" cy="685792"/>
          </a:xfrm>
        </p:spPr>
        <p:txBody>
          <a:bodyPr/>
          <a:lstStyle/>
          <a:p>
            <a:r>
              <a:rPr lang="en-US" dirty="0" smtClean="0"/>
              <a:t>Type Casting and Overwriting example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 t="1754"/>
          <a:stretch>
            <a:fillRect/>
          </a:stretch>
        </p:blipFill>
        <p:spPr bwMode="auto">
          <a:xfrm>
            <a:off x="1071538" y="2000240"/>
            <a:ext cx="6286544" cy="3805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314448"/>
            <a:ext cx="8229600" cy="685792"/>
          </a:xfrm>
        </p:spPr>
        <p:txBody>
          <a:bodyPr/>
          <a:lstStyle/>
          <a:p>
            <a:r>
              <a:rPr lang="en-US" dirty="0" smtClean="0"/>
              <a:t>Mixed </a:t>
            </a:r>
            <a:r>
              <a:rPr lang="en-US" b="1" dirty="0" smtClean="0"/>
              <a:t>integer</a:t>
            </a:r>
            <a:r>
              <a:rPr lang="en-US" dirty="0" smtClean="0"/>
              <a:t> and </a:t>
            </a:r>
            <a:r>
              <a:rPr lang="en-US" b="1" dirty="0" smtClean="0"/>
              <a:t>string</a:t>
            </a:r>
            <a:r>
              <a:rPr lang="en-US" dirty="0" smtClean="0"/>
              <a:t> keys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928802"/>
            <a:ext cx="5495930" cy="4324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314448"/>
            <a:ext cx="8229600" cy="685792"/>
          </a:xfrm>
        </p:spPr>
        <p:txBody>
          <a:bodyPr/>
          <a:lstStyle/>
          <a:p>
            <a:r>
              <a:rPr lang="en-US" dirty="0" smtClean="0"/>
              <a:t>Creating/modifying with square bracket syntax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85992"/>
            <a:ext cx="8030472" cy="3643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071942"/>
            <a:ext cx="6572296" cy="2133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8958" y="1500175"/>
            <a:ext cx="607624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http://php.net/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http://phptherightway.com</a:t>
            </a:r>
            <a:endParaRPr lang="pt-BR" dirty="0" smtClean="0"/>
          </a:p>
          <a:p>
            <a:r>
              <a:rPr lang="pt-BR" dirty="0">
                <a:hlinkClick r:id="rId4"/>
              </a:rPr>
              <a:t>http://www.w3schools.com/php</a:t>
            </a:r>
            <a:r>
              <a:rPr lang="pt-BR" dirty="0" smtClean="0">
                <a:hlinkClick r:id="rId4"/>
              </a:rPr>
              <a:t>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34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PHP &amp; HTML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8096583" cy="4071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PHP File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files can contain text, HTML, JavaScript code, and PHP code</a:t>
            </a:r>
          </a:p>
          <a:p>
            <a:r>
              <a:rPr lang="en-US" dirty="0"/>
              <a:t>PHP code are executed on the server, and the result is returned to the browser as plain HTML</a:t>
            </a:r>
          </a:p>
          <a:p>
            <a:r>
              <a:rPr lang="en-US" dirty="0"/>
              <a:t>PHP files have a default file extension of ".</a:t>
            </a:r>
            <a:r>
              <a:rPr lang="en-US" dirty="0" err="1"/>
              <a:t>php</a:t>
            </a:r>
            <a:r>
              <a:rPr lang="en-US" dirty="0"/>
              <a:t>"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07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PHP Do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PHP scripts are executed on the server </a:t>
            </a:r>
            <a:endParaRPr lang="en-US" dirty="0" smtClean="0"/>
          </a:p>
          <a:p>
            <a:pPr lvl="1"/>
            <a:r>
              <a:rPr lang="en-US" dirty="0" smtClean="0"/>
              <a:t>PHP </a:t>
            </a:r>
            <a:r>
              <a:rPr lang="en-US" dirty="0"/>
              <a:t>can generate dynamic page content</a:t>
            </a:r>
          </a:p>
          <a:p>
            <a:pPr lvl="1"/>
            <a:r>
              <a:rPr lang="en-US" dirty="0"/>
              <a:t>PHP can create, open, read, write, and close files on the server</a:t>
            </a:r>
          </a:p>
          <a:p>
            <a:pPr lvl="1"/>
            <a:r>
              <a:rPr lang="en-US" dirty="0"/>
              <a:t>PHP can collect form data</a:t>
            </a:r>
          </a:p>
          <a:p>
            <a:pPr lvl="1"/>
            <a:r>
              <a:rPr lang="en-US" dirty="0"/>
              <a:t>PHP can send and receive cookies</a:t>
            </a:r>
          </a:p>
          <a:p>
            <a:pPr lvl="1"/>
            <a:r>
              <a:rPr lang="en-US" dirty="0"/>
              <a:t>PHP can add, delete, modify data in your database</a:t>
            </a:r>
          </a:p>
          <a:p>
            <a:pPr lvl="1"/>
            <a:r>
              <a:rPr lang="en-US" dirty="0"/>
              <a:t>PHP can restrict users to access some pages on your website</a:t>
            </a:r>
          </a:p>
          <a:p>
            <a:pPr lvl="1"/>
            <a:r>
              <a:rPr lang="en-US" dirty="0"/>
              <a:t>PHP can encrypt </a:t>
            </a:r>
            <a:r>
              <a:rPr lang="en-US" dirty="0" smtClean="0"/>
              <a:t>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What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PHP 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PHP you are not limited to output HTML. You can output images, PDF files, and even Flash movies. You can also output any text, such as XHTML and XML.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324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Why</a:t>
            </a:r>
            <a:r>
              <a:rPr lang="pt-BR" dirty="0" smtClean="0"/>
              <a:t> PHP?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PHP runs on different platforms (Windows, Linux, Unix, Mac OS X, etc.)</a:t>
            </a:r>
          </a:p>
          <a:p>
            <a:r>
              <a:rPr lang="en-US" dirty="0"/>
              <a:t>PHP is compatible with almost all servers used today (Apache, IIS, etc.)</a:t>
            </a:r>
          </a:p>
          <a:p>
            <a:r>
              <a:rPr lang="en-US" dirty="0"/>
              <a:t>PHP has support for a wide range of databases</a:t>
            </a:r>
          </a:p>
          <a:p>
            <a:r>
              <a:rPr lang="en-US" dirty="0"/>
              <a:t>PHP is free. Download it from the official PHP resource: www.php.net</a:t>
            </a:r>
          </a:p>
          <a:p>
            <a:r>
              <a:rPr lang="en-US" dirty="0"/>
              <a:t>PHP is easy to learn and runs efficiently on the server side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189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Web</a:t>
            </a:r>
            <a:endParaRPr lang="pt-BR" dirty="0"/>
          </a:p>
        </p:txBody>
      </p:sp>
      <p:pic>
        <p:nvPicPr>
          <p:cNvPr id="1028" name="Picture 4" descr="Modelo.gif (400×21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402691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99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Destaques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Paradigmas de programação</a:t>
            </a:r>
          </a:p>
          <a:p>
            <a:pPr lvl="1"/>
            <a:r>
              <a:rPr lang="pt-BR" dirty="0" smtClean="0"/>
              <a:t>Linguagem </a:t>
            </a:r>
            <a:r>
              <a:rPr lang="pt-BR" dirty="0"/>
              <a:t>dinâmica e </a:t>
            </a:r>
            <a:r>
              <a:rPr lang="pt-BR" dirty="0" smtClean="0"/>
              <a:t>flexível;</a:t>
            </a:r>
          </a:p>
          <a:p>
            <a:pPr lvl="1"/>
            <a:r>
              <a:rPr lang="pt-BR" dirty="0" smtClean="0"/>
              <a:t>Suporte a diversas técnicas </a:t>
            </a:r>
            <a:r>
              <a:rPr lang="pt-BR" dirty="0"/>
              <a:t>de </a:t>
            </a:r>
            <a:r>
              <a:rPr lang="pt-BR" dirty="0" smtClean="0"/>
              <a:t>programação</a:t>
            </a:r>
            <a:r>
              <a:rPr lang="pt-BR" dirty="0"/>
              <a:t>;</a:t>
            </a:r>
            <a:endParaRPr lang="pt-BR" dirty="0" smtClean="0"/>
          </a:p>
          <a:p>
            <a:pPr lvl="1"/>
            <a:r>
              <a:rPr lang="pt-BR" dirty="0" smtClean="0"/>
              <a:t>Evoluiu </a:t>
            </a:r>
            <a:r>
              <a:rPr lang="pt-BR" dirty="0"/>
              <a:t>drasticamente </a:t>
            </a:r>
            <a:endParaRPr lang="pt-BR" dirty="0" smtClean="0"/>
          </a:p>
          <a:p>
            <a:pPr lvl="2"/>
            <a:r>
              <a:rPr lang="pt-BR" dirty="0" smtClean="0"/>
              <a:t>Sólido modelo </a:t>
            </a:r>
            <a:r>
              <a:rPr lang="pt-BR" dirty="0"/>
              <a:t>de orientação a objetos no PHP </a:t>
            </a:r>
            <a:r>
              <a:rPr lang="pt-BR" dirty="0" smtClean="0"/>
              <a:t>5.0 2004);</a:t>
            </a:r>
          </a:p>
          <a:p>
            <a:pPr lvl="2"/>
            <a:r>
              <a:rPr lang="pt-BR" dirty="0" smtClean="0"/>
              <a:t>Funções </a:t>
            </a:r>
            <a:r>
              <a:rPr lang="pt-BR" dirty="0"/>
              <a:t>anônimas e </a:t>
            </a:r>
            <a:r>
              <a:rPr lang="pt-BR" dirty="0" err="1"/>
              <a:t>namespaces</a:t>
            </a:r>
            <a:r>
              <a:rPr lang="pt-BR" dirty="0"/>
              <a:t> no PHP 5.3 (2009) </a:t>
            </a:r>
            <a:r>
              <a:rPr lang="pt-BR" dirty="0" smtClean="0"/>
              <a:t>e;</a:t>
            </a:r>
          </a:p>
          <a:p>
            <a:pPr lvl="2"/>
            <a:r>
              <a:rPr lang="pt-BR" dirty="0" err="1" smtClean="0"/>
              <a:t>Traits</a:t>
            </a:r>
            <a:r>
              <a:rPr lang="pt-BR" dirty="0" smtClean="0"/>
              <a:t> </a:t>
            </a:r>
            <a:r>
              <a:rPr lang="pt-BR" dirty="0"/>
              <a:t>no PHP 5.4 (2012).</a:t>
            </a:r>
          </a:p>
        </p:txBody>
      </p:sp>
    </p:spTree>
    <p:extLst>
      <p:ext uri="{BB962C8B-B14F-4D97-AF65-F5344CB8AC3E}">
        <p14:creationId xmlns:p14="http://schemas.microsoft.com/office/powerpoint/2010/main" val="4137351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</TotalTime>
  <Words>447</Words>
  <Application>Microsoft Office PowerPoint</Application>
  <PresentationFormat>Apresentação na tela (4:3)</PresentationFormat>
  <Paragraphs>82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PHP Do jeito certo!  Por Jonata Weber - jonataa@gmail.com</vt:lpstr>
      <vt:lpstr>What is PHP?</vt:lpstr>
      <vt:lpstr>PHP &amp; HTML</vt:lpstr>
      <vt:lpstr>What is a PHP File?</vt:lpstr>
      <vt:lpstr>What Can PHP Do?</vt:lpstr>
      <vt:lpstr>What Can PHP Do?</vt:lpstr>
      <vt:lpstr>Why PHP?</vt:lpstr>
      <vt:lpstr>Arquitetura Web</vt:lpstr>
      <vt:lpstr>Destaques da Linguagem</vt:lpstr>
      <vt:lpstr>Destaques da Linguagem</vt:lpstr>
      <vt:lpstr>Performance entre versões do PHP</vt:lpstr>
      <vt:lpstr>Getting Started!</vt:lpstr>
      <vt:lpstr>Tipos Primitivos</vt:lpstr>
      <vt:lpstr>Tipos Primitivos</vt:lpstr>
      <vt:lpstr>String</vt:lpstr>
      <vt:lpstr>String</vt:lpstr>
      <vt:lpstr>String</vt:lpstr>
      <vt:lpstr>String</vt:lpstr>
      <vt:lpstr>Arrays</vt:lpstr>
      <vt:lpstr>Arrays</vt:lpstr>
      <vt:lpstr>Arrays</vt:lpstr>
      <vt:lpstr>Arrays</vt:lpstr>
      <vt:lpstr>Funções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Do jeito certo!</dc:title>
  <dc:creator>Wk022</dc:creator>
  <cp:lastModifiedBy>Jonata Weber</cp:lastModifiedBy>
  <cp:revision>194</cp:revision>
  <dcterms:created xsi:type="dcterms:W3CDTF">2013-03-07T12:52:06Z</dcterms:created>
  <dcterms:modified xsi:type="dcterms:W3CDTF">2013-03-17T12:22:57Z</dcterms:modified>
</cp:coreProperties>
</file>