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FGFERNAN/TaskMasterPro/blob/main/docs/trim04/04_Modelo_de_Calidad/PL02%20-%20Lista%20de%20chequeo%20producto%20softwar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C422CB-5196-48DC-9937-2B4D1C99F9E1}"/>
              </a:ext>
            </a:extLst>
          </p:cNvPr>
          <p:cNvSpPr>
            <a:spLocks noGrp="1"/>
          </p:cNvSpPr>
          <p:nvPr>
            <p:ph type="ctrTitle"/>
          </p:nvPr>
        </p:nvSpPr>
        <p:spPr/>
        <p:txBody>
          <a:bodyPr/>
          <a:lstStyle/>
          <a:p>
            <a:r>
              <a:rPr lang="es-MX" dirty="0"/>
              <a:t>Modelo de Calidad</a:t>
            </a:r>
            <a:endParaRPr lang="es-CO" dirty="0"/>
          </a:p>
        </p:txBody>
      </p:sp>
      <p:sp>
        <p:nvSpPr>
          <p:cNvPr id="3" name="Subtítulo 2">
            <a:extLst>
              <a:ext uri="{FF2B5EF4-FFF2-40B4-BE49-F238E27FC236}">
                <a16:creationId xmlns:a16="http://schemas.microsoft.com/office/drawing/2014/main" id="{ADE00626-7B59-4145-B731-8065632D958D}"/>
              </a:ext>
            </a:extLst>
          </p:cNvPr>
          <p:cNvSpPr>
            <a:spLocks noGrp="1"/>
          </p:cNvSpPr>
          <p:nvPr>
            <p:ph type="subTitle" idx="1"/>
          </p:nvPr>
        </p:nvSpPr>
        <p:spPr/>
        <p:txBody>
          <a:bodyPr>
            <a:normAutofit fontScale="92500" lnSpcReduction="20000"/>
          </a:bodyPr>
          <a:lstStyle/>
          <a:p>
            <a:r>
              <a:rPr lang="es-MX" dirty="0"/>
              <a:t>Johan Garcia</a:t>
            </a:r>
            <a:br>
              <a:rPr lang="es-MX" dirty="0"/>
            </a:br>
            <a:r>
              <a:rPr lang="es-MX" dirty="0"/>
              <a:t>Nikole Bernal</a:t>
            </a:r>
          </a:p>
          <a:p>
            <a:r>
              <a:rPr lang="es-MX" dirty="0"/>
              <a:t>Andrés Garzón</a:t>
            </a:r>
            <a:br>
              <a:rPr lang="es-MX" dirty="0"/>
            </a:br>
            <a:r>
              <a:rPr lang="es-MX" dirty="0"/>
              <a:t>Erika Triana</a:t>
            </a:r>
            <a:endParaRPr lang="es-CO" dirty="0"/>
          </a:p>
        </p:txBody>
      </p:sp>
    </p:spTree>
    <p:extLst>
      <p:ext uri="{BB962C8B-B14F-4D97-AF65-F5344CB8AC3E}">
        <p14:creationId xmlns:p14="http://schemas.microsoft.com/office/powerpoint/2010/main" val="175889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6FDD8-2150-4820-B5C8-0828906DD81C}"/>
              </a:ext>
            </a:extLst>
          </p:cNvPr>
          <p:cNvSpPr>
            <a:spLocks noGrp="1"/>
          </p:cNvSpPr>
          <p:nvPr>
            <p:ph type="title"/>
          </p:nvPr>
        </p:nvSpPr>
        <p:spPr/>
        <p:txBody>
          <a:bodyPr>
            <a:normAutofit/>
          </a:bodyPr>
          <a:lstStyle/>
          <a:p>
            <a:r>
              <a:rPr lang="es-MX" sz="4800" b="1" dirty="0"/>
              <a:t>¿Qué es Calidad?</a:t>
            </a:r>
            <a:endParaRPr lang="es-CO" sz="4800" b="1" dirty="0"/>
          </a:p>
        </p:txBody>
      </p:sp>
      <p:sp>
        <p:nvSpPr>
          <p:cNvPr id="3" name="Marcador de contenido 2">
            <a:extLst>
              <a:ext uri="{FF2B5EF4-FFF2-40B4-BE49-F238E27FC236}">
                <a16:creationId xmlns:a16="http://schemas.microsoft.com/office/drawing/2014/main" id="{5663065F-46CA-4660-8294-3CB6B933F4D9}"/>
              </a:ext>
            </a:extLst>
          </p:cNvPr>
          <p:cNvSpPr>
            <a:spLocks noGrp="1"/>
          </p:cNvSpPr>
          <p:nvPr>
            <p:ph idx="1"/>
          </p:nvPr>
        </p:nvSpPr>
        <p:spPr/>
        <p:txBody>
          <a:bodyPr>
            <a:normAutofit/>
          </a:bodyPr>
          <a:lstStyle/>
          <a:p>
            <a:r>
              <a:rPr lang="es-MX" sz="2400" dirty="0"/>
              <a:t>La calidad de un producto software (en este caso) es directamente proporcional al cumplimiento de los requisitos o requerimientos del mismo.</a:t>
            </a:r>
            <a:br>
              <a:rPr lang="es-MX" sz="2400" dirty="0"/>
            </a:br>
            <a:br>
              <a:rPr lang="es-MX" sz="2400" dirty="0"/>
            </a:br>
            <a:endParaRPr lang="es-MX" sz="2400" dirty="0"/>
          </a:p>
          <a:p>
            <a:r>
              <a:rPr lang="es-MX" sz="2400" dirty="0"/>
              <a:t>Pero entonces, ¿Qué es un modelo de calidad?. </a:t>
            </a:r>
            <a:br>
              <a:rPr lang="es-MX" sz="2400" dirty="0"/>
            </a:br>
            <a:r>
              <a:rPr lang="es-MX" sz="2400" dirty="0"/>
              <a:t>Se puede definir como un conjunto de características mediante las cuales se establece si un producto satisface los requerimientos establecidos.</a:t>
            </a:r>
            <a:endParaRPr lang="es-CO" sz="2400" dirty="0"/>
          </a:p>
        </p:txBody>
      </p:sp>
    </p:spTree>
    <p:extLst>
      <p:ext uri="{BB962C8B-B14F-4D97-AF65-F5344CB8AC3E}">
        <p14:creationId xmlns:p14="http://schemas.microsoft.com/office/powerpoint/2010/main" val="335440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F6CA02-8BD6-4E28-8C71-82E427F939FD}"/>
              </a:ext>
            </a:extLst>
          </p:cNvPr>
          <p:cNvSpPr>
            <a:spLocks noGrp="1"/>
          </p:cNvSpPr>
          <p:nvPr>
            <p:ph type="title"/>
          </p:nvPr>
        </p:nvSpPr>
        <p:spPr/>
        <p:txBody>
          <a:bodyPr/>
          <a:lstStyle/>
          <a:p>
            <a:r>
              <a:rPr lang="es-MX" b="1" dirty="0"/>
              <a:t>Tipos de Modelo de Calidad</a:t>
            </a:r>
            <a:endParaRPr lang="es-CO" b="1" dirty="0"/>
          </a:p>
        </p:txBody>
      </p:sp>
      <p:sp>
        <p:nvSpPr>
          <p:cNvPr id="3" name="Marcador de contenido 2">
            <a:extLst>
              <a:ext uri="{FF2B5EF4-FFF2-40B4-BE49-F238E27FC236}">
                <a16:creationId xmlns:a16="http://schemas.microsoft.com/office/drawing/2014/main" id="{26A2988E-8F8E-4700-B078-B3B26E2B5D94}"/>
              </a:ext>
            </a:extLst>
          </p:cNvPr>
          <p:cNvSpPr>
            <a:spLocks noGrp="1"/>
          </p:cNvSpPr>
          <p:nvPr>
            <p:ph idx="1"/>
          </p:nvPr>
        </p:nvSpPr>
        <p:spPr/>
        <p:txBody>
          <a:bodyPr>
            <a:normAutofit/>
          </a:bodyPr>
          <a:lstStyle/>
          <a:p>
            <a:r>
              <a:rPr lang="es-MX" dirty="0"/>
              <a:t>Para hablar de calidad de software es importante entender la diferencia entre calidad del producto software y calidad del proceso de desarrollo, esta ultima se refiere a la calidad del diseño y fabricación del producto, centrándose desde el momento inicial al ciclo de vida del sistema.</a:t>
            </a:r>
            <a:br>
              <a:rPr lang="es-MX" dirty="0"/>
            </a:br>
            <a:br>
              <a:rPr lang="es-MX" dirty="0"/>
            </a:br>
            <a:r>
              <a:rPr lang="es-MX" dirty="0"/>
              <a:t>En estos modelos de calidad a  nivel de procesos, cada etapa es evaluada con la finalidad de minimizar riesgos en fases posteriores y en el desarrollo total del producto. Un ejemplo de esto es el estándar internacional ISO/IEC 15504.</a:t>
            </a:r>
            <a:br>
              <a:rPr lang="es-MX" dirty="0"/>
            </a:br>
            <a:br>
              <a:rPr lang="es-MX" dirty="0"/>
            </a:br>
            <a:r>
              <a:rPr lang="es-MX" dirty="0"/>
              <a:t>Por otro lado a nivel de producto se refiere a cómo el software cumple con las expectativas del usuario. Un ejemplo de esto es el modelo McCall que se basa en 11 aspectos para determinar la calidad, entre los que destacan: corrección, fiabilidad, eficiencia, integridad, etc.</a:t>
            </a:r>
            <a:endParaRPr lang="es-CO" dirty="0"/>
          </a:p>
        </p:txBody>
      </p:sp>
    </p:spTree>
    <p:extLst>
      <p:ext uri="{BB962C8B-B14F-4D97-AF65-F5344CB8AC3E}">
        <p14:creationId xmlns:p14="http://schemas.microsoft.com/office/powerpoint/2010/main" val="403781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B312F-F6F7-41A5-9E92-3998D5C967C0}"/>
              </a:ext>
            </a:extLst>
          </p:cNvPr>
          <p:cNvSpPr>
            <a:spLocks noGrp="1"/>
          </p:cNvSpPr>
          <p:nvPr>
            <p:ph type="title"/>
          </p:nvPr>
        </p:nvSpPr>
        <p:spPr/>
        <p:txBody>
          <a:bodyPr/>
          <a:lstStyle/>
          <a:p>
            <a:r>
              <a:rPr lang="es-MX" b="1" dirty="0"/>
              <a:t>Elección del Modelo de Calidad</a:t>
            </a:r>
            <a:endParaRPr lang="es-CO" b="1" dirty="0"/>
          </a:p>
        </p:txBody>
      </p:sp>
      <p:sp>
        <p:nvSpPr>
          <p:cNvPr id="3" name="Marcador de contenido 2">
            <a:extLst>
              <a:ext uri="{FF2B5EF4-FFF2-40B4-BE49-F238E27FC236}">
                <a16:creationId xmlns:a16="http://schemas.microsoft.com/office/drawing/2014/main" id="{9347049F-BCFE-47B7-919A-F0AC0BDE113C}"/>
              </a:ext>
            </a:extLst>
          </p:cNvPr>
          <p:cNvSpPr>
            <a:spLocks noGrp="1"/>
          </p:cNvSpPr>
          <p:nvPr>
            <p:ph idx="1"/>
          </p:nvPr>
        </p:nvSpPr>
        <p:spPr>
          <a:xfrm>
            <a:off x="677334" y="2160589"/>
            <a:ext cx="8596668" cy="4317213"/>
          </a:xfrm>
        </p:spPr>
        <p:txBody>
          <a:bodyPr>
            <a:normAutofit lnSpcReduction="10000"/>
          </a:bodyPr>
          <a:lstStyle/>
          <a:p>
            <a:r>
              <a:rPr lang="es-MX" dirty="0"/>
              <a:t>Teniendo en cuenta lo anterior y la investigación del material que se puede encontrar sobre la calidad del software, se llega a la conclusión de elegir un modelo de calidad a nivel de producto de software y no de procesos y este es el modelo ISO 9126.</a:t>
            </a:r>
          </a:p>
          <a:p>
            <a:r>
              <a:rPr lang="es-MX" dirty="0"/>
              <a:t>Debido a que los modelos de calidad a nivel de procesos se centran en como se desarrolla el software, asegurando buenas practicas en el ciclo de vida del desarrollo</a:t>
            </a:r>
          </a:p>
          <a:p>
            <a:r>
              <a:rPr lang="es-MX" dirty="0"/>
              <a:t>Entonces como aprendices buscamos enfocarnos más en evaluar las características del software final. Buscando cumplir con requisitos como funcionalidad, rendimiento, seguridad, etc. Porque garantizar calidad en los procesos, sin tener aun mucha experiencia desarrollando no seria lo adecuado. De igual manera es importante aclarar que el plan de estudio del SENA sobre los entregables que define trimestre a trimestre, son entregables que si se cumplen, se estaría prácticamente cumpliendo a su ves con la calidad que debe tener un software a nivel de procesos.</a:t>
            </a:r>
            <a:endParaRPr lang="es-CO" dirty="0"/>
          </a:p>
        </p:txBody>
      </p:sp>
    </p:spTree>
    <p:extLst>
      <p:ext uri="{BB962C8B-B14F-4D97-AF65-F5344CB8AC3E}">
        <p14:creationId xmlns:p14="http://schemas.microsoft.com/office/powerpoint/2010/main" val="30878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40F69D-31F1-4385-A785-199C9BE91757}"/>
              </a:ext>
            </a:extLst>
          </p:cNvPr>
          <p:cNvSpPr>
            <a:spLocks noGrp="1"/>
          </p:cNvSpPr>
          <p:nvPr>
            <p:ph type="title"/>
          </p:nvPr>
        </p:nvSpPr>
        <p:spPr/>
        <p:txBody>
          <a:bodyPr/>
          <a:lstStyle/>
          <a:p>
            <a:r>
              <a:rPr lang="es-MX" b="1" dirty="0"/>
              <a:t>Modelo ISO 9126</a:t>
            </a:r>
            <a:endParaRPr lang="es-CO" b="1" dirty="0"/>
          </a:p>
        </p:txBody>
      </p:sp>
      <p:sp>
        <p:nvSpPr>
          <p:cNvPr id="3" name="Marcador de contenido 2">
            <a:extLst>
              <a:ext uri="{FF2B5EF4-FFF2-40B4-BE49-F238E27FC236}">
                <a16:creationId xmlns:a16="http://schemas.microsoft.com/office/drawing/2014/main" id="{A3D0EAEA-6736-4950-90D6-508260F45BBB}"/>
              </a:ext>
            </a:extLst>
          </p:cNvPr>
          <p:cNvSpPr>
            <a:spLocks noGrp="1"/>
          </p:cNvSpPr>
          <p:nvPr>
            <p:ph idx="1"/>
          </p:nvPr>
        </p:nvSpPr>
        <p:spPr/>
        <p:txBody>
          <a:bodyPr>
            <a:normAutofit lnSpcReduction="10000"/>
          </a:bodyPr>
          <a:lstStyle/>
          <a:p>
            <a:r>
              <a:rPr lang="es-MX" dirty="0"/>
              <a:t>Este modelo especifica 6 características (funcionalidad, fiabilidad, usabilidad, eficiencia, mantenibilidad, portabilidad) de calidad interna y externa, las cuales están divididas en </a:t>
            </a:r>
            <a:r>
              <a:rPr lang="es-MX" dirty="0" err="1"/>
              <a:t>sub-características</a:t>
            </a:r>
            <a:r>
              <a:rPr lang="es-MX" dirty="0"/>
              <a:t> </a:t>
            </a:r>
          </a:p>
          <a:p>
            <a:r>
              <a:rPr lang="es-MX" dirty="0"/>
              <a:t>La calidad interna evalúa el total de atributos que un software debe satisfacer teniendo en cuenta condiciones especificadas. Esta calidad es medible  a partir  de las características esenciales.</a:t>
            </a:r>
          </a:p>
          <a:p>
            <a:r>
              <a:rPr lang="es-MX" dirty="0"/>
              <a:t>Mientras que la calidad externa, evalúa que el software satisfaga las necesidades del usuario teniendo en cuenta las condiciones especificadas. Esta calidad es medible, en el comportamiento del producto.</a:t>
            </a:r>
          </a:p>
          <a:p>
            <a:r>
              <a:rPr lang="es-MX" dirty="0"/>
              <a:t>Este modelo en especifico se selecciona principalmente porque las características definidas en el son aplicables a todo tipo de software y a su vez proveen una terminología consistente respecto de la calidad del producto software</a:t>
            </a:r>
          </a:p>
        </p:txBody>
      </p:sp>
    </p:spTree>
    <p:extLst>
      <p:ext uri="{BB962C8B-B14F-4D97-AF65-F5344CB8AC3E}">
        <p14:creationId xmlns:p14="http://schemas.microsoft.com/office/powerpoint/2010/main" val="149741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FF74DD-7C2C-4614-AD76-7E06D2D8CD6F}"/>
              </a:ext>
            </a:extLst>
          </p:cNvPr>
          <p:cNvSpPr>
            <a:spLocks noGrp="1"/>
          </p:cNvSpPr>
          <p:nvPr>
            <p:ph type="title"/>
          </p:nvPr>
        </p:nvSpPr>
        <p:spPr/>
        <p:txBody>
          <a:bodyPr/>
          <a:lstStyle/>
          <a:p>
            <a:r>
              <a:rPr lang="es-MX" dirty="0"/>
              <a:t>Aplicación del Modelo de Calidad</a:t>
            </a:r>
            <a:endParaRPr lang="es-CO" dirty="0"/>
          </a:p>
        </p:txBody>
      </p:sp>
      <p:sp>
        <p:nvSpPr>
          <p:cNvPr id="3" name="Marcador de contenido 2">
            <a:extLst>
              <a:ext uri="{FF2B5EF4-FFF2-40B4-BE49-F238E27FC236}">
                <a16:creationId xmlns:a16="http://schemas.microsoft.com/office/drawing/2014/main" id="{D1C46593-FFC2-4CCE-A07B-9C55BDC9895B}"/>
              </a:ext>
            </a:extLst>
          </p:cNvPr>
          <p:cNvSpPr>
            <a:spLocks noGrp="1"/>
          </p:cNvSpPr>
          <p:nvPr>
            <p:ph idx="1"/>
          </p:nvPr>
        </p:nvSpPr>
        <p:spPr/>
        <p:txBody>
          <a:bodyPr/>
          <a:lstStyle/>
          <a:p>
            <a:r>
              <a:rPr lang="es-MX" dirty="0"/>
              <a:t>Se realiza la aplicación del modelo de calidad </a:t>
            </a:r>
            <a:r>
              <a:rPr lang="es-CO" dirty="0"/>
              <a:t>ISO/IEC 9126, a través de una plantilla que cumple con los criterios de evaluación de este modelo.</a:t>
            </a:r>
          </a:p>
          <a:p>
            <a:endParaRPr lang="es-CO" dirty="0"/>
          </a:p>
        </p:txBody>
      </p:sp>
      <p:pic>
        <p:nvPicPr>
          <p:cNvPr id="7" name="Imagen 6">
            <a:hlinkClick r:id="rId2"/>
            <a:extLst>
              <a:ext uri="{FF2B5EF4-FFF2-40B4-BE49-F238E27FC236}">
                <a16:creationId xmlns:a16="http://schemas.microsoft.com/office/drawing/2014/main" id="{B10E4FD9-DCF1-4554-A850-B7056CB9E051}"/>
              </a:ext>
            </a:extLst>
          </p:cNvPr>
          <p:cNvPicPr>
            <a:picLocks noChangeAspect="1"/>
          </p:cNvPicPr>
          <p:nvPr/>
        </p:nvPicPr>
        <p:blipFill>
          <a:blip r:embed="rId3"/>
          <a:stretch>
            <a:fillRect/>
          </a:stretch>
        </p:blipFill>
        <p:spPr>
          <a:xfrm>
            <a:off x="2488700" y="2969928"/>
            <a:ext cx="4973935" cy="3625675"/>
          </a:xfrm>
          <a:prstGeom prst="rect">
            <a:avLst/>
          </a:prstGeom>
        </p:spPr>
      </p:pic>
    </p:spTree>
    <p:extLst>
      <p:ext uri="{BB962C8B-B14F-4D97-AF65-F5344CB8AC3E}">
        <p14:creationId xmlns:p14="http://schemas.microsoft.com/office/powerpoint/2010/main" val="114144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34DB0CC-EECE-431E-A936-71C8B17A7BD1}"/>
              </a:ext>
            </a:extLst>
          </p:cNvPr>
          <p:cNvSpPr>
            <a:spLocks noGrp="1"/>
          </p:cNvSpPr>
          <p:nvPr>
            <p:ph type="ctrTitle"/>
          </p:nvPr>
        </p:nvSpPr>
        <p:spPr>
          <a:xfrm>
            <a:off x="3037539" y="2519222"/>
            <a:ext cx="5192893" cy="1646302"/>
          </a:xfrm>
        </p:spPr>
        <p:txBody>
          <a:bodyPr/>
          <a:lstStyle/>
          <a:p>
            <a:r>
              <a:rPr lang="es-MX" sz="9600" b="1" dirty="0"/>
              <a:t>GRACIAS</a:t>
            </a:r>
            <a:endParaRPr lang="es-CO" sz="13800" b="1" dirty="0"/>
          </a:p>
        </p:txBody>
      </p:sp>
    </p:spTree>
    <p:extLst>
      <p:ext uri="{BB962C8B-B14F-4D97-AF65-F5344CB8AC3E}">
        <p14:creationId xmlns:p14="http://schemas.microsoft.com/office/powerpoint/2010/main" val="113895211"/>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TotalTime>
  <Words>577</Words>
  <Application>Microsoft Office PowerPoint</Application>
  <PresentationFormat>Panorámica</PresentationFormat>
  <Paragraphs>20</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Trebuchet MS</vt:lpstr>
      <vt:lpstr>Wingdings 3</vt:lpstr>
      <vt:lpstr>Faceta</vt:lpstr>
      <vt:lpstr>Modelo de Calidad</vt:lpstr>
      <vt:lpstr>¿Qué es Calidad?</vt:lpstr>
      <vt:lpstr>Tipos de Modelo de Calidad</vt:lpstr>
      <vt:lpstr>Elección del Modelo de Calidad</vt:lpstr>
      <vt:lpstr>Modelo ISO 9126</vt:lpstr>
      <vt:lpstr>Aplicación del Modelo de Calidad</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Calidad</dc:title>
  <dc:creator>Felipe Garcia</dc:creator>
  <cp:lastModifiedBy>Felipe Garcia</cp:lastModifiedBy>
  <cp:revision>6</cp:revision>
  <dcterms:created xsi:type="dcterms:W3CDTF">2025-03-13T20:26:52Z</dcterms:created>
  <dcterms:modified xsi:type="dcterms:W3CDTF">2025-03-13T21:13:14Z</dcterms:modified>
</cp:coreProperties>
</file>