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256" r:id="rId2"/>
    <p:sldId id="257" r:id="rId3"/>
    <p:sldId id="258" r:id="rId4"/>
    <p:sldId id="259" r:id="rId5"/>
    <p:sldId id="260" r:id="rId6"/>
    <p:sldId id="274" r:id="rId7"/>
    <p:sldId id="273" r:id="rId8"/>
    <p:sldId id="277" r:id="rId9"/>
    <p:sldId id="261" r:id="rId10"/>
    <p:sldId id="262" r:id="rId11"/>
    <p:sldId id="275" r:id="rId12"/>
    <p:sldId id="263" r:id="rId13"/>
    <p:sldId id="276" r:id="rId14"/>
    <p:sldId id="268" r:id="rId15"/>
    <p:sldId id="264" r:id="rId16"/>
    <p:sldId id="265" r:id="rId17"/>
    <p:sldId id="267" r:id="rId18"/>
    <p:sldId id="266" r:id="rId19"/>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28" userDrawn="1">
          <p15:clr>
            <a:srgbClr val="A4A3A4"/>
          </p15:clr>
        </p15:guide>
        <p15:guide id="2" pos="38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2"/>
    <p:restoredTop sz="94403"/>
  </p:normalViewPr>
  <p:slideViewPr>
    <p:cSldViewPr snapToGrid="0" showGuides="1">
      <p:cViewPr>
        <p:scale>
          <a:sx n="56" d="100"/>
          <a:sy n="56" d="100"/>
        </p:scale>
        <p:origin x="120" y="204"/>
      </p:cViewPr>
      <p:guideLst>
        <p:guide orient="horz" pos="2128"/>
        <p:guide pos="387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A SANTHOSH" userId="f1839dab94e6a2bf" providerId="LiveId" clId="{3B04D66A-02A1-4FA1-852D-4190041125DB}"/>
    <pc:docChg chg="modSld sldOrd">
      <pc:chgData name="GANA SANTHOSH" userId="f1839dab94e6a2bf" providerId="LiveId" clId="{3B04D66A-02A1-4FA1-852D-4190041125DB}" dt="2024-10-25T06:10:22.686" v="1"/>
      <pc:docMkLst>
        <pc:docMk/>
      </pc:docMkLst>
      <pc:sldChg chg="ord">
        <pc:chgData name="GANA SANTHOSH" userId="f1839dab94e6a2bf" providerId="LiveId" clId="{3B04D66A-02A1-4FA1-852D-4190041125DB}" dt="2024-10-25T06:10:22.686" v="1"/>
        <pc:sldMkLst>
          <pc:docMk/>
          <pc:sldMk cId="0"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27C8C45-2942-45AE-8FB4-F337622718CF}" type="datetimeFigureOut">
              <a:rPr kumimoji="0" lang="en-IN" sz="1200" b="0" i="0" u="none" strike="noStrike" kern="1200" cap="none" spc="0" normalizeH="0" baseline="0" noProof="0">
                <a:ln>
                  <a:noFill/>
                </a:ln>
                <a:solidFill>
                  <a:schemeClr val="tx1"/>
                </a:solidFill>
                <a:effectLst/>
                <a:uLnTx/>
                <a:uFillTx/>
                <a:latin typeface="+mn-lt"/>
                <a:ea typeface="+mn-ea"/>
                <a:cs typeface="+mn-cs"/>
              </a:rPr>
              <a:t>25-10-2024</a:t>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en-IN" altLang="en-US" sz="1200" dirty="0">
                <a:latin typeface="Calibri" panose="020F0502020204030204" pitchFamily="34" charset="0"/>
              </a:rPr>
              <a:t>‹#›</a:t>
            </a:fld>
            <a:endParaRPr lang="en-I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C6281F4-F14F-403B-863C-1B712253A247}" type="datetime1">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25-10-2024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Project Presentation 2023</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C6281F4-F14F-403B-863C-1B712253A247}" type="datetime1">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25-10-2024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Project Presentation 2023</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CC6281F4-F14F-403B-863C-1B712253A247}" type="datetime1">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25-10-2024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Project Presentation 2023</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IN" altLang="en-US" dirty="0"/>
              <a:t>‹#›</a:t>
            </a:fld>
            <a:endParaRPr lang="en-I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2051" name="Picture 8"/>
          <p:cNvPicPr>
            <a:picLocks noChangeAspect="1"/>
          </p:cNvPicPr>
          <p:nvPr userDrawn="1"/>
        </p:nvPicPr>
        <p:blipFill>
          <a:blip r:embed="rId2"/>
          <a:stretch>
            <a:fillRect/>
          </a:stretch>
        </p:blipFill>
        <p:spPr>
          <a:xfrm>
            <a:off x="9248775" y="0"/>
            <a:ext cx="2943225" cy="914400"/>
          </a:xfrm>
          <a:prstGeom prst="rect">
            <a:avLst/>
          </a:prstGeom>
          <a:noFill/>
          <a:ln w="9525">
            <a:noFill/>
          </a:ln>
        </p:spPr>
      </p:pic>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930F8AEC-8B4A-4A35-95D7-6476CE51EB77}" type="datetime1">
              <a:rPr kumimoji="0" lang="en-IN" sz="1200" b="0" i="0" u="none" strike="noStrike" kern="1200" cap="none" spc="0" normalizeH="0" baseline="0" noProof="0">
                <a:ln>
                  <a:noFill/>
                </a:ln>
                <a:solidFill>
                  <a:schemeClr val="tx1"/>
                </a:solidFill>
                <a:effectLst/>
                <a:uLnTx/>
                <a:uFillTx/>
                <a:latin typeface="+mn-lt"/>
                <a:ea typeface="+mn-ea"/>
                <a:cs typeface="+mn-cs"/>
              </a:rPr>
              <a:t>25-10-2024</a:t>
            </a:fld>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Project Presentation 2023</a:t>
            </a:r>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pic>
        <p:nvPicPr>
          <p:cNvPr id="3075" name="Picture 8"/>
          <p:cNvPicPr>
            <a:picLocks noChangeAspect="1"/>
          </p:cNvPicPr>
          <p:nvPr userDrawn="1"/>
        </p:nvPicPr>
        <p:blipFill>
          <a:blip r:embed="rId2"/>
          <a:stretch>
            <a:fillRect/>
          </a:stretch>
        </p:blipFill>
        <p:spPr>
          <a:xfrm>
            <a:off x="9248775" y="0"/>
            <a:ext cx="2943225" cy="914400"/>
          </a:xfrm>
          <a:prstGeom prst="rect">
            <a:avLst/>
          </a:prstGeom>
          <a:noFill/>
          <a:ln w="9525">
            <a:noFill/>
          </a:ln>
        </p:spPr>
      </p:pic>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E16E4E0-0578-4538-B7A6-E520D5A35689}" type="datetime1">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25-10-2024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Project Presentation 2023</a:t>
            </a:r>
          </a:p>
        </p:txBody>
      </p:sp>
      <p:sp>
        <p:nvSpPr>
          <p:cNvPr id="8"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pic>
        <p:nvPicPr>
          <p:cNvPr id="4099" name="Picture 8"/>
          <p:cNvPicPr>
            <a:picLocks noChangeAspect="1"/>
          </p:cNvPicPr>
          <p:nvPr userDrawn="1"/>
        </p:nvPicPr>
        <p:blipFill>
          <a:blip r:embed="rId2"/>
          <a:stretch>
            <a:fillRect/>
          </a:stretch>
        </p:blipFill>
        <p:spPr>
          <a:xfrm>
            <a:off x="9248775" y="33338"/>
            <a:ext cx="2943225" cy="914400"/>
          </a:xfrm>
          <a:prstGeom prst="rect">
            <a:avLst/>
          </a:prstGeom>
          <a:noFill/>
          <a:ln w="9525">
            <a:noFill/>
          </a:ln>
        </p:spPr>
      </p:pic>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A85D564-CF0F-4AA4-8B60-AB729AF71E8A}" type="datetime1">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25-10-2024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5"/>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Project Presentation 2023</a:t>
            </a:r>
          </a:p>
        </p:txBody>
      </p:sp>
      <p:sp>
        <p:nvSpPr>
          <p:cNvPr id="8" name="Slide Number Placeholder 6"/>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pic>
        <p:nvPicPr>
          <p:cNvPr id="5123" name="Picture 8"/>
          <p:cNvPicPr>
            <a:picLocks noChangeAspect="1"/>
          </p:cNvPicPr>
          <p:nvPr userDrawn="1"/>
        </p:nvPicPr>
        <p:blipFill>
          <a:blip r:embed="rId2"/>
          <a:stretch>
            <a:fillRect/>
          </a:stretch>
        </p:blipFill>
        <p:spPr>
          <a:xfrm>
            <a:off x="9248775" y="0"/>
            <a:ext cx="2943225" cy="914400"/>
          </a:xfrm>
          <a:prstGeom prst="rect">
            <a:avLst/>
          </a:prstGeom>
          <a:noFill/>
          <a:ln w="9525">
            <a:noFill/>
          </a:ln>
        </p:spPr>
      </p:pic>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586D4B1-6627-4082-9D73-DF9178407E74}" type="datetime1">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25-10-2024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Project Presentation 2023</a:t>
            </a:r>
          </a:p>
        </p:txBody>
      </p:sp>
      <p:sp>
        <p:nvSpPr>
          <p:cNvPr id="9" name="Slide Number Placeholder 8"/>
          <p:cNvSpPr>
            <a:spLocks noGrp="1"/>
          </p:cNvSpPr>
          <p:nvPr>
            <p:ph type="sldNum" sz="quarter" idx="14"/>
          </p:nvPr>
        </p:nvSpPr>
        <p:spPr>
          <a:xfrm>
            <a:off x="8610600" y="6356350"/>
            <a:ext cx="27432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pic>
        <p:nvPicPr>
          <p:cNvPr id="6147" name="Picture 8"/>
          <p:cNvPicPr>
            <a:picLocks noChangeAspect="1"/>
          </p:cNvPicPr>
          <p:nvPr userDrawn="1"/>
        </p:nvPicPr>
        <p:blipFill>
          <a:blip r:embed="rId2"/>
          <a:stretch>
            <a:fillRect/>
          </a:stretch>
        </p:blipFill>
        <p:spPr>
          <a:xfrm>
            <a:off x="9248775" y="112713"/>
            <a:ext cx="2943225" cy="914400"/>
          </a:xfrm>
          <a:prstGeom prst="rect">
            <a:avLst/>
          </a:prstGeom>
          <a:noFill/>
          <a:ln w="9525">
            <a:noFill/>
          </a:ln>
        </p:spPr>
      </p:pic>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60A7EBA-D710-40D7-A4B3-ED81BF1BC0C6}" type="datetime1">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25-10-2024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Project Presentation 2023</a:t>
            </a:r>
          </a:p>
        </p:txBody>
      </p:sp>
      <p:sp>
        <p:nvSpPr>
          <p:cNvPr id="8" name="Slide Number Placeholder 4"/>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pic>
        <p:nvPicPr>
          <p:cNvPr id="7171" name="Picture 8"/>
          <p:cNvPicPr>
            <a:picLocks noChangeAspect="1"/>
          </p:cNvPicPr>
          <p:nvPr userDrawn="1"/>
        </p:nvPicPr>
        <p:blipFill>
          <a:blip r:embed="rId2"/>
          <a:stretch>
            <a:fillRect/>
          </a:stretch>
        </p:blipFill>
        <p:spPr>
          <a:xfrm>
            <a:off x="9248775" y="0"/>
            <a:ext cx="2943225" cy="914400"/>
          </a:xfrm>
          <a:prstGeom prst="rect">
            <a:avLst/>
          </a:prstGeom>
          <a:noFill/>
          <a:ln w="9525">
            <a:noFill/>
          </a:ln>
        </p:spPr>
      </p:pic>
      <p:sp>
        <p:nvSpPr>
          <p:cNvPr id="3" name="Date Placeholder 1"/>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58176F6-A20E-40A3-9327-7509DD8F7125}" type="datetime1">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25-10-2024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Project Presentation 2023</a:t>
            </a:r>
          </a:p>
        </p:txBody>
      </p:sp>
      <p:sp>
        <p:nvSpPr>
          <p:cNvPr id="8" name="Slide Number Placeholder 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pic>
        <p:nvPicPr>
          <p:cNvPr id="8195" name="Picture 8"/>
          <p:cNvPicPr>
            <a:picLocks noChangeAspect="1"/>
          </p:cNvPicPr>
          <p:nvPr userDrawn="1"/>
        </p:nvPicPr>
        <p:blipFill>
          <a:blip r:embed="rId2"/>
          <a:stretch>
            <a:fillRect/>
          </a:stretch>
        </p:blipFill>
        <p:spPr>
          <a:xfrm>
            <a:off x="9248775" y="34925"/>
            <a:ext cx="2943225" cy="914400"/>
          </a:xfrm>
          <a:prstGeom prst="rect">
            <a:avLst/>
          </a:prstGeom>
          <a:noFill/>
          <a:ln w="9525">
            <a:noFill/>
          </a:ln>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FC87A3E-84C3-4557-87C8-E6B10CF25072}" type="datetime1">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25-10-2024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5"/>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Project Presentation 2023</a:t>
            </a:r>
          </a:p>
        </p:txBody>
      </p:sp>
      <p:sp>
        <p:nvSpPr>
          <p:cNvPr id="8" name="Slide Number Placeholder 6"/>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pic>
        <p:nvPicPr>
          <p:cNvPr id="9219" name="Picture 8"/>
          <p:cNvPicPr>
            <a:picLocks noChangeAspect="1"/>
          </p:cNvPicPr>
          <p:nvPr userDrawn="1"/>
        </p:nvPicPr>
        <p:blipFill>
          <a:blip r:embed="rId2"/>
          <a:stretch>
            <a:fillRect/>
          </a:stretch>
        </p:blipFill>
        <p:spPr>
          <a:xfrm>
            <a:off x="9248775" y="0"/>
            <a:ext cx="2943225" cy="914400"/>
          </a:xfrm>
          <a:prstGeom prst="rect">
            <a:avLst/>
          </a:prstGeom>
          <a:noFill/>
          <a:ln w="9525">
            <a:noFill/>
          </a:ln>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33CB415-B728-4F1D-A54D-666C67E2F0A7}" type="datetime1">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25-10-2024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5"/>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Project Presentation 2023</a:t>
            </a:r>
          </a:p>
        </p:txBody>
      </p:sp>
      <p:sp>
        <p:nvSpPr>
          <p:cNvPr id="8" name="Slide Number Placeholder 6"/>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en-US" altLang="en-US" dirty="0"/>
              <a:t>Click to edit Master title style</a:t>
            </a:r>
            <a:endParaRPr lang="en-IN" altLang="en-US" dirty="0"/>
          </a:p>
        </p:txBody>
      </p:sp>
      <p:sp>
        <p:nvSpPr>
          <p:cNvPr id="1027" name="Text Placeholder 2"/>
          <p:cNvSpPr>
            <a:spLocks noGrp="1"/>
          </p:cNvSpPr>
          <p:nvPr>
            <p:ph type="body" idx="1"/>
          </p:nvPr>
        </p:nvSpPr>
        <p:spPr>
          <a:xfrm>
            <a:off x="838200" y="1825625"/>
            <a:ext cx="10515600" cy="4351338"/>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IN"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C6281F4-F14F-403B-863C-1B712253A247}" type="datetime1">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25-10-2024</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Project Presentation 2023</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pPr lvl="0" eaLnBrk="1" hangingPunct="1">
              <a:buNone/>
            </a:pPr>
            <a:fld id="{9A0DB2DC-4C9A-4742-B13C-FB6460FD3503}" type="slidenum">
              <a:rPr lang="en-IN" altLang="en-US" dirty="0"/>
              <a:t>‹#›</a:t>
            </a:fld>
            <a:endParaRPr lang="en-IN" altLang="en-US" dirty="0">
              <a:latin typeface="Arial" panose="020B0604020202020204" pitchFamily="34" charset="0"/>
            </a:endParaRPr>
          </a:p>
        </p:txBody>
      </p:sp>
      <p:pic>
        <p:nvPicPr>
          <p:cNvPr id="1031" name="Picture 7"/>
          <p:cNvPicPr>
            <a:picLocks noChangeAspect="1"/>
          </p:cNvPicPr>
          <p:nvPr userDrawn="1"/>
        </p:nvPicPr>
        <p:blipFill>
          <a:blip r:embed="rId13"/>
          <a:stretch>
            <a:fillRect/>
          </a:stretch>
        </p:blipFill>
        <p:spPr>
          <a:xfrm>
            <a:off x="9248775" y="0"/>
            <a:ext cx="2943225" cy="9144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eaLnBrk="0" fontAlgn="base" hangingPunct="0">
        <a:lnSpc>
          <a:spcPct val="90000"/>
        </a:lnSpc>
        <a:spcBef>
          <a:spcPct val="0"/>
        </a:spcBef>
        <a:spcAft>
          <a:spcPct val="0"/>
        </a:spcAft>
        <a:defRPr sz="44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b="1">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b="1">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b="1">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b="1">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b="1">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b="1">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b="1">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b="1">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36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32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8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1841500" y="1557338"/>
            <a:ext cx="9144000" cy="992187"/>
          </a:xfrm>
          <a:ln/>
        </p:spPr>
        <p:txBody>
          <a:bodyPr vert="horz" wrap="square" lIns="91440" tIns="45720" rIns="91440" bIns="45720" anchor="b" anchorCtr="0"/>
          <a:lstStyle/>
          <a:p>
            <a:pPr eaLnBrk="1" hangingPunct="1">
              <a:buClrTx/>
              <a:buSzTx/>
              <a:buFontTx/>
            </a:pPr>
            <a:r>
              <a:rPr lang="en-US" altLang="en-US" kern="1200" dirty="0">
                <a:latin typeface="+mj-lt"/>
                <a:ea typeface="+mj-ea"/>
                <a:cs typeface="+mj-cs"/>
              </a:rPr>
              <a:t>Project Title</a:t>
            </a:r>
            <a:endParaRPr lang="en-IN" altLang="en-US" kern="1200" dirty="0">
              <a:latin typeface="+mj-lt"/>
              <a:ea typeface="+mj-ea"/>
              <a:cs typeface="+mj-cs"/>
            </a:endParaRPr>
          </a:p>
        </p:txBody>
      </p:sp>
      <p:sp>
        <p:nvSpPr>
          <p:cNvPr id="3" name="Subtitle 2"/>
          <p:cNvSpPr>
            <a:spLocks noGrp="1"/>
          </p:cNvSpPr>
          <p:nvPr>
            <p:ph type="subTitle" idx="1"/>
          </p:nvPr>
        </p:nvSpPr>
        <p:spPr>
          <a:xfrm>
            <a:off x="396875" y="3429000"/>
            <a:ext cx="5659438" cy="2066925"/>
          </a:xfrm>
        </p:spPr>
        <p:txBody>
          <a:bodyPr vert="horz" wrap="square" lIns="91440" tIns="45720" rIns="91440" bIns="45720" numCol="1" rtlCol="0" anchor="t" anchorCtr="0" compatLnSpc="1">
            <a:normAutofit lnSpcReduction="20000"/>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400" b="1" i="0" u="sng" strike="noStrike" kern="1200" cap="none" spc="0" normalizeH="0" baseline="0" noProof="0" dirty="0">
                <a:ln>
                  <a:noFill/>
                </a:ln>
                <a:solidFill>
                  <a:schemeClr val="tx1"/>
                </a:solidFill>
                <a:effectLst/>
                <a:uLnTx/>
                <a:uFillTx/>
                <a:latin typeface="+mn-lt"/>
                <a:ea typeface="+mn-ea"/>
                <a:cs typeface="+mn-cs"/>
              </a:rPr>
              <a:t>Presented By: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noProof="0" dirty="0">
                <a:ln>
                  <a:noFill/>
                </a:ln>
                <a:effectLst/>
                <a:uLnTx/>
                <a:uFillTx/>
                <a:sym typeface="+mn-ea"/>
              </a:rPr>
              <a:t>EVA SEXENA(210303105327)</a:t>
            </a: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noProof="0" dirty="0">
                <a:ln>
                  <a:noFill/>
                </a:ln>
                <a:effectLst/>
                <a:uLnTx/>
                <a:uFillTx/>
                <a:sym typeface="+mn-ea"/>
              </a:rPr>
              <a:t>B.NARENDRA(210303124043)</a:t>
            </a: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noProof="0" dirty="0">
                <a:ln>
                  <a:noFill/>
                </a:ln>
                <a:effectLst/>
                <a:uLnTx/>
                <a:uFillTx/>
                <a:sym typeface="+mn-ea"/>
              </a:rPr>
              <a:t>M. NAGESH (210304124086)</a:t>
            </a:r>
            <a:endParaRPr kumimoji="0" lang="en-US"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noProof="0" dirty="0">
                <a:ln>
                  <a:noFill/>
                </a:ln>
                <a:effectLst/>
                <a:uLnTx/>
                <a:uFillTx/>
                <a:sym typeface="+mn-ea"/>
              </a:rPr>
              <a:t>RAVI (210303124043)</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I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I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Subtitle 2"/>
          <p:cNvSpPr txBox="1"/>
          <p:nvPr/>
        </p:nvSpPr>
        <p:spPr>
          <a:xfrm>
            <a:off x="6878638" y="3378200"/>
            <a:ext cx="4916488" cy="2168525"/>
          </a:xfrm>
          <a:prstGeom prst="rect">
            <a:avLst/>
          </a:prstGeom>
        </p:spPr>
        <p:txBody>
          <a:bodyPr>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defRPr/>
            </a:pPr>
            <a:r>
              <a:rPr kumimoji="0" lang="en-US" sz="9600" b="1" i="0" u="sng" strike="noStrike" kern="1200" cap="none" spc="0" normalizeH="0" baseline="0" noProof="0" dirty="0">
                <a:ln>
                  <a:noFill/>
                </a:ln>
                <a:solidFill>
                  <a:schemeClr val="tx1"/>
                </a:solidFill>
                <a:effectLst/>
                <a:uLnTx/>
                <a:uFillTx/>
                <a:latin typeface="+mn-lt"/>
                <a:ea typeface="+mn-ea"/>
                <a:cs typeface="+mn-cs"/>
              </a:rPr>
              <a:t>Guided By:</a:t>
            </a:r>
          </a:p>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defRPr/>
            </a:pPr>
            <a:r>
              <a:rPr lang="en-US" sz="9600" noProof="0" dirty="0">
                <a:ln>
                  <a:noFill/>
                </a:ln>
                <a:effectLst/>
                <a:uLnTx/>
                <a:uFillTx/>
                <a:sym typeface="+mn-ea"/>
              </a:rPr>
              <a:t>Faculty Name</a:t>
            </a:r>
            <a:r>
              <a:rPr lang="en-IN" altLang="en-US" sz="9600" noProof="0" dirty="0">
                <a:ln>
                  <a:noFill/>
                </a:ln>
                <a:effectLst/>
                <a:uLnTx/>
                <a:uFillTx/>
                <a:sym typeface="+mn-ea"/>
              </a:rPr>
              <a:t>:KIRAN MACWAN</a:t>
            </a:r>
            <a:endParaRPr kumimoji="0" lang="en-US" sz="9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defRPr/>
            </a:pPr>
            <a:r>
              <a:rPr lang="en-US" sz="9600" noProof="0" dirty="0">
                <a:ln>
                  <a:noFill/>
                </a:ln>
                <a:effectLst/>
                <a:uLnTx/>
                <a:uFillTx/>
                <a:sym typeface="+mn-ea"/>
              </a:rPr>
              <a:t>Designation</a:t>
            </a:r>
            <a:endParaRPr kumimoji="0" lang="en-US" sz="9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defRPr/>
            </a:pPr>
            <a:r>
              <a:rPr lang="en-US" sz="9600" noProof="0" dirty="0">
                <a:ln>
                  <a:noFill/>
                </a:ln>
                <a:effectLst/>
                <a:uLnTx/>
                <a:uFillTx/>
                <a:sym typeface="+mn-ea"/>
              </a:rPr>
              <a:t>CSE Department</a:t>
            </a:r>
            <a:endParaRPr kumimoji="0" lang="en-US" sz="9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defRPr/>
            </a:pPr>
            <a:r>
              <a:rPr lang="en-US" sz="9600" noProof="0" dirty="0">
                <a:ln>
                  <a:noFill/>
                </a:ln>
                <a:effectLst/>
                <a:uLnTx/>
                <a:uFillTx/>
                <a:sym typeface="+mn-ea"/>
              </a:rPr>
              <a:t>PIET, Parul University</a:t>
            </a:r>
            <a:endParaRPr kumimoji="0" lang="en-US" sz="9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defRPr/>
            </a:pPr>
            <a:r>
              <a:rPr kumimoji="0" lang="en-US" sz="9600" b="0" i="0" u="none" strike="noStrike" kern="1200" cap="none" spc="0" normalizeH="0" baseline="0" noProof="0" dirty="0">
                <a:ln>
                  <a:noFill/>
                </a:ln>
                <a:solidFill>
                  <a:schemeClr val="tx1"/>
                </a:solidFill>
                <a:effectLst/>
                <a:uLnTx/>
                <a:uFillTx/>
                <a:latin typeface="+mn-lt"/>
                <a:ea typeface="+mn-ea"/>
                <a:cs typeface="+mn-cs"/>
              </a:rPr>
              <a:t>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I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I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1269" name="TextBox 7"/>
          <p:cNvSpPr txBox="1"/>
          <p:nvPr/>
        </p:nvSpPr>
        <p:spPr>
          <a:xfrm>
            <a:off x="3657600" y="6426200"/>
            <a:ext cx="5233988" cy="4000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36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32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8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en-US" sz="2000" b="1" dirty="0">
                <a:cs typeface="Arial" panose="020B0604020202020204" pitchFamily="34" charset="0"/>
              </a:rPr>
              <a:t>Internal Project Presentation August, 2024</a:t>
            </a:r>
            <a:endParaRPr lang="en-IN" altLang="en-US" sz="2000" b="1" dirty="0">
              <a:ea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ln/>
        </p:spPr>
        <p:txBody>
          <a:bodyPr vert="horz" wrap="square" lIns="91440" tIns="45720" rIns="91440" bIns="45720" anchor="ctr" anchorCtr="0"/>
          <a:lstStyle/>
          <a:p>
            <a:pPr eaLnBrk="1" hangingPunct="1"/>
            <a:r>
              <a:rPr lang="en-US" altLang="en-US" dirty="0"/>
              <a:t>Implementation Details</a:t>
            </a:r>
            <a:br>
              <a:rPr lang="en-US" altLang="en-US" dirty="0"/>
            </a:br>
            <a:endParaRPr lang="en-IN" altLang="en-US" dirty="0"/>
          </a:p>
        </p:txBody>
      </p:sp>
      <p:sp>
        <p:nvSpPr>
          <p:cNvPr id="17411" name="Content Placeholder 2"/>
          <p:cNvSpPr>
            <a:spLocks noGrp="1"/>
          </p:cNvSpPr>
          <p:nvPr>
            <p:ph idx="1"/>
          </p:nvPr>
        </p:nvSpPr>
        <p:spPr>
          <a:xfrm>
            <a:off x="669925" y="1100455"/>
            <a:ext cx="10782935" cy="5553710"/>
          </a:xfrm>
          <a:ln/>
        </p:spPr>
        <p:txBody>
          <a:bodyPr vert="horz" wrap="square" lIns="91440" tIns="45720" rIns="91440" bIns="45720" anchor="t" anchorCtr="0"/>
          <a:lstStyle/>
          <a:p>
            <a:pPr eaLnBrk="1" hangingPunct="1"/>
            <a:r>
              <a:rPr lang="en-IN" altLang="en-US" sz="2400" dirty="0">
                <a:ln/>
                <a:solidFill>
                  <a:schemeClr val="accent1"/>
                </a:solidFill>
                <a:effectLst>
                  <a:outerShdw blurRad="38100" dist="25400" dir="5400000" algn="ctr" rotWithShape="0">
                    <a:srgbClr val="6E747A">
                      <a:alpha val="43000"/>
                    </a:srgbClr>
                  </a:outerShdw>
                </a:effectLst>
              </a:rPr>
              <a:t>Face Detection</a:t>
            </a:r>
          </a:p>
          <a:p>
            <a:pPr eaLnBrk="1" hangingPunct="1"/>
            <a:r>
              <a:rPr lang="en-IN" altLang="en-US" sz="2000" dirty="0"/>
              <a:t>The face_recognition library uses the HOG (Histogram of Oriented Gradients) algorithm for face detection.</a:t>
            </a:r>
          </a:p>
          <a:p>
            <a:pPr eaLnBrk="1" hangingPunct="1"/>
            <a:r>
              <a:rPr lang="en-IN" altLang="en-US" sz="2000" dirty="0"/>
              <a:t>The HOG algorithm is a feature extraction method that detects faces by analyzing the distribution of gradient orientations in an image.</a:t>
            </a:r>
          </a:p>
          <a:p>
            <a:pPr eaLnBrk="1" hangingPunct="1"/>
            <a:r>
              <a:rPr lang="en-IN" altLang="en-US" sz="2000" dirty="0"/>
              <a:t>The library provides a face_locations function that returns a list of face locations in the image, represented as tuples of (top, right, bottom, left) coordinates.</a:t>
            </a:r>
          </a:p>
          <a:p>
            <a:pPr eaLnBrk="1" hangingPunct="1"/>
            <a:r>
              <a:rPr lang="en-IN" altLang="en-US" sz="2400" dirty="0">
                <a:ln/>
                <a:solidFill>
                  <a:schemeClr val="accent1"/>
                </a:solidFill>
                <a:effectLst>
                  <a:outerShdw blurRad="38100" dist="25400" dir="5400000" algn="ctr" rotWithShape="0">
                    <a:srgbClr val="6E747A">
                      <a:alpha val="43000"/>
                    </a:srgbClr>
                  </a:outerShdw>
                </a:effectLst>
              </a:rPr>
              <a:t>Face Alignment</a:t>
            </a:r>
          </a:p>
          <a:p>
            <a:pPr eaLnBrk="1" hangingPunct="1"/>
            <a:r>
              <a:rPr lang="en-IN" altLang="en-US" sz="2000" dirty="0"/>
              <a:t>The face_recognition library uses the dlib library's face alignment algorithm to align the detected faces.</a:t>
            </a:r>
          </a:p>
          <a:p>
            <a:pPr eaLnBrk="1" hangingPunct="1"/>
            <a:r>
              <a:rPr lang="en-IN" altLang="en-US" sz="2000" dirty="0"/>
              <a:t>The face alignment algorithm uses a convolutional neural network (CNN) to detect facial landmarks (e.g., eyes, nose, mouth) and align the face to a standard position.</a:t>
            </a:r>
          </a:p>
          <a:p>
            <a:pPr eaLnBrk="1" hangingPunct="1"/>
            <a:r>
              <a:rPr lang="en-IN" altLang="en-US" sz="2000" dirty="0"/>
              <a:t>The library provides a face_landmarks function that returns a dictionary of facial landmarks for each face in the image</a:t>
            </a:r>
          </a:p>
        </p:txBody>
      </p:sp>
      <p:sp>
        <p:nvSpPr>
          <p:cNvPr id="16388" name="Date Placeholder 3"/>
          <p:cNvSpPr txBox="1">
            <a:spLocks noGrp="1"/>
          </p:cNvSpPr>
          <p:nvPr>
            <p:ph type="dt" sz="half" idx="2"/>
          </p:nvPr>
        </p:nvSpPr>
        <p:spPr bwMode="auto">
          <a:noFill/>
        </p:spPr>
        <p:txBody>
          <a:bodyPr wrap="square" lIns="91440" tIns="45720" rIns="91440" bIns="45720" numCol="1" rtlCol="0" anchor="ctr"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BE8839AC-677A-4A41-9C6E-FE8395E75BE9}" type="datetime1">
              <a:rPr kumimoji="0" lang="en-IN" altLang="en-US"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rPr>
              <a:t>25-10-2024</a:t>
            </a:fld>
            <a:endParaRPr kumimoji="0" lang="en-IN"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16389" name="Footer Placeholder 4"/>
          <p:cNvSpPr txBox="1">
            <a:spLocks noGrp="1"/>
          </p:cNvSpPr>
          <p:nvPr>
            <p:ph type="ftr" sz="quarter" idx="3"/>
          </p:nvPr>
        </p:nvSpPr>
        <p:spPr bwMode="auto">
          <a:noFill/>
        </p:spPr>
        <p:txBody>
          <a:bodyPr wrap="square" lIns="91440" tIns="45720" rIns="91440" bIns="45720" numCol="1" rtlCol="0" anchor="ctr"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rPr>
              <a:t>Project Presentation 2023</a:t>
            </a:r>
            <a:endParaRPr kumimoji="0" lang="en-IN"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17414" name="Slide Number Placeholder 5"/>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IN" altLang="en-US" sz="1200" dirty="0">
                <a:cs typeface="Arial" panose="020B0604020202020204" pitchFamily="34" charset="0"/>
              </a:rPr>
              <a:t>10</a:t>
            </a:fld>
            <a:endParaRPr lang="en-IN" altLang="en-US" sz="1200" dirty="0">
              <a:ea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03530"/>
          </a:xfrm>
        </p:spPr>
        <p:txBody>
          <a:bodyPr/>
          <a:lstStyle/>
          <a:p>
            <a:endParaRPr lang="en-US"/>
          </a:p>
        </p:txBody>
      </p:sp>
      <p:sp>
        <p:nvSpPr>
          <p:cNvPr id="3" name="Content Placeholder 2"/>
          <p:cNvSpPr>
            <a:spLocks noGrp="1"/>
          </p:cNvSpPr>
          <p:nvPr>
            <p:ph idx="1"/>
          </p:nvPr>
        </p:nvSpPr>
        <p:spPr>
          <a:xfrm>
            <a:off x="560070" y="961390"/>
            <a:ext cx="10793730" cy="5215890"/>
          </a:xfrm>
        </p:spPr>
        <p:txBody>
          <a:bodyPr/>
          <a:lstStyle/>
          <a:p>
            <a:r>
              <a:rPr lang="en-US" sz="2800">
                <a:ln/>
                <a:solidFill>
                  <a:schemeClr val="accent1"/>
                </a:solidFill>
                <a:effectLst>
                  <a:outerShdw blurRad="38100" dist="25400" dir="5400000" algn="ctr" rotWithShape="0">
                    <a:srgbClr val="6E747A">
                      <a:alpha val="43000"/>
                    </a:srgbClr>
                  </a:outerShdw>
                </a:effectLst>
              </a:rPr>
              <a:t>Face Encoding</a:t>
            </a:r>
          </a:p>
          <a:p>
            <a:r>
              <a:rPr lang="en-US" sz="2400"/>
              <a:t>The face_recognition library uses a convolutional neural network (CNN) to extract face features from the aligned faces.</a:t>
            </a:r>
          </a:p>
          <a:p>
            <a:r>
              <a:rPr lang="en-US" sz="2400"/>
              <a:t>The CNN is trained on a large dataset of faces and learns to extract features that are robust to variations in lighting, pose, and expression.</a:t>
            </a:r>
          </a:p>
          <a:p>
            <a:r>
              <a:rPr lang="en-US" sz="2400"/>
              <a:t>The library provides a face_encodings function that returns a list of face encodings, represented as 128-dimensional vectors.</a:t>
            </a:r>
          </a:p>
          <a:p>
            <a:r>
              <a:rPr lang="en-US" sz="2800">
                <a:ln/>
                <a:solidFill>
                  <a:schemeClr val="accent1"/>
                </a:solidFill>
                <a:effectLst>
                  <a:outerShdw blurRad="38100" dist="25400" dir="5400000" algn="ctr" rotWithShape="0">
                    <a:srgbClr val="6E747A">
                      <a:alpha val="43000"/>
                    </a:srgbClr>
                  </a:outerShdw>
                </a:effectLst>
              </a:rPr>
              <a:t>Face Matching</a:t>
            </a:r>
          </a:p>
          <a:p>
            <a:r>
              <a:rPr lang="en-US" sz="2400"/>
              <a:t>The face_recognition library uses the L2 distance metric to compare face encodings and determine the similarity between two faces.</a:t>
            </a:r>
          </a:p>
          <a:p>
            <a:r>
              <a:rPr lang="en-US" sz="2400"/>
              <a:t>The L2 distance metric calculates the Euclidean distance between two vectors.</a:t>
            </a:r>
          </a:p>
          <a:p>
            <a:r>
              <a:rPr lang="en-US" sz="2400"/>
              <a:t>The library provides a compare_faces function that returns a list of boolean values indicating whether each face in the image matches a known face in the database</a:t>
            </a:r>
          </a:p>
        </p:txBody>
      </p:sp>
      <p:sp>
        <p:nvSpPr>
          <p:cNvPr id="4" name="Date Placeholder 3"/>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30F8AEC-8B4A-4A35-95D7-6476CE51EB77}" type="datetime1">
              <a:rPr kumimoji="0" lang="en-IN" sz="1200" b="0" i="0" u="none" strike="noStrike" kern="1200" cap="none" spc="0" normalizeH="0" baseline="0" noProof="0">
                <a:ln>
                  <a:noFill/>
                </a:ln>
                <a:solidFill>
                  <a:schemeClr val="tx1"/>
                </a:solidFill>
                <a:effectLst/>
                <a:uLnTx/>
                <a:uFillTx/>
                <a:latin typeface="+mn-lt"/>
                <a:ea typeface="+mn-ea"/>
                <a:cs typeface="+mn-cs"/>
              </a:rPr>
              <a:t>25-10-2024</a:t>
            </a:fld>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br>
              <a:rPr kumimoji="0" lang="en-US" sz="4400" b="1" i="0" u="none" strike="noStrike" kern="1200" cap="none" spc="0" normalizeH="0" baseline="0" noProof="0" dirty="0">
                <a:ln>
                  <a:noFill/>
                </a:ln>
                <a:solidFill>
                  <a:schemeClr val="tx1"/>
                </a:solidFill>
                <a:effectLst/>
                <a:uLnTx/>
                <a:uFillTx/>
                <a:latin typeface="+mj-lt"/>
                <a:ea typeface="+mj-ea"/>
                <a:cs typeface="+mj-cs"/>
              </a:rPr>
            </a:br>
            <a:r>
              <a:rPr kumimoji="0" lang="en-US" sz="4400" b="1" i="0" u="none" strike="noStrike" kern="1200" cap="none" spc="0" normalizeH="0" baseline="0" noProof="0" dirty="0">
                <a:ln>
                  <a:noFill/>
                </a:ln>
                <a:solidFill>
                  <a:schemeClr val="tx1"/>
                </a:solidFill>
                <a:effectLst/>
                <a:uLnTx/>
                <a:uFillTx/>
                <a:latin typeface="+mj-lt"/>
                <a:ea typeface="+mj-ea"/>
                <a:cs typeface="+mj-cs"/>
              </a:rPr>
              <a:t>Screen shots of implemented work</a:t>
            </a:r>
            <a:br>
              <a:rPr kumimoji="0" lang="en-US" sz="4400" b="1" i="0" u="none" strike="noStrike" kern="1200" cap="none" spc="0" normalizeH="0" baseline="0" noProof="0" dirty="0">
                <a:ln>
                  <a:noFill/>
                </a:ln>
                <a:solidFill>
                  <a:schemeClr val="tx1"/>
                </a:solidFill>
                <a:effectLst/>
                <a:uLnTx/>
                <a:uFillTx/>
                <a:latin typeface="+mj-lt"/>
                <a:ea typeface="+mj-ea"/>
                <a:cs typeface="+mj-cs"/>
              </a:rPr>
            </a:br>
            <a:endParaRPr kumimoji="0" lang="en-IN"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3" name="Content Placeholder 2" descr="hi bro 1 code"/>
          <p:cNvPicPr>
            <a:picLocks noGrp="1" noChangeAspect="1"/>
          </p:cNvPicPr>
          <p:nvPr>
            <p:ph idx="1"/>
          </p:nvPr>
        </p:nvPicPr>
        <p:blipFill>
          <a:blip r:embed="rId2"/>
          <a:stretch>
            <a:fillRect/>
          </a:stretch>
        </p:blipFill>
        <p:spPr>
          <a:xfrm>
            <a:off x="751840" y="1442085"/>
            <a:ext cx="9322435" cy="4735195"/>
          </a:xfrm>
          <a:prstGeom prst="rect">
            <a:avLst/>
          </a:prstGeom>
          <a:ln/>
        </p:spPr>
      </p:pic>
      <p:sp>
        <p:nvSpPr>
          <p:cNvPr id="17412" name="Date Placeholder 3"/>
          <p:cNvSpPr txBox="1">
            <a:spLocks noGrp="1"/>
          </p:cNvSpPr>
          <p:nvPr>
            <p:ph type="dt" sz="half" idx="2"/>
          </p:nvPr>
        </p:nvSpPr>
        <p:spPr bwMode="auto">
          <a:noFill/>
        </p:spPr>
        <p:txBody>
          <a:bodyPr wrap="square" lIns="91440" tIns="45720" rIns="91440" bIns="45720" numCol="1" rtlCol="0" anchor="ctr"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CCC53909-AEB0-4655-BBDE-D62A48A2F8B6}" type="datetime1">
              <a:rPr kumimoji="0" lang="en-IN" altLang="en-US"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rPr>
              <a:t>25-10-2024</a:t>
            </a:fld>
            <a:endParaRPr kumimoji="0" lang="en-IN"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17413" name="Footer Placeholder 4"/>
          <p:cNvSpPr txBox="1">
            <a:spLocks noGrp="1"/>
          </p:cNvSpPr>
          <p:nvPr>
            <p:ph type="ftr" sz="quarter" idx="3"/>
          </p:nvPr>
        </p:nvSpPr>
        <p:spPr bwMode="auto">
          <a:noFill/>
        </p:spPr>
        <p:txBody>
          <a:bodyPr wrap="square" lIns="91440" tIns="45720" rIns="91440" bIns="45720" numCol="1" rtlCol="0" anchor="ctr"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rPr>
              <a:t>Project Presentation 2023</a:t>
            </a:r>
            <a:endParaRPr kumimoji="0" lang="en-IN"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18438" name="Slide Number Placeholder 5"/>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IN" altLang="en-US" sz="1200" dirty="0">
                <a:cs typeface="Arial" panose="020B0604020202020204" pitchFamily="34" charset="0"/>
              </a:rPr>
              <a:t>12</a:t>
            </a:fld>
            <a:endParaRPr lang="en-IN" altLang="en-US" sz="1200" dirty="0">
              <a:ea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540" y="365125"/>
            <a:ext cx="10335260" cy="325755"/>
          </a:xfrm>
        </p:spPr>
        <p:txBody>
          <a:bodyPr/>
          <a:lstStyle/>
          <a:p>
            <a:r>
              <a:rPr lang="en-US" noProof="0" dirty="0">
                <a:ln>
                  <a:noFill/>
                </a:ln>
                <a:effectLst/>
                <a:uLnTx/>
                <a:uFillTx/>
                <a:sym typeface="+mn-ea"/>
              </a:rPr>
              <a:t>Screen shots of implemented work</a:t>
            </a:r>
            <a:endParaRPr lang="en-US"/>
          </a:p>
        </p:txBody>
      </p:sp>
      <p:pic>
        <p:nvPicPr>
          <p:cNvPr id="5" name="Content Placeholder 4" descr="hi bro code 2"/>
          <p:cNvPicPr>
            <a:picLocks noGrp="1" noChangeAspect="1"/>
          </p:cNvPicPr>
          <p:nvPr>
            <p:ph idx="1"/>
          </p:nvPr>
        </p:nvPicPr>
        <p:blipFill>
          <a:blip r:embed="rId2"/>
          <a:stretch>
            <a:fillRect/>
          </a:stretch>
        </p:blipFill>
        <p:spPr>
          <a:xfrm>
            <a:off x="551180" y="788035"/>
            <a:ext cx="10150475" cy="5389245"/>
          </a:xfrm>
          <a:prstGeom prst="rect">
            <a:avLst/>
          </a:prstGeom>
        </p:spPr>
      </p:pic>
      <p:sp>
        <p:nvSpPr>
          <p:cNvPr id="4" name="Date Placeholder 3"/>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30F8AEC-8B4A-4A35-95D7-6476CE51EB77}" type="datetime1">
              <a:rPr kumimoji="0" lang="en-IN" sz="1200" b="0" i="0" u="none" strike="noStrike" kern="1200" cap="none" spc="0" normalizeH="0" baseline="0" noProof="0">
                <a:ln>
                  <a:noFill/>
                </a:ln>
                <a:solidFill>
                  <a:schemeClr val="tx1"/>
                </a:solidFill>
                <a:effectLst/>
                <a:uLnTx/>
                <a:uFillTx/>
                <a:latin typeface="+mn-lt"/>
                <a:ea typeface="+mn-ea"/>
                <a:cs typeface="+mn-cs"/>
              </a:rPr>
              <a:t>25-10-2024</a:t>
            </a:fld>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838200" y="176530"/>
            <a:ext cx="8272780" cy="740410"/>
          </a:xfrm>
          <a:ln/>
        </p:spPr>
        <p:txBody>
          <a:bodyPr vert="horz" wrap="square" lIns="91440" tIns="45720" rIns="91440" bIns="45720" anchor="ctr" anchorCtr="0"/>
          <a:lstStyle/>
          <a:p>
            <a:pPr>
              <a:buNone/>
            </a:pPr>
            <a:r>
              <a:rPr lang="en-IN" altLang="x-none" sz="2800" dirty="0">
                <a:ln/>
                <a:solidFill>
                  <a:schemeClr val="tx1"/>
                </a:solidFill>
                <a:effectLst>
                  <a:outerShdw blurRad="38100" dist="19050" dir="2700000" algn="tl" rotWithShape="0">
                    <a:schemeClr val="dk1">
                      <a:alpha val="40000"/>
                    </a:schemeClr>
                  </a:outerShdw>
                </a:effectLst>
              </a:rPr>
              <a:t>Testing a Face </a:t>
            </a:r>
            <a:r>
              <a:rPr lang="en-IN" altLang="x-none" sz="3200" dirty="0">
                <a:ln/>
                <a:solidFill>
                  <a:schemeClr val="tx1"/>
                </a:solidFill>
                <a:effectLst>
                  <a:outerShdw blurRad="38100" dist="19050" dir="2700000" algn="tl" rotWithShape="0">
                    <a:schemeClr val="dk1">
                      <a:alpha val="40000"/>
                    </a:schemeClr>
                  </a:outerShdw>
                </a:effectLst>
              </a:rPr>
              <a:t>Recognition </a:t>
            </a:r>
            <a:r>
              <a:rPr lang="en-IN" altLang="x-none" sz="2800" dirty="0">
                <a:ln/>
                <a:solidFill>
                  <a:schemeClr val="tx1"/>
                </a:solidFill>
                <a:effectLst>
                  <a:outerShdw blurRad="38100" dist="19050" dir="2700000" algn="tl" rotWithShape="0">
                    <a:schemeClr val="dk1">
                      <a:alpha val="40000"/>
                    </a:schemeClr>
                  </a:outerShdw>
                </a:effectLst>
              </a:rPr>
              <a:t>Project in Python</a:t>
            </a:r>
            <a:br>
              <a:rPr lang="en-IN" altLang="x-none" sz="2800" dirty="0"/>
            </a:br>
            <a:endParaRPr lang="en-IN" altLang="x-none" sz="2800" dirty="0"/>
          </a:p>
        </p:txBody>
      </p:sp>
      <p:sp>
        <p:nvSpPr>
          <p:cNvPr id="19459" name="Content Placeholder 2"/>
          <p:cNvSpPr>
            <a:spLocks noGrp="1"/>
          </p:cNvSpPr>
          <p:nvPr>
            <p:ph idx="1"/>
          </p:nvPr>
        </p:nvSpPr>
        <p:spPr>
          <a:xfrm>
            <a:off x="193040" y="1094105"/>
            <a:ext cx="11160760" cy="5763895"/>
          </a:xfrm>
          <a:ln/>
        </p:spPr>
        <p:txBody>
          <a:bodyPr vert="horz" wrap="square" lIns="91440" tIns="45720" rIns="91440" bIns="45720" anchor="t" anchorCtr="0"/>
          <a:lstStyle/>
          <a:p>
            <a:r>
              <a:rPr lang="en-IN" altLang="x-none" sz="2400" dirty="0"/>
              <a:t>Facial recognition is a popular application of computer vision and machine learning. In Python, there are several libraries that can be used for facial recognition, including OpenCV, face_recognition, and dlib.</a:t>
            </a:r>
          </a:p>
          <a:p>
            <a:r>
              <a:rPr lang="en-IN" altLang="x-none" sz="2400" dirty="0">
                <a:ln/>
                <a:solidFill>
                  <a:schemeClr val="accent1"/>
                </a:solidFill>
                <a:effectLst>
                  <a:outerShdw blurRad="38100" dist="25400" dir="5400000" algn="ctr" rotWithShape="0">
                    <a:srgbClr val="6E747A">
                      <a:alpha val="43000"/>
                    </a:srgbClr>
                  </a:outerShdw>
                </a:effectLst>
              </a:rPr>
              <a:t>To test a face recognition project in Python, you can follow these steps:</a:t>
            </a:r>
          </a:p>
          <a:p>
            <a:r>
              <a:rPr lang="en-IN" altLang="x-none" sz="2400" dirty="0">
                <a:ln w="22225">
                  <a:solidFill>
                    <a:schemeClr val="accent2"/>
                  </a:solidFill>
                  <a:prstDash val="solid"/>
                </a:ln>
                <a:solidFill>
                  <a:schemeClr val="accent2">
                    <a:lumMod val="40000"/>
                    <a:lumOff val="60000"/>
                  </a:schemeClr>
                </a:solidFill>
                <a:effectLst/>
              </a:rPr>
              <a:t>Collect a dataset</a:t>
            </a:r>
            <a:r>
              <a:rPr lang="en-IN" altLang="x-none" sz="2400" dirty="0"/>
              <a:t>: Collect a dataset of images of faces, with each image labeled with the corresponding person's name or ID.</a:t>
            </a:r>
          </a:p>
          <a:p>
            <a:r>
              <a:rPr lang="en-IN" altLang="x-none" sz="2400" dirty="0">
                <a:ln w="22225">
                  <a:solidFill>
                    <a:schemeClr val="accent2"/>
                  </a:solidFill>
                  <a:prstDash val="solid"/>
                </a:ln>
                <a:solidFill>
                  <a:schemeClr val="accent2">
                    <a:lumMod val="40000"/>
                    <a:lumOff val="60000"/>
                  </a:schemeClr>
                </a:solidFill>
                <a:effectLst/>
              </a:rPr>
              <a:t>Split the dataset</a:t>
            </a:r>
            <a:r>
              <a:rPr lang="en-IN" altLang="x-none" sz="2400" dirty="0"/>
              <a:t>: Split the dataset into training and testing sets (e.g., 80% for training and 20% for testing).</a:t>
            </a:r>
          </a:p>
          <a:p>
            <a:r>
              <a:rPr lang="en-IN" altLang="x-none" sz="2400" dirty="0">
                <a:ln w="22225">
                  <a:solidFill>
                    <a:schemeClr val="accent2"/>
                  </a:solidFill>
                  <a:prstDash val="solid"/>
                </a:ln>
                <a:solidFill>
                  <a:schemeClr val="accent2">
                    <a:lumMod val="40000"/>
                    <a:lumOff val="60000"/>
                  </a:schemeClr>
                </a:solidFill>
                <a:effectLst/>
              </a:rPr>
              <a:t>Train a model</a:t>
            </a:r>
            <a:r>
              <a:rPr lang="en-IN" altLang="x-none" sz="2400" dirty="0"/>
              <a:t>: Train a face recognition model using the training dataset. You can use libraries like OpenCV, face_recognition, or dlib to train a model.</a:t>
            </a:r>
          </a:p>
          <a:p>
            <a:r>
              <a:rPr lang="en-IN" altLang="x-none" sz="2400" dirty="0">
                <a:ln w="22225">
                  <a:solidFill>
                    <a:schemeClr val="accent2"/>
                  </a:solidFill>
                  <a:prstDash val="solid"/>
                </a:ln>
                <a:solidFill>
                  <a:schemeClr val="accent2">
                    <a:lumMod val="40000"/>
                    <a:lumOff val="60000"/>
                  </a:schemeClr>
                </a:solidFill>
                <a:effectLst/>
              </a:rPr>
              <a:t>Test the model</a:t>
            </a:r>
            <a:r>
              <a:rPr lang="en-IN" altLang="x-none" sz="2400" dirty="0"/>
              <a:t>: Test the trained model using the testing dataset. Evaluate the model's performance using metrics such as accuracy, precision, recall, and F1-score.</a:t>
            </a:r>
          </a:p>
          <a:p>
            <a:r>
              <a:rPr lang="en-IN" altLang="x-none" sz="2400" dirty="0">
                <a:ln w="22225">
                  <a:solidFill>
                    <a:schemeClr val="accent2"/>
                  </a:solidFill>
                  <a:prstDash val="solid"/>
                </a:ln>
                <a:solidFill>
                  <a:schemeClr val="accent2">
                    <a:lumMod val="40000"/>
                    <a:lumOff val="60000"/>
                  </a:schemeClr>
                </a:solidFill>
                <a:effectLst/>
              </a:rPr>
              <a:t>Evaluate the model</a:t>
            </a:r>
            <a:r>
              <a:rPr lang="en-IN" altLang="x-none" sz="2400" dirty="0"/>
              <a:t>: Evaluate the model's performance on a separate test dataset to ensure it generalizes well to new, unseen data</a:t>
            </a:r>
          </a:p>
          <a:p>
            <a:endParaRPr lang="en-IN" altLang="x-none" sz="2400" dirty="0"/>
          </a:p>
        </p:txBody>
      </p:sp>
      <p:sp>
        <p:nvSpPr>
          <p:cNvPr id="4" name="Date Placeholder 3"/>
          <p:cNvSpPr txBox="1">
            <a:spLocks noGrp="1"/>
          </p:cNvSpPr>
          <p:nvPr>
            <p:ph type="dt" sz="half" idx="2"/>
          </p:nvPr>
        </p:nvSpPr>
        <p:spPr>
          <a:noFill/>
        </p:spPr>
        <p:txBody>
          <a:bodyPr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930F8AEC-8B4A-4A35-95D7-6476CE51EB77}" type="datetime1">
              <a:rPr kumimoji="0" lang="en-IN" sz="1200" b="0" i="0" u="none" strike="noStrike" kern="1200" cap="none" spc="0" normalizeH="0" baseline="0" noProof="0" smtClean="0">
                <a:ln>
                  <a:noFill/>
                </a:ln>
                <a:solidFill>
                  <a:schemeClr val="tx1"/>
                </a:solidFill>
                <a:effectLst/>
                <a:uLnTx/>
                <a:uFillTx/>
                <a:latin typeface="+mn-lt"/>
                <a:ea typeface="+mn-ea"/>
                <a:cs typeface="+mn-cs"/>
              </a:rPr>
              <a:t>25-10-2024</a:t>
            </a:fld>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Footer Placeholder 4"/>
          <p:cNvSpPr txBox="1">
            <a:spLocks noGrp="1"/>
          </p:cNvSpPr>
          <p:nvPr>
            <p:ph type="ftr" sz="quarter" idx="3"/>
          </p:nvPr>
        </p:nvSpPr>
        <p:spPr>
          <a:noFill/>
        </p:spPr>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Project Presentation 2023</a:t>
            </a:r>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9462" name="Slide Number Placeholder 5"/>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IN" altLang="en-US" sz="1200" dirty="0">
                <a:latin typeface="Calibri" panose="020F0502020204030204" pitchFamily="34" charset="0"/>
              </a:rPr>
              <a:t>14</a:t>
            </a:fld>
            <a:endParaRPr lang="en-IN" altLang="en-US" sz="1200" dirty="0">
              <a:latin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ln/>
        </p:spPr>
        <p:txBody>
          <a:bodyPr vert="horz" wrap="square" lIns="91440" tIns="45720" rIns="91440" bIns="45720" anchor="ctr" anchorCtr="0"/>
          <a:lstStyle/>
          <a:p>
            <a:pPr eaLnBrk="1" hangingPunct="1"/>
            <a:r>
              <a:rPr lang="en-US" altLang="en-US" dirty="0"/>
              <a:t>Conclusion</a:t>
            </a:r>
            <a:endParaRPr lang="en-IN" altLang="en-US" dirty="0"/>
          </a:p>
        </p:txBody>
      </p:sp>
      <p:sp>
        <p:nvSpPr>
          <p:cNvPr id="20483" name="Content Placeholder 2"/>
          <p:cNvSpPr>
            <a:spLocks noGrp="1"/>
          </p:cNvSpPr>
          <p:nvPr>
            <p:ph idx="1"/>
          </p:nvPr>
        </p:nvSpPr>
        <p:spPr>
          <a:xfrm>
            <a:off x="720090" y="1388745"/>
            <a:ext cx="10742930" cy="4968240"/>
          </a:xfrm>
          <a:ln/>
        </p:spPr>
        <p:txBody>
          <a:bodyPr vert="horz" wrap="square" lIns="91440" tIns="45720" rIns="91440" bIns="45720" anchor="t" anchorCtr="0"/>
          <a:lstStyle/>
          <a:p>
            <a:pPr eaLnBrk="1" hangingPunct="1"/>
            <a:r>
              <a:rPr lang="en-IN" altLang="x-none" sz="1800" dirty="0">
                <a:sym typeface="+mn-ea"/>
              </a:rPr>
              <a:t>Face recognition technology has come a long way in the last twenty years. Today, machines are</a:t>
            </a:r>
            <a:endParaRPr lang="en-IN" altLang="x-none" sz="1800" dirty="0"/>
          </a:p>
          <a:p>
            <a:pPr eaLnBrk="1" hangingPunct="1"/>
            <a:r>
              <a:rPr lang="en-IN" altLang="x-none" sz="1800" dirty="0">
                <a:sym typeface="+mn-ea"/>
              </a:rPr>
              <a:t>able to automatically verify identity information for secure transactions, for surveillance and</a:t>
            </a:r>
            <a:endParaRPr lang="en-IN" altLang="x-none" sz="1800" dirty="0"/>
          </a:p>
          <a:p>
            <a:pPr eaLnBrk="1" hangingPunct="1"/>
            <a:r>
              <a:rPr lang="en-IN" altLang="x-none" sz="1800" dirty="0">
                <a:sym typeface="+mn-ea"/>
              </a:rPr>
              <a:t>security tasks, and for access control to buildings etc. These applications usually work in</a:t>
            </a:r>
            <a:endParaRPr lang="en-IN" altLang="x-none" sz="1800" dirty="0"/>
          </a:p>
          <a:p>
            <a:pPr eaLnBrk="1" hangingPunct="1"/>
            <a:r>
              <a:rPr lang="en-IN" altLang="x-none" sz="1800" dirty="0">
                <a:sym typeface="+mn-ea"/>
              </a:rPr>
              <a:t>controlled environments and recognition algorithms can take advantage of the environmental</a:t>
            </a:r>
            <a:endParaRPr lang="en-IN" altLang="x-none" sz="1800" dirty="0"/>
          </a:p>
          <a:p>
            <a:pPr eaLnBrk="1" hangingPunct="1"/>
            <a:r>
              <a:rPr lang="en-IN" altLang="x-none" sz="1800" dirty="0">
                <a:sym typeface="+mn-ea"/>
              </a:rPr>
              <a:t>constraints to obtain high recognition accuracy. However, next generation face recognition</a:t>
            </a:r>
            <a:endParaRPr lang="en-IN" altLang="x-none" sz="1800" dirty="0"/>
          </a:p>
          <a:p>
            <a:pPr eaLnBrk="1" hangingPunct="1"/>
            <a:r>
              <a:rPr lang="en-IN" altLang="x-none" sz="1800" dirty="0">
                <a:sym typeface="+mn-ea"/>
              </a:rPr>
              <a:t>systems are going to have widespread application in smart environments -- where computers and</a:t>
            </a:r>
            <a:endParaRPr lang="en-IN" altLang="x-none" sz="1800" dirty="0"/>
          </a:p>
          <a:p>
            <a:pPr eaLnBrk="1" hangingPunct="1"/>
            <a:r>
              <a:rPr lang="en-IN" altLang="x-none" sz="1800" dirty="0">
                <a:sym typeface="+mn-ea"/>
              </a:rPr>
              <a:t>machines are more like helpful assistants.</a:t>
            </a:r>
            <a:endParaRPr lang="en-IN" altLang="x-none" sz="1800" dirty="0"/>
          </a:p>
          <a:p>
            <a:pPr eaLnBrk="1" hangingPunct="1"/>
            <a:r>
              <a:rPr lang="en-IN" altLang="x-none" sz="1800" dirty="0">
                <a:sym typeface="+mn-ea"/>
              </a:rPr>
              <a:t>• To achieve this goal computers must be able to reliably identify nearby people in a manner that</a:t>
            </a:r>
            <a:endParaRPr lang="en-IN" altLang="x-none" sz="1800" dirty="0"/>
          </a:p>
          <a:p>
            <a:pPr eaLnBrk="1" hangingPunct="1"/>
            <a:r>
              <a:rPr lang="en-IN" altLang="x-none" sz="1800" dirty="0">
                <a:sym typeface="+mn-ea"/>
              </a:rPr>
              <a:t>fits naturally within the pattern of normal human interactions. They must not require special</a:t>
            </a:r>
            <a:endParaRPr lang="en-IN" altLang="x-none" sz="1800" dirty="0"/>
          </a:p>
          <a:p>
            <a:pPr eaLnBrk="1" hangingPunct="1"/>
            <a:r>
              <a:rPr lang="en-IN" altLang="x-none" sz="1800" dirty="0">
                <a:sym typeface="+mn-ea"/>
              </a:rPr>
              <a:t>interactions and must conform to human intuitions about when recognition is likely. This implies</a:t>
            </a:r>
            <a:endParaRPr lang="en-IN" altLang="x-none" sz="1800" dirty="0"/>
          </a:p>
          <a:p>
            <a:pPr eaLnBrk="1" hangingPunct="1"/>
            <a:r>
              <a:rPr lang="en-IN" altLang="x-none" sz="1800" dirty="0">
                <a:sym typeface="+mn-ea"/>
              </a:rPr>
              <a:t>that future smart environments should use the same modalities as humans, and have</a:t>
            </a:r>
            <a:endParaRPr lang="en-IN" altLang="x-none" sz="1800" dirty="0"/>
          </a:p>
          <a:p>
            <a:pPr eaLnBrk="1" hangingPunct="1"/>
            <a:r>
              <a:rPr lang="en-IN" altLang="x-none" sz="1800" dirty="0">
                <a:sym typeface="+mn-ea"/>
              </a:rPr>
              <a:t>approximately the same limitations. These goals now appear in reach -- however, substantial</a:t>
            </a:r>
            <a:endParaRPr lang="en-IN" altLang="x-none" sz="1800" dirty="0"/>
          </a:p>
          <a:p>
            <a:pPr eaLnBrk="1" hangingPunct="1"/>
            <a:r>
              <a:rPr lang="en-IN" altLang="x-none" sz="1800" dirty="0">
                <a:sym typeface="+mn-ea"/>
              </a:rPr>
              <a:t>research remains to be done in making person recognition technology work reliably, in widely</a:t>
            </a:r>
            <a:endParaRPr lang="en-IN" altLang="x-none" sz="1800" dirty="0"/>
          </a:p>
          <a:p>
            <a:pPr eaLnBrk="1" hangingPunct="1"/>
            <a:r>
              <a:rPr lang="en-IN" altLang="x-none" sz="1800" dirty="0">
                <a:sym typeface="+mn-ea"/>
              </a:rPr>
              <a:t>varying conditions using information from single or multiple modalities.</a:t>
            </a:r>
            <a:endParaRPr lang="en-IN" altLang="x-none" sz="1800" dirty="0"/>
          </a:p>
          <a:p>
            <a:pPr eaLnBrk="1" hangingPunct="1"/>
            <a:endParaRPr lang="en-IN" altLang="en-US" sz="1800" dirty="0"/>
          </a:p>
        </p:txBody>
      </p:sp>
      <p:sp>
        <p:nvSpPr>
          <p:cNvPr id="18436" name="Date Placeholder 3"/>
          <p:cNvSpPr txBox="1">
            <a:spLocks noGrp="1"/>
          </p:cNvSpPr>
          <p:nvPr>
            <p:ph type="dt" sz="half" idx="2"/>
          </p:nvPr>
        </p:nvSpPr>
        <p:spPr bwMode="auto">
          <a:noFill/>
        </p:spPr>
        <p:txBody>
          <a:bodyPr wrap="square" lIns="91440" tIns="45720" rIns="91440" bIns="45720" numCol="1" rtlCol="0" anchor="ctr"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8DF0D663-695D-4DB5-9D9C-F8F5C5D6A3D9}" type="datetime1">
              <a:rPr kumimoji="0" lang="en-IN" altLang="en-US"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rPr>
              <a:t>25-10-2024</a:t>
            </a:fld>
            <a:endParaRPr kumimoji="0" lang="en-IN"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18437" name="Footer Placeholder 4"/>
          <p:cNvSpPr txBox="1">
            <a:spLocks noGrp="1"/>
          </p:cNvSpPr>
          <p:nvPr>
            <p:ph type="ftr" sz="quarter" idx="3"/>
          </p:nvPr>
        </p:nvSpPr>
        <p:spPr bwMode="auto">
          <a:noFill/>
        </p:spPr>
        <p:txBody>
          <a:bodyPr wrap="square" lIns="91440" tIns="45720" rIns="91440" bIns="45720" numCol="1" rtlCol="0" anchor="ctr"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rPr>
              <a:t>Project Presentation 2023</a:t>
            </a:r>
            <a:endParaRPr kumimoji="0" lang="en-IN"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20486" name="Slide Number Placeholder 5"/>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IN" altLang="en-US" sz="1200" dirty="0">
                <a:cs typeface="Arial" panose="020B0604020202020204" pitchFamily="34" charset="0"/>
              </a:rPr>
              <a:t>15</a:t>
            </a:fld>
            <a:endParaRPr lang="en-IN" altLang="en-US" sz="1200" dirty="0">
              <a:ea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ln/>
        </p:spPr>
        <p:txBody>
          <a:bodyPr vert="horz" wrap="square" lIns="91440" tIns="45720" rIns="91440" bIns="45720" anchor="ctr" anchorCtr="0"/>
          <a:lstStyle/>
          <a:p>
            <a:pPr eaLnBrk="1" hangingPunct="1"/>
            <a:r>
              <a:rPr lang="en-US" altLang="en-US" dirty="0"/>
              <a:t>Future Work</a:t>
            </a:r>
            <a:endParaRPr lang="en-IN" altLang="en-US" dirty="0"/>
          </a:p>
        </p:txBody>
      </p:sp>
      <p:sp>
        <p:nvSpPr>
          <p:cNvPr id="21507" name="Content Placeholder 2"/>
          <p:cNvSpPr>
            <a:spLocks noGrp="1"/>
          </p:cNvSpPr>
          <p:nvPr>
            <p:ph idx="1"/>
          </p:nvPr>
        </p:nvSpPr>
        <p:spPr>
          <a:ln/>
        </p:spPr>
        <p:txBody>
          <a:bodyPr vert="horz" wrap="square" lIns="91440" tIns="45720" rIns="91440" bIns="45720" anchor="t" anchorCtr="0"/>
          <a:lstStyle/>
          <a:p>
            <a:pPr eaLnBrk="1" hangingPunct="1"/>
            <a:r>
              <a:rPr lang="en-US" altLang="en-IN" sz="2400" dirty="0">
                <a:sym typeface="+mn-ea"/>
              </a:rPr>
              <a:t>• Zhang, Y., Feng, X., &amp; Yan, X. (2020). Sentiment Analysis of Chinese social</a:t>
            </a:r>
            <a:endParaRPr lang="en-US" altLang="en-IN" sz="2400" dirty="0"/>
          </a:p>
          <a:p>
            <a:pPr eaLnBrk="1" hangingPunct="1"/>
            <a:r>
              <a:rPr lang="en-US" altLang="en-IN" sz="2400" dirty="0">
                <a:sym typeface="+mn-ea"/>
              </a:rPr>
              <a:t>media Using Deep Reinforcement Learning. IEEE Access, 8, 136821-136831.</a:t>
            </a:r>
            <a:endParaRPr lang="en-US" altLang="en-IN" sz="2400" dirty="0"/>
          </a:p>
          <a:p>
            <a:pPr eaLnBrk="1" hangingPunct="1"/>
            <a:r>
              <a:rPr lang="en-US" altLang="en-IN" sz="2400" dirty="0">
                <a:sym typeface="+mn-ea"/>
              </a:rPr>
              <a:t>• Arifin, A. Z., Dhandapani, P. W., &amp; Peregrinate, A. (2021). Sentiment Analysis of</a:t>
            </a:r>
            <a:endParaRPr lang="en-US" altLang="en-IN" sz="2400" dirty="0"/>
          </a:p>
          <a:p>
            <a:pPr eaLnBrk="1" hangingPunct="1"/>
            <a:r>
              <a:rPr lang="en-US" altLang="en-IN" sz="2400" dirty="0">
                <a:sym typeface="+mn-ea"/>
              </a:rPr>
              <a:t>Indonesian social media Using a Hybrid Approach. International Journal of</a:t>
            </a:r>
            <a:endParaRPr lang="en-US" altLang="en-IN" sz="2400" dirty="0"/>
          </a:p>
          <a:p>
            <a:pPr eaLnBrk="1" hangingPunct="1"/>
            <a:r>
              <a:rPr lang="en-US" altLang="en-IN" sz="2400" dirty="0">
                <a:sym typeface="+mn-ea"/>
              </a:rPr>
              <a:t>Advanced Computer Science and Applications, 12(4), 190-198.</a:t>
            </a:r>
            <a:endParaRPr lang="en-US" altLang="en-IN" sz="2400" dirty="0"/>
          </a:p>
          <a:p>
            <a:pPr eaLnBrk="1" hangingPunct="1"/>
            <a:r>
              <a:rPr lang="en-US" altLang="en-IN" sz="2400" dirty="0">
                <a:sym typeface="+mn-ea"/>
              </a:rPr>
              <a:t>• Zhang, Y., Feng, X., &amp; Yan, X. (2021). Dynamic Emotion Detection and Multi_x0002_task Learning for Sentiment Analysis of Microblogs. IEEE Transactions on</a:t>
            </a:r>
            <a:endParaRPr lang="en-US" altLang="en-IN" sz="2400" dirty="0"/>
          </a:p>
          <a:p>
            <a:pPr eaLnBrk="1" hangingPunct="1"/>
            <a:r>
              <a:rPr lang="en-US" altLang="en-IN" sz="2400" dirty="0">
                <a:sym typeface="+mn-ea"/>
              </a:rPr>
              <a:t>Computational Social Systems, 8(1), 190199.</a:t>
            </a:r>
            <a:endParaRPr lang="en-US" altLang="en-IN" sz="2400" dirty="0"/>
          </a:p>
          <a:p>
            <a:pPr eaLnBrk="1" hangingPunct="1"/>
            <a:r>
              <a:rPr lang="en-US" altLang="en-IN" sz="2400" dirty="0">
                <a:sym typeface="+mn-ea"/>
              </a:rPr>
              <a:t>• Khalid, H., Saeed, S., &amp; Naz, S. (2020). Sentiment Analysis of COVID-19 Tweets</a:t>
            </a:r>
            <a:endParaRPr lang="en-US" altLang="en-IN" sz="2400" dirty="0"/>
          </a:p>
          <a:p>
            <a:pPr eaLnBrk="1" hangingPunct="1"/>
            <a:r>
              <a:rPr lang="en-US" altLang="en-IN" sz="2400" dirty="0">
                <a:sym typeface="+mn-ea"/>
              </a:rPr>
              <a:t>Using Deep Learning Techniques. IEEE Access, 8, 209707-209716.</a:t>
            </a:r>
            <a:endParaRPr lang="en-US" altLang="en-IN" sz="2400" dirty="0"/>
          </a:p>
          <a:p>
            <a:pPr eaLnBrk="1" hangingPunct="1"/>
            <a:endParaRPr lang="en-IN" altLang="en-US" sz="2400" dirty="0"/>
          </a:p>
        </p:txBody>
      </p:sp>
      <p:sp>
        <p:nvSpPr>
          <p:cNvPr id="19460" name="Date Placeholder 3"/>
          <p:cNvSpPr txBox="1">
            <a:spLocks noGrp="1"/>
          </p:cNvSpPr>
          <p:nvPr>
            <p:ph type="dt" sz="half" idx="2"/>
          </p:nvPr>
        </p:nvSpPr>
        <p:spPr bwMode="auto">
          <a:noFill/>
        </p:spPr>
        <p:txBody>
          <a:bodyPr wrap="square" lIns="91440" tIns="45720" rIns="91440" bIns="45720" numCol="1" rtlCol="0" anchor="ctr"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3C26B0AD-C17C-4661-A23F-FEABE8B70BA2}" type="datetime1">
              <a:rPr kumimoji="0" lang="en-IN" altLang="en-US"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rPr>
              <a:t>25-10-2024</a:t>
            </a:fld>
            <a:endParaRPr kumimoji="0" lang="en-IN"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19461" name="Footer Placeholder 4"/>
          <p:cNvSpPr txBox="1">
            <a:spLocks noGrp="1"/>
          </p:cNvSpPr>
          <p:nvPr>
            <p:ph type="ftr" sz="quarter" idx="3"/>
          </p:nvPr>
        </p:nvSpPr>
        <p:spPr bwMode="auto">
          <a:noFill/>
        </p:spPr>
        <p:txBody>
          <a:bodyPr wrap="square" lIns="91440" tIns="45720" rIns="91440" bIns="45720" numCol="1" rtlCol="0" anchor="ctr"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rPr>
              <a:t>Project Presentation 2023</a:t>
            </a:r>
            <a:endParaRPr kumimoji="0" lang="en-IN"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21510" name="Slide Number Placeholder 5"/>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IN" altLang="en-US" sz="1200" dirty="0">
                <a:cs typeface="Arial" panose="020B0604020202020204" pitchFamily="34" charset="0"/>
              </a:rPr>
              <a:t>16</a:t>
            </a:fld>
            <a:endParaRPr lang="en-IN" altLang="en-US" sz="1200" dirty="0">
              <a:ea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ln/>
        </p:spPr>
        <p:txBody>
          <a:bodyPr vert="horz" wrap="square" lIns="91440" tIns="45720" rIns="91440" bIns="45720" anchor="ctr" anchorCtr="0"/>
          <a:lstStyle/>
          <a:p>
            <a:pPr eaLnBrk="1" hangingPunct="1"/>
            <a:r>
              <a:rPr lang="en-US" altLang="en-US" dirty="0"/>
              <a:t>References</a:t>
            </a:r>
          </a:p>
        </p:txBody>
      </p:sp>
      <p:sp>
        <p:nvSpPr>
          <p:cNvPr id="22531" name="Content Placeholder 2"/>
          <p:cNvSpPr>
            <a:spLocks noGrp="1"/>
          </p:cNvSpPr>
          <p:nvPr>
            <p:ph idx="1"/>
          </p:nvPr>
        </p:nvSpPr>
        <p:spPr>
          <a:xfrm>
            <a:off x="838200" y="1584325"/>
            <a:ext cx="10515600" cy="4592638"/>
          </a:xfrm>
          <a:ln/>
        </p:spPr>
        <p:txBody>
          <a:bodyPr vert="horz" wrap="square" lIns="91440" tIns="45720" rIns="91440" bIns="45720" anchor="t" anchorCtr="0"/>
          <a:lstStyle/>
          <a:p>
            <a:pPr eaLnBrk="1" hangingPunct="1"/>
            <a:r>
              <a:rPr lang="en-US" altLang="en-IN" sz="2400" dirty="0">
                <a:sym typeface="+mn-ea"/>
              </a:rPr>
              <a:t>• Zhang, Y., Feng, X., &amp; Yan, X. (2020). Sentiment Analysis of Chinese social</a:t>
            </a:r>
            <a:endParaRPr lang="en-US" altLang="en-IN" sz="2400" dirty="0"/>
          </a:p>
          <a:p>
            <a:pPr eaLnBrk="1" hangingPunct="1"/>
            <a:r>
              <a:rPr lang="en-US" altLang="en-IN" sz="2400" dirty="0">
                <a:sym typeface="+mn-ea"/>
              </a:rPr>
              <a:t>media Using Deep Reinforcement Learning. IEEE Access, 8, 136821-136831.</a:t>
            </a:r>
            <a:endParaRPr lang="en-US" altLang="en-IN" sz="2400" dirty="0"/>
          </a:p>
          <a:p>
            <a:pPr eaLnBrk="1" hangingPunct="1"/>
            <a:r>
              <a:rPr lang="en-US" altLang="en-IN" sz="2400" dirty="0">
                <a:sym typeface="+mn-ea"/>
              </a:rPr>
              <a:t>• Arifin, A. Z., Dhandapani, P. W., &amp; Peregrinate, A. (2021). Sentiment Analysis of</a:t>
            </a:r>
            <a:endParaRPr lang="en-US" altLang="en-IN" sz="2400" dirty="0"/>
          </a:p>
          <a:p>
            <a:pPr eaLnBrk="1" hangingPunct="1"/>
            <a:r>
              <a:rPr lang="en-US" altLang="en-IN" sz="2400" dirty="0">
                <a:sym typeface="+mn-ea"/>
              </a:rPr>
              <a:t>Indonesian social media Using a Hybrid Approach. International Journal of</a:t>
            </a:r>
            <a:endParaRPr lang="en-US" altLang="en-IN" sz="2400" dirty="0"/>
          </a:p>
          <a:p>
            <a:pPr eaLnBrk="1" hangingPunct="1"/>
            <a:r>
              <a:rPr lang="en-US" altLang="en-IN" sz="2400" dirty="0">
                <a:sym typeface="+mn-ea"/>
              </a:rPr>
              <a:t>Advanced Computer Science and Applications, 12(4), 190-198.</a:t>
            </a:r>
            <a:endParaRPr lang="en-US" altLang="en-IN" sz="2400" dirty="0"/>
          </a:p>
          <a:p>
            <a:pPr eaLnBrk="1" hangingPunct="1"/>
            <a:r>
              <a:rPr lang="en-US" altLang="en-IN" sz="2400" dirty="0">
                <a:sym typeface="+mn-ea"/>
              </a:rPr>
              <a:t>• Zhang, Y., Feng, X., &amp; Yan, X. (2021). Dynamic Emotion Detection and Multi_x0002_task Learning for Sentiment Analysis of Microblogs. IEEE Transactions on</a:t>
            </a:r>
            <a:endParaRPr lang="en-US" altLang="en-IN" sz="2400" dirty="0"/>
          </a:p>
          <a:p>
            <a:pPr eaLnBrk="1" hangingPunct="1"/>
            <a:r>
              <a:rPr lang="en-US" altLang="en-IN" sz="2400" dirty="0">
                <a:sym typeface="+mn-ea"/>
              </a:rPr>
              <a:t>Computational Social Systems, 8(1), 190199.</a:t>
            </a:r>
            <a:endParaRPr lang="en-US" altLang="en-IN" sz="2400" dirty="0"/>
          </a:p>
          <a:p>
            <a:pPr eaLnBrk="1" hangingPunct="1"/>
            <a:r>
              <a:rPr lang="en-US" altLang="en-IN" sz="2400" dirty="0">
                <a:sym typeface="+mn-ea"/>
              </a:rPr>
              <a:t>• Khalid, H., Saeed, S., &amp; Naz, S. (2020). Sentiment Analysis of COVID-19 Tweets</a:t>
            </a:r>
            <a:endParaRPr lang="en-US" altLang="en-IN" sz="2400" dirty="0"/>
          </a:p>
          <a:p>
            <a:pPr eaLnBrk="1" hangingPunct="1"/>
            <a:r>
              <a:rPr lang="en-US" altLang="en-IN" sz="2400" dirty="0">
                <a:sym typeface="+mn-ea"/>
              </a:rPr>
              <a:t>Using Deep Learning Techniques. IEEE Access, 8, 209707-209716.</a:t>
            </a:r>
            <a:endParaRPr lang="en-US" altLang="en-IN" sz="2400" dirty="0"/>
          </a:p>
          <a:p>
            <a:pPr eaLnBrk="1" hangingPunct="1"/>
            <a:endParaRPr lang="en-US" altLang="en-US" sz="2400" dirty="0"/>
          </a:p>
        </p:txBody>
      </p:sp>
      <p:sp>
        <p:nvSpPr>
          <p:cNvPr id="20484" name="Date Placeholder 3"/>
          <p:cNvSpPr txBox="1">
            <a:spLocks noGrp="1"/>
          </p:cNvSpPr>
          <p:nvPr>
            <p:ph type="dt" sz="half" idx="2"/>
          </p:nvPr>
        </p:nvSpPr>
        <p:spPr bwMode="auto">
          <a:noFill/>
        </p:spPr>
        <p:txBody>
          <a:bodyPr wrap="square" lIns="91440" tIns="45720" rIns="91440" bIns="45720" numCol="1" rtlCol="0" anchor="ctr"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B9B8AEB1-D700-412F-8A4E-148F86DB3142}" type="datetime1">
              <a:rPr kumimoji="0" lang="en-IN" altLang="en-US"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rPr>
              <a:t>25-10-2024</a:t>
            </a:fld>
            <a:endParaRPr kumimoji="0" lang="en-IN"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20485" name="Footer Placeholder 4"/>
          <p:cNvSpPr txBox="1">
            <a:spLocks noGrp="1"/>
          </p:cNvSpPr>
          <p:nvPr>
            <p:ph type="ftr" sz="quarter" idx="3"/>
          </p:nvPr>
        </p:nvSpPr>
        <p:spPr bwMode="auto">
          <a:noFill/>
        </p:spPr>
        <p:txBody>
          <a:bodyPr wrap="square" lIns="91440" tIns="45720" rIns="91440" bIns="45720" numCol="1" rtlCol="0" anchor="ctr"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rPr>
              <a:t>Project Presentation 2023</a:t>
            </a:r>
            <a:endParaRPr kumimoji="0" lang="en-IN"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22534" name="Slide Number Placeholder 5"/>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IN" altLang="en-US" sz="1200" dirty="0">
                <a:cs typeface="Arial" panose="020B0604020202020204" pitchFamily="34" charset="0"/>
              </a:rPr>
              <a:t>17</a:t>
            </a:fld>
            <a:endParaRPr lang="en-IN" altLang="en-US" sz="1200" dirty="0">
              <a:ea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6"/>
          <p:cNvSpPr>
            <a:spLocks noGrp="1"/>
          </p:cNvSpPr>
          <p:nvPr>
            <p:ph type="title"/>
          </p:nvPr>
        </p:nvSpPr>
        <p:spPr>
          <a:xfrm>
            <a:off x="930275" y="3055938"/>
            <a:ext cx="10515600" cy="1325562"/>
          </a:xfrm>
          <a:ln/>
        </p:spPr>
        <p:txBody>
          <a:bodyPr vert="horz" wrap="square" lIns="91440" tIns="45720" rIns="91440" bIns="45720" anchor="ctr" anchorCtr="0"/>
          <a:lstStyle/>
          <a:p>
            <a:pPr algn="ctr" eaLnBrk="1" hangingPunct="1"/>
            <a:r>
              <a:rPr lang="en-US" altLang="en-US" sz="6600" dirty="0"/>
              <a:t>Thank you</a:t>
            </a:r>
            <a:endParaRPr lang="en-IN" altLang="en-US" sz="6600" dirty="0"/>
          </a:p>
        </p:txBody>
      </p:sp>
      <p:sp>
        <p:nvSpPr>
          <p:cNvPr id="4" name="Date Placeholder 3"/>
          <p:cNvSpPr txBox="1">
            <a:spLocks noGrp="1"/>
          </p:cNvSpPr>
          <p:nvPr>
            <p:ph type="dt" sz="half" idx="2"/>
          </p:nvPr>
        </p:nvSpPr>
        <p:spPr>
          <a:noFill/>
        </p:spPr>
        <p:txBody>
          <a:bodyPr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92AB1A0F-0D1B-40C9-B17E-7BE1EF973439}" type="datetime1">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25-10-2024</a:t>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txBox="1">
            <a:spLocks noGrp="1"/>
          </p:cNvSpPr>
          <p:nvPr>
            <p:ph type="ftr" sz="quarter" idx="3"/>
          </p:nvPr>
        </p:nvSpPr>
        <p:spPr>
          <a:noFill/>
        </p:spPr>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Project Presentation 2023</a:t>
            </a:r>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3557" name="Slide Number Placeholder 5"/>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IN" altLang="en-US" sz="1200" dirty="0">
                <a:solidFill>
                  <a:srgbClr val="898989"/>
                </a:solidFill>
                <a:cs typeface="Arial" panose="020B0604020202020204" pitchFamily="34" charset="0"/>
              </a:rPr>
              <a:t>18</a:t>
            </a:fld>
            <a:endParaRPr lang="en-IN" altLang="en-US" sz="1200" dirty="0">
              <a:solidFill>
                <a:srgbClr val="898989"/>
              </a:solidFill>
              <a:ea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ln/>
        </p:spPr>
        <p:txBody>
          <a:bodyPr vert="horz" wrap="square" lIns="91440" tIns="45720" rIns="91440" bIns="45720" anchor="ctr" anchorCtr="0"/>
          <a:lstStyle/>
          <a:p>
            <a:pPr eaLnBrk="1" hangingPunct="1"/>
            <a:r>
              <a:rPr lang="en-US" altLang="en-US" dirty="0"/>
              <a:t>Content</a:t>
            </a:r>
            <a:endParaRPr lang="en-IN" altLang="en-US" dirty="0"/>
          </a:p>
        </p:txBody>
      </p:sp>
      <p:sp>
        <p:nvSpPr>
          <p:cNvPr id="3" name="Content Placeholder 2"/>
          <p:cNvSpPr>
            <a:spLocks noGrp="1"/>
          </p:cNvSpPr>
          <p:nvPr>
            <p:ph idx="1"/>
          </p:nvPr>
        </p:nvSpPr>
        <p:spPr>
          <a:xfrm>
            <a:off x="838200" y="1511300"/>
            <a:ext cx="10515600" cy="4665663"/>
          </a:xfrm>
        </p:spPr>
        <p:txBody>
          <a:bodyPr vert="horz" wrap="square" lIns="91440" tIns="45720" rIns="91440" bIns="45720" numCol="1" rtlCol="0" anchor="t" anchorCtr="0" compatLnSpc="1">
            <a:normAutofit fontScale="775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3600" b="0" i="0" u="none" strike="noStrike" kern="1200" cap="none" spc="0" normalizeH="0" baseline="0" noProof="0" dirty="0">
                <a:ln>
                  <a:noFill/>
                </a:ln>
                <a:solidFill>
                  <a:schemeClr val="tx1"/>
                </a:solidFill>
                <a:effectLst/>
                <a:uLnTx/>
                <a:uFillTx/>
                <a:latin typeface="+mn-lt"/>
                <a:ea typeface="+mn-ea"/>
                <a:cs typeface="+mn-cs"/>
              </a:rPr>
              <a:t>Introduction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3600" b="0" i="0" u="none" strike="noStrike" kern="1200" cap="none" spc="0" normalizeH="0" baseline="0" noProof="0" dirty="0">
                <a:ln>
                  <a:noFill/>
                </a:ln>
                <a:solidFill>
                  <a:schemeClr val="tx1"/>
                </a:solidFill>
                <a:effectLst/>
                <a:uLnTx/>
                <a:uFillTx/>
                <a:latin typeface="+mn-lt"/>
                <a:ea typeface="+mn-ea"/>
                <a:cs typeface="+mn-cs"/>
              </a:rPr>
              <a:t>Problem Statement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3600" b="0" i="0" u="none" strike="noStrike" kern="1200" cap="none" spc="0" normalizeH="0" baseline="0" noProof="0" dirty="0">
                <a:ln>
                  <a:noFill/>
                </a:ln>
                <a:solidFill>
                  <a:schemeClr val="tx1"/>
                </a:solidFill>
                <a:effectLst/>
                <a:uLnTx/>
                <a:uFillTx/>
                <a:latin typeface="+mn-lt"/>
                <a:ea typeface="+mn-ea"/>
                <a:cs typeface="+mn-cs"/>
              </a:rPr>
              <a:t>Research Paper Summary (in Tabular form)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3600" b="0" i="0" u="none" strike="noStrike" kern="1200" cap="none" spc="0" normalizeH="0" baseline="0" noProof="0" dirty="0">
                <a:ln>
                  <a:noFill/>
                </a:ln>
                <a:solidFill>
                  <a:schemeClr val="tx1"/>
                </a:solidFill>
                <a:effectLst/>
                <a:uLnTx/>
                <a:uFillTx/>
                <a:latin typeface="+mn-lt"/>
                <a:ea typeface="+mn-ea"/>
                <a:cs typeface="+mn-cs"/>
              </a:rPr>
              <a:t>Flowchart of the system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3600" b="0" i="0" u="none" strike="noStrike" kern="1200" cap="none" spc="0" normalizeH="0" baseline="0" noProof="0" dirty="0">
                <a:ln>
                  <a:noFill/>
                </a:ln>
                <a:solidFill>
                  <a:schemeClr val="tx1"/>
                </a:solidFill>
                <a:effectLst/>
                <a:uLnTx/>
                <a:uFillTx/>
                <a:latin typeface="+mn-lt"/>
                <a:ea typeface="+mn-ea"/>
                <a:cs typeface="+mn-cs"/>
              </a:rPr>
              <a:t>Implementation Details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3600" b="0" i="0" u="none" strike="noStrike" kern="1200" cap="none" spc="0" normalizeH="0" baseline="0" noProof="0" dirty="0">
                <a:ln>
                  <a:noFill/>
                </a:ln>
                <a:solidFill>
                  <a:schemeClr val="tx1"/>
                </a:solidFill>
                <a:effectLst/>
                <a:uLnTx/>
                <a:uFillTx/>
                <a:latin typeface="+mn-lt"/>
                <a:ea typeface="+mn-ea"/>
                <a:cs typeface="+mn-cs"/>
              </a:rPr>
              <a:t>Demonstration of the Project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3600" b="0" i="0" u="none" strike="noStrike" kern="1200" cap="none" spc="0" normalizeH="0" baseline="0" noProof="0" dirty="0">
                <a:ln>
                  <a:noFill/>
                </a:ln>
                <a:solidFill>
                  <a:schemeClr val="tx1"/>
                </a:solidFill>
                <a:effectLst/>
                <a:uLnTx/>
                <a:uFillTx/>
                <a:latin typeface="+mn-lt"/>
                <a:ea typeface="+mn-ea"/>
                <a:cs typeface="+mn-cs"/>
              </a:rPr>
              <a:t>Testing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Test cases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3600" b="0" i="0" u="none" strike="noStrike" kern="1200" cap="none" spc="0" normalizeH="0" baseline="0" noProof="0" dirty="0">
                <a:ln>
                  <a:noFill/>
                </a:ln>
                <a:solidFill>
                  <a:schemeClr val="tx1"/>
                </a:solidFill>
                <a:effectLst/>
                <a:uLnTx/>
                <a:uFillTx/>
                <a:latin typeface="+mn-lt"/>
                <a:ea typeface="+mn-ea"/>
                <a:cs typeface="+mn-cs"/>
              </a:rPr>
              <a:t>Conclusion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3600" b="0" i="0" u="none" strike="noStrike" kern="1200" cap="none" spc="0" normalizeH="0" baseline="0" noProof="0" dirty="0">
                <a:ln>
                  <a:noFill/>
                </a:ln>
                <a:solidFill>
                  <a:schemeClr val="tx1"/>
                </a:solidFill>
                <a:effectLst/>
                <a:uLnTx/>
                <a:uFillTx/>
                <a:latin typeface="+mn-lt"/>
                <a:ea typeface="+mn-ea"/>
                <a:cs typeface="+mn-cs"/>
              </a:rPr>
              <a:t>Future Work</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3600" b="0" i="0" u="none" strike="noStrike" kern="1200" cap="none" spc="0" normalizeH="0" baseline="0" noProof="0" dirty="0">
                <a:ln>
                  <a:noFill/>
                </a:ln>
                <a:solidFill>
                  <a:schemeClr val="tx1"/>
                </a:solidFill>
                <a:effectLst/>
                <a:uLnTx/>
                <a:uFillTx/>
                <a:latin typeface="+mn-lt"/>
                <a:ea typeface="+mn-ea"/>
                <a:cs typeface="+mn-cs"/>
              </a:rPr>
              <a:t>References</a:t>
            </a:r>
            <a:endParaRPr kumimoji="0" lang="en-IN" sz="3600" b="0" i="0" u="none" strike="noStrike" kern="1200" cap="none" spc="0" normalizeH="0" baseline="0" noProof="0" dirty="0">
              <a:ln>
                <a:noFill/>
              </a:ln>
              <a:solidFill>
                <a:schemeClr val="tx1"/>
              </a:solidFill>
              <a:effectLst/>
              <a:uLnTx/>
              <a:uFillTx/>
              <a:latin typeface="+mn-lt"/>
              <a:ea typeface="+mn-ea"/>
              <a:cs typeface="+mn-cs"/>
            </a:endParaRPr>
          </a:p>
        </p:txBody>
      </p:sp>
      <p:sp>
        <p:nvSpPr>
          <p:cNvPr id="11268" name="Date Placeholder 3"/>
          <p:cNvSpPr txBox="1">
            <a:spLocks noGrp="1"/>
          </p:cNvSpPr>
          <p:nvPr>
            <p:ph type="dt" sz="half" idx="2"/>
          </p:nvPr>
        </p:nvSpPr>
        <p:spPr bwMode="auto">
          <a:noFill/>
        </p:spPr>
        <p:txBody>
          <a:bodyPr wrap="square" lIns="91440" tIns="45720" rIns="91440" bIns="45720" numCol="1" rtlCol="0" anchor="ctr"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DF88918E-321A-4990-8BEE-9F3F27CB01BC}" type="datetime1">
              <a:rPr kumimoji="0" lang="en-IN" altLang="en-US"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rPr>
              <a:t>25-10-2024</a:t>
            </a:fld>
            <a:endParaRPr kumimoji="0" lang="en-IN"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11269" name="Footer Placeholder 4"/>
          <p:cNvSpPr txBox="1">
            <a:spLocks noGrp="1"/>
          </p:cNvSpPr>
          <p:nvPr>
            <p:ph type="ftr" sz="quarter" idx="3"/>
          </p:nvPr>
        </p:nvSpPr>
        <p:spPr bwMode="auto">
          <a:noFill/>
        </p:spPr>
        <p:txBody>
          <a:bodyPr wrap="square" lIns="91440" tIns="45720" rIns="91440" bIns="45720" numCol="1" rtlCol="0" anchor="ctr"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rPr>
              <a:t>Project Presentation 2023</a:t>
            </a:r>
            <a:endParaRPr kumimoji="0" lang="en-IN"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12294" name="Slide Number Placeholder 5"/>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IN" altLang="en-US" sz="1200" dirty="0">
                <a:cs typeface="Arial" panose="020B0604020202020204" pitchFamily="34" charset="0"/>
              </a:rPr>
              <a:t>2</a:t>
            </a:fld>
            <a:endParaRPr lang="en-IN" altLang="en-US" sz="1200" dirty="0">
              <a:ea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ln/>
        </p:spPr>
        <p:txBody>
          <a:bodyPr vert="horz" wrap="square" lIns="91440" tIns="45720" rIns="91440" bIns="45720" anchor="ctr" anchorCtr="0"/>
          <a:lstStyle/>
          <a:p>
            <a:pPr eaLnBrk="1" hangingPunct="1"/>
            <a:r>
              <a:rPr lang="en-US" altLang="en-US" dirty="0"/>
              <a:t>Introduction</a:t>
            </a:r>
            <a:endParaRPr lang="en-IN" altLang="en-US" dirty="0"/>
          </a:p>
        </p:txBody>
      </p:sp>
      <p:sp>
        <p:nvSpPr>
          <p:cNvPr id="13315" name="Content Placeholder 2"/>
          <p:cNvSpPr>
            <a:spLocks noGrp="1"/>
          </p:cNvSpPr>
          <p:nvPr>
            <p:ph idx="1"/>
          </p:nvPr>
        </p:nvSpPr>
        <p:spPr>
          <a:ln/>
        </p:spPr>
        <p:txBody>
          <a:bodyPr vert="horz" wrap="square" lIns="91440" tIns="45720" rIns="91440" bIns="45720" anchor="t" anchorCtr="0"/>
          <a:lstStyle/>
          <a:p>
            <a:pPr eaLnBrk="1" hangingPunct="1"/>
            <a:r>
              <a:rPr lang="en-IN" altLang="en-US" sz="1800" dirty="0"/>
              <a:t>A face analyzer is software that identifies or confirms a person's identity using their face. It works by identifying and measuring facial features in an image. Facial recognition can identify human faces in images or videos, determine if the face in two images belongs to the same person, or search for a face among a large collection of existing images. Biometric security systems use facial recognition to uniquely identify individuals during user onboarding or logins as well as strengthen user authentication activity. Mobile and personal devices also commonly use face analyzer technology for device security.</a:t>
            </a:r>
          </a:p>
          <a:p>
            <a:pPr eaLnBrk="1" hangingPunct="1"/>
            <a:r>
              <a:rPr lang="en-IN" altLang="en-US" sz="1800" dirty="0"/>
              <a:t>Face recognition is a popular application of computer vision and machine learning that involves identifying or verifying the identity of an individual based on their facial features. In Python, there are several libraries and frameworks that can be used to build face recognition systems, including OpenCV, face_recognition, and dlib.</a:t>
            </a:r>
          </a:p>
          <a:p>
            <a:pPr eaLnBrk="1" hangingPunct="1"/>
            <a:r>
              <a:rPr lang="en-IN" altLang="en-US" sz="1800" dirty="0"/>
              <a:t>OpenCV: OpenCV is a computer vision library that provides a wide range of functions for image and video processing, including face detection and recognition.</a:t>
            </a:r>
          </a:p>
          <a:p>
            <a:pPr eaLnBrk="1" hangingPunct="1"/>
            <a:r>
              <a:rPr lang="en-IN" altLang="en-US" sz="1800" dirty="0"/>
              <a:t>face_recognition: face_recognition is a Python library that provides a simple and easy-to-use interface for face recognition, including face detection, alignment, and matching.</a:t>
            </a:r>
          </a:p>
          <a:p>
            <a:pPr eaLnBrk="1" hangingPunct="1"/>
            <a:r>
              <a:rPr lang="en-IN" altLang="en-US" sz="1800" dirty="0"/>
              <a:t>dlib: dlib is a modern C++ library that provides a wide range of functions for computer vision and machine learning, including face recognition</a:t>
            </a:r>
          </a:p>
        </p:txBody>
      </p:sp>
      <p:sp>
        <p:nvSpPr>
          <p:cNvPr id="12292" name="Date Placeholder 3"/>
          <p:cNvSpPr txBox="1">
            <a:spLocks noGrp="1"/>
          </p:cNvSpPr>
          <p:nvPr>
            <p:ph type="dt" sz="half" idx="2"/>
          </p:nvPr>
        </p:nvSpPr>
        <p:spPr bwMode="auto">
          <a:noFill/>
        </p:spPr>
        <p:txBody>
          <a:bodyPr wrap="square" lIns="91440" tIns="45720" rIns="91440" bIns="45720" numCol="1" rtlCol="0" anchor="ctr"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F23B7645-CF57-4DDE-9B65-5F1A5F457559}" type="datetime1">
              <a:rPr kumimoji="0" lang="en-IN" altLang="en-US"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rPr>
              <a:t>25-10-2024</a:t>
            </a:fld>
            <a:endParaRPr kumimoji="0" lang="en-IN"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12293" name="Footer Placeholder 4"/>
          <p:cNvSpPr txBox="1">
            <a:spLocks noGrp="1"/>
          </p:cNvSpPr>
          <p:nvPr>
            <p:ph type="ftr" sz="quarter" idx="3"/>
          </p:nvPr>
        </p:nvSpPr>
        <p:spPr bwMode="auto">
          <a:noFill/>
        </p:spPr>
        <p:txBody>
          <a:bodyPr wrap="square" lIns="91440" tIns="45720" rIns="91440" bIns="45720" numCol="1" rtlCol="0" anchor="ctr"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rPr>
              <a:t>Project Presentation 2023</a:t>
            </a:r>
            <a:endParaRPr kumimoji="0" lang="en-IN"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13318" name="Slide Number Placeholder 5"/>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IN" altLang="en-US" sz="1200" dirty="0">
                <a:cs typeface="Arial" panose="020B0604020202020204" pitchFamily="34" charset="0"/>
              </a:rPr>
              <a:t>3</a:t>
            </a:fld>
            <a:endParaRPr lang="en-IN" altLang="en-US" sz="1200" dirty="0">
              <a:ea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ln/>
        </p:spPr>
        <p:txBody>
          <a:bodyPr vert="horz" wrap="square" lIns="91440" tIns="45720" rIns="91440" bIns="45720" anchor="ctr" anchorCtr="0"/>
          <a:lstStyle/>
          <a:p>
            <a:pPr eaLnBrk="1" hangingPunct="1"/>
            <a:r>
              <a:rPr lang="en-US" altLang="en-US" dirty="0"/>
              <a:t>Problem Statement</a:t>
            </a:r>
            <a:endParaRPr lang="en-IN" altLang="en-US" dirty="0"/>
          </a:p>
        </p:txBody>
      </p:sp>
      <p:sp>
        <p:nvSpPr>
          <p:cNvPr id="14339" name="Content Placeholder 2"/>
          <p:cNvSpPr>
            <a:spLocks noGrp="1"/>
          </p:cNvSpPr>
          <p:nvPr>
            <p:ph idx="1"/>
          </p:nvPr>
        </p:nvSpPr>
        <p:spPr>
          <a:ln/>
        </p:spPr>
        <p:txBody>
          <a:bodyPr vert="horz" wrap="square" lIns="91440" tIns="45720" rIns="91440" bIns="45720" anchor="t" anchorCtr="0"/>
          <a:lstStyle/>
          <a:p>
            <a:pPr eaLnBrk="1" hangingPunct="1"/>
            <a:r>
              <a:rPr lang="en-IN" altLang="en-US" sz="2400" dirty="0"/>
              <a:t>The concept of face recognition is to give a computer system the ability of finding and recognizing human faces</a:t>
            </a:r>
          </a:p>
          <a:p>
            <a:pPr eaLnBrk="1" hangingPunct="1"/>
            <a:r>
              <a:rPr lang="en-IN" altLang="en-US" sz="2400" dirty="0"/>
              <a:t>fast and precisely in images or videos. Numerous algorithms and techniques have been developed for improving</a:t>
            </a:r>
          </a:p>
          <a:p>
            <a:pPr eaLnBrk="1" hangingPunct="1"/>
            <a:r>
              <a:rPr lang="en-IN" altLang="en-US" sz="2400" dirty="0"/>
              <a:t>the performance of face recognition. Recently Deep learning has been highly explored for computer vision</a:t>
            </a:r>
          </a:p>
          <a:p>
            <a:pPr eaLnBrk="1" hangingPunct="1"/>
            <a:r>
              <a:rPr lang="en-IN" altLang="en-US" sz="2400" dirty="0"/>
              <a:t>applications. Human brain can automatically and instantly detect and recognize multiple faces. But when it</a:t>
            </a:r>
          </a:p>
          <a:p>
            <a:pPr eaLnBrk="1" hangingPunct="1"/>
            <a:r>
              <a:rPr lang="en-IN" altLang="en-US" sz="2400" dirty="0"/>
              <a:t>comes to computer, it is very difficult to do all the challenging tasks on the level of human brain. The face</a:t>
            </a:r>
          </a:p>
          <a:p>
            <a:pPr eaLnBrk="1" hangingPunct="1"/>
            <a:r>
              <a:rPr lang="en-IN" altLang="en-US" sz="2400" dirty="0"/>
              <a:t>recognition is an integral part of biometrics. In biometrics, basic traits of human.</a:t>
            </a:r>
          </a:p>
        </p:txBody>
      </p:sp>
      <p:sp>
        <p:nvSpPr>
          <p:cNvPr id="13316" name="Date Placeholder 3"/>
          <p:cNvSpPr txBox="1">
            <a:spLocks noGrp="1"/>
          </p:cNvSpPr>
          <p:nvPr>
            <p:ph type="dt" sz="half" idx="2"/>
          </p:nvPr>
        </p:nvSpPr>
        <p:spPr bwMode="auto">
          <a:noFill/>
        </p:spPr>
        <p:txBody>
          <a:bodyPr wrap="square" lIns="91440" tIns="45720" rIns="91440" bIns="45720" numCol="1" rtlCol="0" anchor="ctr"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3DE15D40-0A84-42CA-9B4E-B7AD4EC6AB8A}" type="datetime1">
              <a:rPr kumimoji="0" lang="en-IN" altLang="en-US"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rPr>
              <a:t>25-10-2024</a:t>
            </a:fld>
            <a:endParaRPr kumimoji="0" lang="en-IN"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13317" name="Footer Placeholder 4"/>
          <p:cNvSpPr txBox="1">
            <a:spLocks noGrp="1"/>
          </p:cNvSpPr>
          <p:nvPr>
            <p:ph type="ftr" sz="quarter" idx="3"/>
          </p:nvPr>
        </p:nvSpPr>
        <p:spPr bwMode="auto">
          <a:noFill/>
        </p:spPr>
        <p:txBody>
          <a:bodyPr wrap="square" lIns="91440" tIns="45720" rIns="91440" bIns="45720" numCol="1" rtlCol="0" anchor="ctr"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rPr>
              <a:t>Project Presentation 2023</a:t>
            </a:r>
            <a:endParaRPr kumimoji="0" lang="en-IN"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14342" name="Slide Number Placeholder 5"/>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IN" altLang="en-US" sz="1200" dirty="0">
                <a:cs typeface="Arial" panose="020B0604020202020204" pitchFamily="34" charset="0"/>
              </a:rPr>
              <a:t>4</a:t>
            </a:fld>
            <a:endParaRPr lang="en-IN" altLang="en-US" sz="1200" dirty="0">
              <a:ea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06730" y="235585"/>
            <a:ext cx="10515600" cy="782955"/>
          </a:xfrm>
          <a:ln/>
        </p:spPr>
        <p:txBody>
          <a:bodyPr vert="horz" wrap="square" lIns="91440" tIns="45720" rIns="91440" bIns="45720" anchor="ctr" anchorCtr="0"/>
          <a:lstStyle/>
          <a:p>
            <a:pPr eaLnBrk="1" hangingPunct="1"/>
            <a:r>
              <a:rPr lang="en-US" altLang="en-US" dirty="0"/>
              <a:t>Summary</a:t>
            </a:r>
            <a:endParaRPr lang="en-IN" altLang="en-US" dirty="0"/>
          </a:p>
        </p:txBody>
      </p:sp>
      <p:graphicFrame>
        <p:nvGraphicFramePr>
          <p:cNvPr id="7" name="Table 7"/>
          <p:cNvGraphicFramePr>
            <a:graphicFrameLocks noGrp="1"/>
          </p:cNvGraphicFramePr>
          <p:nvPr>
            <p:ph idx="1"/>
            <p:custDataLst>
              <p:tags r:id="rId1"/>
            </p:custDataLst>
          </p:nvPr>
        </p:nvGraphicFramePr>
        <p:xfrm>
          <a:off x="610870" y="1018540"/>
          <a:ext cx="8988425" cy="5634355"/>
        </p:xfrm>
        <a:graphic>
          <a:graphicData uri="http://schemas.openxmlformats.org/drawingml/2006/table">
            <a:tbl>
              <a:tblPr firstRow="1" bandRow="1">
                <a:tableStyleId>{5C22544A-7EE6-4342-B048-85BDC9FD1C3A}</a:tableStyleId>
              </a:tblPr>
              <a:tblGrid>
                <a:gridCol w="2059305">
                  <a:extLst>
                    <a:ext uri="{9D8B030D-6E8A-4147-A177-3AD203B41FA5}">
                      <a16:colId xmlns:a16="http://schemas.microsoft.com/office/drawing/2014/main" val="20000"/>
                    </a:ext>
                  </a:extLst>
                </a:gridCol>
                <a:gridCol w="2985770">
                  <a:extLst>
                    <a:ext uri="{9D8B030D-6E8A-4147-A177-3AD203B41FA5}">
                      <a16:colId xmlns:a16="http://schemas.microsoft.com/office/drawing/2014/main" val="20001"/>
                    </a:ext>
                  </a:extLst>
                </a:gridCol>
                <a:gridCol w="216535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tblGrid>
              <a:tr h="457200">
                <a:tc>
                  <a:txBody>
                    <a:bodyPr/>
                    <a:lstStyle/>
                    <a:p>
                      <a:pPr algn="ctr"/>
                      <a:r>
                        <a:rPr lang="en-US" sz="2400" dirty="0"/>
                        <a:t>Sr. number</a:t>
                      </a:r>
                      <a:endParaRPr lang="en-IN" sz="2400" dirty="0"/>
                    </a:p>
                  </a:txBody>
                  <a:tcPr/>
                </a:tc>
                <a:tc>
                  <a:txBody>
                    <a:bodyPr/>
                    <a:lstStyle/>
                    <a:p>
                      <a:pPr algn="ctr"/>
                      <a:r>
                        <a:rPr lang="en-US" sz="2400" dirty="0"/>
                        <a:t>Paper Title</a:t>
                      </a:r>
                      <a:endParaRPr lang="en-IN" sz="2400" dirty="0"/>
                    </a:p>
                  </a:txBody>
                  <a:tcPr/>
                </a:tc>
                <a:tc>
                  <a:txBody>
                    <a:bodyPr/>
                    <a:lstStyle/>
                    <a:p>
                      <a:pPr algn="ctr"/>
                      <a:r>
                        <a:rPr lang="en-US" sz="2400" dirty="0"/>
                        <a:t>Publisher</a:t>
                      </a:r>
                      <a:endParaRPr lang="en-IN" sz="2400" dirty="0"/>
                    </a:p>
                  </a:txBody>
                  <a:tcPr/>
                </a:tc>
                <a:tc>
                  <a:txBody>
                    <a:bodyPr/>
                    <a:lstStyle/>
                    <a:p>
                      <a:pPr algn="ctr"/>
                      <a:r>
                        <a:rPr lang="en-US" sz="2400" dirty="0"/>
                        <a:t>Year </a:t>
                      </a:r>
                      <a:endParaRPr lang="en-IN" sz="2400" dirty="0"/>
                    </a:p>
                  </a:txBody>
                  <a:tcPr/>
                </a:tc>
                <a:extLst>
                  <a:ext uri="{0D108BD9-81ED-4DB2-BD59-A6C34878D82A}">
                    <a16:rowId xmlns:a16="http://schemas.microsoft.com/office/drawing/2014/main" val="10000"/>
                  </a:ext>
                </a:extLst>
              </a:tr>
              <a:tr h="1188720">
                <a:tc>
                  <a:txBody>
                    <a:bodyPr/>
                    <a:lstStyle/>
                    <a:p>
                      <a:pPr algn="ctr"/>
                      <a:r>
                        <a:rPr lang="en-IN" sz="2400"/>
                        <a:t>1</a:t>
                      </a:r>
                    </a:p>
                  </a:txBody>
                  <a:tcPr/>
                </a:tc>
                <a:tc>
                  <a:txBody>
                    <a:bodyPr/>
                    <a:lstStyle/>
                    <a:p>
                      <a:pPr algn="ctr"/>
                      <a:r>
                        <a:rPr lang="en-IN" sz="2400">
                          <a:sym typeface="+mn-ea"/>
                        </a:rPr>
                        <a:t>faceregognition</a:t>
                      </a:r>
                      <a:endParaRPr lang="en-IN" sz="2400"/>
                    </a:p>
                    <a:p>
                      <a:pPr algn="ctr"/>
                      <a:r>
                        <a:rPr lang="en-IN" sz="2400">
                          <a:sym typeface="+mn-ea"/>
                        </a:rPr>
                        <a:t>tecnique</a:t>
                      </a:r>
                      <a:endParaRPr lang="en-IN" sz="2400"/>
                    </a:p>
                    <a:p>
                      <a:pPr algn="ctr"/>
                      <a:endParaRPr lang="en-IN" sz="2400"/>
                    </a:p>
                  </a:txBody>
                  <a:tcPr/>
                </a:tc>
                <a:tc>
                  <a:txBody>
                    <a:bodyPr/>
                    <a:lstStyle/>
                    <a:p>
                      <a:pPr algn="ctr"/>
                      <a:r>
                        <a:rPr lang="en-IN" sz="2400">
                          <a:sym typeface="+mn-ea"/>
                        </a:rPr>
                        <a:t>Takeo</a:t>
                      </a:r>
                      <a:endParaRPr lang="en-IN" sz="2400"/>
                    </a:p>
                    <a:p>
                      <a:pPr algn="ctr"/>
                      <a:r>
                        <a:rPr lang="en-IN" sz="2400">
                          <a:sym typeface="+mn-ea"/>
                        </a:rPr>
                        <a:t>Kanad</a:t>
                      </a:r>
                      <a:endParaRPr lang="en-IN" sz="2400"/>
                    </a:p>
                    <a:p>
                      <a:pPr algn="ctr"/>
                      <a:endParaRPr lang="en-IN" sz="2400"/>
                    </a:p>
                  </a:txBody>
                  <a:tcPr/>
                </a:tc>
                <a:tc>
                  <a:txBody>
                    <a:bodyPr/>
                    <a:lstStyle/>
                    <a:p>
                      <a:pPr algn="ctr"/>
                      <a:r>
                        <a:rPr lang="en-IN" sz="2400"/>
                        <a:t>1970</a:t>
                      </a:r>
                    </a:p>
                  </a:txBody>
                  <a:tcPr/>
                </a:tc>
                <a:extLst>
                  <a:ext uri="{0D108BD9-81ED-4DB2-BD59-A6C34878D82A}">
                    <a16:rowId xmlns:a16="http://schemas.microsoft.com/office/drawing/2014/main" val="10001"/>
                  </a:ext>
                </a:extLst>
              </a:tr>
              <a:tr h="1245235">
                <a:tc>
                  <a:txBody>
                    <a:bodyPr/>
                    <a:lstStyle/>
                    <a:p>
                      <a:pPr algn="ctr"/>
                      <a:r>
                        <a:rPr lang="en-IN" sz="2400"/>
                        <a:t>2</a:t>
                      </a:r>
                    </a:p>
                  </a:txBody>
                  <a:tcPr/>
                </a:tc>
                <a:tc>
                  <a:txBody>
                    <a:bodyPr/>
                    <a:lstStyle/>
                    <a:p>
                      <a:pPr algn="ctr"/>
                      <a:r>
                        <a:rPr lang="en-US" altLang="en-IN" sz="2400">
                          <a:sym typeface="+mn-ea"/>
                        </a:rPr>
                        <a:t>Teaching computers to</a:t>
                      </a:r>
                      <a:endParaRPr lang="en-US" altLang="en-IN" sz="2400"/>
                    </a:p>
                    <a:p>
                      <a:pPr algn="ctr"/>
                      <a:r>
                        <a:rPr lang="en-US" altLang="en-IN" sz="2400">
                          <a:sym typeface="+mn-ea"/>
                        </a:rPr>
                        <a:t>recognize human faces</a:t>
                      </a:r>
                      <a:endParaRPr lang="en-IN" sz="2400"/>
                    </a:p>
                  </a:txBody>
                  <a:tcPr/>
                </a:tc>
                <a:tc>
                  <a:txBody>
                    <a:bodyPr/>
                    <a:lstStyle/>
                    <a:p>
                      <a:pPr algn="ctr"/>
                      <a:r>
                        <a:rPr lang="en-US" altLang="en-IN" sz="2400">
                          <a:sym typeface="+mn-ea"/>
                        </a:rPr>
                        <a:t>Woody</a:t>
                      </a:r>
                      <a:endParaRPr lang="en-US" altLang="en-IN" sz="2400"/>
                    </a:p>
                    <a:p>
                      <a:pPr algn="ctr"/>
                      <a:r>
                        <a:rPr lang="en-US" altLang="en-IN" sz="2400">
                          <a:sym typeface="+mn-ea"/>
                        </a:rPr>
                        <a:t>Bledsoe</a:t>
                      </a:r>
                      <a:endParaRPr lang="en-US" altLang="en-IN" sz="2400"/>
                    </a:p>
                    <a:p>
                      <a:pPr algn="ctr"/>
                      <a:endParaRPr lang="en-IN" sz="2400"/>
                    </a:p>
                  </a:txBody>
                  <a:tcPr/>
                </a:tc>
                <a:tc>
                  <a:txBody>
                    <a:bodyPr/>
                    <a:lstStyle/>
                    <a:p>
                      <a:pPr algn="ctr"/>
                      <a:r>
                        <a:rPr lang="en-IN" sz="2400"/>
                        <a:t>1960</a:t>
                      </a:r>
                    </a:p>
                  </a:txBody>
                  <a:tcPr/>
                </a:tc>
                <a:extLst>
                  <a:ext uri="{0D108BD9-81ED-4DB2-BD59-A6C34878D82A}">
                    <a16:rowId xmlns:a16="http://schemas.microsoft.com/office/drawing/2014/main" val="10002"/>
                  </a:ext>
                </a:extLst>
              </a:tr>
              <a:tr h="1554480">
                <a:tc>
                  <a:txBody>
                    <a:bodyPr/>
                    <a:lstStyle/>
                    <a:p>
                      <a:pPr algn="ctr"/>
                      <a:r>
                        <a:rPr lang="en-IN" sz="2400"/>
                        <a:t>3</a:t>
                      </a:r>
                    </a:p>
                  </a:txBody>
                  <a:tcPr/>
                </a:tc>
                <a:tc>
                  <a:txBody>
                    <a:bodyPr/>
                    <a:lstStyle/>
                    <a:p>
                      <a:pPr algn="ctr"/>
                      <a:r>
                        <a:rPr lang="en-IN" sz="2400">
                          <a:sym typeface="+mn-ea"/>
                        </a:rPr>
                        <a:t>A face recognition</a:t>
                      </a:r>
                      <a:endParaRPr lang="en-IN" sz="2400"/>
                    </a:p>
                    <a:p>
                      <a:pPr algn="ctr"/>
                      <a:r>
                        <a:rPr lang="en-IN" sz="2400">
                          <a:sym typeface="+mn-ea"/>
                        </a:rPr>
                        <a:t>method based on</a:t>
                      </a:r>
                      <a:endParaRPr lang="en-IN" sz="2400"/>
                    </a:p>
                    <a:p>
                      <a:pPr algn="ctr"/>
                      <a:r>
                        <a:rPr lang="en-IN" sz="2400">
                          <a:sym typeface="+mn-ea"/>
                        </a:rPr>
                        <a:t>principal component</a:t>
                      </a:r>
                      <a:endParaRPr lang="en-IN" sz="2400"/>
                    </a:p>
                    <a:p>
                      <a:pPr algn="ctr"/>
                      <a:endParaRPr lang="en-IN" sz="2400"/>
                    </a:p>
                  </a:txBody>
                  <a:tcPr/>
                </a:tc>
                <a:tc>
                  <a:txBody>
                    <a:bodyPr/>
                    <a:lstStyle/>
                    <a:p>
                      <a:pPr algn="ctr"/>
                      <a:r>
                        <a:rPr lang="en-IN" sz="2400"/>
                        <a:t>IEEE</a:t>
                      </a:r>
                    </a:p>
                  </a:txBody>
                  <a:tcPr/>
                </a:tc>
                <a:tc>
                  <a:txBody>
                    <a:bodyPr/>
                    <a:lstStyle/>
                    <a:p>
                      <a:pPr algn="ctr"/>
                      <a:r>
                        <a:rPr lang="en-IN" sz="2400"/>
                        <a:t>2021</a:t>
                      </a:r>
                    </a:p>
                  </a:txBody>
                  <a:tcPr/>
                </a:tc>
                <a:extLst>
                  <a:ext uri="{0D108BD9-81ED-4DB2-BD59-A6C34878D82A}">
                    <a16:rowId xmlns:a16="http://schemas.microsoft.com/office/drawing/2014/main" val="10003"/>
                  </a:ext>
                </a:extLst>
              </a:tr>
              <a:tr h="1188720">
                <a:tc>
                  <a:txBody>
                    <a:bodyPr/>
                    <a:lstStyle/>
                    <a:p>
                      <a:pPr algn="ctr"/>
                      <a:r>
                        <a:rPr lang="en-IN" sz="2400" dirty="0"/>
                        <a:t>4</a:t>
                      </a:r>
                    </a:p>
                  </a:txBody>
                  <a:tcPr/>
                </a:tc>
                <a:tc>
                  <a:txBody>
                    <a:bodyPr/>
                    <a:lstStyle/>
                    <a:p>
                      <a:pPr algn="ctr"/>
                      <a:r>
                        <a:rPr lang="en-IN" sz="2400">
                          <a:sym typeface="+mn-ea"/>
                        </a:rPr>
                        <a:t>Face mask detection</a:t>
                      </a:r>
                      <a:endParaRPr lang="en-IN" sz="2400"/>
                    </a:p>
                    <a:p>
                      <a:pPr algn="ctr"/>
                      <a:r>
                        <a:rPr lang="en-IN" sz="2400">
                          <a:sym typeface="+mn-ea"/>
                        </a:rPr>
                        <a:t>using deep learning</a:t>
                      </a:r>
                      <a:endParaRPr lang="en-IN" sz="2400"/>
                    </a:p>
                    <a:p>
                      <a:pPr algn="ctr"/>
                      <a:endParaRPr lang="en-IN" sz="2400"/>
                    </a:p>
                  </a:txBody>
                  <a:tcPr/>
                </a:tc>
                <a:tc>
                  <a:txBody>
                    <a:bodyPr/>
                    <a:lstStyle/>
                    <a:p>
                      <a:pPr algn="ctr"/>
                      <a:r>
                        <a:rPr lang="en-IN" sz="2400"/>
                        <a:t>IEEE</a:t>
                      </a:r>
                    </a:p>
                  </a:txBody>
                  <a:tcPr/>
                </a:tc>
                <a:tc>
                  <a:txBody>
                    <a:bodyPr/>
                    <a:lstStyle/>
                    <a:p>
                      <a:pPr algn="ctr"/>
                      <a:r>
                        <a:rPr lang="en-IN" sz="2400"/>
                        <a:t>2021</a:t>
                      </a:r>
                    </a:p>
                  </a:txBody>
                  <a:tcPr/>
                </a:tc>
                <a:extLst>
                  <a:ext uri="{0D108BD9-81ED-4DB2-BD59-A6C34878D82A}">
                    <a16:rowId xmlns:a16="http://schemas.microsoft.com/office/drawing/2014/main" val="10004"/>
                  </a:ext>
                </a:extLst>
              </a:tr>
            </a:tbl>
          </a:graphicData>
        </a:graphic>
      </p:graphicFrame>
      <p:sp>
        <p:nvSpPr>
          <p:cNvPr id="14377" name="Date Placeholder 3"/>
          <p:cNvSpPr txBox="1">
            <a:spLocks noGrp="1"/>
          </p:cNvSpPr>
          <p:nvPr>
            <p:ph type="dt" sz="half" idx="2"/>
          </p:nvPr>
        </p:nvSpPr>
        <p:spPr bwMode="auto">
          <a:noFill/>
        </p:spPr>
        <p:txBody>
          <a:bodyPr wrap="square" lIns="91440" tIns="45720" rIns="91440" bIns="45720" numCol="1" rtlCol="0" anchor="ctr"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24CD071C-7BB8-4A29-A01D-25D7893AA687}" type="datetime1">
              <a:rPr kumimoji="0" lang="en-IN" altLang="en-US"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rPr>
              <a:t>25-10-2024</a:t>
            </a:fld>
            <a:endParaRPr kumimoji="0" lang="en-IN"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14378" name="Footer Placeholder 4"/>
          <p:cNvSpPr txBox="1">
            <a:spLocks noGrp="1"/>
          </p:cNvSpPr>
          <p:nvPr>
            <p:ph type="ftr" sz="quarter" idx="3"/>
          </p:nvPr>
        </p:nvSpPr>
        <p:spPr bwMode="auto">
          <a:noFill/>
        </p:spPr>
        <p:txBody>
          <a:bodyPr wrap="square" lIns="91440" tIns="45720" rIns="91440" bIns="45720" numCol="1" rtlCol="0" anchor="ctr"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rPr>
              <a:t>Project Presentation 2023</a:t>
            </a:r>
            <a:endParaRPr kumimoji="0" lang="en-IN"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15403" name="Slide Number Placeholder 5"/>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IN" altLang="en-US" sz="1200" dirty="0">
                <a:cs typeface="Arial" panose="020B0604020202020204" pitchFamily="34" charset="0"/>
              </a:rPr>
              <a:t>5</a:t>
            </a:fld>
            <a:endParaRPr lang="en-IN" altLang="en-US" sz="1200" dirty="0">
              <a:ea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580" y="365125"/>
            <a:ext cx="10396220" cy="234315"/>
          </a:xfrm>
        </p:spPr>
        <p:txBody>
          <a:bodyPr/>
          <a:lstStyle/>
          <a:p>
            <a:endParaRPr lang="en-US"/>
          </a:p>
        </p:txBody>
      </p:sp>
      <p:graphicFrame>
        <p:nvGraphicFramePr>
          <p:cNvPr id="6" name="Content Placeholder 5"/>
          <p:cNvGraphicFramePr>
            <a:graphicFrameLocks noGrp="1"/>
          </p:cNvGraphicFramePr>
          <p:nvPr>
            <p:ph idx="1"/>
            <p:custDataLst>
              <p:tags r:id="rId1"/>
            </p:custDataLst>
          </p:nvPr>
        </p:nvGraphicFramePr>
        <p:xfrm>
          <a:off x="620395" y="892175"/>
          <a:ext cx="10734040" cy="5412105"/>
        </p:xfrm>
        <a:graphic>
          <a:graphicData uri="http://schemas.openxmlformats.org/drawingml/2006/table">
            <a:tbl>
              <a:tblPr firstRow="1" bandRow="1">
                <a:tableStyleId>{5C22544A-7EE6-4342-B048-85BDC9FD1C3A}</a:tableStyleId>
              </a:tblPr>
              <a:tblGrid>
                <a:gridCol w="2683510">
                  <a:extLst>
                    <a:ext uri="{9D8B030D-6E8A-4147-A177-3AD203B41FA5}">
                      <a16:colId xmlns:a16="http://schemas.microsoft.com/office/drawing/2014/main" val="20000"/>
                    </a:ext>
                  </a:extLst>
                </a:gridCol>
                <a:gridCol w="2683510">
                  <a:extLst>
                    <a:ext uri="{9D8B030D-6E8A-4147-A177-3AD203B41FA5}">
                      <a16:colId xmlns:a16="http://schemas.microsoft.com/office/drawing/2014/main" val="20001"/>
                    </a:ext>
                  </a:extLst>
                </a:gridCol>
                <a:gridCol w="2683510">
                  <a:extLst>
                    <a:ext uri="{9D8B030D-6E8A-4147-A177-3AD203B41FA5}">
                      <a16:colId xmlns:a16="http://schemas.microsoft.com/office/drawing/2014/main" val="20002"/>
                    </a:ext>
                  </a:extLst>
                </a:gridCol>
                <a:gridCol w="2683510">
                  <a:extLst>
                    <a:ext uri="{9D8B030D-6E8A-4147-A177-3AD203B41FA5}">
                      <a16:colId xmlns:a16="http://schemas.microsoft.com/office/drawing/2014/main" val="20003"/>
                    </a:ext>
                  </a:extLst>
                </a:gridCol>
              </a:tblGrid>
              <a:tr h="530225">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extLst>
                  <a:ext uri="{0D108BD9-81ED-4DB2-BD59-A6C34878D82A}">
                    <a16:rowId xmlns:a16="http://schemas.microsoft.com/office/drawing/2014/main" val="10000"/>
                  </a:ext>
                </a:extLst>
              </a:tr>
              <a:tr h="530225">
                <a:tc>
                  <a:txBody>
                    <a:bodyPr/>
                    <a:lstStyle/>
                    <a:p>
                      <a:pPr>
                        <a:buNone/>
                      </a:pPr>
                      <a:r>
                        <a:rPr lang="en-US"/>
                        <a:t>          9</a:t>
                      </a:r>
                    </a:p>
                  </a:txBody>
                  <a:tcPr/>
                </a:tc>
                <a:tc>
                  <a:txBody>
                    <a:bodyPr/>
                    <a:lstStyle/>
                    <a:p>
                      <a:pPr>
                        <a:buNone/>
                      </a:pPr>
                      <a:r>
                        <a:rPr lang="en-IN" altLang="en-US"/>
                        <a:t>REVIEW ON FACE</a:t>
                      </a:r>
                    </a:p>
                  </a:txBody>
                  <a:tcPr/>
                </a:tc>
                <a:tc>
                  <a:txBody>
                    <a:bodyPr/>
                    <a:lstStyle/>
                    <a:p>
                      <a:pPr>
                        <a:buNone/>
                      </a:pPr>
                      <a:r>
                        <a:rPr lang="en-IN" altLang="en-US"/>
                        <a:t>IEEE</a:t>
                      </a:r>
                    </a:p>
                  </a:txBody>
                  <a:tcPr/>
                </a:tc>
                <a:tc>
                  <a:txBody>
                    <a:bodyPr/>
                    <a:lstStyle/>
                    <a:p>
                      <a:pPr>
                        <a:buNone/>
                      </a:pPr>
                      <a:r>
                        <a:rPr lang="en-IN" altLang="en-US"/>
                        <a:t>2021</a:t>
                      </a:r>
                    </a:p>
                  </a:txBody>
                  <a:tcPr/>
                </a:tc>
                <a:extLst>
                  <a:ext uri="{0D108BD9-81ED-4DB2-BD59-A6C34878D82A}">
                    <a16:rowId xmlns:a16="http://schemas.microsoft.com/office/drawing/2014/main" val="10001"/>
                  </a:ext>
                </a:extLst>
              </a:tr>
              <a:tr h="530225">
                <a:tc>
                  <a:txBody>
                    <a:bodyPr/>
                    <a:lstStyle/>
                    <a:p>
                      <a:pPr>
                        <a:buNone/>
                      </a:pPr>
                      <a:r>
                        <a:rPr lang="en-US"/>
                        <a:t>       </a:t>
                      </a:r>
                      <a:r>
                        <a:rPr lang="en-IN" altLang="en-US"/>
                        <a:t> </a:t>
                      </a:r>
                      <a:r>
                        <a:rPr lang="en-US"/>
                        <a:t> 10</a:t>
                      </a:r>
                    </a:p>
                  </a:txBody>
                  <a:tcPr/>
                </a:tc>
                <a:tc>
                  <a:txBody>
                    <a:bodyPr/>
                    <a:lstStyle/>
                    <a:p>
                      <a:pPr>
                        <a:buNone/>
                      </a:pPr>
                      <a:r>
                        <a:rPr lang="en-US"/>
                        <a:t>Privacy implications</a:t>
                      </a:r>
                    </a:p>
                  </a:txBody>
                  <a:tcPr/>
                </a:tc>
                <a:tc>
                  <a:txBody>
                    <a:bodyPr/>
                    <a:lstStyle/>
                    <a:p>
                      <a:pPr>
                        <a:buNone/>
                      </a:pPr>
                      <a:r>
                        <a:rPr lang="en-IN" altLang="en-US"/>
                        <a:t>science</a:t>
                      </a:r>
                    </a:p>
                  </a:txBody>
                  <a:tcPr/>
                </a:tc>
                <a:tc>
                  <a:txBody>
                    <a:bodyPr/>
                    <a:lstStyle/>
                    <a:p>
                      <a:pPr>
                        <a:buNone/>
                      </a:pPr>
                      <a:r>
                        <a:rPr lang="en-IN" altLang="en-US"/>
                        <a:t>2021</a:t>
                      </a:r>
                    </a:p>
                  </a:txBody>
                  <a:tcPr/>
                </a:tc>
                <a:extLst>
                  <a:ext uri="{0D108BD9-81ED-4DB2-BD59-A6C34878D82A}">
                    <a16:rowId xmlns:a16="http://schemas.microsoft.com/office/drawing/2014/main" val="10002"/>
                  </a:ext>
                </a:extLst>
              </a:tr>
              <a:tr h="530225">
                <a:tc>
                  <a:txBody>
                    <a:bodyPr/>
                    <a:lstStyle/>
                    <a:p>
                      <a:pPr>
                        <a:buNone/>
                      </a:pPr>
                      <a:r>
                        <a:rPr lang="en-US"/>
                        <a:t>       </a:t>
                      </a:r>
                      <a:r>
                        <a:rPr lang="en-IN" altLang="en-US"/>
                        <a:t> </a:t>
                      </a:r>
                      <a:r>
                        <a:rPr lang="en-US"/>
                        <a:t> 11</a:t>
                      </a:r>
                    </a:p>
                  </a:txBody>
                  <a:tcPr/>
                </a:tc>
                <a:tc>
                  <a:txBody>
                    <a:bodyPr/>
                    <a:lstStyle/>
                    <a:p>
                      <a:pPr>
                        <a:buNone/>
                      </a:pPr>
                      <a:r>
                        <a:rPr lang="en-US"/>
                        <a:t>systems against deepfake</a:t>
                      </a:r>
                    </a:p>
                  </a:txBody>
                  <a:tcPr/>
                </a:tc>
                <a:tc>
                  <a:txBody>
                    <a:bodyPr/>
                    <a:lstStyle/>
                    <a:p>
                      <a:pPr>
                        <a:buNone/>
                      </a:pPr>
                      <a:r>
                        <a:rPr lang="en-IN" altLang="en-US"/>
                        <a:t>IEEE</a:t>
                      </a:r>
                    </a:p>
                  </a:txBody>
                  <a:tcPr/>
                </a:tc>
                <a:tc>
                  <a:txBody>
                    <a:bodyPr/>
                    <a:lstStyle/>
                    <a:p>
                      <a:pPr>
                        <a:buNone/>
                      </a:pPr>
                      <a:r>
                        <a:rPr lang="en-IN" altLang="en-US"/>
                        <a:t>2023</a:t>
                      </a:r>
                    </a:p>
                  </a:txBody>
                  <a:tcPr/>
                </a:tc>
                <a:extLst>
                  <a:ext uri="{0D108BD9-81ED-4DB2-BD59-A6C34878D82A}">
                    <a16:rowId xmlns:a16="http://schemas.microsoft.com/office/drawing/2014/main" val="10003"/>
                  </a:ext>
                </a:extLst>
              </a:tr>
              <a:tr h="530225">
                <a:tc>
                  <a:txBody>
                    <a:bodyPr/>
                    <a:lstStyle/>
                    <a:p>
                      <a:pPr>
                        <a:buNone/>
                      </a:pPr>
                      <a:r>
                        <a:rPr lang="en-US"/>
                        <a:t>       </a:t>
                      </a:r>
                      <a:r>
                        <a:rPr lang="en-IN" altLang="en-US"/>
                        <a:t> </a:t>
                      </a:r>
                      <a:r>
                        <a:rPr lang="en-US"/>
                        <a:t> 12</a:t>
                      </a:r>
                    </a:p>
                  </a:txBody>
                  <a:tcPr/>
                </a:tc>
                <a:tc>
                  <a:txBody>
                    <a:bodyPr/>
                    <a:lstStyle/>
                    <a:p>
                      <a:pPr>
                        <a:buNone/>
                      </a:pPr>
                      <a:r>
                        <a:rPr lang="en-US"/>
                        <a:t>Detecting tampering</a:t>
                      </a:r>
                    </a:p>
                  </a:txBody>
                  <a:tcPr/>
                </a:tc>
                <a:tc>
                  <a:txBody>
                    <a:bodyPr/>
                    <a:lstStyle/>
                    <a:p>
                      <a:pPr>
                        <a:buNone/>
                      </a:pPr>
                      <a:r>
                        <a:rPr lang="en-IN" altLang="en-US"/>
                        <a:t>IET</a:t>
                      </a:r>
                    </a:p>
                  </a:txBody>
                  <a:tcPr/>
                </a:tc>
                <a:tc>
                  <a:txBody>
                    <a:bodyPr/>
                    <a:lstStyle/>
                    <a:p>
                      <a:pPr>
                        <a:buNone/>
                      </a:pPr>
                      <a:r>
                        <a:rPr lang="en-IN" altLang="en-US"/>
                        <a:t>2022</a:t>
                      </a:r>
                    </a:p>
                  </a:txBody>
                  <a:tcPr/>
                </a:tc>
                <a:extLst>
                  <a:ext uri="{0D108BD9-81ED-4DB2-BD59-A6C34878D82A}">
                    <a16:rowId xmlns:a16="http://schemas.microsoft.com/office/drawing/2014/main" val="10004"/>
                  </a:ext>
                </a:extLst>
              </a:tr>
              <a:tr h="530225">
                <a:tc>
                  <a:txBody>
                    <a:bodyPr/>
                    <a:lstStyle/>
                    <a:p>
                      <a:pPr>
                        <a:buNone/>
                      </a:pPr>
                      <a:r>
                        <a:rPr lang="en-US"/>
                        <a:t>         13</a:t>
                      </a:r>
                    </a:p>
                  </a:txBody>
                  <a:tcPr/>
                </a:tc>
                <a:tc>
                  <a:txBody>
                    <a:bodyPr/>
                    <a:lstStyle/>
                    <a:p>
                      <a:pPr>
                        <a:buNone/>
                      </a:pPr>
                      <a:r>
                        <a:rPr lang="en-US"/>
                        <a:t>Security analysis </a:t>
                      </a:r>
                    </a:p>
                  </a:txBody>
                  <a:tcPr/>
                </a:tc>
                <a:tc>
                  <a:txBody>
                    <a:bodyPr/>
                    <a:lstStyle/>
                    <a:p>
                      <a:pPr>
                        <a:buNone/>
                      </a:pPr>
                      <a:r>
                        <a:rPr lang="en-US"/>
                        <a:t>ACM Computing Surveys</a:t>
                      </a:r>
                    </a:p>
                  </a:txBody>
                  <a:tcPr/>
                </a:tc>
                <a:tc>
                  <a:txBody>
                    <a:bodyPr/>
                    <a:lstStyle/>
                    <a:p>
                      <a:pPr>
                        <a:buNone/>
                      </a:pPr>
                      <a:r>
                        <a:rPr lang="en-IN" altLang="en-US"/>
                        <a:t>2020</a:t>
                      </a:r>
                    </a:p>
                  </a:txBody>
                  <a:tcPr/>
                </a:tc>
                <a:extLst>
                  <a:ext uri="{0D108BD9-81ED-4DB2-BD59-A6C34878D82A}">
                    <a16:rowId xmlns:a16="http://schemas.microsoft.com/office/drawing/2014/main" val="10005"/>
                  </a:ext>
                </a:extLst>
              </a:tr>
              <a:tr h="530225">
                <a:tc>
                  <a:txBody>
                    <a:bodyPr/>
                    <a:lstStyle/>
                    <a:p>
                      <a:pPr>
                        <a:buNone/>
                      </a:pPr>
                      <a:r>
                        <a:rPr lang="en-US"/>
                        <a:t>         14</a:t>
                      </a:r>
                    </a:p>
                  </a:txBody>
                  <a:tcPr/>
                </a:tc>
                <a:tc>
                  <a:txBody>
                    <a:bodyPr/>
                    <a:lstStyle/>
                    <a:p>
                      <a:pPr>
                        <a:buNone/>
                      </a:pPr>
                      <a:r>
                        <a:rPr lang="en-US"/>
                        <a:t>Protecting facial</a:t>
                      </a:r>
                    </a:p>
                  </a:txBody>
                  <a:tcPr/>
                </a:tc>
                <a:tc>
                  <a:txBody>
                    <a:bodyPr/>
                    <a:lstStyle/>
                    <a:p>
                      <a:pPr>
                        <a:buNone/>
                      </a:pPr>
                      <a:r>
                        <a:rPr lang="en-IN" altLang="en-US"/>
                        <a:t>IEEE</a:t>
                      </a:r>
                    </a:p>
                  </a:txBody>
                  <a:tcPr/>
                </a:tc>
                <a:tc>
                  <a:txBody>
                    <a:bodyPr/>
                    <a:lstStyle/>
                    <a:p>
                      <a:pPr>
                        <a:buNone/>
                      </a:pPr>
                      <a:r>
                        <a:rPr lang="en-IN" altLang="en-US"/>
                        <a:t>2021</a:t>
                      </a:r>
                    </a:p>
                  </a:txBody>
                  <a:tcPr/>
                </a:tc>
                <a:extLst>
                  <a:ext uri="{0D108BD9-81ED-4DB2-BD59-A6C34878D82A}">
                    <a16:rowId xmlns:a16="http://schemas.microsoft.com/office/drawing/2014/main" val="10006"/>
                  </a:ext>
                </a:extLst>
              </a:tr>
              <a:tr h="530225">
                <a:tc>
                  <a:txBody>
                    <a:bodyPr/>
                    <a:lstStyle/>
                    <a:p>
                      <a:pPr>
                        <a:buNone/>
                      </a:pPr>
                      <a:r>
                        <a:rPr lang="en-IN" altLang="en-US" sz="1800"/>
                        <a:t>         </a:t>
                      </a:r>
                      <a:r>
                        <a:rPr lang="en-US" sz="1800"/>
                        <a:t>15</a:t>
                      </a:r>
                    </a:p>
                  </a:txBody>
                  <a:tcPr/>
                </a:tc>
                <a:tc>
                  <a:txBody>
                    <a:bodyPr/>
                    <a:lstStyle/>
                    <a:p>
                      <a:pPr>
                        <a:buNone/>
                      </a:pPr>
                      <a:r>
                        <a:rPr lang="en-US"/>
                        <a:t>Faces in the Cloud</a:t>
                      </a:r>
                    </a:p>
                  </a:txBody>
                  <a:tcPr/>
                </a:tc>
                <a:tc>
                  <a:txBody>
                    <a:bodyPr/>
                    <a:lstStyle/>
                    <a:p>
                      <a:pPr>
                        <a:buNone/>
                      </a:pPr>
                      <a:r>
                        <a:rPr lang="en-US"/>
                        <a:t>Cato Institute</a:t>
                      </a:r>
                    </a:p>
                  </a:txBody>
                  <a:tcPr/>
                </a:tc>
                <a:tc>
                  <a:txBody>
                    <a:bodyPr/>
                    <a:lstStyle/>
                    <a:p>
                      <a:pPr>
                        <a:buNone/>
                      </a:pPr>
                      <a:r>
                        <a:rPr lang="en-IN" altLang="en-US"/>
                        <a:t>2020</a:t>
                      </a:r>
                    </a:p>
                  </a:txBody>
                  <a:tcPr/>
                </a:tc>
                <a:extLst>
                  <a:ext uri="{0D108BD9-81ED-4DB2-BD59-A6C34878D82A}">
                    <a16:rowId xmlns:a16="http://schemas.microsoft.com/office/drawing/2014/main" val="10007"/>
                  </a:ext>
                </a:extLst>
              </a:tr>
              <a:tr h="530225">
                <a:tc>
                  <a:txBody>
                    <a:bodyPr/>
                    <a:lstStyle/>
                    <a:p>
                      <a:pPr>
                        <a:buNone/>
                      </a:pPr>
                      <a:r>
                        <a:rPr lang="en-IN" altLang="en-US"/>
                        <a:t>         </a:t>
                      </a:r>
                      <a:r>
                        <a:rPr lang="en-US"/>
                        <a:t>16</a:t>
                      </a:r>
                    </a:p>
                  </a:txBody>
                  <a:tcPr/>
                </a:tc>
                <a:tc>
                  <a:txBody>
                    <a:bodyPr/>
                    <a:lstStyle/>
                    <a:p>
                      <a:pPr>
                        <a:buNone/>
                      </a:pPr>
                      <a:r>
                        <a:rPr lang="en-US"/>
                        <a:t>Differential Privacy</a:t>
                      </a:r>
                    </a:p>
                  </a:txBody>
                  <a:tcPr/>
                </a:tc>
                <a:tc>
                  <a:txBody>
                    <a:bodyPr/>
                    <a:lstStyle/>
                    <a:p>
                      <a:pPr>
                        <a:buNone/>
                      </a:pPr>
                      <a:r>
                        <a:rPr lang="en-US"/>
                        <a:t>ACM SIGKDD</a:t>
                      </a:r>
                    </a:p>
                  </a:txBody>
                  <a:tcPr/>
                </a:tc>
                <a:tc>
                  <a:txBody>
                    <a:bodyPr/>
                    <a:lstStyle/>
                    <a:p>
                      <a:pPr>
                        <a:buNone/>
                      </a:pPr>
                      <a:r>
                        <a:rPr lang="en-IN" altLang="en-US"/>
                        <a:t>2021</a:t>
                      </a:r>
                    </a:p>
                  </a:txBody>
                  <a:tcPr/>
                </a:tc>
                <a:extLst>
                  <a:ext uri="{0D108BD9-81ED-4DB2-BD59-A6C34878D82A}">
                    <a16:rowId xmlns:a16="http://schemas.microsoft.com/office/drawing/2014/main" val="10008"/>
                  </a:ext>
                </a:extLst>
              </a:tr>
              <a:tr h="530225">
                <a:tc>
                  <a:txBody>
                    <a:bodyPr/>
                    <a:lstStyle/>
                    <a:p>
                      <a:pPr>
                        <a:buNone/>
                      </a:pPr>
                      <a:r>
                        <a:rPr lang="en-IN" altLang="en-US"/>
                        <a:t>         </a:t>
                      </a:r>
                      <a:r>
                        <a:rPr lang="en-US"/>
                        <a:t>17</a:t>
                      </a:r>
                    </a:p>
                  </a:txBody>
                  <a:tcPr/>
                </a:tc>
                <a:tc>
                  <a:txBody>
                    <a:bodyPr/>
                    <a:lstStyle/>
                    <a:p>
                      <a:pPr>
                        <a:buNone/>
                      </a:pPr>
                      <a:r>
                        <a:rPr lang="en-US"/>
                        <a:t>Ethics of Facial Recognition</a:t>
                      </a:r>
                    </a:p>
                  </a:txBody>
                  <a:tcPr/>
                </a:tc>
                <a:tc>
                  <a:txBody>
                    <a:bodyPr/>
                    <a:lstStyle/>
                    <a:p>
                      <a:pPr>
                        <a:buNone/>
                      </a:pPr>
                      <a:r>
                        <a:rPr lang="en-US"/>
                        <a:t> Busemeyer</a:t>
                      </a:r>
                    </a:p>
                  </a:txBody>
                  <a:tcPr/>
                </a:tc>
                <a:tc>
                  <a:txBody>
                    <a:bodyPr/>
                    <a:lstStyle/>
                    <a:p>
                      <a:pPr>
                        <a:buNone/>
                      </a:pPr>
                      <a:r>
                        <a:rPr lang="en-IN" altLang="en-US"/>
                        <a:t>2022</a:t>
                      </a:r>
                    </a:p>
                  </a:txBody>
                  <a:tcPr/>
                </a:tc>
                <a:extLst>
                  <a:ext uri="{0D108BD9-81ED-4DB2-BD59-A6C34878D82A}">
                    <a16:rowId xmlns:a16="http://schemas.microsoft.com/office/drawing/2014/main" val="10009"/>
                  </a:ext>
                </a:extLst>
              </a:tr>
            </a:tbl>
          </a:graphicData>
        </a:graphic>
      </p:graphicFrame>
      <p:sp>
        <p:nvSpPr>
          <p:cNvPr id="4" name="Date Placeholder 3"/>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30F8AEC-8B4A-4A35-95D7-6476CE51EB77}" type="datetime1">
              <a:rPr kumimoji="0" lang="en-IN" sz="1200" b="0" i="0" u="none" strike="noStrike" kern="1200" cap="none" spc="0" normalizeH="0" baseline="0" noProof="0">
                <a:ln>
                  <a:noFill/>
                </a:ln>
                <a:solidFill>
                  <a:schemeClr val="tx1"/>
                </a:solidFill>
                <a:effectLst/>
                <a:uLnTx/>
                <a:uFillTx/>
                <a:latin typeface="+mn-lt"/>
                <a:ea typeface="+mn-ea"/>
                <a:cs typeface="+mn-cs"/>
              </a:rPr>
              <a:t>25-10-2024</a:t>
            </a:fld>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1650"/>
          </a:xfrm>
        </p:spPr>
        <p:txBody>
          <a:bodyPr/>
          <a:lstStyle/>
          <a:p>
            <a:endParaRPr lang="en-US"/>
          </a:p>
        </p:txBody>
      </p:sp>
      <p:graphicFrame>
        <p:nvGraphicFramePr>
          <p:cNvPr id="5" name="Content Placeholder 4"/>
          <p:cNvGraphicFramePr>
            <a:graphicFrameLocks noGrp="1"/>
          </p:cNvGraphicFramePr>
          <p:nvPr>
            <p:ph idx="1"/>
            <p:custDataLst>
              <p:tags r:id="rId1"/>
            </p:custDataLst>
          </p:nvPr>
        </p:nvGraphicFramePr>
        <p:xfrm>
          <a:off x="728980" y="1159510"/>
          <a:ext cx="9525000" cy="5273040"/>
        </p:xfrm>
        <a:graphic>
          <a:graphicData uri="http://schemas.openxmlformats.org/drawingml/2006/table">
            <a:tbl>
              <a:tblPr firstRow="1" bandRow="1">
                <a:tableStyleId>{5C22544A-7EE6-4342-B048-85BDC9FD1C3A}</a:tableStyleId>
              </a:tblPr>
              <a:tblGrid>
                <a:gridCol w="2381250">
                  <a:extLst>
                    <a:ext uri="{9D8B030D-6E8A-4147-A177-3AD203B41FA5}">
                      <a16:colId xmlns:a16="http://schemas.microsoft.com/office/drawing/2014/main" val="20000"/>
                    </a:ext>
                  </a:extLst>
                </a:gridCol>
                <a:gridCol w="2381250">
                  <a:extLst>
                    <a:ext uri="{9D8B030D-6E8A-4147-A177-3AD203B41FA5}">
                      <a16:colId xmlns:a16="http://schemas.microsoft.com/office/drawing/2014/main" val="20001"/>
                    </a:ext>
                  </a:extLst>
                </a:gridCol>
                <a:gridCol w="2381250">
                  <a:extLst>
                    <a:ext uri="{9D8B030D-6E8A-4147-A177-3AD203B41FA5}">
                      <a16:colId xmlns:a16="http://schemas.microsoft.com/office/drawing/2014/main" val="20002"/>
                    </a:ext>
                  </a:extLst>
                </a:gridCol>
                <a:gridCol w="2381250">
                  <a:extLst>
                    <a:ext uri="{9D8B030D-6E8A-4147-A177-3AD203B41FA5}">
                      <a16:colId xmlns:a16="http://schemas.microsoft.com/office/drawing/2014/main" val="20003"/>
                    </a:ext>
                  </a:extLst>
                </a:gridCol>
              </a:tblGrid>
              <a:tr h="1021080">
                <a:tc>
                  <a:txBody>
                    <a:bodyPr/>
                    <a:lstStyle/>
                    <a:p>
                      <a:pPr>
                        <a:buNone/>
                      </a:pPr>
                      <a:r>
                        <a:rPr lang="en-US" sz="2400">
                          <a:sym typeface="+mn-ea"/>
                        </a:rPr>
                        <a:t>SR NUMBER</a:t>
                      </a:r>
                      <a:endParaRPr lang="en-US" sz="2400"/>
                    </a:p>
                    <a:p>
                      <a:pPr>
                        <a:buNone/>
                      </a:pPr>
                      <a:endParaRPr lang="en-US" altLang="en-US" sz="2400"/>
                    </a:p>
                  </a:txBody>
                  <a:tcPr/>
                </a:tc>
                <a:tc>
                  <a:txBody>
                    <a:bodyPr/>
                    <a:lstStyle/>
                    <a:p>
                      <a:pPr>
                        <a:buNone/>
                      </a:pPr>
                      <a:r>
                        <a:rPr lang="en-US" sz="2800">
                          <a:sym typeface="+mn-ea"/>
                        </a:rPr>
                        <a:t>PAPER TITLE</a:t>
                      </a:r>
                      <a:endParaRPr lang="en-US" sz="2800"/>
                    </a:p>
                    <a:p>
                      <a:pPr>
                        <a:buNone/>
                      </a:pPr>
                      <a:endParaRPr lang="en-IN" altLang="en-US" sz="2800"/>
                    </a:p>
                  </a:txBody>
                  <a:tcPr/>
                </a:tc>
                <a:tc>
                  <a:txBody>
                    <a:bodyPr/>
                    <a:lstStyle/>
                    <a:p>
                      <a:pPr>
                        <a:buNone/>
                      </a:pPr>
                      <a:r>
                        <a:rPr lang="en-US" sz="2800">
                          <a:sym typeface="+mn-ea"/>
                        </a:rPr>
                        <a:t>PUBLISHER</a:t>
                      </a:r>
                      <a:endParaRPr lang="en-US" sz="2800"/>
                    </a:p>
                    <a:p>
                      <a:pPr>
                        <a:buNone/>
                      </a:pPr>
                      <a:endParaRPr lang="en-US" sz="2800"/>
                    </a:p>
                  </a:txBody>
                  <a:tcPr/>
                </a:tc>
                <a:tc>
                  <a:txBody>
                    <a:bodyPr/>
                    <a:lstStyle/>
                    <a:p>
                      <a:pPr>
                        <a:buNone/>
                      </a:pPr>
                      <a:r>
                        <a:rPr lang="en-US" sz="2800">
                          <a:sym typeface="+mn-ea"/>
                        </a:rPr>
                        <a:t>YERA</a:t>
                      </a:r>
                      <a:endParaRPr lang="en-US" sz="2800"/>
                    </a:p>
                    <a:p>
                      <a:pPr>
                        <a:buNone/>
                      </a:pPr>
                      <a:endParaRPr lang="en-US" altLang="en-US" sz="2800"/>
                    </a:p>
                  </a:txBody>
                  <a:tcPr/>
                </a:tc>
                <a:extLst>
                  <a:ext uri="{0D108BD9-81ED-4DB2-BD59-A6C34878D82A}">
                    <a16:rowId xmlns:a16="http://schemas.microsoft.com/office/drawing/2014/main" val="10000"/>
                  </a:ext>
                </a:extLst>
              </a:tr>
              <a:tr h="1021080">
                <a:tc>
                  <a:txBody>
                    <a:bodyPr/>
                    <a:lstStyle/>
                    <a:p>
                      <a:pPr>
                        <a:buNone/>
                      </a:pPr>
                      <a:r>
                        <a:rPr lang="en-IN" altLang="en-US" sz="2400"/>
                        <a:t>  5</a:t>
                      </a:r>
                    </a:p>
                  </a:txBody>
                  <a:tcPr/>
                </a:tc>
                <a:tc>
                  <a:txBody>
                    <a:bodyPr/>
                    <a:lstStyle/>
                    <a:p>
                      <a:pPr>
                        <a:buNone/>
                      </a:pPr>
                      <a:r>
                        <a:rPr lang="en-US" sz="1800">
                          <a:sym typeface="+mn-ea"/>
                        </a:rPr>
                        <a:t>LBPH Based Improved </a:t>
                      </a:r>
                      <a:endParaRPr lang="en-US" sz="1800"/>
                    </a:p>
                    <a:p>
                      <a:pPr>
                        <a:buNone/>
                      </a:pPr>
                      <a:r>
                        <a:rPr lang="en-US" sz="1800">
                          <a:sym typeface="+mn-ea"/>
                        </a:rPr>
                        <a:t>Face Recognition At </a:t>
                      </a:r>
                      <a:endParaRPr lang="en-US" sz="1800"/>
                    </a:p>
                    <a:p>
                      <a:pPr>
                        <a:buNone/>
                      </a:pPr>
                      <a:r>
                        <a:rPr lang="en-US" sz="1800">
                          <a:sym typeface="+mn-ea"/>
                        </a:rPr>
                        <a:t>LowResolution</a:t>
                      </a:r>
                      <a:endParaRPr lang="en-US" sz="1800"/>
                    </a:p>
                    <a:p>
                      <a:pPr>
                        <a:buNone/>
                      </a:pPr>
                      <a:endParaRPr lang="en-US"/>
                    </a:p>
                  </a:txBody>
                  <a:tcPr/>
                </a:tc>
                <a:tc>
                  <a:txBody>
                    <a:bodyPr/>
                    <a:lstStyle/>
                    <a:p>
                      <a:pPr>
                        <a:buNone/>
                      </a:pPr>
                      <a:r>
                        <a:rPr lang="en-IN" altLang="en-US" sz="1800">
                          <a:sym typeface="+mn-ea"/>
                        </a:rPr>
                        <a:t>Awais</a:t>
                      </a:r>
                      <a:endParaRPr lang="en-IN" altLang="en-US" sz="1800"/>
                    </a:p>
                    <a:p>
                      <a:pPr>
                        <a:buNone/>
                      </a:pPr>
                      <a:r>
                        <a:rPr lang="en-IN" altLang="en-US" sz="1800">
                          <a:sym typeface="+mn-ea"/>
                        </a:rPr>
                        <a:t>ahmed</a:t>
                      </a:r>
                      <a:endParaRPr lang="en-IN" altLang="en-US" sz="1800"/>
                    </a:p>
                    <a:p>
                      <a:pPr>
                        <a:buNone/>
                      </a:pPr>
                      <a:endParaRPr lang="en-US"/>
                    </a:p>
                  </a:txBody>
                  <a:tcPr/>
                </a:tc>
                <a:tc>
                  <a:txBody>
                    <a:bodyPr/>
                    <a:lstStyle/>
                    <a:p>
                      <a:pPr>
                        <a:buNone/>
                      </a:pPr>
                      <a:r>
                        <a:rPr lang="en-IN" altLang="en-US"/>
                        <a:t>2018</a:t>
                      </a:r>
                    </a:p>
                  </a:txBody>
                  <a:tcPr/>
                </a:tc>
                <a:extLst>
                  <a:ext uri="{0D108BD9-81ED-4DB2-BD59-A6C34878D82A}">
                    <a16:rowId xmlns:a16="http://schemas.microsoft.com/office/drawing/2014/main" val="10001"/>
                  </a:ext>
                </a:extLst>
              </a:tr>
              <a:tr h="1021080">
                <a:tc>
                  <a:txBody>
                    <a:bodyPr/>
                    <a:lstStyle/>
                    <a:p>
                      <a:pPr>
                        <a:buNone/>
                      </a:pPr>
                      <a:r>
                        <a:rPr lang="en-IN" altLang="en-US"/>
                        <a:t>  </a:t>
                      </a:r>
                      <a:r>
                        <a:rPr lang="en-IN" altLang="en-US" sz="2400"/>
                        <a:t>6</a:t>
                      </a:r>
                    </a:p>
                  </a:txBody>
                  <a:tcPr/>
                </a:tc>
                <a:tc>
                  <a:txBody>
                    <a:bodyPr/>
                    <a:lstStyle/>
                    <a:p>
                      <a:pPr>
                        <a:buNone/>
                      </a:pPr>
                      <a:r>
                        <a:rPr lang="en-IN" altLang="en-US"/>
                        <a:t>USING OPENCV</a:t>
                      </a:r>
                    </a:p>
                  </a:txBody>
                  <a:tcPr/>
                </a:tc>
                <a:tc>
                  <a:txBody>
                    <a:bodyPr/>
                    <a:lstStyle/>
                    <a:p>
                      <a:pPr>
                        <a:buNone/>
                      </a:pPr>
                      <a:r>
                        <a:rPr lang="en-IN" altLang="en-US"/>
                        <a:t>RAMDHAN TH.HASAN</a:t>
                      </a:r>
                    </a:p>
                  </a:txBody>
                  <a:tcPr/>
                </a:tc>
                <a:tc>
                  <a:txBody>
                    <a:bodyPr/>
                    <a:lstStyle/>
                    <a:p>
                      <a:pPr>
                        <a:buNone/>
                      </a:pPr>
                      <a:r>
                        <a:rPr lang="en-IN" altLang="en-US"/>
                        <a:t>2021</a:t>
                      </a:r>
                    </a:p>
                  </a:txBody>
                  <a:tcPr/>
                </a:tc>
                <a:extLst>
                  <a:ext uri="{0D108BD9-81ED-4DB2-BD59-A6C34878D82A}">
                    <a16:rowId xmlns:a16="http://schemas.microsoft.com/office/drawing/2014/main" val="10002"/>
                  </a:ext>
                </a:extLst>
              </a:tr>
              <a:tr h="1021080">
                <a:tc>
                  <a:txBody>
                    <a:bodyPr/>
                    <a:lstStyle/>
                    <a:p>
                      <a:pPr>
                        <a:buNone/>
                      </a:pPr>
                      <a:r>
                        <a:rPr lang="en-IN" altLang="en-US" sz="2400"/>
                        <a:t>  7</a:t>
                      </a:r>
                    </a:p>
                  </a:txBody>
                  <a:tcPr/>
                </a:tc>
                <a:tc>
                  <a:txBody>
                    <a:bodyPr/>
                    <a:lstStyle/>
                    <a:p>
                      <a:pPr>
                        <a:buNone/>
                      </a:pPr>
                      <a:r>
                        <a:rPr lang="en-IN" altLang="en-US"/>
                        <a:t>THE REAL TIME DETECTION</a:t>
                      </a:r>
                    </a:p>
                  </a:txBody>
                  <a:tcPr/>
                </a:tc>
                <a:tc>
                  <a:txBody>
                    <a:bodyPr/>
                    <a:lstStyle/>
                    <a:p>
                      <a:pPr>
                        <a:buNone/>
                      </a:pPr>
                      <a:r>
                        <a:rPr lang="en-IN" altLang="en-US"/>
                        <a:t>N.NIRANJINI</a:t>
                      </a:r>
                    </a:p>
                  </a:txBody>
                  <a:tcPr/>
                </a:tc>
                <a:tc>
                  <a:txBody>
                    <a:bodyPr/>
                    <a:lstStyle/>
                    <a:p>
                      <a:pPr>
                        <a:buNone/>
                      </a:pPr>
                      <a:r>
                        <a:rPr lang="en-IN" altLang="en-US"/>
                        <a:t>2021</a:t>
                      </a:r>
                    </a:p>
                  </a:txBody>
                  <a:tcPr/>
                </a:tc>
                <a:extLst>
                  <a:ext uri="{0D108BD9-81ED-4DB2-BD59-A6C34878D82A}">
                    <a16:rowId xmlns:a16="http://schemas.microsoft.com/office/drawing/2014/main" val="10003"/>
                  </a:ext>
                </a:extLst>
              </a:tr>
              <a:tr h="1021080">
                <a:tc>
                  <a:txBody>
                    <a:bodyPr/>
                    <a:lstStyle/>
                    <a:p>
                      <a:pPr>
                        <a:buNone/>
                      </a:pPr>
                      <a:r>
                        <a:rPr lang="en-IN" altLang="en-US"/>
                        <a:t>  </a:t>
                      </a:r>
                      <a:r>
                        <a:rPr lang="en-IN" altLang="en-US" sz="2400"/>
                        <a:t>8</a:t>
                      </a:r>
                    </a:p>
                  </a:txBody>
                  <a:tcPr/>
                </a:tc>
                <a:tc>
                  <a:txBody>
                    <a:bodyPr/>
                    <a:lstStyle/>
                    <a:p>
                      <a:pPr>
                        <a:buNone/>
                      </a:pPr>
                      <a:r>
                        <a:rPr lang="en-IN" altLang="en-US"/>
                        <a:t>ATTENDANCE SYSTEM</a:t>
                      </a:r>
                    </a:p>
                  </a:txBody>
                  <a:tcPr/>
                </a:tc>
                <a:tc>
                  <a:txBody>
                    <a:bodyPr/>
                    <a:lstStyle/>
                    <a:p>
                      <a:pPr>
                        <a:buNone/>
                      </a:pPr>
                      <a:r>
                        <a:rPr lang="en-IN" altLang="en-US"/>
                        <a:t>IEEE</a:t>
                      </a:r>
                    </a:p>
                  </a:txBody>
                  <a:tcPr/>
                </a:tc>
                <a:tc>
                  <a:txBody>
                    <a:bodyPr/>
                    <a:lstStyle/>
                    <a:p>
                      <a:pPr>
                        <a:buNone/>
                      </a:pPr>
                      <a:r>
                        <a:rPr lang="en-IN" altLang="en-US"/>
                        <a:t>2020</a:t>
                      </a:r>
                    </a:p>
                  </a:txBody>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30F8AEC-8B4A-4A35-95D7-6476CE51EB77}" type="datetime1">
              <a:rPr kumimoji="0" lang="en-IN" sz="1200" b="0" i="0" u="none" strike="noStrike" kern="1200" cap="none" spc="0" normalizeH="0" baseline="0" noProof="0">
                <a:ln>
                  <a:noFill/>
                </a:ln>
                <a:solidFill>
                  <a:schemeClr val="tx1"/>
                </a:solidFill>
                <a:effectLst/>
                <a:uLnTx/>
                <a:uFillTx/>
                <a:latin typeface="+mn-lt"/>
                <a:ea typeface="+mn-ea"/>
                <a:cs typeface="+mn-cs"/>
              </a:rPr>
              <a:t>25-10-2024</a:t>
            </a:fld>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custDataLst>
              <p:tags r:id="rId1"/>
            </p:custDataLst>
          </p:nvPr>
        </p:nvGraphicFramePr>
        <p:xfrm>
          <a:off x="838200" y="1825625"/>
          <a:ext cx="10515600" cy="29337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977900">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extLst>
                  <a:ext uri="{0D108BD9-81ED-4DB2-BD59-A6C34878D82A}">
                    <a16:rowId xmlns:a16="http://schemas.microsoft.com/office/drawing/2014/main" val="10000"/>
                  </a:ext>
                </a:extLst>
              </a:tr>
              <a:tr h="977900">
                <a:tc>
                  <a:txBody>
                    <a:bodyPr/>
                    <a:lstStyle/>
                    <a:p>
                      <a:pPr>
                        <a:buNone/>
                      </a:pPr>
                      <a:r>
                        <a:rPr lang="en-IN" altLang="en-US"/>
                        <a:t>           </a:t>
                      </a:r>
                      <a:r>
                        <a:rPr lang="en-US"/>
                        <a:t>18</a:t>
                      </a:r>
                    </a:p>
                  </a:txBody>
                  <a:tcPr/>
                </a:tc>
                <a:tc>
                  <a:txBody>
                    <a:bodyPr/>
                    <a:lstStyle/>
                    <a:p>
                      <a:pPr>
                        <a:buNone/>
                      </a:pPr>
                      <a:r>
                        <a:rPr lang="en-US"/>
                        <a:t>Detecting Adversarial</a:t>
                      </a:r>
                    </a:p>
                  </a:txBody>
                  <a:tcPr/>
                </a:tc>
                <a:tc>
                  <a:txBody>
                    <a:bodyPr/>
                    <a:lstStyle/>
                    <a:p>
                      <a:pPr>
                        <a:buNone/>
                      </a:pPr>
                      <a:r>
                        <a:rPr lang="en-US"/>
                        <a:t>ACM SIGKDD</a:t>
                      </a:r>
                    </a:p>
                  </a:txBody>
                  <a:tcPr/>
                </a:tc>
                <a:tc>
                  <a:txBody>
                    <a:bodyPr/>
                    <a:lstStyle/>
                    <a:p>
                      <a:pPr>
                        <a:buNone/>
                      </a:pPr>
                      <a:r>
                        <a:rPr lang="en-IN" altLang="en-US"/>
                        <a:t>2020</a:t>
                      </a:r>
                    </a:p>
                  </a:txBody>
                  <a:tcPr/>
                </a:tc>
                <a:extLst>
                  <a:ext uri="{0D108BD9-81ED-4DB2-BD59-A6C34878D82A}">
                    <a16:rowId xmlns:a16="http://schemas.microsoft.com/office/drawing/2014/main" val="10001"/>
                  </a:ext>
                </a:extLst>
              </a:tr>
              <a:tr h="977900">
                <a:tc>
                  <a:txBody>
                    <a:bodyPr/>
                    <a:lstStyle/>
                    <a:p>
                      <a:pPr>
                        <a:buNone/>
                      </a:pPr>
                      <a:r>
                        <a:rPr lang="en-IN" altLang="en-US"/>
                        <a:t>          </a:t>
                      </a:r>
                      <a:r>
                        <a:rPr lang="en-US"/>
                        <a:t>19</a:t>
                      </a:r>
                    </a:p>
                  </a:txBody>
                  <a:tcPr/>
                </a:tc>
                <a:tc>
                  <a:txBody>
                    <a:bodyPr/>
                    <a:lstStyle/>
                    <a:p>
                      <a:pPr>
                        <a:buNone/>
                      </a:pPr>
                      <a:r>
                        <a:rPr lang="en-US"/>
                        <a:t>Security Vulnerabilitie</a:t>
                      </a:r>
                    </a:p>
                  </a:txBody>
                  <a:tcPr/>
                </a:tc>
                <a:tc>
                  <a:txBody>
                    <a:bodyPr/>
                    <a:lstStyle/>
                    <a:p>
                      <a:pPr>
                        <a:buNone/>
                      </a:pPr>
                      <a:r>
                        <a:rPr lang="en-IN" altLang="en-US"/>
                        <a:t>BLACK HAT USA</a:t>
                      </a:r>
                    </a:p>
                  </a:txBody>
                  <a:tcPr/>
                </a:tc>
                <a:tc>
                  <a:txBody>
                    <a:bodyPr/>
                    <a:lstStyle/>
                    <a:p>
                      <a:pPr>
                        <a:buNone/>
                      </a:pPr>
                      <a:r>
                        <a:rPr lang="en-IN" altLang="en-US"/>
                        <a:t>2019</a:t>
                      </a:r>
                    </a:p>
                  </a:txBody>
                  <a:tcP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30F8AEC-8B4A-4A35-95D7-6476CE51EB77}" type="datetime1">
              <a:rPr kumimoji="0" lang="en-IN" sz="1200" b="0" i="0" u="none" strike="noStrike" kern="1200" cap="none" spc="0" normalizeH="0" baseline="0" noProof="0">
                <a:ln>
                  <a:noFill/>
                </a:ln>
                <a:solidFill>
                  <a:schemeClr val="tx1"/>
                </a:solidFill>
                <a:effectLst/>
                <a:uLnTx/>
                <a:uFillTx/>
                <a:latin typeface="+mn-lt"/>
                <a:ea typeface="+mn-ea"/>
                <a:cs typeface="+mn-cs"/>
              </a:rPr>
              <a:t>25-10-2024</a:t>
            </a:fld>
            <a:endParaRPr kumimoji="0" lang="en-IN"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br>
              <a:rPr kumimoji="0" lang="en-US" sz="4400" b="1" i="0" u="none" strike="noStrike" kern="1200" cap="none" spc="0" normalizeH="0" baseline="0" noProof="0" dirty="0">
                <a:ln>
                  <a:noFill/>
                </a:ln>
                <a:solidFill>
                  <a:schemeClr val="tx1"/>
                </a:solidFill>
                <a:effectLst/>
                <a:uLnTx/>
                <a:uFillTx/>
                <a:latin typeface="+mj-lt"/>
                <a:ea typeface="+mj-ea"/>
                <a:cs typeface="+mj-cs"/>
              </a:rPr>
            </a:br>
            <a:r>
              <a:rPr kumimoji="0" lang="en-US" sz="4400" b="1" i="0" u="none" strike="noStrike" kern="1200" cap="none" spc="0" normalizeH="0" baseline="0" noProof="0" dirty="0">
                <a:ln>
                  <a:noFill/>
                </a:ln>
                <a:solidFill>
                  <a:schemeClr val="tx1"/>
                </a:solidFill>
                <a:effectLst/>
                <a:uLnTx/>
                <a:uFillTx/>
                <a:latin typeface="+mj-lt"/>
                <a:ea typeface="+mj-ea"/>
                <a:cs typeface="+mj-cs"/>
              </a:rPr>
              <a:t>Flowchart of the system</a:t>
            </a:r>
            <a:br>
              <a:rPr kumimoji="0" lang="en-US" sz="4400" b="1" i="0" u="none" strike="noStrike" kern="1200" cap="none" spc="0" normalizeH="0" baseline="0" noProof="0" dirty="0">
                <a:ln>
                  <a:noFill/>
                </a:ln>
                <a:solidFill>
                  <a:schemeClr val="tx1"/>
                </a:solidFill>
                <a:effectLst/>
                <a:uLnTx/>
                <a:uFillTx/>
                <a:latin typeface="+mj-lt"/>
                <a:ea typeface="+mj-ea"/>
                <a:cs typeface="+mj-cs"/>
              </a:rPr>
            </a:br>
            <a:endParaRPr kumimoji="0" lang="en-IN"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3" name="Content Placeholder 2" descr="new face recognition"/>
          <p:cNvPicPr>
            <a:picLocks noGrp="1" noChangeAspect="1"/>
          </p:cNvPicPr>
          <p:nvPr>
            <p:ph idx="1"/>
          </p:nvPr>
        </p:nvPicPr>
        <p:blipFill>
          <a:blip r:embed="rId2"/>
          <a:stretch>
            <a:fillRect/>
          </a:stretch>
        </p:blipFill>
        <p:spPr>
          <a:xfrm>
            <a:off x="1315085" y="1825625"/>
            <a:ext cx="9560560" cy="4351655"/>
          </a:xfrm>
          <a:prstGeom prst="rect">
            <a:avLst/>
          </a:prstGeom>
          <a:ln/>
        </p:spPr>
      </p:pic>
      <p:sp>
        <p:nvSpPr>
          <p:cNvPr id="15364" name="Date Placeholder 3"/>
          <p:cNvSpPr txBox="1">
            <a:spLocks noGrp="1"/>
          </p:cNvSpPr>
          <p:nvPr>
            <p:ph type="dt" sz="half" idx="2"/>
          </p:nvPr>
        </p:nvSpPr>
        <p:spPr bwMode="auto">
          <a:noFill/>
        </p:spPr>
        <p:txBody>
          <a:bodyPr wrap="square" lIns="91440" tIns="45720" rIns="91440" bIns="45720" numCol="1" rtlCol="0" anchor="ctr"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AF7773E2-E504-4998-B506-B0ABE7D44593}" type="datetime1">
              <a:rPr kumimoji="0" lang="en-IN" altLang="en-US" sz="1200" b="0" i="0" u="none" strike="noStrike" kern="1200" cap="none" spc="0" normalizeH="0" baseline="0" noProof="0" smtClean="0">
                <a:ln>
                  <a:noFill/>
                </a:ln>
                <a:solidFill>
                  <a:schemeClr val="tx1"/>
                </a:solidFill>
                <a:effectLst/>
                <a:uLnTx/>
                <a:uFillTx/>
                <a:latin typeface="Calibri" panose="020F0502020204030204" pitchFamily="34" charset="0"/>
                <a:ea typeface="+mn-ea"/>
                <a:cs typeface="+mn-cs"/>
              </a:rPr>
              <a:t>25-10-2024</a:t>
            </a:fld>
            <a:endParaRPr kumimoji="0" lang="en-IN"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15365" name="Footer Placeholder 4"/>
          <p:cNvSpPr txBox="1">
            <a:spLocks noGrp="1"/>
          </p:cNvSpPr>
          <p:nvPr>
            <p:ph type="ftr" sz="quarter" idx="3"/>
          </p:nvPr>
        </p:nvSpPr>
        <p:spPr bwMode="auto">
          <a:noFill/>
        </p:spPr>
        <p:txBody>
          <a:bodyPr wrap="square" lIns="91440" tIns="45720" rIns="91440" bIns="45720" numCol="1" rtlCol="0" anchor="ctr"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rPr>
              <a:t>Project Presentation 2023</a:t>
            </a:r>
            <a:endParaRPr kumimoji="0" lang="en-IN"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16390" name="Slide Number Placeholder 5"/>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IN" altLang="en-US" sz="1200" dirty="0">
                <a:cs typeface="Arial" panose="020B0604020202020204" pitchFamily="34" charset="0"/>
              </a:rPr>
              <a:t>9</a:t>
            </a:fld>
            <a:endParaRPr lang="en-IN" altLang="en-US" sz="1200" dirty="0">
              <a:ea typeface="Arial" panose="020B0604020202020204" pitchFamily="34" charset="0"/>
              <a:cs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707*375"/>
  <p:tag name="TABLE_ENDDRAG_RECT" val="48*80*707*375"/>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845*417"/>
  <p:tag name="TABLE_ENDDRAG_RECT" val="48*70*845*417"/>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749*401"/>
  <p:tag name="TABLE_ENDDRAG_RECT" val="57*91*749*401"/>
</p:tagLst>
</file>

<file path=ppt/tags/tag4.xml><?xml version="1.0" encoding="utf-8"?>
<p:tagLst xmlns:a="http://schemas.openxmlformats.org/drawingml/2006/main" xmlns:r="http://schemas.openxmlformats.org/officeDocument/2006/relationships" xmlns:p="http://schemas.openxmlformats.org/presentationml/2006/main">
  <p:tag name="TABLE_ENDDRAG_ORIGIN_RECT" val="828*231"/>
  <p:tag name="TABLE_ENDDRAG_RECT" val="66*143*828*2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1689</Words>
  <Application>Microsoft Office PowerPoint</Application>
  <PresentationFormat>Widescreen</PresentationFormat>
  <Paragraphs>239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Project Title</vt:lpstr>
      <vt:lpstr>Content</vt:lpstr>
      <vt:lpstr>Introduction</vt:lpstr>
      <vt:lpstr>Problem Statement</vt:lpstr>
      <vt:lpstr>Summary</vt:lpstr>
      <vt:lpstr>PowerPoint Presentation</vt:lpstr>
      <vt:lpstr>PowerPoint Presentation</vt:lpstr>
      <vt:lpstr>PowerPoint Presentation</vt:lpstr>
      <vt:lpstr> Flowchart of the system </vt:lpstr>
      <vt:lpstr>Implementation Details </vt:lpstr>
      <vt:lpstr>PowerPoint Presentation</vt:lpstr>
      <vt:lpstr> Screen shots of implemented work </vt:lpstr>
      <vt:lpstr>Screen shots of implemented work</vt:lpstr>
      <vt:lpstr>Testing a Face Recognition Project in Python </vt:lpstr>
      <vt:lpstr>Conclusion</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Parul Institute of Engineering &amp; Technology</dc:creator>
  <cp:lastModifiedBy>GANA SANTHOSH</cp:lastModifiedBy>
  <cp:revision>12</cp:revision>
  <dcterms:created xsi:type="dcterms:W3CDTF">2023-06-22T10:23:47Z</dcterms:created>
  <dcterms:modified xsi:type="dcterms:W3CDTF">2024-10-25T06:10:31Z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9062736F35DE4C86AEC8A33296AA0D58_13</vt:lpwstr>
  </property>
  <property fmtid="{D5CDD505-2E9C-101B-9397-08002B2CF9AE}" pid="3" name="KSOProductBuildVer">
    <vt:lpwstr>1033-12.2.0.17562</vt:lpwstr>
  </property>
</Properties>
</file>