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13716000" cx="24387025"/>
  <p:notesSz cx="13716000" cy="24387025"/>
  <p:embeddedFontLst>
    <p:embeddedFont>
      <p:font typeface="Poppins"/>
      <p:regular r:id="rId32"/>
      <p:bold r:id="rId33"/>
      <p:italic r:id="rId34"/>
      <p:boldItalic r:id="rId35"/>
    </p:embeddedFont>
    <p:embeddedFont>
      <p:font typeface="Poppins SemiBold"/>
      <p:regular r:id="rId36"/>
      <p:bold r:id="rId37"/>
      <p:italic r:id="rId38"/>
      <p:boldItalic r:id="rId39"/>
    </p:embeddedFont>
    <p:embeddedFont>
      <p:font typeface="Kalam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1" roundtripDataSignature="AMtx7mhKQ7vv9XzYybP3YS97G3LPVd0d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838006-6A7E-4F88-8FA6-EC6FD9523D4A}">
  <a:tblStyle styleId="{54838006-6A7E-4F88-8FA6-EC6FD9523D4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B527F7D-8987-4A9C-80FF-4402229CA36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Kalam-bold.fntdata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oppins-bold.fntdata"/><Relationship Id="rId10" Type="http://schemas.openxmlformats.org/officeDocument/2006/relationships/slide" Target="slides/slide5.xml"/><Relationship Id="rId32" Type="http://schemas.openxmlformats.org/officeDocument/2006/relationships/font" Target="fonts/Poppins-regular.fntdata"/><Relationship Id="rId13" Type="http://schemas.openxmlformats.org/officeDocument/2006/relationships/slide" Target="slides/slide8.xml"/><Relationship Id="rId35" Type="http://schemas.openxmlformats.org/officeDocument/2006/relationships/font" Target="fonts/Poppins-boldItalic.fntdata"/><Relationship Id="rId12" Type="http://schemas.openxmlformats.org/officeDocument/2006/relationships/slide" Target="slides/slide7.xml"/><Relationship Id="rId34" Type="http://schemas.openxmlformats.org/officeDocument/2006/relationships/font" Target="fonts/Poppins-italic.fntdata"/><Relationship Id="rId15" Type="http://schemas.openxmlformats.org/officeDocument/2006/relationships/slide" Target="slides/slide10.xml"/><Relationship Id="rId37" Type="http://schemas.openxmlformats.org/officeDocument/2006/relationships/font" Target="fonts/PoppinsSemiBold-bold.fntdata"/><Relationship Id="rId14" Type="http://schemas.openxmlformats.org/officeDocument/2006/relationships/slide" Target="slides/slide9.xml"/><Relationship Id="rId36" Type="http://schemas.openxmlformats.org/officeDocument/2006/relationships/font" Target="fonts/PoppinsSemiBold-regular.fntdata"/><Relationship Id="rId17" Type="http://schemas.openxmlformats.org/officeDocument/2006/relationships/slide" Target="slides/slide12.xml"/><Relationship Id="rId39" Type="http://schemas.openxmlformats.org/officeDocument/2006/relationships/font" Target="fonts/PoppinsSemiBold-boldItalic.fntdata"/><Relationship Id="rId16" Type="http://schemas.openxmlformats.org/officeDocument/2006/relationships/slide" Target="slides/slide11.xml"/><Relationship Id="rId38" Type="http://schemas.openxmlformats.org/officeDocument/2006/relationships/font" Target="fonts/PoppinsSemiBold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d07c12442_2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34d07c12442_2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34d07c12442_2_8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Poppins"/>
                <a:ea typeface="Poppins"/>
                <a:cs typeface="Poppins"/>
                <a:sym typeface="Poppins"/>
              </a:rPr>
              <a:t>Distribution of metadata fields was very skewed</a:t>
            </a:r>
            <a:endParaRPr sz="1400"/>
          </a:p>
        </p:txBody>
      </p:sp>
      <p:sp>
        <p:nvSpPr>
          <p:cNvPr id="192" name="Google Shape;192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4ce67fad76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34ce67fad76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34ce67fad76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4ce67fad76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34ce67fad76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34ce67fad76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4d07c12442_2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34d07c12442_2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34d07c12442_2_1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4d07c12442_2_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34d07c12442_2_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34d07c12442_2_1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lot of our customization and tuning had more to do with the preprocessing than hyperparameter tuning (running all of these models with different preprocessing methods); limited by compute; these were the accuracies of our final models</a:t>
            </a:r>
            <a:endParaRPr/>
          </a:p>
        </p:txBody>
      </p:sp>
      <p:sp>
        <p:nvSpPr>
          <p:cNvPr id="294" name="Google Shape;294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4d07c12442_1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34d07c12442_1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34d07c12442_1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" name="Google Shape;2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4d07c12442_1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34d07c12442_1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34d07c12442_1_10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4d07c12442_1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34d07c12442_1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34d07c12442_1_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4d07c12442_1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34d07c12442_1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34d07c12442_1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4d07c12442_2_1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g34d07c12442_2_1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g34d07c12442_2_1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4d07c12442_3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g34d07c12442_3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g34d07c12442_3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4d07c12442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g34d07c12442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34d07c12442_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4d07c12442_2_1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34d07c12442_2_1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34d07c12442_2_1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d07c12442_2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34d07c12442_2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34d07c12442_2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d07c12442_2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34d07c12442_2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34d07c12442_2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d07c12442_2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34d07c12442_2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34d07c12442_2_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2.png"/><Relationship Id="rId10" Type="http://schemas.openxmlformats.org/officeDocument/2006/relationships/image" Target="../media/image13.png"/><Relationship Id="rId9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16.png"/><Relationship Id="rId8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36.png"/><Relationship Id="rId5" Type="http://schemas.openxmlformats.org/officeDocument/2006/relationships/image" Target="../media/image8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36.png"/><Relationship Id="rId5" Type="http://schemas.openxmlformats.org/officeDocument/2006/relationships/image" Target="../media/image55.png"/><Relationship Id="rId6" Type="http://schemas.openxmlformats.org/officeDocument/2006/relationships/image" Target="../media/image4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30.png"/><Relationship Id="rId6" Type="http://schemas.openxmlformats.org/officeDocument/2006/relationships/image" Target="../media/image36.png"/><Relationship Id="rId7" Type="http://schemas.openxmlformats.org/officeDocument/2006/relationships/image" Target="../media/image49.png"/><Relationship Id="rId8" Type="http://schemas.openxmlformats.org/officeDocument/2006/relationships/image" Target="../media/image7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2.png"/><Relationship Id="rId10" Type="http://schemas.openxmlformats.org/officeDocument/2006/relationships/image" Target="../media/image15.png"/><Relationship Id="rId9" Type="http://schemas.openxmlformats.org/officeDocument/2006/relationships/image" Target="../media/image84.jpg"/><Relationship Id="rId5" Type="http://schemas.openxmlformats.org/officeDocument/2006/relationships/image" Target="../media/image52.png"/><Relationship Id="rId6" Type="http://schemas.openxmlformats.org/officeDocument/2006/relationships/image" Target="../media/image5.png"/><Relationship Id="rId7" Type="http://schemas.openxmlformats.org/officeDocument/2006/relationships/image" Target="../media/image16.png"/><Relationship Id="rId8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76.jp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57.png"/><Relationship Id="rId8" Type="http://schemas.openxmlformats.org/officeDocument/2006/relationships/image" Target="../media/image6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20.png"/><Relationship Id="rId6" Type="http://schemas.openxmlformats.org/officeDocument/2006/relationships/image" Target="../media/image17.png"/><Relationship Id="rId7" Type="http://schemas.openxmlformats.org/officeDocument/2006/relationships/image" Target="../media/image5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8.png"/><Relationship Id="rId4" Type="http://schemas.openxmlformats.org/officeDocument/2006/relationships/image" Target="../media/image24.png"/><Relationship Id="rId5" Type="http://schemas.openxmlformats.org/officeDocument/2006/relationships/image" Target="../media/image30.png"/><Relationship Id="rId6" Type="http://schemas.openxmlformats.org/officeDocument/2006/relationships/image" Target="../media/image36.png"/><Relationship Id="rId7" Type="http://schemas.openxmlformats.org/officeDocument/2006/relationships/image" Target="../media/image6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20.png"/><Relationship Id="rId6" Type="http://schemas.openxmlformats.org/officeDocument/2006/relationships/image" Target="../media/image17.png"/><Relationship Id="rId7" Type="http://schemas.openxmlformats.org/officeDocument/2006/relationships/image" Target="../media/image5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Relationship Id="rId4" Type="http://schemas.openxmlformats.org/officeDocument/2006/relationships/image" Target="../media/image1.png"/><Relationship Id="rId10" Type="http://schemas.openxmlformats.org/officeDocument/2006/relationships/image" Target="../media/image71.png"/><Relationship Id="rId9" Type="http://schemas.openxmlformats.org/officeDocument/2006/relationships/image" Target="../media/image69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10.png"/><Relationship Id="rId8" Type="http://schemas.openxmlformats.org/officeDocument/2006/relationships/image" Target="../media/image7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Relationship Id="rId4" Type="http://schemas.openxmlformats.org/officeDocument/2006/relationships/image" Target="../media/image1.png"/><Relationship Id="rId11" Type="http://schemas.openxmlformats.org/officeDocument/2006/relationships/image" Target="../media/image73.png"/><Relationship Id="rId10" Type="http://schemas.openxmlformats.org/officeDocument/2006/relationships/image" Target="../media/image71.png"/><Relationship Id="rId9" Type="http://schemas.openxmlformats.org/officeDocument/2006/relationships/image" Target="../media/image69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10.png"/><Relationship Id="rId8" Type="http://schemas.openxmlformats.org/officeDocument/2006/relationships/image" Target="../media/image7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5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Relationship Id="rId4" Type="http://schemas.openxmlformats.org/officeDocument/2006/relationships/image" Target="../media/image1.png"/><Relationship Id="rId11" Type="http://schemas.openxmlformats.org/officeDocument/2006/relationships/image" Target="../media/image81.png"/><Relationship Id="rId10" Type="http://schemas.openxmlformats.org/officeDocument/2006/relationships/image" Target="../media/image71.png"/><Relationship Id="rId9" Type="http://schemas.openxmlformats.org/officeDocument/2006/relationships/image" Target="../media/image69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10.png"/><Relationship Id="rId8" Type="http://schemas.openxmlformats.org/officeDocument/2006/relationships/image" Target="../media/image7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Relationship Id="rId4" Type="http://schemas.openxmlformats.org/officeDocument/2006/relationships/image" Target="../media/image1.png"/><Relationship Id="rId11" Type="http://schemas.openxmlformats.org/officeDocument/2006/relationships/image" Target="../media/image86.png"/><Relationship Id="rId10" Type="http://schemas.openxmlformats.org/officeDocument/2006/relationships/image" Target="../media/image71.png"/><Relationship Id="rId12" Type="http://schemas.openxmlformats.org/officeDocument/2006/relationships/image" Target="../media/image85.png"/><Relationship Id="rId9" Type="http://schemas.openxmlformats.org/officeDocument/2006/relationships/image" Target="../media/image69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10.png"/><Relationship Id="rId8" Type="http://schemas.openxmlformats.org/officeDocument/2006/relationships/image" Target="../media/image7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Relationship Id="rId4" Type="http://schemas.openxmlformats.org/officeDocument/2006/relationships/image" Target="../media/image1.png"/><Relationship Id="rId11" Type="http://schemas.openxmlformats.org/officeDocument/2006/relationships/image" Target="../media/image83.png"/><Relationship Id="rId10" Type="http://schemas.openxmlformats.org/officeDocument/2006/relationships/image" Target="../media/image71.png"/><Relationship Id="rId9" Type="http://schemas.openxmlformats.org/officeDocument/2006/relationships/image" Target="../media/image69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10.png"/><Relationship Id="rId8" Type="http://schemas.openxmlformats.org/officeDocument/2006/relationships/image" Target="../media/image7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20.png"/><Relationship Id="rId6" Type="http://schemas.openxmlformats.org/officeDocument/2006/relationships/image" Target="../media/image17.png"/><Relationship Id="rId7" Type="http://schemas.openxmlformats.org/officeDocument/2006/relationships/image" Target="../media/image5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30.png"/><Relationship Id="rId6" Type="http://schemas.openxmlformats.org/officeDocument/2006/relationships/image" Target="../media/image36.png"/><Relationship Id="rId7" Type="http://schemas.openxmlformats.org/officeDocument/2006/relationships/hyperlink" Target="https://github.com/kalafosaurus/207-final-project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20.png"/><Relationship Id="rId6" Type="http://schemas.openxmlformats.org/officeDocument/2006/relationships/image" Target="../media/image17.png"/><Relationship Id="rId7" Type="http://schemas.openxmlformats.org/officeDocument/2006/relationships/image" Target="../media/image5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10" Type="http://schemas.openxmlformats.org/officeDocument/2006/relationships/image" Target="../media/image21.png"/><Relationship Id="rId9" Type="http://schemas.openxmlformats.org/officeDocument/2006/relationships/image" Target="../media/image20.png"/><Relationship Id="rId5" Type="http://schemas.openxmlformats.org/officeDocument/2006/relationships/image" Target="../media/image25.png"/><Relationship Id="rId6" Type="http://schemas.openxmlformats.org/officeDocument/2006/relationships/image" Target="../media/image18.png"/><Relationship Id="rId7" Type="http://schemas.openxmlformats.org/officeDocument/2006/relationships/image" Target="../media/image23.png"/><Relationship Id="rId8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30.png"/><Relationship Id="rId6" Type="http://schemas.openxmlformats.org/officeDocument/2006/relationships/image" Target="../media/image3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30.png"/><Relationship Id="rId6" Type="http://schemas.openxmlformats.org/officeDocument/2006/relationships/image" Target="../media/image3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Relationship Id="rId5" Type="http://schemas.openxmlformats.org/officeDocument/2006/relationships/image" Target="../media/image30.png"/><Relationship Id="rId6" Type="http://schemas.openxmlformats.org/officeDocument/2006/relationships/image" Target="../media/image3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20.png"/><Relationship Id="rId6" Type="http://schemas.openxmlformats.org/officeDocument/2006/relationships/image" Target="../media/image17.png"/><Relationship Id="rId7" Type="http://schemas.openxmlformats.org/officeDocument/2006/relationships/image" Target="../media/image5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2.png"/><Relationship Id="rId11" Type="http://schemas.openxmlformats.org/officeDocument/2006/relationships/image" Target="../media/image50.jpg"/><Relationship Id="rId10" Type="http://schemas.openxmlformats.org/officeDocument/2006/relationships/image" Target="../media/image63.png"/><Relationship Id="rId9" Type="http://schemas.openxmlformats.org/officeDocument/2006/relationships/image" Target="../media/image10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16.png"/><Relationship Id="rId8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E0D9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" name="Google Shape;1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870" y="0"/>
            <a:ext cx="23271461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" name="Google Shape;1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06924" y="0"/>
            <a:ext cx="2080124" cy="63211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" name="Google Shape;1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35821" y="-356504"/>
            <a:ext cx="2094593" cy="24048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" name="Google Shape;19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8953500"/>
            <a:ext cx="901813" cy="1930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" name="Google Shape;20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95762" y="12509500"/>
            <a:ext cx="1016127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" name="Google Shape;21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861274" y="11099800"/>
            <a:ext cx="167661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" name="Google Shape;22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90524" y="11709400"/>
            <a:ext cx="1155844" cy="13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"/>
          <p:cNvSpPr/>
          <p:nvPr/>
        </p:nvSpPr>
        <p:spPr>
          <a:xfrm>
            <a:off x="2095762" y="1930400"/>
            <a:ext cx="14327400" cy="5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900">
                <a:solidFill>
                  <a:srgbClr val="272727"/>
                </a:solidFill>
                <a:latin typeface="Kalam"/>
                <a:ea typeface="Kalam"/>
                <a:cs typeface="Kalam"/>
                <a:sym typeface="Kalam"/>
              </a:rPr>
              <a:t>Improving Fungi Classification with Metadata Integration</a:t>
            </a:r>
            <a:endParaRPr b="0" i="0" sz="1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2095749" y="8240125"/>
            <a:ext cx="14560200" cy="14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0E0E0E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Rachel Kalafos, Ryan Farhat-Sabet, William Seward</a:t>
            </a:r>
            <a:endParaRPr sz="4100">
              <a:solidFill>
                <a:srgbClr val="0E0E0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018"/>
              <a:buNone/>
            </a:pPr>
            <a:r>
              <a:rPr lang="en-US" sz="35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DATASCI 207, Prof. Livinisky</a:t>
            </a:r>
            <a:endParaRPr sz="3500">
              <a:solidFill>
                <a:srgbClr val="0E0E0E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6" name="Google Shape;26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7070934" y="1447800"/>
            <a:ext cx="6299987" cy="1151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E0D9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82" name="Google Shape;182;g34d07c12442_2_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387898" cy="742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3" name="Google Shape;183;g34d07c12442_2_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46931" y="11506200"/>
            <a:ext cx="1740117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34d07c12442_2_82"/>
          <p:cNvSpPr/>
          <p:nvPr/>
        </p:nvSpPr>
        <p:spPr>
          <a:xfrm>
            <a:off x="2387897" y="499400"/>
            <a:ext cx="106905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72727"/>
                </a:solidFill>
                <a:latin typeface="Kalam"/>
                <a:ea typeface="Kalam"/>
                <a:cs typeface="Kalam"/>
                <a:sym typeface="Kalam"/>
              </a:rPr>
              <a:t>Summary Statistics</a:t>
            </a:r>
            <a:endParaRPr b="0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g34d07c12442_2_82" title="Countries_Where_Fungal_Samples_Were_Collected-removebg-preview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65950" y="3414701"/>
            <a:ext cx="14258725" cy="688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34d07c12442_2_82"/>
          <p:cNvSpPr/>
          <p:nvPr/>
        </p:nvSpPr>
        <p:spPr>
          <a:xfrm>
            <a:off x="14157550" y="2623950"/>
            <a:ext cx="5930700" cy="6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Origins of fungal samples</a:t>
            </a:r>
            <a:endParaRPr b="1" i="1" sz="3200">
              <a:solidFill>
                <a:srgbClr val="0E0E0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7" name="Google Shape;187;g34d07c12442_2_82"/>
          <p:cNvSpPr txBox="1"/>
          <p:nvPr/>
        </p:nvSpPr>
        <p:spPr>
          <a:xfrm>
            <a:off x="3509775" y="3414700"/>
            <a:ext cx="61218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8" name="Google Shape;188;g34d07c12442_2_82"/>
          <p:cNvSpPr/>
          <p:nvPr/>
        </p:nvSpPr>
        <p:spPr>
          <a:xfrm>
            <a:off x="1904175" y="5181300"/>
            <a:ext cx="7727400" cy="3916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Image Counts</a:t>
            </a:r>
            <a:endParaRPr b="1" sz="3500">
              <a:solidFill>
                <a:srgbClr val="0E0E0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0E0E0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Train: 5,571 images</a:t>
            </a:r>
            <a:endParaRPr sz="4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Val: 1,406 images</a:t>
            </a:r>
            <a:endParaRPr sz="4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Test: 2,180 images</a:t>
            </a:r>
            <a:endParaRPr b="1" sz="3500">
              <a:solidFill>
                <a:srgbClr val="0E0E0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E0D9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4" name="Google Shape;19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387898" cy="742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5" name="Google Shape;19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46931" y="11506200"/>
            <a:ext cx="1740117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5"/>
          <p:cNvSpPr/>
          <p:nvPr/>
        </p:nvSpPr>
        <p:spPr>
          <a:xfrm>
            <a:off x="2387897" y="499400"/>
            <a:ext cx="106905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72727"/>
                </a:solidFill>
                <a:latin typeface="Kalam"/>
                <a:ea typeface="Kalam"/>
                <a:cs typeface="Kalam"/>
                <a:sym typeface="Kalam"/>
              </a:rPr>
              <a:t>Metadata Skew</a:t>
            </a:r>
            <a:endParaRPr b="0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15" title="Screenshot_2025-04-16_at_5.19.19_PM-removebg-preview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43100" y="406938"/>
            <a:ext cx="10303825" cy="661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5" title="Screenshot_2025-04-16_at_5.27.17_PM-removebg-preview.png"/>
          <p:cNvPicPr preferRelativeResize="0"/>
          <p:nvPr/>
        </p:nvPicPr>
        <p:blipFill rotWithShape="1">
          <a:blip r:embed="rId6">
            <a:alphaModFix/>
          </a:blip>
          <a:srcRect b="16888" l="0" r="0" t="0"/>
          <a:stretch/>
        </p:blipFill>
        <p:spPr>
          <a:xfrm>
            <a:off x="-1565950" y="6560600"/>
            <a:ext cx="17814749" cy="681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5"/>
          <p:cNvSpPr/>
          <p:nvPr/>
        </p:nvSpPr>
        <p:spPr>
          <a:xfrm>
            <a:off x="2764700" y="2983775"/>
            <a:ext cx="8789100" cy="287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The metadata fields of interest (elevation and habitat) tend to skew</a:t>
            </a:r>
            <a:endParaRPr sz="3500">
              <a:solidFill>
                <a:srgbClr val="0E0E0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E0D9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5" name="Google Shape;205;g34ce67fad76_0_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713" y="152400"/>
            <a:ext cx="23268864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6" name="Google Shape;206;g34ce67fad76_0_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2387898" cy="742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7" name="Google Shape;207;g34ce67fad76_0_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026978" y="9105900"/>
            <a:ext cx="4407451" cy="4610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8" name="Google Shape;208;g34ce67fad76_0_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646931" y="11506200"/>
            <a:ext cx="1740117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34ce67fad76_0_26"/>
          <p:cNvSpPr/>
          <p:nvPr/>
        </p:nvSpPr>
        <p:spPr>
          <a:xfrm>
            <a:off x="23370921" y="10515600"/>
            <a:ext cx="1016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34ce67fad76_0_26"/>
          <p:cNvSpPr/>
          <p:nvPr/>
        </p:nvSpPr>
        <p:spPr>
          <a:xfrm>
            <a:off x="3002598" y="499400"/>
            <a:ext cx="122781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72727"/>
                </a:solidFill>
                <a:latin typeface="Kalam"/>
                <a:ea typeface="Kalam"/>
                <a:cs typeface="Kalam"/>
                <a:sym typeface="Kalam"/>
              </a:rPr>
              <a:t>Class Imbalance Strategy</a:t>
            </a:r>
            <a:endParaRPr b="0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34ce67fad76_0_26"/>
          <p:cNvSpPr txBox="1"/>
          <p:nvPr/>
        </p:nvSpPr>
        <p:spPr>
          <a:xfrm>
            <a:off x="1992950" y="9416925"/>
            <a:ext cx="14928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Poppins"/>
              <a:buChar char="●"/>
            </a:pPr>
            <a:r>
              <a:rPr lang="en-US" sz="3200">
                <a:latin typeface="Poppins"/>
                <a:ea typeface="Poppins"/>
                <a:cs typeface="Poppins"/>
                <a:sym typeface="Poppins"/>
              </a:rPr>
              <a:t>Severe class imbalance, initial models learned how to predict majority</a:t>
            </a:r>
            <a:endParaRPr sz="3200">
              <a:latin typeface="Poppins"/>
              <a:ea typeface="Poppins"/>
              <a:cs typeface="Poppins"/>
              <a:sym typeface="Poppins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Poppins"/>
              <a:buChar char="●"/>
            </a:pPr>
            <a:r>
              <a:rPr lang="en-US" sz="3200">
                <a:latin typeface="Poppins"/>
                <a:ea typeface="Poppins"/>
                <a:cs typeface="Poppins"/>
                <a:sym typeface="Poppins"/>
              </a:rPr>
              <a:t>Goal: aim for</a:t>
            </a:r>
            <a:r>
              <a:rPr lang="en-US" sz="320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200">
                <a:latin typeface="Poppins"/>
                <a:ea typeface="Poppins"/>
                <a:cs typeface="Poppins"/>
                <a:sym typeface="Poppins"/>
              </a:rPr>
              <a:t>600 images per class</a:t>
            </a:r>
            <a:endParaRPr sz="3200">
              <a:latin typeface="Poppins"/>
              <a:ea typeface="Poppins"/>
              <a:cs typeface="Poppins"/>
              <a:sym typeface="Poppins"/>
            </a:endParaRPr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Font typeface="Poppins"/>
              <a:buChar char="○"/>
            </a:pPr>
            <a:r>
              <a:rPr lang="en-US" sz="3200">
                <a:latin typeface="Poppins"/>
                <a:ea typeface="Poppins"/>
                <a:cs typeface="Poppins"/>
                <a:sym typeface="Poppins"/>
              </a:rPr>
              <a:t>Remove classes that have only 1 image</a:t>
            </a:r>
            <a:endParaRPr sz="3200">
              <a:latin typeface="Poppins"/>
              <a:ea typeface="Poppins"/>
              <a:cs typeface="Poppins"/>
              <a:sym typeface="Poppins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Poppins"/>
              <a:buChar char="●"/>
            </a:pPr>
            <a:r>
              <a:rPr lang="en-US" sz="3200">
                <a:latin typeface="Poppins"/>
                <a:ea typeface="Poppins"/>
                <a:cs typeface="Poppins"/>
                <a:sym typeface="Poppins"/>
              </a:rPr>
              <a:t>How we did this:</a:t>
            </a:r>
            <a:endParaRPr sz="3200">
              <a:latin typeface="Poppins"/>
              <a:ea typeface="Poppins"/>
              <a:cs typeface="Poppins"/>
              <a:sym typeface="Poppins"/>
            </a:endParaRPr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Font typeface="Poppins"/>
              <a:buChar char="○"/>
            </a:pPr>
            <a:r>
              <a:rPr lang="en-US" sz="3200">
                <a:latin typeface="Poppins"/>
                <a:ea typeface="Poppins"/>
                <a:cs typeface="Poppins"/>
                <a:sym typeface="Poppins"/>
              </a:rPr>
              <a:t>Augment enough images in the minority classes to meet threshold</a:t>
            </a:r>
            <a:endParaRPr sz="3200">
              <a:latin typeface="Poppins"/>
              <a:ea typeface="Poppins"/>
              <a:cs typeface="Poppins"/>
              <a:sym typeface="Poppins"/>
            </a:endParaRPr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SzPts val="3200"/>
              <a:buFont typeface="Poppins"/>
              <a:buChar char="○"/>
            </a:pPr>
            <a:r>
              <a:rPr lang="en-US" sz="3200">
                <a:latin typeface="Poppins"/>
                <a:ea typeface="Poppins"/>
                <a:cs typeface="Poppins"/>
                <a:sym typeface="Poppins"/>
              </a:rPr>
              <a:t>Also experimented with downsampling to meet threshold</a:t>
            </a:r>
            <a:endParaRPr sz="32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2" name="Google Shape;212;g34ce67fad76_0_26" title="Screenshot_2025-04-16_at_5.39.14_PM-removebg-preview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48175" y="2057300"/>
            <a:ext cx="12278099" cy="722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34ce67fad76_0_26" title="Screenshot 2025-04-16 at 5.42.32 PM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746850" y="1056738"/>
            <a:ext cx="5312500" cy="11907324"/>
          </a:xfrm>
          <a:prstGeom prst="rect">
            <a:avLst/>
          </a:prstGeom>
          <a:noFill/>
          <a:ln cap="flat" cmpd="sng" w="19050">
            <a:solidFill>
              <a:srgbClr val="C7958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E0D9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19" name="Google Shape;219;g34ce67fad76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870" y="0"/>
            <a:ext cx="23271461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0" name="Google Shape;220;g34ce67fad76_0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06924" y="0"/>
            <a:ext cx="2080124" cy="63211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1" name="Google Shape;221;g34ce67fad76_0_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522571" y="758130"/>
            <a:ext cx="2094593" cy="24048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2" name="Google Shape;222;g34ce67fad76_0_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8953500"/>
            <a:ext cx="901813" cy="1930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3" name="Google Shape;223;g34ce67fad76_0_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95762" y="12509500"/>
            <a:ext cx="1016127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4" name="Google Shape;224;g34ce67fad76_0_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0524" y="11709400"/>
            <a:ext cx="1155844" cy="13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34ce67fad76_0_6"/>
          <p:cNvSpPr/>
          <p:nvPr/>
        </p:nvSpPr>
        <p:spPr>
          <a:xfrm>
            <a:off x="23370921" y="10515600"/>
            <a:ext cx="1016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34ce67fad76_0_6"/>
          <p:cNvSpPr/>
          <p:nvPr/>
        </p:nvSpPr>
        <p:spPr>
          <a:xfrm>
            <a:off x="7011276" y="1219200"/>
            <a:ext cx="106905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72727"/>
                </a:solidFill>
                <a:latin typeface="Kalam"/>
                <a:ea typeface="Kalam"/>
                <a:cs typeface="Kalam"/>
                <a:sym typeface="Kalam"/>
              </a:rPr>
              <a:t>Image Augmentation</a:t>
            </a:r>
            <a:endParaRPr b="0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34ce67fad76_0_6"/>
          <p:cNvSpPr txBox="1"/>
          <p:nvPr/>
        </p:nvSpPr>
        <p:spPr>
          <a:xfrm>
            <a:off x="2591113" y="3162950"/>
            <a:ext cx="14928900" cy="85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/>
              <a:buChar char="●"/>
            </a:pPr>
            <a:r>
              <a:rPr lang="en-US" sz="3500" u="sng">
                <a:latin typeface="Poppins"/>
                <a:ea typeface="Poppins"/>
                <a:cs typeface="Poppins"/>
                <a:sym typeface="Poppins"/>
              </a:rPr>
              <a:t>Problem</a:t>
            </a: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i="1" lang="en-US" sz="3500">
                <a:latin typeface="Poppins"/>
                <a:ea typeface="Poppins"/>
                <a:cs typeface="Poppins"/>
                <a:sym typeface="Poppins"/>
              </a:rPr>
              <a:t>all images were of different sizes</a:t>
            </a:r>
            <a:endParaRPr i="1" sz="3500">
              <a:latin typeface="Poppins"/>
              <a:ea typeface="Poppins"/>
              <a:cs typeface="Poppins"/>
              <a:sym typeface="Poppins"/>
            </a:endParaRPr>
          </a:p>
          <a:p>
            <a:pPr indent="-450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/>
              <a:buChar char="○"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Shrinking images while keeping aspect ratio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  <a:p>
            <a:pPr indent="-450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/>
              <a:buChar char="○"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Padding to fill out desired dimensions (224x224)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  <a:p>
            <a:pPr indent="-450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/>
              <a:buChar char="●"/>
            </a:pPr>
            <a:r>
              <a:rPr lang="en-US" sz="3500" u="sng">
                <a:latin typeface="Poppins"/>
                <a:ea typeface="Poppins"/>
                <a:cs typeface="Poppins"/>
                <a:sym typeface="Poppins"/>
              </a:rPr>
              <a:t>Problem</a:t>
            </a: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i="1" lang="en-US" sz="3500">
                <a:latin typeface="Poppins"/>
                <a:ea typeface="Poppins"/>
                <a:cs typeface="Poppins"/>
                <a:sym typeface="Poppins"/>
              </a:rPr>
              <a:t>class imbalance, certain classes with too few images</a:t>
            </a:r>
            <a:endParaRPr i="1" sz="3500">
              <a:latin typeface="Poppins"/>
              <a:ea typeface="Poppins"/>
              <a:cs typeface="Poppins"/>
              <a:sym typeface="Poppins"/>
            </a:endParaRPr>
          </a:p>
          <a:p>
            <a:pPr indent="-450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/>
              <a:buChar char="○"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Random image augmentations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  <a:p>
            <a:pPr indent="-450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/>
              <a:buChar char="■"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flip_left_right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  <a:p>
            <a:pPr indent="-450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/>
              <a:buChar char="■"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flip_up_down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  <a:p>
            <a:pPr indent="-450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/>
              <a:buChar char="■"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adjust_brightness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  <a:p>
            <a:pPr indent="-450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00"/>
              <a:buFont typeface="Poppins"/>
              <a:buChar char="■"/>
            </a:pPr>
            <a:r>
              <a:rPr lang="en-US" sz="3500">
                <a:latin typeface="Poppins"/>
                <a:ea typeface="Poppins"/>
                <a:cs typeface="Poppins"/>
                <a:sym typeface="Poppins"/>
              </a:rPr>
              <a:t>adjust_contrast</a:t>
            </a:r>
            <a:endParaRPr sz="35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8" name="Google Shape;228;g34ce67fad76_0_6" title="0-2238022963.JP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171888" y="5798650"/>
            <a:ext cx="3742751" cy="657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g34ce67fad76_0_6" title="0-2238022963.JP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flipH="1" rot="-5400000">
            <a:off x="11562650" y="7214672"/>
            <a:ext cx="3742751" cy="65747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0" name="Google Shape;230;g34ce67fad76_0_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301749" y="12096750"/>
            <a:ext cx="1676610" cy="203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E0D9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36" name="Google Shape;2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978" y="0"/>
            <a:ext cx="22762451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7" name="Google Shape;23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086100"/>
            <a:ext cx="1867133" cy="340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8" name="Google Shape;23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06651" cy="147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9" name="Google Shape;239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589273" y="12014200"/>
            <a:ext cx="3797775" cy="1701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0" name="Google Shape;240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51714" y="12109200"/>
            <a:ext cx="1385174" cy="162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1" name="Google Shape;241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206655" y="12109200"/>
            <a:ext cx="1345069" cy="162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6"/>
          <p:cNvSpPr/>
          <p:nvPr/>
        </p:nvSpPr>
        <p:spPr>
          <a:xfrm>
            <a:off x="2959476" y="1000325"/>
            <a:ext cx="162657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rgbClr val="272727"/>
                </a:solidFill>
                <a:latin typeface="Kalam"/>
                <a:ea typeface="Kalam"/>
                <a:cs typeface="Kalam"/>
                <a:sym typeface="Kalam"/>
              </a:rPr>
              <a:t>Overall Preprocessing Steps</a:t>
            </a:r>
            <a:endParaRPr b="0" i="0" sz="10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6"/>
          <p:cNvSpPr txBox="1"/>
          <p:nvPr/>
        </p:nvSpPr>
        <p:spPr>
          <a:xfrm>
            <a:off x="2143050" y="3086100"/>
            <a:ext cx="13836000" cy="90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In General:</a:t>
            </a:r>
            <a:endParaRPr sz="3600">
              <a:solidFill>
                <a:srgbClr val="0E0E0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3600"/>
              <a:buFont typeface="Poppins"/>
              <a:buChar char="●"/>
            </a:pPr>
            <a:r>
              <a:rPr lang="en-US" sz="36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Remove classes with only one image so we can stratify</a:t>
            </a:r>
            <a:endParaRPr sz="3600">
              <a:solidFill>
                <a:srgbClr val="0E0E0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3600"/>
              <a:buFont typeface="Poppins"/>
              <a:buChar char="●"/>
            </a:pPr>
            <a:r>
              <a:rPr lang="en-US" sz="36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Augment/downsample images due to class imbalance</a:t>
            </a:r>
            <a:endParaRPr sz="3600">
              <a:solidFill>
                <a:srgbClr val="0E0E0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E0E0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For Images:</a:t>
            </a:r>
            <a:endParaRPr sz="3600">
              <a:solidFill>
                <a:srgbClr val="0E0E0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3600"/>
              <a:buFont typeface="Poppins"/>
              <a:buChar char="●"/>
            </a:pPr>
            <a:r>
              <a:rPr lang="en-US" sz="36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Rescale</a:t>
            </a:r>
            <a:endParaRPr sz="3600">
              <a:solidFill>
                <a:srgbClr val="0E0E0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3600"/>
              <a:buFont typeface="Poppins"/>
              <a:buChar char="●"/>
            </a:pPr>
            <a:r>
              <a:rPr lang="en-US" sz="36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Shrink according to aspect ratio</a:t>
            </a:r>
            <a:endParaRPr sz="3600">
              <a:solidFill>
                <a:srgbClr val="0E0E0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3600"/>
              <a:buFont typeface="Poppins"/>
              <a:buChar char="●"/>
            </a:pPr>
            <a:r>
              <a:rPr lang="en-US" sz="36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Padding</a:t>
            </a:r>
            <a:endParaRPr sz="3600">
              <a:solidFill>
                <a:srgbClr val="0E0E0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3600"/>
              <a:buFont typeface="Poppins"/>
              <a:buChar char="●"/>
            </a:pPr>
            <a:r>
              <a:rPr lang="en-US" sz="36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Normalize</a:t>
            </a:r>
            <a:endParaRPr sz="3600">
              <a:solidFill>
                <a:srgbClr val="0E0E0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E0E0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For </a:t>
            </a:r>
            <a:r>
              <a:rPr lang="en-US" sz="36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Metadata:</a:t>
            </a:r>
            <a:endParaRPr sz="3600">
              <a:solidFill>
                <a:srgbClr val="0E0E0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3600"/>
              <a:buFont typeface="Poppins"/>
              <a:buChar char="●"/>
            </a:pPr>
            <a:r>
              <a:rPr lang="en-US" sz="36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Remove observations with missing data (no imputation)</a:t>
            </a:r>
            <a:endParaRPr sz="3600">
              <a:solidFill>
                <a:srgbClr val="0E0E0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3600"/>
              <a:buFont typeface="Poppins"/>
              <a:buChar char="●"/>
            </a:pPr>
            <a:r>
              <a:rPr lang="en-US" sz="36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Normalize elevation</a:t>
            </a:r>
            <a:endParaRPr sz="3600">
              <a:solidFill>
                <a:srgbClr val="0E0E0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3600"/>
              <a:buFont typeface="Poppins"/>
              <a:buChar char="●"/>
            </a:pPr>
            <a:r>
              <a:rPr lang="en-US" sz="36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Habitat embeddings</a:t>
            </a:r>
            <a:endParaRPr sz="3600">
              <a:solidFill>
                <a:srgbClr val="0E0E0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44" name="Google Shape;244;p6" title="0-2238002546.JP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064750" y="3533950"/>
            <a:ext cx="5448300" cy="76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E0D9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50" name="Google Shape;250;g34d07c12442_2_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7048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1" name="Google Shape;251;g34d07c12442_2_1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64508" y="190500"/>
            <a:ext cx="16254490" cy="133455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2" name="Google Shape;252;g34d07c12442_2_1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9029" y="11201400"/>
            <a:ext cx="1600400" cy="177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3" name="Google Shape;253;g34d07c12442_2_1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68162" y="0"/>
            <a:ext cx="11340803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34d07c12442_2_110"/>
          <p:cNvSpPr/>
          <p:nvPr/>
        </p:nvSpPr>
        <p:spPr>
          <a:xfrm>
            <a:off x="23370921" y="10515600"/>
            <a:ext cx="1016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34d07c12442_2_110"/>
          <p:cNvSpPr/>
          <p:nvPr/>
        </p:nvSpPr>
        <p:spPr>
          <a:xfrm>
            <a:off x="2743543" y="1828800"/>
            <a:ext cx="9450000" cy="10871100"/>
          </a:xfrm>
          <a:prstGeom prst="roundRect">
            <a:avLst>
              <a:gd fmla="val 1345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34d07c12442_2_110"/>
          <p:cNvSpPr/>
          <p:nvPr/>
        </p:nvSpPr>
        <p:spPr>
          <a:xfrm>
            <a:off x="3257057" y="5469450"/>
            <a:ext cx="8163000" cy="3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72727"/>
                </a:solidFill>
                <a:latin typeface="Kalam"/>
                <a:ea typeface="Kalam"/>
                <a:cs typeface="Kalam"/>
                <a:sym typeface="Kalam"/>
              </a:rPr>
              <a:t>3</a:t>
            </a:r>
            <a:r>
              <a:rPr b="1" lang="en-US" sz="8000">
                <a:solidFill>
                  <a:srgbClr val="272727"/>
                </a:solidFill>
                <a:latin typeface="Kalam"/>
                <a:ea typeface="Kalam"/>
                <a:cs typeface="Kalam"/>
                <a:sym typeface="Kalam"/>
              </a:rPr>
              <a:t>. Modeling</a:t>
            </a:r>
            <a:endParaRPr b="0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57" name="Google Shape;257;g34d07c12442_2_1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193524" y="1066800"/>
            <a:ext cx="11621953" cy="117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E0D9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63" name="Google Shape;26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0359" y="0"/>
            <a:ext cx="5563295" cy="2463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4" name="Google Shape;26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2387898" cy="742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5" name="Google Shape;265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026978" y="9105900"/>
            <a:ext cx="4407451" cy="4610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6" name="Google Shape;266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646931" y="11506200"/>
            <a:ext cx="1740117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8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68" name="Google Shape;268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923621" y="1116275"/>
            <a:ext cx="4012004" cy="4946149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8"/>
          <p:cNvSpPr/>
          <p:nvPr/>
        </p:nvSpPr>
        <p:spPr>
          <a:xfrm>
            <a:off x="3086453" y="4763400"/>
            <a:ext cx="120177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0E0E0E"/>
                </a:solidFill>
                <a:latin typeface="Kalam"/>
                <a:ea typeface="Kalam"/>
                <a:cs typeface="Kalam"/>
                <a:sym typeface="Kalam"/>
              </a:rPr>
              <a:t>Baseline Modeling: CNN (Image Only)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8"/>
          <p:cNvSpPr/>
          <p:nvPr/>
        </p:nvSpPr>
        <p:spPr>
          <a:xfrm>
            <a:off x="3086438" y="5594838"/>
            <a:ext cx="165918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3200"/>
              <a:buFont typeface="Poppins"/>
              <a:buChar char="-"/>
            </a:pPr>
            <a:r>
              <a:rPr lang="en-US" sz="32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Basic experimental architecture:</a:t>
            </a:r>
            <a:endParaRPr sz="3200">
              <a:solidFill>
                <a:srgbClr val="0E0E0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318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3200"/>
              <a:buFont typeface="Poppins"/>
              <a:buChar char="-"/>
            </a:pPr>
            <a:r>
              <a:rPr lang="en-US" sz="32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Layers: [(Convolution -&gt; Pooling -&gt; Dropout) repeated] -&gt; Flatten -&gt; Dense</a:t>
            </a:r>
            <a:endParaRPr sz="3200">
              <a:solidFill>
                <a:srgbClr val="0E0E0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1" name="Google Shape;271;p8"/>
          <p:cNvSpPr/>
          <p:nvPr/>
        </p:nvSpPr>
        <p:spPr>
          <a:xfrm>
            <a:off x="16931216" y="6527800"/>
            <a:ext cx="4369346" cy="56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8"/>
          <p:cNvSpPr/>
          <p:nvPr/>
        </p:nvSpPr>
        <p:spPr>
          <a:xfrm>
            <a:off x="2959470" y="1000325"/>
            <a:ext cx="146916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rgbClr val="272727"/>
                </a:solidFill>
                <a:latin typeface="Kalam"/>
                <a:ea typeface="Kalam"/>
                <a:cs typeface="Kalam"/>
                <a:sym typeface="Kalam"/>
              </a:rPr>
              <a:t>Modeling</a:t>
            </a:r>
            <a:endParaRPr b="0" i="0" sz="10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8"/>
          <p:cNvSpPr/>
          <p:nvPr/>
        </p:nvSpPr>
        <p:spPr>
          <a:xfrm>
            <a:off x="3086451" y="6925475"/>
            <a:ext cx="141171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0E0E0E"/>
                </a:solidFill>
                <a:latin typeface="Kalam"/>
                <a:ea typeface="Kalam"/>
                <a:cs typeface="Kalam"/>
                <a:sym typeface="Kalam"/>
              </a:rPr>
              <a:t>Enhanced</a:t>
            </a:r>
            <a:r>
              <a:rPr b="1" lang="en-US" sz="4800">
                <a:solidFill>
                  <a:srgbClr val="0E0E0E"/>
                </a:solidFill>
                <a:latin typeface="Kalam"/>
                <a:ea typeface="Kalam"/>
                <a:cs typeface="Kalam"/>
                <a:sym typeface="Kalam"/>
              </a:rPr>
              <a:t> Modeling: Multi-Input Neural Network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8"/>
          <p:cNvSpPr/>
          <p:nvPr/>
        </p:nvSpPr>
        <p:spPr>
          <a:xfrm>
            <a:off x="3086438" y="7756946"/>
            <a:ext cx="165918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3200"/>
              <a:buFont typeface="Poppins"/>
              <a:buChar char="-"/>
            </a:pPr>
            <a:r>
              <a:rPr lang="en-US" sz="32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Architecture:</a:t>
            </a:r>
            <a:endParaRPr sz="3200">
              <a:solidFill>
                <a:srgbClr val="0E0E0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318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3200"/>
              <a:buFont typeface="Poppins"/>
              <a:buChar char="-"/>
            </a:pPr>
            <a:r>
              <a:rPr lang="en-US" sz="32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Three branches:</a:t>
            </a:r>
            <a:endParaRPr sz="3200">
              <a:solidFill>
                <a:srgbClr val="0E0E0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31800" lvl="0" marL="2286000" marR="0" rtl="0" algn="l"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3200"/>
              <a:buFont typeface="Poppins"/>
              <a:buAutoNum type="arabicPeriod"/>
            </a:pPr>
            <a:r>
              <a:rPr b="1" lang="en-US" sz="32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CNN branch</a:t>
            </a:r>
            <a:r>
              <a:rPr lang="en-US" sz="32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 for image data</a:t>
            </a:r>
            <a:endParaRPr sz="3200">
              <a:solidFill>
                <a:srgbClr val="0E0E0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31800" lvl="0" marL="2286000" marR="0" rtl="0" algn="l"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3200"/>
              <a:buFont typeface="Poppins"/>
              <a:buAutoNum type="arabicPeriod"/>
            </a:pPr>
            <a:r>
              <a:rPr b="1" lang="en-US" sz="32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Fully connected branches</a:t>
            </a:r>
            <a:r>
              <a:rPr lang="en-US" sz="32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 for metadata (elevation, habitat)</a:t>
            </a:r>
            <a:endParaRPr sz="3200">
              <a:solidFill>
                <a:srgbClr val="0E0E0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31800" lvl="0" marL="1371600" marR="0" rtl="0" algn="l"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3200"/>
              <a:buFont typeface="Poppins"/>
              <a:buChar char="-"/>
            </a:pPr>
            <a:r>
              <a:rPr lang="en-US" sz="32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Both branches are concatenated before passing through a final dense layer for multi-class classification</a:t>
            </a:r>
            <a:endParaRPr sz="3200">
              <a:solidFill>
                <a:srgbClr val="0E0E0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5" name="Google Shape;275;p8"/>
          <p:cNvSpPr/>
          <p:nvPr/>
        </p:nvSpPr>
        <p:spPr>
          <a:xfrm>
            <a:off x="3086450" y="3168700"/>
            <a:ext cx="146916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0E0E0E"/>
                </a:solidFill>
                <a:latin typeface="Kalam"/>
                <a:ea typeface="Kalam"/>
                <a:cs typeface="Kalam"/>
                <a:sym typeface="Kalam"/>
              </a:rPr>
              <a:t>Naive Baseline: most common taxonomic class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8"/>
          <p:cNvSpPr/>
          <p:nvPr/>
        </p:nvSpPr>
        <p:spPr>
          <a:xfrm>
            <a:off x="3086450" y="3954220"/>
            <a:ext cx="165918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3200"/>
              <a:buFont typeface="Poppins"/>
              <a:buChar char="-"/>
            </a:pPr>
            <a:r>
              <a:rPr lang="en-US" sz="32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All class predictions are “Agaricomycetes”, being the majority class</a:t>
            </a:r>
            <a:endParaRPr sz="3200">
              <a:solidFill>
                <a:srgbClr val="0E0E0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7" name="Google Shape;277;p8"/>
          <p:cNvSpPr/>
          <p:nvPr/>
        </p:nvSpPr>
        <p:spPr>
          <a:xfrm>
            <a:off x="3086438" y="10957350"/>
            <a:ext cx="127263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0E0E0E"/>
                </a:solidFill>
                <a:latin typeface="Kalam"/>
                <a:ea typeface="Kalam"/>
                <a:cs typeface="Kalam"/>
                <a:sym typeface="Kalam"/>
              </a:rPr>
              <a:t>Extra Modeling: Feed-Forward Neural Net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E0D9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83" name="Google Shape;283;g34d07c12442_2_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7048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4" name="Google Shape;284;g34d07c12442_2_1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64508" y="190500"/>
            <a:ext cx="16254490" cy="133455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5" name="Google Shape;285;g34d07c12442_2_1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9029" y="11201400"/>
            <a:ext cx="1600400" cy="177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6" name="Google Shape;286;g34d07c12442_2_1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68162" y="0"/>
            <a:ext cx="11340803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34d07c12442_2_122"/>
          <p:cNvSpPr/>
          <p:nvPr/>
        </p:nvSpPr>
        <p:spPr>
          <a:xfrm>
            <a:off x="23370921" y="10515600"/>
            <a:ext cx="1016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34d07c12442_2_122"/>
          <p:cNvSpPr/>
          <p:nvPr/>
        </p:nvSpPr>
        <p:spPr>
          <a:xfrm>
            <a:off x="2743543" y="1828800"/>
            <a:ext cx="9450000" cy="10871100"/>
          </a:xfrm>
          <a:prstGeom prst="roundRect">
            <a:avLst>
              <a:gd fmla="val 1345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34d07c12442_2_122"/>
          <p:cNvSpPr/>
          <p:nvPr/>
        </p:nvSpPr>
        <p:spPr>
          <a:xfrm>
            <a:off x="3257057" y="5469450"/>
            <a:ext cx="8163000" cy="3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72727"/>
                </a:solidFill>
                <a:latin typeface="Kalam"/>
                <a:ea typeface="Kalam"/>
                <a:cs typeface="Kalam"/>
                <a:sym typeface="Kalam"/>
              </a:rPr>
              <a:t>4</a:t>
            </a:r>
            <a:r>
              <a:rPr b="1" lang="en-US" sz="8000">
                <a:solidFill>
                  <a:srgbClr val="272727"/>
                </a:solidFill>
                <a:latin typeface="Kalam"/>
                <a:ea typeface="Kalam"/>
                <a:cs typeface="Kalam"/>
                <a:sym typeface="Kalam"/>
              </a:rPr>
              <a:t>. Experiments</a:t>
            </a:r>
            <a:endParaRPr b="0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90" name="Google Shape;290;g34d07c12442_2_1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193524" y="1066800"/>
            <a:ext cx="11621953" cy="117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E0D9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96" name="Google Shape;29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06924" y="0"/>
            <a:ext cx="2080124" cy="63211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7" name="Google Shape;29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42221" y="886293"/>
            <a:ext cx="2094593" cy="24048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8" name="Google Shape;29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861412" y="12700000"/>
            <a:ext cx="1016127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9" name="Google Shape;299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836824" y="8494575"/>
            <a:ext cx="167661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0" name="Google Shape;300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370924" y="11112500"/>
            <a:ext cx="1155844" cy="13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9"/>
          <p:cNvSpPr/>
          <p:nvPr/>
        </p:nvSpPr>
        <p:spPr>
          <a:xfrm>
            <a:off x="1017426" y="607450"/>
            <a:ext cx="112638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72727"/>
                </a:solidFill>
                <a:latin typeface="Kalam"/>
                <a:ea typeface="Kalam"/>
                <a:cs typeface="Kalam"/>
                <a:sym typeface="Kalam"/>
              </a:rPr>
              <a:t>Experiments</a:t>
            </a:r>
            <a:endParaRPr b="0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9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03" name="Google Shape;303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341404" y="12213000"/>
            <a:ext cx="1400819" cy="150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9"/>
          <p:cNvSpPr/>
          <p:nvPr/>
        </p:nvSpPr>
        <p:spPr>
          <a:xfrm>
            <a:off x="1017425" y="2121225"/>
            <a:ext cx="20363100" cy="13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Goal:</a:t>
            </a:r>
            <a:r>
              <a:rPr lang="en-US" sz="3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Evaluate how different modeling choices affect classification accuracy for fungal </a:t>
            </a:r>
            <a:r>
              <a:rPr b="1" lang="en-US" sz="3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classes</a:t>
            </a:r>
            <a:r>
              <a:rPr lang="en-US" sz="3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especially under class imbalance and with limited data.</a:t>
            </a:r>
            <a:endParaRPr i="0" sz="3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preencoded.png" id="305" name="Google Shape;305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790796" y="12213000"/>
            <a:ext cx="1550606" cy="150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6" name="Google Shape;306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15022" y="12213000"/>
            <a:ext cx="1275766" cy="1503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7" name="Google Shape;307;p9"/>
          <p:cNvGraphicFramePr/>
          <p:nvPr/>
        </p:nvGraphicFramePr>
        <p:xfrm>
          <a:off x="4202688" y="369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{54838006-6A7E-4F88-8FA6-EC6FD9523D4A}</a:tableStyleId>
              </a:tblPr>
              <a:tblGrid>
                <a:gridCol w="9374350"/>
                <a:gridCol w="4618225"/>
              </a:tblGrid>
              <a:tr h="1173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500"/>
                        <a:t>Model Type</a:t>
                      </a:r>
                      <a:endParaRPr b="1" sz="35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500"/>
                        <a:t>Test </a:t>
                      </a:r>
                      <a:r>
                        <a:rPr b="1" lang="en-US" sz="3500"/>
                        <a:t>Accuracy</a:t>
                      </a:r>
                      <a:endParaRPr b="1" sz="35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6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/>
                        <a:t>Naive Baseline (majority class)</a:t>
                      </a:r>
                      <a:endParaRPr sz="35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/>
                        <a:t>3.3%</a:t>
                      </a:r>
                      <a:endParaRPr sz="35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6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>
                          <a:solidFill>
                            <a:schemeClr val="dk1"/>
                          </a:solidFill>
                        </a:rPr>
                        <a:t>Image-Only CNN</a:t>
                      </a:r>
                      <a:endParaRPr sz="35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/>
                        <a:t>2.4%</a:t>
                      </a:r>
                      <a:endParaRPr sz="35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6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/>
                        <a:t>Multi-Input Network</a:t>
                      </a:r>
                      <a:endParaRPr sz="35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/>
                        <a:t>8.2%</a:t>
                      </a:r>
                      <a:endParaRPr sz="35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86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/>
                        <a:t>Feed-Forward Neural Network</a:t>
                      </a:r>
                      <a:endParaRPr sz="35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/>
                        <a:t>11.1%</a:t>
                      </a:r>
                      <a:endParaRPr sz="3500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E0D9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13" name="Google Shape;313;g34d07c12442_1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06924" y="0"/>
            <a:ext cx="2080124" cy="63211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4" name="Google Shape;314;g34d07c12442_1_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42221" y="886293"/>
            <a:ext cx="2094593" cy="24048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5" name="Google Shape;315;g34d07c12442_1_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861412" y="12700000"/>
            <a:ext cx="1016127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6" name="Google Shape;316;g34d07c12442_1_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836824" y="8494575"/>
            <a:ext cx="167661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7" name="Google Shape;317;g34d07c12442_1_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370924" y="11112500"/>
            <a:ext cx="1155844" cy="13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g34d07c12442_1_5"/>
          <p:cNvSpPr/>
          <p:nvPr/>
        </p:nvSpPr>
        <p:spPr>
          <a:xfrm>
            <a:off x="1017426" y="607450"/>
            <a:ext cx="112638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72727"/>
                </a:solidFill>
                <a:latin typeface="Kalam"/>
                <a:ea typeface="Kalam"/>
                <a:cs typeface="Kalam"/>
                <a:sym typeface="Kalam"/>
              </a:rPr>
              <a:t>Image-only CNN</a:t>
            </a:r>
            <a:endParaRPr b="0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g34d07c12442_1_5"/>
          <p:cNvSpPr/>
          <p:nvPr/>
        </p:nvSpPr>
        <p:spPr>
          <a:xfrm>
            <a:off x="23370921" y="10515600"/>
            <a:ext cx="1016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20" name="Google Shape;320;g34d07c12442_1_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341404" y="12213000"/>
            <a:ext cx="1400819" cy="150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21" name="Google Shape;321;g34d07c12442_1_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790796" y="12213000"/>
            <a:ext cx="1550606" cy="150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22" name="Google Shape;322;g34d07c12442_1_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15022" y="12213000"/>
            <a:ext cx="1275766" cy="1503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3" name="Google Shape;323;g34d07c12442_1_5"/>
          <p:cNvGraphicFramePr/>
          <p:nvPr/>
        </p:nvGraphicFramePr>
        <p:xfrm>
          <a:off x="873263" y="343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{1B527F7D-8987-4A9C-80FF-4402229CA36B}</a:tableStyleId>
              </a:tblPr>
              <a:tblGrid>
                <a:gridCol w="7888025"/>
                <a:gridCol w="4047275"/>
              </a:tblGrid>
              <a:tr h="14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400"/>
                        <a:t>Layers</a:t>
                      </a:r>
                      <a:endParaRPr b="1" sz="3400"/>
                    </a:p>
                  </a:txBody>
                  <a:tcPr marT="91425" marB="91425" marR="91425" marL="91425" anchor="ctr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400"/>
                        <a:t>Params</a:t>
                      </a:r>
                      <a:endParaRPr b="1" sz="3400"/>
                    </a:p>
                  </a:txBody>
                  <a:tcPr marT="91425" marB="91425" marR="91425" marL="91425" anchor="ctr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400"/>
                        <a:t>Conv2D (filters=</a:t>
                      </a:r>
                      <a:r>
                        <a:rPr lang="en-US" sz="3400"/>
                        <a:t>32, kernel_size=4, padding="same", activation="relu")</a:t>
                      </a:r>
                      <a:endParaRPr sz="3400"/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400"/>
                        <a:t>1,568</a:t>
                      </a:r>
                      <a:endParaRPr sz="3400"/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94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400"/>
                        <a:t>MaxPool2D</a:t>
                      </a:r>
                      <a:endParaRPr sz="3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400"/>
                        <a:t>0</a:t>
                      </a:r>
                      <a:endParaRPr sz="3400"/>
                    </a:p>
                  </a:txBody>
                  <a:tcPr marT="91425" marB="91425" marR="91425" marL="91425" anchor="ctr"/>
                </a:tc>
              </a:tr>
              <a:tr h="94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400"/>
                        <a:t>Dropout(0.25)</a:t>
                      </a:r>
                      <a:endParaRPr sz="3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400"/>
                        <a:t>0</a:t>
                      </a:r>
                      <a:endParaRPr sz="3400"/>
                    </a:p>
                  </a:txBody>
                  <a:tcPr marT="91425" marB="91425" marR="91425" marL="91425" anchor="ctr"/>
                </a:tc>
              </a:tr>
              <a:tr h="94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400"/>
                        <a:t>Flatten</a:t>
                      </a:r>
                      <a:endParaRPr sz="3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400"/>
                        <a:t>0</a:t>
                      </a:r>
                      <a:endParaRPr sz="3400"/>
                    </a:p>
                  </a:txBody>
                  <a:tcPr marT="91425" marB="91425" marR="91425" marL="91425" anchor="ctr"/>
                </a:tc>
              </a:tr>
              <a:tr h="94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400"/>
                        <a:t>Dense(activation=”softmax”)</a:t>
                      </a:r>
                      <a:endParaRPr sz="3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400"/>
                        <a:t>12,042,270</a:t>
                      </a:r>
                      <a:endParaRPr sz="34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324" name="Google Shape;324;g34d07c12442_1_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3338483" y="3441453"/>
            <a:ext cx="8968450" cy="6833100"/>
          </a:xfrm>
          <a:prstGeom prst="rect">
            <a:avLst/>
          </a:prstGeom>
          <a:noFill/>
          <a:ln cap="flat" cmpd="sng" w="19050">
            <a:solidFill>
              <a:srgbClr val="C7958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25" name="Google Shape;325;g34d07c12442_1_5"/>
          <p:cNvSpPr/>
          <p:nvPr/>
        </p:nvSpPr>
        <p:spPr>
          <a:xfrm>
            <a:off x="7709261" y="10860300"/>
            <a:ext cx="8968500" cy="1901400"/>
          </a:xfrm>
          <a:prstGeom prst="roundRect">
            <a:avLst>
              <a:gd fmla="val 16667" name="adj"/>
            </a:avLst>
          </a:prstGeom>
          <a:solidFill>
            <a:srgbClr val="B5CE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Accuracy:  2.4%</a:t>
            </a:r>
            <a:endParaRPr b="1"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E0D9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2" name="Google Shape;3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978" y="0"/>
            <a:ext cx="22762449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3" name="Google Shape;3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749825" y="2305050"/>
            <a:ext cx="1867133" cy="340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" name="Google Shape;3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06651" cy="147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5" name="Google Shape;35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589273" y="12014200"/>
            <a:ext cx="3797775" cy="17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3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867133" y="4051300"/>
            <a:ext cx="7316114" cy="1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67133" y="4083050"/>
            <a:ext cx="1625803" cy="1625600"/>
          </a:xfrm>
          <a:prstGeom prst="roundRect">
            <a:avLst>
              <a:gd fmla="val 781313" name="adj"/>
            </a:avLst>
          </a:prstGeom>
          <a:solidFill>
            <a:srgbClr val="C795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324391" y="4305300"/>
            <a:ext cx="711289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rPr>
              <a:t>01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3696162" y="4051300"/>
            <a:ext cx="5487086" cy="1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3696162" y="4051300"/>
            <a:ext cx="5690311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>
                <a:solidFill>
                  <a:srgbClr val="0E0E0E"/>
                </a:solidFill>
                <a:latin typeface="Kalam"/>
                <a:ea typeface="Kalam"/>
                <a:cs typeface="Kalam"/>
                <a:sym typeface="Kalam"/>
              </a:rPr>
              <a:t>Motivation</a:t>
            </a:r>
            <a:endParaRPr b="1" i="0" sz="5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3"/>
          <p:cNvSpPr/>
          <p:nvPr/>
        </p:nvSpPr>
        <p:spPr>
          <a:xfrm>
            <a:off x="16207226" y="4051300"/>
            <a:ext cx="7316114" cy="1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16207226" y="4083050"/>
            <a:ext cx="1625803" cy="1625600"/>
          </a:xfrm>
          <a:prstGeom prst="roundRect">
            <a:avLst>
              <a:gd fmla="val 781313" name="adj"/>
            </a:avLst>
          </a:prstGeom>
          <a:solidFill>
            <a:srgbClr val="C795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16581922" y="4305300"/>
            <a:ext cx="87641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rPr>
              <a:t>04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18036254" y="4051300"/>
            <a:ext cx="5487086" cy="1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3"/>
          <p:cNvSpPr/>
          <p:nvPr/>
        </p:nvSpPr>
        <p:spPr>
          <a:xfrm>
            <a:off x="18036254" y="4051300"/>
            <a:ext cx="5690311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>
                <a:solidFill>
                  <a:srgbClr val="0E0E0E"/>
                </a:solidFill>
                <a:latin typeface="Kalam"/>
                <a:ea typeface="Kalam"/>
                <a:cs typeface="Kalam"/>
                <a:sym typeface="Kalam"/>
              </a:rPr>
              <a:t>Experiments</a:t>
            </a:r>
            <a:endParaRPr b="0" i="0" sz="5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1867133" y="7035800"/>
            <a:ext cx="7316114" cy="1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1867133" y="7067550"/>
            <a:ext cx="1625803" cy="1625600"/>
          </a:xfrm>
          <a:prstGeom prst="roundRect">
            <a:avLst>
              <a:gd fmla="val 781313" name="adj"/>
            </a:avLst>
          </a:prstGeom>
          <a:solidFill>
            <a:srgbClr val="C795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2254532" y="7289800"/>
            <a:ext cx="851006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rPr>
              <a:t>02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3"/>
          <p:cNvSpPr/>
          <p:nvPr/>
        </p:nvSpPr>
        <p:spPr>
          <a:xfrm>
            <a:off x="3696162" y="7035800"/>
            <a:ext cx="5487086" cy="1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3696162" y="7035800"/>
            <a:ext cx="5690311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>
                <a:solidFill>
                  <a:srgbClr val="0E0E0E"/>
                </a:solidFill>
                <a:latin typeface="Kalam"/>
                <a:ea typeface="Kalam"/>
                <a:cs typeface="Kalam"/>
                <a:sym typeface="Kalam"/>
              </a:rPr>
              <a:t>Data</a:t>
            </a:r>
            <a:endParaRPr b="0" i="0" sz="5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16207226" y="7035800"/>
            <a:ext cx="7316114" cy="1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16207226" y="7067550"/>
            <a:ext cx="1625803" cy="1625600"/>
          </a:xfrm>
          <a:prstGeom prst="roundRect">
            <a:avLst>
              <a:gd fmla="val 781313" name="adj"/>
            </a:avLst>
          </a:prstGeom>
          <a:solidFill>
            <a:srgbClr val="C795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6594624" y="7289800"/>
            <a:ext cx="851006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rPr>
              <a:t>05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18036254" y="7035800"/>
            <a:ext cx="5487086" cy="1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18036254" y="7035800"/>
            <a:ext cx="5690311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>
                <a:solidFill>
                  <a:srgbClr val="0E0E0E"/>
                </a:solidFill>
                <a:latin typeface="Kalam"/>
                <a:ea typeface="Kalam"/>
                <a:cs typeface="Kalam"/>
                <a:sym typeface="Kalam"/>
              </a:rPr>
              <a:t>Conclusions</a:t>
            </a:r>
            <a:endParaRPr b="0" i="0" sz="5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1867133" y="10020300"/>
            <a:ext cx="7316114" cy="1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1867133" y="10052050"/>
            <a:ext cx="1625803" cy="1625600"/>
          </a:xfrm>
          <a:prstGeom prst="roundRect">
            <a:avLst>
              <a:gd fmla="val 781313" name="adj"/>
            </a:avLst>
          </a:prstGeom>
          <a:solidFill>
            <a:srgbClr val="C795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2267233" y="10274300"/>
            <a:ext cx="825603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FFFF"/>
                </a:solidFill>
                <a:latin typeface="Kalam"/>
                <a:ea typeface="Kalam"/>
                <a:cs typeface="Kalam"/>
                <a:sym typeface="Kalam"/>
              </a:rPr>
              <a:t>03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"/>
          <p:cNvSpPr/>
          <p:nvPr/>
        </p:nvSpPr>
        <p:spPr>
          <a:xfrm>
            <a:off x="3696162" y="10020300"/>
            <a:ext cx="5487086" cy="1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3696162" y="10020300"/>
            <a:ext cx="5690311" cy="11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00">
                <a:solidFill>
                  <a:srgbClr val="0E0E0E"/>
                </a:solidFill>
                <a:latin typeface="Kalam"/>
                <a:ea typeface="Kalam"/>
                <a:cs typeface="Kalam"/>
                <a:sym typeface="Kalam"/>
              </a:rPr>
              <a:t>Modeling</a:t>
            </a:r>
            <a:endParaRPr b="0" i="0" sz="5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"/>
          <p:cNvSpPr/>
          <p:nvPr/>
        </p:nvSpPr>
        <p:spPr>
          <a:xfrm>
            <a:off x="4864708" y="635000"/>
            <a:ext cx="13675376" cy="31326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800">
                <a:solidFill>
                  <a:srgbClr val="272727"/>
                </a:solidFill>
                <a:latin typeface="Kalam"/>
                <a:ea typeface="Kalam"/>
                <a:cs typeface="Kalam"/>
                <a:sym typeface="Kalam"/>
              </a:rPr>
              <a:t>Table of Contents</a:t>
            </a:r>
            <a:endParaRPr b="0" i="0" sz="1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3"/>
          <p:cNvSpPr txBox="1"/>
          <p:nvPr/>
        </p:nvSpPr>
        <p:spPr>
          <a:xfrm>
            <a:off x="3565138" y="7974725"/>
            <a:ext cx="46068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latin typeface="Poppins"/>
                <a:ea typeface="Poppins"/>
                <a:cs typeface="Poppins"/>
                <a:sym typeface="Poppins"/>
              </a:rPr>
              <a:t>Summary </a:t>
            </a:r>
            <a:r>
              <a:rPr i="1" lang="en-US" sz="2800"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i="1" lang="en-US" sz="2800">
                <a:latin typeface="Poppins"/>
                <a:ea typeface="Poppins"/>
                <a:cs typeface="Poppins"/>
                <a:sym typeface="Poppins"/>
              </a:rPr>
              <a:t>tatistics, </a:t>
            </a:r>
            <a:r>
              <a:rPr i="1" lang="en-US" sz="2800">
                <a:latin typeface="Poppins"/>
                <a:ea typeface="Poppins"/>
                <a:cs typeface="Poppins"/>
                <a:sym typeface="Poppins"/>
              </a:rPr>
              <a:t>P</a:t>
            </a:r>
            <a:r>
              <a:rPr i="1" lang="en-US" sz="2800">
                <a:latin typeface="Poppins"/>
                <a:ea typeface="Poppins"/>
                <a:cs typeface="Poppins"/>
                <a:sym typeface="Poppins"/>
              </a:rPr>
              <a:t>reprocessing</a:t>
            </a:r>
            <a:endParaRPr i="1" sz="2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" name="Google Shape;64;p3"/>
          <p:cNvSpPr txBox="1"/>
          <p:nvPr/>
        </p:nvSpPr>
        <p:spPr>
          <a:xfrm>
            <a:off x="3565138" y="5006175"/>
            <a:ext cx="46068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Poppins"/>
              <a:buChar char="+"/>
            </a:pPr>
            <a:r>
              <a:rPr i="1" lang="en-US" sz="2800">
                <a:latin typeface="Poppins"/>
                <a:ea typeface="Poppins"/>
                <a:cs typeface="Poppins"/>
                <a:sym typeface="Poppins"/>
              </a:rPr>
              <a:t>Research </a:t>
            </a:r>
            <a:r>
              <a:rPr i="1" lang="en-US" sz="2800">
                <a:latin typeface="Poppins"/>
                <a:ea typeface="Poppins"/>
                <a:cs typeface="Poppins"/>
                <a:sym typeface="Poppins"/>
              </a:rPr>
              <a:t>Q</a:t>
            </a:r>
            <a:r>
              <a:rPr i="1" lang="en-US" sz="2800">
                <a:latin typeface="Poppins"/>
                <a:ea typeface="Poppins"/>
                <a:cs typeface="Poppins"/>
                <a:sym typeface="Poppins"/>
              </a:rPr>
              <a:t>uestion</a:t>
            </a:r>
            <a:endParaRPr i="1" sz="28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5" name="Google Shape;65;p3" title="0-2237869223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04638" y="3388775"/>
            <a:ext cx="7395500" cy="939499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"/>
          <p:cNvSpPr txBox="1"/>
          <p:nvPr/>
        </p:nvSpPr>
        <p:spPr>
          <a:xfrm>
            <a:off x="3565138" y="10943275"/>
            <a:ext cx="46068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latin typeface="Poppins"/>
                <a:ea typeface="Poppins"/>
                <a:cs typeface="Poppins"/>
                <a:sym typeface="Poppins"/>
              </a:rPr>
              <a:t>Naive → Enhanced</a:t>
            </a:r>
            <a:endParaRPr i="1" sz="2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" name="Google Shape;67;p3"/>
          <p:cNvSpPr txBox="1"/>
          <p:nvPr/>
        </p:nvSpPr>
        <p:spPr>
          <a:xfrm>
            <a:off x="17936552" y="5006175"/>
            <a:ext cx="54870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latin typeface="Poppins"/>
                <a:ea typeface="Poppins"/>
                <a:cs typeface="Poppins"/>
                <a:sym typeface="Poppins"/>
              </a:rPr>
              <a:t>CNN only, CNN + Metadata, FFNN on image data</a:t>
            </a:r>
            <a:endParaRPr i="1" sz="2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17936538" y="8032750"/>
            <a:ext cx="46068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8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E0D9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1" name="Google Shape;331;g34d07c12442_1_106"/>
          <p:cNvGraphicFramePr/>
          <p:nvPr/>
        </p:nvGraphicFramePr>
        <p:xfrm>
          <a:off x="1017413" y="2361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{1B527F7D-8987-4A9C-80FF-4402229CA36B}</a:tableStyleId>
              </a:tblPr>
              <a:tblGrid>
                <a:gridCol w="3674850"/>
                <a:gridCol w="3674850"/>
                <a:gridCol w="3674850"/>
              </a:tblGrid>
              <a:tr h="1095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Image </a:t>
                      </a:r>
                      <a:r>
                        <a:rPr b="1" lang="en-US" sz="3200"/>
                        <a:t>Layer</a:t>
                      </a:r>
                      <a:endParaRPr b="1" sz="3200"/>
                    </a:p>
                  </a:txBody>
                  <a:tcPr marT="91425" marB="91425" marR="91425" marL="91425" anchor="ctr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Elevation Layer</a:t>
                      </a:r>
                      <a:endParaRPr b="1" sz="3200"/>
                    </a:p>
                  </a:txBody>
                  <a:tcPr marT="91425" marB="91425" marR="91425" marL="91425" anchor="ctr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Habitat Layer</a:t>
                      </a:r>
                      <a:endParaRPr b="1" sz="3200"/>
                    </a:p>
                  </a:txBody>
                  <a:tcPr marT="91425" marB="91425" marR="91425" marL="91425" anchor="ctr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33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Conv2D (filters=32, kernel_size=4, padding="same", activation="relu")</a:t>
                      </a:r>
                      <a:endParaRPr sz="3200"/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Normalization</a:t>
                      </a:r>
                      <a:endParaRPr sz="3200"/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StringLookup</a:t>
                      </a:r>
                      <a:endParaRPr sz="3200"/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095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MaxPool2D</a:t>
                      </a:r>
                      <a:endParaRPr sz="3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Embedding</a:t>
                      </a:r>
                      <a:endParaRPr sz="3200"/>
                    </a:p>
                  </a:txBody>
                  <a:tcPr marT="91425" marB="91425" marR="91425" marL="91425" anchor="ctr"/>
                </a:tc>
              </a:tr>
              <a:tr h="1095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Dropout(0.3)</a:t>
                      </a:r>
                      <a:endParaRPr sz="3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Flatten</a:t>
                      </a:r>
                      <a:endParaRPr sz="3200"/>
                    </a:p>
                  </a:txBody>
                  <a:tcPr marT="91425" marB="91425" marR="91425" marL="91425" anchor="ctr"/>
                </a:tc>
              </a:tr>
              <a:tr h="1095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Flatten</a:t>
                      </a:r>
                      <a:endParaRPr sz="3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/>
                    </a:p>
                  </a:txBody>
                  <a:tcPr marT="91425" marB="91425" marR="91425" marL="91425" anchor="ctr"/>
                </a:tc>
              </a:tr>
              <a:tr h="118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Dense(activation=”softmax”)</a:t>
                      </a:r>
                      <a:endParaRPr sz="3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200"/>
                    </a:p>
                  </a:txBody>
                  <a:tcPr marT="91425" marB="91425" marR="91425" marL="91425" anchor="ctr"/>
                </a:tc>
              </a:tr>
              <a:tr h="10952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Concatenate</a:t>
                      </a:r>
                      <a:endParaRPr sz="3200"/>
                    </a:p>
                  </a:txBody>
                  <a:tcPr marT="91425" marB="91425" marR="91425" marL="91425" anchor="ctr"/>
                </a:tc>
                <a:tc hMerge="1"/>
                <a:tc hMerge="1"/>
              </a:tr>
            </a:tbl>
          </a:graphicData>
        </a:graphic>
      </p:graphicFrame>
      <p:pic>
        <p:nvPicPr>
          <p:cNvPr descr="preencoded.png" id="332" name="Google Shape;332;g34d07c12442_1_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06924" y="0"/>
            <a:ext cx="2080124" cy="63211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33" name="Google Shape;333;g34d07c12442_1_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42221" y="886293"/>
            <a:ext cx="2094593" cy="24048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34" name="Google Shape;334;g34d07c12442_1_10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861412" y="12700000"/>
            <a:ext cx="1016127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35" name="Google Shape;335;g34d07c12442_1_10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836824" y="8494575"/>
            <a:ext cx="167661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36" name="Google Shape;336;g34d07c12442_1_10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370924" y="11112500"/>
            <a:ext cx="1155844" cy="13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34d07c12442_1_106"/>
          <p:cNvSpPr/>
          <p:nvPr/>
        </p:nvSpPr>
        <p:spPr>
          <a:xfrm>
            <a:off x="1017425" y="607450"/>
            <a:ext cx="134454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8000">
                <a:solidFill>
                  <a:srgbClr val="272727"/>
                </a:solidFill>
                <a:latin typeface="Kalam"/>
                <a:ea typeface="Kalam"/>
                <a:cs typeface="Kalam"/>
                <a:sym typeface="Kalam"/>
              </a:rPr>
              <a:t>Multi-Layer with Metadata</a:t>
            </a:r>
            <a:endParaRPr b="0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g34d07c12442_1_106"/>
          <p:cNvSpPr/>
          <p:nvPr/>
        </p:nvSpPr>
        <p:spPr>
          <a:xfrm>
            <a:off x="23370921" y="10515600"/>
            <a:ext cx="1016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9" name="Google Shape;339;g34d07c12442_1_10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341404" y="12213000"/>
            <a:ext cx="1400819" cy="150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0" name="Google Shape;340;g34d07c12442_1_10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790796" y="12213000"/>
            <a:ext cx="1550606" cy="150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1" name="Google Shape;341;g34d07c12442_1_10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15022" y="12213000"/>
            <a:ext cx="1275766" cy="150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g34d07c12442_1_10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3338475" y="3316527"/>
            <a:ext cx="8968451" cy="7082945"/>
          </a:xfrm>
          <a:prstGeom prst="rect">
            <a:avLst/>
          </a:prstGeom>
          <a:noFill/>
          <a:ln cap="flat" cmpd="sng" w="19050">
            <a:solidFill>
              <a:srgbClr val="C7958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3" name="Google Shape;343;g34d07c12442_1_106"/>
          <p:cNvSpPr/>
          <p:nvPr/>
        </p:nvSpPr>
        <p:spPr>
          <a:xfrm>
            <a:off x="13338473" y="10860300"/>
            <a:ext cx="8968500" cy="1901400"/>
          </a:xfrm>
          <a:prstGeom prst="roundRect">
            <a:avLst>
              <a:gd fmla="val 16667" name="adj"/>
            </a:avLst>
          </a:prstGeom>
          <a:solidFill>
            <a:srgbClr val="B5CE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Accuracy:  8.2%</a:t>
            </a:r>
            <a:endParaRPr b="1" sz="1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E0D9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49" name="Google Shape;349;g34d07c12442_1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06924" y="0"/>
            <a:ext cx="2080124" cy="63211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50" name="Google Shape;350;g34d07c12442_1_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42221" y="886293"/>
            <a:ext cx="2094593" cy="24048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51" name="Google Shape;351;g34d07c12442_1_8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861412" y="12700000"/>
            <a:ext cx="1016127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52" name="Google Shape;352;g34d07c12442_1_8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836824" y="8494575"/>
            <a:ext cx="167661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53" name="Google Shape;353;g34d07c12442_1_8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370924" y="11112500"/>
            <a:ext cx="1155844" cy="13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g34d07c12442_1_88"/>
          <p:cNvSpPr/>
          <p:nvPr/>
        </p:nvSpPr>
        <p:spPr>
          <a:xfrm>
            <a:off x="1017425" y="607450"/>
            <a:ext cx="145587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72727"/>
                </a:solidFill>
                <a:latin typeface="Kalam"/>
                <a:ea typeface="Kalam"/>
                <a:cs typeface="Kalam"/>
                <a:sym typeface="Kalam"/>
              </a:rPr>
              <a:t>Multi-Layer with Metadata</a:t>
            </a:r>
            <a:endParaRPr b="0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g34d07c12442_1_88"/>
          <p:cNvSpPr/>
          <p:nvPr/>
        </p:nvSpPr>
        <p:spPr>
          <a:xfrm>
            <a:off x="23370921" y="10515600"/>
            <a:ext cx="1016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56" name="Google Shape;356;g34d07c12442_1_8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341404" y="12213000"/>
            <a:ext cx="1400819" cy="150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57" name="Google Shape;357;g34d07c12442_1_8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790796" y="12213000"/>
            <a:ext cx="1550606" cy="150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58" name="Google Shape;358;g34d07c12442_1_8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15022" y="12213000"/>
            <a:ext cx="1275766" cy="150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g34d07c12442_1_8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3291200" y="1860650"/>
            <a:ext cx="6861147" cy="10839353"/>
          </a:xfrm>
          <a:prstGeom prst="rect">
            <a:avLst/>
          </a:prstGeom>
          <a:noFill/>
          <a:ln cap="flat" cmpd="sng" w="19050">
            <a:solidFill>
              <a:srgbClr val="C7958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0" name="Google Shape;360;g34d07c12442_1_8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964182" y="2231200"/>
            <a:ext cx="9172450" cy="9253600"/>
          </a:xfrm>
          <a:prstGeom prst="rect">
            <a:avLst/>
          </a:prstGeom>
          <a:noFill/>
          <a:ln cap="flat" cmpd="sng" w="19050">
            <a:solidFill>
              <a:srgbClr val="C7958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E0D9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6" name="Google Shape;366;g34d07c12442_1_55"/>
          <p:cNvGraphicFramePr/>
          <p:nvPr/>
        </p:nvGraphicFramePr>
        <p:xfrm>
          <a:off x="1361025" y="3338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{1B527F7D-8987-4A9C-80FF-4402229CA36B}</a:tableStyleId>
              </a:tblPr>
              <a:tblGrid>
                <a:gridCol w="4210925"/>
                <a:gridCol w="4210925"/>
              </a:tblGrid>
              <a:tr h="11768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500"/>
                        <a:t>Hyperparams</a:t>
                      </a:r>
                      <a:endParaRPr b="1" sz="3500"/>
                    </a:p>
                  </a:txBody>
                  <a:tcPr marT="91425" marB="91425" marR="91425" marL="91425" anchor="ctr"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17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/>
                        <a:t>Hidden Layers</a:t>
                      </a:r>
                      <a:endParaRPr sz="3500"/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/>
                        <a:t>[256,128,64]</a:t>
                      </a:r>
                      <a:endParaRPr sz="3500"/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117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/>
                        <a:t>Activation</a:t>
                      </a:r>
                      <a:endParaRPr sz="3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/>
                        <a:t>relu</a:t>
                      </a:r>
                      <a:endParaRPr sz="3500"/>
                    </a:p>
                  </a:txBody>
                  <a:tcPr marT="91425" marB="91425" marR="91425" marL="91425" anchor="ctr"/>
                </a:tc>
              </a:tr>
              <a:tr h="117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/>
                        <a:t>Optimizer</a:t>
                      </a:r>
                      <a:endParaRPr sz="3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/>
                        <a:t>SGD</a:t>
                      </a:r>
                      <a:endParaRPr sz="3500"/>
                    </a:p>
                  </a:txBody>
                  <a:tcPr marT="91425" marB="91425" marR="91425" marL="91425" anchor="ctr"/>
                </a:tc>
              </a:tr>
              <a:tr h="117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/>
                        <a:t>Learning Rate</a:t>
                      </a:r>
                      <a:endParaRPr sz="3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/>
                        <a:t>0.01</a:t>
                      </a:r>
                      <a:endParaRPr sz="3500"/>
                    </a:p>
                  </a:txBody>
                  <a:tcPr marT="91425" marB="91425" marR="91425" marL="91425" anchor="ctr"/>
                </a:tc>
              </a:tr>
              <a:tr h="1176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/>
                        <a:t>Epochs</a:t>
                      </a:r>
                      <a:endParaRPr sz="35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500"/>
                        <a:t>20</a:t>
                      </a:r>
                      <a:endParaRPr sz="35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descr="preencoded.png" id="367" name="Google Shape;367;g34d07c12442_1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06924" y="0"/>
            <a:ext cx="2080124" cy="63211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68" name="Google Shape;368;g34d07c12442_1_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42221" y="886293"/>
            <a:ext cx="2094593" cy="24048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69" name="Google Shape;369;g34d07c12442_1_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861412" y="12700000"/>
            <a:ext cx="1016127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70" name="Google Shape;370;g34d07c12442_1_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836824" y="8494575"/>
            <a:ext cx="167661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71" name="Google Shape;371;g34d07c12442_1_5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370924" y="11112500"/>
            <a:ext cx="1155844" cy="13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g34d07c12442_1_55"/>
          <p:cNvSpPr/>
          <p:nvPr/>
        </p:nvSpPr>
        <p:spPr>
          <a:xfrm>
            <a:off x="1017425" y="607450"/>
            <a:ext cx="134454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72727"/>
                </a:solidFill>
                <a:latin typeface="Kalam"/>
                <a:ea typeface="Kalam"/>
                <a:cs typeface="Kalam"/>
                <a:sym typeface="Kalam"/>
              </a:rPr>
              <a:t>Feed-Forward Neural Net</a:t>
            </a:r>
            <a:endParaRPr b="0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g34d07c12442_1_55"/>
          <p:cNvSpPr/>
          <p:nvPr/>
        </p:nvSpPr>
        <p:spPr>
          <a:xfrm>
            <a:off x="23370921" y="10515600"/>
            <a:ext cx="1016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4" name="Google Shape;374;g34d07c12442_1_5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341404" y="12213000"/>
            <a:ext cx="1400819" cy="150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75" name="Google Shape;375;g34d07c12442_1_5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790796" y="12213000"/>
            <a:ext cx="1550606" cy="150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76" name="Google Shape;376;g34d07c12442_1_5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15022" y="12213000"/>
            <a:ext cx="1275766" cy="150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g34d07c12442_1_5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1284625" y="3338625"/>
            <a:ext cx="8940488" cy="7060850"/>
          </a:xfrm>
          <a:prstGeom prst="rect">
            <a:avLst/>
          </a:prstGeom>
          <a:noFill/>
          <a:ln cap="flat" cmpd="sng" w="19050">
            <a:solidFill>
              <a:srgbClr val="C7958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78" name="Google Shape;378;g34d07c12442_1_55"/>
          <p:cNvSpPr/>
          <p:nvPr/>
        </p:nvSpPr>
        <p:spPr>
          <a:xfrm>
            <a:off x="7709261" y="10860300"/>
            <a:ext cx="8968500" cy="1901400"/>
          </a:xfrm>
          <a:prstGeom prst="roundRect">
            <a:avLst>
              <a:gd fmla="val 16667" name="adj"/>
            </a:avLst>
          </a:prstGeom>
          <a:solidFill>
            <a:srgbClr val="B5CE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Accuracy:  11.1%</a:t>
            </a:r>
            <a:endParaRPr b="1" sz="17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E0D9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84" name="Google Shape;384;g34d07c12442_2_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7048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85" name="Google Shape;385;g34d07c12442_2_1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64508" y="190500"/>
            <a:ext cx="16254490" cy="133455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86" name="Google Shape;386;g34d07c12442_2_1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9029" y="11201400"/>
            <a:ext cx="1600400" cy="177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87" name="Google Shape;387;g34d07c12442_2_13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68162" y="0"/>
            <a:ext cx="11340803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g34d07c12442_2_134"/>
          <p:cNvSpPr/>
          <p:nvPr/>
        </p:nvSpPr>
        <p:spPr>
          <a:xfrm>
            <a:off x="23370921" y="10515600"/>
            <a:ext cx="1016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34d07c12442_2_134"/>
          <p:cNvSpPr/>
          <p:nvPr/>
        </p:nvSpPr>
        <p:spPr>
          <a:xfrm>
            <a:off x="2743543" y="1828800"/>
            <a:ext cx="9450000" cy="10871100"/>
          </a:xfrm>
          <a:prstGeom prst="roundRect">
            <a:avLst>
              <a:gd fmla="val 1345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34d07c12442_2_134"/>
          <p:cNvSpPr/>
          <p:nvPr/>
        </p:nvSpPr>
        <p:spPr>
          <a:xfrm>
            <a:off x="3257057" y="5469450"/>
            <a:ext cx="8163000" cy="3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72727"/>
                </a:solidFill>
                <a:latin typeface="Kalam"/>
                <a:ea typeface="Kalam"/>
                <a:cs typeface="Kalam"/>
                <a:sym typeface="Kalam"/>
              </a:rPr>
              <a:t>5</a:t>
            </a:r>
            <a:r>
              <a:rPr b="1" lang="en-US" sz="8000">
                <a:solidFill>
                  <a:srgbClr val="272727"/>
                </a:solidFill>
                <a:latin typeface="Kalam"/>
                <a:ea typeface="Kalam"/>
                <a:cs typeface="Kalam"/>
                <a:sym typeface="Kalam"/>
              </a:rPr>
              <a:t>. Conclusion</a:t>
            </a:r>
            <a:endParaRPr b="0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91" name="Google Shape;391;g34d07c12442_2_13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193524" y="1066800"/>
            <a:ext cx="11621953" cy="117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E0D9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97" name="Google Shape;39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378" y="0"/>
            <a:ext cx="22762449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98" name="Google Shape;39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810650" y="2822650"/>
            <a:ext cx="1867133" cy="340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99" name="Google Shape;39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06651" cy="147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00" name="Google Shape;400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589273" y="12014200"/>
            <a:ext cx="3797775" cy="17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10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0"/>
          <p:cNvSpPr/>
          <p:nvPr/>
        </p:nvSpPr>
        <p:spPr>
          <a:xfrm>
            <a:off x="9107038" y="469900"/>
            <a:ext cx="5647973" cy="1964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72727"/>
                </a:solidFill>
                <a:latin typeface="Kalam"/>
                <a:ea typeface="Kalam"/>
                <a:cs typeface="Kalam"/>
                <a:sym typeface="Kalam"/>
              </a:rPr>
              <a:t>Conclusions</a:t>
            </a:r>
            <a:endParaRPr b="0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0"/>
          <p:cNvSpPr/>
          <p:nvPr/>
        </p:nvSpPr>
        <p:spPr>
          <a:xfrm>
            <a:off x="1778222" y="2489200"/>
            <a:ext cx="20843305" cy="106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10"/>
          <p:cNvSpPr/>
          <p:nvPr/>
        </p:nvSpPr>
        <p:spPr>
          <a:xfrm>
            <a:off x="1778222" y="2489200"/>
            <a:ext cx="6439705" cy="10693400"/>
          </a:xfrm>
          <a:prstGeom prst="roundRect">
            <a:avLst>
              <a:gd fmla="val 3124" name="adj"/>
            </a:avLst>
          </a:prstGeom>
          <a:noFill/>
          <a:ln cap="flat" cmpd="sng" w="12700">
            <a:solidFill>
              <a:srgbClr val="C795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0"/>
          <p:cNvSpPr/>
          <p:nvPr/>
        </p:nvSpPr>
        <p:spPr>
          <a:xfrm>
            <a:off x="8980022" y="2489200"/>
            <a:ext cx="6439705" cy="10693400"/>
          </a:xfrm>
          <a:prstGeom prst="roundRect">
            <a:avLst>
              <a:gd fmla="val 3124" name="adj"/>
            </a:avLst>
          </a:prstGeom>
          <a:noFill/>
          <a:ln cap="flat" cmpd="sng" w="12700">
            <a:solidFill>
              <a:srgbClr val="C795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0"/>
          <p:cNvSpPr/>
          <p:nvPr/>
        </p:nvSpPr>
        <p:spPr>
          <a:xfrm>
            <a:off x="16181822" y="2489200"/>
            <a:ext cx="6439705" cy="10693400"/>
          </a:xfrm>
          <a:prstGeom prst="roundRect">
            <a:avLst>
              <a:gd fmla="val 3124" name="adj"/>
            </a:avLst>
          </a:prstGeom>
          <a:noFill/>
          <a:ln cap="flat" cmpd="sng" w="12700">
            <a:solidFill>
              <a:srgbClr val="C795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0"/>
          <p:cNvSpPr/>
          <p:nvPr/>
        </p:nvSpPr>
        <p:spPr>
          <a:xfrm>
            <a:off x="2107648" y="2678875"/>
            <a:ext cx="57351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0E0E0E"/>
                </a:solidFill>
                <a:latin typeface="Kalam"/>
                <a:ea typeface="Kalam"/>
                <a:cs typeface="Kalam"/>
                <a:sym typeface="Kalam"/>
              </a:rPr>
              <a:t>Key Takeaways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10"/>
          <p:cNvSpPr txBox="1"/>
          <p:nvPr/>
        </p:nvSpPr>
        <p:spPr>
          <a:xfrm>
            <a:off x="2107650" y="3779675"/>
            <a:ext cx="5735100" cy="86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Font typeface="Poppins"/>
              <a:buChar char="●"/>
            </a:pPr>
            <a:r>
              <a:rPr lang="en-US" sz="3200">
                <a:latin typeface="Poppins"/>
                <a:ea typeface="Poppins"/>
                <a:cs typeface="Poppins"/>
                <a:sym typeface="Poppins"/>
              </a:rPr>
              <a:t>We showed that additional metadata can improve classification</a:t>
            </a:r>
            <a:endParaRPr sz="3200">
              <a:latin typeface="Poppins"/>
              <a:ea typeface="Poppins"/>
              <a:cs typeface="Poppins"/>
              <a:sym typeface="Poppins"/>
            </a:endParaRPr>
          </a:p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Font typeface="Poppins"/>
              <a:buChar char="●"/>
            </a:pPr>
            <a:r>
              <a:rPr lang="en-US" sz="3200">
                <a:latin typeface="Poppins"/>
                <a:ea typeface="Poppins"/>
                <a:cs typeface="Poppins"/>
                <a:sym typeface="Poppins"/>
              </a:rPr>
              <a:t>Simpler models can perform better than more complicated ones</a:t>
            </a:r>
            <a:endParaRPr sz="3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9" name="Google Shape;409;p10"/>
          <p:cNvSpPr/>
          <p:nvPr/>
        </p:nvSpPr>
        <p:spPr>
          <a:xfrm>
            <a:off x="9332323" y="2678875"/>
            <a:ext cx="57351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0E0E0E"/>
                </a:solidFill>
                <a:latin typeface="Kalam"/>
                <a:ea typeface="Kalam"/>
                <a:cs typeface="Kalam"/>
                <a:sym typeface="Kalam"/>
              </a:rPr>
              <a:t>What We Learned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10"/>
          <p:cNvSpPr txBox="1"/>
          <p:nvPr/>
        </p:nvSpPr>
        <p:spPr>
          <a:xfrm>
            <a:off x="9332325" y="3859975"/>
            <a:ext cx="5735100" cy="86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Font typeface="Poppins"/>
              <a:buChar char="●"/>
            </a:pPr>
            <a:r>
              <a:rPr lang="en-US" sz="3200">
                <a:latin typeface="Poppins"/>
                <a:ea typeface="Poppins"/>
                <a:cs typeface="Poppins"/>
                <a:sym typeface="Poppins"/>
              </a:rPr>
              <a:t>Class imbalance is a major challenge</a:t>
            </a:r>
            <a:endParaRPr sz="3200">
              <a:latin typeface="Poppins"/>
              <a:ea typeface="Poppins"/>
              <a:cs typeface="Poppins"/>
              <a:sym typeface="Poppins"/>
            </a:endParaRPr>
          </a:p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Font typeface="Poppins"/>
              <a:buChar char="●"/>
            </a:pPr>
            <a:r>
              <a:rPr lang="en-US" sz="3200">
                <a:latin typeface="Poppins"/>
                <a:ea typeface="Poppins"/>
                <a:cs typeface="Poppins"/>
                <a:sym typeface="Poppins"/>
              </a:rPr>
              <a:t>Takes a lot of compute (computer would crash)</a:t>
            </a:r>
            <a:endParaRPr sz="3200">
              <a:latin typeface="Poppins"/>
              <a:ea typeface="Poppins"/>
              <a:cs typeface="Poppins"/>
              <a:sym typeface="Poppins"/>
            </a:endParaRPr>
          </a:p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Font typeface="Poppins"/>
              <a:buChar char="●"/>
            </a:pPr>
            <a:r>
              <a:rPr lang="en-US" sz="3200">
                <a:latin typeface="Poppins"/>
                <a:ea typeface="Poppins"/>
                <a:cs typeface="Poppins"/>
                <a:sym typeface="Poppins"/>
              </a:rPr>
              <a:t>Rare fungi classes (&lt;10 observations) are difficult to augment</a:t>
            </a:r>
            <a:endParaRPr sz="3200">
              <a:latin typeface="Poppins"/>
              <a:ea typeface="Poppins"/>
              <a:cs typeface="Poppins"/>
              <a:sym typeface="Poppins"/>
            </a:endParaRPr>
          </a:p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Font typeface="Poppins"/>
              <a:buChar char="●"/>
            </a:pPr>
            <a:r>
              <a:rPr lang="en-US" sz="3200">
                <a:latin typeface="Poppins"/>
                <a:ea typeface="Poppins"/>
                <a:cs typeface="Poppins"/>
                <a:sym typeface="Poppins"/>
              </a:rPr>
              <a:t>We could have started with the metadata only approach, then experimented combining it with a CNN to see if the accuracy would improve</a:t>
            </a:r>
            <a:endParaRPr sz="3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1" name="Google Shape;411;p10"/>
          <p:cNvSpPr/>
          <p:nvPr/>
        </p:nvSpPr>
        <p:spPr>
          <a:xfrm>
            <a:off x="16556998" y="2678875"/>
            <a:ext cx="57351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0E0E0E"/>
                </a:solidFill>
                <a:latin typeface="Kalam"/>
                <a:ea typeface="Kalam"/>
                <a:cs typeface="Kalam"/>
                <a:sym typeface="Kalam"/>
              </a:rPr>
              <a:t>Future Work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0"/>
          <p:cNvSpPr txBox="1"/>
          <p:nvPr/>
        </p:nvSpPr>
        <p:spPr>
          <a:xfrm>
            <a:off x="16527775" y="3859975"/>
            <a:ext cx="5735100" cy="86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Font typeface="Poppins"/>
              <a:buChar char="●"/>
            </a:pPr>
            <a:r>
              <a:rPr lang="en-US" sz="3200">
                <a:latin typeface="Poppins"/>
                <a:ea typeface="Poppins"/>
                <a:cs typeface="Poppins"/>
                <a:sym typeface="Poppins"/>
              </a:rPr>
              <a:t>Spend more time with CNN development</a:t>
            </a:r>
            <a:endParaRPr sz="3200">
              <a:latin typeface="Poppins"/>
              <a:ea typeface="Poppins"/>
              <a:cs typeface="Poppins"/>
              <a:sym typeface="Poppins"/>
            </a:endParaRPr>
          </a:p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Font typeface="Poppins"/>
              <a:buChar char="●"/>
            </a:pPr>
            <a:r>
              <a:rPr lang="en-US" sz="3200">
                <a:latin typeface="Poppins"/>
                <a:ea typeface="Poppins"/>
                <a:cs typeface="Poppins"/>
                <a:sym typeface="Poppins"/>
              </a:rPr>
              <a:t>Explore advanced architectures</a:t>
            </a:r>
            <a:endParaRPr sz="3200">
              <a:latin typeface="Poppins"/>
              <a:ea typeface="Poppins"/>
              <a:cs typeface="Poppins"/>
              <a:sym typeface="Poppins"/>
            </a:endParaRPr>
          </a:p>
          <a:p>
            <a:pPr indent="-431800" lvl="1" marL="914400" rtl="0" algn="l">
              <a:spcBef>
                <a:spcPts val="1000"/>
              </a:spcBef>
              <a:spcAft>
                <a:spcPts val="0"/>
              </a:spcAft>
              <a:buSzPts val="3200"/>
              <a:buFont typeface="Poppins"/>
              <a:buChar char="○"/>
            </a:pPr>
            <a:r>
              <a:rPr lang="en-US" sz="3200">
                <a:latin typeface="Poppins"/>
                <a:ea typeface="Poppins"/>
                <a:cs typeface="Poppins"/>
                <a:sym typeface="Poppins"/>
              </a:rPr>
              <a:t>Few-shot learning techniques</a:t>
            </a:r>
            <a:endParaRPr sz="3200">
              <a:latin typeface="Poppins"/>
              <a:ea typeface="Poppins"/>
              <a:cs typeface="Poppins"/>
              <a:sym typeface="Poppins"/>
            </a:endParaRPr>
          </a:p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Font typeface="Poppins"/>
              <a:buChar char="●"/>
            </a:pPr>
            <a:r>
              <a:rPr lang="en-US" sz="3200">
                <a:latin typeface="Poppins"/>
                <a:ea typeface="Poppins"/>
                <a:cs typeface="Poppins"/>
                <a:sym typeface="Poppins"/>
              </a:rPr>
              <a:t>Move towards species-level prediction</a:t>
            </a:r>
            <a:endParaRPr sz="32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E0D9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18" name="Google Shape;418;g34d07c12442_3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313" y="0"/>
            <a:ext cx="23268864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g34d07c12442_3_20"/>
          <p:cNvSpPr/>
          <p:nvPr/>
        </p:nvSpPr>
        <p:spPr>
          <a:xfrm>
            <a:off x="2959470" y="1000325"/>
            <a:ext cx="146916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rgbClr val="272727"/>
                </a:solidFill>
                <a:latin typeface="Kalam"/>
                <a:ea typeface="Kalam"/>
                <a:cs typeface="Kalam"/>
                <a:sym typeface="Kalam"/>
              </a:rPr>
              <a:t>GitHub Repo Link</a:t>
            </a:r>
            <a:endParaRPr b="0" i="0" sz="10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420" name="Google Shape;420;g34d07c12442_3_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2387898" cy="742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21" name="Google Shape;421;g34d07c12442_3_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026978" y="9105900"/>
            <a:ext cx="4407451" cy="4610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22" name="Google Shape;422;g34d07c12442_3_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646931" y="11506200"/>
            <a:ext cx="1740117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g34d07c12442_3_20"/>
          <p:cNvSpPr/>
          <p:nvPr/>
        </p:nvSpPr>
        <p:spPr>
          <a:xfrm>
            <a:off x="23370921" y="10515600"/>
            <a:ext cx="1016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34d07c12442_3_20"/>
          <p:cNvSpPr txBox="1"/>
          <p:nvPr/>
        </p:nvSpPr>
        <p:spPr>
          <a:xfrm>
            <a:off x="3076000" y="6327900"/>
            <a:ext cx="18235500" cy="1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7"/>
              </a:rPr>
              <a:t>https://github.com/kalafosaurus/207-final-project</a:t>
            </a:r>
            <a:r>
              <a:rPr lang="en-US" sz="5500">
                <a:latin typeface="Poppins"/>
                <a:ea typeface="Poppins"/>
                <a:cs typeface="Poppins"/>
                <a:sym typeface="Poppins"/>
              </a:rPr>
              <a:t> </a:t>
            </a:r>
            <a:endParaRPr sz="55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E0D9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30" name="Google Shape;430;g34d07c12442_3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378" y="0"/>
            <a:ext cx="22762449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31" name="Google Shape;431;g34d07c12442_3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810650" y="2822650"/>
            <a:ext cx="1867133" cy="340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32" name="Google Shape;432;g34d07c12442_3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06651" cy="147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33" name="Google Shape;433;g34d07c12442_3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589273" y="12014200"/>
            <a:ext cx="3797775" cy="1701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g34d07c12442_3_0"/>
          <p:cNvSpPr/>
          <p:nvPr/>
        </p:nvSpPr>
        <p:spPr>
          <a:xfrm>
            <a:off x="23370921" y="10515600"/>
            <a:ext cx="1016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34d07c12442_3_0"/>
          <p:cNvSpPr/>
          <p:nvPr/>
        </p:nvSpPr>
        <p:spPr>
          <a:xfrm>
            <a:off x="9107050" y="469900"/>
            <a:ext cx="63129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72727"/>
                </a:solidFill>
                <a:latin typeface="Kalam"/>
                <a:ea typeface="Kalam"/>
                <a:cs typeface="Kalam"/>
                <a:sym typeface="Kalam"/>
              </a:rPr>
              <a:t>Contributions</a:t>
            </a:r>
            <a:endParaRPr b="0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g34d07c12442_3_0"/>
          <p:cNvSpPr/>
          <p:nvPr/>
        </p:nvSpPr>
        <p:spPr>
          <a:xfrm>
            <a:off x="1778222" y="2489200"/>
            <a:ext cx="20843400" cy="106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g34d07c12442_3_0"/>
          <p:cNvSpPr/>
          <p:nvPr/>
        </p:nvSpPr>
        <p:spPr>
          <a:xfrm>
            <a:off x="1778222" y="2489200"/>
            <a:ext cx="6439800" cy="10693500"/>
          </a:xfrm>
          <a:prstGeom prst="roundRect">
            <a:avLst>
              <a:gd fmla="val 3124" name="adj"/>
            </a:avLst>
          </a:prstGeom>
          <a:noFill/>
          <a:ln cap="flat" cmpd="sng" w="12700">
            <a:solidFill>
              <a:srgbClr val="C795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g34d07c12442_3_0"/>
          <p:cNvSpPr/>
          <p:nvPr/>
        </p:nvSpPr>
        <p:spPr>
          <a:xfrm>
            <a:off x="8980022" y="2489200"/>
            <a:ext cx="6439800" cy="10693500"/>
          </a:xfrm>
          <a:prstGeom prst="roundRect">
            <a:avLst>
              <a:gd fmla="val 3124" name="adj"/>
            </a:avLst>
          </a:prstGeom>
          <a:noFill/>
          <a:ln cap="flat" cmpd="sng" w="12700">
            <a:solidFill>
              <a:srgbClr val="C795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34d07c12442_3_0"/>
          <p:cNvSpPr/>
          <p:nvPr/>
        </p:nvSpPr>
        <p:spPr>
          <a:xfrm>
            <a:off x="16181822" y="2489200"/>
            <a:ext cx="6439800" cy="10693500"/>
          </a:xfrm>
          <a:prstGeom prst="roundRect">
            <a:avLst>
              <a:gd fmla="val 3124" name="adj"/>
            </a:avLst>
          </a:prstGeom>
          <a:noFill/>
          <a:ln cap="flat" cmpd="sng" w="12700">
            <a:solidFill>
              <a:srgbClr val="C7958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34d07c12442_3_0"/>
          <p:cNvSpPr/>
          <p:nvPr/>
        </p:nvSpPr>
        <p:spPr>
          <a:xfrm>
            <a:off x="2107648" y="2678875"/>
            <a:ext cx="57351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0E0E0E"/>
                </a:solidFill>
                <a:latin typeface="Kalam"/>
                <a:ea typeface="Kalam"/>
                <a:cs typeface="Kalam"/>
                <a:sym typeface="Kalam"/>
              </a:rPr>
              <a:t>Rachel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g34d07c12442_3_0"/>
          <p:cNvSpPr txBox="1"/>
          <p:nvPr/>
        </p:nvSpPr>
        <p:spPr>
          <a:xfrm>
            <a:off x="2107650" y="3779675"/>
            <a:ext cx="5735100" cy="86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Char char="●"/>
            </a:pPr>
            <a:r>
              <a:rPr lang="en-US" sz="3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EDA</a:t>
            </a:r>
            <a:endParaRPr sz="3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Char char="●"/>
            </a:pPr>
            <a:r>
              <a:rPr lang="en-US" sz="3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Experimented with different image preprocessing and data cleaning techniques</a:t>
            </a:r>
            <a:endParaRPr sz="3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Char char="●"/>
            </a:pPr>
            <a:r>
              <a:rPr lang="en-US" sz="3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Experimented with data augmentation</a:t>
            </a:r>
            <a:endParaRPr sz="3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Char char="●"/>
            </a:pPr>
            <a:r>
              <a:rPr lang="en-US" sz="3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Created baseline CNN</a:t>
            </a:r>
            <a:endParaRPr sz="3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Char char="●"/>
            </a:pPr>
            <a:r>
              <a:rPr lang="en-US" sz="3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Experimented with balancing classes</a:t>
            </a:r>
            <a:endParaRPr sz="3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Char char="●"/>
            </a:pPr>
            <a:r>
              <a:rPr lang="en-US" sz="3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Attempted to stratify splits</a:t>
            </a:r>
            <a:endParaRPr sz="3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Char char="●"/>
            </a:pPr>
            <a:r>
              <a:rPr lang="en-US" sz="3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Contributed to slide deck</a:t>
            </a:r>
            <a:endParaRPr sz="3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2" name="Google Shape;442;g34d07c12442_3_0"/>
          <p:cNvSpPr txBox="1"/>
          <p:nvPr/>
        </p:nvSpPr>
        <p:spPr>
          <a:xfrm>
            <a:off x="9332325" y="3859975"/>
            <a:ext cx="5735100" cy="86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Font typeface="Poppins"/>
              <a:buChar char="●"/>
            </a:pPr>
            <a:r>
              <a:rPr lang="en-US" sz="3200">
                <a:latin typeface="Poppins"/>
                <a:ea typeface="Poppins"/>
                <a:cs typeface="Poppins"/>
                <a:sym typeface="Poppins"/>
              </a:rPr>
              <a:t>Built and ran all our models: image-only CNN, CNN with metadata using functional API, FFNN</a:t>
            </a:r>
            <a:endParaRPr sz="3200">
              <a:latin typeface="Poppins"/>
              <a:ea typeface="Poppins"/>
              <a:cs typeface="Poppins"/>
              <a:sym typeface="Poppins"/>
            </a:endParaRPr>
          </a:p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Font typeface="Poppins"/>
              <a:buChar char="●"/>
            </a:pPr>
            <a:r>
              <a:rPr lang="en-US" sz="3200">
                <a:latin typeface="Poppins"/>
                <a:ea typeface="Poppins"/>
                <a:cs typeface="Poppins"/>
                <a:sym typeface="Poppins"/>
              </a:rPr>
              <a:t>Wrote lots of code: </a:t>
            </a:r>
            <a:endParaRPr sz="3200">
              <a:latin typeface="Poppins"/>
              <a:ea typeface="Poppins"/>
              <a:cs typeface="Poppins"/>
              <a:sym typeface="Poppins"/>
            </a:endParaRPr>
          </a:p>
          <a:p>
            <a:pPr indent="-431800" lvl="1" marL="914400" rtl="0" algn="l">
              <a:spcBef>
                <a:spcPts val="1000"/>
              </a:spcBef>
              <a:spcAft>
                <a:spcPts val="0"/>
              </a:spcAft>
              <a:buSzPts val="3200"/>
              <a:buFont typeface="Poppins"/>
              <a:buChar char="○"/>
            </a:pPr>
            <a:r>
              <a:rPr lang="en-US" sz="3200">
                <a:latin typeface="Poppins"/>
                <a:ea typeface="Poppins"/>
                <a:cs typeface="Poppins"/>
                <a:sym typeface="Poppins"/>
              </a:rPr>
              <a:t>image preprocessing, keeping aspect ratios when resizing, padding, etc</a:t>
            </a:r>
            <a:endParaRPr sz="3200">
              <a:latin typeface="Poppins"/>
              <a:ea typeface="Poppins"/>
              <a:cs typeface="Poppins"/>
              <a:sym typeface="Poppins"/>
            </a:endParaRPr>
          </a:p>
          <a:p>
            <a:pPr indent="-431800" lvl="1" marL="914400" rtl="0" algn="l">
              <a:spcBef>
                <a:spcPts val="1000"/>
              </a:spcBef>
              <a:spcAft>
                <a:spcPts val="0"/>
              </a:spcAft>
              <a:buSzPts val="3200"/>
              <a:buFont typeface="Poppins"/>
              <a:buChar char="○"/>
            </a:pPr>
            <a:r>
              <a:rPr lang="en-US" sz="3200">
                <a:latin typeface="Poppins"/>
                <a:ea typeface="Poppins"/>
                <a:cs typeface="Poppins"/>
                <a:sym typeface="Poppins"/>
              </a:rPr>
              <a:t>creating embeddings for </a:t>
            </a:r>
            <a:r>
              <a:rPr lang="en-US" sz="3200">
                <a:latin typeface="Poppins"/>
                <a:ea typeface="Poppins"/>
                <a:cs typeface="Poppins"/>
                <a:sym typeface="Poppins"/>
              </a:rPr>
              <a:t>habitat</a:t>
            </a:r>
            <a:endParaRPr sz="3200">
              <a:latin typeface="Poppins"/>
              <a:ea typeface="Poppins"/>
              <a:cs typeface="Poppins"/>
              <a:sym typeface="Poppins"/>
            </a:endParaRPr>
          </a:p>
          <a:p>
            <a:pPr indent="-431800" lvl="1" marL="914400" rtl="0" algn="l">
              <a:spcBef>
                <a:spcPts val="1000"/>
              </a:spcBef>
              <a:spcAft>
                <a:spcPts val="0"/>
              </a:spcAft>
              <a:buSzPts val="3200"/>
              <a:buFont typeface="Poppins"/>
              <a:buChar char="○"/>
            </a:pPr>
            <a:r>
              <a:rPr lang="en-US" sz="3200">
                <a:latin typeface="Poppins"/>
                <a:ea typeface="Poppins"/>
                <a:cs typeface="Poppins"/>
                <a:sym typeface="Poppins"/>
              </a:rPr>
              <a:t>class imbalance image augmentation and downsampling</a:t>
            </a:r>
            <a:endParaRPr sz="3200">
              <a:latin typeface="Poppins"/>
              <a:ea typeface="Poppins"/>
              <a:cs typeface="Poppins"/>
              <a:sym typeface="Poppins"/>
            </a:endParaRPr>
          </a:p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Font typeface="Poppins"/>
              <a:buChar char="●"/>
            </a:pPr>
            <a:r>
              <a:rPr lang="en-US" sz="3200">
                <a:latin typeface="Poppins"/>
                <a:ea typeface="Poppins"/>
                <a:cs typeface="Poppins"/>
                <a:sym typeface="Poppins"/>
              </a:rPr>
              <a:t>Also helped with slides</a:t>
            </a:r>
            <a:endParaRPr sz="3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3" name="Google Shape;443;g34d07c12442_3_0"/>
          <p:cNvSpPr/>
          <p:nvPr/>
        </p:nvSpPr>
        <p:spPr>
          <a:xfrm>
            <a:off x="9332323" y="2678875"/>
            <a:ext cx="57351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0E0E0E"/>
                </a:solidFill>
                <a:latin typeface="Kalam"/>
                <a:ea typeface="Kalam"/>
                <a:cs typeface="Kalam"/>
                <a:sym typeface="Kalam"/>
              </a:rPr>
              <a:t>Ryan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g34d07c12442_3_0"/>
          <p:cNvSpPr/>
          <p:nvPr/>
        </p:nvSpPr>
        <p:spPr>
          <a:xfrm>
            <a:off x="16556998" y="2678875"/>
            <a:ext cx="57351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0E0E0E"/>
                </a:solidFill>
                <a:latin typeface="Kalam"/>
                <a:ea typeface="Kalam"/>
                <a:cs typeface="Kalam"/>
                <a:sym typeface="Kalam"/>
              </a:rPr>
              <a:t>Will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g34d07c12442_3_0"/>
          <p:cNvSpPr txBox="1"/>
          <p:nvPr/>
        </p:nvSpPr>
        <p:spPr>
          <a:xfrm>
            <a:off x="16527775" y="3859975"/>
            <a:ext cx="5735100" cy="9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</a:pPr>
            <a:r>
              <a:rPr lang="en-US" sz="3000">
                <a:latin typeface="Poppins"/>
                <a:ea typeface="Poppins"/>
                <a:cs typeface="Poppins"/>
                <a:sym typeface="Poppins"/>
              </a:rPr>
              <a:t>Contributed to data prep and preprocessing</a:t>
            </a:r>
            <a:endParaRPr sz="3000"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</a:pPr>
            <a:r>
              <a:rPr lang="en-US" sz="3000">
                <a:latin typeface="Poppins"/>
                <a:ea typeface="Poppins"/>
                <a:cs typeface="Poppins"/>
                <a:sym typeface="Poppins"/>
              </a:rPr>
              <a:t>Designed and trained CNN for multi-class classification</a:t>
            </a:r>
            <a:endParaRPr sz="3000"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</a:pPr>
            <a:r>
              <a:rPr lang="en-US" sz="3000">
                <a:latin typeface="Poppins"/>
                <a:ea typeface="Poppins"/>
                <a:cs typeface="Poppins"/>
                <a:sym typeface="Poppins"/>
              </a:rPr>
              <a:t>Addressed class imbalance through data augmentation (e.g., rotations, flips) and downsampling</a:t>
            </a:r>
            <a:endParaRPr sz="3000"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</a:pPr>
            <a:r>
              <a:rPr lang="en-US" sz="3000">
                <a:latin typeface="Poppins"/>
                <a:ea typeface="Poppins"/>
                <a:cs typeface="Poppins"/>
                <a:sym typeface="Poppins"/>
              </a:rPr>
              <a:t>Evaluated in-memory vs. disk-based augmentation to balance training speed / storage </a:t>
            </a:r>
            <a:r>
              <a:rPr lang="en-US" sz="3000">
                <a:latin typeface="Poppins"/>
                <a:ea typeface="Poppins"/>
                <a:cs typeface="Poppins"/>
                <a:sym typeface="Poppins"/>
              </a:rPr>
              <a:t>constraints</a:t>
            </a:r>
            <a:endParaRPr sz="3000"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</a:pPr>
            <a:r>
              <a:rPr lang="en-US" sz="3000">
                <a:latin typeface="Poppins"/>
                <a:ea typeface="Poppins"/>
                <a:cs typeface="Poppins"/>
                <a:sym typeface="Poppins"/>
              </a:rPr>
              <a:t>Gained practical experience in building and </a:t>
            </a:r>
            <a:r>
              <a:rPr lang="en-US" sz="3000">
                <a:latin typeface="Poppins"/>
                <a:ea typeface="Poppins"/>
                <a:cs typeface="Poppins"/>
                <a:sym typeface="Poppins"/>
              </a:rPr>
              <a:t>tuning</a:t>
            </a:r>
            <a:r>
              <a:rPr lang="en-US" sz="3000">
                <a:latin typeface="Poppins"/>
                <a:ea typeface="Poppins"/>
                <a:cs typeface="Poppins"/>
                <a:sym typeface="Poppins"/>
              </a:rPr>
              <a:t> CNNs</a:t>
            </a:r>
            <a:endParaRPr sz="3000"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rtl="0" algn="l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</a:pPr>
            <a:r>
              <a:rPr lang="en-US" sz="3000">
                <a:latin typeface="Poppins"/>
                <a:ea typeface="Poppins"/>
                <a:cs typeface="Poppins"/>
                <a:sym typeface="Poppins"/>
              </a:rPr>
              <a:t>Had fun with slides</a:t>
            </a:r>
            <a:endParaRPr sz="30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E0D9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4" name="Google Shape;74;g34d07c12442_2_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7048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5" name="Google Shape;75;g34d07c12442_2_1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64508" y="190500"/>
            <a:ext cx="16254490" cy="133455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6" name="Google Shape;76;g34d07c12442_2_1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9029" y="11201400"/>
            <a:ext cx="1600400" cy="177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7" name="Google Shape;77;g34d07c12442_2_1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68162" y="0"/>
            <a:ext cx="11340803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34d07c12442_2_146"/>
          <p:cNvSpPr/>
          <p:nvPr/>
        </p:nvSpPr>
        <p:spPr>
          <a:xfrm>
            <a:off x="23370921" y="10515600"/>
            <a:ext cx="1016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34d07c12442_2_146"/>
          <p:cNvSpPr/>
          <p:nvPr/>
        </p:nvSpPr>
        <p:spPr>
          <a:xfrm>
            <a:off x="2743543" y="1828800"/>
            <a:ext cx="9450000" cy="10871100"/>
          </a:xfrm>
          <a:prstGeom prst="roundRect">
            <a:avLst>
              <a:gd fmla="val 1345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34d07c12442_2_146"/>
          <p:cNvSpPr/>
          <p:nvPr/>
        </p:nvSpPr>
        <p:spPr>
          <a:xfrm>
            <a:off x="3257057" y="5469450"/>
            <a:ext cx="8163000" cy="3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72727"/>
                </a:solidFill>
                <a:latin typeface="Kalam"/>
                <a:ea typeface="Kalam"/>
                <a:cs typeface="Kalam"/>
                <a:sym typeface="Kalam"/>
              </a:rPr>
              <a:t>1. Motivation</a:t>
            </a:r>
            <a:endParaRPr b="0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81" name="Google Shape;81;g34d07c12442_2_1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193524" y="1066800"/>
            <a:ext cx="11621953" cy="117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E0D9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7" name="Google Shape;8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4508" y="190498"/>
            <a:ext cx="16254490" cy="133455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8" name="Google Shape;8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6158" y="1009650"/>
            <a:ext cx="14251181" cy="1169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9" name="Google Shape;8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544318" y="6858000"/>
            <a:ext cx="584273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0" name="Google Shape;90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233629" y="11176000"/>
            <a:ext cx="3391324" cy="201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1" name="Google Shape;91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535042" y="0"/>
            <a:ext cx="4852006" cy="4330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2" name="Google Shape;92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0" y="9956800"/>
            <a:ext cx="2667333" cy="375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3" name="Google Shape;93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829029" y="11201400"/>
            <a:ext cx="1600400" cy="177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4" name="Google Shape;94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0" y="0"/>
            <a:ext cx="3251606" cy="311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8736825" y="2182500"/>
            <a:ext cx="8020500" cy="31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200">
                <a:solidFill>
                  <a:srgbClr val="272727"/>
                </a:solidFill>
                <a:latin typeface="Kalam"/>
                <a:ea typeface="Kalam"/>
                <a:cs typeface="Kalam"/>
                <a:sym typeface="Kalam"/>
              </a:rPr>
              <a:t>Research Question</a:t>
            </a:r>
            <a:endParaRPr b="0" i="0" sz="10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6186650" y="6373725"/>
            <a:ext cx="11604900" cy="40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50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“Can the inclusion of metadata (e.g. elevation, habitat) enhance model performance in classifying fungal </a:t>
            </a:r>
            <a:r>
              <a:rPr b="1" i="1" lang="en-US" sz="50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taxonomic class</a:t>
            </a:r>
            <a:r>
              <a:rPr i="1" lang="en-US" sz="50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 compared to a model using only image data?”</a:t>
            </a:r>
            <a:endParaRPr i="1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E0D9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3" name="Google Shape;10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076" y="0"/>
            <a:ext cx="23268864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4"/>
          <p:cNvSpPr/>
          <p:nvPr/>
        </p:nvSpPr>
        <p:spPr>
          <a:xfrm>
            <a:off x="2959470" y="1000325"/>
            <a:ext cx="146916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rgbClr val="272727"/>
                </a:solidFill>
                <a:latin typeface="Kalam"/>
                <a:ea typeface="Kalam"/>
                <a:cs typeface="Kalam"/>
                <a:sym typeface="Kalam"/>
              </a:rPr>
              <a:t>Motivation</a:t>
            </a:r>
            <a:endParaRPr b="0" i="0" sz="10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05" name="Google Shape;10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2387898" cy="742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6" name="Google Shape;10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026978" y="9105900"/>
            <a:ext cx="4407451" cy="4610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7" name="Google Shape;107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646931" y="11506200"/>
            <a:ext cx="1740117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4"/>
          <p:cNvSpPr/>
          <p:nvPr/>
        </p:nvSpPr>
        <p:spPr>
          <a:xfrm>
            <a:off x="23370921" y="10515600"/>
            <a:ext cx="1016127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"/>
          <p:cNvSpPr/>
          <p:nvPr/>
        </p:nvSpPr>
        <p:spPr>
          <a:xfrm>
            <a:off x="1269500" y="2928075"/>
            <a:ext cx="10245600" cy="190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Fungi classification has applications in…</a:t>
            </a:r>
            <a:endParaRPr b="1" i="1" sz="1700"/>
          </a:p>
        </p:txBody>
      </p:sp>
      <p:sp>
        <p:nvSpPr>
          <p:cNvPr id="110" name="Google Shape;110;p4"/>
          <p:cNvSpPr/>
          <p:nvPr/>
        </p:nvSpPr>
        <p:spPr>
          <a:xfrm>
            <a:off x="1269500" y="5567900"/>
            <a:ext cx="10245600" cy="190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B</a:t>
            </a:r>
            <a:r>
              <a:rPr b="1" lang="en-US" sz="35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iodiversity Tracking</a:t>
            </a:r>
            <a:endParaRPr b="1" sz="1700"/>
          </a:p>
        </p:txBody>
      </p:sp>
      <p:sp>
        <p:nvSpPr>
          <p:cNvPr id="111" name="Google Shape;111;p4"/>
          <p:cNvSpPr/>
          <p:nvPr/>
        </p:nvSpPr>
        <p:spPr>
          <a:xfrm>
            <a:off x="1269500" y="8207729"/>
            <a:ext cx="10245600" cy="190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b="1" lang="en-US" sz="35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itizen Science</a:t>
            </a:r>
            <a:endParaRPr b="1" sz="1700"/>
          </a:p>
        </p:txBody>
      </p:sp>
      <p:sp>
        <p:nvSpPr>
          <p:cNvPr id="112" name="Google Shape;112;p4"/>
          <p:cNvSpPr/>
          <p:nvPr/>
        </p:nvSpPr>
        <p:spPr>
          <a:xfrm>
            <a:off x="1269500" y="10847550"/>
            <a:ext cx="10245600" cy="190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b="1" lang="en-US" sz="35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onservation Efforts</a:t>
            </a:r>
            <a:endParaRPr b="1" sz="1700"/>
          </a:p>
        </p:txBody>
      </p:sp>
      <p:sp>
        <p:nvSpPr>
          <p:cNvPr id="113" name="Google Shape;113;p4"/>
          <p:cNvSpPr/>
          <p:nvPr/>
        </p:nvSpPr>
        <p:spPr>
          <a:xfrm>
            <a:off x="12960075" y="2928075"/>
            <a:ext cx="10245600" cy="190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An “automatic fungi recognition” mobile app is a fun challenge, as it would have to…</a:t>
            </a:r>
            <a:endParaRPr b="1" i="1" sz="1700"/>
          </a:p>
        </p:txBody>
      </p:sp>
      <p:sp>
        <p:nvSpPr>
          <p:cNvPr id="114" name="Google Shape;114;p4"/>
          <p:cNvSpPr/>
          <p:nvPr/>
        </p:nvSpPr>
        <p:spPr>
          <a:xfrm>
            <a:off x="12960309" y="5567900"/>
            <a:ext cx="10245600" cy="19014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W</a:t>
            </a:r>
            <a:r>
              <a:rPr lang="en-US" sz="32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ork with </a:t>
            </a:r>
            <a:r>
              <a:rPr b="1" i="1" lang="en-US" sz="32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limited resources</a:t>
            </a:r>
            <a:endParaRPr b="1" sz="1700"/>
          </a:p>
        </p:txBody>
      </p:sp>
      <p:sp>
        <p:nvSpPr>
          <p:cNvPr id="115" name="Google Shape;115;p4"/>
          <p:cNvSpPr/>
          <p:nvPr/>
        </p:nvSpPr>
        <p:spPr>
          <a:xfrm>
            <a:off x="12960200" y="8207725"/>
            <a:ext cx="10245600" cy="19014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L</a:t>
            </a:r>
            <a:r>
              <a:rPr lang="en-US" sz="32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earn to classify </a:t>
            </a:r>
            <a:r>
              <a:rPr b="1" i="1" lang="en-US" sz="32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extremely rare </a:t>
            </a:r>
            <a:r>
              <a:rPr lang="en-US" sz="32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fungi</a:t>
            </a:r>
            <a:endParaRPr b="1" sz="1700"/>
          </a:p>
        </p:txBody>
      </p:sp>
      <p:sp>
        <p:nvSpPr>
          <p:cNvPr id="116" name="Google Shape;116;p4"/>
          <p:cNvSpPr/>
          <p:nvPr/>
        </p:nvSpPr>
        <p:spPr>
          <a:xfrm>
            <a:off x="12960200" y="10847550"/>
            <a:ext cx="10245600" cy="19014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V</a:t>
            </a:r>
            <a:r>
              <a:rPr lang="en-US" sz="32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isually </a:t>
            </a:r>
            <a:r>
              <a:rPr b="1" i="1" lang="en-US" sz="32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distinguish similar species</a:t>
            </a:r>
            <a:endParaRPr b="1"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E0D9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2" name="Google Shape;122;g34d07c12442_2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313" y="0"/>
            <a:ext cx="23268864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34d07c12442_2_4"/>
          <p:cNvSpPr/>
          <p:nvPr/>
        </p:nvSpPr>
        <p:spPr>
          <a:xfrm>
            <a:off x="2959470" y="1000325"/>
            <a:ext cx="146916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rgbClr val="272727"/>
                </a:solidFill>
                <a:latin typeface="Kalam"/>
                <a:ea typeface="Kalam"/>
                <a:cs typeface="Kalam"/>
                <a:sym typeface="Kalam"/>
              </a:rPr>
              <a:t>Initial Approach</a:t>
            </a:r>
            <a:endParaRPr b="0" i="0" sz="10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24" name="Google Shape;124;g34d07c12442_2_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2387898" cy="742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5" name="Google Shape;125;g34d07c12442_2_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026978" y="9105900"/>
            <a:ext cx="4407451" cy="4610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6" name="Google Shape;126;g34d07c12442_2_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646931" y="11506200"/>
            <a:ext cx="1740117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34d07c12442_2_4"/>
          <p:cNvSpPr/>
          <p:nvPr/>
        </p:nvSpPr>
        <p:spPr>
          <a:xfrm>
            <a:off x="23370921" y="10515600"/>
            <a:ext cx="1016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4d07c12442_2_4"/>
          <p:cNvSpPr/>
          <p:nvPr/>
        </p:nvSpPr>
        <p:spPr>
          <a:xfrm>
            <a:off x="559324" y="4001625"/>
            <a:ext cx="7472400" cy="725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106075" wrap="square" tIns="91425">
            <a:noAutofit/>
          </a:bodyPr>
          <a:lstStyle/>
          <a:p>
            <a:pPr indent="-52705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Poppins"/>
              <a:buAutoNum type="arabicPeriod"/>
            </a:pPr>
            <a:r>
              <a:t/>
            </a:r>
            <a:endParaRPr sz="4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Build a baseline CNN model that classifies fungi into </a:t>
            </a:r>
            <a:r>
              <a:rPr b="1" lang="en-US" sz="4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classes</a:t>
            </a:r>
            <a:r>
              <a:rPr lang="en-US" sz="4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using only image data.</a:t>
            </a:r>
            <a:endParaRPr sz="4700"/>
          </a:p>
        </p:txBody>
      </p:sp>
      <p:sp>
        <p:nvSpPr>
          <p:cNvPr id="129" name="Google Shape;129;g34d07c12442_2_4"/>
          <p:cNvSpPr/>
          <p:nvPr/>
        </p:nvSpPr>
        <p:spPr>
          <a:xfrm>
            <a:off x="8457545" y="4001625"/>
            <a:ext cx="7472400" cy="725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10607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2. </a:t>
            </a:r>
            <a:endParaRPr sz="4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Design a multi-input neural network that also includes spatial and environmental </a:t>
            </a:r>
            <a:r>
              <a:rPr b="1" lang="en-US" sz="4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metadata</a:t>
            </a:r>
            <a:r>
              <a:rPr lang="en-US" sz="4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4700"/>
          </a:p>
        </p:txBody>
      </p:sp>
      <p:sp>
        <p:nvSpPr>
          <p:cNvPr id="130" name="Google Shape;130;g34d07c12442_2_4"/>
          <p:cNvSpPr/>
          <p:nvPr/>
        </p:nvSpPr>
        <p:spPr>
          <a:xfrm>
            <a:off x="16355765" y="4001625"/>
            <a:ext cx="7472400" cy="725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10607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3. </a:t>
            </a:r>
            <a:endParaRPr sz="4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Use strategies to mitigate class imbalance (image augmentation, downsampling, filtering).</a:t>
            </a:r>
            <a:endParaRPr sz="4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E0D9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6" name="Google Shape;136;g34d07c12442_2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313" y="0"/>
            <a:ext cx="23268864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34d07c12442_2_22"/>
          <p:cNvSpPr/>
          <p:nvPr/>
        </p:nvSpPr>
        <p:spPr>
          <a:xfrm>
            <a:off x="2959470" y="1000325"/>
            <a:ext cx="146916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0">
                <a:solidFill>
                  <a:srgbClr val="272727"/>
                </a:solidFill>
                <a:latin typeface="Kalam"/>
                <a:ea typeface="Kalam"/>
                <a:cs typeface="Kalam"/>
                <a:sym typeface="Kalam"/>
              </a:rPr>
              <a:t>Summary of Results</a:t>
            </a:r>
            <a:endParaRPr b="0" i="0" sz="10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38" name="Google Shape;138;g34d07c12442_2_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2387898" cy="7429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9" name="Google Shape;139;g34d07c12442_2_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026978" y="9105900"/>
            <a:ext cx="4407451" cy="4610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0" name="Google Shape;140;g34d07c12442_2_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646931" y="11506200"/>
            <a:ext cx="1740117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34d07c12442_2_22"/>
          <p:cNvSpPr/>
          <p:nvPr/>
        </p:nvSpPr>
        <p:spPr>
          <a:xfrm>
            <a:off x="23370921" y="10515600"/>
            <a:ext cx="1016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34d07c12442_2_22"/>
          <p:cNvSpPr txBox="1"/>
          <p:nvPr/>
        </p:nvSpPr>
        <p:spPr>
          <a:xfrm>
            <a:off x="2959475" y="2964725"/>
            <a:ext cx="18235500" cy="80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SzPts val="4400"/>
              <a:buFont typeface="Poppins"/>
              <a:buChar char="●"/>
            </a:pPr>
            <a:r>
              <a:rPr lang="en-US" sz="4400">
                <a:latin typeface="Poppins"/>
                <a:ea typeface="Poppins"/>
                <a:cs typeface="Poppins"/>
                <a:sym typeface="Poppins"/>
              </a:rPr>
              <a:t>The addition of</a:t>
            </a:r>
            <a:r>
              <a:rPr lang="en-US" sz="440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4400">
                <a:latin typeface="Poppins"/>
                <a:ea typeface="Poppins"/>
                <a:cs typeface="Poppins"/>
                <a:sym typeface="Poppins"/>
              </a:rPr>
              <a:t>tabular</a:t>
            </a:r>
            <a:r>
              <a:rPr lang="en-US" sz="4400">
                <a:latin typeface="Poppins"/>
                <a:ea typeface="Poppins"/>
                <a:cs typeface="Poppins"/>
                <a:sym typeface="Poppins"/>
              </a:rPr>
              <a:t> metadata boosts the </a:t>
            </a:r>
            <a:r>
              <a:rPr lang="en-US" sz="4400">
                <a:latin typeface="Poppins"/>
                <a:ea typeface="Poppins"/>
                <a:cs typeface="Poppins"/>
                <a:sym typeface="Poppins"/>
              </a:rPr>
              <a:t>accuracy</a:t>
            </a:r>
            <a:r>
              <a:rPr lang="en-US" sz="4400">
                <a:latin typeface="Poppins"/>
                <a:ea typeface="Poppins"/>
                <a:cs typeface="Poppins"/>
                <a:sym typeface="Poppins"/>
              </a:rPr>
              <a:t> of the CNN</a:t>
            </a:r>
            <a:endParaRPr sz="440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latin typeface="Poppins"/>
              <a:ea typeface="Poppins"/>
              <a:cs typeface="Poppins"/>
              <a:sym typeface="Poppins"/>
            </a:endParaRPr>
          </a:p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SzPts val="4400"/>
              <a:buFont typeface="Poppins"/>
              <a:buChar char="●"/>
            </a:pPr>
            <a:r>
              <a:rPr lang="en-US" sz="4400">
                <a:latin typeface="Poppins"/>
                <a:ea typeface="Poppins"/>
                <a:cs typeface="Poppins"/>
                <a:sym typeface="Poppins"/>
              </a:rPr>
              <a:t>FFNN performs better than a CNN on this particular problem</a:t>
            </a:r>
            <a:endParaRPr sz="4400"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latin typeface="Poppins"/>
              <a:ea typeface="Poppins"/>
              <a:cs typeface="Poppins"/>
              <a:sym typeface="Poppins"/>
            </a:endParaRPr>
          </a:p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SzPts val="4400"/>
              <a:buFont typeface="Poppins"/>
              <a:buChar char="●"/>
            </a:pPr>
            <a:r>
              <a:rPr lang="en-US" sz="4400">
                <a:latin typeface="Poppins"/>
                <a:ea typeface="Poppins"/>
                <a:cs typeface="Poppins"/>
                <a:sym typeface="Poppins"/>
              </a:rPr>
              <a:t>Class imbalance proved to be a major challenge</a:t>
            </a:r>
            <a:endParaRPr sz="44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E0D9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8" name="Google Shape;148;g34d07c12442_2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87048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9" name="Google Shape;149;g34d07c12442_2_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64508" y="190500"/>
            <a:ext cx="16254490" cy="133455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0" name="Google Shape;150;g34d07c12442_2_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9029" y="11201400"/>
            <a:ext cx="1600400" cy="177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1" name="Google Shape;151;g34d07c12442_2_9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68162" y="0"/>
            <a:ext cx="11340803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34d07c12442_2_95"/>
          <p:cNvSpPr/>
          <p:nvPr/>
        </p:nvSpPr>
        <p:spPr>
          <a:xfrm>
            <a:off x="23370921" y="10515600"/>
            <a:ext cx="10161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34d07c12442_2_95"/>
          <p:cNvSpPr/>
          <p:nvPr/>
        </p:nvSpPr>
        <p:spPr>
          <a:xfrm>
            <a:off x="2743543" y="1828800"/>
            <a:ext cx="9450000" cy="10871100"/>
          </a:xfrm>
          <a:prstGeom prst="roundRect">
            <a:avLst>
              <a:gd fmla="val 13450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4d07c12442_2_95"/>
          <p:cNvSpPr/>
          <p:nvPr/>
        </p:nvSpPr>
        <p:spPr>
          <a:xfrm>
            <a:off x="3257057" y="5469450"/>
            <a:ext cx="8163000" cy="35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72727"/>
                </a:solidFill>
                <a:latin typeface="Kalam"/>
                <a:ea typeface="Kalam"/>
                <a:cs typeface="Kalam"/>
                <a:sym typeface="Kalam"/>
              </a:rPr>
              <a:t>2</a:t>
            </a:r>
            <a:r>
              <a:rPr b="1" lang="en-US" sz="8000">
                <a:solidFill>
                  <a:srgbClr val="272727"/>
                </a:solidFill>
                <a:latin typeface="Kalam"/>
                <a:ea typeface="Kalam"/>
                <a:cs typeface="Kalam"/>
                <a:sym typeface="Kalam"/>
              </a:rPr>
              <a:t>. Data</a:t>
            </a:r>
            <a:endParaRPr b="0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55" name="Google Shape;155;g34d07c12442_2_9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193524" y="1066800"/>
            <a:ext cx="11621953" cy="1174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E0D9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1" name="Google Shape;16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270" y="152400"/>
            <a:ext cx="23271461" cy="1371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2" name="Google Shape;16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474950" y="0"/>
            <a:ext cx="1912100" cy="6321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3" name="Google Shape;16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468746" y="618274"/>
            <a:ext cx="2094593" cy="24048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4" name="Google Shape;164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8953500"/>
            <a:ext cx="901813" cy="1930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5" name="Google Shape;165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95762" y="12509500"/>
            <a:ext cx="1016127" cy="1206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6" name="Google Shape;166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591124" y="9944100"/>
            <a:ext cx="1676610" cy="203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7" name="Google Shape;167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90524" y="11709400"/>
            <a:ext cx="1155844" cy="13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5"/>
          <p:cNvSpPr/>
          <p:nvPr/>
        </p:nvSpPr>
        <p:spPr>
          <a:xfrm>
            <a:off x="15089486" y="2705100"/>
            <a:ext cx="7874984" cy="3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"/>
          <p:cNvSpPr/>
          <p:nvPr/>
        </p:nvSpPr>
        <p:spPr>
          <a:xfrm>
            <a:off x="12295375" y="3036775"/>
            <a:ext cx="11213100" cy="3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0E0E0E"/>
                </a:solidFill>
                <a:latin typeface="Kalam"/>
                <a:ea typeface="Kalam"/>
                <a:cs typeface="Kalam"/>
                <a:sym typeface="Kalam"/>
              </a:rPr>
              <a:t>Dataset:</a:t>
            </a:r>
            <a:endParaRPr sz="3200">
              <a:solidFill>
                <a:srgbClr val="0E0E0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3200"/>
              <a:buFont typeface="Poppins"/>
              <a:buChar char="-"/>
            </a:pPr>
            <a:r>
              <a:rPr lang="en-US" sz="32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FungiCLEF 2025 (Kaggle Competition)</a:t>
            </a:r>
            <a:endParaRPr sz="3200">
              <a:solidFill>
                <a:srgbClr val="0E0E0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3200"/>
              <a:buFont typeface="Poppins"/>
              <a:buChar char="-"/>
            </a:pPr>
            <a:r>
              <a:rPr lang="en-US" sz="32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6,391 unique fungal observations, 12,015 total images</a:t>
            </a:r>
            <a:endParaRPr sz="3200">
              <a:solidFill>
                <a:srgbClr val="0E0E0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3200"/>
              <a:buFont typeface="Poppins"/>
              <a:buChar char="-"/>
            </a:pPr>
            <a:r>
              <a:rPr lang="en-US" sz="32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Each observation = 1 fungus found in the wild, often with multiple photos</a:t>
            </a:r>
            <a:endParaRPr sz="3200">
              <a:solidFill>
                <a:srgbClr val="0E0E0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3200"/>
              <a:buFont typeface="Poppins"/>
              <a:buChar char="-"/>
            </a:pPr>
            <a:r>
              <a:rPr lang="en-US" sz="32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Each observation includes </a:t>
            </a:r>
            <a:r>
              <a:rPr b="1" lang="en-US" sz="32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images</a:t>
            </a:r>
            <a:r>
              <a:rPr lang="en-US" sz="32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 + </a:t>
            </a:r>
            <a:r>
              <a:rPr b="1" lang="en-US" sz="32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metadata</a:t>
            </a:r>
            <a:endParaRPr b="1" sz="3200">
              <a:solidFill>
                <a:srgbClr val="0E0E0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preencoded.png" id="170" name="Google Shape;170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9703157" y="954994"/>
            <a:ext cx="1625803" cy="1673318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5"/>
          <p:cNvSpPr/>
          <p:nvPr/>
        </p:nvSpPr>
        <p:spPr>
          <a:xfrm>
            <a:off x="15089486" y="6858000"/>
            <a:ext cx="7874984" cy="3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5"/>
          <p:cNvSpPr/>
          <p:nvPr/>
        </p:nvSpPr>
        <p:spPr>
          <a:xfrm>
            <a:off x="12227575" y="6598288"/>
            <a:ext cx="11685600" cy="18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0E0E0E"/>
                </a:solidFill>
                <a:latin typeface="Kalam"/>
                <a:ea typeface="Kalam"/>
                <a:cs typeface="Kalam"/>
                <a:sym typeface="Kalam"/>
              </a:rPr>
              <a:t>Target Variable:</a:t>
            </a:r>
            <a:r>
              <a:rPr lang="en-US" sz="32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3200">
              <a:solidFill>
                <a:srgbClr val="0E0E0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Taxonomic </a:t>
            </a:r>
            <a:r>
              <a:rPr lang="en-US" sz="3200" u="sng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class</a:t>
            </a:r>
            <a:r>
              <a:rPr lang="en-US" sz="32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 (e.g., Agaricomycetes, Leotiomycetes)</a:t>
            </a:r>
            <a:endParaRPr sz="3200">
              <a:solidFill>
                <a:srgbClr val="0E0E0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- More common and stable across observations</a:t>
            </a:r>
            <a:endParaRPr sz="3200">
              <a:solidFill>
                <a:srgbClr val="0E0E0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12295374" y="758150"/>
            <a:ext cx="3633600" cy="12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72727"/>
                </a:solidFill>
                <a:latin typeface="Kalam"/>
                <a:ea typeface="Kalam"/>
                <a:cs typeface="Kalam"/>
                <a:sym typeface="Kalam"/>
              </a:rPr>
              <a:t>Data</a:t>
            </a:r>
            <a:endParaRPr b="0" i="0" sz="8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5"/>
          <p:cNvSpPr/>
          <p:nvPr/>
        </p:nvSpPr>
        <p:spPr>
          <a:xfrm>
            <a:off x="12172375" y="8772063"/>
            <a:ext cx="11999100" cy="18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0E0E0E"/>
                </a:solidFill>
                <a:latin typeface="Kalam"/>
                <a:ea typeface="Kalam"/>
                <a:cs typeface="Kalam"/>
                <a:sym typeface="Kalam"/>
              </a:rPr>
              <a:t>Image Features:</a:t>
            </a:r>
            <a:endParaRPr sz="3200">
              <a:solidFill>
                <a:srgbClr val="0E0E0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3200"/>
              <a:buFont typeface="Poppins"/>
              <a:buChar char="-"/>
            </a:pPr>
            <a:r>
              <a:rPr lang="en-US" sz="32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RGB photos with 300px width</a:t>
            </a:r>
            <a:endParaRPr sz="3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12126025" y="10477500"/>
            <a:ext cx="11888700" cy="18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0E0E0E"/>
                </a:solidFill>
                <a:latin typeface="Kalam"/>
                <a:ea typeface="Kalam"/>
                <a:cs typeface="Kalam"/>
                <a:sym typeface="Kalam"/>
              </a:rPr>
              <a:t>Metadata Features:</a:t>
            </a:r>
            <a:endParaRPr sz="3200">
              <a:solidFill>
                <a:srgbClr val="0E0E0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3200"/>
              <a:buFont typeface="Poppins"/>
              <a:buChar char="-"/>
            </a:pPr>
            <a:r>
              <a:rPr lang="en-US" sz="32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Numerical: latitude, longitude, </a:t>
            </a:r>
            <a:r>
              <a:rPr b="1" lang="en-US" sz="32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elevation</a:t>
            </a:r>
            <a:endParaRPr b="1" sz="3200">
              <a:solidFill>
                <a:srgbClr val="0E0E0E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3200"/>
              <a:buFont typeface="Poppins"/>
              <a:buChar char="-"/>
            </a:pPr>
            <a:r>
              <a:rPr lang="en-US" sz="32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Categorical: </a:t>
            </a:r>
            <a:r>
              <a:rPr b="1" lang="en-US" sz="32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habitat</a:t>
            </a:r>
            <a:r>
              <a:rPr lang="en-US" sz="3200">
                <a:solidFill>
                  <a:srgbClr val="0E0E0E"/>
                </a:solidFill>
                <a:latin typeface="Poppins"/>
                <a:ea typeface="Poppins"/>
                <a:cs typeface="Poppins"/>
                <a:sym typeface="Poppins"/>
              </a:rPr>
              <a:t>, land cover, substrate, region</a:t>
            </a:r>
            <a:endParaRPr sz="3200">
              <a:solidFill>
                <a:srgbClr val="0E0E0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6" name="Google Shape;176;p5" title="0-2238128174.JPG"/>
          <p:cNvPicPr preferRelativeResize="0"/>
          <p:nvPr/>
        </p:nvPicPr>
        <p:blipFill rotWithShape="1">
          <a:blip r:embed="rId11">
            <a:alphaModFix/>
          </a:blip>
          <a:srcRect b="0" l="13353" r="22874" t="0"/>
          <a:stretch/>
        </p:blipFill>
        <p:spPr>
          <a:xfrm>
            <a:off x="0" y="0"/>
            <a:ext cx="11662277" cy="137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2023-07-27T12:32:23Z</dcterms:created>
  <dc:creator>PptxGenJS</dc:creator>
</cp:coreProperties>
</file>