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erriweather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96DDE7-23D3-44D4-AB01-EAFEA2A22102}">
  <a:tblStyle styleId="{2C96DDE7-23D3-44D4-AB01-EAFEA2A221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Sans-bold.fntdata"/><Relationship Id="rId11" Type="http://schemas.openxmlformats.org/officeDocument/2006/relationships/slide" Target="slides/slide4.xml"/><Relationship Id="rId22" Type="http://schemas.openxmlformats.org/officeDocument/2006/relationships/font" Target="fonts/MerriweatherSans-boldItalic.fntdata"/><Relationship Id="rId10" Type="http://schemas.openxmlformats.org/officeDocument/2006/relationships/slide" Target="slides/slide3.xml"/><Relationship Id="rId21" Type="http://schemas.openxmlformats.org/officeDocument/2006/relationships/font" Target="fonts/MerriweatherSans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MerriweatherSans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512bf2e41_2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512bf2e41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https://www.wikihow.com/Write-Rap-Lyrics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31d1c99a4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31d1c99a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512bf2e41_2_1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512bf2e41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Best setup:</a:t>
            </a:r>
            <a:r>
              <a:rPr lang="en">
                <a:solidFill>
                  <a:schemeClr val="dk1"/>
                </a:solidFill>
              </a:rPr>
              <a:t> Fine-tuned FLAN-T5 with enhanced input strategy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Encoder-decoder models can outperform decoder-only in creative domains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Future directions: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Incorporate beat/melody features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Improve slang and metaphor handling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Explore reinforcement learning with human feedback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512bf2e41_2_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512bf2e41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Lyrics are a </a:t>
            </a:r>
            <a:r>
              <a:rPr b="1" lang="en">
                <a:solidFill>
                  <a:schemeClr val="dk1"/>
                </a:solidFill>
              </a:rPr>
              <a:t>creative and complex form of language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Hip-hop lyrics are especially challenging: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b="1" lang="en">
                <a:solidFill>
                  <a:schemeClr val="dk1"/>
                </a:solidFill>
              </a:rPr>
              <a:t>Rhyme, rhythm, slang, metaphors, unconventional grammar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Goal: </a:t>
            </a:r>
            <a:r>
              <a:rPr b="1" lang="en">
                <a:solidFill>
                  <a:schemeClr val="dk1"/>
                </a:solidFill>
              </a:rPr>
              <a:t>Generate the next line of hip-hop lyrics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Identify which </a:t>
            </a:r>
            <a:r>
              <a:rPr b="1" lang="en">
                <a:solidFill>
                  <a:schemeClr val="dk1"/>
                </a:solidFill>
              </a:rPr>
              <a:t>model architecture and input strategy</a:t>
            </a:r>
            <a:r>
              <a:rPr lang="en">
                <a:solidFill>
                  <a:schemeClr val="dk1"/>
                </a:solidFill>
              </a:rPr>
              <a:t> works best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512bf2e41_2_1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512bf2e41_2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1d1c99a4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1d1c99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Moonsoo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Decoder-only models:</a:t>
            </a:r>
            <a:r>
              <a:rPr lang="en">
                <a:solidFill>
                  <a:schemeClr val="dk1"/>
                </a:solidFill>
              </a:rPr>
              <a:t> GPT-2, Llama-3.2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Strength: handle long prompts well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Weakness: no bidirectional context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Encoder-decoder model:</a:t>
            </a:r>
            <a:r>
              <a:rPr lang="en">
                <a:solidFill>
                  <a:schemeClr val="dk1"/>
                </a:solidFill>
              </a:rPr>
              <a:t> FLAN-T5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Strength: bidirectional attention, instruction-tuned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Weakness: more computationally expensive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Fine-tuned all models on filtered </a:t>
            </a:r>
            <a:r>
              <a:rPr b="1" lang="en">
                <a:solidFill>
                  <a:schemeClr val="dk1"/>
                </a:solidFill>
              </a:rPr>
              <a:t>Genius rap lyrics dataset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512bf2e41_2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512bf2e41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Task:</a:t>
            </a:r>
            <a:r>
              <a:rPr lang="en">
                <a:solidFill>
                  <a:schemeClr val="dk1"/>
                </a:solidFill>
              </a:rPr>
              <a:t> Given up to 3 previous lines → generate a plausible next line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Dataset: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5M+ Genius lyrics → filtered for mainstream rap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Cleaned, removed tags &amp; credits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Formed </a:t>
            </a:r>
            <a:r>
              <a:rPr b="1" lang="en">
                <a:solidFill>
                  <a:schemeClr val="dk1"/>
                </a:solidFill>
              </a:rPr>
              <a:t>line pairs</a:t>
            </a:r>
            <a:r>
              <a:rPr lang="en">
                <a:solidFill>
                  <a:schemeClr val="dk1"/>
                </a:solidFill>
              </a:rPr>
              <a:t> for supervised next-line generation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Fine-tuned all models on filtered </a:t>
            </a:r>
            <a:r>
              <a:rPr b="1" lang="en">
                <a:solidFill>
                  <a:schemeClr val="dk1"/>
                </a:solidFill>
              </a:rPr>
              <a:t>Genius rap lyrics dataset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512bf2e41_2_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512bf2e41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Content overlap:</a:t>
            </a:r>
            <a:r>
              <a:rPr lang="en">
                <a:solidFill>
                  <a:schemeClr val="dk1"/>
                </a:solidFill>
              </a:rPr>
              <a:t> BLEU, ROUGE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Semantic similarity:</a:t>
            </a:r>
            <a:r>
              <a:rPr lang="en">
                <a:solidFill>
                  <a:schemeClr val="dk1"/>
                </a:solidFill>
              </a:rPr>
              <a:t> BERTScore, SBERT cosine similarity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Style constraints: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Rhyme rate (CMU dictionary phoneme matching)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Syllable similarity (line length match)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Word diversity (avoid repetition)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512bf2e41_2_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512bf2e41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(Why and what we thought might happen)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Baseline:</a:t>
            </a:r>
            <a:r>
              <a:rPr lang="en">
                <a:solidFill>
                  <a:schemeClr val="dk1"/>
                </a:solidFill>
              </a:rPr>
              <a:t> GPT-2, Llama-3.2, FLAN-T5 fine-tuned - different models as a baseline, llama is close to current state of the art; test them all with pretrainin and finetuning as a benchmark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Prompt engineering to see if prompting it any differently improves generation results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Can use the initial results from these experiments to inform our next experiments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31d1c99a4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31d1c99a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FLAN-T5 additional experiments: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Extra rhyme &amp; syllable-aware layers 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Rhyme layer in decoder to try and teach output to rhyme on last word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syllables as prefix so model can learn to predict the correct length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Additional input lines (context window)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More context, 3 lines instead of 1, hopefully improve flow and capture more info about the </a:t>
            </a:r>
            <a:r>
              <a:rPr lang="en">
                <a:solidFill>
                  <a:schemeClr val="dk1"/>
                </a:solidFill>
              </a:rPr>
              <a:t>structure of the song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Backwards generation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Flip input line and then generate output backwards (right to left); easier for the model to attend to the last word of the input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512bf2e41_2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512bf2e41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Ryan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Notes: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FLAN-T5 outperformed GPT-2 and Llama-3.2, both on a baseline level and once fine-tuned (encoder-decoder architecture was able to learn more from the input once added on account of the bidirectional attention; FLAN was already trained on a similar generation task); rhyme rate did decrease though, but that was on account of it using different words and generating more creative responses instead of the same input line/same word over and over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Prompt engineering didn’t improve the model as much as expected (really only helpful for decoder-only models, but extra specificity didn’t help as much as we thought)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Rhyme and syllable experiments were somewhat helpful but not the most impactful (helped certain metrics but hurt others)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Adding context lines improved coherence and flow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Backwards generation boosted rhyme and syllable alignment (didn’t always make grammatical sense though)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685800" y="218772"/>
            <a:ext cx="6813900" cy="122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>
                <a:solidFill>
                  <a:srgbClr val="C2822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85800" y="1931444"/>
            <a:ext cx="6400800" cy="8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None/>
              <a:defRPr>
                <a:solidFill>
                  <a:srgbClr val="2D637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457201" y="211322"/>
            <a:ext cx="74643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457201" y="1378333"/>
            <a:ext cx="37179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/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/>
            </a:lvl3pPr>
            <a:lvl4pPr indent="-3175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175125" y="1378333"/>
            <a:ext cx="3746400" cy="27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>
                <a:solidFill>
                  <a:srgbClr val="2D637F"/>
                </a:solidFill>
              </a:defRPr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>
                <a:solidFill>
                  <a:srgbClr val="2D637F"/>
                </a:solidFill>
              </a:defRPr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Char char="•"/>
              <a:defRPr sz="1400">
                <a:solidFill>
                  <a:srgbClr val="2D637F"/>
                </a:solidFill>
              </a:defRPr>
            </a:lvl3pPr>
            <a:lvl4pPr indent="-3175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Char char="–"/>
              <a:defRPr sz="1400">
                <a:solidFill>
                  <a:srgbClr val="2D637F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>
                <a:solidFill>
                  <a:srgbClr val="2D637F"/>
                </a:solidFill>
              </a:defRPr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31553"/>
            <a:ext cx="7766100" cy="86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512694"/>
            <a:ext cx="7740600" cy="24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568325" y="1512972"/>
            <a:ext cx="7772400" cy="1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4200"/>
              <a:buFont typeface="Georgia"/>
              <a:buNone/>
              <a:defRPr b="0" sz="4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568325" y="764506"/>
            <a:ext cx="77724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2200"/>
              <a:buNone/>
              <a:defRPr sz="2200">
                <a:solidFill>
                  <a:srgbClr val="2D637F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81000" y="2797342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/>
          <p:nvPr>
            <p:ph idx="2" type="pic"/>
          </p:nvPr>
        </p:nvSpPr>
        <p:spPr>
          <a:xfrm>
            <a:off x="381000" y="269081"/>
            <a:ext cx="5486400" cy="25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640"/>
              </a:spcBef>
              <a:spcAft>
                <a:spcPts val="0"/>
              </a:spcAft>
              <a:buClr>
                <a:srgbClr val="2D637F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marR="0" algn="l">
              <a:spcBef>
                <a:spcPts val="560"/>
              </a:spcBef>
              <a:spcAft>
                <a:spcPts val="0"/>
              </a:spcAft>
              <a:buClr>
                <a:srgbClr val="2D637F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marR="0" algn="l">
              <a:spcBef>
                <a:spcPts val="480"/>
              </a:spcBef>
              <a:spcAft>
                <a:spcPts val="0"/>
              </a:spcAft>
              <a:buClr>
                <a:srgbClr val="2D637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81000" y="3222395"/>
            <a:ext cx="54864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457201" y="781496"/>
            <a:ext cx="300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2000"/>
              <a:buFont typeface="Georgi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575050" y="781497"/>
            <a:ext cx="4537200" cy="27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2000"/>
              <a:buChar char="•"/>
              <a:defRPr sz="20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600"/>
              <a:buChar char="–"/>
              <a:defRPr sz="1600"/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Char char="»"/>
              <a:defRPr sz="14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2" name="Google Shape;82;p19"/>
          <p:cNvSpPr txBox="1"/>
          <p:nvPr>
            <p:ph idx="2" type="body"/>
          </p:nvPr>
        </p:nvSpPr>
        <p:spPr>
          <a:xfrm>
            <a:off x="457201" y="1148739"/>
            <a:ext cx="3008400" cy="23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2D637F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2D637F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rgbClr val="2D637F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267368" y="3980447"/>
            <a:ext cx="138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39446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rgbClr val="C28220"/>
              </a:buClr>
              <a:buSzPts val="3000"/>
              <a:buFont typeface="Georgia"/>
              <a:buNone/>
              <a:defRPr b="0" i="0" sz="3000" u="none" cap="none" strike="noStrike">
                <a:solidFill>
                  <a:srgbClr val="C28220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356059"/>
            <a:ext cx="8229600" cy="18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7500" lvl="0" marL="457200" marR="0" algn="l">
              <a:spcBef>
                <a:spcPts val="44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317500" lvl="1" marL="914400" marR="0" algn="l">
              <a:spcBef>
                <a:spcPts val="40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–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317500" lvl="2" marL="1371600" marR="0" algn="l">
              <a:spcBef>
                <a:spcPts val="36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•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317500" lvl="3" marL="1828800" marR="0" algn="l">
              <a:spcBef>
                <a:spcPts val="32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–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rgbClr val="2D637F"/>
              </a:buClr>
              <a:buSzPts val="1400"/>
              <a:buFont typeface="Arial"/>
              <a:buChar char="»"/>
              <a:defRPr b="0" i="0" u="none" cap="none" strike="noStrike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3175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274508" y="1"/>
            <a:ext cx="1614088" cy="1003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98925"/>
            <a:ext cx="6858000" cy="7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049" y="4514471"/>
            <a:ext cx="942132" cy="22502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lvl="1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lvl="2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lvl="3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lvl="4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lvl="5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lvl="6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lvl="7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lvl="8" algn="r">
              <a:buNone/>
              <a:defRPr sz="1300">
                <a:solidFill>
                  <a:srgbClr val="2D637F"/>
                </a:solidFill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Language Models on Hip Hop Lyric Generation  </a:t>
            </a:r>
            <a:endParaRPr/>
          </a:p>
        </p:txBody>
      </p:sp>
      <p:sp>
        <p:nvSpPr>
          <p:cNvPr id="89" name="Google Shape;89;p20"/>
          <p:cNvSpPr txBox="1"/>
          <p:nvPr>
            <p:ph idx="1" type="subTitle"/>
          </p:nvPr>
        </p:nvSpPr>
        <p:spPr>
          <a:xfrm>
            <a:off x="685800" y="1448500"/>
            <a:ext cx="32523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Ryan Farhat-Sabet, Moonsoo Kim, Joseph Uren</a:t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90" name="Google Shape;9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188" y="980477"/>
            <a:ext cx="4548180" cy="341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888" y="2171700"/>
            <a:ext cx="2758124" cy="20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45" name="Google Shape;145;p29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FLAN-T5 outperformed GPT-2 and Llama-3.2, both on a baseline level and once fine-tuned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Prompt engineering didn’t improve the model as much as expected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Adding context lines improved coherence and flow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Backwards generation boosted rhyme and syllable alignment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Work</a:t>
            </a:r>
            <a:endParaRPr/>
          </a:p>
        </p:txBody>
      </p:sp>
      <p:sp>
        <p:nvSpPr>
          <p:cNvPr id="151" name="Google Shape;151;p30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Best setup</a:t>
            </a:r>
            <a:r>
              <a:rPr lang="en" sz="1600">
                <a:solidFill>
                  <a:srgbClr val="000000"/>
                </a:solidFill>
              </a:rPr>
              <a:t>: Fine-tuned FLAN-T5 with 3-line input or backwards generation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Encoder-decoder models with bidirectional attention were more effective for this style of creative, stylistic generation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Future directions: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Incorporate beat/melody features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Improve slang and metaphor handling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Combine input layer experiments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Goal</a:t>
            </a:r>
            <a:endParaRPr/>
          </a:p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685800" y="1448475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Lyrics are a creative and complex form of language, and hip-hop songs pose particular challenges: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Rhyme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Rhythm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Slang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Metaphor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Unconventional grammar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Goal:</a:t>
            </a:r>
            <a:r>
              <a:rPr lang="en" sz="1600">
                <a:solidFill>
                  <a:srgbClr val="000000"/>
                </a:solidFill>
              </a:rPr>
              <a:t> Build a model that generates the next line of hip-hop lyrics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idx="1" type="subTitle"/>
          </p:nvPr>
        </p:nvSpPr>
        <p:spPr>
          <a:xfrm>
            <a:off x="685800" y="1448471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Previous research with generation tasks of all kinds: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domains</a:t>
            </a:r>
            <a:r>
              <a:rPr lang="en" sz="1600">
                <a:solidFill>
                  <a:srgbClr val="000000"/>
                </a:solidFill>
              </a:rPr>
              <a:t>: poetry, songwriting, hip hop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</a:t>
            </a:r>
            <a:r>
              <a:rPr i="1" lang="en" sz="1600">
                <a:solidFill>
                  <a:srgbClr val="000000"/>
                </a:solidFill>
              </a:rPr>
              <a:t>models</a:t>
            </a:r>
            <a:r>
              <a:rPr lang="en" sz="1600">
                <a:solidFill>
                  <a:srgbClr val="000000"/>
                </a:solidFill>
              </a:rPr>
              <a:t>: decoder-only, encoder-decoder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i="1" lang="en" sz="1600">
                <a:solidFill>
                  <a:srgbClr val="000000"/>
                </a:solidFill>
              </a:rPr>
              <a:t>Different inputs</a:t>
            </a:r>
            <a:r>
              <a:rPr lang="en" sz="1600">
                <a:solidFill>
                  <a:srgbClr val="000000"/>
                </a:solidFill>
              </a:rPr>
              <a:t>: melody, song structure, rhyme patterns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3" name="Google Shape;103;p22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/>
          <p:nvPr>
            <p:ph idx="1" type="subTitle"/>
          </p:nvPr>
        </p:nvSpPr>
        <p:spPr>
          <a:xfrm>
            <a:off x="685800" y="1448471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Decoder-only models</a:t>
            </a:r>
            <a:r>
              <a:rPr lang="en" sz="1600">
                <a:solidFill>
                  <a:srgbClr val="000000"/>
                </a:solidFill>
              </a:rPr>
              <a:t>: GPT-2, Llama-3.2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Strength: handle long prompts well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Weakness: no bidirectional context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Encoder-decoder model</a:t>
            </a:r>
            <a:r>
              <a:rPr lang="en" sz="1600">
                <a:solidFill>
                  <a:srgbClr val="000000"/>
                </a:solidFill>
              </a:rPr>
              <a:t>: FLAN-T5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Strength: bidirectional attention, instruction-tuned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Weakness: more computationally expensive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09" name="Google Shape;109;p23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Evaluated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&amp; Dataset</a:t>
            </a:r>
            <a:endParaRPr/>
          </a:p>
        </p:txBody>
      </p:sp>
      <p:sp>
        <p:nvSpPr>
          <p:cNvPr id="115" name="Google Shape;115;p24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Task</a:t>
            </a:r>
            <a:r>
              <a:rPr lang="en" sz="1600">
                <a:solidFill>
                  <a:srgbClr val="000000"/>
                </a:solidFill>
              </a:rPr>
              <a:t>: Given a previous line → generate a plausible next line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Dataset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5M+ Genius lyrics → filtered for mainstream rap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Cleaned, removed tags &amp; credits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Formed line pairs for supervised next-line generation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Final dataset: 60K train pairs, 15K val pairs, 15K test pairs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21" name="Google Shape;121;p25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Content overlap</a:t>
            </a:r>
            <a:r>
              <a:rPr lang="en" sz="1600">
                <a:solidFill>
                  <a:srgbClr val="000000"/>
                </a:solidFill>
              </a:rPr>
              <a:t>: BLEU, ROUGE (1/2/L)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Semantic similarity</a:t>
            </a:r>
            <a:r>
              <a:rPr lang="en" sz="1600">
                <a:solidFill>
                  <a:srgbClr val="000000"/>
                </a:solidFill>
              </a:rPr>
              <a:t>: BERTScore, SBERT cosine similarity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</a:rPr>
              <a:t>Style constraints</a:t>
            </a:r>
            <a:r>
              <a:rPr lang="en" sz="1600">
                <a:solidFill>
                  <a:srgbClr val="000000"/>
                </a:solidFill>
              </a:rPr>
              <a:t>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Rhyme rate (CMU dictionary phoneme matching)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Syllable similarity (line length match)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Word diversity (unique words percentage)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idx="1" type="subTitle"/>
          </p:nvPr>
        </p:nvSpPr>
        <p:spPr>
          <a:xfrm>
            <a:off x="685800" y="1448490"/>
            <a:ext cx="64008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Baseline</a:t>
            </a:r>
            <a:r>
              <a:rPr lang="en" sz="1600">
                <a:solidFill>
                  <a:srgbClr val="000000"/>
                </a:solidFill>
              </a:rPr>
              <a:t>: GPT-2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Testing different models: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Llama-3.2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FLAN-T5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Testing different setups: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Pre-training on training data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Fine-tuning different layers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Prompt engineering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127" name="Google Shape;127;p26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(part 1)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(part 2)</a:t>
            </a:r>
            <a:endParaRPr/>
          </a:p>
        </p:txBody>
      </p:sp>
      <p:sp>
        <p:nvSpPr>
          <p:cNvPr id="133" name="Google Shape;133;p27"/>
          <p:cNvSpPr txBox="1"/>
          <p:nvPr>
            <p:ph idx="1" type="subTitle"/>
          </p:nvPr>
        </p:nvSpPr>
        <p:spPr>
          <a:xfrm>
            <a:off x="685800" y="1448500"/>
            <a:ext cx="6639300" cy="279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00"/>
                </a:solidFill>
              </a:rPr>
              <a:t>Testing different inputs: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Extra rhyme layer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Syllable-aware layer with prefix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Additional input lines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Backwards generation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ctrTitle"/>
          </p:nvPr>
        </p:nvSpPr>
        <p:spPr>
          <a:xfrm>
            <a:off x="363975" y="218775"/>
            <a:ext cx="8438400" cy="122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39" name="Google Shape;139;p28"/>
          <p:cNvGraphicFramePr/>
          <p:nvPr/>
        </p:nvGraphicFramePr>
        <p:xfrm>
          <a:off x="1281113" y="1276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{2C96DDE7-23D3-44D4-AB01-EAFEA2A22102}</a:tableStyleId>
              </a:tblPr>
              <a:tblGrid>
                <a:gridCol w="1695450"/>
                <a:gridCol w="400050"/>
                <a:gridCol w="619125"/>
                <a:gridCol w="638175"/>
                <a:gridCol w="657225"/>
                <a:gridCol w="428625"/>
                <a:gridCol w="457200"/>
                <a:gridCol w="504825"/>
                <a:gridCol w="628650"/>
                <a:gridCol w="552450"/>
              </a:tblGrid>
              <a:tr h="282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BLEU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ROUGE-1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ROUGE-2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ROUGE-L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BERT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SBERT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Rhyme Rate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Syllable Similarity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 Diversity</a:t>
                      </a:r>
                      <a:endParaRPr b="1"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 anchor="b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GPT2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0.1523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16.37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DistilGPT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0.0071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0.0105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0.0661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0.1616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4.60%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0.8172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0.1792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11.52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Baseline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0.8282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0.2053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43.77%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0.951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GPT-2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0.1027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0.2038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12.71%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6.34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Pre-Training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0.1149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0.2142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30.96%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GPT-2 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0.0158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0.1035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0.0967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13.20%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6.28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Llama-3.2Fine-tuning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0.0089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0.8212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0.2014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Fine-tuning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0.0298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0.1239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0.2248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38.45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0.883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GPT2 Prompt Engineering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0.0909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0.0899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0.2378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10.51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Rhyme Layer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0.0354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0.0043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0.0344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0.7966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0.1297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32.62%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13.13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Syllable Layer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0.0264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0.1184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0.2185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34.91%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3-line Input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0.1277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0.0452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0.1213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0.8375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0.2265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23.06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3.79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FLAN-T5 Backward Generation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0.0324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0.1251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0.0463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0.1193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0.8324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0.2341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42.34%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3.66</a:t>
                      </a:r>
                      <a:endParaRPr sz="1000" u="sng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0.902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