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6" r:id="rId5"/>
    <p:sldId id="352" r:id="rId6"/>
    <p:sldId id="388" r:id="rId7"/>
    <p:sldId id="308" r:id="rId8"/>
    <p:sldId id="389" r:id="rId9"/>
    <p:sldId id="394" r:id="rId10"/>
    <p:sldId id="395" r:id="rId11"/>
    <p:sldId id="393" r:id="rId12"/>
    <p:sldId id="390" r:id="rId13"/>
    <p:sldId id="391" r:id="rId14"/>
    <p:sldId id="396" r:id="rId15"/>
    <p:sldId id="302" r:id="rId16"/>
    <p:sldId id="301" r:id="rId17"/>
    <p:sldId id="39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59FA-ED75-2E8F-F787-A77E55D9854A}" v="90" dt="2022-10-07T02:13:14.449"/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6580AB8E-8645-9149-396B-A3D280F2229F}" v="79" dt="2022-10-07T15:59:05.360"/>
    <p1510:client id="{78EB0679-3E8E-81E9-4DE5-0CAEB58003B9}" v="31" dt="2022-10-04T17:28:31.547"/>
    <p1510:client id="{790943A4-9A28-F790-A333-9F86C157DF6E}" v="586" dt="2022-10-05T17:40:46.367"/>
    <p1510:client id="{79B2CD2D-2A1E-2A4E-BE9C-E4F2EA164A4B}" v="14" dt="2022-10-13T03:20:56.925"/>
    <p1510:client id="{8209AC6F-79AE-FAB6-26D8-F61806EBC6C2}" v="1586" dt="2022-09-27T04:29:11.091"/>
    <p1510:client id="{9CA477F1-85D2-350F-E4DA-C89D79CEB199}" v="1420" dt="2022-10-04T19:52:15.961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8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 ideal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BI, IBM e </a:t>
            </a:r>
            <a:r>
              <a:rPr lang="en-US" dirty="0" err="1"/>
              <a:t>Tableu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big data com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, tanto a IBM </a:t>
            </a:r>
            <a:r>
              <a:rPr lang="en-US" dirty="0" err="1"/>
              <a:t>quanto</a:t>
            </a:r>
            <a:r>
              <a:rPr lang="en-US" dirty="0"/>
              <a:t> a Microsoft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utilizem</a:t>
            </a:r>
            <a:r>
              <a:rPr lang="en-US" dirty="0"/>
              <a:t> ferramentas </a:t>
            </a:r>
            <a:r>
              <a:rPr lang="en-US" dirty="0" err="1"/>
              <a:t>adicionais</a:t>
            </a:r>
            <a:r>
              <a:rPr lang="en-US" dirty="0"/>
              <a:t> para a </a:t>
            </a:r>
            <a:r>
              <a:rPr lang="en-US" dirty="0" err="1"/>
              <a:t>governança</a:t>
            </a:r>
            <a:r>
              <a:rPr lang="en-US" dirty="0"/>
              <a:t> de </a:t>
            </a:r>
          </a:p>
          <a:p>
            <a:pPr>
              <a:buNone/>
            </a:pPr>
            <a:r>
              <a:rPr lang="en-US" dirty="0"/>
              <a:t>dados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343061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91599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dados com </a:t>
            </a:r>
            <a:r>
              <a:rPr lang="en-US" dirty="0" err="1"/>
              <a:t>facilidade</a:t>
            </a:r>
            <a:r>
              <a:rPr lang="en-US" dirty="0"/>
              <a:t>, </a:t>
            </a:r>
            <a:r>
              <a:rPr lang="en-US" dirty="0" err="1"/>
              <a:t>colabore</a:t>
            </a:r>
            <a:r>
              <a:rPr lang="en-US" dirty="0"/>
              <a:t> com </a:t>
            </a:r>
            <a:r>
              <a:rPr lang="en-US" dirty="0" err="1"/>
              <a:t>relatórios</a:t>
            </a:r>
            <a:r>
              <a:rPr lang="en-US" dirty="0"/>
              <a:t> e </a:t>
            </a:r>
            <a:r>
              <a:rPr lang="en-US" dirty="0" err="1"/>
              <a:t>compartilhe</a:t>
            </a:r>
            <a:r>
              <a:rPr lang="en-US" dirty="0"/>
              <a:t> insights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do Microsoft Office, </a:t>
            </a:r>
            <a:r>
              <a:rPr lang="en-US" dirty="0" err="1"/>
              <a:t>como</a:t>
            </a:r>
            <a:r>
              <a:rPr lang="en-US" dirty="0"/>
              <a:t> o Microsoft Teams e o Excel, </a:t>
            </a:r>
            <a:r>
              <a:rPr lang="en-US" dirty="0" err="1"/>
              <a:t>capacitando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orientadas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 que </a:t>
            </a:r>
            <a:r>
              <a:rPr lang="en-US" dirty="0" err="1"/>
              <a:t>conduzem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Proteção p2p, integração com </a:t>
            </a:r>
            <a:r>
              <a:rPr lang="pt-BR" dirty="0" err="1"/>
              <a:t>azure</a:t>
            </a:r>
            <a:r>
              <a:rPr lang="pt-BR" dirty="0"/>
              <a:t> (vamos integrar um </a:t>
            </a:r>
            <a:r>
              <a:rPr lang="pt-BR" dirty="0" err="1"/>
              <a:t>bd</a:t>
            </a:r>
            <a:r>
              <a:rPr lang="pt-BR" dirty="0"/>
              <a:t> na cloud com </a:t>
            </a:r>
            <a:r>
              <a:rPr lang="pt-BR" dirty="0" err="1"/>
              <a:t>power</a:t>
            </a:r>
            <a:r>
              <a:rPr lang="pt-BR" dirty="0"/>
              <a:t> bi mais pra frente), + de 500 conectores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pleto</a:t>
            </a:r>
            <a:r>
              <a:rPr lang="pt-BR" dirty="0"/>
              <a:t> para tomada de decisões orientada por dados. Conecte-se diretamente a centenas de fontes de dados na nuvem e na infraestrutura local, como Dynamics 365, Banco de Dados SQL do Azure, </a:t>
            </a:r>
            <a:r>
              <a:rPr lang="pt-BR" dirty="0" err="1"/>
              <a:t>Salesforce</a:t>
            </a:r>
            <a:r>
              <a:rPr lang="pt-BR" dirty="0"/>
              <a:t>, Excel e SharePoint.</a:t>
            </a:r>
          </a:p>
        </p:txBody>
      </p:sp>
    </p:spTree>
    <p:extLst>
      <p:ext uri="{BB962C8B-B14F-4D97-AF65-F5344CB8AC3E}">
        <p14:creationId xmlns:p14="http://schemas.microsoft.com/office/powerpoint/2010/main" val="30993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12799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2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cdn.azureedge.net/cvt-a113da3dcbff4383d64071270e0c1e97c0b2714b0e80292fc0e57bdb59102f8e/pictures/pages/why-power-bi/gartner-2022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learn.microsoft.com/en-us/power-bi/fundamentals/desktop-get-the-desktop" TargetMode="External"/><Relationship Id="rId4" Type="http://schemas.openxmlformats.org/officeDocument/2006/relationships/hyperlink" Target="https://learn.microsoft.com/en-us/power-bi/create-reports/sample-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pt-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Inteligência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Negócios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Power BI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3466467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3362956"/>
            <a:ext cx="2743200" cy="1587795"/>
          </a:xfrm>
          <a:prstGeom prst="rect">
            <a:avLst/>
          </a:prstGeom>
        </p:spPr>
      </p:pic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7A097F06-AB8E-9AF2-F19E-E12F1FD04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8" t="5189" r="17336" b="2830"/>
          <a:stretch/>
        </p:blipFill>
        <p:spPr>
          <a:xfrm>
            <a:off x="3459194" y="101396"/>
            <a:ext cx="4556960" cy="492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1344D-3D64-6022-8C3B-F61CD490FB2D}"/>
              </a:ext>
            </a:extLst>
          </p:cNvPr>
          <p:cNvSpPr txBox="1"/>
          <p:nvPr/>
        </p:nvSpPr>
        <p:spPr>
          <a:xfrm>
            <a:off x="7115487" y="4645697"/>
            <a:ext cx="674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Desktop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2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3"/>
              </a:rPr>
              <a:t>https://learn.microsoft.com/en-us/power-bi/</a:t>
            </a:r>
            <a:endParaRPr lang="en-US" sz="18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4"/>
              </a:rPr>
              <a:t>https://learn.microsoft.com/en-us/power-bi/create-reports/sample-datasets</a:t>
            </a:r>
            <a:endParaRPr lang="en-US" sz="12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5"/>
              </a:rPr>
              <a:t>https://learn.microsoft.com/en-us/power-bi/fundamentals/desktop-get-the-desktop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endParaRPr lang="en-US" sz="1800" dirty="0"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20799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8728"/>
            <a:ext cx="7410300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Por que Power BI? 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210C4A7-7F95-E420-B25E-82739156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19980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 &amp; Data Science (DS)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694AF-8C25-B3F3-FD16-723641394A90}"/>
              </a:ext>
            </a:extLst>
          </p:cNvPr>
          <p:cNvGrpSpPr/>
          <p:nvPr/>
        </p:nvGrpSpPr>
        <p:grpSpPr>
          <a:xfrm>
            <a:off x="641007" y="2219460"/>
            <a:ext cx="7412290" cy="1933314"/>
            <a:chOff x="641007" y="2219460"/>
            <a:chExt cx="7412290" cy="1933314"/>
          </a:xfrm>
        </p:grpSpPr>
        <p:sp>
          <p:nvSpPr>
            <p:cNvPr id="3" name="Google Shape;86;g116295da5bc_0_62">
              <a:extLst>
                <a:ext uri="{FF2B5EF4-FFF2-40B4-BE49-F238E27FC236}">
                  <a16:creationId xmlns:a16="http://schemas.microsoft.com/office/drawing/2014/main" id="{D1259112-E26C-8B18-457C-135D460A4172}"/>
                </a:ext>
              </a:extLst>
            </p:cNvPr>
            <p:cNvSpPr txBox="1"/>
            <p:nvPr/>
          </p:nvSpPr>
          <p:spPr>
            <a:xfrm>
              <a:off x="641007" y="2219460"/>
              <a:ext cx="2826506" cy="1933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Descritiva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Diagnóstica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Preditiva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>
                  <a:solidFill>
                    <a:schemeClr val="tx1"/>
                  </a:solidFill>
                  <a:latin typeface="Calibri"/>
                </a:rPr>
                <a:t>Prescritivo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F21E6A-62A7-3A34-4638-09C28C514CED}"/>
                </a:ext>
              </a:extLst>
            </p:cNvPr>
            <p:cNvSpPr/>
            <p:nvPr/>
          </p:nvSpPr>
          <p:spPr>
            <a:xfrm>
              <a:off x="2838918" y="2508345"/>
              <a:ext cx="1481387" cy="23311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30E1DB-F922-455B-9726-F9D21D96020A}"/>
                </a:ext>
              </a:extLst>
            </p:cNvPr>
            <p:cNvSpPr/>
            <p:nvPr/>
          </p:nvSpPr>
          <p:spPr>
            <a:xfrm>
              <a:off x="2838918" y="2864184"/>
              <a:ext cx="1481387" cy="233113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AE2F27A-D282-FA94-7874-27810033FD56}"/>
                </a:ext>
              </a:extLst>
            </p:cNvPr>
            <p:cNvSpPr/>
            <p:nvPr/>
          </p:nvSpPr>
          <p:spPr>
            <a:xfrm>
              <a:off x="2838917" y="3284722"/>
              <a:ext cx="1481387" cy="2331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8307396-220E-8C74-7647-4C4EE3B3C8B3}"/>
                </a:ext>
              </a:extLst>
            </p:cNvPr>
            <p:cNvSpPr/>
            <p:nvPr/>
          </p:nvSpPr>
          <p:spPr>
            <a:xfrm>
              <a:off x="2838917" y="3640561"/>
              <a:ext cx="1481387" cy="233113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F917D-6170-7280-9171-4715627F223E}"/>
                </a:ext>
              </a:extLst>
            </p:cNvPr>
            <p:cNvSpPr/>
            <p:nvPr/>
          </p:nvSpPr>
          <p:spPr>
            <a:xfrm>
              <a:off x="4527251" y="2419170"/>
              <a:ext cx="3526046" cy="312707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7849D6-0DBE-55AA-797E-9AFD4B913AB7}"/>
                </a:ext>
              </a:extLst>
            </p:cNvPr>
            <p:cNvSpPr/>
            <p:nvPr/>
          </p:nvSpPr>
          <p:spPr>
            <a:xfrm>
              <a:off x="4527251" y="2818141"/>
              <a:ext cx="3526046" cy="31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Por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8FFF0-44A3-1ECE-CFFD-2FC0AEDBB217}"/>
                </a:ext>
              </a:extLst>
            </p:cNvPr>
            <p:cNvSpPr/>
            <p:nvPr/>
          </p:nvSpPr>
          <p:spPr>
            <a:xfrm>
              <a:off x="4527250" y="3238679"/>
              <a:ext cx="3526046" cy="3127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vai</a:t>
              </a:r>
              <a:r>
                <a:rPr lang="en-US" dirty="0">
                  <a:cs typeface="Arial"/>
                </a:rPr>
                <a:t> </a:t>
              </a:r>
              <a:r>
                <a:rPr lang="en-US" dirty="0" err="1">
                  <a:cs typeface="Arial"/>
                </a:rPr>
                <a:t>acontecer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190BD-BD19-9CA6-B566-663E0546708C}"/>
                </a:ext>
              </a:extLst>
            </p:cNvPr>
            <p:cNvSpPr/>
            <p:nvPr/>
          </p:nvSpPr>
          <p:spPr>
            <a:xfrm>
              <a:off x="4527250" y="3670000"/>
              <a:ext cx="3526046" cy="3127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fazer</a:t>
              </a:r>
              <a:r>
                <a:rPr lang="en-US" dirty="0">
                  <a:cs typeface="Arial"/>
                </a:rPr>
                <a:t>?</a:t>
              </a:r>
            </a:p>
          </p:txBody>
        </p:sp>
      </p:grp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9305E-146E-8666-AD5B-126A107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8" y="821728"/>
            <a:ext cx="1923691" cy="1300306"/>
          </a:xfrm>
          <a:prstGeom prst="rect">
            <a:avLst/>
          </a:prstGeom>
        </p:spPr>
      </p:pic>
      <p:pic>
        <p:nvPicPr>
          <p:cNvPr id="10" name="Picture 3" descr="Icon&#10;&#10;Description automatically generated">
            <a:extLst>
              <a:ext uri="{FF2B5EF4-FFF2-40B4-BE49-F238E27FC236}">
                <a16:creationId xmlns:a16="http://schemas.microsoft.com/office/drawing/2014/main" id="{D577BB96-C293-7F4A-171D-ABF69E45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608657" y="2246643"/>
            <a:ext cx="7640644" cy="12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dirty="0">
                <a:latin typeface="Calibri"/>
              </a:rPr>
              <a:t>"Preenche a lacuna entre os dados e a tomada de decisão"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7149F-A23B-CF66-7416-BC298EEF030B}"/>
              </a:ext>
            </a:extLst>
          </p:cNvPr>
          <p:cNvSpPr/>
          <p:nvPr/>
        </p:nvSpPr>
        <p:spPr>
          <a:xfrm>
            <a:off x="610319" y="3624171"/>
            <a:ext cx="2372262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Análise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descrivas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A35AA-5C6D-553F-E73B-7BF0B28724ED}"/>
              </a:ext>
            </a:extLst>
          </p:cNvPr>
          <p:cNvSpPr/>
          <p:nvPr/>
        </p:nvSpPr>
        <p:spPr>
          <a:xfrm>
            <a:off x="2745357" y="4292718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Dashboards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DEE31-A2D6-DBB3-1E70-BDF27E2CD75E}"/>
              </a:ext>
            </a:extLst>
          </p:cNvPr>
          <p:cNvSpPr/>
          <p:nvPr/>
        </p:nvSpPr>
        <p:spPr>
          <a:xfrm>
            <a:off x="4276545" y="3354595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Relatórios</a:t>
            </a:r>
            <a:endParaRPr lang="en-US" dirty="0" err="1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28D7F-C462-8FAF-AACB-B291A8E581EF}"/>
              </a:ext>
            </a:extLst>
          </p:cNvPr>
          <p:cNvSpPr/>
          <p:nvPr/>
        </p:nvSpPr>
        <p:spPr>
          <a:xfrm>
            <a:off x="6080005" y="1038944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Amigável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A8282-B005-404B-6F2D-ED4641894A00}"/>
              </a:ext>
            </a:extLst>
          </p:cNvPr>
          <p:cNvSpPr/>
          <p:nvPr/>
        </p:nvSpPr>
        <p:spPr>
          <a:xfrm>
            <a:off x="4333156" y="1761406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facilitado</a:t>
            </a:r>
          </a:p>
        </p:txBody>
      </p:sp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3A2347-816D-439D-30C0-39A3CC7C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63224"/>
            <a:ext cx="5348349" cy="31084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8308E06-4DD1-A36F-591A-CAC52491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1" y="1235484"/>
            <a:ext cx="2527960" cy="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F88E8D-989C-0F00-94CA-43D552267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3" y="1621579"/>
            <a:ext cx="5340927" cy="318436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89ADE1E-018C-0EB3-91B6-8DAD0763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8" y="1190037"/>
            <a:ext cx="2743200" cy="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5AE7409-76BB-69F5-86AA-3AC20E9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21029"/>
            <a:ext cx="5370615" cy="3192882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C338C820-3FC2-BD61-8253-AE9FFCEE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29" r="-209" b="36364"/>
          <a:stretch/>
        </p:blipFill>
        <p:spPr>
          <a:xfrm>
            <a:off x="6087588" y="1190880"/>
            <a:ext cx="2748919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565525" y="1869237"/>
            <a:ext cx="3068645" cy="23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BI</a:t>
            </a:r>
            <a:endParaRPr lang="en-US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Automate</a:t>
            </a:r>
            <a:endParaRPr lang="pt-BR" sz="2200" dirty="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APPs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Gateway</a:t>
            </a:r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2E8638-AD9B-F6A1-8387-25CD55F54BAC}"/>
              </a:ext>
            </a:extLst>
          </p:cNvPr>
          <p:cNvSpPr/>
          <p:nvPr/>
        </p:nvSpPr>
        <p:spPr>
          <a:xfrm>
            <a:off x="4409768" y="4170106"/>
            <a:ext cx="2175385" cy="506976"/>
          </a:xfrm>
          <a:prstGeom prst="roundRect">
            <a:avLst/>
          </a:prstGeom>
          <a:ln>
            <a:solidFill>
              <a:srgbClr val="F2AC5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  <a:hlinkClick r:id="rId4"/>
              </a:rPr>
              <a:t>Site Oficial</a:t>
            </a:r>
            <a:r>
              <a:rPr lang="pt-BR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23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F38B7-EA75-AF9A-886F-249C0781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0" y="1372254"/>
            <a:ext cx="7476945" cy="161183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55" y="3265909"/>
            <a:ext cx="2743200" cy="1587795"/>
          </a:xfrm>
          <a:prstGeom prst="rect">
            <a:avLst/>
          </a:prstGeom>
        </p:spPr>
      </p:pic>
      <p:pic>
        <p:nvPicPr>
          <p:cNvPr id="6" name="Picture 6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FAF659A9-E3D1-FED3-48E2-8C10CC08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2986357"/>
            <a:ext cx="3379398" cy="189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C62D9BB1-4490-4119-9080-C22C566C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1708</cp:revision>
  <dcterms:modified xsi:type="dcterms:W3CDTF">2023-07-25T15:03:21Z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