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3" r:id="rId4"/>
    <p:sldId id="270" r:id="rId5"/>
    <p:sldId id="265" r:id="rId6"/>
    <p:sldId id="266" r:id="rId7"/>
    <p:sldId id="268" r:id="rId8"/>
    <p:sldId id="27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140AC-C9CE-02B3-2E49-BD0708392B78}" v="67" dt="2025-03-07T15:49:38.809"/>
    <p1510:client id="{2A394E9A-2761-8779-E9D6-5747D36EB6C7}" v="177" dt="2025-03-07T12:20:05.491"/>
    <p1510:client id="{7F1F7441-A462-2C22-11BB-0B071E0EE2AD}" v="28" dt="2025-03-07T15:58:01.298"/>
    <p1510:client id="{94DA88B1-29E3-FE8D-676C-336E15914D9C}" v="4" dt="2025-03-07T18:06:03.767"/>
    <p1510:client id="{96C5DA45-8C99-1450-542B-4F5EE2EC332E}" v="6" dt="2025-03-07T15:52:04.635"/>
    <p1510:client id="{A6DEB8D5-D6C9-5642-40A7-BF088FAA2915}" v="179" dt="2025-03-07T17:59:24.124"/>
    <p1510:client id="{E186C5F3-5A59-CD00-EDAF-FFBA91E96550}" v="640" dt="2025-03-07T15:29:55.476"/>
    <p1510:client id="{E991DB34-D932-35DF-5AE5-AB0460C14B11}" v="1" dt="2025-03-07T15:59:06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GAMMARACCIO" userId="S::francescogammaraccio@cnr.it::aafdabfa-7b98-4a7b-bce5-ca9af1d1a389" providerId="AD" clId="Web-{94DA88B1-29E3-FE8D-676C-336E15914D9C}"/>
    <pc:docChg chg="modSld">
      <pc:chgData name="FRANCESCO GAMMARACCIO" userId="S::francescogammaraccio@cnr.it::aafdabfa-7b98-4a7b-bce5-ca9af1d1a389" providerId="AD" clId="Web-{94DA88B1-29E3-FE8D-676C-336E15914D9C}" dt="2025-03-07T18:06:02.673" v="0" actId="20577"/>
      <pc:docMkLst>
        <pc:docMk/>
      </pc:docMkLst>
      <pc:sldChg chg="modSp">
        <pc:chgData name="FRANCESCO GAMMARACCIO" userId="S::francescogammaraccio@cnr.it::aafdabfa-7b98-4a7b-bce5-ca9af1d1a389" providerId="AD" clId="Web-{94DA88B1-29E3-FE8D-676C-336E15914D9C}" dt="2025-03-07T18:06:02.673" v="0" actId="20577"/>
        <pc:sldMkLst>
          <pc:docMk/>
          <pc:sldMk cId="2848865045" sldId="268"/>
        </pc:sldMkLst>
        <pc:spChg chg="mod">
          <ac:chgData name="FRANCESCO GAMMARACCIO" userId="S::francescogammaraccio@cnr.it::aafdabfa-7b98-4a7b-bce5-ca9af1d1a389" providerId="AD" clId="Web-{94DA88B1-29E3-FE8D-676C-336E15914D9C}" dt="2025-03-07T18:06:02.673" v="0" actId="20577"/>
          <ac:spMkLst>
            <pc:docMk/>
            <pc:sldMk cId="2848865045" sldId="268"/>
            <ac:spMk id="9" creationId="{5238FD1E-CD25-BC03-11E4-55D7B2283B40}"/>
          </ac:spMkLst>
        </pc:spChg>
      </pc:sldChg>
    </pc:docChg>
  </pc:docChgLst>
  <pc:docChgLst>
    <pc:chgData name="FRANCESCO GAMMARACCIO" userId="S::francescogammaraccio@cnr.it::aafdabfa-7b98-4a7b-bce5-ca9af1d1a389" providerId="AD" clId="Web-{A6DEB8D5-D6C9-5642-40A7-BF088FAA2915}"/>
    <pc:docChg chg="modSld">
      <pc:chgData name="FRANCESCO GAMMARACCIO" userId="S::francescogammaraccio@cnr.it::aafdabfa-7b98-4a7b-bce5-ca9af1d1a389" providerId="AD" clId="Web-{A6DEB8D5-D6C9-5642-40A7-BF088FAA2915}" dt="2025-03-07T17:59:23.936" v="166" actId="20577"/>
      <pc:docMkLst>
        <pc:docMk/>
      </pc:docMkLst>
      <pc:sldChg chg="modSp">
        <pc:chgData name="FRANCESCO GAMMARACCIO" userId="S::francescogammaraccio@cnr.it::aafdabfa-7b98-4a7b-bce5-ca9af1d1a389" providerId="AD" clId="Web-{A6DEB8D5-D6C9-5642-40A7-BF088FAA2915}" dt="2025-03-07T17:58:43.060" v="163" actId="20577"/>
        <pc:sldMkLst>
          <pc:docMk/>
          <pc:sldMk cId="1570292955" sldId="262"/>
        </pc:sldMkLst>
        <pc:spChg chg="mod">
          <ac:chgData name="FRANCESCO GAMMARACCIO" userId="S::francescogammaraccio@cnr.it::aafdabfa-7b98-4a7b-bce5-ca9af1d1a389" providerId="AD" clId="Web-{A6DEB8D5-D6C9-5642-40A7-BF088FAA2915}" dt="2025-03-07T17:25:22.722" v="0" actId="20577"/>
          <ac:spMkLst>
            <pc:docMk/>
            <pc:sldMk cId="1570292955" sldId="262"/>
            <ac:spMk id="2" creationId="{251768CB-5598-F3BE-18DE-7804C139E5EC}"/>
          </ac:spMkLst>
        </pc:spChg>
        <pc:spChg chg="mod">
          <ac:chgData name="FRANCESCO GAMMARACCIO" userId="S::francescogammaraccio@cnr.it::aafdabfa-7b98-4a7b-bce5-ca9af1d1a389" providerId="AD" clId="Web-{A6DEB8D5-D6C9-5642-40A7-BF088FAA2915}" dt="2025-03-07T17:58:43.060" v="163" actId="20577"/>
          <ac:spMkLst>
            <pc:docMk/>
            <pc:sldMk cId="1570292955" sldId="262"/>
            <ac:spMk id="3" creationId="{15966A4F-2E77-557B-06BE-19E7159C05BD}"/>
          </ac:spMkLst>
        </pc:spChg>
      </pc:sldChg>
      <pc:sldChg chg="modSp">
        <pc:chgData name="FRANCESCO GAMMARACCIO" userId="S::francescogammaraccio@cnr.it::aafdabfa-7b98-4a7b-bce5-ca9af1d1a389" providerId="AD" clId="Web-{A6DEB8D5-D6C9-5642-40A7-BF088FAA2915}" dt="2025-03-07T17:59:23.936" v="166" actId="20577"/>
        <pc:sldMkLst>
          <pc:docMk/>
          <pc:sldMk cId="333243503" sldId="263"/>
        </pc:sldMkLst>
        <pc:spChg chg="mod">
          <ac:chgData name="FRANCESCO GAMMARACCIO" userId="S::francescogammaraccio@cnr.it::aafdabfa-7b98-4a7b-bce5-ca9af1d1a389" providerId="AD" clId="Web-{A6DEB8D5-D6C9-5642-40A7-BF088FAA2915}" dt="2025-03-07T17:59:23.936" v="166" actId="20577"/>
          <ac:spMkLst>
            <pc:docMk/>
            <pc:sldMk cId="333243503" sldId="263"/>
            <ac:spMk id="3" creationId="{8E5162DD-DF81-6916-3AAC-BF71F26F3150}"/>
          </ac:spMkLst>
        </pc:spChg>
      </pc:sldChg>
      <pc:sldChg chg="addSp delSp modSp">
        <pc:chgData name="FRANCESCO GAMMARACCIO" userId="S::francescogammaraccio@cnr.it::aafdabfa-7b98-4a7b-bce5-ca9af1d1a389" providerId="AD" clId="Web-{A6DEB8D5-D6C9-5642-40A7-BF088FAA2915}" dt="2025-03-07T17:39:22.720" v="129" actId="1076"/>
        <pc:sldMkLst>
          <pc:docMk/>
          <pc:sldMk cId="2796735487" sldId="266"/>
        </pc:sldMkLst>
        <pc:spChg chg="mod">
          <ac:chgData name="FRANCESCO GAMMARACCIO" userId="S::francescogammaraccio@cnr.it::aafdabfa-7b98-4a7b-bce5-ca9af1d1a389" providerId="AD" clId="Web-{A6DEB8D5-D6C9-5642-40A7-BF088FAA2915}" dt="2025-03-07T17:38:12.327" v="123" actId="1076"/>
          <ac:spMkLst>
            <pc:docMk/>
            <pc:sldMk cId="2796735487" sldId="266"/>
            <ac:spMk id="10" creationId="{58116A95-6D8E-4C8C-1D8F-F07C5CACEC80}"/>
          </ac:spMkLst>
        </pc:spChg>
        <pc:spChg chg="mod">
          <ac:chgData name="FRANCESCO GAMMARACCIO" userId="S::francescogammaraccio@cnr.it::aafdabfa-7b98-4a7b-bce5-ca9af1d1a389" providerId="AD" clId="Web-{A6DEB8D5-D6C9-5642-40A7-BF088FAA2915}" dt="2025-03-07T17:37:44.326" v="117" actId="1076"/>
          <ac:spMkLst>
            <pc:docMk/>
            <pc:sldMk cId="2796735487" sldId="266"/>
            <ac:spMk id="12" creationId="{86D95EC0-3131-2146-C268-BEC158999930}"/>
          </ac:spMkLst>
        </pc:spChg>
        <pc:spChg chg="mod">
          <ac:chgData name="FRANCESCO GAMMARACCIO" userId="S::francescogammaraccio@cnr.it::aafdabfa-7b98-4a7b-bce5-ca9af1d1a389" providerId="AD" clId="Web-{A6DEB8D5-D6C9-5642-40A7-BF088FAA2915}" dt="2025-03-07T17:38:17.171" v="124" actId="1076"/>
          <ac:spMkLst>
            <pc:docMk/>
            <pc:sldMk cId="2796735487" sldId="266"/>
            <ac:spMk id="13" creationId="{C2789CB6-7D52-20C4-5C20-A7E7DD7F48AC}"/>
          </ac:spMkLst>
        </pc:spChg>
        <pc:spChg chg="mod">
          <ac:chgData name="FRANCESCO GAMMARACCIO" userId="S::francescogammaraccio@cnr.it::aafdabfa-7b98-4a7b-bce5-ca9af1d1a389" providerId="AD" clId="Web-{A6DEB8D5-D6C9-5642-40A7-BF088FAA2915}" dt="2025-03-07T17:38:23.155" v="125" actId="1076"/>
          <ac:spMkLst>
            <pc:docMk/>
            <pc:sldMk cId="2796735487" sldId="266"/>
            <ac:spMk id="14" creationId="{2B00AA64-B4B8-66BB-53F8-2C14D9FB4C8C}"/>
          </ac:spMkLst>
        </pc:spChg>
        <pc:picChg chg="add mod ord">
          <ac:chgData name="FRANCESCO GAMMARACCIO" userId="S::francescogammaraccio@cnr.it::aafdabfa-7b98-4a7b-bce5-ca9af1d1a389" providerId="AD" clId="Web-{A6DEB8D5-D6C9-5642-40A7-BF088FAA2915}" dt="2025-03-07T17:37:40.013" v="116" actId="1076"/>
          <ac:picMkLst>
            <pc:docMk/>
            <pc:sldMk cId="2796735487" sldId="266"/>
            <ac:picMk id="3" creationId="{FFDC2276-2601-90AF-063E-CF9DDBA613DD}"/>
          </ac:picMkLst>
        </pc:picChg>
        <pc:picChg chg="add mod">
          <ac:chgData name="FRANCESCO GAMMARACCIO" userId="S::francescogammaraccio@cnr.it::aafdabfa-7b98-4a7b-bce5-ca9af1d1a389" providerId="AD" clId="Web-{A6DEB8D5-D6C9-5642-40A7-BF088FAA2915}" dt="2025-03-07T17:39:22.720" v="129" actId="1076"/>
          <ac:picMkLst>
            <pc:docMk/>
            <pc:sldMk cId="2796735487" sldId="266"/>
            <ac:picMk id="4" creationId="{C240D2E9-18CC-9CB4-9E68-775F1AA63614}"/>
          </ac:picMkLst>
        </pc:picChg>
        <pc:picChg chg="del">
          <ac:chgData name="FRANCESCO GAMMARACCIO" userId="S::francescogammaraccio@cnr.it::aafdabfa-7b98-4a7b-bce5-ca9af1d1a389" providerId="AD" clId="Web-{A6DEB8D5-D6C9-5642-40A7-BF088FAA2915}" dt="2025-03-07T17:36:22.385" v="110"/>
          <ac:picMkLst>
            <pc:docMk/>
            <pc:sldMk cId="2796735487" sldId="266"/>
            <ac:picMk id="6" creationId="{593F32D5-038F-812E-25BB-5C1E06C7DC2E}"/>
          </ac:picMkLst>
        </pc:picChg>
        <pc:picChg chg="del">
          <ac:chgData name="FRANCESCO GAMMARACCIO" userId="S::francescogammaraccio@cnr.it::aafdabfa-7b98-4a7b-bce5-ca9af1d1a389" providerId="AD" clId="Web-{A6DEB8D5-D6C9-5642-40A7-BF088FAA2915}" dt="2025-03-07T17:36:20.604" v="109"/>
          <ac:picMkLst>
            <pc:docMk/>
            <pc:sldMk cId="2796735487" sldId="266"/>
            <ac:picMk id="15" creationId="{8C145D67-E487-4285-E9FA-6ECD620666F2}"/>
          </ac:picMkLst>
        </pc:picChg>
      </pc:sldChg>
      <pc:sldChg chg="modSp">
        <pc:chgData name="FRANCESCO GAMMARACCIO" userId="S::francescogammaraccio@cnr.it::aafdabfa-7b98-4a7b-bce5-ca9af1d1a389" providerId="AD" clId="Web-{A6DEB8D5-D6C9-5642-40A7-BF088FAA2915}" dt="2025-03-07T17:35:58.119" v="106" actId="20577"/>
        <pc:sldMkLst>
          <pc:docMk/>
          <pc:sldMk cId="2746455186" sldId="267"/>
        </pc:sldMkLst>
        <pc:spChg chg="mod">
          <ac:chgData name="FRANCESCO GAMMARACCIO" userId="S::francescogammaraccio@cnr.it::aafdabfa-7b98-4a7b-bce5-ca9af1d1a389" providerId="AD" clId="Web-{A6DEB8D5-D6C9-5642-40A7-BF088FAA2915}" dt="2025-03-07T17:35:58.119" v="106" actId="20577"/>
          <ac:spMkLst>
            <pc:docMk/>
            <pc:sldMk cId="2746455186" sldId="267"/>
            <ac:spMk id="3" creationId="{4CA37400-0EFA-E808-BD1D-81B23764C48A}"/>
          </ac:spMkLst>
        </pc:spChg>
      </pc:sldChg>
      <pc:sldChg chg="addSp delSp modSp">
        <pc:chgData name="FRANCESCO GAMMARACCIO" userId="S::francescogammaraccio@cnr.it::aafdabfa-7b98-4a7b-bce5-ca9af1d1a389" providerId="AD" clId="Web-{A6DEB8D5-D6C9-5642-40A7-BF088FAA2915}" dt="2025-03-07T17:44:25.230" v="162" actId="1076"/>
        <pc:sldMkLst>
          <pc:docMk/>
          <pc:sldMk cId="2848865045" sldId="268"/>
        </pc:sldMkLst>
        <pc:spChg chg="mod">
          <ac:chgData name="FRANCESCO GAMMARACCIO" userId="S::francescogammaraccio@cnr.it::aafdabfa-7b98-4a7b-bce5-ca9af1d1a389" providerId="AD" clId="Web-{A6DEB8D5-D6C9-5642-40A7-BF088FAA2915}" dt="2025-03-07T17:42:20.491" v="147" actId="1076"/>
          <ac:spMkLst>
            <pc:docMk/>
            <pc:sldMk cId="2848865045" sldId="268"/>
            <ac:spMk id="5" creationId="{92491BE0-F709-D0C9-70A7-227F919F8BD0}"/>
          </ac:spMkLst>
        </pc:spChg>
        <pc:spChg chg="mod">
          <ac:chgData name="FRANCESCO GAMMARACCIO" userId="S::francescogammaraccio@cnr.it::aafdabfa-7b98-4a7b-bce5-ca9af1d1a389" providerId="AD" clId="Web-{A6DEB8D5-D6C9-5642-40A7-BF088FAA2915}" dt="2025-03-07T17:42:24.882" v="148" actId="1076"/>
          <ac:spMkLst>
            <pc:docMk/>
            <pc:sldMk cId="2848865045" sldId="268"/>
            <ac:spMk id="8" creationId="{E1185066-C261-7EE5-4309-C4F5A507A386}"/>
          </ac:spMkLst>
        </pc:spChg>
        <pc:spChg chg="mod">
          <ac:chgData name="FRANCESCO GAMMARACCIO" userId="S::francescogammaraccio@cnr.it::aafdabfa-7b98-4a7b-bce5-ca9af1d1a389" providerId="AD" clId="Web-{A6DEB8D5-D6C9-5642-40A7-BF088FAA2915}" dt="2025-03-07T17:44:25.230" v="162" actId="1076"/>
          <ac:spMkLst>
            <pc:docMk/>
            <pc:sldMk cId="2848865045" sldId="268"/>
            <ac:spMk id="9" creationId="{5238FD1E-CD25-BC03-11E4-55D7B2283B40}"/>
          </ac:spMkLst>
        </pc:spChg>
        <pc:spChg chg="add mod">
          <ac:chgData name="FRANCESCO GAMMARACCIO" userId="S::francescogammaraccio@cnr.it::aafdabfa-7b98-4a7b-bce5-ca9af1d1a389" providerId="AD" clId="Web-{A6DEB8D5-D6C9-5642-40A7-BF088FAA2915}" dt="2025-03-07T17:43:41.229" v="158" actId="1076"/>
          <ac:spMkLst>
            <pc:docMk/>
            <pc:sldMk cId="2848865045" sldId="268"/>
            <ac:spMk id="12" creationId="{95D2972C-A4AF-BD9D-F8BC-85321059AB39}"/>
          </ac:spMkLst>
        </pc:spChg>
        <pc:picChg chg="del">
          <ac:chgData name="FRANCESCO GAMMARACCIO" userId="S::francescogammaraccio@cnr.it::aafdabfa-7b98-4a7b-bce5-ca9af1d1a389" providerId="AD" clId="Web-{A6DEB8D5-D6C9-5642-40A7-BF088FAA2915}" dt="2025-03-07T17:41:20.005" v="130"/>
          <ac:picMkLst>
            <pc:docMk/>
            <pc:sldMk cId="2848865045" sldId="268"/>
            <ac:picMk id="3" creationId="{46D62457-0205-E471-A97E-43B33C7337F5}"/>
          </ac:picMkLst>
        </pc:picChg>
        <pc:picChg chg="add mod ord">
          <ac:chgData name="FRANCESCO GAMMARACCIO" userId="S::francescogammaraccio@cnr.it::aafdabfa-7b98-4a7b-bce5-ca9af1d1a389" providerId="AD" clId="Web-{A6DEB8D5-D6C9-5642-40A7-BF088FAA2915}" dt="2025-03-07T17:42:11.163" v="145" actId="1076"/>
          <ac:picMkLst>
            <pc:docMk/>
            <pc:sldMk cId="2848865045" sldId="268"/>
            <ac:picMk id="4" creationId="{14DC260D-3577-045C-BCB2-D3332A6848E8}"/>
          </ac:picMkLst>
        </pc:picChg>
        <pc:picChg chg="add del mod">
          <ac:chgData name="FRANCESCO GAMMARACCIO" userId="S::francescogammaraccio@cnr.it::aafdabfa-7b98-4a7b-bce5-ca9af1d1a389" providerId="AD" clId="Web-{A6DEB8D5-D6C9-5642-40A7-BF088FAA2915}" dt="2025-03-07T17:43:11.899" v="152"/>
          <ac:picMkLst>
            <pc:docMk/>
            <pc:sldMk cId="2848865045" sldId="268"/>
            <ac:picMk id="6" creationId="{FB61A5A6-0CC2-45AB-90B1-606FD0684AE7}"/>
          </ac:picMkLst>
        </pc:picChg>
        <pc:picChg chg="del">
          <ac:chgData name="FRANCESCO GAMMARACCIO" userId="S::francescogammaraccio@cnr.it::aafdabfa-7b98-4a7b-bce5-ca9af1d1a389" providerId="AD" clId="Web-{A6DEB8D5-D6C9-5642-40A7-BF088FAA2915}" dt="2025-03-07T17:42:29.492" v="149"/>
          <ac:picMkLst>
            <pc:docMk/>
            <pc:sldMk cId="2848865045" sldId="268"/>
            <ac:picMk id="7" creationId="{7000A071-7EA7-6846-0701-CF3F52CC4591}"/>
          </ac:picMkLst>
        </pc:picChg>
        <pc:picChg chg="add mod">
          <ac:chgData name="FRANCESCO GAMMARACCIO" userId="S::francescogammaraccio@cnr.it::aafdabfa-7b98-4a7b-bce5-ca9af1d1a389" providerId="AD" clId="Web-{A6DEB8D5-D6C9-5642-40A7-BF088FAA2915}" dt="2025-03-07T17:43:21.494" v="154" actId="1076"/>
          <ac:picMkLst>
            <pc:docMk/>
            <pc:sldMk cId="2848865045" sldId="268"/>
            <ac:picMk id="10" creationId="{23F8C35D-8CEB-5657-C0DC-32D7CF2C24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Gammaraccio/Docker-EOSC4Cancer-D2-2.gi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Gammaraccio/Docker-EOSC4Cancer-D2-2.gi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nat.org/download/" TargetMode="External"/><Relationship Id="rId2" Type="http://schemas.openxmlformats.org/officeDocument/2006/relationships/hyperlink" Target="https://wiki.xnat.org/container-service/building-docker-images-for-container-servic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-TaOmXurFRz_Z5HH44pAyF7tUXEltCDP?usp=drive_lin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2033A-3584-0CE9-7A7E-EC2D42D7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1768CB-5598-F3BE-18DE-7804C139E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 dirty="0">
                <a:latin typeface="Arial"/>
                <a:cs typeface="Arial"/>
              </a:rPr>
              <a:t>SNR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66A4F-2E77-557B-06BE-19E7159C05BD}"/>
              </a:ext>
            </a:extLst>
          </p:cNvPr>
          <p:cNvSpPr>
            <a:spLocks noGrp="1"/>
          </p:cNvSpPr>
          <p:nvPr/>
        </p:nvSpPr>
        <p:spPr>
          <a:xfrm>
            <a:off x="4313" y="929725"/>
            <a:ext cx="1217731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2000" dirty="0" err="1">
                <a:latin typeface="Arial"/>
                <a:ea typeface="+mn-lt"/>
                <a:cs typeface="+mn-lt"/>
              </a:rPr>
              <a:t>snr</a:t>
            </a:r>
            <a:r>
              <a:rPr lang="it-IT" sz="2000" dirty="0">
                <a:latin typeface="Arial"/>
                <a:ea typeface="+mn-lt"/>
                <a:cs typeface="+mn-lt"/>
              </a:rPr>
              <a:t> </a:t>
            </a:r>
            <a:r>
              <a:rPr lang="it-IT" sz="2000" dirty="0" err="1">
                <a:latin typeface="Arial"/>
                <a:ea typeface="+mn-lt"/>
                <a:cs typeface="+mn-lt"/>
              </a:rPr>
              <a:t>is</a:t>
            </a:r>
            <a:r>
              <a:rPr lang="it-IT" sz="2000" dirty="0">
                <a:latin typeface="Arial"/>
                <a:ea typeface="+mn-lt"/>
                <a:cs typeface="+mn-lt"/>
              </a:rPr>
              <a:t> a tool </a:t>
            </a:r>
            <a:r>
              <a:rPr lang="it-IT" sz="2000" dirty="0" err="1">
                <a:latin typeface="Arial"/>
                <a:ea typeface="+mn-lt"/>
                <a:cs typeface="+mn-lt"/>
              </a:rPr>
              <a:t>that</a:t>
            </a:r>
            <a:r>
              <a:rPr lang="it-IT" sz="2000" dirty="0">
                <a:latin typeface="Arial"/>
                <a:ea typeface="+mn-lt"/>
                <a:cs typeface="+mn-lt"/>
              </a:rPr>
              <a:t>:</a:t>
            </a:r>
            <a:endParaRPr lang="it-IT" dirty="0">
              <a:latin typeface="Arial"/>
              <a:cs typeface="Arial"/>
            </a:endParaRPr>
          </a:p>
          <a:p>
            <a:pPr algn="just"/>
            <a:r>
              <a:rPr lang="it-IT" sz="2000" dirty="0" err="1">
                <a:latin typeface="Arial"/>
                <a:ea typeface="+mn-lt"/>
                <a:cs typeface="+mn-lt"/>
              </a:rPr>
              <a:t>Reads</a:t>
            </a:r>
            <a:r>
              <a:rPr lang="it-IT" sz="2000" dirty="0">
                <a:latin typeface="Arial"/>
                <a:ea typeface="+mn-lt"/>
                <a:cs typeface="+mn-lt"/>
              </a:rPr>
              <a:t> DICOM files from an input folder, </a:t>
            </a:r>
            <a:r>
              <a:rPr lang="it-IT" sz="2000" dirty="0" err="1">
                <a:latin typeface="Arial"/>
                <a:ea typeface="+mn-lt"/>
                <a:cs typeface="+mn-lt"/>
              </a:rPr>
              <a:t>ensuring</a:t>
            </a:r>
            <a:r>
              <a:rPr lang="it-IT" sz="2000" dirty="0">
                <a:latin typeface="Arial"/>
                <a:ea typeface="+mn-lt"/>
                <a:cs typeface="+mn-lt"/>
              </a:rPr>
              <a:t> </a:t>
            </a:r>
            <a:r>
              <a:rPr lang="it-IT" sz="2000" dirty="0" err="1">
                <a:latin typeface="Arial"/>
                <a:ea typeface="+mn-lt"/>
                <a:cs typeface="+mn-lt"/>
              </a:rPr>
              <a:t>they</a:t>
            </a:r>
            <a:r>
              <a:rPr lang="it-IT" sz="2000" dirty="0">
                <a:latin typeface="Arial"/>
                <a:ea typeface="+mn-lt"/>
                <a:cs typeface="+mn-lt"/>
              </a:rPr>
              <a:t> are 2D </a:t>
            </a:r>
            <a:r>
              <a:rPr lang="it-IT" sz="2000" dirty="0" err="1">
                <a:latin typeface="Arial"/>
                <a:ea typeface="+mn-lt"/>
                <a:cs typeface="+mn-lt"/>
              </a:rPr>
              <a:t>medical</a:t>
            </a:r>
            <a:r>
              <a:rPr lang="it-IT" sz="2000" dirty="0">
                <a:latin typeface="Arial"/>
                <a:ea typeface="+mn-lt"/>
                <a:cs typeface="+mn-lt"/>
              </a:rPr>
              <a:t> images with the </a:t>
            </a:r>
            <a:r>
              <a:rPr lang="it-IT" sz="2000" dirty="0" err="1">
                <a:latin typeface="Arial"/>
                <a:ea typeface="+mn-lt"/>
                <a:cs typeface="+mn-lt"/>
              </a:rPr>
              <a:t>Photometric</a:t>
            </a:r>
            <a:r>
              <a:rPr lang="it-IT" sz="2000" dirty="0">
                <a:latin typeface="Arial"/>
                <a:ea typeface="+mn-lt"/>
                <a:cs typeface="+mn-lt"/>
              </a:rPr>
              <a:t> </a:t>
            </a:r>
            <a:r>
              <a:rPr lang="it-IT" sz="2000" dirty="0" err="1">
                <a:latin typeface="Arial"/>
                <a:ea typeface="+mn-lt"/>
                <a:cs typeface="+mn-lt"/>
              </a:rPr>
              <a:t>Interpretation</a:t>
            </a:r>
            <a:r>
              <a:rPr lang="it-IT" sz="2000" dirty="0">
                <a:latin typeface="Arial"/>
                <a:ea typeface="+mn-lt"/>
                <a:cs typeface="+mn-lt"/>
              </a:rPr>
              <a:t> tag set to MONOCHROME1 or MONOCHROME2.</a:t>
            </a:r>
            <a:endParaRPr lang="it-IT" dirty="0">
              <a:latin typeface="Arial"/>
              <a:ea typeface="+mn-lt"/>
              <a:cs typeface="+mn-lt"/>
            </a:endParaRPr>
          </a:p>
          <a:p>
            <a:pPr algn="just"/>
            <a:r>
              <a:rPr lang="it-IT" sz="2000" dirty="0" err="1">
                <a:latin typeface="Arial"/>
                <a:ea typeface="+mn-lt"/>
                <a:cs typeface="+mn-lt"/>
              </a:rPr>
              <a:t>Constructs</a:t>
            </a:r>
            <a:r>
              <a:rPr lang="it-IT" sz="2000" dirty="0">
                <a:latin typeface="Arial"/>
                <a:ea typeface="+mn-lt"/>
                <a:cs typeface="+mn-lt"/>
              </a:rPr>
              <a:t> a 3D volume by </a:t>
            </a:r>
            <a:r>
              <a:rPr lang="it-IT" sz="2000" dirty="0" err="1">
                <a:latin typeface="Arial"/>
                <a:ea typeface="+mn-lt"/>
                <a:cs typeface="+mn-lt"/>
              </a:rPr>
              <a:t>ordering</a:t>
            </a:r>
            <a:r>
              <a:rPr lang="it-IT" sz="2000" dirty="0">
                <a:latin typeface="Arial"/>
                <a:ea typeface="+mn-lt"/>
                <a:cs typeface="+mn-lt"/>
              </a:rPr>
              <a:t> the slices </a:t>
            </a:r>
            <a:r>
              <a:rPr lang="it-IT" sz="2000" dirty="0" err="1">
                <a:latin typeface="Arial"/>
                <a:ea typeface="+mn-lt"/>
                <a:cs typeface="+mn-lt"/>
              </a:rPr>
              <a:t>based</a:t>
            </a:r>
            <a:r>
              <a:rPr lang="it-IT" sz="2000" dirty="0">
                <a:latin typeface="Arial"/>
                <a:ea typeface="+mn-lt"/>
                <a:cs typeface="+mn-lt"/>
              </a:rPr>
              <a:t> on the DICOM </a:t>
            </a:r>
            <a:r>
              <a:rPr lang="it-IT" sz="2000" dirty="0" err="1">
                <a:latin typeface="Arial"/>
                <a:ea typeface="+mn-lt"/>
                <a:cs typeface="+mn-lt"/>
              </a:rPr>
              <a:t>Instance</a:t>
            </a:r>
            <a:r>
              <a:rPr lang="it-IT" sz="2000" dirty="0">
                <a:latin typeface="Arial"/>
                <a:ea typeface="+mn-lt"/>
                <a:cs typeface="+mn-lt"/>
              </a:rPr>
              <a:t> </a:t>
            </a:r>
            <a:r>
              <a:rPr lang="it-IT" sz="2000" dirty="0" err="1">
                <a:latin typeface="Arial"/>
                <a:ea typeface="+mn-lt"/>
                <a:cs typeface="+mn-lt"/>
              </a:rPr>
              <a:t>Number</a:t>
            </a:r>
            <a:r>
              <a:rPr lang="it-IT" sz="2000" dirty="0">
                <a:latin typeface="Arial"/>
                <a:ea typeface="+mn-lt"/>
                <a:cs typeface="+mn-lt"/>
              </a:rPr>
              <a:t> tag.</a:t>
            </a:r>
            <a:endParaRPr lang="it-IT" dirty="0">
              <a:latin typeface="Arial"/>
              <a:cs typeface="Arial"/>
            </a:endParaRPr>
          </a:p>
          <a:p>
            <a:pPr algn="just"/>
            <a:r>
              <a:rPr lang="it-IT" sz="2000" dirty="0" err="1">
                <a:latin typeface="Arial"/>
                <a:ea typeface="+mn-lt"/>
                <a:cs typeface="+mn-lt"/>
              </a:rPr>
              <a:t>Calculates</a:t>
            </a:r>
            <a:r>
              <a:rPr lang="it-IT" sz="2000" dirty="0">
                <a:latin typeface="Arial"/>
                <a:ea typeface="+mn-lt"/>
                <a:cs typeface="+mn-lt"/>
              </a:rPr>
              <a:t> </a:t>
            </a:r>
            <a:r>
              <a:rPr lang="it-IT" sz="2000" dirty="0" err="1">
                <a:latin typeface="Arial"/>
                <a:ea typeface="+mn-lt"/>
                <a:cs typeface="+mn-lt"/>
              </a:rPr>
              <a:t>snr</a:t>
            </a:r>
            <a:r>
              <a:rPr lang="it-IT" sz="2000" dirty="0">
                <a:latin typeface="Arial"/>
                <a:ea typeface="+mn-lt"/>
                <a:cs typeface="+mn-lt"/>
              </a:rPr>
              <a:t> in the 3D volume: </a:t>
            </a:r>
            <a:endParaRPr lang="it-IT" sz="2000">
              <a:latin typeface="Arial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it-IT" sz="2000" dirty="0">
                <a:latin typeface="Arial"/>
                <a:ea typeface="+mn-lt"/>
                <a:cs typeface="+mn-lt"/>
              </a:rPr>
              <a:t>                 SNR = </a:t>
            </a:r>
            <a:r>
              <a:rPr lang="it-IT" sz="2000" dirty="0" err="1">
                <a:latin typeface="Arial"/>
                <a:ea typeface="+mn-lt"/>
                <a:cs typeface="+mn-lt"/>
              </a:rPr>
              <a:t>i</a:t>
            </a:r>
            <a:r>
              <a:rPr lang="it-IT" sz="1200" dirty="0" err="1">
                <a:latin typeface="Arial"/>
                <a:ea typeface="+mn-lt"/>
                <a:cs typeface="+mn-lt"/>
              </a:rPr>
              <a:t>avg</a:t>
            </a:r>
            <a:r>
              <a:rPr lang="it-IT" sz="2000" dirty="0">
                <a:latin typeface="Arial"/>
                <a:ea typeface="+mn-lt"/>
                <a:cs typeface="+mn-lt"/>
              </a:rPr>
              <a:t>/</a:t>
            </a:r>
            <a:r>
              <a:rPr lang="it-IT" sz="2000" dirty="0" err="1">
                <a:latin typeface="Arial"/>
                <a:ea typeface="+mn-lt"/>
                <a:cs typeface="+mn-lt"/>
              </a:rPr>
              <a:t>σ</a:t>
            </a:r>
            <a:r>
              <a:rPr lang="it-IT" sz="1200" dirty="0" err="1">
                <a:latin typeface="Arial"/>
                <a:ea typeface="+mn-lt"/>
                <a:cs typeface="+mn-lt"/>
              </a:rPr>
              <a:t>i</a:t>
            </a:r>
            <a:r>
              <a:rPr lang="it-IT" sz="1200" dirty="0">
                <a:latin typeface="Arial"/>
                <a:ea typeface="+mn-lt"/>
                <a:cs typeface="+mn-lt"/>
              </a:rPr>
              <a:t> </a:t>
            </a:r>
            <a:endParaRPr lang="it-IT" sz="2000" dirty="0">
              <a:latin typeface="Arial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it-IT" sz="2000" err="1">
                <a:latin typeface="Arial"/>
                <a:ea typeface="+mn-lt"/>
                <a:cs typeface="+mn-lt"/>
              </a:rPr>
              <a:t>where</a:t>
            </a:r>
            <a:r>
              <a:rPr lang="it-IT" sz="2000" dirty="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Arial"/>
              </a:rPr>
              <a:t>i</a:t>
            </a:r>
            <a:r>
              <a:rPr lang="it-IT" sz="1200" err="1">
                <a:latin typeface="Arial"/>
                <a:ea typeface="+mn-lt"/>
                <a:cs typeface="Arial"/>
              </a:rPr>
              <a:t>avg</a:t>
            </a:r>
            <a:r>
              <a:rPr lang="it-IT" sz="1200" dirty="0">
                <a:latin typeface="Arial"/>
                <a:ea typeface="+mn-lt"/>
                <a:cs typeface="Arial"/>
              </a:rPr>
              <a:t> </a:t>
            </a:r>
            <a:r>
              <a:rPr lang="it-IT" sz="2000" err="1">
                <a:latin typeface="Arial"/>
                <a:ea typeface="+mn-lt"/>
                <a:cs typeface="Arial"/>
              </a:rPr>
              <a:t>is</a:t>
            </a:r>
            <a:r>
              <a:rPr lang="it-IT" sz="2000" dirty="0">
                <a:latin typeface="Arial"/>
                <a:ea typeface="+mn-lt"/>
                <a:cs typeface="Arial"/>
              </a:rPr>
              <a:t> </a:t>
            </a:r>
            <a:r>
              <a:rPr lang="it-IT" sz="2000" err="1">
                <a:ea typeface="+mn-lt"/>
                <a:cs typeface="+mn-lt"/>
              </a:rPr>
              <a:t>average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value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at</a:t>
            </a:r>
            <a:r>
              <a:rPr lang="it-IT" sz="2000" dirty="0">
                <a:ea typeface="+mn-lt"/>
                <a:cs typeface="+mn-lt"/>
              </a:rPr>
              <a:t> the center of the volume(kernel size = 5x5) and </a:t>
            </a:r>
            <a:r>
              <a:rPr lang="it-IT" sz="2000" err="1">
                <a:latin typeface="Arial"/>
                <a:ea typeface="+mn-lt"/>
                <a:cs typeface="Arial"/>
              </a:rPr>
              <a:t>σ</a:t>
            </a:r>
            <a:r>
              <a:rPr lang="it-IT" sz="1200" err="1">
                <a:latin typeface="Arial"/>
                <a:ea typeface="+mn-lt"/>
                <a:cs typeface="Arial"/>
              </a:rPr>
              <a:t>i</a:t>
            </a:r>
            <a:r>
              <a:rPr lang="it-IT" sz="1200" dirty="0">
                <a:latin typeface="Arial"/>
                <a:ea typeface="+mn-lt"/>
                <a:cs typeface="Arial"/>
              </a:rPr>
              <a:t> </a:t>
            </a:r>
            <a:r>
              <a:rPr lang="it-IT" sz="2000" err="1">
                <a:latin typeface="Aptos"/>
                <a:ea typeface="+mn-lt"/>
                <a:cs typeface="Arial"/>
              </a:rPr>
              <a:t>is</a:t>
            </a:r>
            <a:r>
              <a:rPr lang="it-IT" sz="2000" dirty="0">
                <a:ea typeface="+mn-lt"/>
                <a:cs typeface="+mn-lt"/>
              </a:rPr>
              <a:t> the standard </a:t>
            </a:r>
            <a:r>
              <a:rPr lang="it-IT" sz="2000" err="1">
                <a:ea typeface="+mn-lt"/>
                <a:cs typeface="+mn-lt"/>
              </a:rPr>
              <a:t>deviation</a:t>
            </a:r>
            <a:r>
              <a:rPr lang="it-IT" sz="2000" dirty="0">
                <a:ea typeface="+mn-lt"/>
                <a:cs typeface="+mn-lt"/>
              </a:rPr>
              <a:t> of the background (top </a:t>
            </a:r>
            <a:r>
              <a:rPr lang="it-IT" sz="2000" err="1">
                <a:ea typeface="+mn-lt"/>
                <a:cs typeface="+mn-lt"/>
              </a:rPr>
              <a:t>left</a:t>
            </a:r>
            <a:r>
              <a:rPr lang="it-IT" sz="2000" dirty="0">
                <a:ea typeface="+mn-lt"/>
                <a:cs typeface="+mn-lt"/>
              </a:rPr>
              <a:t> corner of size 5x5)</a:t>
            </a:r>
            <a:endParaRPr lang="it-IT" sz="2000" dirty="0">
              <a:latin typeface="Arial"/>
              <a:ea typeface="+mn-lt"/>
              <a:cs typeface="+mn-lt"/>
            </a:endParaRPr>
          </a:p>
          <a:p>
            <a:pPr algn="just"/>
            <a:r>
              <a:rPr lang="it-IT" sz="2000" dirty="0">
                <a:ea typeface="+mn-lt"/>
                <a:cs typeface="+mn-lt"/>
              </a:rPr>
              <a:t>Save the SNR </a:t>
            </a:r>
            <a:r>
              <a:rPr lang="it-IT" sz="2000" dirty="0" err="1">
                <a:ea typeface="+mn-lt"/>
                <a:cs typeface="+mn-lt"/>
              </a:rPr>
              <a:t>value</a:t>
            </a:r>
            <a:r>
              <a:rPr lang="it-IT" sz="2000" dirty="0">
                <a:ea typeface="+mn-lt"/>
                <a:cs typeface="+mn-lt"/>
              </a:rPr>
              <a:t> to a text file in the output folder.</a:t>
            </a:r>
            <a:endParaRPr lang="it-IT" dirty="0">
              <a:ea typeface="+mn-lt"/>
              <a:cs typeface="+mn-lt"/>
            </a:endParaRPr>
          </a:p>
          <a:p>
            <a:pPr marL="0" indent="0" algn="just">
              <a:buNone/>
            </a:pP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 dirty="0">
                <a:latin typeface="Arial"/>
                <a:ea typeface="+mn-lt"/>
                <a:cs typeface="+mn-lt"/>
              </a:rPr>
              <a:t>The guide </a:t>
            </a:r>
            <a:r>
              <a:rPr lang="it-IT" sz="2000" dirty="0" err="1">
                <a:latin typeface="Arial"/>
                <a:ea typeface="+mn-lt"/>
                <a:cs typeface="+mn-lt"/>
              </a:rPr>
              <a:t>describes</a:t>
            </a:r>
            <a:r>
              <a:rPr lang="it-IT" sz="2000" dirty="0">
                <a:latin typeface="Arial"/>
                <a:ea typeface="+mn-lt"/>
                <a:cs typeface="+mn-lt"/>
              </a:rPr>
              <a:t> </a:t>
            </a:r>
            <a:r>
              <a:rPr lang="it-IT" sz="2000" dirty="0" err="1">
                <a:latin typeface="Arial"/>
                <a:ea typeface="+mn-lt"/>
                <a:cs typeface="+mn-lt"/>
              </a:rPr>
              <a:t>how</a:t>
            </a:r>
            <a:r>
              <a:rPr lang="it-IT" sz="2000" dirty="0">
                <a:latin typeface="Arial"/>
                <a:ea typeface="+mn-lt"/>
                <a:cs typeface="+mn-lt"/>
              </a:rPr>
              <a:t> to </a:t>
            </a:r>
            <a:r>
              <a:rPr lang="it-IT" sz="2000" dirty="0" err="1">
                <a:latin typeface="Arial"/>
                <a:ea typeface="+mn-lt"/>
                <a:cs typeface="+mn-lt"/>
              </a:rPr>
              <a:t>run</a:t>
            </a:r>
            <a:r>
              <a:rPr lang="it-IT" sz="2000" dirty="0">
                <a:latin typeface="Arial"/>
                <a:ea typeface="+mn-lt"/>
                <a:cs typeface="+mn-lt"/>
              </a:rPr>
              <a:t> a container </a:t>
            </a:r>
            <a:r>
              <a:rPr lang="it-IT" sz="2000" dirty="0" err="1">
                <a:latin typeface="Arial"/>
                <a:ea typeface="+mn-lt"/>
                <a:cs typeface="+mn-lt"/>
              </a:rPr>
              <a:t>independently</a:t>
            </a:r>
            <a:r>
              <a:rPr lang="it-IT" sz="2000" dirty="0">
                <a:latin typeface="Arial"/>
                <a:ea typeface="+mn-lt"/>
                <a:cs typeface="+mn-lt"/>
              </a:rPr>
              <a:t> of XNAT and </a:t>
            </a:r>
            <a:r>
              <a:rPr lang="it-IT" sz="2000" dirty="0" err="1">
                <a:latin typeface="Arial"/>
                <a:ea typeface="+mn-lt"/>
                <a:cs typeface="+mn-lt"/>
              </a:rPr>
              <a:t>how</a:t>
            </a:r>
            <a:r>
              <a:rPr lang="it-IT" sz="2000" dirty="0">
                <a:latin typeface="Arial"/>
                <a:ea typeface="+mn-lt"/>
                <a:cs typeface="+mn-lt"/>
              </a:rPr>
              <a:t> to </a:t>
            </a:r>
            <a:r>
              <a:rPr lang="it-IT" sz="2000" dirty="0" err="1">
                <a:latin typeface="Arial"/>
                <a:ea typeface="+mn-lt"/>
                <a:cs typeface="+mn-lt"/>
              </a:rPr>
              <a:t>launch</a:t>
            </a:r>
            <a:r>
              <a:rPr lang="it-IT" sz="2000" dirty="0">
                <a:latin typeface="Arial"/>
                <a:ea typeface="+mn-lt"/>
                <a:cs typeface="+mn-lt"/>
              </a:rPr>
              <a:t> the container in XNAT.</a:t>
            </a:r>
            <a:endParaRPr lang="it-IT" dirty="0">
              <a:latin typeface="Arial"/>
              <a:cs typeface="Arial"/>
            </a:endParaRPr>
          </a:p>
          <a:p>
            <a:pPr marL="0" indent="0" algn="just">
              <a:buNone/>
            </a:pPr>
            <a:endParaRPr lang="it-IT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29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6D7AE-BC9C-1EA2-FCF3-A789323F9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8339B-5D2B-13A3-A920-E134C182F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latin typeface="Arial"/>
                <a:cs typeface="Arial"/>
              </a:rPr>
              <a:t>Run a </a:t>
            </a:r>
            <a:r>
              <a:rPr lang="de-DE" sz="4000" err="1">
                <a:latin typeface="Arial"/>
                <a:cs typeface="Arial"/>
              </a:rPr>
              <a:t>container</a:t>
            </a:r>
            <a:r>
              <a:rPr lang="de-DE" sz="4000">
                <a:latin typeface="Arial"/>
                <a:cs typeface="Arial"/>
              </a:rPr>
              <a:t> </a:t>
            </a:r>
            <a:r>
              <a:rPr lang="de-DE" sz="4000" b="1" err="1">
                <a:latin typeface="Arial"/>
                <a:cs typeface="Arial"/>
              </a:rPr>
              <a:t>without</a:t>
            </a:r>
            <a:r>
              <a:rPr lang="de-DE" sz="4000">
                <a:latin typeface="Arial"/>
                <a:cs typeface="Arial"/>
              </a:rPr>
              <a:t> XNAT</a:t>
            </a:r>
            <a:endParaRPr lang="it-IT" sz="4000">
              <a:latin typeface="Arial"/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A37400-0EFA-E808-BD1D-81B23764C48A}"/>
              </a:ext>
            </a:extLst>
          </p:cNvPr>
          <p:cNvSpPr>
            <a:spLocks noGrp="1"/>
          </p:cNvSpPr>
          <p:nvPr/>
        </p:nvSpPr>
        <p:spPr>
          <a:xfrm>
            <a:off x="4313" y="929725"/>
            <a:ext cx="12177310" cy="5829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000" dirty="0">
                <a:latin typeface="Arial"/>
                <a:ea typeface="+mn-lt"/>
                <a:cs typeface="+mn-lt"/>
              </a:rPr>
              <a:t>Clone the GitHub Repository and go to the </a:t>
            </a:r>
            <a:r>
              <a:rPr lang="it-IT" sz="2000" dirty="0" err="1">
                <a:latin typeface="Arial"/>
                <a:ea typeface="+mn-lt"/>
                <a:cs typeface="+mn-lt"/>
              </a:rPr>
              <a:t>snr</a:t>
            </a:r>
            <a:r>
              <a:rPr lang="it-IT" sz="2000" dirty="0">
                <a:latin typeface="Arial"/>
                <a:ea typeface="+mn-lt"/>
                <a:cs typeface="+mn-lt"/>
              </a:rPr>
              <a:t> folder:</a:t>
            </a:r>
            <a:endParaRPr lang="it-IT" sz="2000" dirty="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 dirty="0">
                <a:latin typeface="Arial"/>
                <a:ea typeface="+mn-lt"/>
                <a:cs typeface="+mn-lt"/>
              </a:rPr>
              <a:t>Repo: </a:t>
            </a:r>
            <a:r>
              <a:rPr lang="it-IT" sz="2000" dirty="0">
                <a:latin typeface="Arial"/>
                <a:ea typeface="+mn-lt"/>
                <a:cs typeface="+mn-lt"/>
                <a:hlinkClick r:id="rId2"/>
              </a:rPr>
              <a:t>https://github.com/FGammaraccio/Docker-EOSC4Cancer-D2-2.git</a:t>
            </a:r>
            <a:endParaRPr lang="it-IT" sz="2000">
              <a:latin typeface="Arial"/>
              <a:ea typeface="+mn-lt"/>
              <a:cs typeface="+mn-lt"/>
            </a:endParaRPr>
          </a:p>
          <a:p>
            <a:pPr marL="0" indent="0" algn="just">
              <a:buNone/>
            </a:pPr>
            <a:endParaRPr lang="it-IT" sz="2000">
              <a:latin typeface="Arial"/>
              <a:ea typeface="+mn-lt"/>
              <a:cs typeface="+mn-lt"/>
            </a:endParaRPr>
          </a:p>
          <a:p>
            <a:pPr algn="just"/>
            <a:r>
              <a:rPr lang="it-IT" sz="2000" dirty="0">
                <a:latin typeface="Arial"/>
                <a:ea typeface="+mn-lt"/>
                <a:cs typeface="+mn-lt"/>
              </a:rPr>
              <a:t>Build the Docker Image: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 dirty="0">
                <a:latin typeface="Arial"/>
                <a:ea typeface="+mn-lt"/>
                <a:cs typeface="+mn-lt"/>
              </a:rPr>
              <a:t> </a:t>
            </a:r>
            <a:r>
              <a:rPr lang="it-IT" sz="2000" dirty="0" err="1">
                <a:latin typeface="Arial"/>
                <a:ea typeface="+mn-lt"/>
                <a:cs typeface="+mn-lt"/>
              </a:rPr>
              <a:t>docker</a:t>
            </a:r>
            <a:r>
              <a:rPr lang="it-IT" sz="2000" dirty="0">
                <a:latin typeface="Arial"/>
                <a:ea typeface="+mn-lt"/>
                <a:cs typeface="+mn-lt"/>
              </a:rPr>
              <a:t> build -t </a:t>
            </a:r>
            <a:r>
              <a:rPr lang="it-IT" sz="2000" dirty="0" err="1">
                <a:latin typeface="Arial"/>
                <a:ea typeface="+mn-lt"/>
                <a:cs typeface="+mn-lt"/>
              </a:rPr>
              <a:t>snr</a:t>
            </a:r>
            <a:r>
              <a:rPr lang="it-IT" sz="2000" dirty="0">
                <a:latin typeface="Arial"/>
                <a:ea typeface="+mn-lt"/>
                <a:cs typeface="+mn-lt"/>
              </a:rPr>
              <a:t> .</a:t>
            </a:r>
            <a:endParaRPr lang="it-IT" sz="2000" dirty="0">
              <a:latin typeface="Arial"/>
              <a:cs typeface="Arial"/>
            </a:endParaRPr>
          </a:p>
          <a:p>
            <a:pPr algn="just"/>
            <a:endParaRPr lang="it-IT" sz="2000">
              <a:latin typeface="Arial"/>
              <a:cs typeface="Arial"/>
            </a:endParaRPr>
          </a:p>
          <a:p>
            <a:pPr algn="just"/>
            <a:r>
              <a:rPr lang="it-IT" sz="2000" dirty="0" err="1">
                <a:latin typeface="Arial"/>
                <a:ea typeface="+mn-lt"/>
                <a:cs typeface="+mn-lt"/>
              </a:rPr>
              <a:t>Run</a:t>
            </a:r>
            <a:r>
              <a:rPr lang="it-IT" sz="2000" dirty="0">
                <a:latin typeface="Arial"/>
                <a:ea typeface="+mn-lt"/>
                <a:cs typeface="+mn-lt"/>
              </a:rPr>
              <a:t> the Container: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 dirty="0" err="1">
                <a:latin typeface="Arial"/>
                <a:ea typeface="+mn-lt"/>
                <a:cs typeface="+mn-lt"/>
              </a:rPr>
              <a:t>docker</a:t>
            </a:r>
            <a:r>
              <a:rPr lang="it-IT" sz="2000" dirty="0">
                <a:latin typeface="Arial"/>
                <a:ea typeface="+mn-lt"/>
                <a:cs typeface="+mn-lt"/>
              </a:rPr>
              <a:t> </a:t>
            </a:r>
            <a:r>
              <a:rPr lang="it-IT" sz="2000" dirty="0" err="1">
                <a:latin typeface="Arial"/>
                <a:ea typeface="+mn-lt"/>
                <a:cs typeface="+mn-lt"/>
              </a:rPr>
              <a:t>run</a:t>
            </a:r>
            <a:r>
              <a:rPr lang="it-IT" sz="2000" dirty="0">
                <a:latin typeface="Arial"/>
                <a:ea typeface="+mn-lt"/>
                <a:cs typeface="+mn-lt"/>
              </a:rPr>
              <a:t> --</a:t>
            </a:r>
            <a:r>
              <a:rPr lang="it-IT" sz="2000" dirty="0" err="1">
                <a:latin typeface="Arial"/>
                <a:ea typeface="+mn-lt"/>
                <a:cs typeface="+mn-lt"/>
              </a:rPr>
              <a:t>rm</a:t>
            </a:r>
            <a:r>
              <a:rPr lang="it-IT" sz="2000" dirty="0">
                <a:latin typeface="Arial"/>
                <a:ea typeface="+mn-lt"/>
                <a:cs typeface="+mn-lt"/>
              </a:rPr>
              <a:t> 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 dirty="0">
                <a:latin typeface="Arial"/>
                <a:ea typeface="+mn-lt"/>
                <a:cs typeface="+mn-lt"/>
              </a:rPr>
              <a:t>    -v C:\Users\YourUser\Desktop\Docker-EOSC4Cancer-D2-2\data\input:/input 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 dirty="0">
                <a:latin typeface="Arial"/>
                <a:ea typeface="+mn-lt"/>
                <a:cs typeface="+mn-lt"/>
              </a:rPr>
              <a:t>    -v C:\Users\YourUser\Desktop\Docker-EOSC4Cancer-D2-2\data\output:/output 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 dirty="0">
                <a:latin typeface="Arial"/>
                <a:ea typeface="+mn-lt"/>
                <a:cs typeface="+mn-lt"/>
              </a:rPr>
              <a:t>    </a:t>
            </a:r>
            <a:r>
              <a:rPr lang="it-IT" sz="2000" dirty="0" err="1">
                <a:latin typeface="Arial"/>
                <a:ea typeface="+mn-lt"/>
                <a:cs typeface="+mn-lt"/>
              </a:rPr>
              <a:t>snr</a:t>
            </a:r>
            <a:endParaRPr lang="it-IT" sz="2000" dirty="0" err="1">
              <a:latin typeface="Arial"/>
              <a:ea typeface="+mn-lt"/>
              <a:cs typeface="Arial"/>
            </a:endParaRPr>
          </a:p>
          <a:p>
            <a:pPr marL="0" indent="0" algn="just">
              <a:buNone/>
            </a:pP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endParaRPr lang="it-IT" sz="2000">
              <a:latin typeface="Arial"/>
              <a:cs typeface="Arial"/>
            </a:endParaRPr>
          </a:p>
          <a:p>
            <a:pPr>
              <a:buFont typeface="Arial"/>
            </a:pPr>
            <a:endParaRPr lang="it-IT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45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D4EED-5888-8A0C-3AC8-765B8E5F1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39109-A4F0-778C-D2C2-B0EB63CEA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latin typeface="Arial"/>
                <a:cs typeface="Arial"/>
              </a:rPr>
              <a:t>Run a </a:t>
            </a:r>
            <a:r>
              <a:rPr lang="de-DE" sz="4000" err="1">
                <a:latin typeface="Arial"/>
                <a:cs typeface="Arial"/>
              </a:rPr>
              <a:t>container</a:t>
            </a:r>
            <a:r>
              <a:rPr lang="de-DE" sz="4000">
                <a:latin typeface="Arial"/>
                <a:cs typeface="Arial"/>
              </a:rPr>
              <a:t> in XNAT (1)</a:t>
            </a:r>
            <a:endParaRPr lang="it-IT" sz="4000">
              <a:latin typeface="Arial"/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5162DD-DF81-6916-3AAC-BF71F26F3150}"/>
              </a:ext>
            </a:extLst>
          </p:cNvPr>
          <p:cNvSpPr>
            <a:spLocks noGrp="1"/>
          </p:cNvSpPr>
          <p:nvPr/>
        </p:nvSpPr>
        <p:spPr>
          <a:xfrm>
            <a:off x="4313" y="929725"/>
            <a:ext cx="1217731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000" dirty="0">
                <a:latin typeface="Arial"/>
                <a:ea typeface="+mn-lt"/>
                <a:cs typeface="+mn-lt"/>
              </a:rPr>
              <a:t>Clone the GitHub Repository and go to the </a:t>
            </a:r>
            <a:r>
              <a:rPr lang="it-IT" sz="2000" dirty="0" err="1">
                <a:latin typeface="Arial"/>
                <a:ea typeface="+mn-lt"/>
                <a:cs typeface="+mn-lt"/>
              </a:rPr>
              <a:t>snr</a:t>
            </a:r>
            <a:r>
              <a:rPr lang="it-IT" sz="2000" dirty="0">
                <a:latin typeface="Arial"/>
                <a:ea typeface="+mn-lt"/>
                <a:cs typeface="+mn-lt"/>
              </a:rPr>
              <a:t> folder:</a:t>
            </a:r>
            <a:endParaRPr lang="it-IT" sz="2000" dirty="0">
              <a:latin typeface="Arial"/>
              <a:cs typeface="Arial"/>
            </a:endParaRPr>
          </a:p>
          <a:p>
            <a:pPr algn="just"/>
            <a:r>
              <a:rPr lang="it-IT" sz="2000" dirty="0">
                <a:latin typeface="Arial"/>
                <a:ea typeface="+mn-lt"/>
                <a:cs typeface="+mn-lt"/>
              </a:rPr>
              <a:t>Repo: </a:t>
            </a:r>
            <a:r>
              <a:rPr lang="it-IT" sz="2000" dirty="0">
                <a:latin typeface="Arial"/>
                <a:ea typeface="+mn-lt"/>
                <a:cs typeface="+mn-lt"/>
                <a:hlinkClick r:id="rId2"/>
              </a:rPr>
              <a:t>https://github.com/FGammaraccio/Docker-EOSC4Cancer-D2-2.git</a:t>
            </a:r>
            <a:endParaRPr lang="en-US" dirty="0">
              <a:latin typeface="Arial"/>
              <a:cs typeface="Arial"/>
            </a:endParaRPr>
          </a:p>
          <a:p>
            <a:endParaRPr lang="it-IT" sz="2000">
              <a:latin typeface="Arial"/>
              <a:ea typeface="+mn-lt"/>
              <a:cs typeface="+mn-lt"/>
            </a:endParaRPr>
          </a:p>
          <a:p>
            <a:r>
              <a:rPr lang="it-IT" sz="2000" dirty="0">
                <a:latin typeface="Arial"/>
                <a:ea typeface="+mn-lt"/>
                <a:cs typeface="+mn-lt"/>
              </a:rPr>
              <a:t>Build the Docker Image:</a:t>
            </a: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it-IT" sz="2000" dirty="0">
                <a:latin typeface="Arial"/>
                <a:ea typeface="+mn-lt"/>
                <a:cs typeface="+mn-lt"/>
              </a:rPr>
              <a:t> </a:t>
            </a:r>
            <a:r>
              <a:rPr lang="it-IT" sz="2000" dirty="0" err="1">
                <a:latin typeface="Arial"/>
                <a:ea typeface="+mn-lt"/>
                <a:cs typeface="+mn-lt"/>
              </a:rPr>
              <a:t>docker</a:t>
            </a:r>
            <a:r>
              <a:rPr lang="it-IT" sz="2000" dirty="0">
                <a:latin typeface="Arial"/>
                <a:ea typeface="+mn-lt"/>
                <a:cs typeface="+mn-lt"/>
              </a:rPr>
              <a:t> build -t </a:t>
            </a:r>
            <a:r>
              <a:rPr lang="it-IT" sz="2000" dirty="0" err="1">
                <a:latin typeface="Arial"/>
                <a:ea typeface="+mn-lt"/>
                <a:cs typeface="+mn-lt"/>
              </a:rPr>
              <a:t>snr</a:t>
            </a:r>
            <a:r>
              <a:rPr lang="it-IT" sz="2000" dirty="0">
                <a:latin typeface="Arial"/>
                <a:ea typeface="+mn-lt"/>
                <a:cs typeface="+mn-lt"/>
              </a:rPr>
              <a:t> .</a:t>
            </a:r>
            <a:endParaRPr lang="it-IT" sz="2000" dirty="0">
              <a:latin typeface="Arial"/>
              <a:cs typeface="Arial"/>
            </a:endParaRPr>
          </a:p>
          <a:p>
            <a:pPr>
              <a:buFont typeface="Arial"/>
            </a:pPr>
            <a:endParaRPr lang="it-IT">
              <a:latin typeface="Arial"/>
              <a:cs typeface="Arial"/>
            </a:endParaRPr>
          </a:p>
          <a:p>
            <a:pPr algn="just"/>
            <a:endParaRPr lang="it-IT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4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5494C-C9B7-F065-C01A-F0B6A0E22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32141-967C-76F8-5194-3773B3AEB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latin typeface="Arial"/>
                <a:cs typeface="Arial"/>
              </a:rPr>
              <a:t>Run a </a:t>
            </a:r>
            <a:r>
              <a:rPr lang="de-DE" sz="4000" err="1">
                <a:latin typeface="Arial"/>
                <a:cs typeface="Arial"/>
              </a:rPr>
              <a:t>container</a:t>
            </a:r>
            <a:r>
              <a:rPr lang="de-DE" sz="4000">
                <a:latin typeface="Arial"/>
                <a:cs typeface="Arial"/>
              </a:rPr>
              <a:t> in XNAT (2)</a:t>
            </a:r>
            <a:endParaRPr lang="it-IT" sz="4000">
              <a:latin typeface="Arial"/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E60E42-9FEA-D2B3-BDBC-7346D81360E0}"/>
              </a:ext>
            </a:extLst>
          </p:cNvPr>
          <p:cNvSpPr>
            <a:spLocks noGrp="1"/>
          </p:cNvSpPr>
          <p:nvPr/>
        </p:nvSpPr>
        <p:spPr>
          <a:xfrm>
            <a:off x="4313" y="929725"/>
            <a:ext cx="1217731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latin typeface="Arial"/>
                <a:ea typeface="Roboto"/>
                <a:cs typeface="Roboto"/>
              </a:rPr>
              <a:t>"This guide assumes that you have built your histogram Docker image on the same machine as is hosting XNAT. If your XNAT instance is hosted on a different machine, you will need to push your Docker image to a remote repository before proceeding."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Arial"/>
              <a:ea typeface="Roboto"/>
              <a:cs typeface="Roboto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 Link: </a:t>
            </a:r>
            <a:r>
              <a:rPr lang="en-US" sz="2000">
                <a:latin typeface="Arial"/>
                <a:ea typeface="+mn-lt"/>
                <a:cs typeface="+mn-lt"/>
                <a:hlinkClick r:id="rId2"/>
              </a:rPr>
              <a:t>https://wiki.xnat.org/container-service/building-docker-images-for-container-service</a:t>
            </a:r>
            <a:endParaRPr lang="en-US" sz="2000">
              <a:latin typeface="Arial"/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>
              <a:latin typeface="Arial"/>
              <a:ea typeface="Roboto"/>
              <a:cs typeface="Roboto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latin typeface="Arial"/>
                <a:ea typeface="Roboto"/>
                <a:cs typeface="Roboto"/>
              </a:rPr>
              <a:t>Install: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Arial"/>
                <a:ea typeface="Roboto"/>
                <a:cs typeface="Roboto"/>
              </a:rPr>
              <a:t> XNAT + Plugin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r>
              <a:rPr lang="en-US" sz="2000">
                <a:latin typeface="Arial"/>
                <a:ea typeface="Roboto"/>
                <a:cs typeface="Roboto"/>
              </a:rPr>
              <a:t>Container Service Plugin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r>
              <a:rPr lang="en-US" sz="2000">
                <a:latin typeface="Arial"/>
                <a:ea typeface="Roboto"/>
                <a:cs typeface="Roboto"/>
              </a:rPr>
              <a:t>Batch Launch Plugin</a:t>
            </a:r>
          </a:p>
          <a:p>
            <a:pPr marL="685800" algn="just">
              <a:lnSpc>
                <a:spcPct val="100000"/>
              </a:lnSpc>
              <a:spcBef>
                <a:spcPts val="0"/>
              </a:spcBef>
            </a:pPr>
            <a:endParaRPr lang="en-US" sz="2000">
              <a:latin typeface="Arial"/>
              <a:ea typeface="Roboto"/>
              <a:cs typeface="Roboto"/>
            </a:endParaRP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Arial"/>
                <a:ea typeface="Roboto"/>
                <a:cs typeface="Roboto"/>
              </a:rPr>
              <a:t>Link: </a:t>
            </a:r>
            <a:r>
              <a:rPr lang="en-US" sz="2000">
                <a:latin typeface="Arial"/>
                <a:ea typeface="+mn-lt"/>
                <a:cs typeface="+mn-lt"/>
                <a:hlinkClick r:id="rId3"/>
              </a:rPr>
              <a:t>https://www.xnat.org/download/</a:t>
            </a:r>
            <a:endParaRPr lang="it-IT" sz="2000">
              <a:latin typeface="Arial"/>
              <a:cs typeface="Arial"/>
            </a:endParaRPr>
          </a:p>
          <a:p>
            <a:pPr>
              <a:buFont typeface="Arial"/>
            </a:pPr>
            <a:endParaRPr lang="it-IT">
              <a:latin typeface="Arial"/>
              <a:cs typeface="Arial"/>
            </a:endParaRPr>
          </a:p>
          <a:p>
            <a:pPr algn="just"/>
            <a:endParaRPr lang="it-IT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29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0350-862C-1B3E-1FDB-51A009F8C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C22C9-827E-9B9D-C540-6893BC4CD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latin typeface="Arial"/>
                <a:cs typeface="Arial"/>
              </a:rPr>
              <a:t>Run a </a:t>
            </a:r>
            <a:r>
              <a:rPr lang="de-DE" sz="4000" err="1">
                <a:latin typeface="Arial"/>
                <a:cs typeface="Arial"/>
              </a:rPr>
              <a:t>container</a:t>
            </a:r>
            <a:r>
              <a:rPr lang="de-DE" sz="4000">
                <a:latin typeface="Arial"/>
                <a:cs typeface="Arial"/>
              </a:rPr>
              <a:t> in XNAT (3)</a:t>
            </a:r>
            <a:endParaRPr lang="it-IT" sz="4000">
              <a:latin typeface="Arial"/>
              <a:cs typeface="Arial"/>
            </a:endParaRPr>
          </a:p>
        </p:txBody>
      </p:sp>
      <p:pic>
        <p:nvPicPr>
          <p:cNvPr id="5" name="Immagine 4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192775A-7536-1976-D89B-653AA351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" y="1008216"/>
            <a:ext cx="7029450" cy="3648075"/>
          </a:xfrm>
          <a:prstGeom prst="rect">
            <a:avLst/>
          </a:prstGeom>
        </p:spPr>
      </p:pic>
      <p:pic>
        <p:nvPicPr>
          <p:cNvPr id="7" name="Immagine 6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D11087E-7887-EAB8-8094-D0AF1C460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262" y="3172686"/>
            <a:ext cx="6734175" cy="2752725"/>
          </a:xfrm>
          <a:prstGeom prst="rect">
            <a:avLst/>
          </a:prstGeom>
        </p:spPr>
      </p:pic>
      <p:sp>
        <p:nvSpPr>
          <p:cNvPr id="9" name="Freccia curva 8">
            <a:extLst>
              <a:ext uri="{FF2B5EF4-FFF2-40B4-BE49-F238E27FC236}">
                <a16:creationId xmlns:a16="http://schemas.microsoft.com/office/drawing/2014/main" id="{034E2922-97AF-2220-FF3D-8B3535DB1EA3}"/>
              </a:ext>
            </a:extLst>
          </p:cNvPr>
          <p:cNvSpPr/>
          <p:nvPr/>
        </p:nvSpPr>
        <p:spPr>
          <a:xfrm rot="5400000">
            <a:off x="7143206" y="2347849"/>
            <a:ext cx="934984" cy="71682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7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C78DD-B809-3556-B9D0-3D91F1EE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numero, Parallel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FFDC2276-2601-90AF-063E-CF9DDBA6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0" y="1000699"/>
            <a:ext cx="5612734" cy="518710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A20124BF-52F1-8D5C-09A5-6701CF053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/>
              <a:t>Run a </a:t>
            </a:r>
            <a:r>
              <a:rPr lang="de-DE" sz="4000" err="1"/>
              <a:t>container</a:t>
            </a:r>
            <a:r>
              <a:rPr lang="de-DE" sz="4000"/>
              <a:t> in XNAT (4)</a:t>
            </a:r>
            <a:endParaRPr lang="it-IT" sz="400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8116A95-6D8E-4C8C-1D8F-F07C5CACEC80}"/>
              </a:ext>
            </a:extLst>
          </p:cNvPr>
          <p:cNvSpPr/>
          <p:nvPr/>
        </p:nvSpPr>
        <p:spPr>
          <a:xfrm>
            <a:off x="4990390" y="1000075"/>
            <a:ext cx="723227" cy="37319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6D95EC0-3131-2146-C268-BEC158999930}"/>
              </a:ext>
            </a:extLst>
          </p:cNvPr>
          <p:cNvSpPr/>
          <p:nvPr/>
        </p:nvSpPr>
        <p:spPr>
          <a:xfrm>
            <a:off x="363305" y="5342557"/>
            <a:ext cx="860937" cy="2813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C2789CB6-7D52-20C4-5C20-A7E7DD7F48AC}"/>
              </a:ext>
            </a:extLst>
          </p:cNvPr>
          <p:cNvSpPr/>
          <p:nvPr/>
        </p:nvSpPr>
        <p:spPr>
          <a:xfrm>
            <a:off x="5794997" y="1112827"/>
            <a:ext cx="754601" cy="1479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B00AA64-B4B8-66BB-53F8-2C14D9FB4C8C}"/>
              </a:ext>
            </a:extLst>
          </p:cNvPr>
          <p:cNvSpPr txBox="1"/>
          <p:nvPr/>
        </p:nvSpPr>
        <p:spPr>
          <a:xfrm>
            <a:off x="6631780" y="1002124"/>
            <a:ext cx="3654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solidFill>
                  <a:srgbClr val="000000"/>
                </a:solidFill>
                <a:latin typeface="Aptos"/>
                <a:ea typeface="Roboto"/>
                <a:cs typeface="Roboto"/>
              </a:rPr>
              <a:t>Type</a:t>
            </a:r>
            <a:r>
              <a:rPr lang="it-IT">
                <a:solidFill>
                  <a:srgbClr val="000000"/>
                </a:solidFill>
                <a:latin typeface="Aptos"/>
                <a:ea typeface="Roboto"/>
                <a:cs typeface="Roboto"/>
              </a:rPr>
              <a:t> the </a:t>
            </a:r>
            <a:r>
              <a:rPr lang="it-IT" err="1">
                <a:solidFill>
                  <a:srgbClr val="000000"/>
                </a:solidFill>
                <a:latin typeface="Aptos"/>
                <a:ea typeface="Roboto"/>
                <a:cs typeface="Roboto"/>
              </a:rPr>
              <a:t>command</a:t>
            </a:r>
            <a:r>
              <a:rPr lang="it-IT">
                <a:solidFill>
                  <a:srgbClr val="000000"/>
                </a:solidFill>
                <a:latin typeface="Aptos"/>
                <a:ea typeface="Roboto"/>
                <a:cs typeface="Roboto"/>
              </a:rPr>
              <a:t> JSON</a:t>
            </a:r>
            <a:endParaRPr lang="it-IT"/>
          </a:p>
        </p:txBody>
      </p:sp>
      <p:pic>
        <p:nvPicPr>
          <p:cNvPr id="4" name="Immagine 3" descr="Immagine che contiene testo, schermata, Carattere, documen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240D2E9-18CC-9CB4-9E68-775F1AA6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054" y="1555501"/>
            <a:ext cx="3290831" cy="489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3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B536F-63A7-0143-13B9-ECF70857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software, scherm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4DC260D-3577-045C-BCB2-D3332A684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26" y="1032085"/>
            <a:ext cx="6274567" cy="1066458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D9E55B38-AEAB-6494-CC2B-9CF9E69AC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/>
              <a:t>Run a </a:t>
            </a:r>
            <a:r>
              <a:rPr lang="de-DE" sz="4000" err="1"/>
              <a:t>container</a:t>
            </a:r>
            <a:r>
              <a:rPr lang="de-DE" sz="4000"/>
              <a:t> in XNAT (5)</a:t>
            </a:r>
            <a:endParaRPr lang="it-IT" sz="4000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2491BE0-F709-D0C9-70A7-227F919F8BD0}"/>
              </a:ext>
            </a:extLst>
          </p:cNvPr>
          <p:cNvSpPr/>
          <p:nvPr/>
        </p:nvSpPr>
        <p:spPr>
          <a:xfrm>
            <a:off x="5155643" y="1670267"/>
            <a:ext cx="695684" cy="23549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185066-C261-7EE5-4309-C4F5A507A386}"/>
              </a:ext>
            </a:extLst>
          </p:cNvPr>
          <p:cNvSpPr txBox="1"/>
          <p:nvPr/>
        </p:nvSpPr>
        <p:spPr>
          <a:xfrm>
            <a:off x="6617607" y="1115947"/>
            <a:ext cx="341674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sz="2000" b="1" err="1"/>
              <a:t>Run</a:t>
            </a:r>
            <a:r>
              <a:rPr lang="it-IT" sz="2000" b="1"/>
              <a:t> container</a:t>
            </a:r>
            <a:r>
              <a:rPr lang="it-IT" sz="2000"/>
              <a:t>: </a:t>
            </a:r>
            <a:r>
              <a:rPr lang="it-IT" sz="2000" err="1">
                <a:ea typeface="+mn-lt"/>
                <a:cs typeface="+mn-lt"/>
              </a:rPr>
              <a:t>select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scan</a:t>
            </a:r>
            <a:r>
              <a:rPr lang="it-IT" sz="2000">
                <a:ea typeface="+mn-lt"/>
                <a:cs typeface="+mn-lt"/>
              </a:rPr>
              <a:t> on </a:t>
            </a:r>
            <a:r>
              <a:rPr lang="it-IT" sz="2000" err="1">
                <a:ea typeface="+mn-lt"/>
                <a:cs typeface="+mn-lt"/>
              </a:rPr>
              <a:t>which</a:t>
            </a:r>
            <a:r>
              <a:rPr lang="it-IT" sz="2000">
                <a:ea typeface="+mn-lt"/>
                <a:cs typeface="+mn-lt"/>
              </a:rPr>
              <a:t> to </a:t>
            </a:r>
            <a:r>
              <a:rPr lang="it-IT" sz="2000" err="1">
                <a:ea typeface="+mn-lt"/>
                <a:cs typeface="+mn-lt"/>
              </a:rPr>
              <a:t>launch</a:t>
            </a:r>
            <a:r>
              <a:rPr lang="it-IT" sz="2000">
                <a:ea typeface="+mn-lt"/>
                <a:cs typeface="+mn-lt"/>
              </a:rPr>
              <a:t> the container</a:t>
            </a:r>
            <a:endParaRPr lang="it-IT" sz="20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238FD1E-CD25-BC03-11E4-55D7B2283B40}"/>
              </a:ext>
            </a:extLst>
          </p:cNvPr>
          <p:cNvSpPr txBox="1"/>
          <p:nvPr/>
        </p:nvSpPr>
        <p:spPr>
          <a:xfrm>
            <a:off x="6736955" y="3558019"/>
            <a:ext cx="37105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sz="2000" b="1" dirty="0" err="1"/>
              <a:t>Result</a:t>
            </a:r>
            <a:r>
              <a:rPr lang="it-IT" sz="2000" dirty="0"/>
              <a:t>: </a:t>
            </a:r>
            <a:r>
              <a:rPr lang="it-IT" sz="2000" dirty="0">
                <a:ea typeface="+mn-lt"/>
                <a:cs typeface="+mn-lt"/>
              </a:rPr>
              <a:t>The </a:t>
            </a:r>
            <a:r>
              <a:rPr lang="it-IT" sz="2000" dirty="0" err="1">
                <a:ea typeface="+mn-lt"/>
                <a:cs typeface="+mn-lt"/>
              </a:rPr>
              <a:t>tool's</a:t>
            </a:r>
            <a:r>
              <a:rPr lang="it-IT" sz="2000" dirty="0">
                <a:ea typeface="+mn-lt"/>
                <a:cs typeface="+mn-lt"/>
              </a:rPr>
              <a:t> output </a:t>
            </a:r>
            <a:r>
              <a:rPr lang="it-IT" sz="2000" dirty="0" err="1">
                <a:ea typeface="+mn-lt"/>
                <a:cs typeface="+mn-lt"/>
              </a:rPr>
              <a:t>is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dirty="0" err="1">
                <a:ea typeface="+mn-lt"/>
                <a:cs typeface="+mn-lt"/>
              </a:rPr>
              <a:t>saved</a:t>
            </a:r>
            <a:r>
              <a:rPr lang="it-IT" sz="2000" dirty="0">
                <a:ea typeface="+mn-lt"/>
                <a:cs typeface="+mn-lt"/>
              </a:rPr>
              <a:t> inside an output folder. The SNR </a:t>
            </a:r>
            <a:r>
              <a:rPr lang="it-IT" sz="2000" dirty="0" err="1">
                <a:ea typeface="+mn-lt"/>
                <a:cs typeface="+mn-lt"/>
              </a:rPr>
              <a:t>value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dirty="0" err="1">
                <a:ea typeface="+mn-lt"/>
                <a:cs typeface="+mn-lt"/>
              </a:rPr>
              <a:t>is</a:t>
            </a:r>
            <a:r>
              <a:rPr lang="it-IT" sz="2000" dirty="0">
                <a:ea typeface="+mn-lt"/>
                <a:cs typeface="+mn-lt"/>
              </a:rPr>
              <a:t> </a:t>
            </a:r>
            <a:r>
              <a:rPr lang="it-IT" sz="2000" dirty="0" err="1">
                <a:ea typeface="+mn-lt"/>
                <a:cs typeface="+mn-lt"/>
              </a:rPr>
              <a:t>saved</a:t>
            </a:r>
            <a:r>
              <a:rPr lang="it-IT" sz="2000" dirty="0">
                <a:ea typeface="+mn-lt"/>
                <a:cs typeface="+mn-lt"/>
              </a:rPr>
              <a:t> in a text file</a:t>
            </a:r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BB9E48DD-48FB-A2CF-8F4B-59FCA9F315D5}"/>
              </a:ext>
            </a:extLst>
          </p:cNvPr>
          <p:cNvSpPr/>
          <p:nvPr/>
        </p:nvSpPr>
        <p:spPr>
          <a:xfrm>
            <a:off x="5539184" y="2127076"/>
            <a:ext cx="251533" cy="10801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3F8C35D-8CEB-5657-C0DC-32D7CF2C2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4832" y="3554718"/>
            <a:ext cx="3676650" cy="1933575"/>
          </a:xfrm>
          <a:prstGeom prst="rect">
            <a:avLst/>
          </a:prstGeom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5D2972C-A4AF-BD9D-F8BC-85321059AB39}"/>
              </a:ext>
            </a:extLst>
          </p:cNvPr>
          <p:cNvSpPr/>
          <p:nvPr/>
        </p:nvSpPr>
        <p:spPr>
          <a:xfrm>
            <a:off x="3457209" y="4819254"/>
            <a:ext cx="1742286" cy="4925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86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34512-540F-01C7-0355-9D7BA3C70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DA7577-BF1E-B6D4-7374-3E27E3865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latin typeface="Arial"/>
                <a:cs typeface="Arial"/>
              </a:rPr>
              <a:t>Info</a:t>
            </a:r>
            <a:endParaRPr lang="it-IT">
              <a:latin typeface="Arial"/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01FDC0-5582-8008-7150-B468C8796C96}"/>
              </a:ext>
            </a:extLst>
          </p:cNvPr>
          <p:cNvSpPr>
            <a:spLocks noGrp="1"/>
          </p:cNvSpPr>
          <p:nvPr/>
        </p:nvSpPr>
        <p:spPr>
          <a:xfrm>
            <a:off x="4313" y="929725"/>
            <a:ext cx="1217731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Docker version  4.24.1.0</a:t>
            </a:r>
            <a:endParaRPr lang="it-IT">
              <a:latin typeface="Arial"/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>
              <a:latin typeface="Arial"/>
              <a:ea typeface="+mn-lt"/>
              <a:cs typeface="+mn-lt"/>
            </a:endParaRPr>
          </a:p>
          <a:p>
            <a:pPr algn="just"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XNAT version 1.8.10</a:t>
            </a:r>
            <a:endParaRPr lang="en-US">
              <a:latin typeface="Arial"/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>
              <a:latin typeface="Arial"/>
              <a:ea typeface="+mn-lt"/>
              <a:cs typeface="+mn-lt"/>
            </a:endParaRPr>
          </a:p>
          <a:p>
            <a:pPr algn="just"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Container Service Plugin version 3.3.0</a:t>
            </a:r>
            <a:endParaRPr lang="en-US">
              <a:latin typeface="Arial"/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>
              <a:latin typeface="Arial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Batch-Launch-Plugin version 0.5.0</a:t>
            </a:r>
            <a:endParaRPr lang="en-US">
              <a:latin typeface="Arial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Arial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Arial"/>
                <a:cs typeface="Arial"/>
              </a:rPr>
              <a:t>Link Video Tutorial: </a:t>
            </a:r>
            <a:r>
              <a:rPr lang="en-US" sz="2000">
                <a:ea typeface="+mn-lt"/>
                <a:cs typeface="+mn-lt"/>
                <a:hlinkClick r:id="rId2"/>
              </a:rPr>
              <a:t>https://drive.google.com/drive/folders/1-TaOmXurFRz_Z5HH44pAyF7tUXEltCDP?usp=drive_link</a:t>
            </a:r>
            <a:endParaRPr lang="en-US" sz="2000">
              <a:latin typeface="Arial"/>
              <a:cs typeface="Arial"/>
            </a:endParaRPr>
          </a:p>
          <a:p>
            <a:pPr>
              <a:buFont typeface="Arial"/>
            </a:pPr>
            <a:endParaRPr lang="it-IT"/>
          </a:p>
          <a:p>
            <a:pPr algn="just"/>
            <a:endParaRPr lang="it-IT" err="1"/>
          </a:p>
        </p:txBody>
      </p:sp>
    </p:spTree>
    <p:extLst>
      <p:ext uri="{BB962C8B-B14F-4D97-AF65-F5344CB8AC3E}">
        <p14:creationId xmlns:p14="http://schemas.microsoft.com/office/powerpoint/2010/main" val="1717625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SNR</vt:lpstr>
      <vt:lpstr>Run a container without XNAT</vt:lpstr>
      <vt:lpstr>Run a container in XNAT (1)</vt:lpstr>
      <vt:lpstr>Run a container in XNAT (2)</vt:lpstr>
      <vt:lpstr>Run a container in XNAT (3)</vt:lpstr>
      <vt:lpstr>Run a container in XNAT (4)</vt:lpstr>
      <vt:lpstr>Run a container in XNAT (5)</vt:lpstr>
      <vt:lpstr>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86</cp:revision>
  <dcterms:created xsi:type="dcterms:W3CDTF">2025-03-07T11:34:42Z</dcterms:created>
  <dcterms:modified xsi:type="dcterms:W3CDTF">2025-03-07T18:06:08Z</dcterms:modified>
</cp:coreProperties>
</file>