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7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1" autoAdjust="0"/>
    <p:restoredTop sz="87179" autoAdjust="0"/>
  </p:normalViewPr>
  <p:slideViewPr>
    <p:cSldViewPr snapToGrid="0">
      <p:cViewPr varScale="1">
        <p:scale>
          <a:sx n="60" d="100"/>
          <a:sy n="60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4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4.png"/><Relationship Id="rId2" Type="http://schemas.openxmlformats.org/officeDocument/2006/relationships/tags" Target="../tags/tag31.xml"/><Relationship Id="rId16" Type="http://schemas.openxmlformats.org/officeDocument/2006/relationships/image" Target="../media/image18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3.png"/><Relationship Id="rId5" Type="http://schemas.openxmlformats.org/officeDocument/2006/relationships/tags" Target="../tags/tag34.xml"/><Relationship Id="rId15" Type="http://schemas.openxmlformats.org/officeDocument/2006/relationships/image" Target="../media/image17.png"/><Relationship Id="rId4" Type="http://schemas.openxmlformats.org/officeDocument/2006/relationships/tags" Target="../tags/tag33.xml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53.xml"/><Relationship Id="rId7" Type="http://schemas.openxmlformats.org/officeDocument/2006/relationships/image" Target="../media/image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4" Type="http://schemas.openxmlformats.org/officeDocument/2006/relationships/tags" Target="../tags/tag54.xml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7050156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accent1"/>
                </a:solidFill>
              </a:rPr>
              <a:t>for</a:t>
            </a:r>
            <a:r>
              <a:rPr lang="zh-CN" altLang="en-US" b="1">
                <a:solidFill>
                  <a:schemeClr val="accent1"/>
                </a:solidFill>
              </a:rPr>
              <a:t>语句的执行过程如下</a:t>
            </a:r>
            <a:r>
              <a:rPr lang="en-US" altLang="zh-CN" b="1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(1) </a:t>
            </a:r>
            <a:r>
              <a:rPr lang="zh-CN" altLang="en-US" smtClean="0">
                <a:solidFill>
                  <a:schemeClr val="tx1"/>
                </a:solidFill>
              </a:rPr>
              <a:t>求解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2)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，若此条件表达式的值为真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</a:t>
            </a:r>
            <a:r>
              <a:rPr lang="en-US" altLang="zh-CN">
                <a:solidFill>
                  <a:schemeClr val="tx1"/>
                </a:solidFill>
              </a:rPr>
              <a:t>0)</a:t>
            </a:r>
            <a:r>
              <a:rPr lang="zh-CN" altLang="en-US">
                <a:solidFill>
                  <a:schemeClr val="tx1"/>
                </a:solidFill>
              </a:rPr>
              <a:t>，则执行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>
                <a:solidFill>
                  <a:schemeClr val="tx1"/>
                </a:solidFill>
              </a:rPr>
              <a:t>(3)</a:t>
            </a:r>
            <a:r>
              <a:rPr lang="zh-CN" altLang="en-US">
                <a:solidFill>
                  <a:schemeClr val="tx1"/>
                </a:solidFill>
              </a:rPr>
              <a:t>步。若为假</a:t>
            </a:r>
            <a:r>
              <a:rPr lang="en-US" altLang="zh-CN">
                <a:solidFill>
                  <a:schemeClr val="tx1"/>
                </a:solidFill>
              </a:rPr>
              <a:t>(0)</a:t>
            </a:r>
            <a:r>
              <a:rPr lang="zh-CN" altLang="en-US">
                <a:solidFill>
                  <a:schemeClr val="tx1"/>
                </a:solidFill>
              </a:rPr>
              <a:t>，则结束循环，转到第</a:t>
            </a:r>
            <a:r>
              <a:rPr lang="en-US" altLang="zh-CN">
                <a:solidFill>
                  <a:schemeClr val="tx1"/>
                </a:solidFill>
              </a:rPr>
              <a:t>(5)</a:t>
            </a:r>
            <a:r>
              <a:rPr lang="zh-CN" altLang="en-US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3) </a:t>
            </a:r>
            <a:r>
              <a:rPr lang="zh-CN" altLang="en-US">
                <a:solidFill>
                  <a:schemeClr val="tx1"/>
                </a:solidFill>
              </a:rPr>
              <a:t>求解表达式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4) </a:t>
            </a:r>
            <a:r>
              <a:rPr lang="zh-CN" altLang="en-US">
                <a:solidFill>
                  <a:schemeClr val="tx1"/>
                </a:solidFill>
              </a:rPr>
              <a:t>转回步骤</a:t>
            </a:r>
            <a:r>
              <a:rPr lang="en-US" altLang="zh-CN">
                <a:solidFill>
                  <a:schemeClr val="tx1"/>
                </a:solidFill>
              </a:rPr>
              <a:t>(2)</a:t>
            </a:r>
            <a:r>
              <a:rPr lang="zh-CN" altLang="en-US">
                <a:solidFill>
                  <a:schemeClr val="tx1"/>
                </a:solidFill>
              </a:rPr>
              <a:t>继续执行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注意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在执行完循环体后，循环变量的值“超过”循环终</a:t>
            </a:r>
            <a:r>
              <a:rPr lang="zh-CN" altLang="en-US" smtClean="0">
                <a:solidFill>
                  <a:schemeClr val="tx1"/>
                </a:solidFill>
              </a:rPr>
              <a:t>值，循环</a:t>
            </a:r>
            <a:r>
              <a:rPr lang="zh-CN" altLang="en-US">
                <a:solidFill>
                  <a:schemeClr val="tx1"/>
                </a:solidFill>
              </a:rPr>
              <a:t>结束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(5) </a:t>
            </a:r>
            <a:r>
              <a:rPr lang="zh-CN" altLang="en-US">
                <a:solidFill>
                  <a:schemeClr val="tx1"/>
                </a:solidFill>
              </a:rPr>
              <a:t>循环结束，执行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表达式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for</a:t>
              </a:r>
              <a:r>
                <a:rPr lang="zh-CN" altLang="en-US" smtClean="0"/>
                <a:t>语句的</a:t>
              </a:r>
              <a:endParaRPr lang="en-US" altLang="zh-CN" smtClean="0"/>
            </a:p>
            <a:p>
              <a:pPr algn="ctr"/>
              <a:r>
                <a:rPr lang="zh-CN" altLang="en-US" smtClean="0"/>
                <a:t>下一语句</a:t>
              </a:r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 smtClean="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{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语句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++)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循环无终止地进行下去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不设初值，不判断条件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表达式。表达式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表达式或逻辑表达式，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但也可以是数值表达式或字符表达式，只要其值为非零，就执行循环体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循环体可为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空语句，把本来要在循环体内处理的内容放在表达式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初值。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</a:t>
                  </a:r>
                  <a:r>
                    <a:rPr lang="en-US" altLang="zh-CN" sz="1600"/>
                    <a:t>(</a:t>
                  </a:r>
                  <a:r>
                    <a:rPr lang="en-US" altLang="zh-CN" sz="1600" smtClean="0"/>
                    <a:t>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5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++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=i+1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4) 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smtClean="0">
                  <a:solidFill>
                    <a:srgbClr val="FEFFFF"/>
                  </a:solidFill>
                </a:rPr>
                <a:t>改变循环执行的状态</a:t>
              </a:r>
              <a:endParaRPr lang="zh-CN" altLang="en-US" sz="2800">
                <a:solidFill>
                  <a:srgbClr val="FEFFFF"/>
                </a:solidFill>
              </a:endParaRP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#define SUM </a:t>
            </a:r>
            <a:r>
              <a:rPr lang="en-US" altLang="zh-CN" sz="1400" smtClean="0"/>
              <a:t>100000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指定符号常量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float amount,aver,total;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scanf("%f",&amp;amount);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total=total+amount;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if(total&gt;=SUM) </a:t>
            </a:r>
            <a:r>
              <a:rPr lang="en-US" altLang="zh-CN" sz="140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printf("num=%d\naver=%10.2f\n",i,aver);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2" y="448170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语句指定</a:t>
              </a:r>
              <a:r>
                <a:rPr lang="zh-CN" altLang="en-US" sz="1400">
                  <a:solidFill>
                    <a:schemeClr val="bg1"/>
                  </a:solidFill>
                </a:rPr>
                <a:t>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。每次</a:t>
              </a:r>
              <a:r>
                <a:rPr lang="zh-CN" altLang="en-US" sz="1400">
                  <a:solidFill>
                    <a:schemeClr val="bg1"/>
                  </a:solidFill>
                </a:rPr>
                <a:t>循环中，输入一个捐款人的捐款数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，并累加</a:t>
              </a:r>
              <a:r>
                <a:rPr lang="zh-CN" altLang="en-US" sz="1400">
                  <a:solidFill>
                    <a:schemeClr val="bg1"/>
                  </a:solidFill>
                </a:rPr>
                <a:t>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累加捐款</a:t>
              </a:r>
              <a:r>
                <a:rPr lang="zh-CN" altLang="en-US" sz="1400">
                  <a:solidFill>
                    <a:schemeClr val="bg1"/>
                  </a:solidFill>
                </a:rPr>
                <a:t>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，若超过就</a:t>
              </a:r>
              <a:r>
                <a:rPr lang="zh-CN" altLang="en-US" sz="1400">
                  <a:solidFill>
                    <a:schemeClr val="bg1"/>
                  </a:solidFill>
                </a:rPr>
                <a:t>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，提前</a:t>
              </a:r>
              <a:r>
                <a:rPr lang="zh-CN" altLang="en-US" sz="1400">
                  <a:solidFill>
                    <a:schemeClr val="bg1"/>
                  </a:solidFill>
                </a:rPr>
                <a:t>结束循环。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作用：使</a:t>
            </a:r>
            <a:r>
              <a:rPr lang="zh-CN" altLang="en-US" sz="2000">
                <a:solidFill>
                  <a:schemeClr val="tx1"/>
                </a:solidFill>
              </a:rPr>
              <a:t>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注意：</a:t>
            </a:r>
            <a:r>
              <a:rPr lang="en-US" altLang="zh-CN" sz="2000" smtClean="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</a:t>
            </a:r>
            <a:r>
              <a:rPr lang="pt-BR" altLang="zh-CN" sz="1400" smtClean="0"/>
              <a:t>	</a:t>
            </a:r>
            <a:r>
              <a:rPr lang="pt-BR" altLang="zh-CN" sz="1400" smtClean="0">
                <a:solidFill>
                  <a:schemeClr val="accent6"/>
                </a:solidFill>
              </a:rPr>
              <a:t>continue</a:t>
            </a:r>
            <a:r>
              <a:rPr lang="pt-BR" altLang="zh-CN" sz="1400">
                <a:solidFill>
                  <a:schemeClr val="accent6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，从而跳</a:t>
              </a:r>
              <a:r>
                <a:rPr lang="zh-CN" altLang="en-US" sz="1400">
                  <a:solidFill>
                    <a:schemeClr val="bg1"/>
                  </a:solidFill>
                </a:rPr>
                <a:t>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≤</a:t>
              </a:r>
              <a:r>
                <a:rPr lang="en-US" altLang="zh-CN" smtClean="0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能被</a:t>
              </a:r>
              <a:r>
                <a:rPr lang="en-US" altLang="zh-CN" smtClean="0"/>
                <a:t>3</a:t>
              </a:r>
              <a:r>
                <a:rPr lang="zh-CN" altLang="en-US" smtClean="0"/>
                <a:t>整除</a:t>
              </a:r>
              <a:endParaRPr lang="zh-CN" altLang="en-US"/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输出</a:t>
              </a:r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lt1"/>
                  </a:solidFill>
                </a:rPr>
                <a:t>结束</a:t>
              </a:r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en-US" altLang="zh-CN" sz="2000" smtClean="0">
                <a:solidFill>
                  <a:schemeClr val="tx1"/>
                </a:solidFill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</a:t>
            </a:r>
            <a:r>
              <a:rPr lang="en-US" altLang="zh-CN" sz="1400" smtClean="0"/>
              <a:t>) </a:t>
            </a:r>
            <a:r>
              <a:rPr lang="pt-BR" altLang="zh-CN" sz="1400" smtClean="0"/>
              <a:t>break</a:t>
            </a:r>
            <a:r>
              <a:rPr lang="pt-BR" altLang="zh-CN" sz="1400"/>
              <a:t>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374374" y="6272163"/>
            <a:ext cx="114432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 smtClean="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1</a:t>
                </a:r>
                <a:endParaRPr lang="zh-CN" altLang="en-US" sz="1400" smtClean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2</a:t>
                </a:r>
                <a:endParaRPr lang="zh-CN" altLang="en-US" sz="1400" smtClean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smtClean="0"/>
                  <a:t>while</a:t>
                </a:r>
                <a:r>
                  <a:rPr lang="zh-CN" altLang="en-US" sz="1400" smtClean="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 smtClean="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1</a:t>
              </a:r>
              <a:endParaRPr lang="zh-CN" altLang="en-US" sz="1400" smtClean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2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smtClean="0"/>
                <a:t>while</a:t>
              </a:r>
              <a:r>
                <a:rPr lang="zh-CN" altLang="en-US" sz="1400" smtClean="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为什么需要循环控制</a:t>
            </a:r>
            <a:endParaRPr lang="zh-CN" altLang="en-US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i=1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;			</a:t>
            </a:r>
            <a:r>
              <a:rPr lang="en-US" altLang="zh-CN" sz="1400" b="1" kern="0" smtClea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  <a:r>
              <a:rPr lang="en-US" altLang="zh-CN" sz="1400" b="1" kern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while(i&lt;=50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)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当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>
                <a:solidFill>
                  <a:srgbClr val="92D050"/>
                </a:solidFill>
              </a:rPr>
              <a:t>50</a:t>
            </a:r>
            <a:r>
              <a:rPr lang="zh-CN" altLang="en-US" sz="1400" b="1" kern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{	scanf("%f,%f,%f,%f,%f",&amp;score1,&amp;score2,&amp;score3,&amp;score4,&amp;score5);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aver</a:t>
            </a:r>
            <a:r>
              <a:rPr lang="en-US" altLang="zh-CN" sz="1400" b="1" kern="0">
                <a:solidFill>
                  <a:srgbClr val="FFFFFF"/>
                </a:solidFill>
              </a:rPr>
              <a:t>=(score1+score2+score3+score4+score5)/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5; </a:t>
            </a:r>
            <a:endParaRPr lang="zh-CN" altLang="en-US" sz="1400" b="1" ker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>
                <a:solidFill>
                  <a:srgbClr val="FFFFFF"/>
                </a:solidFill>
              </a:rPr>
              <a:t>	</a:t>
            </a:r>
            <a:r>
              <a:rPr lang="en-US" altLang="zh-CN" sz="1400" b="1" kern="0">
                <a:solidFill>
                  <a:srgbClr val="FFFFFF"/>
                </a:solidFill>
              </a:rPr>
              <a:t>printf("aver=%7.2f",aver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);</a:t>
            </a:r>
            <a:endParaRPr lang="zh-CN" altLang="en-US" sz="1400" b="1" kern="0" smtClea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 smtClean="0">
                <a:solidFill>
                  <a:srgbClr val="FFFFFF"/>
                </a:solidFill>
              </a:rPr>
              <a:t>	</a:t>
            </a:r>
            <a:r>
              <a:rPr lang="en-US" altLang="zh-CN" sz="1400" b="1" kern="0" smtClean="0">
                <a:solidFill>
                  <a:srgbClr val="FFFFFF"/>
                </a:solidFill>
              </a:rPr>
              <a:t>i++;		</a:t>
            </a:r>
            <a:r>
              <a:rPr lang="en-US" altLang="zh-CN" sz="1400" b="1" kern="0">
                <a:solidFill>
                  <a:srgbClr val="92D050"/>
                </a:solidFill>
              </a:rPr>
              <a:t>//</a:t>
            </a:r>
            <a:r>
              <a:rPr lang="zh-CN" altLang="en-US" sz="1400" b="1" kern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>
                <a:solidFill>
                  <a:srgbClr val="92D050"/>
                </a:solidFill>
              </a:rPr>
              <a:t>i</a:t>
            </a:r>
            <a:r>
              <a:rPr lang="zh-CN" altLang="en-US" sz="1400" b="1" kern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smtClean="0">
                <a:solidFill>
                  <a:srgbClr val="FFFFFF"/>
                </a:solidFill>
              </a:rPr>
              <a:t>} </a:t>
            </a:r>
            <a:endParaRPr lang="zh-CN" altLang="en-US" sz="1400" b="1" kern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/>
              <a:t>scanf(″%f,%f,%f,%f,%f″,&amp;score1,&amp;score2,&amp;score3,&amp;score4,&amp;score5</a:t>
            </a:r>
            <a:r>
              <a:rPr lang="en-US" altLang="zh-CN" sz="1400" b="1" kern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>
                <a:solidFill>
                  <a:srgbClr val="008000"/>
                </a:solidFill>
              </a:rPr>
              <a:t>5</a:t>
            </a:r>
            <a:r>
              <a:rPr lang="zh-CN" altLang="en-US" sz="1400" b="1" kern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/>
              <a:t>aver</a:t>
            </a:r>
            <a:r>
              <a:rPr lang="en-US" altLang="zh-CN" sz="1400" b="1" kern="0"/>
              <a:t>=(score1+score2+score3+score4+score5)/5</a:t>
            </a:r>
            <a:r>
              <a:rPr lang="en-US" altLang="zh-CN" sz="1400" b="1" kern="0" smtClean="0"/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smtClean="0"/>
              <a:t>printf</a:t>
            </a:r>
            <a:r>
              <a:rPr lang="en-US" altLang="zh-CN" sz="1400" b="1" kern="0"/>
              <a:t>(″aver=%7.2f″,aver</a:t>
            </a:r>
            <a:r>
              <a:rPr lang="en-US" altLang="zh-CN" sz="1400" b="1" kern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>
                <a:solidFill>
                  <a:srgbClr val="008000"/>
                </a:solidFill>
              </a:rPr>
              <a:t>//</a:t>
            </a:r>
            <a:r>
              <a:rPr lang="zh-CN" altLang="en-US" sz="1400" b="1" kern="0">
                <a:solidFill>
                  <a:srgbClr val="008000"/>
                </a:solidFill>
              </a:rPr>
              <a:t>输出该学生平均成绩</a:t>
            </a:r>
            <a:endParaRPr lang="zh-CN" altLang="en-US" sz="1400" b="1" kern="0" dirty="0">
              <a:solidFill>
                <a:srgbClr val="008000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smtClean="0">
                <a:solidFill>
                  <a:srgbClr val="FFFFFF"/>
                </a:solidFill>
              </a:rPr>
              <a:t>分别</a:t>
            </a:r>
            <a:r>
              <a:rPr lang="zh-CN" altLang="en-US" sz="1600" b="1" kern="0">
                <a:solidFill>
                  <a:srgbClr val="FFFFFF"/>
                </a:solidFill>
              </a:rPr>
              <a:t>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解决</a:t>
            </a:r>
            <a:endParaRPr lang="en-US" altLang="zh-CN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3989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accent6"/>
                </a:solidFill>
              </a:rPr>
              <a:t>		for(j=1;j&lt;=5;j++,n</a:t>
            </a:r>
            <a:r>
              <a:rPr lang="pt-BR" altLang="zh-CN" sz="1400" smtClean="0">
                <a:solidFill>
                  <a:schemeClr val="accent6"/>
                </a:solidFill>
              </a:rPr>
              <a:t>++)</a:t>
            </a:r>
            <a:r>
              <a:rPr lang="pt-BR" altLang="zh-CN" sz="1400" smtClean="0"/>
              <a:t>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if(n%5==0) printf("\n</a:t>
            </a:r>
            <a:r>
              <a:rPr lang="pt-BR" altLang="zh-CN" sz="1400" smtClean="0"/>
              <a:t>");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控制在输出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个数据后</a:t>
            </a:r>
            <a:r>
              <a:rPr lang="zh-CN" altLang="en-US" sz="1400" smtClean="0">
                <a:solidFill>
                  <a:srgbClr val="008000"/>
                </a:solidFill>
              </a:rPr>
              <a:t>换行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		</a:t>
            </a:r>
            <a:endParaRPr lang="zh-CN" altLang="en-US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smtClean="0"/>
              <a:t>			</a:t>
            </a:r>
            <a:r>
              <a:rPr lang="pt-BR" altLang="zh-CN" sz="1400" smtClean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</a:t>
            </a:r>
            <a:r>
              <a:rPr lang="zh-CN" altLang="en-US" sz="2000" smtClean="0">
                <a:solidFill>
                  <a:schemeClr val="accent1"/>
                </a:solidFill>
              </a:rPr>
              <a:t>矩阵。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70478" y="3886959"/>
            <a:ext cx="3442777" cy="1403558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smtClean="0"/>
              <a:t>1	2	3	4	5</a:t>
            </a:r>
          </a:p>
          <a:p>
            <a:pPr defTabSz="357188"/>
            <a:r>
              <a:rPr lang="en-US" altLang="zh-CN" sz="1400" smtClean="0"/>
              <a:t>2	4	6	8	10</a:t>
            </a:r>
          </a:p>
          <a:p>
            <a:pPr defTabSz="357188"/>
            <a:r>
              <a:rPr lang="en-US" altLang="zh-CN" sz="1400" smtClean="0"/>
              <a:t>3	6	9	12	15</a:t>
            </a:r>
          </a:p>
          <a:p>
            <a:pPr defTabSz="357188"/>
            <a:r>
              <a:rPr lang="en-US" altLang="zh-CN" sz="1400" smtClean="0"/>
              <a:t>4	8	12	16	20</a:t>
            </a:r>
            <a:endParaRPr lang="zh-CN" altLang="en-US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) break</a:t>
              </a:r>
              <a:r>
                <a:rPr kumimoji="1" lang="en-US" altLang="zh-CN">
                  <a:solidFill>
                    <a:srgbClr val="FFFFFF"/>
                  </a:solidFill>
                </a:rPr>
                <a:t>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5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910208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</a:t>
            </a:r>
            <a:r>
              <a:rPr lang="pt-BR" altLang="zh-CN" sz="1400" smtClean="0"/>
              <a:t>&gt;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 smtClean="0"/>
              <a:t>{	int </a:t>
            </a:r>
            <a:r>
              <a:rPr lang="pt-BR" altLang="zh-CN" sz="1400"/>
              <a:t>sign=1</a:t>
            </a:r>
            <a:r>
              <a:rPr lang="pt-BR" altLang="zh-CN" sz="1400" smtClean="0"/>
              <a:t>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</a:t>
            </a:r>
            <a:r>
              <a:rPr lang="pt-BR" altLang="zh-CN" sz="1400" smtClean="0"/>
              <a:t>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</a:t>
            </a:r>
            <a:r>
              <a:rPr lang="pt-BR" altLang="zh-CN" sz="1400" smtClean="0"/>
              <a:t>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</a:t>
            </a:r>
            <a:r>
              <a:rPr lang="en-US" altLang="zh-CN" sz="1400" smtClean="0"/>
              <a:t>{</a:t>
            </a:r>
            <a:r>
              <a:rPr lang="en-US" altLang="zh-CN" sz="1400"/>
              <a:t>	</a:t>
            </a:r>
            <a:r>
              <a:rPr lang="pt-BR" altLang="zh-CN" sz="1400"/>
              <a:t>pi=pi+term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</a:t>
            </a:r>
            <a:r>
              <a:rPr lang="pt-BR" altLang="zh-CN" sz="1400" smtClean="0"/>
              <a:t>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</a:t>
            </a:r>
            <a:r>
              <a:rPr lang="pt-BR" altLang="zh-CN" sz="1400" smtClean="0"/>
              <a:t>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</a:t>
            </a:r>
            <a:r>
              <a:rPr lang="pt-BR" altLang="zh-CN" sz="1400" smtClean="0"/>
              <a:t>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解题思路</a:t>
            </a:r>
            <a:r>
              <a:rPr lang="en-US" altLang="zh-CN" sz="1600" b="1" smtClean="0"/>
              <a:t>: </a:t>
            </a:r>
            <a:r>
              <a:rPr lang="zh-CN" altLang="en-US" sz="1600" smtClean="0"/>
              <a:t> 找规律：</a:t>
            </a:r>
            <a:endParaRPr lang="en-US" altLang="zh-CN" sz="1600" smtClean="0"/>
          </a:p>
          <a:p>
            <a:r>
              <a:rPr lang="en-US" altLang="zh-CN" sz="1600" smtClean="0"/>
              <a:t>(</a:t>
            </a:r>
            <a:r>
              <a:rPr lang="en-US" altLang="zh-CN" sz="1600"/>
              <a:t>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 smtClean="0"/>
              <a:t>(</a:t>
            </a:r>
            <a:r>
              <a:rPr lang="en-US" altLang="zh-CN" sz="1600"/>
              <a:t>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 smtClean="0"/>
              <a:t>(</a:t>
            </a:r>
            <a:r>
              <a:rPr lang="en-US" altLang="zh-CN" sz="1600"/>
              <a:t>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 smtClean="0"/>
              <a:t>10</a:t>
            </a:r>
            <a:r>
              <a:rPr lang="en-US" altLang="zh-CN" sz="1600" baseline="30000" smtClean="0"/>
              <a:t>-6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1556"/>
              </p:ext>
            </p:extLst>
          </p:nvPr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当 </a:t>
                      </a:r>
                      <a:r>
                        <a:rPr lang="en-US" altLang="zh-CN" sz="1400" smtClean="0"/>
                        <a:t>|term|</a:t>
                      </a:r>
                      <a:r>
                        <a:rPr lang="zh-CN" altLang="en-US" sz="1400" smtClean="0"/>
                        <a:t>≥</a:t>
                      </a:r>
                      <a:r>
                        <a:rPr lang="en-US" altLang="zh-CN" sz="1400" smtClean="0"/>
                        <a:t>10</a:t>
                      </a:r>
                      <a:r>
                        <a:rPr lang="en-US" altLang="zh-CN" sz="1400" baseline="30000" smtClean="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5" cstate="print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3317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223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2987"/>
              </p:ext>
            </p:extLst>
          </p:nvPr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897152" y="1645547"/>
            <a:ext cx="280790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f1=1,f2=1,f3;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printf("%12d\n%12d\n",f1,f2);</a:t>
            </a:r>
          </a:p>
          <a:p>
            <a:pPr defTabSz="363538"/>
            <a:r>
              <a:rPr lang="pt-BR" altLang="zh-CN" sz="1400"/>
              <a:t>	for(i=1; i&lt;=38; i++)</a:t>
            </a:r>
          </a:p>
          <a:p>
            <a:pPr defTabSz="363538"/>
            <a:r>
              <a:rPr lang="pt-BR" altLang="zh-CN" sz="1400"/>
              <a:t>	{</a:t>
            </a:r>
          </a:p>
          <a:p>
            <a:pPr defTabSz="363538"/>
            <a:r>
              <a:rPr lang="pt-BR" altLang="zh-CN" sz="1400"/>
              <a:t>		f3=f1+f2;</a:t>
            </a:r>
          </a:p>
          <a:p>
            <a:pPr defTabSz="363538"/>
            <a:r>
              <a:rPr lang="pt-BR" altLang="zh-CN" sz="1400"/>
              <a:t>		printf("%12d\n",f3);</a:t>
            </a:r>
          </a:p>
          <a:p>
            <a:pPr defTabSz="363538"/>
            <a:r>
              <a:rPr lang="pt-BR" altLang="zh-CN" sz="1400"/>
              <a:t>		f1=f2;</a:t>
            </a:r>
          </a:p>
          <a:p>
            <a:pPr defTabSz="363538"/>
            <a:r>
              <a:rPr lang="pt-BR" altLang="zh-CN" sz="1400"/>
              <a:t>		f2=f3;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847"/>
              </p:ext>
            </p:extLst>
          </p:nvPr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f1=f1+f2</a:t>
                      </a:r>
                    </a:p>
                    <a:p>
                      <a:pPr algn="ctr"/>
                      <a:r>
                        <a:rPr lang="en-US" altLang="zh-CN" sz="1400" smtClean="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6008101" y="3146987"/>
            <a:ext cx="6028186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 </a:t>
            </a:r>
          </a:p>
          <a:p>
            <a:pPr defTabSz="363538"/>
            <a:r>
              <a:rPr lang="pt-BR" altLang="zh-CN" sz="1400"/>
              <a:t>	int f1=1,f2=1;</a:t>
            </a:r>
          </a:p>
          <a:p>
            <a:pPr defTabSz="363538"/>
            <a:r>
              <a:rPr lang="pt-BR" altLang="zh-CN" sz="1400"/>
              <a:t>	int i;</a:t>
            </a:r>
          </a:p>
          <a:p>
            <a:pPr defTabSz="363538"/>
            <a:r>
              <a:rPr lang="pt-BR" altLang="zh-CN" sz="1400"/>
              <a:t>	for(i=1; i&lt;=20; i</a:t>
            </a:r>
            <a:r>
              <a:rPr lang="pt-BR" altLang="zh-CN" sz="1400" smtClean="0"/>
              <a:t>++)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每个</a:t>
            </a:r>
            <a:r>
              <a:rPr lang="zh-CN" altLang="en-US" sz="1400" smtClean="0">
                <a:solidFill>
                  <a:srgbClr val="008000"/>
                </a:solidFill>
              </a:rPr>
              <a:t>循环输出</a:t>
            </a:r>
            <a:r>
              <a:rPr lang="en-US" altLang="zh-CN" sz="1400">
                <a:solidFill>
                  <a:srgbClr val="008000"/>
                </a:solidFill>
              </a:rPr>
              <a:t>2</a:t>
            </a:r>
            <a:r>
              <a:rPr lang="zh-CN" altLang="en-US" sz="1400">
                <a:solidFill>
                  <a:srgbClr val="008000"/>
                </a:solidFill>
              </a:rPr>
              <a:t>个月的数据，</a:t>
            </a:r>
            <a:r>
              <a:rPr lang="zh-CN" altLang="en-US" sz="1400" smtClean="0">
                <a:solidFill>
                  <a:srgbClr val="008000"/>
                </a:solidFill>
              </a:rPr>
              <a:t>故只需循环</a:t>
            </a:r>
            <a:r>
              <a:rPr lang="en-US" altLang="zh-CN" sz="1400">
                <a:solidFill>
                  <a:srgbClr val="008000"/>
                </a:solidFill>
              </a:rPr>
              <a:t>20</a:t>
            </a:r>
            <a:r>
              <a:rPr lang="zh-CN" altLang="en-US" sz="1400" smtClean="0">
                <a:solidFill>
                  <a:srgbClr val="008000"/>
                </a:solidFill>
              </a:rPr>
              <a:t>次</a:t>
            </a:r>
            <a:endParaRPr lang="zh-CN" altLang="en-US" sz="1400">
              <a:solidFill>
                <a:srgbClr val="008000"/>
              </a:solidFill>
            </a:endParaRP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/>
            <a:r>
              <a:rPr lang="en-US" altLang="zh-CN" sz="1400"/>
              <a:t>		</a:t>
            </a:r>
            <a:r>
              <a:rPr lang="pt-BR" altLang="zh-CN" sz="1400"/>
              <a:t>printf("%12d %12d ",f1,f2</a:t>
            </a:r>
            <a:r>
              <a:rPr lang="pt-BR" altLang="zh-CN" sz="1400" smtClean="0"/>
              <a:t>);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if(i%2==0) printf("\n");</a:t>
            </a:r>
          </a:p>
          <a:p>
            <a:pPr defTabSz="363538"/>
            <a:r>
              <a:rPr lang="pt-BR" altLang="zh-CN" sz="1400"/>
              <a:t>		f1=f1+f2;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f1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f2=f2+f1; </a:t>
            </a:r>
            <a:r>
              <a:rPr lang="pt-BR" altLang="zh-CN" sz="1400" smtClean="0"/>
              <a:t>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>
                <a:solidFill>
                  <a:srgbClr val="008000"/>
                </a:solidFill>
              </a:rPr>
              <a:t>f2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/>
            <a:r>
              <a:rPr lang="en-US" altLang="zh-CN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if(i&lt;n) </a:t>
            </a:r>
            <a:r>
              <a:rPr lang="pt-BR" altLang="zh-CN" sz="1400"/>
              <a:t>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928"/>
              </p:ext>
            </p:extLst>
          </p:nvPr>
        </p:nvGraphicFramePr>
        <p:xfrm>
          <a:off x="7952495" y="1738350"/>
          <a:ext cx="276188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</a:t>
                      </a:r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执行</a:t>
                      </a:r>
                      <a:r>
                        <a:rPr lang="en-US" altLang="zh-CN" sz="1400" smtClean="0"/>
                        <a:t>break</a:t>
                      </a:r>
                      <a:r>
                        <a:rPr lang="zh-CN" altLang="en-US" sz="1400" smtClean="0"/>
                        <a:t>结束循环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不是素数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2" y="3888071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若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之间的一个整数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整除，则执行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语句，提前结束循环，流程跳转到循环体之外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。此时</a:t>
              </a:r>
              <a:r>
                <a:rPr lang="en-US" altLang="zh-CN" sz="1400">
                  <a:solidFill>
                    <a:schemeClr val="bg1"/>
                  </a:solidFill>
                </a:rPr>
                <a:t>i&lt;n</a:t>
              </a:r>
              <a:r>
                <a:rPr lang="zh-CN" altLang="en-US" sz="1400">
                  <a:solidFill>
                    <a:schemeClr val="bg1"/>
                  </a:solidFill>
                </a:rPr>
                <a:t>。如果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不能被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(n-1)</a:t>
              </a:r>
              <a:r>
                <a:rPr lang="zh-CN" altLang="en-US" sz="140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>
                  <a:solidFill>
                    <a:schemeClr val="bg1"/>
                  </a:solidFill>
                </a:rPr>
                <a:t>i&lt;n”</a:t>
              </a:r>
              <a:r>
                <a:rPr lang="zh-CN" altLang="en-US" sz="140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>
                  <a:solidFill>
                    <a:schemeClr val="bg1"/>
                  </a:solidFill>
                </a:rPr>
                <a:t>n-1)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因此</a:t>
              </a:r>
              <a:r>
                <a:rPr lang="zh-CN" altLang="en-US" sz="1400">
                  <a:solidFill>
                    <a:schemeClr val="bg1"/>
                  </a:solidFill>
                </a:rPr>
                <a:t>，只要在循环结束后检查循环变量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的值，就能判定循环是提前结束还是正常结束的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。从而判定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是否为素数。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smtClean="0">
                  <a:solidFill>
                    <a:schemeClr val="bg1"/>
                  </a:solidFill>
                </a:rPr>
                <a:t>希望</a:t>
              </a:r>
              <a:r>
                <a:rPr lang="zh-CN" altLang="en-US" sz="1400">
                  <a:solidFill>
                    <a:schemeClr val="bg1"/>
                  </a:solidFill>
                </a:rPr>
                <a:t>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2" y="1738350"/>
            <a:ext cx="443285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smtClean="0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 smtClean="0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smtClean="0">
                      <a:solidFill>
                        <a:schemeClr val="bg1"/>
                      </a:solidFill>
                    </a:rPr>
                    <a:t>之间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的整数除即可。因为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6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563872" y="3682591"/>
            <a:ext cx="4432852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n,i,k;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/>
              <a:t>	for (i=2;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</a:t>
            </a:r>
            <a:r>
              <a:rPr lang="pt-BR" altLang="zh-CN" sz="1400">
                <a:solidFill>
                  <a:schemeClr val="accent6"/>
                </a:solidFill>
              </a:rPr>
              <a:t>i&lt;=k</a:t>
            </a:r>
            <a:r>
              <a:rPr lang="pt-BR" altLang="zh-CN" sz="1400"/>
              <a:t>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2732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smtClean="0"/>
              <a:t>for(</a:t>
            </a:r>
            <a:r>
              <a:rPr lang="pt-BR" altLang="zh-CN" sz="1400" smtClean="0">
                <a:solidFill>
                  <a:schemeClr val="accent6"/>
                </a:solidFill>
              </a:rPr>
              <a:t>t=1</a:t>
            </a:r>
            <a:r>
              <a:rPr lang="pt-BR" altLang="zh-CN" sz="1400" smtClean="0"/>
              <a:t>,i=2; i</a:t>
            </a:r>
            <a:r>
              <a:rPr lang="en-US" altLang="zh-CN" sz="1400"/>
              <a:t>&lt;</a:t>
            </a:r>
            <a:r>
              <a:rPr lang="pt-BR" altLang="zh-CN" sz="1400" smtClean="0"/>
              <a:t>=(int)sqrt(n); i++)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先定义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为</a:t>
            </a:r>
            <a:r>
              <a:rPr lang="pt-BR" altLang="zh-CN" sz="1400">
                <a:solidFill>
                  <a:srgbClr val="008000"/>
                </a:solidFill>
              </a:rPr>
              <a:t>int</a:t>
            </a:r>
            <a:r>
              <a:rPr lang="zh-CN" altLang="en-US" sz="1400">
                <a:solidFill>
                  <a:srgbClr val="008000"/>
                </a:solidFill>
              </a:rPr>
              <a:t>型，</a:t>
            </a:r>
            <a:r>
              <a:rPr lang="pt-BR" altLang="zh-CN" sz="1400">
                <a:solidFill>
                  <a:srgbClr val="008000"/>
                </a:solidFill>
              </a:rPr>
              <a:t>t</a:t>
            </a:r>
            <a:r>
              <a:rPr lang="zh-CN" altLang="en-US" sz="140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 </a:t>
            </a:r>
          </a:p>
          <a:p>
            <a:pPr defTabSz="363538"/>
            <a:r>
              <a:rPr lang="pt-BR" altLang="zh-CN" sz="1400"/>
              <a:t>		</a:t>
            </a:r>
            <a:r>
              <a:rPr lang="pt-BR" altLang="zh-CN" sz="1400" smtClean="0">
                <a:solidFill>
                  <a:schemeClr val="accent6"/>
                </a:solidFill>
              </a:rPr>
              <a:t>t=0;</a:t>
            </a:r>
            <a:r>
              <a:rPr lang="pt-BR" altLang="zh-CN" sz="1400" smtClean="0"/>
              <a:t>	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t=0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能被</a:t>
            </a:r>
            <a:r>
              <a:rPr lang="pt-BR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整除，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/>
              <a:t>if(t</a:t>
            </a:r>
            <a:r>
              <a:rPr lang="pt-BR" altLang="zh-CN" sz="1400" smtClean="0"/>
              <a:t>)			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pt-BR" altLang="zh-CN" sz="1400">
                <a:solidFill>
                  <a:srgbClr val="008000"/>
                </a:solidFill>
              </a:rPr>
              <a:t>t=1</a:t>
            </a:r>
            <a:r>
              <a:rPr lang="zh-CN" altLang="en-US" sz="1400">
                <a:solidFill>
                  <a:srgbClr val="008000"/>
                </a:solidFill>
              </a:rPr>
              <a:t>表示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 smtClean="0"/>
              <a:t>	printf</a:t>
            </a:r>
            <a:r>
              <a:rPr lang="pt-BR" altLang="zh-CN" sz="1400"/>
              <a:t>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smtClean="0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1" y="2034034"/>
            <a:ext cx="2994610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for(t=1,i=2</a:t>
            </a:r>
            <a:r>
              <a:rPr lang="pt-BR" altLang="zh-CN" sz="1400" smtClean="0"/>
              <a:t>; i&lt;=(int)sqrt(n); i++)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if(n%i==0){</a:t>
            </a:r>
          </a:p>
          <a:p>
            <a:pPr defTabSz="363538"/>
            <a:r>
              <a:rPr lang="pt-BR" altLang="zh-CN" sz="1400"/>
              <a:t>		t=0;	</a:t>
            </a:r>
            <a:endParaRPr lang="zh-CN" altLang="en-US" sz="1400"/>
          </a:p>
          <a:p>
            <a:pPr defTabSz="363538"/>
            <a:r>
              <a:rPr lang="zh-CN" altLang="en-US" sz="1400"/>
              <a:t>		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} 	</a:t>
            </a:r>
          </a:p>
          <a:p>
            <a:pPr defTabSz="363538"/>
            <a:r>
              <a:rPr lang="pt-BR" altLang="zh-CN" sz="1400"/>
              <a:t>if(t</a:t>
            </a:r>
            <a:r>
              <a:rPr lang="pt-BR" altLang="zh-CN" sz="1400" smtClean="0"/>
              <a:t>)</a:t>
            </a:r>
            <a:endParaRPr lang="en-US" altLang="zh-CN" sz="1400" smtClean="0"/>
          </a:p>
          <a:p>
            <a:pPr defTabSz="363538"/>
            <a:r>
              <a:rPr lang="en-US" altLang="zh-CN" sz="1400"/>
              <a:t>	</a:t>
            </a:r>
            <a:r>
              <a:rPr lang="pt-BR" altLang="zh-CN" sz="1400" smtClean="0"/>
              <a:t>printf</a:t>
            </a:r>
            <a:r>
              <a:rPr lang="pt-BR" altLang="zh-CN" sz="1400"/>
              <a:t>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2994610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</a:t>
            </a:r>
            <a:r>
              <a:rPr lang="en-US" altLang="zh-CN" sz="1400" smtClean="0"/>
              <a:t>; i</a:t>
            </a:r>
            <a:r>
              <a:rPr lang="en-US" altLang="zh-CN" sz="1400"/>
              <a:t>&lt;=sqrt(n</a:t>
            </a:r>
            <a:r>
              <a:rPr lang="en-US" altLang="zh-CN" sz="1400" smtClean="0"/>
              <a:t>) </a:t>
            </a:r>
            <a:r>
              <a:rPr lang="en-US" altLang="zh-CN" sz="1400" smtClean="0">
                <a:solidFill>
                  <a:schemeClr val="accent6"/>
                </a:solidFill>
              </a:rPr>
              <a:t>&amp;&amp; t</a:t>
            </a:r>
            <a:r>
              <a:rPr lang="en-US" altLang="zh-CN" sz="1400" smtClean="0"/>
              <a:t>; i</a:t>
            </a:r>
            <a:r>
              <a:rPr lang="en-US" altLang="zh-CN" sz="1400"/>
              <a:t>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间的全部素数。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466245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#include&lt;stdio.h&gt;</a:t>
            </a:r>
          </a:p>
          <a:p>
            <a:pPr defTabSz="363538"/>
            <a:r>
              <a:rPr lang="pt-BR" altLang="zh-CN" sz="1400" dirty="0"/>
              <a:t>#include&lt;math.h&gt;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n,k,i,m=0;</a:t>
            </a:r>
          </a:p>
          <a:p>
            <a:pPr defTabSz="363538"/>
            <a:r>
              <a:rPr lang="pt-BR" altLang="zh-CN" sz="1400" dirty="0"/>
              <a:t>	for(n=101;n&lt;=200;n=n+2</a:t>
            </a:r>
            <a:r>
              <a:rPr lang="pt-BR" altLang="zh-CN" sz="1400" dirty="0" smtClean="0"/>
              <a:t>)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从</a:t>
            </a:r>
            <a:r>
              <a:rPr lang="en-US" altLang="zh-CN" sz="1400" dirty="0">
                <a:solidFill>
                  <a:srgbClr val="008000"/>
                </a:solidFill>
              </a:rPr>
              <a:t>100</a:t>
            </a:r>
            <a:r>
              <a:rPr lang="zh-CN" altLang="en-US" sz="1400" dirty="0">
                <a:solidFill>
                  <a:srgbClr val="008000"/>
                </a:solidFill>
              </a:rPr>
              <a:t>变化到</a:t>
            </a:r>
            <a:r>
              <a:rPr lang="en-US" altLang="zh-CN" sz="1400" dirty="0">
                <a:solidFill>
                  <a:srgbClr val="008000"/>
                </a:solidFill>
              </a:rPr>
              <a:t>200</a:t>
            </a:r>
            <a:r>
              <a:rPr lang="zh-CN" altLang="en-US" sz="1400" dirty="0">
                <a:solidFill>
                  <a:srgbClr val="008000"/>
                </a:solidFill>
              </a:rPr>
              <a:t>，对</a:t>
            </a:r>
            <a:r>
              <a:rPr lang="zh-CN" altLang="en-US" sz="1400" dirty="0" smtClean="0">
                <a:solidFill>
                  <a:srgbClr val="008000"/>
                </a:solidFill>
              </a:rPr>
              <a:t>每个奇数</a:t>
            </a:r>
            <a:r>
              <a:rPr lang="pt-BR" altLang="zh-CN" sz="1400" dirty="0" smtClean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{	</a:t>
            </a:r>
            <a:r>
              <a:rPr lang="pt-BR" altLang="zh-CN" sz="1400" dirty="0"/>
              <a:t>k=sqrt(n);</a:t>
            </a:r>
          </a:p>
          <a:p>
            <a:pPr defTabSz="363538"/>
            <a:r>
              <a:rPr lang="pt-BR" altLang="zh-CN" sz="1400" dirty="0"/>
              <a:t>		for(i=2;i&lt;=k;i++)</a:t>
            </a:r>
          </a:p>
          <a:p>
            <a:pPr defTabSz="363538"/>
            <a:r>
              <a:rPr lang="pt-BR" altLang="zh-CN" sz="1400" dirty="0"/>
              <a:t>		</a:t>
            </a:r>
            <a:r>
              <a:rPr lang="pt-BR" altLang="zh-CN" sz="1400" dirty="0" smtClean="0"/>
              <a:t>	if(n%i</a:t>
            </a:r>
            <a:r>
              <a:rPr lang="pt-BR" altLang="zh-CN" sz="1400" dirty="0"/>
              <a:t>==0) </a:t>
            </a:r>
            <a:endParaRPr lang="pt-BR" altLang="zh-CN" sz="1400" dirty="0" smtClean="0"/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 smtClean="0"/>
              <a:t>			break;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被</a:t>
            </a:r>
            <a:r>
              <a:rPr lang="pt-BR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 dirty="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 dirty="0"/>
              <a:t>		if(i&gt;=k+1</a:t>
            </a:r>
            <a:r>
              <a:rPr lang="pt-BR" altLang="zh-CN" sz="1400" dirty="0" smtClean="0"/>
              <a:t>)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pt-BR" altLang="zh-CN" sz="1400" dirty="0">
                <a:solidFill>
                  <a:srgbClr val="008000"/>
                </a:solidFill>
              </a:rPr>
              <a:t>i&gt;=k+1</a:t>
            </a:r>
            <a:r>
              <a:rPr lang="zh-CN" altLang="pt-BR" sz="1400" dirty="0">
                <a:solidFill>
                  <a:srgbClr val="008000"/>
                </a:solidFill>
              </a:rPr>
              <a:t>，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endParaRPr lang="en-US" altLang="zh-CN" sz="1400" dirty="0" smtClean="0"/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smtClean="0"/>
              <a:t>		</a:t>
            </a:r>
            <a:r>
              <a:rPr lang="pt-BR" altLang="zh-CN" sz="1400" dirty="0" smtClean="0"/>
              <a:t>printf</a:t>
            </a:r>
            <a:r>
              <a:rPr lang="pt-BR" altLang="zh-CN" sz="1400" dirty="0"/>
              <a:t>("%d ",n</a:t>
            </a:r>
            <a:r>
              <a:rPr lang="pt-BR" altLang="zh-CN" sz="1400" dirty="0" smtClean="0"/>
              <a:t>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应确定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 dirty="0"/>
              <a:t>			</a:t>
            </a:r>
            <a:r>
              <a:rPr lang="pt-BR" altLang="zh-CN" sz="1400" dirty="0"/>
              <a:t>m=m+1</a:t>
            </a:r>
            <a:r>
              <a:rPr lang="pt-BR" altLang="zh-CN" sz="1400" dirty="0" smtClean="0"/>
              <a:t>;				</a:t>
            </a:r>
            <a:r>
              <a:rPr lang="pt-BR" altLang="zh-CN" sz="1400" dirty="0">
                <a:solidFill>
                  <a:srgbClr val="008000"/>
                </a:solidFill>
              </a:rPr>
              <a:t>//m</a:t>
            </a:r>
            <a:r>
              <a:rPr lang="zh-CN" altLang="en-US" sz="1400" dirty="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if(m%10==0) </a:t>
            </a:r>
            <a:endParaRPr lang="pt-BR" altLang="zh-CN" sz="1400" dirty="0" smtClean="0"/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 smtClean="0"/>
              <a:t>		printf</a:t>
            </a:r>
            <a:r>
              <a:rPr lang="pt-BR" altLang="zh-CN" sz="1400" dirty="0"/>
              <a:t>("\n</a:t>
            </a:r>
            <a:r>
              <a:rPr lang="pt-BR" altLang="zh-CN" sz="1400" dirty="0" smtClean="0"/>
              <a:t>");	</a:t>
            </a:r>
            <a:r>
              <a:rPr lang="pt-BR" altLang="zh-CN" sz="1400" dirty="0">
                <a:solidFill>
                  <a:srgbClr val="008000"/>
                </a:solidFill>
              </a:rPr>
              <a:t> //m</a:t>
            </a:r>
            <a:r>
              <a:rPr lang="zh-CN" altLang="en-US" sz="1400" dirty="0">
                <a:solidFill>
                  <a:srgbClr val="008000"/>
                </a:solidFill>
              </a:rPr>
              <a:t>累计到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 smtClean="0"/>
              <a:t>}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 ("\n");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smtClean="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 smtClean="0">
                <a:solidFill>
                  <a:schemeClr val="accent1"/>
                </a:solidFill>
              </a:rPr>
              <a:t>D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char c;</a:t>
            </a:r>
          </a:p>
          <a:p>
            <a:pPr defTabSz="363538"/>
            <a:r>
              <a:rPr lang="pt-BR" altLang="zh-CN" sz="1400" dirty="0"/>
              <a:t>	c=getchar</a:t>
            </a:r>
            <a:r>
              <a:rPr lang="pt-BR" altLang="zh-CN" sz="1400" dirty="0" smtClean="0"/>
              <a:t>();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while(c!='\n</a:t>
            </a:r>
            <a:r>
              <a:rPr lang="pt-BR" altLang="zh-CN" sz="1400" dirty="0" smtClean="0"/>
              <a:t>')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400" dirty="0">
                <a:solidFill>
                  <a:srgbClr val="008000"/>
                </a:solidFill>
              </a:rPr>
              <a:t>'\</a:t>
            </a:r>
            <a:r>
              <a:rPr lang="pt-BR" altLang="zh-CN" sz="1400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 dirty="0"/>
              <a:t>	{	if((c&gt;='a' &amp;&amp; c&lt;='z') || (c&gt;='A' &amp;&amp; c&lt;='Z</a:t>
            </a:r>
            <a:r>
              <a:rPr lang="pt-BR" altLang="zh-CN" sz="1400" dirty="0" smtClean="0"/>
              <a:t>'))	</a:t>
            </a:r>
            <a:r>
              <a:rPr lang="pt-BR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if(c&gt;='W' &amp;&amp; c&lt;='Z' || c&gt;='w' &amp;&amp; c&lt;='z') c=c-22;</a:t>
            </a:r>
          </a:p>
          <a:p>
            <a:pPr defTabSz="363538"/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400" dirty="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 dirty="0"/>
              <a:t>			else c=c+4</a:t>
            </a:r>
            <a:r>
              <a:rPr lang="pt-BR" altLang="zh-CN" sz="1400" dirty="0" smtClean="0"/>
              <a:t>;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如果是前面</a:t>
            </a:r>
            <a:r>
              <a:rPr lang="en-US" altLang="zh-CN" sz="1400" dirty="0">
                <a:solidFill>
                  <a:srgbClr val="008000"/>
                </a:solidFill>
              </a:rPr>
              <a:t>22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，即变成其后第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printf("%c",c</a:t>
            </a:r>
            <a:r>
              <a:rPr lang="pt-BR" altLang="zh-CN" sz="1400" dirty="0" smtClean="0"/>
              <a:t>);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c=getchar(); </a:t>
            </a:r>
            <a:r>
              <a:rPr lang="pt-BR" altLang="zh-CN" sz="1400" dirty="0" smtClean="0"/>
              <a:t>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printf("\n");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解题思路</a:t>
            </a:r>
            <a:r>
              <a:rPr lang="en-US" altLang="zh-CN" sz="1600" b="1" smtClean="0"/>
              <a:t>: </a:t>
            </a:r>
          </a:p>
          <a:p>
            <a:r>
              <a:rPr lang="en-US" altLang="zh-CN" sz="1600" smtClean="0"/>
              <a:t>(1) </a:t>
            </a:r>
            <a:r>
              <a:rPr lang="zh-CN" altLang="en-US" sz="1600" smtClean="0"/>
              <a:t>判断哪些</a:t>
            </a:r>
            <a:r>
              <a:rPr lang="zh-CN" altLang="en-US" sz="1600"/>
              <a:t>字符不需要改变，哪些字符需要</a:t>
            </a:r>
            <a:r>
              <a:rPr lang="zh-CN" altLang="en-US" sz="1600" smtClean="0"/>
              <a:t>改变。</a:t>
            </a:r>
            <a:endParaRPr lang="en-US" altLang="zh-CN" sz="1600" smtClean="0"/>
          </a:p>
          <a:p>
            <a:r>
              <a:rPr lang="en-US" altLang="zh-CN" sz="1600" smtClean="0"/>
              <a:t>(</a:t>
            </a:r>
            <a:r>
              <a:rPr lang="en-US" altLang="zh-CN" sz="1600"/>
              <a:t>2</a:t>
            </a:r>
            <a:r>
              <a:rPr lang="en-US" altLang="zh-CN" sz="1600" smtClean="0"/>
              <a:t>)</a:t>
            </a:r>
            <a:r>
              <a:rPr lang="zh-CN" altLang="en-US" sz="1600" smtClean="0"/>
              <a:t>通过改变字符</a:t>
            </a:r>
            <a:r>
              <a:rPr lang="en-US" altLang="zh-CN" sz="1600" smtClean="0"/>
              <a:t>c</a:t>
            </a:r>
            <a:r>
              <a:rPr lang="zh-CN" altLang="en-US" sz="1600" smtClean="0"/>
              <a:t>的</a:t>
            </a:r>
            <a:r>
              <a:rPr lang="en-US" altLang="zh-CN" sz="1600"/>
              <a:t>ASCII</a:t>
            </a:r>
            <a:r>
              <a:rPr lang="zh-CN" altLang="en-US" sz="1600" smtClean="0"/>
              <a:t>值的方式将其变为指定的字母。</a:t>
            </a:r>
            <a:r>
              <a:rPr lang="en-US" altLang="zh-CN" sz="1600"/>
              <a:t>'</a:t>
            </a:r>
            <a:r>
              <a:rPr lang="en-US" altLang="zh-CN" sz="1600" smtClean="0"/>
              <a:t>A'~'V'</a:t>
            </a:r>
            <a:r>
              <a:rPr lang="zh-CN" altLang="en-US" sz="1600" smtClean="0"/>
              <a:t>或</a:t>
            </a:r>
            <a:r>
              <a:rPr lang="en-US" altLang="zh-CN" sz="1600" smtClean="0"/>
              <a:t>'a'~'v'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c=c+4</a:t>
            </a:r>
            <a:r>
              <a:rPr lang="zh-CN" altLang="en-US" sz="1600" smtClean="0"/>
              <a:t>；</a:t>
            </a:r>
            <a:r>
              <a:rPr lang="en-US" altLang="zh-CN" sz="1600" smtClean="0"/>
              <a:t>'W'~'Z'</a:t>
            </a:r>
            <a:r>
              <a:rPr lang="zh-CN" altLang="en-US" sz="1600" smtClean="0"/>
              <a:t>或</a:t>
            </a:r>
            <a:r>
              <a:rPr lang="en-US" altLang="zh-CN" sz="1600" smtClean="0"/>
              <a:t>'w'~'z'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c=c-22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99579"/>
              </p:ext>
            </p:extLst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不是换行符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smtClean="0"/>
                    </a:p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的字符值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是字母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smtClean="0"/>
              <a:t>c</a:t>
            </a:r>
            <a:r>
              <a:rPr lang="zh-CN" altLang="en-US" sz="1400" smtClean="0"/>
              <a:t>在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或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间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smtClean="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 smtClean="0">
                <a:solidFill>
                  <a:schemeClr val="accent1"/>
                </a:solidFill>
              </a:rPr>
              <a:t>D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char c;</a:t>
            </a:r>
          </a:p>
          <a:p>
            <a:pPr defTabSz="363538"/>
            <a:r>
              <a:rPr lang="pt-BR" altLang="zh-CN" sz="1400" dirty="0"/>
              <a:t>	c=getchar</a:t>
            </a:r>
            <a:r>
              <a:rPr lang="pt-BR" altLang="zh-CN" sz="1400" dirty="0" smtClean="0"/>
              <a:t>();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while(c!='\n</a:t>
            </a:r>
            <a:r>
              <a:rPr lang="pt-BR" altLang="zh-CN" sz="1400" dirty="0" smtClean="0"/>
              <a:t>')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400" dirty="0">
                <a:solidFill>
                  <a:srgbClr val="008000"/>
                </a:solidFill>
              </a:rPr>
              <a:t>'\</a:t>
            </a:r>
            <a:r>
              <a:rPr lang="pt-BR" altLang="zh-CN" sz="1400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 dirty="0"/>
              <a:t>	{	if((c&gt;='a' &amp;&amp; c&lt;='z') || (c&gt;='A' &amp;&amp; c&lt;='Z</a:t>
            </a:r>
            <a:r>
              <a:rPr lang="pt-BR" altLang="zh-CN" sz="1400" dirty="0" smtClean="0"/>
              <a:t>'))	</a:t>
            </a:r>
            <a:r>
              <a:rPr lang="pt-BR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if(c&gt;='W' &amp;&amp; c&lt;='Z' || c&gt;='w' &amp;&amp; c&lt;='z') c=c-22;</a:t>
            </a:r>
          </a:p>
          <a:p>
            <a:pPr defTabSz="363538"/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400" dirty="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 dirty="0"/>
              <a:t>			else c=c+4</a:t>
            </a:r>
            <a:r>
              <a:rPr lang="pt-BR" altLang="zh-CN" sz="1400" dirty="0" smtClean="0"/>
              <a:t>;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如果是前面</a:t>
            </a:r>
            <a:r>
              <a:rPr lang="en-US" altLang="zh-CN" sz="1400" dirty="0">
                <a:solidFill>
                  <a:srgbClr val="008000"/>
                </a:solidFill>
              </a:rPr>
              <a:t>22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，即变成其后第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printf("%c",c</a:t>
            </a:r>
            <a:r>
              <a:rPr lang="pt-BR" altLang="zh-CN" sz="1400" dirty="0" smtClean="0"/>
              <a:t>);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c=getchar(); </a:t>
            </a:r>
            <a:r>
              <a:rPr lang="pt-BR" altLang="zh-CN" sz="1400" dirty="0" smtClean="0"/>
              <a:t>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printf("\n");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4" y="216676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解题思路</a:t>
            </a:r>
            <a:r>
              <a:rPr lang="en-US" altLang="zh-CN" sz="1600" b="1" smtClean="0"/>
              <a:t>: </a:t>
            </a:r>
          </a:p>
          <a:p>
            <a:r>
              <a:rPr lang="en-US" altLang="zh-CN" sz="1600" smtClean="0"/>
              <a:t>(1) </a:t>
            </a:r>
            <a:r>
              <a:rPr lang="zh-CN" altLang="en-US" sz="1600" smtClean="0"/>
              <a:t>判断哪些</a:t>
            </a:r>
            <a:r>
              <a:rPr lang="zh-CN" altLang="en-US" sz="1600"/>
              <a:t>字符不需要改变，哪些字符需要</a:t>
            </a:r>
            <a:r>
              <a:rPr lang="zh-CN" altLang="en-US" sz="1600" smtClean="0"/>
              <a:t>改变。</a:t>
            </a:r>
            <a:endParaRPr lang="en-US" altLang="zh-CN" sz="1600" smtClean="0"/>
          </a:p>
          <a:p>
            <a:r>
              <a:rPr lang="en-US" altLang="zh-CN" sz="1600" smtClean="0"/>
              <a:t>(</a:t>
            </a:r>
            <a:r>
              <a:rPr lang="en-US" altLang="zh-CN" sz="1600"/>
              <a:t>2</a:t>
            </a:r>
            <a:r>
              <a:rPr lang="en-US" altLang="zh-CN" sz="1600" smtClean="0"/>
              <a:t>)</a:t>
            </a:r>
            <a:r>
              <a:rPr lang="zh-CN" altLang="en-US" sz="1600" smtClean="0"/>
              <a:t>通过改变字符</a:t>
            </a:r>
            <a:r>
              <a:rPr lang="en-US" altLang="zh-CN" sz="1600" smtClean="0"/>
              <a:t>c</a:t>
            </a:r>
            <a:r>
              <a:rPr lang="zh-CN" altLang="en-US" sz="1600" smtClean="0"/>
              <a:t>的</a:t>
            </a:r>
            <a:r>
              <a:rPr lang="en-US" altLang="zh-CN" sz="1600"/>
              <a:t>ASCII</a:t>
            </a:r>
            <a:r>
              <a:rPr lang="zh-CN" altLang="en-US" sz="1600" smtClean="0"/>
              <a:t>值的方式将其变为指定的字母。</a:t>
            </a:r>
            <a:r>
              <a:rPr lang="en-US" altLang="zh-CN" sz="1600"/>
              <a:t>'</a:t>
            </a:r>
            <a:r>
              <a:rPr lang="en-US" altLang="zh-CN" sz="1600" smtClean="0"/>
              <a:t>A'~'V'</a:t>
            </a:r>
            <a:r>
              <a:rPr lang="zh-CN" altLang="en-US" sz="1600" smtClean="0"/>
              <a:t>或</a:t>
            </a:r>
            <a:r>
              <a:rPr lang="en-US" altLang="zh-CN" sz="1600" smtClean="0"/>
              <a:t>'a'~'v'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c=c+4</a:t>
            </a:r>
            <a:r>
              <a:rPr lang="zh-CN" altLang="en-US" sz="1600" smtClean="0"/>
              <a:t>；</a:t>
            </a:r>
            <a:r>
              <a:rPr lang="en-US" altLang="zh-CN" sz="1600" smtClean="0"/>
              <a:t>'W'~'Z'</a:t>
            </a:r>
            <a:r>
              <a:rPr lang="zh-CN" altLang="en-US" sz="1600" smtClean="0"/>
              <a:t>或</a:t>
            </a:r>
            <a:r>
              <a:rPr lang="en-US" altLang="zh-CN" sz="1600" smtClean="0"/>
              <a:t>'w'~'z' </a:t>
            </a:r>
            <a:r>
              <a:rPr lang="zh-CN" altLang="en-US" sz="1600" smtClean="0"/>
              <a:t>：</a:t>
            </a:r>
            <a:r>
              <a:rPr lang="en-US" altLang="zh-CN" sz="1600" smtClean="0"/>
              <a:t>c=c-22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不是换行符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smtClean="0"/>
                    </a:p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的字符值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是字母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smtClean="0"/>
              <a:t>c</a:t>
            </a:r>
            <a:r>
              <a:rPr lang="zh-CN" altLang="en-US" sz="1400" smtClean="0"/>
              <a:t>在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或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间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 smtClean="0">
                <a:solidFill>
                  <a:srgbClr val="008000"/>
                </a:solidFill>
              </a:rPr>
              <a:t>c</a:t>
            </a:r>
            <a:r>
              <a:rPr lang="zh-CN" altLang="en-US" sz="1400" smtClean="0">
                <a:solidFill>
                  <a:srgbClr val="008000"/>
                </a:solidFill>
              </a:rPr>
              <a:t>值变为对应的最</a:t>
            </a:r>
            <a:r>
              <a:rPr lang="zh-CN" altLang="en-US" sz="1400">
                <a:solidFill>
                  <a:srgbClr val="008000"/>
                </a:solidFill>
              </a:rPr>
              <a:t>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</a:t>
            </a:r>
            <a:r>
              <a:rPr lang="zh-CN" altLang="en-US" sz="1400" smtClean="0">
                <a:solidFill>
                  <a:srgbClr val="008000"/>
                </a:solidFill>
              </a:rPr>
              <a:t>字母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|| c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&gt;'z'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2" y="3821118"/>
            <a:ext cx="2080667" cy="1992840"/>
            <a:chOff x="1142592" y="3821118"/>
            <a:chExt cx="2080667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2" y="3821118"/>
              <a:ext cx="2080667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getchar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()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!='\n')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7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while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while(</a:t>
            </a:r>
            <a:r>
              <a:rPr lang="zh-CN" altLang="en-US" b="1" smtClean="0"/>
              <a:t>表达式</a:t>
            </a:r>
            <a:r>
              <a:rPr lang="en-US" altLang="zh-CN" b="1" smtClean="0"/>
              <a:t>) 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“语句”</a:t>
            </a:r>
            <a:r>
              <a:rPr lang="zh-CN" altLang="en-US">
                <a:solidFill>
                  <a:schemeClr val="tx1"/>
                </a:solidFill>
              </a:rPr>
              <a:t>就是循环体。</a:t>
            </a:r>
            <a:r>
              <a:rPr lang="zh-CN" altLang="en-US" smtClean="0">
                <a:solidFill>
                  <a:schemeClr val="tx1"/>
                </a:solidFill>
              </a:rPr>
              <a:t>循环体可以</a:t>
            </a:r>
            <a:r>
              <a:rPr lang="zh-CN" altLang="en-US">
                <a:solidFill>
                  <a:schemeClr val="tx1"/>
                </a:solidFill>
              </a:rPr>
              <a:t>是一个简单的语句</a:t>
            </a:r>
            <a:r>
              <a:rPr lang="zh-CN" altLang="en-US" smtClean="0">
                <a:solidFill>
                  <a:schemeClr val="tx1"/>
                </a:solidFill>
              </a:rPr>
              <a:t>，可以</a:t>
            </a:r>
            <a:r>
              <a:rPr lang="zh-CN" altLang="en-US">
                <a:solidFill>
                  <a:schemeClr val="tx1"/>
                </a:solidFill>
              </a:rPr>
              <a:t>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执行</a:t>
            </a:r>
            <a:r>
              <a:rPr lang="zh-CN" altLang="en-US">
                <a:solidFill>
                  <a:schemeClr val="tx1"/>
                </a:solidFill>
              </a:rPr>
              <a:t>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时，就</a:t>
            </a:r>
            <a:r>
              <a:rPr lang="zh-CN" altLang="en-US">
                <a:solidFill>
                  <a:schemeClr val="tx1"/>
                </a:solidFill>
              </a:rPr>
              <a:t>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时，就</a:t>
            </a:r>
            <a:r>
              <a:rPr lang="zh-CN" altLang="en-US">
                <a:solidFill>
                  <a:schemeClr val="tx1"/>
                </a:solidFill>
              </a:rPr>
              <a:t>不执行循环体语句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9179"/>
            <a:ext cx="10515600" cy="5727784"/>
          </a:xfr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 while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 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类似。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do while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92" y="1063290"/>
            <a:ext cx="5558306" cy="13269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92" y="3424989"/>
            <a:ext cx="2304800" cy="24393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11" y="4053890"/>
            <a:ext cx="6097504" cy="13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5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</a:t>
            </a:r>
            <a:r>
              <a:rPr lang="en-US" altLang="zh-CN" sz="1400" smtClean="0"/>
              <a:t>;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</a:t>
            </a:r>
            <a:r>
              <a:rPr lang="en-US" altLang="zh-CN" sz="1400" smtClean="0"/>
              <a:t>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 smtClean="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 smtClean="0"/>
              <a:t>	sum=sum+i;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	i++;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 smtClean="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</a:t>
            </a:r>
            <a:r>
              <a:rPr lang="en-US" altLang="zh-CN" sz="1400" smtClean="0"/>
              <a:t>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(1) 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循环体</a:t>
              </a:r>
              <a:r>
                <a:rPr lang="zh-CN" altLang="en-US" sz="1400">
                  <a:solidFill>
                    <a:schemeClr val="bg1"/>
                  </a:solidFill>
                </a:rPr>
                <a:t>如果包含一个以上的语句，应该用花括号括起来，作为复合语句出现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</a:t>
              </a:r>
              <a:r>
                <a:rPr lang="zh-CN" altLang="en-US" sz="1400" b="1" smtClean="0">
                  <a:solidFill>
                    <a:srgbClr val="FFFF00"/>
                  </a:solidFill>
                </a:rPr>
                <a:t>初值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</a:t>
              </a:r>
              <a:r>
                <a:rPr lang="zh-CN" altLang="en-US" sz="1400">
                  <a:solidFill>
                    <a:schemeClr val="bg1"/>
                  </a:solidFill>
                </a:rPr>
                <a:t>否则它们的值是不可预测的，结果显然不正确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。如本</a:t>
              </a:r>
              <a:r>
                <a:rPr lang="zh-CN" altLang="en-US" sz="1400">
                  <a:solidFill>
                    <a:schemeClr val="bg1"/>
                  </a:solidFill>
                </a:rPr>
                <a:t>例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语句。</a:t>
              </a:r>
              <a:r>
                <a:rPr lang="zh-CN" altLang="en-US" sz="1400">
                  <a:solidFill>
                    <a:schemeClr val="bg1"/>
                  </a:solidFill>
                </a:rPr>
                <a:t>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 smtClean="0"/>
                  <a:t>用</a:t>
                </a:r>
                <a:r>
                  <a:rPr lang="en-US" altLang="zh-CN" smtClean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mtClean="0"/>
                  <a:t>while</a:t>
                </a:r>
                <a:r>
                  <a:rPr lang="zh-CN" altLang="en-US" smtClean="0"/>
                  <a:t>语句实现循环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7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 smtClean="0"/>
              <a:t>do</a:t>
            </a:r>
          </a:p>
          <a:p>
            <a:pPr defTabSz="536575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en-US" altLang="zh-CN" b="1" smtClean="0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 smtClean="0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是，先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5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6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smtClean="0">
                  <a:solidFill>
                    <a:srgbClr val="FFFF00"/>
                  </a:solidFill>
                </a:rPr>
                <a:t>但是</a:t>
              </a:r>
              <a:r>
                <a:rPr lang="zh-CN" altLang="en-US" sz="1400" b="1">
                  <a:solidFill>
                    <a:srgbClr val="FFFF00"/>
                  </a:solidFill>
                </a:rPr>
                <a:t>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5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316367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5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smtClean="0"/>
              <a:t>for(</a:t>
            </a:r>
            <a:r>
              <a:rPr lang="zh-CN" altLang="en-US" b="1" smtClean="0"/>
              <a:t>循环变量赋值；</a:t>
            </a:r>
            <a:r>
              <a:rPr lang="zh-CN" altLang="en-US" b="1"/>
              <a:t>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4" y="148272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3619</TotalTime>
  <Words>3316</Words>
  <Application>Microsoft Office PowerPoint</Application>
  <PresentationFormat>宽屏</PresentationFormat>
  <Paragraphs>676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新細明體</vt:lpstr>
      <vt:lpstr>等线</vt:lpstr>
      <vt:lpstr>等线 Light</vt:lpstr>
      <vt:lpstr>华文隶书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Microsoft New Tai Lue</vt:lpstr>
      <vt:lpstr>Office 主题​​</vt:lpstr>
      <vt:lpstr>PowerPoint 演示文稿</vt:lpstr>
      <vt:lpstr>为什么需要循环控制</vt:lpstr>
      <vt:lpstr>用while语句实现循环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用for语句实现循环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Kaige Yan</cp:lastModifiedBy>
  <cp:revision>268</cp:revision>
  <dcterms:created xsi:type="dcterms:W3CDTF">2017-08-03T06:51:45Z</dcterms:created>
  <dcterms:modified xsi:type="dcterms:W3CDTF">2020-04-08T13:10:31Z</dcterms:modified>
</cp:coreProperties>
</file>