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8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9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B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88811" autoAdjust="0"/>
  </p:normalViewPr>
  <p:slideViewPr>
    <p:cSldViewPr snapToGrid="0">
      <p:cViewPr varScale="1">
        <p:scale>
          <a:sx n="59" d="100"/>
          <a:sy n="59" d="100"/>
        </p:scale>
        <p:origin x="72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7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1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9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5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00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1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9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76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20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18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3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7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7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1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2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  <a:pPr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9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image" Target="../media/image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1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3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4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6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2089" y="3171826"/>
            <a:ext cx="326447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利用数组处理批量数据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7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8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647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定义和引用二维数组</a:t>
            </a:r>
          </a:p>
        </p:txBody>
      </p:sp>
      <p:sp>
        <p:nvSpPr>
          <p:cNvPr id="15" name="MH_Text_1">
            <a:extLst>
              <a:ext uri="{FF2B5EF4-FFF2-40B4-BE49-F238E27FC236}">
                <a16:creationId xmlns:a16="http://schemas.microsoft.com/office/drawing/2014/main" id="{F198079B-4B1C-4D1E-9315-B5DFD1E1FB5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324947" y="1853689"/>
            <a:ext cx="3271216" cy="1486278"/>
          </a:xfrm>
          <a:custGeom>
            <a:avLst/>
            <a:gdLst>
              <a:gd name="connsiteX0" fmla="*/ 0 w 2160000"/>
              <a:gd name="connsiteY0" fmla="*/ 1377240 h 1593240"/>
              <a:gd name="connsiteX1" fmla="*/ 54000 w 2160000"/>
              <a:gd name="connsiteY1" fmla="*/ 1377240 h 1593240"/>
              <a:gd name="connsiteX2" fmla="*/ 54000 w 2160000"/>
              <a:gd name="connsiteY2" fmla="*/ 1539240 h 1593240"/>
              <a:gd name="connsiteX3" fmla="*/ 2106000 w 2160000"/>
              <a:gd name="connsiteY3" fmla="*/ 1539240 h 1593240"/>
              <a:gd name="connsiteX4" fmla="*/ 2106000 w 2160000"/>
              <a:gd name="connsiteY4" fmla="*/ 1377240 h 1593240"/>
              <a:gd name="connsiteX5" fmla="*/ 2160000 w 2160000"/>
              <a:gd name="connsiteY5" fmla="*/ 1377240 h 1593240"/>
              <a:gd name="connsiteX6" fmla="*/ 2160000 w 2160000"/>
              <a:gd name="connsiteY6" fmla="*/ 1539240 h 1593240"/>
              <a:gd name="connsiteX7" fmla="*/ 2160000 w 2160000"/>
              <a:gd name="connsiteY7" fmla="*/ 1593240 h 1593240"/>
              <a:gd name="connsiteX8" fmla="*/ 2106000 w 2160000"/>
              <a:gd name="connsiteY8" fmla="*/ 1593240 h 1593240"/>
              <a:gd name="connsiteX9" fmla="*/ 54000 w 2160000"/>
              <a:gd name="connsiteY9" fmla="*/ 1593240 h 1593240"/>
              <a:gd name="connsiteX10" fmla="*/ 0 w 2160000"/>
              <a:gd name="connsiteY10" fmla="*/ 1593240 h 1593240"/>
              <a:gd name="connsiteX11" fmla="*/ 0 w 2160000"/>
              <a:gd name="connsiteY11" fmla="*/ 1539240 h 1593240"/>
              <a:gd name="connsiteX12" fmla="*/ 1800000 w 2160000"/>
              <a:gd name="connsiteY12" fmla="*/ 0 h 1593240"/>
              <a:gd name="connsiteX13" fmla="*/ 2106000 w 2160000"/>
              <a:gd name="connsiteY13" fmla="*/ 0 h 1593240"/>
              <a:gd name="connsiteX14" fmla="*/ 2160000 w 2160000"/>
              <a:gd name="connsiteY14" fmla="*/ 0 h 1593240"/>
              <a:gd name="connsiteX15" fmla="*/ 2160000 w 2160000"/>
              <a:gd name="connsiteY15" fmla="*/ 54000 h 1593240"/>
              <a:gd name="connsiteX16" fmla="*/ 2160000 w 2160000"/>
              <a:gd name="connsiteY16" fmla="*/ 216000 h 1593240"/>
              <a:gd name="connsiteX17" fmla="*/ 2106000 w 2160000"/>
              <a:gd name="connsiteY17" fmla="*/ 216000 h 1593240"/>
              <a:gd name="connsiteX18" fmla="*/ 2106000 w 2160000"/>
              <a:gd name="connsiteY18" fmla="*/ 54000 h 1593240"/>
              <a:gd name="connsiteX19" fmla="*/ 1800000 w 2160000"/>
              <a:gd name="connsiteY19" fmla="*/ 54000 h 1593240"/>
              <a:gd name="connsiteX20" fmla="*/ 0 w 2160000"/>
              <a:gd name="connsiteY20" fmla="*/ 0 h 1593240"/>
              <a:gd name="connsiteX21" fmla="*/ 54000 w 2160000"/>
              <a:gd name="connsiteY21" fmla="*/ 0 h 1593240"/>
              <a:gd name="connsiteX22" fmla="*/ 360000 w 2160000"/>
              <a:gd name="connsiteY22" fmla="*/ 0 h 1593240"/>
              <a:gd name="connsiteX23" fmla="*/ 360000 w 2160000"/>
              <a:gd name="connsiteY23" fmla="*/ 54000 h 1593240"/>
              <a:gd name="connsiteX24" fmla="*/ 54000 w 2160000"/>
              <a:gd name="connsiteY24" fmla="*/ 54000 h 1593240"/>
              <a:gd name="connsiteX25" fmla="*/ 54000 w 2160000"/>
              <a:gd name="connsiteY25" fmla="*/ 216000 h 1593240"/>
              <a:gd name="connsiteX26" fmla="*/ 0 w 2160000"/>
              <a:gd name="connsiteY26" fmla="*/ 216000 h 1593240"/>
              <a:gd name="connsiteX27" fmla="*/ 0 w 2160000"/>
              <a:gd name="connsiteY27" fmla="*/ 54000 h 159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160000" h="1593240">
                <a:moveTo>
                  <a:pt x="0" y="1377240"/>
                </a:moveTo>
                <a:lnTo>
                  <a:pt x="54000" y="1377240"/>
                </a:lnTo>
                <a:lnTo>
                  <a:pt x="54000" y="1539240"/>
                </a:lnTo>
                <a:lnTo>
                  <a:pt x="2106000" y="1539240"/>
                </a:lnTo>
                <a:lnTo>
                  <a:pt x="2106000" y="1377240"/>
                </a:lnTo>
                <a:lnTo>
                  <a:pt x="2160000" y="1377240"/>
                </a:lnTo>
                <a:lnTo>
                  <a:pt x="2160000" y="1539240"/>
                </a:lnTo>
                <a:lnTo>
                  <a:pt x="2160000" y="1593240"/>
                </a:lnTo>
                <a:lnTo>
                  <a:pt x="2106000" y="1593240"/>
                </a:lnTo>
                <a:lnTo>
                  <a:pt x="54000" y="1593240"/>
                </a:lnTo>
                <a:lnTo>
                  <a:pt x="0" y="1593240"/>
                </a:lnTo>
                <a:lnTo>
                  <a:pt x="0" y="1539240"/>
                </a:lnTo>
                <a:close/>
                <a:moveTo>
                  <a:pt x="1800000" y="0"/>
                </a:moveTo>
                <a:lnTo>
                  <a:pt x="2106000" y="0"/>
                </a:lnTo>
                <a:lnTo>
                  <a:pt x="2160000" y="0"/>
                </a:lnTo>
                <a:lnTo>
                  <a:pt x="2160000" y="54000"/>
                </a:lnTo>
                <a:lnTo>
                  <a:pt x="2160000" y="216000"/>
                </a:lnTo>
                <a:lnTo>
                  <a:pt x="2106000" y="216000"/>
                </a:lnTo>
                <a:lnTo>
                  <a:pt x="2106000" y="54000"/>
                </a:lnTo>
                <a:lnTo>
                  <a:pt x="1800000" y="54000"/>
                </a:lnTo>
                <a:close/>
                <a:moveTo>
                  <a:pt x="0" y="0"/>
                </a:moveTo>
                <a:lnTo>
                  <a:pt x="54000" y="0"/>
                </a:lnTo>
                <a:lnTo>
                  <a:pt x="360000" y="0"/>
                </a:lnTo>
                <a:lnTo>
                  <a:pt x="360000" y="54000"/>
                </a:lnTo>
                <a:lnTo>
                  <a:pt x="54000" y="54000"/>
                </a:lnTo>
                <a:lnTo>
                  <a:pt x="54000" y="216000"/>
                </a:lnTo>
                <a:lnTo>
                  <a:pt x="0" y="216000"/>
                </a:lnTo>
                <a:lnTo>
                  <a:pt x="0" y="5400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288000" tIns="360000" rIns="288000" bIns="360000" anchor="t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个小分队，每队有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名队员，要把这些队员的工资用数组保存起来以备查。</a:t>
            </a:r>
          </a:p>
        </p:txBody>
      </p:sp>
      <p:sp>
        <p:nvSpPr>
          <p:cNvPr id="16" name="MH_SubTitle_1">
            <a:extLst>
              <a:ext uri="{FF2B5EF4-FFF2-40B4-BE49-F238E27FC236}">
                <a16:creationId xmlns:a16="http://schemas.microsoft.com/office/drawing/2014/main" id="{41C04DB7-FD40-47FA-BDC6-1A9AF1910A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0623" y="1591751"/>
            <a:ext cx="1439863" cy="5238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2400" b="1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小例子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D953539-40BD-4837-9970-15323CC06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5601"/>
              </p:ext>
            </p:extLst>
          </p:nvPr>
        </p:nvGraphicFramePr>
        <p:xfrm>
          <a:off x="5081886" y="1861687"/>
          <a:ext cx="5849349" cy="1478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30181">
                  <a:extLst>
                    <a:ext uri="{9D8B030D-6E8A-4147-A177-3AD203B41FA5}">
                      <a16:colId xmlns:a16="http://schemas.microsoft.com/office/drawing/2014/main" val="129018295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237674825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2502497094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786434969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972903900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55048251"/>
                    </a:ext>
                  </a:extLst>
                </a:gridCol>
                <a:gridCol w="736528">
                  <a:extLst>
                    <a:ext uri="{9D8B030D-6E8A-4147-A177-3AD203B41FA5}">
                      <a16:colId xmlns:a16="http://schemas.microsoft.com/office/drawing/2014/main" val="3526203475"/>
                    </a:ext>
                  </a:extLst>
                </a:gridCol>
              </a:tblGrid>
              <a:tr h="35818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队员</a:t>
                      </a:r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0763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1847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1243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1600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2346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2757</a:t>
                      </a:r>
                      <a:endParaRPr lang="zh-CN" altLang="en-US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23040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3045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1725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2020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2458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1436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93445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分队</a:t>
                      </a: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1427</a:t>
                      </a:r>
                      <a:endParaRPr lang="zh-CN" altLang="en-US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1175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1046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1976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1477</a:t>
                      </a:r>
                      <a:endParaRPr lang="zh-CN" altLang="en-US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2018</a:t>
                      </a:r>
                      <a:endParaRPr lang="zh-CN" altLang="en-US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3723951549"/>
                  </a:ext>
                </a:extLst>
              </a:tr>
            </a:tbl>
          </a:graphicData>
        </a:graphic>
      </p:graphicFrame>
      <p:sp>
        <p:nvSpPr>
          <p:cNvPr id="18" name="MH_Desc_1">
            <a:extLst>
              <a:ext uri="{FF2B5EF4-FFF2-40B4-BE49-F238E27FC236}">
                <a16:creationId xmlns:a16="http://schemas.microsoft.com/office/drawing/2014/main" id="{F35115DA-A7A7-47C7-9867-3A4FBFDE4F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24946" y="3500683"/>
            <a:ext cx="9606289" cy="23634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如果建立一个数组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zh-CN" altLang="en-US" dirty="0">
                <a:solidFill>
                  <a:schemeClr val="tx1"/>
                </a:solidFill>
              </a:rPr>
              <a:t>，它应当是二维的，第一维用来表示第几分队，第二维用来表示第几个队员。例如用</a:t>
            </a:r>
            <a:r>
              <a:rPr lang="en-US" altLang="zh-CN" dirty="0">
                <a:solidFill>
                  <a:schemeClr val="tx1"/>
                </a:solidFill>
              </a:rPr>
              <a:t>pay</a:t>
            </a:r>
            <a:r>
              <a:rPr lang="en-US" altLang="zh-CN" baseline="-25000" dirty="0">
                <a:solidFill>
                  <a:schemeClr val="tx1"/>
                </a:solidFill>
              </a:rPr>
              <a:t>2,3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分队第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名队员的工资，它的值是</a:t>
            </a:r>
            <a:r>
              <a:rPr lang="en-US" altLang="zh-CN" dirty="0">
                <a:solidFill>
                  <a:schemeClr val="tx1"/>
                </a:solidFill>
              </a:rPr>
              <a:t>1725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二维数组常称为</a:t>
            </a:r>
            <a:r>
              <a:rPr lang="zh-CN" altLang="en-US" b="1" dirty="0">
                <a:solidFill>
                  <a:schemeClr val="tx1"/>
                </a:solidFill>
              </a:rPr>
              <a:t>矩阵</a:t>
            </a:r>
            <a:r>
              <a:rPr lang="en-US" altLang="zh-CN" dirty="0">
                <a:solidFill>
                  <a:schemeClr val="tx1"/>
                </a:solidFill>
              </a:rPr>
              <a:t>(matrix)</a:t>
            </a:r>
            <a:r>
              <a:rPr lang="zh-CN" altLang="en-US" dirty="0">
                <a:solidFill>
                  <a:schemeClr val="tx1"/>
                </a:solidFill>
              </a:rPr>
              <a:t>。把二维数组写成</a:t>
            </a:r>
            <a:r>
              <a:rPr lang="zh-CN" altLang="en-US" b="1" dirty="0">
                <a:solidFill>
                  <a:schemeClr val="tx1"/>
                </a:solidFill>
              </a:rPr>
              <a:t>行</a:t>
            </a:r>
            <a:r>
              <a:rPr lang="en-US" altLang="zh-CN" dirty="0">
                <a:solidFill>
                  <a:schemeClr val="tx1"/>
                </a:solidFill>
              </a:rPr>
              <a:t>(row)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  <a:r>
              <a:rPr lang="en-US" altLang="zh-CN" dirty="0">
                <a:solidFill>
                  <a:schemeClr val="tx1"/>
                </a:solidFill>
              </a:rPr>
              <a:t>(column)</a:t>
            </a:r>
            <a:r>
              <a:rPr lang="zh-CN" altLang="en-US" dirty="0">
                <a:solidFill>
                  <a:schemeClr val="tx1"/>
                </a:solidFill>
              </a:rPr>
              <a:t>的排列形式，可以有助于形象化地理解二维数组的逻辑结构。</a:t>
            </a:r>
          </a:p>
        </p:txBody>
      </p:sp>
    </p:spTree>
    <p:extLst>
      <p:ext uri="{BB962C8B-B14F-4D97-AF65-F5344CB8AC3E}">
        <p14:creationId xmlns:p14="http://schemas.microsoft.com/office/powerpoint/2010/main" val="36561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dirty="0"/>
              <a:t>定义二维数组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361604"/>
            <a:ext cx="4784034" cy="415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3475628"/>
            <a:ext cx="10296314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chemeClr val="tx1"/>
                </a:solidFill>
              </a:rPr>
              <a:t>二维数组可被看作一种特殊的一维数组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>
                <a:solidFill>
                  <a:schemeClr val="tx1"/>
                </a:solidFill>
              </a:rPr>
              <a:t>它的元素又是一个一维数组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chemeClr val="tx1"/>
                </a:solidFill>
              </a:rPr>
              <a:t>例如，</a:t>
            </a:r>
            <a:r>
              <a:rPr lang="en-US" altLang="zh-CN" dirty="0" smtClean="0">
                <a:solidFill>
                  <a:schemeClr val="tx1"/>
                </a:solidFill>
              </a:rPr>
              <a:t>float a[3][4];</a:t>
            </a:r>
            <a:r>
              <a:rPr lang="zh-CN" altLang="en-US" smtClean="0">
                <a:solidFill>
                  <a:schemeClr val="tx1"/>
                </a:solidFill>
              </a:rPr>
              <a:t>可以</a:t>
            </a:r>
            <a:r>
              <a:rPr lang="zh-CN" altLang="en-US">
                <a:solidFill>
                  <a:schemeClr val="tx1"/>
                </a:solidFill>
              </a:rPr>
              <a:t>把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看作一个一维数组，它有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个</a:t>
            </a:r>
            <a:r>
              <a:rPr lang="zh-CN" altLang="en-US" smtClean="0">
                <a:solidFill>
                  <a:schemeClr val="tx1"/>
                </a:solidFill>
              </a:rPr>
              <a:t>元素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</a:rPr>
              <a:t>a[0], a[1], a[2]</a:t>
            </a:r>
            <a:r>
              <a:rPr lang="zh-CN" altLang="en-US">
                <a:solidFill>
                  <a:schemeClr val="tx1"/>
                </a:solidFill>
              </a:rPr>
              <a:t>，每个元素又是一个包含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个元素的一维数</a:t>
            </a:r>
            <a:r>
              <a:rPr lang="zh-CN" altLang="en-US" smtClean="0">
                <a:solidFill>
                  <a:schemeClr val="tx1"/>
                </a:solidFill>
              </a:rPr>
              <a:t>组：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 —— </a:t>
            </a:r>
            <a:r>
              <a:rPr lang="en-US" altLang="zh-CN" u="sng" dirty="0">
                <a:solidFill>
                  <a:schemeClr val="tx1"/>
                </a:solidFill>
              </a:rPr>
              <a:t>a[0]</a:t>
            </a:r>
            <a:r>
              <a:rPr lang="en-US" altLang="zh-CN" dirty="0">
                <a:solidFill>
                  <a:schemeClr val="tx1"/>
                </a:solidFill>
              </a:rPr>
              <a:t>[0] </a:t>
            </a:r>
            <a:r>
              <a:rPr lang="en-US" altLang="zh-CN" u="sng" dirty="0">
                <a:solidFill>
                  <a:schemeClr val="tx1"/>
                </a:solidFill>
              </a:rPr>
              <a:t>a[0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a[0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a[0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[3]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a[1] —— </a:t>
            </a:r>
            <a:r>
              <a:rPr lang="en-US" altLang="zh-CN" u="sng" dirty="0" smtClean="0">
                <a:solidFill>
                  <a:schemeClr val="tx1"/>
                </a:solidFill>
              </a:rPr>
              <a:t>a[1]</a:t>
            </a:r>
            <a:r>
              <a:rPr lang="en-US" altLang="zh-CN" dirty="0" smtClean="0">
                <a:solidFill>
                  <a:schemeClr val="tx1"/>
                </a:solidFill>
              </a:rPr>
              <a:t>[0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en-US" altLang="zh-CN" u="sng" dirty="0">
                <a:solidFill>
                  <a:schemeClr val="tx1"/>
                </a:solidFill>
              </a:rPr>
              <a:t>a[1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a[1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a[1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[3] 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a[2] —— </a:t>
            </a:r>
            <a:r>
              <a:rPr lang="en-US" altLang="zh-CN" u="sng" dirty="0" smtClean="0">
                <a:solidFill>
                  <a:schemeClr val="tx1"/>
                </a:solidFill>
              </a:rPr>
              <a:t>a[2]</a:t>
            </a:r>
            <a:r>
              <a:rPr lang="en-US" altLang="zh-CN" dirty="0" smtClean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0] </a:t>
            </a:r>
            <a:r>
              <a:rPr lang="en-US" altLang="zh-CN" u="sng" dirty="0">
                <a:solidFill>
                  <a:schemeClr val="tx1"/>
                </a:solidFill>
              </a:rPr>
              <a:t>a[2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[1] </a:t>
            </a:r>
            <a:r>
              <a:rPr lang="en-US" altLang="zh-CN" u="sng" dirty="0">
                <a:solidFill>
                  <a:schemeClr val="tx1"/>
                </a:solidFill>
              </a:rPr>
              <a:t>a[2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[2] </a:t>
            </a:r>
            <a:r>
              <a:rPr lang="en-US" altLang="zh-CN" u="sng" dirty="0">
                <a:solidFill>
                  <a:schemeClr val="tx1"/>
                </a:solidFill>
              </a:rPr>
              <a:t>a[2</a:t>
            </a:r>
            <a:r>
              <a:rPr lang="en-US" altLang="zh-CN" u="sng" dirty="0" smtClean="0">
                <a:solidFill>
                  <a:schemeClr val="tx1"/>
                </a:solidFill>
              </a:rPr>
              <a:t>]</a:t>
            </a:r>
            <a:r>
              <a:rPr lang="en-US" altLang="zh-CN" dirty="0" smtClean="0">
                <a:solidFill>
                  <a:schemeClr val="tx1"/>
                </a:solidFill>
              </a:rPr>
              <a:t>[3]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58755" y="1361604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/>
              <a:t>float pay[3][6];</a:t>
            </a:r>
            <a:endParaRPr lang="en-US" altLang="zh-CN" b="1" dirty="0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8930583" y="560052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3087"/>
              <a:gd name="adj5" fmla="val 284633"/>
              <a:gd name="adj6" fmla="val -85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float</a:t>
            </a:r>
            <a:r>
              <a:rPr lang="zh-CN" altLang="en-US" sz="1600" smtClean="0"/>
              <a:t>型二维数组</a:t>
            </a:r>
            <a:endParaRPr lang="zh-CN" altLang="en-US" sz="1600"/>
          </a:p>
        </p:txBody>
      </p:sp>
      <p:sp>
        <p:nvSpPr>
          <p:cNvPr id="28" name="线形标注 2 27"/>
          <p:cNvSpPr/>
          <p:nvPr/>
        </p:nvSpPr>
        <p:spPr>
          <a:xfrm>
            <a:off x="8930583" y="1030191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8157"/>
              <a:gd name="adj5" fmla="val 139302"/>
              <a:gd name="adj6" fmla="val -587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</a:t>
            </a:r>
            <a:r>
              <a:rPr lang="zh-CN" altLang="en-US" sz="1600" smtClean="0"/>
              <a:t>为</a:t>
            </a:r>
            <a:r>
              <a:rPr lang="en-US" altLang="zh-CN" sz="1600" dirty="0" smtClean="0"/>
              <a:t>pay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8930583" y="2103346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21541"/>
              <a:gd name="adj5" fmla="val -118226"/>
              <a:gd name="adj6" fmla="val -37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数组第二维有</a:t>
            </a:r>
            <a:r>
              <a:rPr lang="en-US" altLang="zh-CN" sz="1600" dirty="0" smtClean="0"/>
              <a:t>6</a:t>
            </a:r>
            <a:r>
              <a:rPr lang="zh-CN" altLang="en-US" sz="1600" smtClean="0"/>
              <a:t>个元素</a:t>
            </a:r>
            <a:endParaRPr lang="zh-CN" altLang="en-US" sz="1600"/>
          </a:p>
        </p:txBody>
      </p:sp>
      <p:sp>
        <p:nvSpPr>
          <p:cNvPr id="14" name="线形标注 2 13"/>
          <p:cNvSpPr/>
          <p:nvPr/>
        </p:nvSpPr>
        <p:spPr>
          <a:xfrm>
            <a:off x="8930583" y="2608445"/>
            <a:ext cx="2525296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2953"/>
              <a:gd name="adj6" fmla="val -51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/>
              <a:t>数组第一维有</a:t>
            </a:r>
            <a:r>
              <a:rPr lang="en-US" altLang="zh-CN" sz="1600" dirty="0" smtClean="0"/>
              <a:t>3</a:t>
            </a:r>
            <a:r>
              <a:rPr lang="zh-CN" altLang="en-US" sz="1600" smtClean="0"/>
              <a:t>个元素</a:t>
            </a:r>
            <a:endParaRPr lang="zh-CN" altLang="en-US" sz="1600"/>
          </a:p>
        </p:txBody>
      </p:sp>
      <p:sp>
        <p:nvSpPr>
          <p:cNvPr id="15" name="圆角矩形 14"/>
          <p:cNvSpPr/>
          <p:nvPr/>
        </p:nvSpPr>
        <p:spPr>
          <a:xfrm>
            <a:off x="1825777" y="1896178"/>
            <a:ext cx="5893869" cy="790989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0000"/>
                </a:solidFill>
              </a:rPr>
              <a:t>float a[3][4], b[5][10];</a:t>
            </a:r>
          </a:p>
          <a:p>
            <a:pPr lvl="0" algn="just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3×4(3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的数组，</a:t>
            </a:r>
            <a:r>
              <a:rPr lang="en-US" altLang="zh-CN" dirty="0">
                <a:solidFill>
                  <a:srgbClr val="008000"/>
                </a:solidFill>
              </a:rPr>
              <a:t>b</a:t>
            </a:r>
            <a:r>
              <a:rPr lang="zh-CN" altLang="en-US">
                <a:solidFill>
                  <a:srgbClr val="008000"/>
                </a:solidFill>
              </a:rPr>
              <a:t>为</a:t>
            </a:r>
            <a:r>
              <a:rPr lang="en-US" altLang="zh-CN" dirty="0">
                <a:solidFill>
                  <a:srgbClr val="008000"/>
                </a:solidFill>
              </a:rPr>
              <a:t>5×10(5</a:t>
            </a:r>
            <a:r>
              <a:rPr lang="zh-CN" altLang="en-US">
                <a:solidFill>
                  <a:srgbClr val="008000"/>
                </a:solidFill>
              </a:rPr>
              <a:t>行</a:t>
            </a:r>
            <a:r>
              <a:rPr lang="en-US" altLang="zh-CN" dirty="0">
                <a:solidFill>
                  <a:srgbClr val="008000"/>
                </a:solidFill>
              </a:rPr>
              <a:t>10</a:t>
            </a:r>
            <a:r>
              <a:rPr lang="zh-CN" altLang="en-US">
                <a:solidFill>
                  <a:srgbClr val="008000"/>
                </a:solidFill>
              </a:rPr>
              <a:t>列</a:t>
            </a:r>
            <a:r>
              <a:rPr lang="en-US" altLang="zh-CN" dirty="0">
                <a:solidFill>
                  <a:srgbClr val="008000"/>
                </a:solidFill>
              </a:rPr>
              <a:t>)</a:t>
            </a:r>
            <a:r>
              <a:rPr lang="zh-CN" altLang="en-US">
                <a:solidFill>
                  <a:srgbClr val="008000"/>
                </a:solidFill>
              </a:rPr>
              <a:t>的数组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825778" y="2802463"/>
            <a:ext cx="5893868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a[3, 4</a:t>
            </a:r>
            <a:r>
              <a:rPr lang="en-US" altLang="zh-CN" dirty="0">
                <a:solidFill>
                  <a:srgbClr val="000000"/>
                </a:solidFill>
              </a:rPr>
              <a:t>], </a:t>
            </a:r>
            <a:r>
              <a:rPr lang="en-US" altLang="zh-CN" dirty="0" smtClean="0">
                <a:solidFill>
                  <a:srgbClr val="000000"/>
                </a:solidFill>
              </a:rPr>
              <a:t>b[5, 10];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 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在一对方括号</a:t>
            </a:r>
            <a:r>
              <a:rPr lang="zh-CN" altLang="en-US" smtClean="0">
                <a:solidFill>
                  <a:srgbClr val="008000"/>
                </a:solidFill>
              </a:rPr>
              <a:t>内不能写</a:t>
            </a:r>
            <a:r>
              <a:rPr lang="zh-CN" altLang="en-US">
                <a:solidFill>
                  <a:srgbClr val="008000"/>
                </a:solidFill>
              </a:rPr>
              <a:t>两个</a:t>
            </a:r>
            <a:r>
              <a:rPr lang="zh-CN" altLang="en-US" smtClean="0">
                <a:solidFill>
                  <a:srgbClr val="008000"/>
                </a:solidFill>
              </a:rPr>
              <a:t>下标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9090" y="2744669"/>
            <a:ext cx="542925" cy="5524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59565" y="2031099"/>
            <a:ext cx="5524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</a:t>
            </a:r>
            <a:r>
              <a:rPr lang="zh-CN" altLang="en-US"/>
              <a:t>维数</a:t>
            </a:r>
            <a:r>
              <a:rPr lang="zh-CN" altLang="en-US" smtClean="0"/>
              <a:t>组的存储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6415454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语言中，二维数组中元素排列的顺序是按行存放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的。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9" y="2029768"/>
            <a:ext cx="1365830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a[3][4]</a:t>
            </a:r>
            <a:endParaRPr lang="en-US" altLang="zh-CN" dirty="0">
              <a:solidFill>
                <a:srgbClr val="008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5528988" cy="2087910"/>
            <a:chOff x="10187984" y="4266795"/>
            <a:chExt cx="552898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475428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矩阵</a:t>
              </a:r>
              <a:r>
                <a:rPr lang="zh-CN" altLang="en-US" sz="1600" b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（如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列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形式）表示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二维数组，是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逻辑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上的概念，能形象地表示出行列关系。而在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内存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中，各元素是连续存放的，不是二维的，是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线性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541534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22713" y="1912677"/>
            <a:ext cx="3924757" cy="1772786"/>
            <a:chOff x="2743115" y="2029768"/>
            <a:chExt cx="3924757" cy="1892826"/>
          </a:xfrm>
        </p:grpSpPr>
        <p:sp>
          <p:nvSpPr>
            <p:cNvPr id="9" name="文本框 8"/>
            <p:cNvSpPr txBox="1"/>
            <p:nvPr/>
          </p:nvSpPr>
          <p:spPr>
            <a:xfrm>
              <a:off x="2992687" y="2029768"/>
              <a:ext cx="3675185" cy="1892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00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01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02 </a:t>
              </a:r>
              <a:r>
                <a:rPr lang="en-US" altLang="zh-CN" dirty="0" smtClean="0"/>
                <a:t>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03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1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13</a:t>
              </a:r>
            </a:p>
            <a:p>
              <a:pPr>
                <a:lnSpc>
                  <a:spcPct val="150000"/>
                </a:lnSpc>
              </a:pPr>
              <a:endParaRPr lang="en-US" altLang="zh-CN" baseline="-25000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a</a:t>
              </a:r>
              <a:r>
                <a:rPr lang="en-US" altLang="zh-CN" baseline="-25000" dirty="0"/>
                <a:t>2</a:t>
              </a:r>
              <a:r>
                <a:rPr lang="en-US" altLang="zh-CN" baseline="-25000" dirty="0" smtClean="0"/>
                <a:t>0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21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22	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a</a:t>
              </a:r>
              <a:r>
                <a:rPr lang="en-US" altLang="zh-CN" baseline="-25000" dirty="0" smtClean="0"/>
                <a:t>23</a:t>
              </a:r>
              <a:endParaRPr lang="zh-CN" altLang="en-US"/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743115" y="2179112"/>
              <a:ext cx="9056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3585773" y="2179112"/>
              <a:ext cx="9422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166066" y="2179112"/>
              <a:ext cx="20325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/>
            <p:cNvGrpSpPr/>
            <p:nvPr/>
          </p:nvGrpSpPr>
          <p:grpSpPr>
            <a:xfrm>
              <a:off x="5911428" y="2144022"/>
              <a:ext cx="574003" cy="430087"/>
              <a:chOff x="5911428" y="2144022"/>
              <a:chExt cx="574003" cy="430087"/>
            </a:xfrm>
          </p:grpSpPr>
          <p:sp>
            <p:nvSpPr>
              <p:cNvPr id="49" name="弧形 48"/>
              <p:cNvSpPr/>
              <p:nvPr/>
            </p:nvSpPr>
            <p:spPr>
              <a:xfrm>
                <a:off x="5911428" y="2174186"/>
                <a:ext cx="572899" cy="39992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弧形 49"/>
              <p:cNvSpPr/>
              <p:nvPr/>
            </p:nvSpPr>
            <p:spPr>
              <a:xfrm flipV="1">
                <a:off x="5912827" y="2144022"/>
                <a:ext cx="572604" cy="4035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连接符 51"/>
            <p:cNvCxnSpPr/>
            <p:nvPr/>
          </p:nvCxnSpPr>
          <p:spPr>
            <a:xfrm>
              <a:off x="3068515" y="2543832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弧形 53"/>
            <p:cNvSpPr/>
            <p:nvPr/>
          </p:nvSpPr>
          <p:spPr>
            <a:xfrm flipH="1">
              <a:off x="2743815" y="2543832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弧形 54"/>
            <p:cNvSpPr/>
            <p:nvPr/>
          </p:nvSpPr>
          <p:spPr>
            <a:xfrm flipH="1" flipV="1">
              <a:off x="2743815" y="2538346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067815" y="2927146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3101668" y="2927146"/>
              <a:ext cx="580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>
              <a:off x="5967889" y="2906929"/>
              <a:ext cx="573599" cy="411312"/>
              <a:chOff x="5911832" y="2153410"/>
              <a:chExt cx="573599" cy="411312"/>
            </a:xfrm>
          </p:grpSpPr>
          <p:sp>
            <p:nvSpPr>
              <p:cNvPr id="59" name="弧形 58"/>
              <p:cNvSpPr/>
              <p:nvPr/>
            </p:nvSpPr>
            <p:spPr>
              <a:xfrm>
                <a:off x="5911832" y="2171447"/>
                <a:ext cx="572495" cy="393275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 flipV="1">
                <a:off x="5913931" y="2153410"/>
                <a:ext cx="571500" cy="388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3067815" y="3295171"/>
              <a:ext cx="31929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弧形 61"/>
            <p:cNvSpPr/>
            <p:nvPr/>
          </p:nvSpPr>
          <p:spPr>
            <a:xfrm flipH="1">
              <a:off x="2743115" y="3295171"/>
              <a:ext cx="649399" cy="388242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/>
            <p:cNvSpPr/>
            <p:nvPr/>
          </p:nvSpPr>
          <p:spPr>
            <a:xfrm flipH="1" flipV="1">
              <a:off x="2743115" y="3289685"/>
              <a:ext cx="648000" cy="3888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3068515" y="3678485"/>
              <a:ext cx="34718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37738"/>
              </p:ext>
            </p:extLst>
          </p:nvPr>
        </p:nvGraphicFramePr>
        <p:xfrm>
          <a:off x="8363534" y="1894498"/>
          <a:ext cx="1355911" cy="415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2282059265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446229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648968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89468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a[0][3]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3113513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41015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8823769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0718585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a[1][3]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905767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a[2][0]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8288504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a[2][1]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619072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a[2][2]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1080838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a[2][3]</a:t>
                      </a:r>
                      <a:endParaRPr lang="zh-CN" altLang="en-US" sz="1800"/>
                    </a:p>
                  </a:txBody>
                  <a:tcPr marT="36000" marB="36000" anchor="ctr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9808904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17541"/>
              </p:ext>
            </p:extLst>
          </p:nvPr>
        </p:nvGraphicFramePr>
        <p:xfrm>
          <a:off x="7397807" y="1716127"/>
          <a:ext cx="1355911" cy="413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911">
                  <a:extLst>
                    <a:ext uri="{9D8B030D-6E8A-4147-A177-3AD203B41FA5}">
                      <a16:colId xmlns:a16="http://schemas.microsoft.com/office/drawing/2014/main" val="759482392"/>
                    </a:ext>
                  </a:extLst>
                </a:gridCol>
              </a:tblGrid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25974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03619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2008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8297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57960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728401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03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8727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2028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78342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2032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3727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2036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656266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2040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777325"/>
                  </a:ext>
                </a:extLst>
              </a:tr>
              <a:tr h="2367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2044</a:t>
                      </a:r>
                      <a:endParaRPr lang="zh-CN" altLang="en-US" sz="1600"/>
                    </a:p>
                  </a:txBody>
                  <a:tcPr marT="648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9978"/>
                  </a:ext>
                </a:extLst>
              </a:tr>
            </a:tbl>
          </a:graphicData>
        </a:graphic>
      </p:graphicFrame>
      <p:sp>
        <p:nvSpPr>
          <p:cNvPr id="71" name="右大括号 70"/>
          <p:cNvSpPr/>
          <p:nvPr/>
        </p:nvSpPr>
        <p:spPr>
          <a:xfrm>
            <a:off x="9701051" y="1894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右大括号 71"/>
          <p:cNvSpPr/>
          <p:nvPr/>
        </p:nvSpPr>
        <p:spPr>
          <a:xfrm>
            <a:off x="9723636" y="3270498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大括号 72"/>
          <p:cNvSpPr/>
          <p:nvPr/>
        </p:nvSpPr>
        <p:spPr>
          <a:xfrm>
            <a:off x="9723636" y="4669390"/>
            <a:ext cx="185982" cy="137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916055" y="2414356"/>
            <a:ext cx="22071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第</a:t>
            </a:r>
            <a:r>
              <a:rPr lang="en-US" altLang="zh-CN" dirty="0" smtClean="0"/>
              <a:t>0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1</a:t>
            </a:r>
            <a:r>
              <a:rPr lang="zh-CN" altLang="en-US" smtClean="0"/>
              <a:t>行元素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第</a:t>
            </a:r>
            <a:r>
              <a:rPr lang="en-US" altLang="zh-CN" dirty="0" smtClean="0"/>
              <a:t>2</a:t>
            </a:r>
            <a:r>
              <a:rPr lang="zh-CN" altLang="en-US" smtClean="0"/>
              <a:t>行元素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</a:t>
            </a:r>
            <a:r>
              <a:rPr lang="zh-CN" altLang="en-US" smtClean="0"/>
              <a:t>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338" y="2163527"/>
            <a:ext cx="9891337" cy="407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多维数组元素在内存中的排列顺序为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维的下标变化最慢，最右边的下标变化最快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338" y="1485900"/>
            <a:ext cx="6118123" cy="436863"/>
          </a:xfrm>
          <a:prstGeom prst="roundRect">
            <a:avLst>
              <a:gd name="adj" fmla="val 44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</a:t>
            </a:r>
            <a:r>
              <a:rPr lang="en-US" altLang="zh-CN" dirty="0" smtClean="0">
                <a:solidFill>
                  <a:srgbClr val="000000"/>
                </a:solidFill>
              </a:rPr>
              <a:t>a[2][3]</a:t>
            </a:r>
            <a:r>
              <a:rPr lang="en-US" altLang="zh-CN" dirty="0">
                <a:solidFill>
                  <a:srgbClr val="000000"/>
                </a:solidFill>
              </a:rPr>
              <a:t>[</a:t>
            </a:r>
            <a:r>
              <a:rPr lang="en-US" altLang="zh-CN" dirty="0" smtClean="0">
                <a:solidFill>
                  <a:srgbClr val="000000"/>
                </a:solidFill>
              </a:rPr>
              <a:t>4];	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定义三维数组</a:t>
            </a:r>
            <a:r>
              <a:rPr lang="en-US" altLang="zh-CN" dirty="0">
                <a:solidFill>
                  <a:srgbClr val="008000"/>
                </a:solidFill>
              </a:rPr>
              <a:t>a</a:t>
            </a:r>
            <a:r>
              <a:rPr lang="zh-CN" altLang="en-US" dirty="0">
                <a:solidFill>
                  <a:srgbClr val="008000"/>
                </a:solidFill>
              </a:rPr>
              <a:t>，它有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页，</a:t>
            </a:r>
            <a:r>
              <a:rPr lang="en-US" altLang="zh-CN" dirty="0">
                <a:solidFill>
                  <a:srgbClr val="008000"/>
                </a:solidFill>
              </a:rPr>
              <a:t>3</a:t>
            </a:r>
            <a:r>
              <a:rPr lang="zh-CN" altLang="en-US" dirty="0">
                <a:solidFill>
                  <a:srgbClr val="008000"/>
                </a:solidFill>
              </a:rPr>
              <a:t>行，</a:t>
            </a:r>
            <a:r>
              <a:rPr lang="en-US" altLang="zh-CN" dirty="0">
                <a:solidFill>
                  <a:srgbClr val="008000"/>
                </a:solidFill>
              </a:rPr>
              <a:t>4</a:t>
            </a:r>
            <a:r>
              <a:rPr lang="zh-CN" altLang="en-US" dirty="0">
                <a:solidFill>
                  <a:srgbClr val="008000"/>
                </a:solidFill>
              </a:rPr>
              <a:t>列</a:t>
            </a:r>
          </a:p>
          <a:p>
            <a:pPr lvl="0" algn="just">
              <a:lnSpc>
                <a:spcPct val="120000"/>
              </a:lnSpc>
              <a:defRPr/>
            </a:pP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37" name="MH_Desc_1"/>
          <p:cNvSpPr/>
          <p:nvPr>
            <p:custDataLst>
              <p:tags r:id="rId1"/>
            </p:custDataLst>
          </p:nvPr>
        </p:nvSpPr>
        <p:spPr>
          <a:xfrm>
            <a:off x="1049932" y="2811463"/>
            <a:ext cx="9397352" cy="296034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</a:rPr>
              <a:t>float a[2, 3, 4</a:t>
            </a:r>
            <a:r>
              <a:rPr lang="en-US" altLang="zh-CN" dirty="0" smtClean="0">
                <a:solidFill>
                  <a:srgbClr val="000000"/>
                </a:solidFill>
              </a:rPr>
              <a:t>];</a:t>
            </a:r>
            <a:r>
              <a:rPr lang="zh-CN" altLang="en-US" smtClean="0">
                <a:solidFill>
                  <a:srgbClr val="000000"/>
                </a:solidFill>
              </a:rPr>
              <a:t>在内存中的排列顺序为：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1"/>
                </a:solidFill>
              </a:rPr>
              <a:t>a[0][0][0] → a[0][0][1] → a[0][0][2] → a[0][0][3] → a[0][1][0] → a[0][1][1] → a[0][1][2] → a[0][1][3] → a[0][2][0] → a[0][2][1] → a[0][2][2] → a[0][2][3] → a[1][0][0] → a[1][0][1] → a[1][0][2] → a[1][0][3] → a[1][1][0] → a[1][1][1] → a[1][1][2] → a[1][1][3] → a[1][2][0] → a[1][2][1] → a[1][2][2] → a[1][2][3]</a:t>
            </a:r>
            <a:endParaRPr lang="zh-CN" altLang="zh-CN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3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引用二维数</a:t>
            </a:r>
            <a:r>
              <a:rPr lang="zh-CN" altLang="en-US"/>
              <a:t>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 dirty="0"/>
              <a:t>[</a:t>
            </a:r>
            <a:r>
              <a:rPr lang="zh-CN" altLang="en-US" b="1"/>
              <a:t>下标</a:t>
            </a:r>
            <a:r>
              <a:rPr lang="en-US" altLang="zh-CN" b="1" dirty="0"/>
              <a:t>] [</a:t>
            </a:r>
            <a:r>
              <a:rPr lang="zh-CN" altLang="en-US" b="1"/>
              <a:t>下标</a:t>
            </a:r>
            <a:r>
              <a:rPr lang="en-US" altLang="zh-CN" b="1" dirty="0" smtClean="0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095274"/>
            <a:ext cx="3889512" cy="168325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mtClean="0">
                <a:solidFill>
                  <a:schemeClr val="tx1"/>
                </a:solidFill>
              </a:rPr>
              <a:t>“下标”</a:t>
            </a:r>
            <a:r>
              <a:rPr lang="zh-CN" altLang="en-US" dirty="0">
                <a:solidFill>
                  <a:schemeClr val="tx1"/>
                </a:solidFill>
              </a:rPr>
              <a:t>可以是整型常量或整型</a:t>
            </a:r>
            <a:r>
              <a:rPr lang="zh-CN" altLang="en-US">
                <a:solidFill>
                  <a:schemeClr val="tx1"/>
                </a:solidFill>
              </a:rPr>
              <a:t>表达式</a:t>
            </a:r>
            <a:r>
              <a:rPr lang="zh-CN" altLang="en-US" smtClean="0">
                <a:solidFill>
                  <a:schemeClr val="tx1"/>
                </a:solidFill>
              </a:rPr>
              <a:t>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>
                <a:solidFill>
                  <a:schemeClr val="tx1"/>
                </a:solidFill>
              </a:rPr>
              <a:t>数组元素可以出现在表达式中，也可以被</a:t>
            </a:r>
            <a:r>
              <a:rPr lang="zh-CN" altLang="en-US" smtClean="0">
                <a:solidFill>
                  <a:schemeClr val="tx1"/>
                </a:solidFill>
              </a:rPr>
              <a:t>赋值，如：</a:t>
            </a:r>
            <a:r>
              <a:rPr lang="en-US" altLang="zh-CN" dirty="0" smtClean="0">
                <a:solidFill>
                  <a:schemeClr val="tx1"/>
                </a:solidFill>
              </a:rPr>
              <a:t>b[1][2]=a[2][3]/2;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在引用数组元素时，下标值应在已定义的数组大小的范围内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严格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区分在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数组时用的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引用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元素时的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的区别。前者用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来定义数组的维数和各维的大小，后者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中的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是数组元素的下标值，</a:t>
              </a:r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a[3][4]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代表行序号为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、列序号为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元素（行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序号和列序号均从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起算）。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72681" y="2200377"/>
            <a:ext cx="4576463" cy="1578152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dirty="0" err="1"/>
              <a:t>int</a:t>
            </a:r>
            <a:r>
              <a:rPr lang="en-US" altLang="zh-CN" sz="1600"/>
              <a:t> </a:t>
            </a:r>
            <a:r>
              <a:rPr lang="en-US" altLang="zh-CN" sz="1600" smtClean="0"/>
              <a:t>a[3][4];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为</a:t>
            </a:r>
            <a:r>
              <a:rPr lang="en-US" altLang="zh-CN" sz="1600">
                <a:solidFill>
                  <a:srgbClr val="008000"/>
                </a:solidFill>
              </a:rPr>
              <a:t>3×4</a:t>
            </a:r>
            <a:r>
              <a:rPr lang="zh-CN" altLang="en-US" sz="1600">
                <a:solidFill>
                  <a:srgbClr val="008000"/>
                </a:solidFill>
              </a:rPr>
              <a:t>的二维数组 </a:t>
            </a:r>
          </a:p>
          <a:p>
            <a:pPr defTabSz="363538">
              <a:lnSpc>
                <a:spcPct val="120000"/>
              </a:lnSpc>
            </a:pPr>
            <a:endParaRPr lang="en-US" altLang="zh-CN" sz="1600" smtClean="0"/>
          </a:p>
          <a:p>
            <a:pPr defTabSz="363538">
              <a:lnSpc>
                <a:spcPct val="120000"/>
              </a:lnSpc>
            </a:pPr>
            <a:r>
              <a:rPr lang="en-US" altLang="zh-CN" sz="1600" smtClean="0"/>
              <a:t>a[3][4]=</a:t>
            </a:r>
            <a:r>
              <a:rPr lang="en-US" altLang="zh-CN" sz="1600"/>
              <a:t>3</a:t>
            </a:r>
            <a:r>
              <a:rPr lang="en-US" altLang="zh-CN" sz="1600" smtClean="0"/>
              <a:t>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不存在</a:t>
            </a:r>
            <a:r>
              <a:rPr lang="en-US" altLang="zh-CN" sz="1600" smtClean="0">
                <a:solidFill>
                  <a:srgbClr val="008000"/>
                </a:solidFill>
              </a:rPr>
              <a:t>a[3][4]</a:t>
            </a:r>
            <a:r>
              <a:rPr lang="zh-CN" altLang="en-US" sz="1600" smtClean="0">
                <a:solidFill>
                  <a:srgbClr val="008000"/>
                </a:solidFill>
              </a:rPr>
              <a:t>元素</a:t>
            </a:r>
            <a:endParaRPr lang="en-US" altLang="zh-CN" sz="1600" smtClean="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可用的“行下标”的范围为</a:t>
            </a:r>
            <a:r>
              <a:rPr lang="en-US" altLang="zh-CN" sz="1600" smtClean="0">
                <a:solidFill>
                  <a:srgbClr val="008000"/>
                </a:solidFill>
              </a:rPr>
              <a:t>0~2</a:t>
            </a:r>
            <a:r>
              <a:rPr lang="zh-CN" altLang="en-US" sz="1600">
                <a:solidFill>
                  <a:srgbClr val="008000"/>
                </a:solidFill>
              </a:rPr>
              <a:t>，“列下标”的范围为</a:t>
            </a:r>
            <a:r>
              <a:rPr lang="en-US" altLang="zh-CN" sz="1600" smtClean="0">
                <a:solidFill>
                  <a:srgbClr val="008000"/>
                </a:solidFill>
              </a:rPr>
              <a:t>0~3</a:t>
            </a:r>
            <a:endParaRPr lang="en-US" altLang="zh-CN" sz="1600">
              <a:solidFill>
                <a:srgbClr val="008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0154" y="2579275"/>
            <a:ext cx="5429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520251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</a:t>
            </a:r>
            <a:r>
              <a:rPr lang="en-US" altLang="zh-CN" sz="1600" smtClean="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分行给二维数组赋</a:t>
            </a:r>
            <a:r>
              <a:rPr lang="zh-CN" altLang="en-US" sz="1600" smtClean="0">
                <a:solidFill>
                  <a:schemeClr val="tx1"/>
                </a:solidFill>
              </a:rPr>
              <a:t>初值。（最清楚直观）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(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en-US" altLang="zh-CN" sz="1600" smtClean="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可以将所有数据写在一个花括号内，按数组元素在内存中的排列顺序对各元素赋初值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(</a:t>
            </a:r>
            <a:r>
              <a:rPr lang="en-US" altLang="zh-CN" sz="1600">
                <a:solidFill>
                  <a:schemeClr val="tx1"/>
                </a:solidFill>
              </a:rPr>
              <a:t>3</a:t>
            </a:r>
            <a:r>
              <a:rPr lang="en-US" altLang="zh-CN" sz="1600" smtClean="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可以对部分元素赋初值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 smtClean="0">
                <a:solidFill>
                  <a:schemeClr val="tx1"/>
                </a:solidFill>
              </a:rPr>
              <a:t>(</a:t>
            </a:r>
            <a:r>
              <a:rPr lang="en-US" altLang="zh-CN" sz="1600">
                <a:solidFill>
                  <a:schemeClr val="tx1"/>
                </a:solidFill>
              </a:rPr>
              <a:t>4</a:t>
            </a:r>
            <a:r>
              <a:rPr lang="en-US" altLang="zh-CN" sz="1600" smtClean="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如果对全部元素都赋初值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即提供全部初始数据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，则定义数组时对第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维的长度可以不指定，但第</a:t>
            </a:r>
            <a:r>
              <a:rPr lang="en-US" altLang="zh-CN" sz="1600">
                <a:solidFill>
                  <a:schemeClr val="tx1"/>
                </a:solidFill>
              </a:rPr>
              <a:t>2</a:t>
            </a:r>
            <a:r>
              <a:rPr lang="zh-CN" altLang="en-US" sz="1600">
                <a:solidFill>
                  <a:schemeClr val="tx1"/>
                </a:solidFill>
              </a:rPr>
              <a:t>维的长度不能省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在定义时也可以只对部分元素赋初值而省略第</a:t>
            </a:r>
            <a:r>
              <a:rPr lang="en-US" altLang="zh-CN" sz="1600">
                <a:solidFill>
                  <a:schemeClr val="tx1"/>
                </a:solidFill>
              </a:rPr>
              <a:t>1</a:t>
            </a:r>
            <a:r>
              <a:rPr lang="zh-CN" altLang="en-US" sz="1600">
                <a:solidFill>
                  <a:schemeClr val="tx1"/>
                </a:solidFill>
              </a:rPr>
              <a:t>维的长度，但应分行赋初值。</a:t>
            </a:r>
            <a:endParaRPr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9" y="96647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可以用“初始化列表”对二维数组初始化。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937956" y="1805782"/>
            <a:ext cx="390508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</a:t>
            </a:r>
            <a:r>
              <a:rPr lang="en-US" altLang="zh-CN" sz="1600" smtClean="0"/>
              <a:t>a[3][4]={{1,2,3,4},{5,6,7,8},{9,10,11,12}};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37956" y="2614469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</a:t>
            </a:r>
            <a:r>
              <a:rPr lang="en-US" altLang="zh-CN" sz="1600" smtClean="0"/>
              <a:t>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37954" y="3351340"/>
            <a:ext cx="3905091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</a:t>
            </a:r>
            <a:r>
              <a:rPr lang="en-US" altLang="zh-CN" sz="1600" smtClean="0"/>
              <a:t>a[3][4]={{</a:t>
            </a:r>
            <a:r>
              <a:rPr lang="en-US" altLang="zh-CN" sz="1600"/>
              <a:t>1</a:t>
            </a:r>
            <a:r>
              <a:rPr lang="en-US" altLang="zh-CN" sz="1600" smtClean="0"/>
              <a:t>},{</a:t>
            </a:r>
            <a:r>
              <a:rPr lang="en-US" altLang="zh-CN" sz="1600"/>
              <a:t>5</a:t>
            </a:r>
            <a:r>
              <a:rPr lang="en-US" altLang="zh-CN" sz="1600" smtClean="0"/>
              <a:t>},{</a:t>
            </a:r>
            <a:r>
              <a:rPr lang="en-US" altLang="zh-CN" sz="1600"/>
              <a:t>9</a:t>
            </a:r>
            <a:r>
              <a:rPr lang="en-US" altLang="zh-CN" sz="1600" smtClean="0"/>
              <a:t>}};			</a:t>
            </a:r>
            <a:r>
              <a:rPr lang="zh-CN" altLang="en-US" sz="1600" smtClean="0"/>
              <a:t>①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937953" y="3828425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</a:t>
            </a:r>
            <a:r>
              <a:rPr lang="en-US" altLang="zh-CN" sz="1600" smtClean="0"/>
              <a:t>},{0,6},{0,0,11}};		</a:t>
            </a:r>
            <a:r>
              <a:rPr lang="zh-CN" altLang="en-US" sz="1600" smtClean="0"/>
              <a:t>②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37953" y="4305510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a[3][4]={{1},{</a:t>
            </a:r>
            <a:r>
              <a:rPr lang="en-US" altLang="zh-CN" sz="1600" smtClean="0"/>
              <a:t>5,6}};				</a:t>
            </a:r>
            <a:r>
              <a:rPr lang="zh-CN" altLang="en-US" sz="1600" smtClean="0"/>
              <a:t>③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6724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①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5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9	0	0	0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699082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②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11	0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371440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③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5	6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0	0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37953" y="4782596"/>
            <a:ext cx="3905092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a[3][4]={{1</a:t>
            </a:r>
            <a:r>
              <a:rPr lang="en-US" altLang="zh-CN" sz="1600" smtClean="0"/>
              <a:t>},{},{9}};				</a:t>
            </a:r>
            <a:r>
              <a:rPr lang="zh-CN" altLang="en-US" sz="1600" smtClean="0"/>
              <a:t>④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043798" y="3375703"/>
            <a:ext cx="1597572" cy="17960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57188">
              <a:lnSpc>
                <a:spcPct val="150000"/>
              </a:lnSpc>
            </a:pPr>
            <a:r>
              <a:rPr lang="zh-CN" altLang="en-US" smtClean="0"/>
              <a:t>④</a:t>
            </a:r>
            <a:endParaRPr lang="en-US" altLang="zh-CN" smtClean="0"/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1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0	0	0	0</a:t>
            </a:r>
          </a:p>
          <a:p>
            <a:pPr algn="ctr" defTabSz="357188">
              <a:lnSpc>
                <a:spcPct val="150000"/>
              </a:lnSpc>
            </a:pPr>
            <a:r>
              <a:rPr lang="en-US" altLang="zh-CN" smtClean="0"/>
              <a:t>9	0	0	0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37955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a[3][4</a:t>
            </a:r>
            <a:r>
              <a:rPr lang="en-US" altLang="zh-CN" sz="1600" smtClean="0"/>
              <a:t>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CN" altLang="en-US" sz="2800" b="1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572" y="5444387"/>
                <a:ext cx="1089372" cy="523220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圆角矩形 24"/>
          <p:cNvSpPr/>
          <p:nvPr/>
        </p:nvSpPr>
        <p:spPr>
          <a:xfrm>
            <a:off x="5385470" y="5511434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</a:t>
            </a:r>
            <a:r>
              <a:rPr lang="en-US" altLang="zh-CN" sz="1600" smtClean="0"/>
              <a:t>[][</a:t>
            </a:r>
            <a:r>
              <a:rPr lang="en-US" altLang="zh-CN" sz="1600"/>
              <a:t>4</a:t>
            </a:r>
            <a:r>
              <a:rPr lang="en-US" altLang="zh-CN" sz="1600" smtClean="0"/>
              <a:t>]={1,2,3,4,5,6,7,8,9,10,11,12};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37953" y="6215565"/>
            <a:ext cx="39050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</a:t>
            </a:r>
            <a:r>
              <a:rPr lang="en-US" altLang="zh-CN" sz="1600" smtClean="0"/>
              <a:t>[][</a:t>
            </a:r>
            <a:r>
              <a:rPr lang="en-US" altLang="zh-CN" sz="1600"/>
              <a:t>4</a:t>
            </a:r>
            <a:r>
              <a:rPr lang="en-US" altLang="zh-CN" sz="1600" smtClean="0"/>
              <a:t>]={{0,0,3},{},{0,10}};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92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6.4】</a:t>
            </a:r>
            <a:r>
              <a:rPr lang="zh-CN" altLang="en-US" sz="2000">
                <a:solidFill>
                  <a:schemeClr val="accent1"/>
                </a:solidFill>
              </a:rPr>
              <a:t>将一个二维数组行和列的元素互换，存到另一个二维数组中。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41435" y="2663026"/>
            <a:ext cx="11508826" cy="3555401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spcCol="72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a[2][3]={{1,2,3},{4,5,6}};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b[3][2],i,j;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printf("array a:\n");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for(i=0;i&lt;=1;i++)	</a:t>
            </a:r>
            <a:r>
              <a:rPr lang="en-US" altLang="zh-CN" sz="1400" smtClean="0"/>
              <a:t>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数组中的一行中各元素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 (j=0;j&lt;=2;j++)	</a:t>
            </a:r>
            <a:r>
              <a:rPr lang="en-US" altLang="zh-CN" sz="1400" smtClean="0"/>
              <a:t>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数组中某一列中各元素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	printf("%5d",a[i][j]);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>
                <a:solidFill>
                  <a:schemeClr val="accent6"/>
                </a:solidFill>
              </a:rPr>
              <a:t>b[j][i]=a[i][j];</a:t>
            </a:r>
            <a:r>
              <a:rPr lang="en-US" altLang="zh-CN" sz="1400"/>
              <a:t>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将</a:t>
            </a:r>
            <a:r>
              <a:rPr lang="en-US" altLang="zh-CN" sz="1400">
                <a:solidFill>
                  <a:srgbClr val="008000"/>
                </a:solidFill>
              </a:rPr>
              <a:t>a</a:t>
            </a:r>
            <a:r>
              <a:rPr lang="zh-CN" altLang="en-US" sz="1400">
                <a:solidFill>
                  <a:srgbClr val="008000"/>
                </a:solidFill>
              </a:rPr>
              <a:t>数组元素的值赋给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数组相应元素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printf("array b:\n</a:t>
            </a:r>
            <a:r>
              <a:rPr lang="en-US" altLang="zh-CN" sz="1400" smtClean="0"/>
              <a:t>");	</a:t>
            </a:r>
            <a:r>
              <a:rPr lang="en-US" altLang="zh-CN" sz="1400"/>
              <a:t>	</a:t>
            </a:r>
            <a:r>
              <a:rPr lang="en-US" altLang="zh-CN" sz="1400" smtClean="0"/>
              <a:t>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	</a:t>
            </a:r>
            <a:r>
              <a:rPr lang="en-US" altLang="zh-CN" sz="1400" smtClean="0"/>
              <a:t>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数组中一行中各元素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for(j=0;j&lt;=1;j++)	</a:t>
            </a:r>
            <a:r>
              <a:rPr lang="en-US" altLang="zh-CN" sz="1400" smtClean="0"/>
              <a:t>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处理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数组中一列中各元素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printf("%5d",b[i][j]);	</a:t>
            </a:r>
            <a:r>
              <a:rPr lang="en-US" altLang="zh-CN" sz="1400" smtClean="0"/>
              <a:t>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b</a:t>
            </a:r>
            <a:r>
              <a:rPr lang="zh-CN" altLang="en-US" sz="1400">
                <a:solidFill>
                  <a:srgbClr val="008000"/>
                </a:solidFill>
              </a:rPr>
              <a:t>数组的一个元素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287304" y="2665782"/>
            <a:ext cx="0" cy="355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6131625" y="3069594"/>
            <a:ext cx="325496" cy="260107"/>
            <a:chOff x="5926033" y="1926699"/>
            <a:chExt cx="325496" cy="260107"/>
          </a:xfrm>
        </p:grpSpPr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6179612" y="192669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1" name="MH_Other_3"/>
            <p:cNvSpPr/>
            <p:nvPr>
              <p:custDataLst>
                <p:tags r:id="rId8"/>
              </p:custDataLst>
            </p:nvPr>
          </p:nvSpPr>
          <p:spPr>
            <a:xfrm>
              <a:off x="5926033" y="193070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4"/>
            <p:cNvSpPr/>
            <p:nvPr>
              <p:custDataLst>
                <p:tags r:id="rId9"/>
              </p:custDataLst>
            </p:nvPr>
          </p:nvSpPr>
          <p:spPr>
            <a:xfrm>
              <a:off x="5961064" y="1940616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4" name="MH_Other_5"/>
            <p:cNvSpPr/>
            <p:nvPr>
              <p:custDataLst>
                <p:tags r:id="rId10"/>
              </p:custDataLst>
            </p:nvPr>
          </p:nvSpPr>
          <p:spPr>
            <a:xfrm>
              <a:off x="6179612" y="2102078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5" name="MH_Other_6"/>
            <p:cNvSpPr/>
            <p:nvPr>
              <p:custDataLst>
                <p:tags r:id="rId11"/>
              </p:custDataLst>
            </p:nvPr>
          </p:nvSpPr>
          <p:spPr>
            <a:xfrm>
              <a:off x="5926033" y="210607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6" name="MH_Other_7"/>
            <p:cNvSpPr/>
            <p:nvPr>
              <p:custDataLst>
                <p:tags r:id="rId12"/>
              </p:custDataLst>
            </p:nvPr>
          </p:nvSpPr>
          <p:spPr>
            <a:xfrm>
              <a:off x="5961064" y="2115241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8249" y="5663800"/>
            <a:ext cx="325496" cy="260106"/>
            <a:chOff x="5926033" y="5434781"/>
            <a:chExt cx="325496" cy="260106"/>
          </a:xfrm>
        </p:grpSpPr>
        <p:sp>
          <p:nvSpPr>
            <p:cNvPr id="18" name="MH_Other_8"/>
            <p:cNvSpPr/>
            <p:nvPr>
              <p:custDataLst>
                <p:tags r:id="rId1"/>
              </p:custDataLst>
            </p:nvPr>
          </p:nvSpPr>
          <p:spPr>
            <a:xfrm>
              <a:off x="6179612" y="5434781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9" name="MH_Other_9"/>
            <p:cNvSpPr/>
            <p:nvPr>
              <p:custDataLst>
                <p:tags r:id="rId2"/>
              </p:custDataLst>
            </p:nvPr>
          </p:nvSpPr>
          <p:spPr>
            <a:xfrm>
              <a:off x="5926033" y="5438782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0" name="MH_Other_10"/>
            <p:cNvSpPr/>
            <p:nvPr>
              <p:custDataLst>
                <p:tags r:id="rId3"/>
              </p:custDataLst>
            </p:nvPr>
          </p:nvSpPr>
          <p:spPr>
            <a:xfrm>
              <a:off x="5961064" y="5448509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1" name="MH_Other_11"/>
            <p:cNvSpPr/>
            <p:nvPr>
              <p:custDataLst>
                <p:tags r:id="rId4"/>
              </p:custDataLst>
            </p:nvPr>
          </p:nvSpPr>
          <p:spPr>
            <a:xfrm>
              <a:off x="6179612" y="5610159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2" name="MH_Other_12"/>
            <p:cNvSpPr/>
            <p:nvPr>
              <p:custDataLst>
                <p:tags r:id="rId5"/>
              </p:custDataLst>
            </p:nvPr>
          </p:nvSpPr>
          <p:spPr>
            <a:xfrm>
              <a:off x="5926033" y="5614160"/>
              <a:ext cx="71917" cy="80727"/>
            </a:xfrm>
            <a:prstGeom prst="ellipse">
              <a:avLst/>
            </a:prstGeom>
            <a:gradFill flip="none" rotWithShape="1">
              <a:gsLst>
                <a:gs pos="51000">
                  <a:srgbClr val="525252"/>
                </a:gs>
                <a:gs pos="20000">
                  <a:srgbClr val="808080"/>
                </a:gs>
                <a:gs pos="86000">
                  <a:srgbClr val="A5A5A5"/>
                </a:gs>
              </a:gsLst>
              <a:path path="circle">
                <a:fillToRect l="100000" t="100000"/>
              </a:path>
              <a:tileRect r="-100000" b="-100000"/>
            </a:gradFill>
            <a:ln w="1270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23" name="MH_Other_13"/>
            <p:cNvSpPr/>
            <p:nvPr>
              <p:custDataLst>
                <p:tags r:id="rId6"/>
              </p:custDataLst>
            </p:nvPr>
          </p:nvSpPr>
          <p:spPr>
            <a:xfrm>
              <a:off x="5961064" y="5623134"/>
              <a:ext cx="269875" cy="53975"/>
            </a:xfrm>
            <a:prstGeom prst="rect">
              <a:avLst/>
            </a:prstGeom>
            <a:gradFill flip="none" rotWithShape="1">
              <a:gsLst>
                <a:gs pos="57000">
                  <a:srgbClr val="D2D2D2"/>
                </a:gs>
                <a:gs pos="9000">
                  <a:srgbClr val="808080"/>
                </a:gs>
                <a:gs pos="98000">
                  <a:srgbClr val="AEAEAE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mtClean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392" y="1638783"/>
                <a:ext cx="6821215" cy="846963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KSO_Shape"/>
          <p:cNvSpPr>
            <a:spLocks/>
          </p:cNvSpPr>
          <p:nvPr/>
        </p:nvSpPr>
        <p:spPr bwMode="auto">
          <a:xfrm>
            <a:off x="5333999" y="1768415"/>
            <a:ext cx="463686" cy="592139"/>
          </a:xfrm>
          <a:custGeom>
            <a:avLst/>
            <a:gdLst>
              <a:gd name="T0" fmla="*/ 1408521 w 6822"/>
              <a:gd name="T1" fmla="*/ 897927 h 8720"/>
              <a:gd name="T2" fmla="*/ 500890 w 6822"/>
              <a:gd name="T3" fmla="*/ 1800397 h 8720"/>
              <a:gd name="T4" fmla="*/ 187060 w 6822"/>
              <a:gd name="T5" fmla="*/ 1487186 h 8720"/>
              <a:gd name="T6" fmla="*/ 505226 w 6822"/>
              <a:gd name="T7" fmla="*/ 1169432 h 8720"/>
              <a:gd name="T8" fmla="*/ 0 w 6822"/>
              <a:gd name="T9" fmla="*/ 1169432 h 8720"/>
              <a:gd name="T10" fmla="*/ 0 w 6822"/>
              <a:gd name="T11" fmla="*/ 1103569 h 8720"/>
              <a:gd name="T12" fmla="*/ 678659 w 6822"/>
              <a:gd name="T13" fmla="*/ 1103569 h 8720"/>
              <a:gd name="T14" fmla="*/ 285544 w 6822"/>
              <a:gd name="T15" fmla="*/ 1487186 h 8720"/>
              <a:gd name="T16" fmla="*/ 500890 w 6822"/>
              <a:gd name="T17" fmla="*/ 1702325 h 8720"/>
              <a:gd name="T18" fmla="*/ 1300539 w 6822"/>
              <a:gd name="T19" fmla="*/ 902470 h 8720"/>
              <a:gd name="T20" fmla="*/ 500890 w 6822"/>
              <a:gd name="T21" fmla="*/ 98072 h 8720"/>
              <a:gd name="T22" fmla="*/ 285544 w 6822"/>
              <a:gd name="T23" fmla="*/ 313211 h 8720"/>
              <a:gd name="T24" fmla="*/ 678659 w 6822"/>
              <a:gd name="T25" fmla="*/ 696828 h 8720"/>
              <a:gd name="T26" fmla="*/ 0 w 6822"/>
              <a:gd name="T27" fmla="*/ 696828 h 8720"/>
              <a:gd name="T28" fmla="*/ 0 w 6822"/>
              <a:gd name="T29" fmla="*/ 630965 h 8720"/>
              <a:gd name="T30" fmla="*/ 510181 w 6822"/>
              <a:gd name="T31" fmla="*/ 630965 h 8720"/>
              <a:gd name="T32" fmla="*/ 187060 w 6822"/>
              <a:gd name="T33" fmla="*/ 317754 h 8720"/>
              <a:gd name="T34" fmla="*/ 500890 w 6822"/>
              <a:gd name="T35" fmla="*/ 0 h 8720"/>
              <a:gd name="T36" fmla="*/ 1408521 w 6822"/>
              <a:gd name="T37" fmla="*/ 897927 h 872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22" h="8720">
                <a:moveTo>
                  <a:pt x="6822" y="4349"/>
                </a:moveTo>
                <a:lnTo>
                  <a:pt x="2426" y="8720"/>
                </a:lnTo>
                <a:lnTo>
                  <a:pt x="906" y="7203"/>
                </a:lnTo>
                <a:lnTo>
                  <a:pt x="2447" y="5664"/>
                </a:lnTo>
                <a:lnTo>
                  <a:pt x="0" y="5664"/>
                </a:lnTo>
                <a:lnTo>
                  <a:pt x="0" y="5345"/>
                </a:lnTo>
                <a:lnTo>
                  <a:pt x="3287" y="5345"/>
                </a:lnTo>
                <a:lnTo>
                  <a:pt x="1383" y="7203"/>
                </a:lnTo>
                <a:lnTo>
                  <a:pt x="2426" y="8245"/>
                </a:lnTo>
                <a:lnTo>
                  <a:pt x="6299" y="4371"/>
                </a:lnTo>
                <a:lnTo>
                  <a:pt x="2426" y="475"/>
                </a:lnTo>
                <a:lnTo>
                  <a:pt x="1383" y="1517"/>
                </a:lnTo>
                <a:lnTo>
                  <a:pt x="3287" y="3375"/>
                </a:lnTo>
                <a:lnTo>
                  <a:pt x="0" y="3375"/>
                </a:lnTo>
                <a:lnTo>
                  <a:pt x="0" y="3056"/>
                </a:lnTo>
                <a:lnTo>
                  <a:pt x="2471" y="3056"/>
                </a:lnTo>
                <a:lnTo>
                  <a:pt x="906" y="1539"/>
                </a:lnTo>
                <a:lnTo>
                  <a:pt x="2426" y="0"/>
                </a:lnTo>
                <a:lnTo>
                  <a:pt x="6822" y="43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98081" y="4936165"/>
            <a:ext cx="3457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二维数</a:t>
            </a:r>
            <a:r>
              <a:rPr lang="zh-CN" altLang="en-US"/>
              <a:t>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2" y="1164900"/>
            <a:ext cx="7826971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6.5】</a:t>
            </a:r>
            <a:r>
              <a:rPr lang="zh-CN" altLang="en-US" sz="2000">
                <a:solidFill>
                  <a:schemeClr val="accent1"/>
                </a:solidFill>
              </a:rPr>
              <a:t>有一个</a:t>
            </a:r>
            <a:r>
              <a:rPr lang="en-US" altLang="zh-CN" sz="2000">
                <a:solidFill>
                  <a:schemeClr val="accent1"/>
                </a:solidFill>
              </a:rPr>
              <a:t>3×4</a:t>
            </a:r>
            <a:r>
              <a:rPr lang="zh-CN" altLang="en-US" sz="2000">
                <a:solidFill>
                  <a:schemeClr val="accent1"/>
                </a:solidFill>
              </a:rPr>
              <a:t>的矩阵，要求编程序求出其中值最大的那个元素的值，以及其所在的行号和列号。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8839" y="2109167"/>
            <a:ext cx="7324844" cy="3986833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	int i,j,row=0,colum=0,max;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a[3][4]={{1,2,3,4},{9,8,7,6},{-10,10,-5,2</a:t>
            </a:r>
            <a:r>
              <a:rPr lang="en-US" altLang="zh-CN" sz="1400" smtClean="0"/>
              <a:t>}};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定义数组并赋初值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max=a[0][0</a:t>
            </a:r>
            <a:r>
              <a:rPr lang="en-US" altLang="zh-CN" sz="1400" smtClean="0"/>
              <a:t>];			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先认为</a:t>
            </a:r>
            <a:r>
              <a:rPr lang="en-US" altLang="zh-CN" sz="1400">
                <a:solidFill>
                  <a:srgbClr val="008000"/>
                </a:solidFill>
              </a:rPr>
              <a:t>a[0][0]</a:t>
            </a:r>
            <a:r>
              <a:rPr lang="zh-CN" altLang="en-US" sz="1400">
                <a:solidFill>
                  <a:srgbClr val="008000"/>
                </a:solidFill>
              </a:rPr>
              <a:t>最大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for(i=0;i&lt;=2;i++)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for(j=0;j&lt;=3;j++)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if(a[i][j]&gt;max</a:t>
            </a:r>
            <a:r>
              <a:rPr lang="en-US" altLang="zh-CN" sz="1400" smtClean="0"/>
              <a:t>)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如果某元素大于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，就取代</a:t>
            </a:r>
            <a:r>
              <a:rPr lang="en-US" altLang="zh-CN" sz="1400">
                <a:solidFill>
                  <a:srgbClr val="008000"/>
                </a:solidFill>
              </a:rPr>
              <a:t>max</a:t>
            </a:r>
            <a:r>
              <a:rPr lang="zh-CN" altLang="en-US" sz="1400">
                <a:solidFill>
                  <a:srgbClr val="008000"/>
                </a:solidFill>
              </a:rPr>
              <a:t>的原值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{	max=a[i][j];</a:t>
            </a:r>
          </a:p>
          <a:p>
            <a:pPr lvl="1" defTabSz="363538">
              <a:lnSpc>
                <a:spcPct val="120000"/>
              </a:lnSpc>
            </a:pPr>
            <a:r>
              <a:rPr lang="en-US" altLang="zh-CN" sz="1400"/>
              <a:t>			row=i</a:t>
            </a:r>
            <a:r>
              <a:rPr lang="en-US" altLang="zh-CN" sz="1400" smtClean="0"/>
              <a:t>;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记下此元素的行号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	</a:t>
            </a:r>
            <a:r>
              <a:rPr lang="en-US" altLang="zh-CN" sz="1400"/>
              <a:t>colum=j</a:t>
            </a:r>
            <a:r>
              <a:rPr lang="en-US" altLang="zh-CN" sz="1400" smtClean="0"/>
              <a:t>;					</a:t>
            </a:r>
            <a:r>
              <a:rPr lang="en-US" altLang="zh-CN" sz="1400" smtClean="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记下此元素的列号</a:t>
            </a:r>
          </a:p>
          <a:p>
            <a:pPr lvl="1"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printf("max=%d\nrow=%d\ncolum=%d\n",max,row,colum);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84638"/>
              </p:ext>
            </p:extLst>
          </p:nvPr>
        </p:nvGraphicFramePr>
        <p:xfrm>
          <a:off x="8918103" y="3782987"/>
          <a:ext cx="2724032" cy="2585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max=a[0][0]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smtClean="0"/>
                        <a:t>for i=0 to 2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400" smtClean="0"/>
                        <a:t>for j=0 to 3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smtClean="0"/>
                        <a:t>max=a[i][j]</a:t>
                      </a:r>
                    </a:p>
                    <a:p>
                      <a:r>
                        <a:rPr lang="en-US" altLang="zh-CN" sz="1400" smtClean="0"/>
                        <a:t>row=i</a:t>
                      </a:r>
                    </a:p>
                    <a:p>
                      <a:r>
                        <a:rPr lang="en-US" altLang="zh-CN" sz="1400" smtClean="0"/>
                        <a:t>colum=j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smtClean="0"/>
                        <a:t>输出：</a:t>
                      </a:r>
                      <a:r>
                        <a:rPr lang="en-US" altLang="zh-CN" sz="1400" smtClean="0"/>
                        <a:t>max</a:t>
                      </a:r>
                      <a:r>
                        <a:rPr lang="zh-CN" altLang="en-US" sz="1400" smtClean="0"/>
                        <a:t>和</a:t>
                      </a:r>
                      <a:r>
                        <a:rPr lang="en-US" altLang="zh-CN" sz="1400" smtClean="0"/>
                        <a:t>row</a:t>
                      </a:r>
                      <a:r>
                        <a:rPr lang="zh-CN" altLang="en-US" sz="1400" smtClean="0"/>
                        <a:t>、</a:t>
                      </a:r>
                      <a:r>
                        <a:rPr lang="en-US" altLang="zh-CN" sz="1400" smtClean="0"/>
                        <a:t>colum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46944" y="4837878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</a:t>
            </a:r>
            <a:r>
              <a:rPr lang="en-US" altLang="zh-CN" sz="1400" smtClean="0"/>
              <a:t>][j]&gt;max</a:t>
            </a:r>
            <a:endParaRPr lang="zh-CN" altLang="en-US" sz="1400"/>
          </a:p>
        </p:txBody>
      </p:sp>
      <p:grpSp>
        <p:nvGrpSpPr>
          <p:cNvPr id="8" name="组合 7"/>
          <p:cNvGrpSpPr/>
          <p:nvPr/>
        </p:nvGrpSpPr>
        <p:grpSpPr>
          <a:xfrm>
            <a:off x="8055958" y="227157"/>
            <a:ext cx="3840889" cy="1241727"/>
            <a:chOff x="2571751" y="2435225"/>
            <a:chExt cx="3840889" cy="1241727"/>
          </a:xfrm>
        </p:grpSpPr>
        <p:sp>
          <p:nvSpPr>
            <p:cNvPr id="9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69390" y="2624514"/>
              <a:ext cx="3143250" cy="1052438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91263" y="2705503"/>
              <a:ext cx="2897188" cy="885506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找最大最小值</a:t>
              </a:r>
              <a:endParaRPr lang="en-US" altLang="zh-CN" sz="2400" b="1" smtClean="0">
                <a:solidFill>
                  <a:srgbClr val="FEFEFD"/>
                </a:solidFill>
              </a:endParaRPr>
            </a:p>
            <a:p>
              <a:pPr algn="ctr">
                <a:defRPr/>
              </a:pPr>
              <a:r>
                <a:rPr lang="zh-CN" altLang="en-US" sz="2400" b="1" smtClean="0">
                  <a:solidFill>
                    <a:srgbClr val="FEFEFD"/>
                  </a:solidFill>
                </a:rPr>
                <a:t>打擂台算法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11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4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735688" y="1829379"/>
            <a:ext cx="30859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/>
              <a:t> 先思考一下在打擂台时怎样确定最后的优胜者。先找出任一人站在台上，第2人上去与之比武，胜者留在台上。再上去第3人，与台上的人(即刚才的得胜者)比武，胜者留台上，败者下台。以后每一个人都是与当时留在台上的人比武。直到所有人都上台比过为止，最后留在台上的就是冠军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46047" y="5600700"/>
            <a:ext cx="3486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字符数组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7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 smtClean="0"/>
              <a:t>定义字符数组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89992" y="1470465"/>
            <a:ext cx="88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用来存放字符数据的数组是</a:t>
            </a:r>
            <a:r>
              <a:rPr lang="zh-CN" altLang="en-US" b="1"/>
              <a:t>字符数组</a:t>
            </a:r>
            <a:r>
              <a:rPr lang="zh-CN" altLang="en-US"/>
              <a:t>。在字符数组中的一个元素内存放一个字符。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1089987" y="1839797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char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c[0]=</a:t>
            </a:r>
            <a:r>
              <a:rPr lang="en-US" altLang="zh-CN" sz="1600" smtClean="0">
                <a:solidFill>
                  <a:schemeClr val="tx1"/>
                </a:solidFill>
              </a:rPr>
              <a:t>'I'; c[1]=' ';c[2]='a';c[3]='m';c[4]=' ';c[5]='h';c[6]='a';c[7]='p';c[8]='p';c[9]='y';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85833"/>
              </p:ext>
            </p:extLst>
          </p:nvPr>
        </p:nvGraphicFramePr>
        <p:xfrm>
          <a:off x="1213337" y="2724459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c[1]</a:t>
                      </a:r>
                      <a:endParaRPr lang="zh-CN" altLang="en-US" sz="160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 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089987" y="3479547"/>
            <a:ext cx="96190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由于字符型数据是以整数形式(ASCII代码)存放的，因此也可以用整型数组来存放字符</a:t>
            </a:r>
            <a:r>
              <a:rPr lang="zh-CN" altLang="en-US" smtClean="0"/>
              <a:t>数据。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1089987" y="3888291"/>
            <a:ext cx="8276382" cy="74398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int c[10];</a:t>
            </a:r>
            <a:endParaRPr lang="en-US" altLang="zh-CN" sz="1600">
              <a:solidFill>
                <a:srgbClr val="008000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chemeClr val="tx1"/>
                </a:solidFill>
              </a:rPr>
              <a:t>c[0</a:t>
            </a:r>
            <a:r>
              <a:rPr lang="en-US" altLang="zh-CN" sz="1600" smtClean="0">
                <a:solidFill>
                  <a:schemeClr val="tx1"/>
                </a:solidFill>
              </a:rPr>
              <a:t>]='a'; 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合法，但浪费存储空间</a:t>
            </a:r>
            <a:endParaRPr lang="en-US" altLang="zh-CN" sz="16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为什么</a:t>
            </a:r>
            <a:r>
              <a:rPr lang="zh-CN" altLang="en-US" dirty="0" smtClean="0"/>
              <a:t>需要数组</a:t>
            </a:r>
            <a:endParaRPr lang="zh-CN" altLang="en-US" dirty="0"/>
          </a:p>
        </p:txBody>
      </p:sp>
      <p:sp>
        <p:nvSpPr>
          <p:cNvPr id="17" name="MH_Text_3"/>
          <p:cNvSpPr/>
          <p:nvPr>
            <p:custDataLst>
              <p:tags r:id="rId1"/>
            </p:custDataLst>
          </p:nvPr>
        </p:nvSpPr>
        <p:spPr>
          <a:xfrm>
            <a:off x="5255162" y="3617847"/>
            <a:ext cx="6443194" cy="307562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0" tIns="900000" rIns="90000" bIns="34290" anchor="ctr">
            <a:normAutofit/>
          </a:bodyPr>
          <a:lstStyle/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(1) </a:t>
            </a:r>
            <a:r>
              <a:rPr lang="zh-CN" altLang="en-US" b="1" kern="0">
                <a:solidFill>
                  <a:srgbClr val="FFFFFF"/>
                </a:solidFill>
              </a:rPr>
              <a:t>数组是一组有序数据的集合。数组中各数据的排列是有一定规律的，下标代表数据在数组中的序号。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(2) </a:t>
            </a:r>
            <a:r>
              <a:rPr lang="zh-CN" altLang="en-US" b="1" kern="0">
                <a:solidFill>
                  <a:srgbClr val="FFFFFF"/>
                </a:solidFill>
              </a:rPr>
              <a:t>用数组名和下标即可唯一地确定数组中的元素。</a:t>
            </a:r>
          </a:p>
          <a:p>
            <a:pPr defTabSz="357188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rgbClr val="FFFFFF"/>
                </a:solidFill>
              </a:rPr>
              <a:t>(3) </a:t>
            </a:r>
            <a:r>
              <a:rPr lang="zh-CN" altLang="en-US" b="1" kern="0">
                <a:solidFill>
                  <a:srgbClr val="FFFFFF"/>
                </a:solidFill>
              </a:rPr>
              <a:t>数组中的每一个元素都属于同一个数据类型。</a:t>
            </a:r>
          </a:p>
        </p:txBody>
      </p:sp>
      <p:sp>
        <p:nvSpPr>
          <p:cNvPr id="21" name="MH_SubTitle_2"/>
          <p:cNvSpPr/>
          <p:nvPr>
            <p:custDataLst>
              <p:tags r:id="rId2"/>
            </p:custDataLst>
          </p:nvPr>
        </p:nvSpPr>
        <p:spPr>
          <a:xfrm rot="10800000" flipV="1">
            <a:off x="5261510" y="3617847"/>
            <a:ext cx="6436846" cy="930275"/>
          </a:xfrm>
          <a:prstGeom prst="flowChartManualOperation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80" tIns="34290" rIns="68580" bIns="34290" anchor="ctr">
            <a:normAutofit/>
          </a:bodyPr>
          <a:lstStyle/>
          <a:p>
            <a:pPr algn="ctr">
              <a:defRPr/>
            </a:pPr>
            <a:r>
              <a:rPr lang="zh-CN" altLang="en-US" sz="2000" kern="0"/>
              <a:t>数组</a:t>
            </a:r>
            <a:endParaRPr lang="zh-CN" altLang="en-US" sz="2000" kern="0" dirty="0"/>
          </a:p>
        </p:txBody>
      </p:sp>
      <p:sp>
        <p:nvSpPr>
          <p:cNvPr id="22" name="MH_Text_2"/>
          <p:cNvSpPr/>
          <p:nvPr>
            <p:custDataLst>
              <p:tags r:id="rId3"/>
            </p:custDataLst>
          </p:nvPr>
        </p:nvSpPr>
        <p:spPr>
          <a:xfrm>
            <a:off x="5255161" y="1420747"/>
            <a:ext cx="6443196" cy="2208213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1008000" tIns="34290" rIns="90000" bIns="34290" anchor="ctr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用</a:t>
            </a:r>
            <a:r>
              <a:rPr lang="en-US" altLang="zh-CN" b="1" kern="0" dirty="0">
                <a:solidFill>
                  <a:srgbClr val="FFFFFF"/>
                </a:solidFill>
              </a:rPr>
              <a:t>50</a:t>
            </a:r>
            <a:r>
              <a:rPr lang="zh-CN" altLang="en-US" b="1" kern="0">
                <a:solidFill>
                  <a:srgbClr val="FFFFFF"/>
                </a:solidFill>
              </a:rPr>
              <a:t>个</a:t>
            </a:r>
            <a:r>
              <a:rPr lang="en-US" altLang="zh-CN" b="1" kern="0" dirty="0">
                <a:solidFill>
                  <a:srgbClr val="FFFFFF"/>
                </a:solidFill>
              </a:rPr>
              <a:t>float</a:t>
            </a:r>
            <a:r>
              <a:rPr lang="zh-CN" altLang="en-US" b="1" kern="0">
                <a:solidFill>
                  <a:srgbClr val="FFFFFF"/>
                </a:solidFill>
              </a:rPr>
              <a:t>型简单变量表示学生的成绩</a:t>
            </a:r>
            <a:endParaRPr lang="en-US" altLang="zh-CN" b="1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烦琐，</a:t>
            </a:r>
            <a:r>
              <a:rPr lang="zh-CN" altLang="en-US" sz="1600" kern="0">
                <a:solidFill>
                  <a:srgbClr val="FFFFFF"/>
                </a:solidFill>
              </a:rPr>
              <a:t>如果有</a:t>
            </a:r>
            <a:r>
              <a:rPr lang="en-US" altLang="zh-CN" sz="1600" kern="0" dirty="0">
                <a:solidFill>
                  <a:srgbClr val="FFFFFF"/>
                </a:solidFill>
              </a:rPr>
              <a:t>1000</a:t>
            </a:r>
            <a:r>
              <a:rPr lang="zh-CN" altLang="en-US" sz="1600" kern="0">
                <a:solidFill>
                  <a:srgbClr val="FFFFFF"/>
                </a:solidFill>
              </a:rPr>
              <a:t>名学生怎么办呢？</a:t>
            </a:r>
            <a:endParaRPr lang="en-US" altLang="zh-CN" sz="1600" kern="0" dirty="0">
              <a:solidFill>
                <a:srgbClr val="FFFFFF"/>
              </a:solidFill>
            </a:endParaRP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kern="0">
                <a:solidFill>
                  <a:srgbClr val="FFFFFF"/>
                </a:solidFill>
              </a:rPr>
              <a:t>没有反映出这些数据间的内在联系，</a:t>
            </a:r>
            <a:r>
              <a:rPr lang="zh-CN" altLang="en-US" sz="1600" kern="0">
                <a:solidFill>
                  <a:srgbClr val="FFFFFF"/>
                </a:solidFill>
              </a:rPr>
              <a:t>实际上这些数据是同一个班级、同一门课程的成绩，它们具有相同的属性</a:t>
            </a:r>
            <a:r>
              <a:rPr lang="zh-CN" altLang="en-US" kern="0">
                <a:solidFill>
                  <a:srgbClr val="FFFFFF"/>
                </a:solidFill>
              </a:rPr>
              <a:t>。</a:t>
            </a:r>
            <a:endParaRPr lang="en-US" altLang="zh-CN" kern="0" dirty="0">
              <a:solidFill>
                <a:srgbClr val="FFFFFF"/>
              </a:solidFill>
            </a:endParaRPr>
          </a:p>
        </p:txBody>
      </p:sp>
      <p:sp>
        <p:nvSpPr>
          <p:cNvPr id="23" name="MH_Text_1"/>
          <p:cNvSpPr/>
          <p:nvPr>
            <p:custDataLst>
              <p:tags r:id="rId4"/>
            </p:custDataLst>
          </p:nvPr>
        </p:nvSpPr>
        <p:spPr>
          <a:xfrm>
            <a:off x="602199" y="1420747"/>
            <a:ext cx="4659313" cy="220821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90000" tIns="34290" rIns="90000" bIns="34290" anchor="ctr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b="1" kern="0">
                <a:solidFill>
                  <a:srgbClr val="FFFFFF"/>
                </a:solidFill>
              </a:rPr>
              <a:t>要向计算机输入全班</a:t>
            </a:r>
            <a:r>
              <a:rPr lang="en-US" altLang="zh-CN" sz="2000" b="1" kern="0" dirty="0">
                <a:solidFill>
                  <a:srgbClr val="FFFFFF"/>
                </a:solidFill>
              </a:rPr>
              <a:t>50</a:t>
            </a:r>
            <a:r>
              <a:rPr lang="zh-CN" altLang="en-US" sz="2000" b="1" kern="0">
                <a:solidFill>
                  <a:srgbClr val="FFFFFF"/>
                </a:solidFill>
              </a:rPr>
              <a:t>个学生一门课程的成绩</a:t>
            </a:r>
            <a:endParaRPr lang="en-US" altLang="zh-CN" sz="2000" b="1" kern="0" dirty="0">
              <a:solidFill>
                <a:srgbClr val="FFFFFF"/>
              </a:solidFill>
            </a:endParaRPr>
          </a:p>
        </p:txBody>
      </p:sp>
      <p:sp>
        <p:nvSpPr>
          <p:cNvPr id="24" name="MH_SubTitle_1"/>
          <p:cNvSpPr/>
          <p:nvPr>
            <p:custDataLst>
              <p:tags r:id="rId5"/>
            </p:custDataLst>
          </p:nvPr>
        </p:nvSpPr>
        <p:spPr>
          <a:xfrm>
            <a:off x="5255162" y="1419159"/>
            <a:ext cx="931862" cy="2209800"/>
          </a:xfrm>
          <a:custGeom>
            <a:avLst/>
            <a:gdLst>
              <a:gd name="connsiteX0" fmla="*/ 0 w 652326"/>
              <a:gd name="connsiteY0" fmla="*/ 0 h 1553638"/>
              <a:gd name="connsiteX1" fmla="*/ 652326 w 652326"/>
              <a:gd name="connsiteY1" fmla="*/ 325113 h 1553638"/>
              <a:gd name="connsiteX2" fmla="*/ 652326 w 652326"/>
              <a:gd name="connsiteY2" fmla="*/ 1228525 h 1553638"/>
              <a:gd name="connsiteX3" fmla="*/ 0 w 652326"/>
              <a:gd name="connsiteY3" fmla="*/ 1553638 h 155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326" h="1553638">
                <a:moveTo>
                  <a:pt x="0" y="0"/>
                </a:moveTo>
                <a:lnTo>
                  <a:pt x="652326" y="325113"/>
                </a:lnTo>
                <a:lnTo>
                  <a:pt x="652326" y="1228525"/>
                </a:lnTo>
                <a:lnTo>
                  <a:pt x="0" y="155363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解决</a:t>
            </a:r>
            <a:endParaRPr lang="en-US" altLang="zh-CN" dirty="0">
              <a:solidFill>
                <a:srgbClr val="FFFFFF"/>
              </a:solidFill>
            </a:endParaRPr>
          </a:p>
          <a:p>
            <a:pPr algn="ctr">
              <a:defRPr/>
            </a:pPr>
            <a:r>
              <a:rPr lang="zh-CN" altLang="en-US">
                <a:solidFill>
                  <a:srgbClr val="FFFFFF"/>
                </a:solidFill>
              </a:rPr>
              <a:t>方法</a:t>
            </a:r>
            <a:endParaRPr lang="zh-CN" altLang="en-US" dirty="0">
              <a:solidFill>
                <a:srgbClr val="FFFFFF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8500" l="0" r="100000">
                        <a14:foregroundMark x1="42000" y1="56000" x2="42000" y2="56000"/>
                        <a14:foregroundMark x1="57500" y1="52000" x2="57500" y2="52000"/>
                        <a14:foregroundMark x1="70500" y1="30000" x2="70500" y2="30000"/>
                        <a14:foregroundMark x1="77000" y1="42000" x2="77000" y2="42000"/>
                        <a14:foregroundMark x1="57500" y1="35000" x2="57500" y2="35000"/>
                        <a14:foregroundMark x1="66500" y1="46000" x2="66500" y2="46000"/>
                        <a14:foregroundMark x1="29500" y1="56000" x2="29500" y2="56000"/>
                        <a14:foregroundMark x1="29500" y1="63000" x2="29500" y2="63000"/>
                        <a14:foregroundMark x1="38000" y1="47500" x2="38000" y2="47500"/>
                        <a14:foregroundMark x1="19500" y1="73500" x2="19500" y2="73500"/>
                        <a14:foregroundMark x1="11000" y1="43500" x2="11000" y2="43500"/>
                        <a14:foregroundMark x1="22000" y1="24000" x2="22000" y2="24000"/>
                        <a14:foregroundMark x1="11000" y1="56500" x2="11000" y2="56500"/>
                        <a14:foregroundMark x1="50500" y1="46000" x2="50500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03986" y="1765478"/>
            <a:ext cx="502546" cy="502546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44026" y="3877367"/>
            <a:ext cx="2695701" cy="1882400"/>
            <a:chOff x="602199" y="3988427"/>
            <a:chExt cx="2695701" cy="1882400"/>
          </a:xfrm>
        </p:grpSpPr>
        <p:sp>
          <p:nvSpPr>
            <p:cNvPr id="2" name="文本框 1"/>
            <p:cNvSpPr txBox="1"/>
            <p:nvPr/>
          </p:nvSpPr>
          <p:spPr>
            <a:xfrm>
              <a:off x="602199" y="4301167"/>
              <a:ext cx="15874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r>
                <a:rPr lang="en-US" altLang="zh-CN" sz="9600" b="1" dirty="0">
                  <a:ln/>
                  <a:solidFill>
                    <a:schemeClr val="accent4"/>
                  </a:solidFill>
                </a:rPr>
                <a:t>S</a:t>
              </a:r>
              <a:r>
                <a:rPr lang="en-US" altLang="zh-CN" sz="6000" b="1" baseline="-25000" dirty="0">
                  <a:ln/>
                  <a:solidFill>
                    <a:schemeClr val="accent4"/>
                  </a:solidFill>
                </a:rPr>
                <a:t>15</a:t>
              </a:r>
              <a:endParaRPr lang="zh-CN" altLang="en-US" sz="6000" b="1" baseline="-25000">
                <a:ln/>
                <a:solidFill>
                  <a:schemeClr val="accent4"/>
                </a:solidFill>
              </a:endParaRPr>
            </a:p>
          </p:txBody>
        </p:sp>
        <p:sp>
          <p:nvSpPr>
            <p:cNvPr id="3" name="线形标注 1 2"/>
            <p:cNvSpPr/>
            <p:nvPr/>
          </p:nvSpPr>
          <p:spPr>
            <a:xfrm>
              <a:off x="2040600" y="3988427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8583"/>
                <a:gd name="adj4" fmla="val -590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数组名</a:t>
              </a:r>
            </a:p>
          </p:txBody>
        </p:sp>
        <p:sp>
          <p:nvSpPr>
            <p:cNvPr id="11" name="线形标注 1 10"/>
            <p:cNvSpPr/>
            <p:nvPr/>
          </p:nvSpPr>
          <p:spPr>
            <a:xfrm>
              <a:off x="2256500" y="4601522"/>
              <a:ext cx="1041400" cy="354078"/>
            </a:xfrm>
            <a:prstGeom prst="borderCallout1">
              <a:avLst>
                <a:gd name="adj1" fmla="val 18750"/>
                <a:gd name="adj2" fmla="val -8333"/>
                <a:gd name="adj3" fmla="val 194996"/>
                <a:gd name="adj4" fmla="val -5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下标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74730" y="5103557"/>
            <a:ext cx="1778000" cy="646331"/>
            <a:chOff x="3087430" y="5064062"/>
            <a:chExt cx="1778000" cy="646331"/>
          </a:xfrm>
        </p:grpSpPr>
        <p:sp>
          <p:nvSpPr>
            <p:cNvPr id="5" name="右箭头 4"/>
            <p:cNvSpPr/>
            <p:nvPr/>
          </p:nvSpPr>
          <p:spPr>
            <a:xfrm>
              <a:off x="3087430" y="5147184"/>
              <a:ext cx="635000" cy="54610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722430" y="5064062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accent1"/>
                  </a:solidFill>
                  <a:latin typeface="+mn-ea"/>
                </a:rPr>
                <a:t>s[15]</a:t>
              </a:r>
              <a:endParaRPr lang="zh-CN" altLang="en-US" sz="3600" b="1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699" y="0"/>
            <a:ext cx="5922104" cy="1325563"/>
          </a:xfrm>
        </p:spPr>
        <p:txBody>
          <a:bodyPr/>
          <a:lstStyle/>
          <a:p>
            <a:r>
              <a:rPr lang="zh-CN" altLang="en-US"/>
              <a:t>字符</a:t>
            </a:r>
            <a:r>
              <a:rPr lang="zh-CN" altLang="en-US" smtClean="0"/>
              <a:t>数组</a:t>
            </a:r>
            <a:r>
              <a:rPr lang="zh-CN" altLang="en-US"/>
              <a:t>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579272" y="1426884"/>
            <a:ext cx="11062098" cy="487720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如果</a:t>
            </a:r>
            <a:r>
              <a:rPr lang="zh-CN" altLang="en-US" sz="1600">
                <a:solidFill>
                  <a:schemeClr val="tx1"/>
                </a:solidFill>
              </a:rPr>
              <a:t>在定义字符数组时不进行初始化，则数组中各元素的值是</a:t>
            </a:r>
            <a:r>
              <a:rPr lang="zh-CN" altLang="en-US" sz="1600" b="1">
                <a:solidFill>
                  <a:schemeClr val="tx1"/>
                </a:solidFill>
              </a:rPr>
              <a:t>不可预料</a:t>
            </a:r>
            <a:r>
              <a:rPr lang="zh-CN" altLang="en-US" sz="1600">
                <a:solidFill>
                  <a:schemeClr val="tx1"/>
                </a:solidFill>
              </a:rPr>
              <a:t>的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如果</a:t>
            </a:r>
            <a:r>
              <a:rPr lang="zh-CN" altLang="en-US" sz="1600">
                <a:solidFill>
                  <a:schemeClr val="tx1"/>
                </a:solidFill>
              </a:rPr>
              <a:t>花括号中提供的初值</a:t>
            </a:r>
            <a:r>
              <a:rPr lang="zh-CN" altLang="en-US" sz="1600" smtClean="0">
                <a:solidFill>
                  <a:schemeClr val="tx1"/>
                </a:solidFill>
              </a:rPr>
              <a:t>个数</a:t>
            </a:r>
            <a:r>
              <a:rPr lang="zh-CN" altLang="en-US" sz="1600">
                <a:solidFill>
                  <a:schemeClr val="tx1"/>
                </a:solidFill>
              </a:rPr>
              <a:t>（</a:t>
            </a:r>
            <a:r>
              <a:rPr lang="zh-CN" altLang="en-US" sz="1600" smtClean="0">
                <a:solidFill>
                  <a:schemeClr val="tx1"/>
                </a:solidFill>
              </a:rPr>
              <a:t>即</a:t>
            </a:r>
            <a:r>
              <a:rPr lang="zh-CN" altLang="en-US" sz="1600">
                <a:solidFill>
                  <a:schemeClr val="tx1"/>
                </a:solidFill>
              </a:rPr>
              <a:t>字符</a:t>
            </a:r>
            <a:r>
              <a:rPr lang="zh-CN" altLang="en-US" sz="1600" smtClean="0">
                <a:solidFill>
                  <a:schemeClr val="tx1"/>
                </a:solidFill>
              </a:rPr>
              <a:t>个数）大于</a:t>
            </a:r>
            <a:r>
              <a:rPr lang="zh-CN" altLang="en-US" sz="1600">
                <a:solidFill>
                  <a:schemeClr val="tx1"/>
                </a:solidFill>
              </a:rPr>
              <a:t>数组长度，则出现语法</a:t>
            </a:r>
            <a:r>
              <a:rPr lang="zh-CN" altLang="en-US" sz="1600" smtClean="0">
                <a:solidFill>
                  <a:schemeClr val="tx1"/>
                </a:solidFill>
              </a:rPr>
              <a:t>错误。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/>
                </a:solidFill>
              </a:rPr>
              <a:t>如果</a:t>
            </a:r>
            <a:r>
              <a:rPr lang="zh-CN" altLang="en-US" sz="1600">
                <a:solidFill>
                  <a:schemeClr val="tx1"/>
                </a:solidFill>
              </a:rPr>
              <a:t>初值个数小于数组长度，则只将这些字符赋给数组中前面那些元素，其余的元素自动定为空字符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即</a:t>
            </a:r>
            <a:r>
              <a:rPr lang="en-US" altLang="zh-CN" sz="1600" smtClean="0">
                <a:solidFill>
                  <a:schemeClr val="tx1"/>
                </a:solidFill>
              </a:rPr>
              <a:t>′\0</a:t>
            </a:r>
            <a:r>
              <a:rPr lang="en-US" altLang="zh-CN" sz="1600">
                <a:solidFill>
                  <a:schemeClr val="tx1"/>
                </a:solidFill>
              </a:rPr>
              <a:t>′)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如果提供的初值个数与预定的数组长度相同，在定义时可以省略数组长度，系统会自动根据初值个数确定数组长度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/>
                </a:solidFill>
              </a:rPr>
              <a:t>也可以定义和初始化一个二维字符</a:t>
            </a:r>
            <a:r>
              <a:rPr lang="zh-CN" altLang="en-US" sz="1600" smtClean="0">
                <a:solidFill>
                  <a:schemeClr val="tx1"/>
                </a:solidFill>
              </a:rPr>
              <a:t>数组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 smtClean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698" y="966470"/>
            <a:ext cx="1113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对字符数组初始化，最容易理解的方式是用“初始化列表”，把各个字符依次赋给数组中各元素。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47807" y="1526310"/>
            <a:ext cx="932267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/>
              <a:t>char </a:t>
            </a:r>
            <a:r>
              <a:rPr lang="pt-BR" altLang="zh-CN" sz="1600" smtClean="0"/>
              <a:t>c[10]={′</a:t>
            </a:r>
            <a:r>
              <a:rPr lang="pt-BR" altLang="zh-CN" sz="1600"/>
              <a:t>I′,′ ′ ,′a′,′m′,′ ′,′h′,′a′,′p′,′p′,′y</a:t>
            </a:r>
            <a:r>
              <a:rPr lang="pt-BR" altLang="zh-CN" sz="1600" smtClean="0"/>
              <a:t>′};		</a:t>
            </a:r>
            <a:r>
              <a:rPr lang="pt-BR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把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个字符依次赋给</a:t>
            </a:r>
            <a:r>
              <a:rPr lang="en-US" altLang="zh-CN" sz="1600" smtClean="0">
                <a:solidFill>
                  <a:srgbClr val="008000"/>
                </a:solidFill>
              </a:rPr>
              <a:t>c[0]</a:t>
            </a:r>
            <a:r>
              <a:rPr lang="zh-CN" altLang="en-US" sz="1600" smtClean="0">
                <a:solidFill>
                  <a:srgbClr val="008000"/>
                </a:solidFill>
              </a:rPr>
              <a:t>～</a:t>
            </a:r>
            <a:r>
              <a:rPr lang="en-US" altLang="zh-CN" sz="1600" smtClean="0">
                <a:solidFill>
                  <a:srgbClr val="008000"/>
                </a:solidFill>
              </a:rPr>
              <a:t>c[9]</a:t>
            </a:r>
            <a:r>
              <a:rPr lang="zh-CN" altLang="en-US" sz="1600" smtClean="0">
                <a:solidFill>
                  <a:srgbClr val="008000"/>
                </a:solidFill>
              </a:rPr>
              <a:t>这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</a:t>
            </a:r>
            <a:r>
              <a:rPr lang="zh-CN" altLang="en-US" sz="1600" smtClean="0">
                <a:solidFill>
                  <a:srgbClr val="008000"/>
                </a:solidFill>
              </a:rPr>
              <a:t>元素</a:t>
            </a:r>
            <a:endParaRPr lang="pt-BR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77565" y="3000281"/>
            <a:ext cx="698989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c</a:t>
            </a:r>
            <a:r>
              <a:rPr lang="pt-BR" altLang="zh-CN" sz="1600" smtClean="0"/>
              <a:t>har c</a:t>
            </a:r>
            <a:r>
              <a:rPr lang="en-US" altLang="zh-CN" sz="1600" smtClean="0"/>
              <a:t>[</a:t>
            </a:r>
            <a:r>
              <a:rPr lang="pt-BR" altLang="zh-CN" sz="1600" smtClean="0"/>
              <a:t>10</a:t>
            </a:r>
            <a:r>
              <a:rPr lang="en-US" altLang="zh-CN" sz="1600" smtClean="0"/>
              <a:t>]</a:t>
            </a:r>
            <a:r>
              <a:rPr lang="pt-BR" altLang="zh-CN" sz="1600" smtClean="0"/>
              <a:t>={′</a:t>
            </a:r>
            <a:r>
              <a:rPr lang="pt-BR" altLang="zh-CN" sz="1600"/>
              <a:t>c′,′ ′,′p′,′r′,′o′,′g′,′r′,′a′,′m′};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77562" y="515575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 smtClean="0"/>
              <a:t>char diamond[5][5]={{′ </a:t>
            </a:r>
            <a:r>
              <a:rPr lang="en-US" altLang="zh-CN" sz="1600"/>
              <a:t>′,′ </a:t>
            </a:r>
            <a:r>
              <a:rPr lang="en-US" altLang="zh-CN" sz="1600" smtClean="0"/>
              <a:t>′,′*′},{′ ′,′*′,′ ′,′*′},{′*′,′ </a:t>
            </a:r>
            <a:r>
              <a:rPr lang="en-US" altLang="zh-CN" sz="1600"/>
              <a:t>′,′ ′,′ </a:t>
            </a:r>
            <a:r>
              <a:rPr lang="en-US" altLang="zh-CN" sz="1600" smtClean="0"/>
              <a:t>′,′*′},{′ ′,′*′,′ ′,′*′},{′ </a:t>
            </a:r>
            <a:r>
              <a:rPr lang="en-US" altLang="zh-CN" sz="1600"/>
              <a:t>′,′ </a:t>
            </a:r>
            <a:r>
              <a:rPr lang="en-US" altLang="zh-CN" sz="1600" smtClean="0"/>
              <a:t>′,′*′}};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7563" y="4460366"/>
            <a:ext cx="929291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 smtClean="0"/>
              <a:t>char c</a:t>
            </a:r>
            <a:r>
              <a:rPr lang="en-US" altLang="zh-CN" sz="1600" smtClean="0"/>
              <a:t>[]</a:t>
            </a:r>
            <a:r>
              <a:rPr lang="pt-BR" altLang="zh-CN" sz="1600" smtClean="0"/>
              <a:t>={′</a:t>
            </a:r>
            <a:r>
              <a:rPr lang="pt-BR" altLang="zh-CN" sz="1600"/>
              <a:t>I′,′ ′,′a′,′m′,′ ′,′h′,′a′,′p′,′p′,′y</a:t>
            </a:r>
            <a:r>
              <a:rPr lang="pt-BR" altLang="zh-CN" sz="1600" smtClean="0"/>
              <a:t>′};		</a:t>
            </a:r>
            <a:r>
              <a:rPr lang="pt-BR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数组</a:t>
            </a:r>
            <a:r>
              <a:rPr lang="en-US" altLang="zh-CN" sz="1600">
                <a:solidFill>
                  <a:srgbClr val="008000"/>
                </a:solidFill>
              </a:rPr>
              <a:t>c</a:t>
            </a:r>
            <a:r>
              <a:rPr lang="zh-CN" altLang="en-US" sz="1600">
                <a:solidFill>
                  <a:srgbClr val="008000"/>
                </a:solidFill>
              </a:rPr>
              <a:t>的长度自动定为</a:t>
            </a:r>
            <a:r>
              <a:rPr lang="en-US" altLang="zh-CN" sz="1600" smtClean="0">
                <a:solidFill>
                  <a:srgbClr val="008000"/>
                </a:solidFill>
              </a:rPr>
              <a:t>10</a:t>
            </a:r>
            <a:endParaRPr lang="en-US" altLang="zh-CN" sz="1600">
              <a:solidFill>
                <a:srgbClr val="008000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87351"/>
              </p:ext>
            </p:extLst>
          </p:nvPr>
        </p:nvGraphicFramePr>
        <p:xfrm>
          <a:off x="677564" y="3427796"/>
          <a:ext cx="6989890" cy="67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989">
                  <a:extLst>
                    <a:ext uri="{9D8B030D-6E8A-4147-A177-3AD203B41FA5}">
                      <a16:colId xmlns:a16="http://schemas.microsoft.com/office/drawing/2014/main" val="309110143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96104730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1925597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381637715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6106350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1961097908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2947399013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858909619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579515141"/>
                    </a:ext>
                  </a:extLst>
                </a:gridCol>
                <a:gridCol w="698989">
                  <a:extLst>
                    <a:ext uri="{9D8B030D-6E8A-4147-A177-3AD203B41FA5}">
                      <a16:colId xmlns:a16="http://schemas.microsoft.com/office/drawing/2014/main" val="3990122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c[0]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c[1]</a:t>
                      </a:r>
                      <a:endParaRPr lang="zh-CN" altLang="en-US" sz="160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c[2]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c[3]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c[4]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c[5]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c[6]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c[7]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c[8]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c[9]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9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smtClean="0">
                          <a:effectLst/>
                        </a:rPr>
                        <a:t>ㄩ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p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>
                          <a:effectLst/>
                        </a:rPr>
                        <a:t>o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g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m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08960476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298952" y="4654929"/>
            <a:ext cx="963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* *</a:t>
            </a: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*   *</a:t>
            </a:r>
          </a:p>
          <a:p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* *</a:t>
            </a: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83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 smtClean="0"/>
              <a:t>引用字符数组中的元素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5325337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6.6】</a:t>
            </a:r>
            <a:r>
              <a:rPr lang="zh-CN" altLang="en-US" sz="2000">
                <a:solidFill>
                  <a:schemeClr val="accent1"/>
                </a:solidFill>
              </a:rPr>
              <a:t>输出一个已知的</a:t>
            </a:r>
            <a:r>
              <a:rPr lang="zh-CN" altLang="en-US" sz="2000" smtClean="0">
                <a:solidFill>
                  <a:schemeClr val="accent1"/>
                </a:solidFill>
              </a:rPr>
              <a:t>字符串。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39227" y="1714995"/>
            <a:ext cx="4791446" cy="320869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printf("%c",c[i]);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1400" y="5095707"/>
            <a:ext cx="3467100" cy="80962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6309437" y="1250578"/>
            <a:ext cx="5325337" cy="663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【</a:t>
            </a:r>
            <a:r>
              <a:rPr lang="zh-CN" altLang="en-US" sz="2000" smtClean="0">
                <a:solidFill>
                  <a:schemeClr val="accent1"/>
                </a:solidFill>
              </a:rPr>
              <a:t>例</a:t>
            </a:r>
            <a:r>
              <a:rPr lang="en-US" altLang="zh-CN" sz="2000" smtClean="0">
                <a:solidFill>
                  <a:schemeClr val="accent1"/>
                </a:solidFill>
              </a:rPr>
              <a:t>6.7】</a:t>
            </a:r>
            <a:r>
              <a:rPr lang="zh-CN" altLang="en-US" sz="2000">
                <a:solidFill>
                  <a:schemeClr val="accent1"/>
                </a:solidFill>
              </a:rPr>
              <a:t>输出一个菱形图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16101" y="1714994"/>
            <a:ext cx="4791446" cy="320869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smtClean="0"/>
              <a:t>{</a:t>
            </a:r>
            <a:r>
              <a:rPr lang="en-US" altLang="zh-CN" sz="1400" dirty="0"/>
              <a:t>	char diamond[][5]={{' ',' ','*'},{' ','*',' ','*'},{'*',' ',' ',' ','*'},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{' ','*',' ','*'},{' ',' ','*'}};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i,j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	</a:t>
            </a:r>
            <a:endParaRPr lang="en-US" altLang="zh-CN" sz="1400" dirty="0" smtClean="0"/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	for </a:t>
            </a:r>
            <a:r>
              <a:rPr lang="en-US" altLang="zh-CN" sz="1400" dirty="0"/>
              <a:t>(j=0;j&lt;5;j++)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c",diamond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][j]);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43317" y="5042833"/>
            <a:ext cx="3457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6877"/>
            <a:ext cx="10767646" cy="13266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语言中，是将字符串作为字符数组来处理的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en-US" altLang="zh-CN" sz="200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在实际工作中，人们关心的往往是字符串的有效长度而不是字符数组的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长度。</a:t>
            </a:r>
            <a:endParaRPr lang="en-US" altLang="zh-CN" sz="2000" smtClean="0">
              <a:solidFill>
                <a:schemeClr val="accent1"/>
              </a:solidFill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为了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测定字符串的实际长度，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C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语言规定了一个“字符串结束标志”，以字符</a:t>
            </a:r>
            <a:r>
              <a:rPr lang="en-US" altLang="zh-CN" sz="2000" b="1" smtClean="0">
                <a:solidFill>
                  <a:srgbClr val="FF0000"/>
                </a:solidFill>
                <a:latin typeface="+mn-ea"/>
                <a:ea typeface="+mn-ea"/>
              </a:rPr>
              <a:t>′\</a:t>
            </a:r>
            <a:r>
              <a:rPr lang="en-US" altLang="zh-CN" sz="2000" b="1">
                <a:solidFill>
                  <a:srgbClr val="FF0000"/>
                </a:solidFill>
                <a:latin typeface="+mn-ea"/>
                <a:ea typeface="+mn-ea"/>
              </a:rPr>
              <a:t>0′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作为结束标志</a:t>
            </a:r>
            <a:r>
              <a:rPr lang="zh-CN" altLang="en-US" sz="2000" smtClean="0">
                <a:solidFill>
                  <a:schemeClr val="accent1"/>
                </a:solidFill>
                <a:latin typeface="+mn-ea"/>
                <a:ea typeface="+mn-ea"/>
              </a:rPr>
              <a:t>。</a:t>
            </a:r>
            <a:endParaRPr lang="zh-CN" altLang="en-US" sz="200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55339" y="3802554"/>
            <a:ext cx="6614838" cy="2087910"/>
            <a:chOff x="10187984" y="4266795"/>
            <a:chExt cx="6614838" cy="2087910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22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5840137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系统在用字符数组存储字符串常量时会自动加一个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作为结束符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在定义字符数组时应估计实际字符串长度，保证数组长度始终大于字符串实际长度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在一个字符数组中先后存放多个不同长度的字符串，则应使数组长度大于最长的字符串的长度。</a:t>
              </a:r>
            </a:p>
          </p:txBody>
        </p:sp>
        <p:sp>
          <p:nvSpPr>
            <p:cNvPr id="23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16501197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838757" y="3087845"/>
            <a:ext cx="105150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″C program</a:t>
            </a:r>
            <a:r>
              <a:rPr lang="en-US" altLang="zh-CN" sz="1600" smtClean="0"/>
              <a:t>″  </a:t>
            </a:r>
            <a:r>
              <a:rPr lang="zh-CN" altLang="en-US" sz="1600" smtClean="0">
                <a:solidFill>
                  <a:srgbClr val="0070C0"/>
                </a:solidFill>
              </a:rPr>
              <a:t>字符串</a:t>
            </a:r>
            <a:r>
              <a:rPr lang="zh-CN" altLang="en-US" sz="1600">
                <a:solidFill>
                  <a:srgbClr val="0070C0"/>
                </a:solidFill>
              </a:rPr>
              <a:t>是存放在一维数组中的</a:t>
            </a:r>
            <a:r>
              <a:rPr lang="zh-CN" altLang="en-US" sz="1600" smtClean="0">
                <a:solidFill>
                  <a:srgbClr val="0070C0"/>
                </a:solidFill>
              </a:rPr>
              <a:t>，占</a:t>
            </a:r>
            <a:r>
              <a:rPr lang="en-US" altLang="zh-CN" sz="1600">
                <a:solidFill>
                  <a:srgbClr val="0070C0"/>
                </a:solidFill>
              </a:rPr>
              <a:t>10</a:t>
            </a:r>
            <a:r>
              <a:rPr lang="zh-CN" altLang="en-US" sz="1600">
                <a:solidFill>
                  <a:srgbClr val="0070C0"/>
                </a:solidFill>
              </a:rPr>
              <a:t>个字节</a:t>
            </a:r>
            <a:r>
              <a:rPr lang="zh-CN" altLang="en-US" sz="1600" smtClean="0">
                <a:solidFill>
                  <a:srgbClr val="0070C0"/>
                </a:solidFill>
              </a:rPr>
              <a:t>，字符占</a:t>
            </a:r>
            <a:r>
              <a:rPr lang="en-US" altLang="zh-CN" sz="1600" smtClean="0">
                <a:solidFill>
                  <a:srgbClr val="0070C0"/>
                </a:solidFill>
              </a:rPr>
              <a:t>9</a:t>
            </a:r>
            <a:r>
              <a:rPr lang="zh-CN" altLang="en-US" sz="1600" smtClean="0">
                <a:solidFill>
                  <a:srgbClr val="0070C0"/>
                </a:solidFill>
              </a:rPr>
              <a:t>个字节，最后</a:t>
            </a:r>
            <a:r>
              <a:rPr lang="zh-CN" altLang="en-US" sz="1600">
                <a:solidFill>
                  <a:srgbClr val="0070C0"/>
                </a:solidFill>
              </a:rPr>
              <a:t>一个字节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是由系统自动加上的</a:t>
            </a:r>
            <a:endParaRPr lang="en-US" altLang="zh-CN" sz="16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4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字符串和字符串结束标志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838757" y="1557983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printf</a:t>
            </a:r>
            <a:r>
              <a:rPr lang="en-US" altLang="zh-CN" sz="1600" smtClean="0"/>
              <a:t>("How </a:t>
            </a:r>
            <a:r>
              <a:rPr lang="en-US" altLang="zh-CN" sz="1600"/>
              <a:t>do you do?\</a:t>
            </a:r>
            <a:r>
              <a:rPr lang="en-US" altLang="zh-CN" sz="1600" smtClean="0"/>
              <a:t>n");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在向内存中存储时，系统自动在最后一个字符</a:t>
            </a:r>
            <a:r>
              <a:rPr lang="en-US" altLang="zh-CN" sz="1600">
                <a:solidFill>
                  <a:srgbClr val="0070C0"/>
                </a:solidFill>
              </a:rPr>
              <a:t>′\n′</a:t>
            </a:r>
            <a:r>
              <a:rPr lang="zh-CN" altLang="en-US" sz="1600">
                <a:solidFill>
                  <a:srgbClr val="0070C0"/>
                </a:solidFill>
              </a:rPr>
              <a:t>的后面加了一个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，作为字符串结束标志。在执行</a:t>
            </a:r>
            <a:r>
              <a:rPr lang="en-US" altLang="zh-CN" sz="1600">
                <a:solidFill>
                  <a:srgbClr val="0070C0"/>
                </a:solidFill>
              </a:rPr>
              <a:t>printf</a:t>
            </a:r>
            <a:r>
              <a:rPr lang="zh-CN" altLang="en-US" sz="1600">
                <a:solidFill>
                  <a:srgbClr val="0070C0"/>
                </a:solidFill>
              </a:rPr>
              <a:t>函数时，每输出一个字符检查一次，看下一个字符是否为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，遇</a:t>
            </a:r>
            <a:r>
              <a:rPr lang="en-US" altLang="zh-CN" sz="1600" smtClean="0">
                <a:solidFill>
                  <a:srgbClr val="0070C0"/>
                </a:solidFill>
              </a:rPr>
              <a:t>′\</a:t>
            </a:r>
            <a:r>
              <a:rPr lang="en-US" altLang="zh-CN" sz="1600">
                <a:solidFill>
                  <a:srgbClr val="0070C0"/>
                </a:solidFill>
              </a:rPr>
              <a:t>0′</a:t>
            </a:r>
            <a:r>
              <a:rPr lang="zh-CN" altLang="en-US" sz="1600">
                <a:solidFill>
                  <a:srgbClr val="0070C0"/>
                </a:solidFill>
              </a:rPr>
              <a:t>就停止输出。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00" y="2883546"/>
            <a:ext cx="10515043" cy="1035748"/>
          </a:xfrm>
          <a:prstGeom prst="roundRect">
            <a:avLst>
              <a:gd name="adj" fmla="val 562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char </a:t>
            </a:r>
            <a:r>
              <a:rPr lang="en-US" altLang="zh-CN" sz="1600" smtClean="0"/>
              <a:t>c[]={"I  </a:t>
            </a:r>
            <a:r>
              <a:rPr lang="en-US" altLang="zh-CN" sz="1600"/>
              <a:t>am  </a:t>
            </a:r>
            <a:r>
              <a:rPr lang="en-US" altLang="zh-CN" sz="1600" smtClean="0"/>
              <a:t>happy"};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 smtClean="0"/>
              <a:t>或 </a:t>
            </a:r>
            <a:r>
              <a:rPr lang="en-US" altLang="zh-CN" sz="1600"/>
              <a:t>char </a:t>
            </a:r>
            <a:r>
              <a:rPr lang="en-US" altLang="zh-CN" sz="1600" smtClean="0"/>
              <a:t>c[]="I </a:t>
            </a:r>
            <a:r>
              <a:rPr lang="en-US" altLang="zh-CN" sz="1600"/>
              <a:t>am </a:t>
            </a:r>
            <a:r>
              <a:rPr lang="en-US" altLang="zh-CN" sz="1600" smtClean="0"/>
              <a:t>happy";</a:t>
            </a:r>
            <a:endParaRPr lang="en-US" altLang="zh-CN" sz="1600"/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用一个字符串</a:t>
            </a:r>
            <a:r>
              <a:rPr lang="en-US" altLang="zh-CN" sz="1600">
                <a:solidFill>
                  <a:srgbClr val="0070C0"/>
                </a:solidFill>
              </a:rPr>
              <a:t>(</a:t>
            </a:r>
            <a:r>
              <a:rPr lang="zh-CN" altLang="en-US" sz="1600">
                <a:solidFill>
                  <a:srgbClr val="0070C0"/>
                </a:solidFill>
              </a:rPr>
              <a:t>注意字符串的两端是用</a:t>
            </a:r>
            <a:r>
              <a:rPr lang="zh-CN" altLang="en-US" sz="1600" b="1">
                <a:solidFill>
                  <a:srgbClr val="0070C0"/>
                </a:solidFill>
              </a:rPr>
              <a:t>双引号</a:t>
            </a:r>
            <a:r>
              <a:rPr lang="zh-CN" altLang="en-US" sz="1600">
                <a:solidFill>
                  <a:srgbClr val="0070C0"/>
                </a:solidFill>
              </a:rPr>
              <a:t>而不是</a:t>
            </a:r>
            <a:r>
              <a:rPr lang="zh-CN" altLang="en-US" sz="1600" smtClean="0">
                <a:solidFill>
                  <a:srgbClr val="0070C0"/>
                </a:solidFill>
              </a:rPr>
              <a:t>单引号括</a:t>
            </a:r>
            <a:r>
              <a:rPr lang="zh-CN" altLang="en-US" sz="1600">
                <a:solidFill>
                  <a:srgbClr val="0070C0"/>
                </a:solidFill>
              </a:rPr>
              <a:t>起来的</a:t>
            </a:r>
            <a:r>
              <a:rPr lang="en-US" altLang="zh-CN" sz="1600">
                <a:solidFill>
                  <a:srgbClr val="0070C0"/>
                </a:solidFill>
              </a:rPr>
              <a:t>)</a:t>
            </a:r>
            <a:r>
              <a:rPr lang="zh-CN" altLang="en-US" sz="1600" smtClean="0">
                <a:solidFill>
                  <a:srgbClr val="0070C0"/>
                </a:solidFill>
              </a:rPr>
              <a:t>作为字符数组的初值。</a:t>
            </a:r>
            <a:endParaRPr lang="en-US" altLang="zh-CN" sz="1600">
              <a:solidFill>
                <a:srgbClr val="0070C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38200" y="3938211"/>
            <a:ext cx="10515043" cy="525490"/>
            <a:chOff x="10187984" y="4266795"/>
            <a:chExt cx="10515043" cy="525490"/>
          </a:xfrm>
        </p:grpSpPr>
        <p:sp>
          <p:nvSpPr>
            <p:cNvPr id="14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5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5"/>
              <a:ext cx="9740342" cy="522287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的长度不是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，而是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。因为字符串常量的最后由系统加上一个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</a:p>
          </p:txBody>
        </p:sp>
        <p:sp>
          <p:nvSpPr>
            <p:cNvPr id="16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401402" y="449066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838200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[]</a:t>
            </a:r>
            <a:r>
              <a:rPr lang="pt-BR" altLang="zh-CN" sz="1600" smtClean="0">
                <a:solidFill>
                  <a:schemeClr val="tx1"/>
                </a:solidFill>
              </a:rPr>
              <a:t>={′</a:t>
            </a:r>
            <a:r>
              <a:rPr lang="pt-BR" altLang="zh-CN" sz="1600">
                <a:solidFill>
                  <a:schemeClr val="tx1"/>
                </a:solidFill>
              </a:rPr>
              <a:t>I′, ′ ′, ′a′,′m′, ′ ′,′h′,′a′,′p′,′p′,′y</a:t>
            </a:r>
            <a:r>
              <a:rPr lang="pt-BR" altLang="zh-CN" sz="1600" smtClean="0">
                <a:solidFill>
                  <a:schemeClr val="tx1"/>
                </a:solidFill>
              </a:rPr>
              <a:t>′,′\</a:t>
            </a:r>
            <a:r>
              <a:rPr lang="pt-BR" altLang="zh-CN" sz="1600">
                <a:solidFill>
                  <a:schemeClr val="tx1"/>
                </a:solidFill>
              </a:rPr>
              <a:t>0</a:t>
            </a:r>
            <a:r>
              <a:rPr lang="pt-BR" altLang="zh-CN" sz="1600" smtClean="0">
                <a:solidFill>
                  <a:schemeClr val="tx1"/>
                </a:solidFill>
              </a:rPr>
              <a:t>′};</a:t>
            </a:r>
            <a:endParaRPr lang="pt-BR" altLang="zh-CN" sz="16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6245469" y="4681751"/>
            <a:ext cx="4797669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[]</a:t>
            </a:r>
            <a:r>
              <a:rPr lang="pt-BR" altLang="zh-CN" sz="1600" smtClean="0">
                <a:solidFill>
                  <a:schemeClr val="tx1"/>
                </a:solidFill>
              </a:rPr>
              <a:t>={′</a:t>
            </a:r>
            <a:r>
              <a:rPr lang="pt-BR" altLang="zh-CN" sz="1600">
                <a:solidFill>
                  <a:schemeClr val="tx1"/>
                </a:solidFill>
              </a:rPr>
              <a:t>I′, ′ ′, ′a′,′m′, ′ ′,′h′,′a′,′p′,′p′,′y′};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58" y="4614704"/>
                <a:ext cx="363136" cy="523220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KSO_Shape"/>
          <p:cNvSpPr/>
          <p:nvPr/>
        </p:nvSpPr>
        <p:spPr>
          <a:xfrm rot="17021938" flipH="1" flipV="1">
            <a:off x="-209742" y="3724452"/>
            <a:ext cx="1781735" cy="777639"/>
          </a:xfrm>
          <a:custGeom>
            <a:avLst/>
            <a:gdLst>
              <a:gd name="connsiteX0" fmla="*/ 549151 w 619898"/>
              <a:gd name="connsiteY0" fmla="*/ 0 h 422915"/>
              <a:gd name="connsiteX1" fmla="*/ 619898 w 619898"/>
              <a:gd name="connsiteY1" fmla="*/ 121978 h 422915"/>
              <a:gd name="connsiteX2" fmla="*/ 579339 w 619898"/>
              <a:gd name="connsiteY2" fmla="*/ 121978 h 422915"/>
              <a:gd name="connsiteX3" fmla="*/ 275923 w 619898"/>
              <a:gd name="connsiteY3" fmla="*/ 422915 h 422915"/>
              <a:gd name="connsiteX4" fmla="*/ 8083 w 619898"/>
              <a:gd name="connsiteY4" fmla="*/ 260285 h 422915"/>
              <a:gd name="connsiteX5" fmla="*/ 0 w 619898"/>
              <a:gd name="connsiteY5" fmla="*/ 240984 h 422915"/>
              <a:gd name="connsiteX6" fmla="*/ 54702 w 619898"/>
              <a:gd name="connsiteY6" fmla="*/ 218612 h 422915"/>
              <a:gd name="connsiteX7" fmla="*/ 70022 w 619898"/>
              <a:gd name="connsiteY7" fmla="*/ 247807 h 422915"/>
              <a:gd name="connsiteX8" fmla="*/ 275923 w 619898"/>
              <a:gd name="connsiteY8" fmla="*/ 362248 h 422915"/>
              <a:gd name="connsiteX9" fmla="*/ 518672 w 619898"/>
              <a:gd name="connsiteY9" fmla="*/ 121978 h 422915"/>
              <a:gd name="connsiteX10" fmla="*/ 478405 w 619898"/>
              <a:gd name="connsiteY10" fmla="*/ 121978 h 42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898" h="422915">
                <a:moveTo>
                  <a:pt x="549151" y="0"/>
                </a:moveTo>
                <a:lnTo>
                  <a:pt x="619898" y="121978"/>
                </a:lnTo>
                <a:lnTo>
                  <a:pt x="579339" y="121978"/>
                </a:lnTo>
                <a:cubicBezTo>
                  <a:pt x="578058" y="288421"/>
                  <a:pt x="442696" y="422915"/>
                  <a:pt x="275923" y="422915"/>
                </a:cubicBezTo>
                <a:cubicBezTo>
                  <a:pt x="159264" y="422915"/>
                  <a:pt x="57976" y="357106"/>
                  <a:pt x="8083" y="260285"/>
                </a:cubicBezTo>
                <a:lnTo>
                  <a:pt x="0" y="240984"/>
                </a:lnTo>
                <a:lnTo>
                  <a:pt x="54702" y="218612"/>
                </a:lnTo>
                <a:lnTo>
                  <a:pt x="70022" y="247807"/>
                </a:lnTo>
                <a:cubicBezTo>
                  <a:pt x="112705" y="316565"/>
                  <a:pt x="188980" y="362248"/>
                  <a:pt x="275923" y="362248"/>
                </a:cubicBezTo>
                <a:cubicBezTo>
                  <a:pt x="409190" y="362248"/>
                  <a:pt x="517390" y="254915"/>
                  <a:pt x="518672" y="121978"/>
                </a:cubicBezTo>
                <a:lnTo>
                  <a:pt x="478405" y="12197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838200" y="5458376"/>
            <a:ext cx="10515043" cy="1077479"/>
          </a:xfrm>
          <a:prstGeom prst="roundRect">
            <a:avLst>
              <a:gd name="adj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c</a:t>
            </a:r>
            <a:r>
              <a:rPr lang="en-US" altLang="zh-CN" sz="1600" smtClean="0">
                <a:solidFill>
                  <a:schemeClr val="tx1"/>
                </a:solidFill>
              </a:rPr>
              <a:t>[10]</a:t>
            </a:r>
            <a:r>
              <a:rPr lang="pt-BR" altLang="zh-CN" sz="1600" smtClean="0">
                <a:solidFill>
                  <a:schemeClr val="tx1"/>
                </a:solidFill>
              </a:rPr>
              <a:t>={"China"};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数组</a:t>
            </a:r>
            <a:r>
              <a:rPr lang="pt-BR" altLang="zh-CN" sz="1600">
                <a:solidFill>
                  <a:srgbClr val="0070C0"/>
                </a:solidFill>
              </a:rPr>
              <a:t>c</a:t>
            </a:r>
            <a:r>
              <a:rPr lang="zh-CN" altLang="en-US" sz="1600">
                <a:solidFill>
                  <a:srgbClr val="0070C0"/>
                </a:solidFill>
              </a:rPr>
              <a:t>的前</a:t>
            </a:r>
            <a:r>
              <a:rPr lang="en-US" altLang="zh-CN" sz="1600">
                <a:solidFill>
                  <a:srgbClr val="0070C0"/>
                </a:solidFill>
              </a:rPr>
              <a:t>5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>
                <a:solidFill>
                  <a:srgbClr val="0070C0"/>
                </a:solidFill>
              </a:rPr>
              <a:t>: ′</a:t>
            </a:r>
            <a:r>
              <a:rPr lang="pt-BR" altLang="zh-CN" sz="1600">
                <a:solidFill>
                  <a:srgbClr val="0070C0"/>
                </a:solidFill>
              </a:rPr>
              <a:t>C′,′h′,′i′,′n′,′a′,</a:t>
            </a:r>
            <a:r>
              <a:rPr lang="zh-CN" altLang="en-US" sz="1600">
                <a:solidFill>
                  <a:srgbClr val="0070C0"/>
                </a:solidFill>
              </a:rPr>
              <a:t>第</a:t>
            </a:r>
            <a:r>
              <a:rPr lang="en-US" altLang="zh-CN" sz="1600">
                <a:solidFill>
                  <a:srgbClr val="0070C0"/>
                </a:solidFill>
              </a:rPr>
              <a:t>6</a:t>
            </a:r>
            <a:r>
              <a:rPr lang="zh-CN" altLang="en-US" sz="1600">
                <a:solidFill>
                  <a:srgbClr val="0070C0"/>
                </a:solidFill>
              </a:rPr>
              <a:t>个元素为</a:t>
            </a:r>
            <a:r>
              <a:rPr lang="en-US" altLang="zh-CN" sz="1600" smtClean="0">
                <a:solidFill>
                  <a:srgbClr val="0070C0"/>
                </a:solidFill>
              </a:rPr>
              <a:t>′\0</a:t>
            </a:r>
            <a:r>
              <a:rPr lang="en-US" altLang="zh-CN" sz="1600">
                <a:solidFill>
                  <a:srgbClr val="0070C0"/>
                </a:solidFill>
              </a:rPr>
              <a:t>′</a:t>
            </a:r>
            <a:r>
              <a:rPr lang="zh-CN" altLang="en-US" sz="1600">
                <a:solidFill>
                  <a:srgbClr val="0070C0"/>
                </a:solidFill>
              </a:rPr>
              <a:t>，后</a:t>
            </a:r>
            <a:r>
              <a:rPr lang="en-US" altLang="zh-CN" sz="1600">
                <a:solidFill>
                  <a:srgbClr val="0070C0"/>
                </a:solidFill>
              </a:rPr>
              <a:t>4</a:t>
            </a:r>
            <a:r>
              <a:rPr lang="zh-CN" altLang="en-US" sz="1600">
                <a:solidFill>
                  <a:srgbClr val="0070C0"/>
                </a:solidFill>
              </a:rPr>
              <a:t>个元素也自动设定为</a:t>
            </a:r>
            <a:r>
              <a:rPr lang="zh-CN" altLang="en-US" sz="1600" smtClean="0">
                <a:solidFill>
                  <a:srgbClr val="0070C0"/>
                </a:solidFill>
              </a:rPr>
              <a:t>空字符。</a:t>
            </a:r>
            <a:endParaRPr lang="en-US" altLang="zh-CN" sz="1600" smtClean="0">
              <a:solidFill>
                <a:srgbClr val="0070C0"/>
              </a:solidFill>
            </a:endParaRPr>
          </a:p>
          <a:p>
            <a:pPr defTabSz="363538">
              <a:lnSpc>
                <a:spcPct val="120000"/>
              </a:lnSpc>
            </a:pPr>
            <a:endParaRPr lang="pt-BR" altLang="zh-CN" sz="160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28479"/>
              </p:ext>
            </p:extLst>
          </p:nvPr>
        </p:nvGraphicFramePr>
        <p:xfrm>
          <a:off x="3427746" y="6132599"/>
          <a:ext cx="533595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595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533595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C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i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n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830073" y="358674"/>
            <a:ext cx="4775773" cy="2672366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c[15]={'I',' ','a','m',' ','a',' ','s','t','u','d','e','n','t','.'};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for(i=0;i&lt;15;i++)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printf("</a:t>
            </a:r>
            <a:r>
              <a:rPr lang="en-US" altLang="zh-CN" sz="1400">
                <a:solidFill>
                  <a:schemeClr val="accent6"/>
                </a:solidFill>
              </a:rPr>
              <a:t>%c</a:t>
            </a:r>
            <a:r>
              <a:rPr lang="en-US" altLang="zh-CN" sz="140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c[i]</a:t>
            </a:r>
            <a:r>
              <a:rPr lang="en-US" altLang="zh-CN" sz="140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808893" y="1595852"/>
            <a:ext cx="5663497" cy="200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 smtClean="0">
                <a:solidFill>
                  <a:schemeClr val="accent1"/>
                </a:solidFill>
              </a:rPr>
              <a:t>(</a:t>
            </a:r>
            <a:r>
              <a:rPr lang="en-US" altLang="zh-CN" sz="2000">
                <a:solidFill>
                  <a:schemeClr val="accent1"/>
                </a:solidFill>
              </a:rPr>
              <a:t>1) </a:t>
            </a:r>
            <a:r>
              <a:rPr lang="zh-CN" altLang="en-US" sz="2000">
                <a:solidFill>
                  <a:schemeClr val="accent1"/>
                </a:solidFill>
              </a:rPr>
              <a:t>逐个字符输入输出。用格式符“</a:t>
            </a:r>
            <a:r>
              <a:rPr lang="en-US" altLang="zh-CN" sz="2000">
                <a:solidFill>
                  <a:schemeClr val="accent1"/>
                </a:solidFill>
              </a:rPr>
              <a:t>%c”</a:t>
            </a:r>
            <a:r>
              <a:rPr lang="zh-CN" altLang="en-US" sz="2000">
                <a:solidFill>
                  <a:schemeClr val="accent1"/>
                </a:solidFill>
              </a:rPr>
              <a:t>输入或输出一个</a:t>
            </a:r>
            <a:r>
              <a:rPr lang="zh-CN" altLang="en-US" sz="2000" smtClean="0">
                <a:solidFill>
                  <a:schemeClr val="accent1"/>
                </a:solidFill>
              </a:rPr>
              <a:t>字符。</a:t>
            </a:r>
            <a:endParaRPr lang="zh-CN" altLang="en-US" sz="2000">
              <a:solidFill>
                <a:schemeClr val="accent1"/>
              </a:solidFill>
            </a:endParaRPr>
          </a:p>
          <a:p>
            <a:pPr marL="88900" indent="-889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000">
                <a:solidFill>
                  <a:schemeClr val="accent1"/>
                </a:solidFill>
              </a:rPr>
              <a:t>(2) </a:t>
            </a:r>
            <a:r>
              <a:rPr lang="zh-CN" altLang="en-US" sz="2000">
                <a:solidFill>
                  <a:schemeClr val="accent1"/>
                </a:solidFill>
              </a:rPr>
              <a:t>将整个字符串一次输入或输出。用“</a:t>
            </a:r>
            <a:r>
              <a:rPr lang="en-US" altLang="zh-CN" sz="2000">
                <a:solidFill>
                  <a:schemeClr val="accent1"/>
                </a:solidFill>
              </a:rPr>
              <a:t>%s”</a:t>
            </a:r>
            <a:r>
              <a:rPr lang="zh-CN" altLang="en-US" sz="2000">
                <a:solidFill>
                  <a:schemeClr val="accent1"/>
                </a:solidFill>
              </a:rPr>
              <a:t>格式符，意思是对字符串</a:t>
            </a:r>
            <a:r>
              <a:rPr lang="en-US" altLang="zh-CN" sz="2000">
                <a:solidFill>
                  <a:schemeClr val="accent1"/>
                </a:solidFill>
              </a:rPr>
              <a:t>(string)</a:t>
            </a:r>
            <a:r>
              <a:rPr lang="zh-CN" altLang="en-US" sz="2000">
                <a:solidFill>
                  <a:schemeClr val="accent1"/>
                </a:solidFill>
              </a:rPr>
              <a:t>的输入输出</a:t>
            </a:r>
            <a:r>
              <a:rPr lang="zh-CN" altLang="en-US" sz="2000" smtClean="0">
                <a:solidFill>
                  <a:schemeClr val="accent1"/>
                </a:solidFill>
              </a:rPr>
              <a:t>。</a:t>
            </a:r>
            <a:endParaRPr lang="zh-CN" altLang="en-US" sz="2000">
              <a:solidFill>
                <a:schemeClr val="accent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41778" y="3768345"/>
            <a:ext cx="2469637" cy="2333517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char c[]="China";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</a:t>
            </a:r>
            <a:r>
              <a:rPr lang="en-US" altLang="zh-CN" sz="1400">
                <a:solidFill>
                  <a:schemeClr val="accent6"/>
                </a:solidFill>
              </a:rPr>
              <a:t>%s</a:t>
            </a:r>
            <a:r>
              <a:rPr lang="en-US" altLang="zh-CN" sz="1400"/>
              <a:t>\n",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 smtClean="0"/>
              <a:t>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640015" y="3794227"/>
            <a:ext cx="7965831" cy="230763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(1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输出</a:t>
            </a:r>
            <a:r>
              <a:rPr lang="zh-CN" altLang="en-US">
                <a:solidFill>
                  <a:srgbClr val="000000"/>
                </a:solidFill>
              </a:rPr>
              <a:t>的字符中不包括结束符</a:t>
            </a:r>
            <a:r>
              <a:rPr lang="en-US" altLang="zh-CN" smtClean="0">
                <a:solidFill>
                  <a:srgbClr val="000000"/>
                </a:solidFill>
              </a:rPr>
              <a:t>′\0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(2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用</a:t>
            </a:r>
            <a:r>
              <a:rPr lang="zh-CN" altLang="en-US">
                <a:solidFill>
                  <a:srgbClr val="000000"/>
                </a:solidFill>
              </a:rPr>
              <a:t>“</a:t>
            </a:r>
            <a:r>
              <a:rPr lang="en-US" altLang="zh-CN">
                <a:solidFill>
                  <a:srgbClr val="000000"/>
                </a:solidFill>
              </a:rPr>
              <a:t>%s”</a:t>
            </a:r>
            <a:r>
              <a:rPr lang="zh-CN" altLang="en-US">
                <a:solidFill>
                  <a:srgbClr val="000000"/>
                </a:solidFill>
              </a:rPr>
              <a:t>格式符输出字符串时，</a:t>
            </a:r>
            <a:r>
              <a:rPr lang="en-US" altLang="zh-CN">
                <a:solidFill>
                  <a:srgbClr val="000000"/>
                </a:solidFill>
              </a:rPr>
              <a:t>printf</a:t>
            </a:r>
            <a:r>
              <a:rPr lang="zh-CN" altLang="en-US">
                <a:solidFill>
                  <a:srgbClr val="000000"/>
                </a:solidFill>
              </a:rPr>
              <a:t>函数中的输出项是字符数组名，而不是数组元素名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(3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如果</a:t>
            </a:r>
            <a:r>
              <a:rPr lang="zh-CN" altLang="en-US">
                <a:solidFill>
                  <a:srgbClr val="000000"/>
                </a:solidFill>
              </a:rPr>
              <a:t>数组长度大于字符串的实际长度，也只输出到遇</a:t>
            </a:r>
            <a:r>
              <a:rPr lang="en-US" altLang="zh-CN" smtClean="0">
                <a:solidFill>
                  <a:srgbClr val="000000"/>
                </a:solidFill>
              </a:rPr>
              <a:t>′\</a:t>
            </a:r>
            <a:r>
              <a:rPr lang="en-US" altLang="zh-CN">
                <a:solidFill>
                  <a:srgbClr val="000000"/>
                </a:solidFill>
              </a:rPr>
              <a:t>0′</a:t>
            </a:r>
            <a:r>
              <a:rPr lang="zh-CN" altLang="en-US">
                <a:solidFill>
                  <a:srgbClr val="000000"/>
                </a:solidFill>
              </a:rPr>
              <a:t>结束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en-US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(4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如果</a:t>
            </a:r>
            <a:r>
              <a:rPr lang="zh-CN" altLang="en-US">
                <a:solidFill>
                  <a:srgbClr val="000000"/>
                </a:solidFill>
              </a:rPr>
              <a:t>一个字符数组中包含一个以上</a:t>
            </a:r>
            <a:r>
              <a:rPr lang="en-US" altLang="zh-CN" smtClean="0">
                <a:solidFill>
                  <a:srgbClr val="000000"/>
                </a:solidFill>
              </a:rPr>
              <a:t>′\0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>
                <a:solidFill>
                  <a:srgbClr val="000000"/>
                </a:solidFill>
              </a:rPr>
              <a:t>，则遇第一个</a:t>
            </a:r>
            <a:r>
              <a:rPr lang="en-US" altLang="zh-CN" smtClean="0">
                <a:solidFill>
                  <a:srgbClr val="000000"/>
                </a:solidFill>
              </a:rPr>
              <a:t>′\0</a:t>
            </a:r>
            <a:r>
              <a:rPr lang="en-US" altLang="zh-CN">
                <a:solidFill>
                  <a:srgbClr val="000000"/>
                </a:solidFill>
              </a:rPr>
              <a:t>′</a:t>
            </a:r>
            <a:r>
              <a:rPr lang="zh-CN" altLang="en-US">
                <a:solidFill>
                  <a:srgbClr val="000000"/>
                </a:solidFill>
              </a:rPr>
              <a:t>时输出就结束。</a:t>
            </a:r>
          </a:p>
          <a:p>
            <a:pPr algn="just">
              <a:lnSpc>
                <a:spcPct val="150000"/>
              </a:lnSpc>
              <a:defRPr/>
            </a:pP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71440" y="1385630"/>
            <a:ext cx="2882875" cy="645394"/>
          </a:xfrm>
          <a:prstGeom prst="roundRect">
            <a:avLst>
              <a:gd name="adj" fmla="val 57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</a:t>
            </a:r>
            <a:r>
              <a:rPr lang="en-US" altLang="zh-CN" sz="1400" smtClean="0"/>
              <a:t>c[6];</a:t>
            </a:r>
            <a:endParaRPr lang="en-US" altLang="zh-CN" sz="1400"/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</a:t>
            </a:r>
            <a:r>
              <a:rPr lang="en-US" altLang="zh-CN" sz="1400" smtClean="0"/>
              <a:t>scanf</a:t>
            </a:r>
            <a:r>
              <a:rPr lang="en-US" altLang="zh-CN" sz="1400"/>
              <a:t>("</a:t>
            </a:r>
            <a:r>
              <a:rPr lang="en-US" altLang="zh-CN" sz="1400">
                <a:solidFill>
                  <a:schemeClr val="accent6"/>
                </a:solidFill>
              </a:rPr>
              <a:t>%</a:t>
            </a:r>
            <a:r>
              <a:rPr lang="en-US" altLang="zh-CN" sz="1400" smtClean="0">
                <a:solidFill>
                  <a:schemeClr val="accent6"/>
                </a:solidFill>
              </a:rPr>
              <a:t>s</a:t>
            </a:r>
            <a:r>
              <a:rPr lang="en-US" altLang="zh-CN" sz="1400" smtClean="0"/>
              <a:t>",</a:t>
            </a:r>
            <a:r>
              <a:rPr lang="en-US" altLang="zh-CN" sz="1400">
                <a:solidFill>
                  <a:schemeClr val="accent6"/>
                </a:solidFill>
              </a:rPr>
              <a:t>c</a:t>
            </a:r>
            <a:r>
              <a:rPr lang="en-US" altLang="zh-CN" sz="1400" smtClean="0"/>
              <a:t>);</a:t>
            </a:r>
          </a:p>
        </p:txBody>
      </p:sp>
      <p:sp>
        <p:nvSpPr>
          <p:cNvPr id="15" name="MH_Desc_1"/>
          <p:cNvSpPr/>
          <p:nvPr>
            <p:custDataLst>
              <p:tags r:id="rId1"/>
            </p:custDataLst>
          </p:nvPr>
        </p:nvSpPr>
        <p:spPr>
          <a:xfrm>
            <a:off x="3965331" y="1385630"/>
            <a:ext cx="7693269" cy="137515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从键盘输入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mtClean="0">
                <a:solidFill>
                  <a:srgbClr val="000000"/>
                </a:solidFill>
              </a:rPr>
              <a:t>China</a:t>
            </a:r>
            <a:r>
              <a:rPr lang="en-US" altLang="zh-CN">
                <a:solidFill>
                  <a:srgbClr val="000000"/>
                </a:solidFill>
              </a:rPr>
              <a:t>↙</a:t>
            </a: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系统</a:t>
            </a:r>
            <a:r>
              <a:rPr lang="zh-CN" altLang="en-US">
                <a:solidFill>
                  <a:srgbClr val="000000"/>
                </a:solidFill>
              </a:rPr>
              <a:t>会自动在</a:t>
            </a:r>
            <a:r>
              <a:rPr lang="en-US" altLang="zh-CN">
                <a:solidFill>
                  <a:srgbClr val="000000"/>
                </a:solidFill>
              </a:rPr>
              <a:t>China</a:t>
            </a:r>
            <a:r>
              <a:rPr lang="zh-CN" altLang="en-US">
                <a:solidFill>
                  <a:srgbClr val="000000"/>
                </a:solidFill>
              </a:rPr>
              <a:t>后面加一个</a:t>
            </a:r>
            <a:r>
              <a:rPr lang="en-US" altLang="zh-CN" smtClean="0">
                <a:solidFill>
                  <a:srgbClr val="000000"/>
                </a:solidFill>
              </a:rPr>
              <a:t>′\</a:t>
            </a:r>
            <a:r>
              <a:rPr lang="en-US" altLang="zh-CN">
                <a:solidFill>
                  <a:srgbClr val="000000"/>
                </a:solidFill>
              </a:rPr>
              <a:t>0′</a:t>
            </a:r>
            <a:r>
              <a:rPr lang="zh-CN" altLang="en-US">
                <a:solidFill>
                  <a:srgbClr val="000000"/>
                </a:solidFill>
              </a:rPr>
              <a:t>结束符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71439" y="2955797"/>
            <a:ext cx="2882875" cy="644554"/>
          </a:xfrm>
          <a:prstGeom prst="roundRect">
            <a:avLst>
              <a:gd name="adj" fmla="val 70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	char str1[5],str2[5],str3[5];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scanf("%s%s%s",str1,str2,str3);</a:t>
            </a:r>
          </a:p>
        </p:txBody>
      </p:sp>
      <p:sp>
        <p:nvSpPr>
          <p:cNvPr id="8" name="MH_Desc_1"/>
          <p:cNvSpPr/>
          <p:nvPr>
            <p:custDataLst>
              <p:tags r:id="rId2"/>
            </p:custDataLst>
          </p:nvPr>
        </p:nvSpPr>
        <p:spPr>
          <a:xfrm>
            <a:off x="3965331" y="2956286"/>
            <a:ext cx="7693269" cy="180124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如果利用一个</a:t>
            </a: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zh-CN" altLang="en-US">
                <a:solidFill>
                  <a:srgbClr val="000000"/>
                </a:solidFill>
              </a:rPr>
              <a:t>函数输入多个字符串，则应在输入时以</a:t>
            </a:r>
            <a:r>
              <a:rPr lang="zh-CN" altLang="en-US" b="1">
                <a:solidFill>
                  <a:srgbClr val="000000"/>
                </a:solidFill>
              </a:rPr>
              <a:t>空格</a:t>
            </a:r>
            <a:r>
              <a:rPr lang="zh-CN" altLang="en-US">
                <a:solidFill>
                  <a:srgbClr val="000000"/>
                </a:solidFill>
              </a:rPr>
              <a:t>分隔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en-US" altLang="zh-CN" smtClean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由于有空格字符分隔，作为</a:t>
            </a:r>
            <a:r>
              <a:rPr lang="en-US" altLang="zh-CN">
                <a:solidFill>
                  <a:srgbClr val="000000"/>
                </a:solidFill>
              </a:rPr>
              <a:t>3</a:t>
            </a:r>
            <a:r>
              <a:rPr lang="zh-CN" altLang="en-US">
                <a:solidFill>
                  <a:srgbClr val="000000"/>
                </a:solidFill>
              </a:rPr>
              <a:t>个字符串输入。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96664"/>
              </p:ext>
            </p:extLst>
          </p:nvPr>
        </p:nvGraphicFramePr>
        <p:xfrm>
          <a:off x="8548924" y="3600351"/>
          <a:ext cx="30861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12211116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41799086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6096492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17094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67270811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74326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str1: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str2: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a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r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e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838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str3: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y</a:t>
                      </a:r>
                      <a:endParaRPr lang="zh-CN" altLang="en-US" sz="160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u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?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703360"/>
                  </a:ext>
                </a:extLst>
              </a:tr>
            </a:tbl>
          </a:graphicData>
        </a:graphic>
      </p:graphicFrame>
      <p:sp>
        <p:nvSpPr>
          <p:cNvPr id="10" name="圆角矩形 9"/>
          <p:cNvSpPr/>
          <p:nvPr/>
        </p:nvSpPr>
        <p:spPr>
          <a:xfrm>
            <a:off x="871438" y="4952828"/>
            <a:ext cx="2882875" cy="750903"/>
          </a:xfrm>
          <a:prstGeom prst="roundRect">
            <a:avLst>
              <a:gd name="adj" fmla="val 48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char </a:t>
            </a:r>
            <a:r>
              <a:rPr lang="pt-BR" altLang="zh-CN" sz="1600" smtClean="0">
                <a:solidFill>
                  <a:schemeClr val="tx1"/>
                </a:solidFill>
              </a:rPr>
              <a:t>str</a:t>
            </a:r>
            <a:r>
              <a:rPr lang="en-US" altLang="zh-CN" sz="1600" smtClean="0">
                <a:solidFill>
                  <a:schemeClr val="tx1"/>
                </a:solidFill>
              </a:rPr>
              <a:t>[</a:t>
            </a:r>
            <a:r>
              <a:rPr lang="pt-BR" altLang="zh-CN" sz="1600" smtClean="0">
                <a:solidFill>
                  <a:schemeClr val="tx1"/>
                </a:solidFill>
              </a:rPr>
              <a:t>13</a:t>
            </a:r>
            <a:r>
              <a:rPr lang="en-US" altLang="zh-CN" sz="1600" smtClean="0">
                <a:solidFill>
                  <a:schemeClr val="tx1"/>
                </a:solidFill>
              </a:rPr>
              <a:t>]</a:t>
            </a:r>
            <a:r>
              <a:rPr lang="pt-BR" altLang="zh-CN" sz="1600" smtClean="0">
                <a:solidFill>
                  <a:schemeClr val="tx1"/>
                </a:solidFill>
              </a:rPr>
              <a:t>;</a:t>
            </a:r>
            <a:endParaRPr lang="pt-BR" altLang="zh-CN" sz="1600">
              <a:solidFill>
                <a:schemeClr val="tx1"/>
              </a:solidFill>
            </a:endParaRPr>
          </a:p>
          <a:p>
            <a:pPr defTabSz="363538">
              <a:lnSpc>
                <a:spcPct val="120000"/>
              </a:lnSpc>
            </a:pPr>
            <a:r>
              <a:rPr lang="pt-BR" altLang="zh-CN" sz="1600">
                <a:solidFill>
                  <a:schemeClr val="tx1"/>
                </a:solidFill>
              </a:rPr>
              <a:t>scanf</a:t>
            </a:r>
            <a:r>
              <a:rPr lang="pt-BR" altLang="zh-CN" sz="1600" smtClean="0">
                <a:solidFill>
                  <a:schemeClr val="tx1"/>
                </a:solidFill>
              </a:rPr>
              <a:t>("%s"</a:t>
            </a:r>
            <a:r>
              <a:rPr lang="en-US" altLang="zh-CN" sz="1600" smtClean="0">
                <a:solidFill>
                  <a:schemeClr val="tx1"/>
                </a:solidFill>
              </a:rPr>
              <a:t>,</a:t>
            </a:r>
            <a:r>
              <a:rPr lang="pt-BR" altLang="zh-CN" sz="1600" smtClean="0">
                <a:solidFill>
                  <a:schemeClr val="tx1"/>
                </a:solidFill>
              </a:rPr>
              <a:t>str</a:t>
            </a:r>
            <a:r>
              <a:rPr lang="pt-BR" altLang="zh-CN" sz="160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MH_Desc_1"/>
          <p:cNvSpPr/>
          <p:nvPr>
            <p:custDataLst>
              <p:tags r:id="rId3"/>
            </p:custDataLst>
          </p:nvPr>
        </p:nvSpPr>
        <p:spPr>
          <a:xfrm>
            <a:off x="3965331" y="4953025"/>
            <a:ext cx="7693269" cy="177308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mtClean="0">
                <a:solidFill>
                  <a:srgbClr val="000000"/>
                </a:solidFill>
              </a:rPr>
              <a:t>从</a:t>
            </a:r>
            <a:r>
              <a:rPr lang="zh-CN" altLang="en-US">
                <a:solidFill>
                  <a:srgbClr val="000000"/>
                </a:solidFill>
              </a:rPr>
              <a:t>键盘输入</a:t>
            </a:r>
            <a:r>
              <a:rPr lang="en-US" altLang="zh-CN">
                <a:solidFill>
                  <a:srgbClr val="000000"/>
                </a:solidFill>
              </a:rPr>
              <a:t>: 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How are you? </a:t>
            </a:r>
            <a:r>
              <a:rPr lang="en-US" altLang="zh-CN" smtClean="0">
                <a:solidFill>
                  <a:srgbClr val="000000"/>
                </a:solidFill>
              </a:rPr>
              <a:t>↙</a:t>
            </a:r>
            <a:endParaRPr lang="en-US" altLang="zh-CN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zh-CN" altLang="en-US">
                <a:solidFill>
                  <a:srgbClr val="000000"/>
                </a:solidFill>
              </a:rPr>
              <a:t>由于系统把空格字符作为输入的字符串之间的分隔符，因此只将空格前的字符</a:t>
            </a:r>
            <a:r>
              <a:rPr lang="en-US" altLang="zh-CN">
                <a:solidFill>
                  <a:srgbClr val="000000"/>
                </a:solidFill>
              </a:rPr>
              <a:t>″How″</a:t>
            </a:r>
            <a:r>
              <a:rPr lang="zh-CN" altLang="en-US">
                <a:solidFill>
                  <a:srgbClr val="000000"/>
                </a:solidFill>
              </a:rPr>
              <a:t>送到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zh-CN" altLang="en-US">
                <a:solidFill>
                  <a:srgbClr val="000000"/>
                </a:solidFill>
              </a:rPr>
              <a:t>中。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5765"/>
              </p:ext>
            </p:extLst>
          </p:nvPr>
        </p:nvGraphicFramePr>
        <p:xfrm>
          <a:off x="6299083" y="6273276"/>
          <a:ext cx="533594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457">
                  <a:extLst>
                    <a:ext uri="{9D8B030D-6E8A-4147-A177-3AD203B41FA5}">
                      <a16:colId xmlns:a16="http://schemas.microsoft.com/office/drawing/2014/main" val="507315201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402485207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26206245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4187883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08150540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82157113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449792808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874148774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97151211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2764735626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109591742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3452260159"/>
                    </a:ext>
                  </a:extLst>
                </a:gridCol>
                <a:gridCol w="410457">
                  <a:extLst>
                    <a:ext uri="{9D8B030D-6E8A-4147-A177-3AD203B41FA5}">
                      <a16:colId xmlns:a16="http://schemas.microsoft.com/office/drawing/2014/main" val="679284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o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w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\0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smtClean="0"/>
                        <a:t>\0</a:t>
                      </a:r>
                      <a:endParaRPr lang="zh-CN" alt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858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字符数组的输入输出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05870" y="1446215"/>
            <a:ext cx="10210892" cy="4752361"/>
            <a:chOff x="10187984" y="4266794"/>
            <a:chExt cx="10210892" cy="4752361"/>
          </a:xfrm>
        </p:grpSpPr>
        <p:sp>
          <p:nvSpPr>
            <p:cNvPr id="13" name="MH_Other_1"/>
            <p:cNvSpPr/>
            <p:nvPr>
              <p:custDataLst>
                <p:tags r:id="rId1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7" name="MH_SubTitle_1"/>
            <p:cNvSpPr/>
            <p:nvPr>
              <p:custDataLst>
                <p:tags r:id="rId2"/>
              </p:custDataLst>
            </p:nvPr>
          </p:nvSpPr>
          <p:spPr>
            <a:xfrm>
              <a:off x="10962685" y="4266794"/>
              <a:ext cx="9436191" cy="4752361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scanf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函数中的输入项如果是字符数组名，</a:t>
              </a:r>
              <a:r>
                <a:rPr lang="zh-CN" alt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不要再加地址符</a:t>
              </a:r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，因为在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语言中数组名代表该数组第一个元素的地址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或者说数组的起始地址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</a:t>
              </a: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若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个字节。数组名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代表地址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2000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。可以用下面的输出语句得到数组第一个元素的地址。</a:t>
              </a: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endPara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实际上是这样执行</a:t>
              </a:r>
              <a:r>
                <a:rPr lang="zh-CN" altLang="en-US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的：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按字符数组名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找到其数组第一个元素的地址，然后逐个输出其中的字符，直到遇</a:t>
              </a:r>
              <a:r>
                <a:rPr lang="en-US" altLang="zh-CN" sz="1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′\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0′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为止。</a:t>
              </a:r>
            </a:p>
          </p:txBody>
        </p:sp>
        <p:sp>
          <p:nvSpPr>
            <p:cNvPr id="18" name="MH_Other_2"/>
            <p:cNvSpPr/>
            <p:nvPr>
              <p:custDataLst>
                <p:tags r:id="rId3"/>
              </p:custDataLst>
            </p:nvPr>
          </p:nvSpPr>
          <p:spPr>
            <a:xfrm rot="16200000">
              <a:off x="20097251" y="871753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599501" y="2195745"/>
            <a:ext cx="5893868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lnSpc>
                <a:spcPct val="120000"/>
              </a:lnSpc>
              <a:defRPr/>
            </a:pPr>
            <a:r>
              <a:rPr lang="en-US" altLang="zh-CN">
                <a:solidFill>
                  <a:srgbClr val="000000"/>
                </a:solidFill>
              </a:rPr>
              <a:t>scanf</a:t>
            </a:r>
            <a:r>
              <a:rPr lang="en-US" altLang="zh-CN" smtClean="0">
                <a:solidFill>
                  <a:srgbClr val="000000"/>
                </a:solidFill>
              </a:rPr>
              <a:t>("%s", &amp;</a:t>
            </a:r>
            <a:r>
              <a:rPr lang="en-US" altLang="zh-CN">
                <a:solidFill>
                  <a:srgbClr val="000000"/>
                </a:solidFill>
              </a:rPr>
              <a:t>str</a:t>
            </a:r>
            <a:r>
              <a:rPr lang="en-US" altLang="zh-CN" smtClean="0">
                <a:solidFill>
                  <a:srgbClr val="000000"/>
                </a:solidFill>
              </a:rPr>
              <a:t>);	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en-US" altLang="zh-CN">
                <a:solidFill>
                  <a:srgbClr val="008000"/>
                </a:solidFill>
              </a:rPr>
              <a:t>str</a:t>
            </a:r>
            <a:r>
              <a:rPr lang="zh-CN" altLang="en-US">
                <a:solidFill>
                  <a:srgbClr val="008000"/>
                </a:solidFill>
              </a:rPr>
              <a:t>前面不应加</a:t>
            </a:r>
            <a:r>
              <a:rPr lang="en-US" altLang="zh-CN">
                <a:solidFill>
                  <a:srgbClr val="008000"/>
                </a:solidFill>
              </a:rPr>
              <a:t>&amp;</a:t>
            </a:r>
            <a:endParaRPr lang="en-US" altLang="zh-CN" dirty="0">
              <a:solidFill>
                <a:srgbClr val="008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42813" y="2137951"/>
            <a:ext cx="542925" cy="552450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942813" y="3374649"/>
            <a:ext cx="6550556" cy="436863"/>
          </a:xfrm>
          <a:prstGeom prst="roundRect">
            <a:avLst>
              <a:gd name="adj" fmla="val 847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("%o",c);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1942813" y="5054448"/>
            <a:ext cx="6550556" cy="436863"/>
          </a:xfrm>
          <a:prstGeom prst="roundRect">
            <a:avLst>
              <a:gd name="adj" fmla="val 104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printf</a:t>
            </a:r>
            <a:r>
              <a:rPr lang="en-US" altLang="zh-CN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("%s",c);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用八进制形式输出数组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的起始地址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02387"/>
              </p:ext>
            </p:extLst>
          </p:nvPr>
        </p:nvGraphicFramePr>
        <p:xfrm>
          <a:off x="9078057" y="3216387"/>
          <a:ext cx="1354016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008">
                  <a:extLst>
                    <a:ext uri="{9D8B030D-6E8A-4147-A177-3AD203B41FA5}">
                      <a16:colId xmlns:a16="http://schemas.microsoft.com/office/drawing/2014/main" val="4113008417"/>
                    </a:ext>
                  </a:extLst>
                </a:gridCol>
                <a:gridCol w="677008">
                  <a:extLst>
                    <a:ext uri="{9D8B030D-6E8A-4147-A177-3AD203B41FA5}">
                      <a16:colId xmlns:a16="http://schemas.microsoft.com/office/drawing/2014/main" val="1821783903"/>
                    </a:ext>
                  </a:extLst>
                </a:gridCol>
              </a:tblGrid>
              <a:tr h="152988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r>
                        <a:rPr lang="zh-CN" altLang="en-US" sz="1400" smtClean="0"/>
                        <a:t>数组</a:t>
                      </a:r>
                      <a:endParaRPr lang="en-US" altLang="zh-CN" sz="1400" smtClean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53648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2000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C</a:t>
                      </a:r>
                      <a:endParaRPr lang="zh-CN" altLang="en-US" sz="1400"/>
                    </a:p>
                  </a:txBody>
                  <a:tcPr>
                    <a:solidFill>
                      <a:srgbClr val="FB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11827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2001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h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1204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2002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i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57145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2003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n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001679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2004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a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36383"/>
                  </a:ext>
                </a:extLst>
              </a:tr>
              <a:tr h="1529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smtClean="0"/>
                        <a:t>2005</a:t>
                      </a:r>
                      <a:endParaRPr lang="zh-CN" altLang="en-US" sz="1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\0</a:t>
                      </a:r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0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75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定义一维数组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 dirty="0"/>
              <a:t>类型说明符  数组名</a:t>
            </a:r>
            <a:r>
              <a:rPr lang="en-US" altLang="zh-CN" b="1" dirty="0"/>
              <a:t>[</a:t>
            </a:r>
            <a:r>
              <a:rPr lang="zh-CN" altLang="en-US" b="1" dirty="0"/>
              <a:t>常量表达式</a:t>
            </a:r>
            <a:r>
              <a:rPr lang="en-US" altLang="zh-CN" b="1" dirty="0"/>
              <a:t>]</a:t>
            </a:r>
            <a:endParaRPr lang="zh-CN" altLang="en-US" b="1" dirty="0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(1) </a:t>
            </a:r>
            <a:r>
              <a:rPr lang="zh-CN" altLang="en-US">
                <a:solidFill>
                  <a:schemeClr val="tx1"/>
                </a:solidFill>
              </a:rPr>
              <a:t>数组名的命名规则和变量名相同，遵循标识符命名规则。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(2) </a:t>
            </a:r>
            <a:r>
              <a:rPr lang="zh-CN" altLang="en-US">
                <a:solidFill>
                  <a:schemeClr val="tx1"/>
                </a:solidFill>
              </a:rPr>
              <a:t>在定义数组时，需要指定数组中元素的个数，方括号中的常量表达式用来表示元素的个数，即数组长度。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schemeClr val="tx1"/>
                </a:solidFill>
              </a:rPr>
              <a:t>(3) </a:t>
            </a:r>
            <a:r>
              <a:rPr lang="zh-CN" altLang="en-US">
                <a:solidFill>
                  <a:schemeClr val="tx1"/>
                </a:solidFill>
              </a:rPr>
              <a:t>常量表达式中可以包括常量和符号常量，不能包含变量。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413183" y="1450531"/>
            <a:ext cx="1899159" cy="415477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algn="ctr" defTabSz="363538">
              <a:lnSpc>
                <a:spcPct val="120000"/>
              </a:lnSpc>
            </a:pPr>
            <a:r>
              <a:rPr lang="en-US" altLang="zh-CN" b="1" dirty="0" err="1"/>
              <a:t>int</a:t>
            </a:r>
            <a:r>
              <a:rPr lang="en-US" altLang="zh-CN" b="1"/>
              <a:t> a[10];</a:t>
            </a:r>
            <a:endParaRPr lang="en-US" altLang="zh-CN" b="1">
              <a:solidFill>
                <a:srgbClr val="008000"/>
              </a:solidFill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7962181" y="560052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9358"/>
              <a:gd name="adj6" fmla="val -54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整型数组，即数组中的元素均为整型</a:t>
            </a:r>
          </a:p>
        </p:txBody>
      </p:sp>
      <p:sp>
        <p:nvSpPr>
          <p:cNvPr id="28" name="线形标注 2 27"/>
          <p:cNvSpPr/>
          <p:nvPr/>
        </p:nvSpPr>
        <p:spPr>
          <a:xfrm>
            <a:off x="7962181" y="1030191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7928"/>
              <a:gd name="adj6" fmla="val -45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数组名为</a:t>
            </a:r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29" name="线形标注 2 28"/>
          <p:cNvSpPr/>
          <p:nvPr/>
        </p:nvSpPr>
        <p:spPr>
          <a:xfrm>
            <a:off x="7962181" y="2103346"/>
            <a:ext cx="3493698" cy="3019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4930"/>
              <a:gd name="adj6" fmla="val -37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数组包含</a:t>
            </a:r>
            <a:r>
              <a:rPr lang="en-US" altLang="zh-CN" sz="1600"/>
              <a:t>10</a:t>
            </a:r>
            <a:r>
              <a:rPr lang="zh-CN" altLang="en-US" sz="1600"/>
              <a:t>个整型元素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120310"/>
              </p:ext>
            </p:extLst>
          </p:nvPr>
        </p:nvGraphicFramePr>
        <p:xfrm>
          <a:off x="5798869" y="2590674"/>
          <a:ext cx="5657010" cy="370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5701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565701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/>
                        <a:t>a[0]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a[1]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/>
                        <a:t>a[2]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a[3]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a[4]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a[5]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a[6]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a[7]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a[8]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a[9]</a:t>
                      </a:r>
                      <a:endParaRPr lang="zh-CN" altLang="en-US" sz="16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7795903" y="3176501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/>
              <a:t>相当于定义了10个简单的整型变量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55883" y="3776177"/>
            <a:ext cx="3299996" cy="2087910"/>
            <a:chOff x="10187984" y="4266795"/>
            <a:chExt cx="3299996" cy="2087910"/>
          </a:xfrm>
        </p:grpSpPr>
        <p:sp>
          <p:nvSpPr>
            <p:cNvPr id="31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32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5" y="4266795"/>
              <a:ext cx="2525295" cy="2087910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数组元素的</a:t>
              </a:r>
              <a:r>
                <a:rPr lang="zh-CN" altLang="en-US" sz="1600" b="1">
                  <a:solidFill>
                    <a:schemeClr val="accent6"/>
                  </a:solidFill>
                </a:rPr>
                <a:t>下标从</a:t>
              </a:r>
              <a:r>
                <a:rPr lang="en-US" altLang="zh-CN" sz="1600" b="1">
                  <a:solidFill>
                    <a:schemeClr val="accent6"/>
                  </a:solidFill>
                </a:rPr>
                <a:t>0</a:t>
              </a:r>
              <a:r>
                <a:rPr lang="zh-CN" altLang="en-US" sz="1600" b="1">
                  <a:solidFill>
                    <a:schemeClr val="accent6"/>
                  </a:solidFill>
                </a:rPr>
                <a:t>开始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，用“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 a[10];”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定义数组，则最大下标值为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，不存在数组元素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a[10]</a:t>
              </a:r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3186355" y="6053080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96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7" name="矩形 6"/>
          <p:cNvSpPr/>
          <p:nvPr/>
        </p:nvSpPr>
        <p:spPr>
          <a:xfrm>
            <a:off x="1159566" y="1457924"/>
            <a:ext cx="3889512" cy="400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lang="zh-CN" altLang="en-US" b="1"/>
              <a:t>数组名</a:t>
            </a:r>
            <a:r>
              <a:rPr lang="en-US" altLang="zh-CN" b="1"/>
              <a:t>[</a:t>
            </a:r>
            <a:r>
              <a:rPr lang="zh-CN" altLang="en-US" b="1"/>
              <a:t>下标</a:t>
            </a:r>
            <a:r>
              <a:rPr lang="en-US" altLang="zh-CN" b="1"/>
              <a:t>]</a:t>
            </a:r>
            <a:endParaRPr lang="zh-CN" altLang="en-US" b="1"/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6" y="2405269"/>
            <a:ext cx="3889512" cy="345881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 只能引用数组元素而不能一次整体调用整个数组全部元素的值。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数组元素与一个简单变量的地位和作用相似。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schemeClr val="tx1"/>
                </a:solidFill>
              </a:rPr>
              <a:t>“下标”可以是整型常量或整型表达式。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90622" y="1457923"/>
            <a:ext cx="6060147" cy="4406163"/>
            <a:chOff x="10187984" y="4266794"/>
            <a:chExt cx="6060147" cy="4406163"/>
          </a:xfrm>
        </p:grpSpPr>
        <p:sp>
          <p:nvSpPr>
            <p:cNvPr id="12" name="MH_Other_1"/>
            <p:cNvSpPr/>
            <p:nvPr>
              <p:custDataLst>
                <p:tags r:id="rId2"/>
              </p:custDataLst>
            </p:nvPr>
          </p:nvSpPr>
          <p:spPr>
            <a:xfrm>
              <a:off x="10187984" y="4266795"/>
              <a:ext cx="774700" cy="52228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>
                  <a:solidFill>
                    <a:srgbClr val="FEFFFF"/>
                  </a:solidFill>
                </a:rPr>
                <a:t>注意</a:t>
              </a:r>
            </a:p>
          </p:txBody>
        </p:sp>
        <p:sp>
          <p:nvSpPr>
            <p:cNvPr id="13" name="MH_SubTitle_1"/>
            <p:cNvSpPr/>
            <p:nvPr>
              <p:custDataLst>
                <p:tags r:id="rId3"/>
              </p:custDataLst>
            </p:nvPr>
          </p:nvSpPr>
          <p:spPr>
            <a:xfrm>
              <a:off x="10962684" y="4266794"/>
              <a:ext cx="5285447" cy="4406163"/>
            </a:xfrm>
            <a:prstGeom prst="rect">
              <a:avLst/>
            </a:prstGeom>
            <a:solidFill>
              <a:srgbClr val="FEFFFF"/>
            </a:solidFill>
            <a:ln w="9525">
              <a:solidFill>
                <a:srgbClr val="B2B2B2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anchor="t">
              <a:noAutofit/>
            </a:bodyPr>
            <a:lstStyle/>
            <a:p>
              <a:pPr marL="285750" indent="-285750">
                <a:lnSpc>
                  <a:spcPct val="12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定义数组时用到的“数组名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常量表达式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 和引用数组元素时用的“数组名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[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下标</a:t>
              </a:r>
              <a:r>
                <a:rPr lang="en-US" altLang="zh-CN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]</a:t>
              </a:r>
              <a:r>
                <a:rPr lang="zh-CN" altLang="en-US" sz="16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”形式相同，但含义不同。</a:t>
              </a:r>
            </a:p>
          </p:txBody>
        </p:sp>
        <p:sp>
          <p:nvSpPr>
            <p:cNvPr id="14" name="MH_Other_2"/>
            <p:cNvSpPr/>
            <p:nvPr>
              <p:custDataLst>
                <p:tags r:id="rId4"/>
              </p:custDataLst>
            </p:nvPr>
          </p:nvSpPr>
          <p:spPr>
            <a:xfrm rot="16200000">
              <a:off x="15946506" y="8371332"/>
              <a:ext cx="301625" cy="301625"/>
            </a:xfrm>
            <a:prstGeom prst="rt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6685472" y="2405269"/>
            <a:ext cx="4727275" cy="1787169"/>
          </a:xfrm>
          <a:prstGeom prst="roundRect">
            <a:avLst>
              <a:gd name="adj" fmla="val 18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前面有</a:t>
            </a:r>
            <a:r>
              <a:rPr lang="en-US" altLang="zh-CN" sz="1600">
                <a:solidFill>
                  <a:srgbClr val="008000"/>
                </a:solidFill>
              </a:rPr>
              <a:t>int,</a:t>
            </a:r>
            <a:r>
              <a:rPr lang="zh-CN" altLang="en-US" sz="1600">
                <a:solidFill>
                  <a:srgbClr val="008000"/>
                </a:solidFill>
              </a:rPr>
              <a:t>这是定义数组</a:t>
            </a:r>
            <a:r>
              <a:rPr lang="en-US" altLang="zh-CN" sz="1600">
                <a:solidFill>
                  <a:srgbClr val="008000"/>
                </a:solidFill>
              </a:rPr>
              <a:t>,</a:t>
            </a:r>
            <a:r>
              <a:rPr lang="zh-CN" altLang="en-US" sz="1600">
                <a:solidFill>
                  <a:srgbClr val="008000"/>
                </a:solidFill>
              </a:rPr>
              <a:t>指定数组包含</a:t>
            </a:r>
            <a:r>
              <a:rPr lang="en-US" altLang="zh-CN" sz="1600">
                <a:solidFill>
                  <a:srgbClr val="008000"/>
                </a:solidFill>
              </a:rPr>
              <a:t>10</a:t>
            </a:r>
            <a:r>
              <a:rPr lang="zh-CN" altLang="en-US" sz="1600">
                <a:solidFill>
                  <a:srgbClr val="008000"/>
                </a:solidFill>
              </a:rPr>
              <a:t>个元素</a:t>
            </a:r>
          </a:p>
          <a:p>
            <a:pPr defTabSz="363538">
              <a:lnSpc>
                <a:spcPct val="120000"/>
              </a:lnSpc>
            </a:pPr>
            <a:endParaRPr lang="zh-CN" altLang="en-US" sz="1600"/>
          </a:p>
          <a:p>
            <a:pPr defTabSz="363538">
              <a:lnSpc>
                <a:spcPct val="120000"/>
              </a:lnSpc>
            </a:pPr>
            <a:r>
              <a:rPr lang="en-US" altLang="zh-CN" sz="1600"/>
              <a:t>t=a[6];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这里的</a:t>
            </a:r>
            <a:r>
              <a:rPr lang="en-US" altLang="zh-CN" sz="1600">
                <a:solidFill>
                  <a:srgbClr val="008000"/>
                </a:solidFill>
              </a:rPr>
              <a:t>a[6]</a:t>
            </a:r>
            <a:r>
              <a:rPr lang="zh-CN" altLang="en-US" sz="1600">
                <a:solidFill>
                  <a:srgbClr val="008000"/>
                </a:solidFill>
              </a:rPr>
              <a:t>表示引用</a:t>
            </a:r>
            <a:r>
              <a:rPr lang="en-US" altLang="zh-CN" sz="1600">
                <a:solidFill>
                  <a:srgbClr val="008000"/>
                </a:solidFill>
              </a:rPr>
              <a:t>a</a:t>
            </a:r>
            <a:r>
              <a:rPr lang="zh-CN" altLang="en-US" sz="1600">
                <a:solidFill>
                  <a:srgbClr val="008000"/>
                </a:solidFill>
              </a:rPr>
              <a:t>数组中序号为</a:t>
            </a:r>
            <a:r>
              <a:rPr lang="en-US" altLang="zh-CN" sz="1600">
                <a:solidFill>
                  <a:srgbClr val="008000"/>
                </a:solidFill>
              </a:rPr>
              <a:t>6</a:t>
            </a:r>
            <a:r>
              <a:rPr lang="zh-CN" altLang="en-US" sz="1600">
                <a:solidFill>
                  <a:srgbClr val="008000"/>
                </a:solidFill>
              </a:rPr>
              <a:t>的元素</a:t>
            </a:r>
            <a:endParaRPr lang="en-US" altLang="zh-CN" sz="16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引用一维数组元素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250578"/>
            <a:ext cx="10171226" cy="663900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6.1】</a:t>
            </a:r>
            <a:r>
              <a:rPr lang="zh-CN" altLang="en-US" sz="2000">
                <a:solidFill>
                  <a:schemeClr val="accent1"/>
                </a:solidFill>
              </a:rPr>
              <a:t>对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个数组元素依次赋值为</a:t>
            </a:r>
            <a:r>
              <a:rPr lang="en-US" altLang="zh-CN" sz="2000">
                <a:solidFill>
                  <a:schemeClr val="accent1"/>
                </a:solidFill>
              </a:rPr>
              <a:t>0,1,2,3,4,5,6,7,8,9</a:t>
            </a:r>
            <a:r>
              <a:rPr lang="zh-CN" altLang="en-US" sz="2000">
                <a:solidFill>
                  <a:schemeClr val="accent1"/>
                </a:solidFill>
              </a:rPr>
              <a:t>，要求按逆序输出。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83189" y="2048179"/>
            <a:ext cx="4791446" cy="3075912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i,a[10];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for(i=0; i&lt;=9;i++)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对数组元素</a:t>
            </a:r>
            <a:r>
              <a:rPr lang="en-US" altLang="zh-CN" sz="1400">
                <a:solidFill>
                  <a:srgbClr val="008000"/>
                </a:solidFill>
              </a:rPr>
              <a:t>a[0]~a[9]</a:t>
            </a:r>
            <a:r>
              <a:rPr lang="zh-CN" altLang="en-US" sz="1400">
                <a:solidFill>
                  <a:srgbClr val="008000"/>
                </a:solidFill>
              </a:rPr>
              <a:t>赋值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a[i]=i;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for(i=9;i&gt;=0;i--)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</a:t>
            </a:r>
            <a:r>
              <a:rPr lang="en-US" altLang="zh-CN" sz="1400">
                <a:solidFill>
                  <a:srgbClr val="008000"/>
                </a:solidFill>
              </a:rPr>
              <a:t>a[9]~a[0]</a:t>
            </a:r>
            <a:r>
              <a:rPr lang="zh-CN" altLang="en-US" sz="1400">
                <a:solidFill>
                  <a:srgbClr val="008000"/>
                </a:solidFill>
              </a:rPr>
              <a:t>共</a:t>
            </a:r>
            <a:r>
              <a:rPr lang="en-US" altLang="zh-CN" sz="1400">
                <a:solidFill>
                  <a:srgbClr val="008000"/>
                </a:solidFill>
              </a:rPr>
              <a:t>10</a:t>
            </a:r>
            <a:r>
              <a:rPr lang="zh-CN" altLang="en-US" sz="1400">
                <a:solidFill>
                  <a:srgbClr val="008000"/>
                </a:solidFill>
              </a:rPr>
              <a:t>个数组元素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</a:t>
            </a:r>
            <a:r>
              <a:rPr lang="en-US" altLang="zh-CN" sz="1400"/>
              <a:t>printf("%d ",a[i]);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378912" y="4096095"/>
            <a:ext cx="6051168" cy="1476569"/>
            <a:chOff x="8050697" y="5019261"/>
            <a:chExt cx="6051168" cy="147656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3" name="剪去单角的矩形 52"/>
            <p:cNvSpPr/>
            <p:nvPr/>
          </p:nvSpPr>
          <p:spPr>
            <a:xfrm>
              <a:off x="8050697" y="5019261"/>
              <a:ext cx="6051168" cy="1476569"/>
            </a:xfrm>
            <a:prstGeom prst="snip1Rect">
              <a:avLst>
                <a:gd name="adj" fmla="val 875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2" y="5064435"/>
              <a:ext cx="290352" cy="327244"/>
            </a:xfrm>
            <a:prstGeom prst="rect">
              <a:avLst/>
            </a:prstGeom>
          </p:spPr>
        </p:pic>
        <p:sp>
          <p:nvSpPr>
            <p:cNvPr id="55" name="文本框 54"/>
            <p:cNvSpPr txBox="1"/>
            <p:nvPr/>
          </p:nvSpPr>
          <p:spPr>
            <a:xfrm>
              <a:off x="8388005" y="5054496"/>
              <a:ext cx="55699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1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循环使</a:t>
              </a:r>
              <a:r>
                <a:rPr lang="en-US" altLang="zh-CN" sz="1400">
                  <a:solidFill>
                    <a:schemeClr val="bg1"/>
                  </a:solidFill>
                </a:rPr>
                <a:t>a[0]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a[9]</a:t>
              </a:r>
              <a:r>
                <a:rPr lang="zh-CN" altLang="en-US" sz="1400">
                  <a:solidFill>
                    <a:schemeClr val="bg1"/>
                  </a:solidFill>
                </a:rPr>
                <a:t>的值为</a:t>
              </a:r>
              <a:r>
                <a:rPr lang="en-US" altLang="zh-CN" sz="1400">
                  <a:solidFill>
                    <a:schemeClr val="bg1"/>
                  </a:solidFill>
                </a:rPr>
                <a:t>0</a:t>
              </a:r>
              <a:r>
                <a:rPr lang="zh-CN" altLang="en-US" sz="1400">
                  <a:solidFill>
                    <a:schemeClr val="bg1"/>
                  </a:solidFill>
                </a:rPr>
                <a:t>～</a:t>
              </a:r>
              <a:r>
                <a:rPr lang="en-US" altLang="zh-CN" sz="1400">
                  <a:solidFill>
                    <a:schemeClr val="bg1"/>
                  </a:solidFill>
                </a:rPr>
                <a:t>9</a:t>
              </a:r>
              <a:r>
                <a:rPr lang="zh-CN" altLang="en-US" sz="1400">
                  <a:solidFill>
                    <a:schemeClr val="bg1"/>
                  </a:solidFill>
                </a:rPr>
                <a:t>。</a:t>
              </a: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endParaRPr lang="en-US" altLang="zh-CN" sz="140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</a:rPr>
                <a:t>第</a:t>
              </a:r>
              <a:r>
                <a:rPr lang="en-US" altLang="zh-CN" sz="1400">
                  <a:solidFill>
                    <a:schemeClr val="bg1"/>
                  </a:solidFill>
                </a:rPr>
                <a:t>2</a:t>
              </a:r>
              <a:r>
                <a:rPr lang="zh-CN" altLang="en-US" sz="1400">
                  <a:solidFill>
                    <a:schemeClr val="bg1"/>
                  </a:solidFill>
                </a:rPr>
                <a:t>个</a:t>
              </a:r>
              <a:r>
                <a:rPr lang="en-US" altLang="zh-CN" sz="1400">
                  <a:solidFill>
                    <a:schemeClr val="bg1"/>
                  </a:solidFill>
                </a:rPr>
                <a:t>for</a:t>
              </a:r>
              <a:r>
                <a:rPr lang="zh-CN" altLang="en-US" sz="1400">
                  <a:solidFill>
                    <a:schemeClr val="bg1"/>
                  </a:solidFill>
                </a:rPr>
                <a:t>循环按</a:t>
              </a:r>
              <a:r>
                <a:rPr lang="en-US" altLang="zh-CN" sz="1400">
                  <a:solidFill>
                    <a:schemeClr val="bg1"/>
                  </a:solidFill>
                </a:rPr>
                <a:t>a[9]~a[0]</a:t>
              </a:r>
              <a:r>
                <a:rPr lang="zh-CN" altLang="en-US" sz="1400">
                  <a:solidFill>
                    <a:schemeClr val="bg1"/>
                  </a:solidFill>
                </a:rPr>
                <a:t>的顺序输出各元素的值。</a:t>
              </a:r>
              <a:endParaRPr lang="en-US" altLang="zh-CN" sz="1400" b="1">
                <a:solidFill>
                  <a:srgbClr val="FFFF00"/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515" y="2050505"/>
            <a:ext cx="3467100" cy="809625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592401"/>
              </p:ext>
            </p:extLst>
          </p:nvPr>
        </p:nvGraphicFramePr>
        <p:xfrm>
          <a:off x="3853433" y="4486107"/>
          <a:ext cx="4401990" cy="609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0199">
                  <a:extLst>
                    <a:ext uri="{9D8B030D-6E8A-4147-A177-3AD203B41FA5}">
                      <a16:colId xmlns:a16="http://schemas.microsoft.com/office/drawing/2014/main" val="203331679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47992465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981033593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556556097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8213050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730262748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2351595954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376203906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698366222"/>
                    </a:ext>
                  </a:extLst>
                </a:gridCol>
                <a:gridCol w="440199">
                  <a:extLst>
                    <a:ext uri="{9D8B030D-6E8A-4147-A177-3AD203B41FA5}">
                      <a16:colId xmlns:a16="http://schemas.microsoft.com/office/drawing/2014/main" val="322185101"/>
                    </a:ext>
                  </a:extLst>
                </a:gridCol>
              </a:tblGrid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a[0]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a[1]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a[2]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a[3]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a[4]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a[5]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a[6]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a[7]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a[8]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a[9]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3641823"/>
                  </a:ext>
                </a:extLst>
              </a:tr>
              <a:tr h="2477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776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46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992" y="367410"/>
            <a:ext cx="5922104" cy="1325563"/>
          </a:xfrm>
        </p:spPr>
        <p:txBody>
          <a:bodyPr/>
          <a:lstStyle/>
          <a:p>
            <a:r>
              <a:rPr lang="zh-CN" altLang="en-US"/>
              <a:t>一维数组的初始化</a:t>
            </a:r>
          </a:p>
        </p:txBody>
      </p:sp>
      <p:sp>
        <p:nvSpPr>
          <p:cNvPr id="8" name="MH_Desc_1"/>
          <p:cNvSpPr/>
          <p:nvPr>
            <p:custDataLst>
              <p:tags r:id="rId1"/>
            </p:custDataLst>
          </p:nvPr>
        </p:nvSpPr>
        <p:spPr>
          <a:xfrm>
            <a:off x="1159565" y="1794294"/>
            <a:ext cx="9675211" cy="427870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Autofit/>
          </a:bodyPr>
          <a:lstStyle/>
          <a:p>
            <a:pPr algn="just">
              <a:defRPr/>
            </a:pPr>
            <a:r>
              <a:rPr lang="en-US" altLang="zh-CN" sz="1600">
                <a:solidFill>
                  <a:schemeClr val="tx1"/>
                </a:solidFill>
              </a:rPr>
              <a:t>(1) </a:t>
            </a:r>
            <a:r>
              <a:rPr lang="zh-CN" altLang="en-US" sz="1600">
                <a:solidFill>
                  <a:schemeClr val="tx1"/>
                </a:solidFill>
              </a:rPr>
              <a:t>在定义数组时对全部数组元素赋予初值。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将数组中各元素的初值顺序放在一对花括号内，数据间用逗号分隔。花括号内的数据就称为“</a:t>
            </a:r>
            <a:r>
              <a:rPr lang="zh-CN" altLang="en-US" sz="1600" b="1">
                <a:solidFill>
                  <a:schemeClr val="tx1"/>
                </a:solidFill>
              </a:rPr>
              <a:t>初始化列表</a:t>
            </a:r>
            <a:r>
              <a:rPr lang="zh-CN" altLang="en-US" sz="1600">
                <a:solidFill>
                  <a:schemeClr val="tx1"/>
                </a:solidFill>
              </a:rPr>
              <a:t>”。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(2) </a:t>
            </a:r>
            <a:r>
              <a:rPr lang="zh-CN" altLang="en-US" sz="1600">
                <a:solidFill>
                  <a:schemeClr val="tx1"/>
                </a:solidFill>
              </a:rPr>
              <a:t>可以只给数组中的一部分元素赋值。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定义</a:t>
            </a:r>
            <a:r>
              <a:rPr lang="en-US" altLang="zh-CN" sz="1600">
                <a:solidFill>
                  <a:schemeClr val="tx1"/>
                </a:solidFill>
              </a:rPr>
              <a:t>a</a:t>
            </a:r>
            <a:r>
              <a:rPr lang="zh-CN" altLang="en-US" sz="1600">
                <a:solidFill>
                  <a:schemeClr val="tx1"/>
                </a:solidFill>
              </a:rPr>
              <a:t>数组有</a:t>
            </a:r>
            <a:r>
              <a:rPr lang="en-US" altLang="zh-CN" sz="1600">
                <a:solidFill>
                  <a:schemeClr val="tx1"/>
                </a:solidFill>
              </a:rPr>
              <a:t>10</a:t>
            </a:r>
            <a:r>
              <a:rPr lang="zh-CN" altLang="en-US" sz="1600">
                <a:solidFill>
                  <a:schemeClr val="tx1"/>
                </a:solidFill>
              </a:rPr>
              <a:t>个元素，但花括号内只提供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个初值，这表示只给前面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个元素赋初值，系统自动给后</a:t>
            </a:r>
            <a:r>
              <a:rPr lang="en-US" altLang="zh-CN" sz="1600">
                <a:solidFill>
                  <a:schemeClr val="tx1"/>
                </a:solidFill>
              </a:rPr>
              <a:t>5</a:t>
            </a:r>
            <a:r>
              <a:rPr lang="zh-CN" altLang="en-US" sz="1600">
                <a:solidFill>
                  <a:schemeClr val="tx1"/>
                </a:solidFill>
              </a:rPr>
              <a:t>个元素赋初值为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(3) </a:t>
            </a:r>
            <a:r>
              <a:rPr lang="zh-CN" altLang="en-US" sz="1600">
                <a:solidFill>
                  <a:schemeClr val="tx1"/>
                </a:solidFill>
              </a:rPr>
              <a:t>给数组中全部元素赋初值为</a:t>
            </a:r>
            <a:r>
              <a:rPr lang="en-US" altLang="zh-CN" sz="1600">
                <a:solidFill>
                  <a:schemeClr val="tx1"/>
                </a:solidFill>
              </a:rPr>
              <a:t>0</a:t>
            </a:r>
            <a:r>
              <a:rPr lang="zh-CN" altLang="en-US" sz="1600">
                <a:solidFill>
                  <a:schemeClr val="tx1"/>
                </a:solidFill>
              </a:rPr>
              <a:t>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1600">
                <a:solidFill>
                  <a:schemeClr val="tx1"/>
                </a:solidFill>
              </a:rPr>
              <a:t>(4) </a:t>
            </a:r>
            <a:r>
              <a:rPr lang="zh-CN" altLang="en-US" sz="1600">
                <a:solidFill>
                  <a:schemeClr val="tx1"/>
                </a:solidFill>
              </a:rPr>
              <a:t>在对全部数组元素赋初值时，由于数据的个数已经确定，因此可以不指定数组长度。</a:t>
            </a: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endParaRPr lang="en-US" altLang="zh-CN" sz="160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zh-CN" altLang="en-US" sz="1600">
                <a:solidFill>
                  <a:schemeClr val="tx1"/>
                </a:solidFill>
              </a:rPr>
              <a:t>但是，如果数组长度与提供初值的个数不相同，则方括号中的数组长度不能省略。</a:t>
            </a:r>
          </a:p>
        </p:txBody>
      </p:sp>
      <p:sp>
        <p:nvSpPr>
          <p:cNvPr id="3" name="矩形 2"/>
          <p:cNvSpPr/>
          <p:nvPr/>
        </p:nvSpPr>
        <p:spPr>
          <a:xfrm>
            <a:off x="1089992" y="1333880"/>
            <a:ext cx="8890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为了使程序简洁，常在定义数组的同时给各数组元素赋值，这称为数组的</a:t>
            </a:r>
            <a:r>
              <a:rPr lang="zh-CN" altLang="en-US" b="1">
                <a:solidFill>
                  <a:schemeClr val="accent1"/>
                </a:solidFill>
              </a:rPr>
              <a:t>初始化</a:t>
            </a:r>
            <a:r>
              <a:rPr lang="zh-CN" altLang="en-US"/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518250" y="2173192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a[10]={0,1,2,3,4,5,6,7,8,9};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18250" y="3233967"/>
            <a:ext cx="3157268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a[10]={0,1,2,3,4};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518250" y="4549027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a[10]={0, 0, 0, 0, 0, 0, 0, 0, 0, 0};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33049" y="4549026"/>
            <a:ext cx="5201727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a[10]={0};	</a:t>
            </a:r>
            <a:r>
              <a:rPr lang="en-US" altLang="zh-CN" sz="160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未赋值的部分元素自动设定为</a:t>
            </a:r>
            <a:r>
              <a:rPr lang="en-US" altLang="zh-CN" sz="16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34310" y="4568821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18250" y="5317052"/>
            <a:ext cx="3269410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a[5]={1,2,3,4,5};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633049" y="5317051"/>
            <a:ext cx="2855343" cy="389127"/>
          </a:xfrm>
          <a:prstGeom prst="roundRect">
            <a:avLst>
              <a:gd name="adj" fmla="val 107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80000"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600"/>
              <a:t>int a[ ]={1,2,3,4,5};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4310" y="5336846"/>
            <a:ext cx="55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76909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6.2】</a:t>
            </a:r>
            <a:r>
              <a:rPr lang="zh-CN" altLang="en-US" sz="2000">
                <a:solidFill>
                  <a:schemeClr val="accent1"/>
                </a:solidFill>
              </a:rPr>
              <a:t>用数组来处理求</a:t>
            </a:r>
            <a:r>
              <a:rPr lang="en-US" altLang="zh-CN" sz="2000">
                <a:solidFill>
                  <a:schemeClr val="accent1"/>
                </a:solidFill>
              </a:rPr>
              <a:t>Fibonacci</a:t>
            </a:r>
            <a:r>
              <a:rPr lang="zh-CN" altLang="en-US" sz="2000">
                <a:solidFill>
                  <a:schemeClr val="accent1"/>
                </a:solidFill>
              </a:rPr>
              <a:t>数列问题。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9" y="1768415"/>
            <a:ext cx="5866185" cy="4140679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/>
              <a:t>#include &lt;stdio.h&gt;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int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i;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int f[20]={1,1};		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对最前面两个元素</a:t>
            </a:r>
            <a:r>
              <a:rPr lang="en-US" altLang="zh-CN" sz="1400">
                <a:solidFill>
                  <a:srgbClr val="008000"/>
                </a:solidFill>
              </a:rPr>
              <a:t>f[0]</a:t>
            </a:r>
            <a:r>
              <a:rPr lang="zh-CN" altLang="en-US" sz="1400">
                <a:solidFill>
                  <a:srgbClr val="008000"/>
                </a:solidFill>
              </a:rPr>
              <a:t>和</a:t>
            </a:r>
            <a:r>
              <a:rPr lang="en-US" altLang="zh-CN" sz="1400">
                <a:solidFill>
                  <a:srgbClr val="008000"/>
                </a:solidFill>
              </a:rPr>
              <a:t>f[1]</a:t>
            </a:r>
            <a:r>
              <a:rPr lang="zh-CN" altLang="en-US" sz="1400">
                <a:solidFill>
                  <a:srgbClr val="008000"/>
                </a:solidFill>
              </a:rPr>
              <a:t>赋初值</a:t>
            </a:r>
            <a:r>
              <a:rPr lang="en-US" altLang="zh-CN" sz="1400">
                <a:solidFill>
                  <a:srgbClr val="008000"/>
                </a:solidFill>
              </a:rPr>
              <a:t>1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for(i=2;i&lt;20;i++)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f[i]=f[i-2]+f[i-1];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先后求出</a:t>
            </a:r>
            <a:r>
              <a:rPr lang="en-US" altLang="zh-CN" sz="1400">
                <a:solidFill>
                  <a:srgbClr val="008000"/>
                </a:solidFill>
              </a:rPr>
              <a:t>f[2]~f[19]</a:t>
            </a:r>
            <a:r>
              <a:rPr lang="zh-CN" altLang="en-US" sz="1400">
                <a:solidFill>
                  <a:srgbClr val="008000"/>
                </a:solidFill>
              </a:rPr>
              <a:t>的值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for(i=0;i&lt;20;i++)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	 if(i%5==0) printf("\n"); 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控制每输出</a:t>
            </a:r>
            <a:r>
              <a:rPr lang="en-US" altLang="zh-CN" sz="1400">
                <a:solidFill>
                  <a:srgbClr val="008000"/>
                </a:solidFill>
              </a:rPr>
              <a:t>5</a:t>
            </a:r>
            <a:r>
              <a:rPr lang="zh-CN" altLang="en-US" sz="1400">
                <a:solidFill>
                  <a:srgbClr val="008000"/>
                </a:solidFill>
              </a:rPr>
              <a:t>个数后换行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	 </a:t>
            </a:r>
            <a:r>
              <a:rPr lang="en-US" altLang="zh-CN" sz="1400"/>
              <a:t>printf("%12d",f[i]);		</a:t>
            </a:r>
            <a:r>
              <a:rPr lang="en-US" altLang="zh-CN" sz="1400">
                <a:solidFill>
                  <a:srgbClr val="008000"/>
                </a:solidFill>
              </a:rPr>
              <a:t>//</a:t>
            </a:r>
            <a:r>
              <a:rPr lang="zh-CN" altLang="en-US" sz="1400">
                <a:solidFill>
                  <a:srgbClr val="008000"/>
                </a:solidFill>
              </a:rPr>
              <a:t>输出一个数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/>
              <a:t>	</a:t>
            </a:r>
            <a:r>
              <a:rPr lang="en-US" altLang="zh-CN" sz="1400"/>
              <a:t>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printf("\n");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/>
              <a:t>}</a:t>
            </a:r>
            <a:endParaRPr lang="en-US" altLang="zh-CN" sz="1400">
              <a:solidFill>
                <a:srgbClr val="008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4812" y="4700532"/>
            <a:ext cx="4924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表格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36896"/>
              </p:ext>
            </p:extLst>
          </p:nvPr>
        </p:nvGraphicFramePr>
        <p:xfrm>
          <a:off x="8626884" y="1887112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4" name="表格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20108"/>
              </p:ext>
            </p:extLst>
          </p:nvPr>
        </p:nvGraphicFramePr>
        <p:xfrm>
          <a:off x="6914764" y="188178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3" name="表格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28238"/>
              </p:ext>
            </p:extLst>
          </p:nvPr>
        </p:nvGraphicFramePr>
        <p:xfrm>
          <a:off x="5024182" y="187070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31168"/>
              </p:ext>
            </p:extLst>
          </p:nvPr>
        </p:nvGraphicFramePr>
        <p:xfrm>
          <a:off x="3151726" y="1855020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77229"/>
              </p:ext>
            </p:extLst>
          </p:nvPr>
        </p:nvGraphicFramePr>
        <p:xfrm>
          <a:off x="1453910" y="1832996"/>
          <a:ext cx="1439863" cy="388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9863">
                  <a:extLst>
                    <a:ext uri="{9D8B030D-6E8A-4147-A177-3AD203B41FA5}">
                      <a16:colId xmlns:a16="http://schemas.microsoft.com/office/drawing/2014/main" val="964113541"/>
                    </a:ext>
                  </a:extLst>
                </a:gridCol>
              </a:tblGrid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541329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87460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47468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290533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20365"/>
                  </a:ext>
                </a:extLst>
              </a:tr>
              <a:tr h="64668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48460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55958" y="227157"/>
            <a:ext cx="3824287" cy="1014414"/>
            <a:chOff x="2571751" y="2435225"/>
            <a:chExt cx="3824287" cy="1014414"/>
          </a:xfrm>
        </p:grpSpPr>
        <p:sp>
          <p:nvSpPr>
            <p:cNvPr id="7" name="MH_Other_1"/>
            <p:cNvSpPr/>
            <p:nvPr>
              <p:custDataLst>
                <p:tags r:id="rId1"/>
              </p:custDataLst>
            </p:nvPr>
          </p:nvSpPr>
          <p:spPr>
            <a:xfrm rot="21098730">
              <a:off x="3252788" y="2625726"/>
              <a:ext cx="3143250" cy="823913"/>
            </a:xfrm>
            <a:prstGeom prst="roundRect">
              <a:avLst>
                <a:gd name="adj" fmla="val 24179"/>
              </a:avLst>
            </a:prstGeom>
            <a:solidFill>
              <a:srgbClr val="FFFFFF"/>
            </a:solidFill>
            <a:ln>
              <a:noFill/>
            </a:ln>
            <a:effectLst>
              <a:outerShdw blurRad="38100" dist="508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MH_Text_1"/>
            <p:cNvSpPr/>
            <p:nvPr>
              <p:custDataLst>
                <p:tags r:id="rId2"/>
              </p:custDataLst>
            </p:nvPr>
          </p:nvSpPr>
          <p:spPr>
            <a:xfrm rot="21098730">
              <a:off x="3375025" y="2706689"/>
              <a:ext cx="2897188" cy="661987"/>
            </a:xfrm>
            <a:prstGeom prst="roundRect">
              <a:avLst>
                <a:gd name="adj" fmla="val 2417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2400" b="1">
                  <a:solidFill>
                    <a:srgbClr val="FEFEFD"/>
                  </a:solidFill>
                </a:rPr>
                <a:t>起泡排序法</a:t>
              </a:r>
              <a:endParaRPr lang="zh-CN" altLang="en-US" sz="2400" b="1" dirty="0">
                <a:solidFill>
                  <a:srgbClr val="FEFEFD"/>
                </a:solidFill>
              </a:endParaRPr>
            </a:p>
          </p:txBody>
        </p:sp>
        <p:sp>
          <p:nvSpPr>
            <p:cNvPr id="9" name="MH_Other_2"/>
            <p:cNvSpPr/>
            <p:nvPr>
              <p:custDataLst>
                <p:tags r:id="rId3"/>
              </p:custDataLst>
            </p:nvPr>
          </p:nvSpPr>
          <p:spPr>
            <a:xfrm rot="20641342">
              <a:off x="3300413" y="2435225"/>
              <a:ext cx="1111250" cy="660400"/>
            </a:xfrm>
            <a:prstGeom prst="roundRect">
              <a:avLst>
                <a:gd name="adj" fmla="val 2417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5400" dist="12700" dir="60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MH_SubTitle_1"/>
            <p:cNvSpPr/>
            <p:nvPr>
              <p:custDataLst>
                <p:tags r:id="rId4"/>
              </p:custDataLst>
            </p:nvPr>
          </p:nvSpPr>
          <p:spPr>
            <a:xfrm rot="20641342">
              <a:off x="3352800" y="2498726"/>
              <a:ext cx="1004888" cy="536575"/>
            </a:xfrm>
            <a:prstGeom prst="roundRect">
              <a:avLst>
                <a:gd name="adj" fmla="val 18193"/>
              </a:avLst>
            </a:prstGeom>
            <a:solidFill>
              <a:srgbClr val="FEF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0" rIns="0" bIns="108000" anchor="ctr"/>
            <a:lstStyle/>
            <a:p>
              <a:pPr algn="ctr">
                <a:defRPr/>
              </a:pPr>
              <a:r>
                <a:rPr lang="zh-CN" altLang="en-US" b="1">
                  <a:solidFill>
                    <a:schemeClr val="accent1">
                      <a:lumMod val="75000"/>
                    </a:schemeClr>
                  </a:solidFill>
                </a:rPr>
                <a:t>算法</a:t>
              </a:r>
            </a:p>
          </p:txBody>
        </p:sp>
        <p:sp>
          <p:nvSpPr>
            <p:cNvPr id="11" name="MH_Other_4"/>
            <p:cNvSpPr/>
            <p:nvPr>
              <p:custDataLst>
                <p:tags r:id="rId5"/>
              </p:custDataLst>
            </p:nvPr>
          </p:nvSpPr>
          <p:spPr>
            <a:xfrm>
              <a:off x="3433896" y="2776031"/>
              <a:ext cx="161474" cy="161474"/>
            </a:xfrm>
            <a:prstGeom prst="ellipse">
              <a:avLst/>
            </a:prstGeom>
            <a:solidFill>
              <a:srgbClr val="FFFFFF"/>
            </a:solidFill>
            <a:ln w="3175">
              <a:noFill/>
            </a:ln>
            <a:effectLst>
              <a:innerShdw blurRad="76200">
                <a:prstClr val="black">
                  <a:alpha val="6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/>
            <p:nvPr>
              <p:custDataLst>
                <p:tags r:id="rId6"/>
              </p:custDataLst>
            </p:nvPr>
          </p:nvSpPr>
          <p:spPr>
            <a:xfrm>
              <a:off x="2571751" y="2724151"/>
              <a:ext cx="1012825" cy="398463"/>
            </a:xfrm>
            <a:custGeom>
              <a:avLst/>
              <a:gdLst>
                <a:gd name="connsiteX0" fmla="*/ 788369 w 788369"/>
                <a:gd name="connsiteY0" fmla="*/ 59760 h 293210"/>
                <a:gd name="connsiteX1" fmla="*/ 507382 w 788369"/>
                <a:gd name="connsiteY1" fmla="*/ 228 h 293210"/>
                <a:gd name="connsiteX2" fmla="*/ 78757 w 788369"/>
                <a:gd name="connsiteY2" fmla="*/ 43091 h 293210"/>
                <a:gd name="connsiteX3" fmla="*/ 4938 w 788369"/>
                <a:gd name="connsiteY3" fmla="*/ 135960 h 293210"/>
                <a:gd name="connsiteX4" fmla="*/ 145432 w 788369"/>
                <a:gd name="connsiteY4" fmla="*/ 281216 h 293210"/>
                <a:gd name="connsiteX5" fmla="*/ 290688 w 788369"/>
                <a:gd name="connsiteY5" fmla="*/ 264547 h 293210"/>
                <a:gd name="connsiteX6" fmla="*/ 759794 w 788369"/>
                <a:gd name="connsiteY6" fmla="*/ 102622 h 293210"/>
                <a:gd name="connsiteX0" fmla="*/ 788369 w 797894"/>
                <a:gd name="connsiteY0" fmla="*/ 59760 h 294208"/>
                <a:gd name="connsiteX1" fmla="*/ 507382 w 797894"/>
                <a:gd name="connsiteY1" fmla="*/ 228 h 294208"/>
                <a:gd name="connsiteX2" fmla="*/ 78757 w 797894"/>
                <a:gd name="connsiteY2" fmla="*/ 43091 h 294208"/>
                <a:gd name="connsiteX3" fmla="*/ 4938 w 797894"/>
                <a:gd name="connsiteY3" fmla="*/ 135960 h 294208"/>
                <a:gd name="connsiteX4" fmla="*/ 145432 w 797894"/>
                <a:gd name="connsiteY4" fmla="*/ 281216 h 294208"/>
                <a:gd name="connsiteX5" fmla="*/ 290688 w 797894"/>
                <a:gd name="connsiteY5" fmla="*/ 264547 h 294208"/>
                <a:gd name="connsiteX6" fmla="*/ 797894 w 797894"/>
                <a:gd name="connsiteY6" fmla="*/ 81191 h 294208"/>
                <a:gd name="connsiteX0" fmla="*/ 786197 w 795722"/>
                <a:gd name="connsiteY0" fmla="*/ 64810 h 299258"/>
                <a:gd name="connsiteX1" fmla="*/ 505210 w 795722"/>
                <a:gd name="connsiteY1" fmla="*/ 5278 h 299258"/>
                <a:gd name="connsiteX2" fmla="*/ 87773 w 795722"/>
                <a:gd name="connsiteY2" fmla="*/ 18304 h 299258"/>
                <a:gd name="connsiteX3" fmla="*/ 2766 w 795722"/>
                <a:gd name="connsiteY3" fmla="*/ 141010 h 299258"/>
                <a:gd name="connsiteX4" fmla="*/ 143260 w 795722"/>
                <a:gd name="connsiteY4" fmla="*/ 286266 h 299258"/>
                <a:gd name="connsiteX5" fmla="*/ 288516 w 795722"/>
                <a:gd name="connsiteY5" fmla="*/ 269597 h 299258"/>
                <a:gd name="connsiteX6" fmla="*/ 795722 w 795722"/>
                <a:gd name="connsiteY6" fmla="*/ 86241 h 299258"/>
                <a:gd name="connsiteX0" fmla="*/ 786145 w 795670"/>
                <a:gd name="connsiteY0" fmla="*/ 83807 h 318255"/>
                <a:gd name="connsiteX1" fmla="*/ 501428 w 795670"/>
                <a:gd name="connsiteY1" fmla="*/ 1898 h 318255"/>
                <a:gd name="connsiteX2" fmla="*/ 87721 w 795670"/>
                <a:gd name="connsiteY2" fmla="*/ 37301 h 318255"/>
                <a:gd name="connsiteX3" fmla="*/ 2714 w 795670"/>
                <a:gd name="connsiteY3" fmla="*/ 160007 h 318255"/>
                <a:gd name="connsiteX4" fmla="*/ 143208 w 795670"/>
                <a:gd name="connsiteY4" fmla="*/ 305263 h 318255"/>
                <a:gd name="connsiteX5" fmla="*/ 288464 w 795670"/>
                <a:gd name="connsiteY5" fmla="*/ 288594 h 318255"/>
                <a:gd name="connsiteX6" fmla="*/ 795670 w 795670"/>
                <a:gd name="connsiteY6" fmla="*/ 105238 h 318255"/>
                <a:gd name="connsiteX0" fmla="*/ 785693 w 795218"/>
                <a:gd name="connsiteY0" fmla="*/ 83807 h 313376"/>
                <a:gd name="connsiteX1" fmla="*/ 500976 w 795218"/>
                <a:gd name="connsiteY1" fmla="*/ 1898 h 313376"/>
                <a:gd name="connsiteX2" fmla="*/ 87269 w 795218"/>
                <a:gd name="connsiteY2" fmla="*/ 37301 h 313376"/>
                <a:gd name="connsiteX3" fmla="*/ 2262 w 795218"/>
                <a:gd name="connsiteY3" fmla="*/ 160007 h 313376"/>
                <a:gd name="connsiteX4" fmla="*/ 135297 w 795218"/>
                <a:gd name="connsiteY4" fmla="*/ 297804 h 313376"/>
                <a:gd name="connsiteX5" fmla="*/ 288012 w 795218"/>
                <a:gd name="connsiteY5" fmla="*/ 288594 h 313376"/>
                <a:gd name="connsiteX6" fmla="*/ 795218 w 795218"/>
                <a:gd name="connsiteY6" fmla="*/ 105238 h 313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218" h="313376">
                  <a:moveTo>
                    <a:pt x="785693" y="83807"/>
                  </a:moveTo>
                  <a:cubicBezTo>
                    <a:pt x="704334" y="55430"/>
                    <a:pt x="617380" y="9649"/>
                    <a:pt x="500976" y="1898"/>
                  </a:cubicBezTo>
                  <a:cubicBezTo>
                    <a:pt x="384572" y="-5853"/>
                    <a:pt x="170388" y="10950"/>
                    <a:pt x="87269" y="37301"/>
                  </a:cubicBezTo>
                  <a:cubicBezTo>
                    <a:pt x="4150" y="63652"/>
                    <a:pt x="-5743" y="116590"/>
                    <a:pt x="2262" y="160007"/>
                  </a:cubicBezTo>
                  <a:cubicBezTo>
                    <a:pt x="10267" y="203424"/>
                    <a:pt x="87672" y="276373"/>
                    <a:pt x="135297" y="297804"/>
                  </a:cubicBezTo>
                  <a:cubicBezTo>
                    <a:pt x="182922" y="319235"/>
                    <a:pt x="178025" y="320688"/>
                    <a:pt x="288012" y="288594"/>
                  </a:cubicBezTo>
                  <a:cubicBezTo>
                    <a:pt x="397999" y="256500"/>
                    <a:pt x="611862" y="171317"/>
                    <a:pt x="795218" y="105238"/>
                  </a:cubicBezTo>
                </a:path>
              </a:pathLst>
            </a:custGeom>
            <a:noFill/>
            <a:ln w="19050"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1903841" y="190443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0" name="Text Box 80"/>
          <p:cNvSpPr txBox="1">
            <a:spLocks noChangeArrowheads="1"/>
          </p:cNvSpPr>
          <p:nvPr/>
        </p:nvSpPr>
        <p:spPr bwMode="auto">
          <a:xfrm>
            <a:off x="1903841" y="2555945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8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1" name="Text Box 81"/>
          <p:cNvSpPr txBox="1">
            <a:spLocks noChangeArrowheads="1"/>
          </p:cNvSpPr>
          <p:nvPr/>
        </p:nvSpPr>
        <p:spPr bwMode="auto">
          <a:xfrm>
            <a:off x="1903841" y="3225096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5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2" name="Text Box 82"/>
          <p:cNvSpPr txBox="1">
            <a:spLocks noChangeArrowheads="1"/>
          </p:cNvSpPr>
          <p:nvPr/>
        </p:nvSpPr>
        <p:spPr bwMode="auto">
          <a:xfrm>
            <a:off x="1903841" y="3865632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4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3" name="Text Box 83"/>
          <p:cNvSpPr txBox="1">
            <a:spLocks noChangeArrowheads="1"/>
          </p:cNvSpPr>
          <p:nvPr/>
        </p:nvSpPr>
        <p:spPr bwMode="auto">
          <a:xfrm>
            <a:off x="1903841" y="4519364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2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903841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0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01" name="Text Box 91"/>
          <p:cNvSpPr txBox="1">
            <a:spLocks noChangeArrowheads="1"/>
          </p:cNvSpPr>
          <p:nvPr/>
        </p:nvSpPr>
        <p:spPr bwMode="auto">
          <a:xfrm>
            <a:off x="3601657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1657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03" name="Text Box 93"/>
          <p:cNvSpPr txBox="1">
            <a:spLocks noChangeArrowheads="1"/>
          </p:cNvSpPr>
          <p:nvPr/>
        </p:nvSpPr>
        <p:spPr bwMode="auto">
          <a:xfrm>
            <a:off x="3601657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04" name="Text Box 94"/>
          <p:cNvSpPr txBox="1">
            <a:spLocks noChangeArrowheads="1"/>
          </p:cNvSpPr>
          <p:nvPr/>
        </p:nvSpPr>
        <p:spPr bwMode="auto">
          <a:xfrm>
            <a:off x="3601657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3601657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06" name="Text Box 96"/>
          <p:cNvSpPr txBox="1">
            <a:spLocks noChangeArrowheads="1"/>
          </p:cNvSpPr>
          <p:nvPr/>
        </p:nvSpPr>
        <p:spPr bwMode="auto">
          <a:xfrm>
            <a:off x="3601657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13" name="Text Box 103"/>
          <p:cNvSpPr txBox="1">
            <a:spLocks noChangeArrowheads="1"/>
          </p:cNvSpPr>
          <p:nvPr/>
        </p:nvSpPr>
        <p:spPr bwMode="auto">
          <a:xfrm>
            <a:off x="5474113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14" name="Text Box 104"/>
          <p:cNvSpPr txBox="1">
            <a:spLocks noChangeArrowheads="1"/>
          </p:cNvSpPr>
          <p:nvPr/>
        </p:nvSpPr>
        <p:spPr bwMode="auto">
          <a:xfrm>
            <a:off x="5474113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15" name="Text Box 105"/>
          <p:cNvSpPr txBox="1">
            <a:spLocks noChangeArrowheads="1"/>
          </p:cNvSpPr>
          <p:nvPr/>
        </p:nvSpPr>
        <p:spPr bwMode="auto">
          <a:xfrm>
            <a:off x="5474113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16" name="Text Box 106"/>
          <p:cNvSpPr txBox="1">
            <a:spLocks noChangeArrowheads="1"/>
          </p:cNvSpPr>
          <p:nvPr/>
        </p:nvSpPr>
        <p:spPr bwMode="auto">
          <a:xfrm>
            <a:off x="5474113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17" name="Text Box 107"/>
          <p:cNvSpPr txBox="1">
            <a:spLocks noChangeArrowheads="1"/>
          </p:cNvSpPr>
          <p:nvPr/>
        </p:nvSpPr>
        <p:spPr bwMode="auto">
          <a:xfrm>
            <a:off x="5474113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18" name="Text Box 108"/>
          <p:cNvSpPr txBox="1">
            <a:spLocks noChangeArrowheads="1"/>
          </p:cNvSpPr>
          <p:nvPr/>
        </p:nvSpPr>
        <p:spPr bwMode="auto">
          <a:xfrm>
            <a:off x="5474113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25" name="Text Box 115"/>
          <p:cNvSpPr txBox="1">
            <a:spLocks noChangeArrowheads="1"/>
          </p:cNvSpPr>
          <p:nvPr/>
        </p:nvSpPr>
        <p:spPr bwMode="auto">
          <a:xfrm>
            <a:off x="736469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26" name="Text Box 116"/>
          <p:cNvSpPr txBox="1">
            <a:spLocks noChangeArrowheads="1"/>
          </p:cNvSpPr>
          <p:nvPr/>
        </p:nvSpPr>
        <p:spPr bwMode="auto">
          <a:xfrm>
            <a:off x="736469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27" name="Text Box 117"/>
          <p:cNvSpPr txBox="1">
            <a:spLocks noChangeArrowheads="1"/>
          </p:cNvSpPr>
          <p:nvPr/>
        </p:nvSpPr>
        <p:spPr bwMode="auto">
          <a:xfrm>
            <a:off x="736469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736469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29" name="Text Box 119"/>
          <p:cNvSpPr txBox="1">
            <a:spLocks noChangeArrowheads="1"/>
          </p:cNvSpPr>
          <p:nvPr/>
        </p:nvSpPr>
        <p:spPr bwMode="auto">
          <a:xfrm>
            <a:off x="736469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30" name="Text Box 120"/>
          <p:cNvSpPr txBox="1">
            <a:spLocks noChangeArrowheads="1"/>
          </p:cNvSpPr>
          <p:nvPr/>
        </p:nvSpPr>
        <p:spPr bwMode="auto">
          <a:xfrm>
            <a:off x="736469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37" name="Text Box 127"/>
          <p:cNvSpPr txBox="1">
            <a:spLocks noChangeArrowheads="1"/>
          </p:cNvSpPr>
          <p:nvPr/>
        </p:nvSpPr>
        <p:spPr bwMode="auto">
          <a:xfrm>
            <a:off x="9076815" y="193521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2</a:t>
            </a:r>
          </a:p>
        </p:txBody>
      </p:sp>
      <p:sp>
        <p:nvSpPr>
          <p:cNvPr id="138" name="Text Box 128"/>
          <p:cNvSpPr txBox="1">
            <a:spLocks noChangeArrowheads="1"/>
          </p:cNvSpPr>
          <p:nvPr/>
        </p:nvSpPr>
        <p:spPr bwMode="auto">
          <a:xfrm>
            <a:off x="9076815" y="2586723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139" name="Text Box 129"/>
          <p:cNvSpPr txBox="1">
            <a:spLocks noChangeArrowheads="1"/>
          </p:cNvSpPr>
          <p:nvPr/>
        </p:nvSpPr>
        <p:spPr bwMode="auto">
          <a:xfrm>
            <a:off x="9076815" y="3255874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4</a:t>
            </a:r>
          </a:p>
        </p:txBody>
      </p:sp>
      <p:sp>
        <p:nvSpPr>
          <p:cNvPr id="140" name="Text Box 130"/>
          <p:cNvSpPr txBox="1">
            <a:spLocks noChangeArrowheads="1"/>
          </p:cNvSpPr>
          <p:nvPr/>
        </p:nvSpPr>
        <p:spPr bwMode="auto">
          <a:xfrm>
            <a:off x="9076815" y="3896410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5</a:t>
            </a:r>
          </a:p>
        </p:txBody>
      </p:sp>
      <p:sp>
        <p:nvSpPr>
          <p:cNvPr id="141" name="Text Box 131"/>
          <p:cNvSpPr txBox="1">
            <a:spLocks noChangeArrowheads="1"/>
          </p:cNvSpPr>
          <p:nvPr/>
        </p:nvSpPr>
        <p:spPr bwMode="auto">
          <a:xfrm>
            <a:off x="9076815" y="4550142"/>
            <a:ext cx="5400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latin typeface="Arial" charset="0"/>
                <a:ea typeface="宋体" charset="-122"/>
              </a:rPr>
              <a:t>8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076815" y="5173098"/>
            <a:ext cx="540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000">
                <a:latin typeface="Arial" charset="0"/>
                <a:ea typeface="宋体" charset="-122"/>
              </a:rPr>
              <a:t>9</a:t>
            </a:r>
            <a:endParaRPr lang="en-US" altLang="zh-CN" sz="2600">
              <a:latin typeface="Arial" charset="0"/>
              <a:ea typeface="宋体" charset="-122"/>
            </a:endParaRPr>
          </a:p>
        </p:txBody>
      </p:sp>
      <p:sp>
        <p:nvSpPr>
          <p:cNvPr id="143" name="Text Box 133"/>
          <p:cNvSpPr txBox="1">
            <a:spLocks noChangeArrowheads="1"/>
          </p:cNvSpPr>
          <p:nvPr/>
        </p:nvSpPr>
        <p:spPr bwMode="auto">
          <a:xfrm>
            <a:off x="1490422" y="6049133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>
                <a:latin typeface="Arial" charset="0"/>
                <a:ea typeface="宋体" charset="-122"/>
              </a:rPr>
              <a:t>第一趟</a:t>
            </a:r>
          </a:p>
        </p:txBody>
      </p:sp>
      <p:sp>
        <p:nvSpPr>
          <p:cNvPr id="144" name="Text Box 134"/>
          <p:cNvSpPr txBox="1">
            <a:spLocks noChangeArrowheads="1"/>
          </p:cNvSpPr>
          <p:nvPr/>
        </p:nvSpPr>
        <p:spPr bwMode="auto">
          <a:xfrm>
            <a:off x="3188239" y="6073051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第二趟</a:t>
            </a:r>
          </a:p>
        </p:txBody>
      </p:sp>
      <p:sp>
        <p:nvSpPr>
          <p:cNvPr id="145" name="Text Box 135"/>
          <p:cNvSpPr txBox="1">
            <a:spLocks noChangeArrowheads="1"/>
          </p:cNvSpPr>
          <p:nvPr/>
        </p:nvSpPr>
        <p:spPr bwMode="auto">
          <a:xfrm>
            <a:off x="5060695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第三趟</a:t>
            </a:r>
          </a:p>
        </p:txBody>
      </p:sp>
      <p:sp>
        <p:nvSpPr>
          <p:cNvPr id="146" name="Text Box 136"/>
          <p:cNvSpPr txBox="1">
            <a:spLocks noChangeArrowheads="1"/>
          </p:cNvSpPr>
          <p:nvPr/>
        </p:nvSpPr>
        <p:spPr bwMode="auto">
          <a:xfrm>
            <a:off x="6951276" y="6081148"/>
            <a:ext cx="136683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第四趟</a:t>
            </a:r>
          </a:p>
        </p:txBody>
      </p:sp>
      <p:sp>
        <p:nvSpPr>
          <p:cNvPr id="147" name="Text Box 137"/>
          <p:cNvSpPr txBox="1">
            <a:spLocks noChangeArrowheads="1"/>
          </p:cNvSpPr>
          <p:nvPr/>
        </p:nvSpPr>
        <p:spPr bwMode="auto">
          <a:xfrm>
            <a:off x="8663397" y="6081148"/>
            <a:ext cx="136683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ctr">
              <a:lnSpc>
                <a:spcPct val="100000"/>
              </a:lnSpc>
              <a:spcBef>
                <a:spcPct val="50000"/>
              </a:spcBef>
              <a:buFontTx/>
              <a:buNone/>
              <a:defRPr>
                <a:latin typeface="Arial" charset="0"/>
                <a:ea typeface="宋体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latin typeface="微软雅黑" pitchFamily="34" charset="-122"/>
                <a:ea typeface="微软雅黑" pitchFamily="34" charset="-122"/>
              </a:defRPr>
            </a:lvl9pPr>
          </a:lstStyle>
          <a:p>
            <a:r>
              <a:rPr lang="zh-CN" altLang="en-US"/>
              <a:t>第五趟</a:t>
            </a:r>
          </a:p>
        </p:txBody>
      </p:sp>
      <p:sp>
        <p:nvSpPr>
          <p:cNvPr id="148" name="Rectangle 138"/>
          <p:cNvSpPr>
            <a:spLocks noChangeArrowheads="1"/>
          </p:cNvSpPr>
          <p:nvPr/>
        </p:nvSpPr>
        <p:spPr bwMode="auto">
          <a:xfrm>
            <a:off x="3002749" y="1672465"/>
            <a:ext cx="7308850" cy="50976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49" name="Rectangle 139"/>
          <p:cNvSpPr>
            <a:spLocks noChangeArrowheads="1"/>
          </p:cNvSpPr>
          <p:nvPr/>
        </p:nvSpPr>
        <p:spPr bwMode="auto">
          <a:xfrm>
            <a:off x="4679062" y="1624048"/>
            <a:ext cx="5292725" cy="4995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756953" y="1690915"/>
            <a:ext cx="3419475" cy="50114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151" name="Rectangle 141"/>
          <p:cNvSpPr>
            <a:spLocks noChangeArrowheads="1"/>
          </p:cNvSpPr>
          <p:nvPr/>
        </p:nvSpPr>
        <p:spPr bwMode="auto">
          <a:xfrm>
            <a:off x="8631567" y="1689980"/>
            <a:ext cx="1835150" cy="50123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0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40069 L 0.00382 0.48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93064E-6 L -2.5E-6 -0.081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30936 L 0.00382 0.4006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5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3.75723E-6 L 1.38778E-17 -0.081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2044 L 1.38778E-17 0.3093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6.93642E-7 L 0.00382 -0.1079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0.1022 L 1.38778E-17 0.2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115 L 0.00382 -0.1056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53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93064E-6 L 1.38778E-17 0.10219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1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763 L 0.00382 -0.08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89" grpId="1"/>
      <p:bldP spid="89" grpId="2"/>
      <p:bldP spid="89" grpId="3"/>
      <p:bldP spid="89" grpId="4"/>
      <p:bldP spid="90" grpId="0"/>
      <p:bldP spid="91" grpId="0"/>
      <p:bldP spid="92" grpId="0"/>
      <p:bldP spid="93" grpId="0"/>
      <p:bldP spid="94" grpId="0"/>
      <p:bldP spid="101" grpId="0"/>
      <p:bldP spid="101" grpId="1"/>
      <p:bldP spid="101" grpId="2"/>
      <p:bldP spid="101" grpId="3"/>
      <p:bldP spid="102" grpId="0"/>
      <p:bldP spid="103" grpId="0"/>
      <p:bldP spid="104" grpId="0"/>
      <p:bldP spid="105" grpId="0"/>
      <p:bldP spid="113" grpId="0"/>
      <p:bldP spid="113" grpId="1"/>
      <p:bldP spid="113" grpId="2"/>
      <p:bldP spid="114" grpId="0"/>
      <p:bldP spid="115" grpId="0"/>
      <p:bldP spid="116" grpId="0"/>
      <p:bldP spid="125" grpId="0"/>
      <p:bldP spid="125" grpId="1"/>
      <p:bldP spid="126" grpId="0"/>
      <p:bldP spid="127" grpId="0"/>
      <p:bldP spid="137" grpId="0"/>
      <p:bldP spid="138" grpId="0"/>
      <p:bldP spid="148" grpId="0" animBg="1"/>
      <p:bldP spid="149" grpId="0" animBg="1"/>
      <p:bldP spid="150" grpId="0" animBg="1"/>
      <p:bldP spid="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563" y="270289"/>
            <a:ext cx="10515600" cy="1325563"/>
          </a:xfrm>
        </p:spPr>
        <p:txBody>
          <a:bodyPr/>
          <a:lstStyle/>
          <a:p>
            <a:r>
              <a:rPr lang="zh-CN" altLang="en-US"/>
              <a:t>一维数组程序举例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563" y="1164900"/>
            <a:ext cx="10515600" cy="603515"/>
          </a:xfrm>
        </p:spPr>
        <p:txBody>
          <a:bodyPr>
            <a:noAutofit/>
          </a:bodyPr>
          <a:lstStyle/>
          <a:p>
            <a:pPr marL="88900" indent="-88900">
              <a:lnSpc>
                <a:spcPct val="120000"/>
              </a:lnSpc>
              <a:buNone/>
            </a:pPr>
            <a:r>
              <a:rPr lang="en-US" altLang="zh-CN" sz="2000">
                <a:solidFill>
                  <a:schemeClr val="accent1"/>
                </a:solidFill>
              </a:rPr>
              <a:t>【</a:t>
            </a:r>
            <a:r>
              <a:rPr lang="zh-CN" altLang="en-US" sz="2000">
                <a:solidFill>
                  <a:schemeClr val="accent1"/>
                </a:solidFill>
              </a:rPr>
              <a:t>例</a:t>
            </a:r>
            <a:r>
              <a:rPr lang="en-US" altLang="zh-CN" sz="2000">
                <a:solidFill>
                  <a:schemeClr val="accent1"/>
                </a:solidFill>
              </a:rPr>
              <a:t>6.3】</a:t>
            </a:r>
            <a:r>
              <a:rPr lang="zh-CN" altLang="en-US" sz="2000">
                <a:solidFill>
                  <a:schemeClr val="accent1"/>
                </a:solidFill>
              </a:rPr>
              <a:t>有</a:t>
            </a:r>
            <a:r>
              <a:rPr lang="en-US" altLang="zh-CN" sz="2000">
                <a:solidFill>
                  <a:schemeClr val="accent1"/>
                </a:solidFill>
              </a:rPr>
              <a:t>10</a:t>
            </a:r>
            <a:r>
              <a:rPr lang="zh-CN" altLang="en-US" sz="2000">
                <a:solidFill>
                  <a:schemeClr val="accent1"/>
                </a:solidFill>
              </a:rPr>
              <a:t>个地区的面积，要求对它们按由小到大的顺序排列。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57308" y="1656367"/>
            <a:ext cx="5866185" cy="4968815"/>
          </a:xfrm>
          <a:prstGeom prst="roundRect">
            <a:avLst>
              <a:gd name="adj" fmla="val 16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538">
              <a:lnSpc>
                <a:spcPct val="120000"/>
              </a:lnSpc>
            </a:pPr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{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a[10];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i,j,t</a:t>
            </a:r>
            <a:r>
              <a:rPr lang="en-US" altLang="zh-CN" sz="1400" dirty="0"/>
              <a:t>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("input 10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d",&amp;a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for(j=0;j&lt;9;j++)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进行</a:t>
            </a:r>
            <a:r>
              <a:rPr lang="en-US" altLang="zh-CN" sz="1400" dirty="0">
                <a:solidFill>
                  <a:srgbClr val="008000"/>
                </a:solidFill>
              </a:rPr>
              <a:t>9</a:t>
            </a:r>
            <a:r>
              <a:rPr lang="zh-CN" altLang="en-US" sz="1400" dirty="0">
                <a:solidFill>
                  <a:srgbClr val="008000"/>
                </a:solidFill>
              </a:rPr>
              <a:t>次循环，实现</a:t>
            </a:r>
            <a:r>
              <a:rPr lang="en-US" altLang="zh-CN" sz="1400" dirty="0">
                <a:solidFill>
                  <a:srgbClr val="008000"/>
                </a:solidFill>
              </a:rPr>
              <a:t>9</a:t>
            </a:r>
            <a:r>
              <a:rPr lang="zh-CN" altLang="en-US" sz="1400" dirty="0">
                <a:solidFill>
                  <a:srgbClr val="008000"/>
                </a:solidFill>
              </a:rPr>
              <a:t>趟比较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</a:t>
            </a:r>
            <a:r>
              <a:rPr lang="en-US" altLang="zh-CN" sz="1400" dirty="0"/>
              <a:t>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=0;i&lt;9-j;i++)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在每一趟中进行</a:t>
            </a:r>
            <a:r>
              <a:rPr lang="en-US" altLang="zh-CN" sz="1400" dirty="0">
                <a:solidFill>
                  <a:srgbClr val="008000"/>
                </a:solidFill>
              </a:rPr>
              <a:t>9-j</a:t>
            </a:r>
            <a:r>
              <a:rPr lang="zh-CN" altLang="en-US" sz="1400" dirty="0">
                <a:solidFill>
                  <a:srgbClr val="008000"/>
                </a:solidFill>
              </a:rPr>
              <a:t>次比较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/>
              <a:t>if(a[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]&gt;a[i+1])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相邻两个数比较 </a:t>
            </a:r>
          </a:p>
          <a:p>
            <a:pPr defTabSz="363538">
              <a:lnSpc>
                <a:spcPct val="120000"/>
              </a:lnSpc>
            </a:pPr>
            <a:r>
              <a:rPr lang="zh-CN" altLang="en-US" sz="1400" dirty="0"/>
              <a:t>			</a:t>
            </a:r>
            <a:r>
              <a:rPr lang="en-US" altLang="zh-CN" sz="1400" dirty="0" smtClean="0"/>
              <a:t>{</a:t>
            </a:r>
            <a:r>
              <a:rPr lang="en-US" altLang="zh-CN" sz="1400" dirty="0"/>
              <a:t>t=a[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];a[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]=a[i+1];a[i+1]=t;}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sorted numbers :\n");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=0;i&lt;10;i++)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("%d ",a[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("\n");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	return 0;</a:t>
            </a:r>
          </a:p>
          <a:p>
            <a:pPr defTabSz="363538">
              <a:lnSpc>
                <a:spcPct val="120000"/>
              </a:lnSpc>
            </a:pPr>
            <a:r>
              <a:rPr lang="en-US" altLang="zh-CN" sz="1400" dirty="0"/>
              <a:t>}</a:t>
            </a:r>
            <a:endParaRPr lang="en-US" altLang="zh-CN" sz="1400" dirty="0">
              <a:solidFill>
                <a:srgbClr val="008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12404"/>
              </p:ext>
            </p:extLst>
          </p:nvPr>
        </p:nvGraphicFramePr>
        <p:xfrm>
          <a:off x="7673812" y="1768415"/>
          <a:ext cx="2724032" cy="237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92">
                  <a:extLst>
                    <a:ext uri="{9D8B030D-6E8A-4147-A177-3AD203B41FA5}">
                      <a16:colId xmlns:a16="http://schemas.microsoft.com/office/drawing/2014/main" val="4002803548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142708071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2244673732"/>
                    </a:ext>
                  </a:extLst>
                </a:gridCol>
                <a:gridCol w="822523">
                  <a:extLst>
                    <a:ext uri="{9D8B030D-6E8A-4147-A177-3AD203B41FA5}">
                      <a16:colId xmlns:a16="http://schemas.microsoft.com/office/drawing/2014/main" val="98491902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输入</a:t>
                      </a:r>
                      <a:r>
                        <a:rPr lang="en-US" altLang="zh-CN" sz="1400"/>
                        <a:t>10</a:t>
                      </a:r>
                      <a:r>
                        <a:rPr lang="zh-CN" altLang="en-US" sz="1400"/>
                        <a:t>个数给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1737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/>
                        <a:t>j</a:t>
                      </a:r>
                      <a:r>
                        <a:rPr lang="zh-CN" altLang="en-US" sz="1400"/>
                        <a:t>由</a:t>
                      </a:r>
                      <a:r>
                        <a:rPr lang="en-US" altLang="zh-CN" sz="1400"/>
                        <a:t>0</a:t>
                      </a:r>
                      <a:r>
                        <a:rPr lang="zh-CN" altLang="en-US" sz="1400"/>
                        <a:t>变到</a:t>
                      </a:r>
                      <a:r>
                        <a:rPr lang="en-US" altLang="zh-CN" sz="1400"/>
                        <a:t>8</a:t>
                      </a:r>
                      <a:r>
                        <a:rPr lang="zh-CN" altLang="en-US" sz="1400"/>
                        <a:t>共执行</a:t>
                      </a:r>
                      <a:r>
                        <a:rPr lang="en-US" altLang="zh-CN" sz="1400"/>
                        <a:t>9</a:t>
                      </a:r>
                      <a:r>
                        <a:rPr lang="zh-CN" altLang="en-US" sz="1400"/>
                        <a:t>次循环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91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400"/>
                        <a:t>进行</a:t>
                      </a:r>
                      <a:r>
                        <a:rPr lang="en-US" altLang="zh-CN" sz="1400"/>
                        <a:t>9-j</a:t>
                      </a:r>
                      <a:r>
                        <a:rPr lang="zh-CN" altLang="en-US" sz="1400"/>
                        <a:t>次比较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207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真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400"/>
                        <a:t>假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150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a[i]</a:t>
                      </a:r>
                      <a:r>
                        <a:rPr lang="zh-CN" altLang="en-US" sz="1400"/>
                        <a:t>与</a:t>
                      </a:r>
                      <a:r>
                        <a:rPr lang="en-US" altLang="zh-CN" sz="1400"/>
                        <a:t>a[i+1]</a:t>
                      </a:r>
                      <a:r>
                        <a:rPr lang="zh-CN" altLang="en-US" sz="1400"/>
                        <a:t>交换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9756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/>
                        <a:t>输出</a:t>
                      </a:r>
                      <a:r>
                        <a:rPr lang="en-US" altLang="zh-CN" sz="1400"/>
                        <a:t>a[0]~a[9]</a:t>
                      </a:r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2235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962845" y="2843836"/>
            <a:ext cx="10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a[i]&gt;a[i+1]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2753" y="4717751"/>
            <a:ext cx="3486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SubTitle"/>
  <p:tag name="MH_ORDE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Freeform 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12346"/>
  <p:tag name="MH_LIBRARY" val="GRAPHIC"/>
  <p:tag name="MH_TYPE" val="Sub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Straight Connector 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1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05946"/>
  <p:tag name="MH_LIBRARY" val="GRAPHIC"/>
  <p:tag name="MH_TYPE" val="Other"/>
  <p:tag name="MH_ORDER" val="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SubTitle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9200133"/>
  <p:tag name="MH_LIBRARY" val="GRAPHIC"/>
  <p:tag name="MH_TYPE" val="Other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文本框 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0623"/>
  <p:tag name="MH_LIBRARY" val="GRAPHIC"/>
  <p:tag name="MH_ORDER" val="TextBox 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8180310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3561</TotalTime>
  <Words>3635</Words>
  <Application>Microsoft Office PowerPoint</Application>
  <PresentationFormat>宽屏</PresentationFormat>
  <Paragraphs>651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等线</vt:lpstr>
      <vt:lpstr>等线 Light</vt:lpstr>
      <vt:lpstr>华文隶书</vt:lpstr>
      <vt:lpstr>华文中宋</vt:lpstr>
      <vt:lpstr>宋体</vt:lpstr>
      <vt:lpstr>微软雅黑</vt:lpstr>
      <vt:lpstr>Arial</vt:lpstr>
      <vt:lpstr>Baskerville Old Face</vt:lpstr>
      <vt:lpstr>Calibri</vt:lpstr>
      <vt:lpstr>Cambria Math</vt:lpstr>
      <vt:lpstr>Microsoft New Tai Lue</vt:lpstr>
      <vt:lpstr>Office 主题​​</vt:lpstr>
      <vt:lpstr>PowerPoint 演示文稿</vt:lpstr>
      <vt:lpstr>为什么需要数组</vt:lpstr>
      <vt:lpstr>定义一维数组</vt:lpstr>
      <vt:lpstr>引用一维数组元素</vt:lpstr>
      <vt:lpstr>引用一维数组元素</vt:lpstr>
      <vt:lpstr>一维数组的初始化</vt:lpstr>
      <vt:lpstr>一维数组程序举例</vt:lpstr>
      <vt:lpstr>一维数组程序举例</vt:lpstr>
      <vt:lpstr>一维数组程序举例</vt:lpstr>
      <vt:lpstr>定义和引用二维数组</vt:lpstr>
      <vt:lpstr>定义二维数组</vt:lpstr>
      <vt:lpstr>二维数组的存储</vt:lpstr>
      <vt:lpstr>多维数组</vt:lpstr>
      <vt:lpstr>引用二维数组元素</vt:lpstr>
      <vt:lpstr>二维数组的初始化</vt:lpstr>
      <vt:lpstr>二维数组程序举例</vt:lpstr>
      <vt:lpstr>二维数组程序举例</vt:lpstr>
      <vt:lpstr>字符数组</vt:lpstr>
      <vt:lpstr>定义字符数组</vt:lpstr>
      <vt:lpstr>字符数组的初始化</vt:lpstr>
      <vt:lpstr>引用字符数组中的元素</vt:lpstr>
      <vt:lpstr>字符串和字符串结束标志</vt:lpstr>
      <vt:lpstr>字符串和字符串结束标志</vt:lpstr>
      <vt:lpstr>字符数组的输入输出</vt:lpstr>
      <vt:lpstr>字符数组的输入输出</vt:lpstr>
      <vt:lpstr>字符数组的输入输出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Kaige Yan</cp:lastModifiedBy>
  <cp:revision>288</cp:revision>
  <dcterms:created xsi:type="dcterms:W3CDTF">2017-08-03T06:51:45Z</dcterms:created>
  <dcterms:modified xsi:type="dcterms:W3CDTF">2020-04-09T08:09:33Z</dcterms:modified>
</cp:coreProperties>
</file>