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2"/>
  </p:notesMasterIdLst>
  <p:sldIdLst>
    <p:sldId id="256" r:id="rId4"/>
    <p:sldId id="322" r:id="rId5"/>
    <p:sldId id="387" r:id="rId6"/>
    <p:sldId id="388" r:id="rId7"/>
    <p:sldId id="389" r:id="rId8"/>
    <p:sldId id="383" r:id="rId9"/>
    <p:sldId id="262" r:id="rId10"/>
    <p:sldId id="374" r:id="rId11"/>
    <p:sldId id="375" r:id="rId12"/>
    <p:sldId id="323" r:id="rId13"/>
    <p:sldId id="324" r:id="rId14"/>
    <p:sldId id="325" r:id="rId15"/>
    <p:sldId id="326" r:id="rId16"/>
    <p:sldId id="439" r:id="rId17"/>
    <p:sldId id="391" r:id="rId18"/>
    <p:sldId id="440" r:id="rId19"/>
    <p:sldId id="380" r:id="rId20"/>
    <p:sldId id="441" r:id="rId21"/>
    <p:sldId id="392" r:id="rId22"/>
    <p:sldId id="442" r:id="rId23"/>
    <p:sldId id="381" r:id="rId24"/>
    <p:sldId id="443" r:id="rId25"/>
    <p:sldId id="393" r:id="rId26"/>
    <p:sldId id="444" r:id="rId27"/>
    <p:sldId id="382" r:id="rId28"/>
    <p:sldId id="394" r:id="rId29"/>
    <p:sldId id="329" r:id="rId30"/>
    <p:sldId id="330" r:id="rId31"/>
    <p:sldId id="331" r:id="rId32"/>
    <p:sldId id="376" r:id="rId33"/>
    <p:sldId id="332" r:id="rId34"/>
    <p:sldId id="377" r:id="rId35"/>
    <p:sldId id="378" r:id="rId36"/>
    <p:sldId id="333" r:id="rId37"/>
    <p:sldId id="341" r:id="rId38"/>
    <p:sldId id="340" r:id="rId39"/>
    <p:sldId id="342" r:id="rId40"/>
    <p:sldId id="384" r:id="rId41"/>
    <p:sldId id="385" r:id="rId42"/>
    <p:sldId id="334" r:id="rId43"/>
    <p:sldId id="336" r:id="rId44"/>
    <p:sldId id="338" r:id="rId45"/>
    <p:sldId id="386" r:id="rId46"/>
    <p:sldId id="339" r:id="rId47"/>
    <p:sldId id="343" r:id="rId48"/>
    <p:sldId id="345" r:id="rId49"/>
    <p:sldId id="372" r:id="rId50"/>
    <p:sldId id="344" r:id="rId51"/>
    <p:sldId id="445" r:id="rId52"/>
    <p:sldId id="446" r:id="rId53"/>
    <p:sldId id="347" r:id="rId54"/>
    <p:sldId id="438" r:id="rId55"/>
    <p:sldId id="351" r:id="rId56"/>
    <p:sldId id="352" r:id="rId57"/>
    <p:sldId id="379" r:id="rId58"/>
    <p:sldId id="354" r:id="rId59"/>
    <p:sldId id="355" r:id="rId60"/>
    <p:sldId id="356" r:id="rId61"/>
    <p:sldId id="357" r:id="rId62"/>
    <p:sldId id="447" r:id="rId63"/>
    <p:sldId id="454" r:id="rId64"/>
    <p:sldId id="455" r:id="rId65"/>
    <p:sldId id="448" r:id="rId66"/>
    <p:sldId id="449" r:id="rId67"/>
    <p:sldId id="458" r:id="rId68"/>
    <p:sldId id="459" r:id="rId69"/>
    <p:sldId id="451" r:id="rId70"/>
    <p:sldId id="452" r:id="rId71"/>
  </p:sldIdLst>
  <p:sldSz cx="9144000" cy="6858000" type="screen4x3"/>
  <p:notesSz cx="6934200" cy="9398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CCFF"/>
    <a:srgbClr val="E45C00"/>
    <a:srgbClr val="CE5300"/>
    <a:srgbClr val="002952"/>
    <a:srgbClr val="00274E"/>
    <a:srgbClr val="002448"/>
    <a:srgbClr val="002B5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3138" y="96"/>
      </p:cViewPr>
      <p:guideLst>
        <p:guide orient="horz" pos="4032"/>
        <p:guide pos="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notesMaster" Target="notesMasters/notesMaster1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6" name="Rectangle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dt" idx="1"/>
          </p:nvPr>
        </p:nvSpPr>
        <p:spPr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EE72D7-ABD9-4C49-89EE-1448BAA0239D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0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9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81" name="Object 14"/>
          <p:cNvGraphicFramePr>
            <a:graphicFrameLocks noChangeAspect="1"/>
          </p:cNvGraphicFramePr>
          <p:nvPr userDrawn="1"/>
        </p:nvGraphicFramePr>
        <p:xfrm>
          <a:off x="7667625" y="381000"/>
          <a:ext cx="12477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" imgW="4603115" imgH="3651885" progId="">
                  <p:embed/>
                </p:oleObj>
              </mc:Choice>
              <mc:Fallback>
                <p:oleObj name="" r:id="rId2" imgW="4603115" imgH="3651885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7625" y="381000"/>
                        <a:ext cx="1247775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23" name="Rectangle 11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2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3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0019B5-4B41-4D6B-954D-97D16F62C520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297" name="Object 14"/>
          <p:cNvGraphicFramePr>
            <a:graphicFrameLocks noChangeAspect="1"/>
          </p:cNvGraphicFramePr>
          <p:nvPr userDrawn="1"/>
        </p:nvGraphicFramePr>
        <p:xfrm>
          <a:off x="7667625" y="381000"/>
          <a:ext cx="12477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4603115" imgH="3651885" progId="">
                  <p:embed/>
                </p:oleObj>
              </mc:Choice>
              <mc:Fallback>
                <p:oleObj name="" r:id="rId2" imgW="4603115" imgH="3651885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7625" y="381000"/>
                        <a:ext cx="1247775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23" name="Rectangle 11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2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3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E2E9B9-58DC-46EE-97C0-6320FDF1B08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21" name="Object 14"/>
          <p:cNvGraphicFramePr>
            <a:graphicFrameLocks noChangeAspect="1"/>
          </p:cNvGraphicFramePr>
          <p:nvPr userDrawn="1"/>
        </p:nvGraphicFramePr>
        <p:xfrm>
          <a:off x="7667625" y="381000"/>
          <a:ext cx="12477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4603115" imgH="3651885" progId="">
                  <p:embed/>
                </p:oleObj>
              </mc:Choice>
              <mc:Fallback>
                <p:oleObj name="" r:id="rId2" imgW="4603115" imgH="3651885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7625" y="381000"/>
                        <a:ext cx="1247775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23" name="Rectangle 11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2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3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259EE5C-22BE-490F-88C7-093B7272A07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17" name="Rectangle 14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5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6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539863-F924-4B60-914D-4F184902F92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7" name="Rectangle 14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5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6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5E1F1D2-AD12-44AF-B63B-2A9A128F3E6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7" name="Rectangle 14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5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6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3F4EAA-0F69-4053-B4DF-89DAB9FFD8D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7" name="Rectangle 14"/>
          <p:cNvSpPr>
            <a:spLocks noGrp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5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6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613AB7-7F60-4C41-9D60-1EEFD0F2790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7" name="Rectangle 14"/>
          <p:cNvSpPr>
            <a:spLocks noGrp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5"/>
          <p:cNvSpPr>
            <a:spLocks noGrp="1"/>
          </p:cNvSpPr>
          <p:nvPr>
            <p:ph type="ftr" sz="quarter" idx="1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6"/>
          <p:cNvSpPr>
            <a:spLocks noGrp="1"/>
          </p:cNvSpPr>
          <p:nvPr>
            <p:ph type="sldNum" sz="quarter" idx="1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AC129E-FF3B-42DC-B028-5892610D6C7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7" name="Rectangle 14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5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6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D44FF6-9A63-40C9-8AE5-023E935C545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5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6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6D5DC33-9C23-4334-96A2-4090672C334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7" name="Rectangle 14"/>
          <p:cNvSpPr>
            <a:spLocks noGrp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5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6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2511C1-F94C-4EBB-A054-B9D19EA78B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5" name="Object 14"/>
          <p:cNvGraphicFramePr>
            <a:graphicFrameLocks noChangeAspect="1"/>
          </p:cNvGraphicFramePr>
          <p:nvPr userDrawn="1"/>
        </p:nvGraphicFramePr>
        <p:xfrm>
          <a:off x="7667625" y="381000"/>
          <a:ext cx="12477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" imgW="4603115" imgH="3651885" progId="">
                  <p:embed/>
                </p:oleObj>
              </mc:Choice>
              <mc:Fallback>
                <p:oleObj name="" r:id="rId2" imgW="4603115" imgH="3651885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7625" y="381000"/>
                        <a:ext cx="1247775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23" name="Rectangle 11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2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3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08401E-234D-4D02-B955-D0933DE22C68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7" name="Rectangle 14"/>
          <p:cNvSpPr>
            <a:spLocks noGrp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5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6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0851D9-D7F2-4EA9-9BE2-5ED9D9EDF82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7" name="Rectangle 14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5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6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5EF578-CC51-4B7E-88A7-11B6A9BB0AD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7" name="Rectangle 14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5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6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1C1490-1815-4847-872E-F1FCFAC9C40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29" name="Object 14"/>
          <p:cNvGraphicFramePr>
            <a:graphicFrameLocks noChangeAspect="1"/>
          </p:cNvGraphicFramePr>
          <p:nvPr userDrawn="1"/>
        </p:nvGraphicFramePr>
        <p:xfrm>
          <a:off x="7667625" y="381000"/>
          <a:ext cx="12477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" imgW="4603115" imgH="3651885" progId="">
                  <p:embed/>
                </p:oleObj>
              </mc:Choice>
              <mc:Fallback>
                <p:oleObj name="" r:id="rId2" imgW="4603115" imgH="3651885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7625" y="381000"/>
                        <a:ext cx="1247775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3" name="Rectangle 11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2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3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AC9C3E-AD50-4D8F-9ED6-50390E2D24B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53" name="Object 14"/>
          <p:cNvGraphicFramePr>
            <a:graphicFrameLocks noChangeAspect="1"/>
          </p:cNvGraphicFramePr>
          <p:nvPr userDrawn="1"/>
        </p:nvGraphicFramePr>
        <p:xfrm>
          <a:off x="7667625" y="381000"/>
          <a:ext cx="12477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4603115" imgH="3651885" progId="">
                  <p:embed/>
                </p:oleObj>
              </mc:Choice>
              <mc:Fallback>
                <p:oleObj name="" r:id="rId2" imgW="4603115" imgH="3651885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7625" y="381000"/>
                        <a:ext cx="1247775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23" name="Rectangle 11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2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3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AB9C9A-699C-494B-8616-4C0CB5C47888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7" name="Object 14"/>
          <p:cNvGraphicFramePr>
            <a:graphicFrameLocks noChangeAspect="1"/>
          </p:cNvGraphicFramePr>
          <p:nvPr userDrawn="1"/>
        </p:nvGraphicFramePr>
        <p:xfrm>
          <a:off x="7667625" y="381000"/>
          <a:ext cx="12477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4603115" imgH="3651885" progId="">
                  <p:embed/>
                </p:oleObj>
              </mc:Choice>
              <mc:Fallback>
                <p:oleObj name="" r:id="rId2" imgW="4603115" imgH="3651885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7625" y="381000"/>
                        <a:ext cx="1247775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23" name="Rectangle 11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2"/>
          <p:cNvSpPr>
            <a:spLocks noGrp="1"/>
          </p:cNvSpPr>
          <p:nvPr>
            <p:ph type="ftr" sz="quarter" idx="1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3"/>
          <p:cNvSpPr>
            <a:spLocks noGrp="1"/>
          </p:cNvSpPr>
          <p:nvPr>
            <p:ph type="sldNum" sz="quarter" idx="1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268CA5-ACB9-4158-8B40-68FDD7D86668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201" name="Object 14"/>
          <p:cNvGraphicFramePr>
            <a:graphicFrameLocks noChangeAspect="1"/>
          </p:cNvGraphicFramePr>
          <p:nvPr userDrawn="1"/>
        </p:nvGraphicFramePr>
        <p:xfrm>
          <a:off x="7667625" y="381000"/>
          <a:ext cx="12477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4603115" imgH="3651885" progId="">
                  <p:embed/>
                </p:oleObj>
              </mc:Choice>
              <mc:Fallback>
                <p:oleObj name="" r:id="rId2" imgW="4603115" imgH="3651885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7625" y="381000"/>
                        <a:ext cx="1247775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23" name="Rectangle 11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2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3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1ED3F2-8C7F-46BF-9238-FC87DA5BC88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225" name="Object 14"/>
          <p:cNvGraphicFramePr>
            <a:graphicFrameLocks noChangeAspect="1"/>
          </p:cNvGraphicFramePr>
          <p:nvPr userDrawn="1"/>
        </p:nvGraphicFramePr>
        <p:xfrm>
          <a:off x="7667625" y="381000"/>
          <a:ext cx="12477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4603115" imgH="3651885" progId="">
                  <p:embed/>
                </p:oleObj>
              </mc:Choice>
              <mc:Fallback>
                <p:oleObj name="" r:id="rId2" imgW="4603115" imgH="3651885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7625" y="381000"/>
                        <a:ext cx="1247775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1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2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3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1A5388-60DE-47F2-A6F2-26FB78684DF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9" name="Object 14"/>
          <p:cNvGraphicFramePr>
            <a:graphicFrameLocks noChangeAspect="1"/>
          </p:cNvGraphicFramePr>
          <p:nvPr userDrawn="1"/>
        </p:nvGraphicFramePr>
        <p:xfrm>
          <a:off x="7667625" y="381000"/>
          <a:ext cx="12477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" imgW="4603115" imgH="3651885" progId="">
                  <p:embed/>
                </p:oleObj>
              </mc:Choice>
              <mc:Fallback>
                <p:oleObj name="" r:id="rId2" imgW="4603115" imgH="3651885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7625" y="381000"/>
                        <a:ext cx="1247775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3" name="Rectangle 11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2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3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0FA3A6-AC8E-4C4F-BC5A-BC7DF87A5C1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273" name="Object 14"/>
          <p:cNvGraphicFramePr>
            <a:graphicFrameLocks noChangeAspect="1"/>
          </p:cNvGraphicFramePr>
          <p:nvPr userDrawn="1"/>
        </p:nvGraphicFramePr>
        <p:xfrm>
          <a:off x="7667625" y="381000"/>
          <a:ext cx="12477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4603115" imgH="3651885" progId="">
                  <p:embed/>
                </p:oleObj>
              </mc:Choice>
              <mc:Fallback>
                <p:oleObj name="" r:id="rId2" imgW="4603115" imgH="3651885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7625" y="381000"/>
                        <a:ext cx="1247775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3" name="Rectangle 11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2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3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8C1556D-A931-499A-A17C-EF90F543772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vmlDrawing" Target="../drawings/vmlDrawing12.vml"/><Relationship Id="rId13" Type="http://schemas.openxmlformats.org/officeDocument/2006/relationships/image" Target="../media/image1.wmf"/><Relationship Id="rId12" Type="http://schemas.openxmlformats.org/officeDocument/2006/relationships/oleObject" Target="../embeddings/oleObject12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5" name="Rectangle 11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spcBef>
                <a:spcPct val="0"/>
              </a:spcBef>
              <a:buFont typeface="Arial" panose="020B0604020202020204" pitchFamily="34" charset="0"/>
              <a:buNone/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Rectangle 12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7" name="Rectangle 13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400" noProof="1"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A45626-6D0B-4EEE-B4D1-9B5DA364F7C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 userDrawn="1"/>
        </p:nvGraphicFramePr>
        <p:xfrm>
          <a:off x="7667625" y="381000"/>
          <a:ext cx="12477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2" imgW="4603115" imgH="3651885" progId="">
                  <p:embed/>
                </p:oleObj>
              </mc:Choice>
              <mc:Fallback>
                <p:oleObj name="" r:id="rId12" imgW="4603115" imgH="365188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67625" y="381000"/>
                        <a:ext cx="1247775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61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58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9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60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Rectangle 10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62" name="Rectangle 14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spcBef>
                <a:spcPct val="0"/>
              </a:spcBef>
              <a:buFont typeface="Arial" panose="020B0604020202020204" pitchFamily="34" charset="0"/>
              <a:buNone/>
              <a:defRPr sz="1400" noProof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3" name="Rectangle 15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 sz="1400" noProof="1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4" name="Rectangle 16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400" noProof="1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A1CDEE-BE59-4546-8FA9-2ACBDBC11DA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" grpId="0" animBg="1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990000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3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../ch7/8253&#24341;&#32447;&#21450;&#32467;&#26500;&#22270;.do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hyperlink" Target="../ch7/8253&#26041;&#24335;0.doc" TargetMode="Externa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hyperlink" Target="8253&#26041;&#24335;3.do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hyperlink" Target="../ch7/8253&#26041;&#24335;4.doc" TargetMode="Externa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4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5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26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../ch7/8255&#26041;&#24335;1&#36755;&#20986;&#20449;&#21495;.doc" TargetMode="External"/><Relationship Id="rId1" Type="http://schemas.openxmlformats.org/officeDocument/2006/relationships/hyperlink" Target="../ch7/8255&#26041;&#24335;1&#36755;&#20837;&#20449;&#21495;.doc" TargetMode="Externa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9.bin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31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33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../ch7/8255&#24212;&#29992;&#20363;.doc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34.bin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16"/>
          <p:cNvSpPr txBox="1">
            <a:spLocks noGrp="1"/>
          </p:cNvSpPr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bg2"/>
                </a:solidFill>
              </a:rPr>
            </a:fld>
            <a:endParaRPr lang="zh-CN" altLang="en-US" sz="1400" b="0" dirty="0">
              <a:solidFill>
                <a:schemeClr val="bg2"/>
              </a:solidFill>
            </a:endParaRPr>
          </a:p>
        </p:txBody>
      </p:sp>
      <p:sp>
        <p:nvSpPr>
          <p:cNvPr id="4098" name="Rectangle 3"/>
          <p:cNvSpPr/>
          <p:nvPr>
            <p:ph type="ctrTitle" idx="4294967295"/>
          </p:nvPr>
        </p:nvSpPr>
        <p:spPr>
          <a:xfrm>
            <a:off x="990600" y="908050"/>
            <a:ext cx="7315200" cy="2286000"/>
          </a:xfrm>
          <a:ln/>
        </p:spPr>
        <p:txBody>
          <a:bodyPr vert="horz" wrap="square" lIns="92075" tIns="46038" rIns="92075" bIns="46038" anchor="b" anchorCtr="0"/>
          <a:lstStyle>
            <a:lvl1pPr lvl="0">
              <a:buClrTx/>
              <a:buSzTx/>
              <a:buFont typeface="Arial" panose="020B0604020202020204" pitchFamily="34" charset="0"/>
              <a:defRPr/>
            </a:lvl1pPr>
          </a:lstStyle>
          <a:p>
            <a:pPr lvl="0" algn="ctr" eaLnBrk="1" hangingPunct="1">
              <a:lnSpc>
                <a:spcPct val="115000"/>
              </a:lnSpc>
            </a:pPr>
            <a:r>
              <a:rPr lang="en-US" altLang="zh-CN" sz="4400" dirty="0">
                <a:latin typeface="隶书" pitchFamily="49" charset="-122"/>
              </a:rPr>
              <a:t> 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7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</a:rPr>
              <a:t>章</a:t>
            </a:r>
            <a:r>
              <a:rPr lang="zh-CN" altLang="en-US" sz="4800" dirty="0">
                <a:latin typeface="隶书" pitchFamily="49" charset="-122"/>
              </a:rPr>
              <a:t> </a:t>
            </a:r>
            <a:br>
              <a:rPr lang="zh-CN" altLang="en-US" sz="4800" dirty="0">
                <a:latin typeface="隶书" pitchFamily="49" charset="-122"/>
              </a:rPr>
            </a:br>
            <a:r>
              <a:rPr lang="zh-CN" altLang="en-US" sz="4800" dirty="0">
                <a:latin typeface="隶书" pitchFamily="49" charset="-122"/>
              </a:rPr>
              <a:t> 常用数字接口电路</a:t>
            </a:r>
            <a:endParaRPr lang="zh-CN" altLang="en-US" sz="4400" dirty="0"/>
          </a:p>
        </p:txBody>
      </p:sp>
      <p:graphicFrame>
        <p:nvGraphicFramePr>
          <p:cNvPr id="26628" name="Object 18"/>
          <p:cNvGraphicFramePr>
            <a:graphicFrameLocks noChangeAspect="1"/>
          </p:cNvGraphicFramePr>
          <p:nvPr/>
        </p:nvGraphicFramePr>
        <p:xfrm>
          <a:off x="6019800" y="4419600"/>
          <a:ext cx="1676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755515" imgH="4827905" progId="">
                  <p:embed/>
                </p:oleObj>
              </mc:Choice>
              <mc:Fallback>
                <p:oleObj name="" r:id="rId1" imgW="4755515" imgH="482790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9800" y="4419600"/>
                        <a:ext cx="16764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外部引线及内部结构</a:t>
            </a:r>
            <a:endParaRPr lang="zh-CN" altLang="en-US" dirty="0"/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2044700"/>
            <a:ext cx="7761288" cy="42640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8253</a:t>
            </a:r>
            <a:r>
              <a:rPr lang="zh-CN" altLang="en-US" dirty="0"/>
              <a:t>共包括三个相同、可独立工作的</a:t>
            </a:r>
            <a:r>
              <a:rPr lang="en-US" altLang="zh-CN" dirty="0"/>
              <a:t>16</a:t>
            </a:r>
            <a:r>
              <a:rPr lang="zh-CN" altLang="en-US" dirty="0"/>
              <a:t>位定时</a:t>
            </a:r>
            <a:r>
              <a:rPr lang="en-US" altLang="zh-CN" dirty="0"/>
              <a:t>/</a:t>
            </a:r>
            <a:r>
              <a:rPr lang="zh-CN" altLang="en-US" dirty="0"/>
              <a:t>计数器，一个控制寄存器。</a:t>
            </a:r>
            <a:endParaRPr lang="zh-CN" altLang="en-US" dirty="0"/>
          </a:p>
          <a:p>
            <a:pPr eaLnBrk="1" hangingPunct="1">
              <a:spcBef>
                <a:spcPct val="35000"/>
              </a:spcBef>
              <a:spcAft>
                <a:spcPct val="10000"/>
              </a:spcAft>
            </a:pPr>
            <a:r>
              <a:rPr lang="en-US" altLang="zh-CN" dirty="0"/>
              <a:t>4</a:t>
            </a:r>
            <a:r>
              <a:rPr lang="zh-CN" altLang="en-US" dirty="0"/>
              <a:t>个端口的地址编码：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solidFill>
                  <a:srgbClr val="FFFF00"/>
                </a:solidFill>
              </a:rPr>
              <a:t>         </a:t>
            </a:r>
            <a:r>
              <a:rPr lang="en-US" altLang="zh-CN" sz="2400" dirty="0">
                <a:solidFill>
                  <a:schemeClr val="hlink"/>
                </a:solidFill>
              </a:rPr>
              <a:t>A1     A0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           0         0        CNT0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           0         1        CNT1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           1         0        CNT2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           1         1        </a:t>
            </a:r>
            <a:r>
              <a:rPr lang="zh-CN" altLang="en-US" sz="2400" dirty="0">
                <a:solidFill>
                  <a:schemeClr val="hlink"/>
                </a:solidFill>
              </a:rPr>
              <a:t>控制寄存器</a:t>
            </a:r>
            <a:endParaRPr lang="zh-CN" altLang="en-US" sz="2400" dirty="0">
              <a:solidFill>
                <a:schemeClr val="hlink"/>
              </a:solidFill>
            </a:endParaRPr>
          </a:p>
        </p:txBody>
      </p:sp>
      <p:sp>
        <p:nvSpPr>
          <p:cNvPr id="13317" name="Oval 5">
            <a:hlinkClick r:id="rId1"/>
          </p:cNvPr>
          <p:cNvSpPr/>
          <p:nvPr/>
        </p:nvSpPr>
        <p:spPr>
          <a:xfrm>
            <a:off x="7543800" y="5867400"/>
            <a:ext cx="1066800" cy="762000"/>
          </a:xfrm>
          <a:prstGeom prst="ellipse">
            <a:avLst/>
          </a:prstGeom>
          <a:solidFill>
            <a:srgbClr val="CE5300"/>
          </a:solidFill>
          <a:ln w="25400" cap="sq" cmpd="sng">
            <a:solidFill>
              <a:srgbClr val="CE5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13318" name="Text Box 6"/>
          <p:cNvSpPr txBox="1"/>
          <p:nvPr/>
        </p:nvSpPr>
        <p:spPr>
          <a:xfrm>
            <a:off x="7734300" y="6021388"/>
            <a:ext cx="7048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引线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331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3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3316">
                                            <p:txEl>
                                              <p:charRg st="37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13316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6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13316">
                                            <p:txEl>
                                              <p:charRg st="67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10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1000"/>
                                        <p:tgtEl>
                                          <p:spTgt spid="13316">
                                            <p:txEl>
                                              <p:charRg st="102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137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13316">
                                            <p:txEl>
                                              <p:charRg st="137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172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1000"/>
                                        <p:tgtEl>
                                          <p:spTgt spid="13316">
                                            <p:txEl>
                                              <p:charRg st="172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7" grpId="0" animBg="1"/>
      <p:bldP spid="133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结构特点</a:t>
            </a:r>
            <a:endParaRPr lang="zh-CN" altLang="en-US" sz="2400" b="0" dirty="0"/>
          </a:p>
        </p:txBody>
      </p:sp>
      <p:sp>
        <p:nvSpPr>
          <p:cNvPr id="14340" name="Rectangle 3"/>
          <p:cNvSpPr>
            <a:spLocks noGrp="1"/>
          </p:cNvSpPr>
          <p:nvPr>
            <p:ph type="body" idx="4294967295"/>
          </p:nvPr>
        </p:nvSpPr>
        <p:spPr>
          <a:xfrm>
            <a:off x="1008063" y="3228975"/>
            <a:ext cx="3581400" cy="30797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</a:pPr>
            <a:r>
              <a:rPr lang="zh-CN" altLang="en-US" dirty="0"/>
              <a:t>每个计数器含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endParaRPr lang="zh-CN" altLang="en-US" dirty="0"/>
          </a:p>
          <a:p>
            <a:pPr eaLnBrk="1" hangingPunct="1">
              <a:lnSpc>
                <a:spcPct val="140000"/>
              </a:lnSpc>
            </a:pP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控制寄存器</a:t>
            </a:r>
            <a:endParaRPr lang="zh-CN" altLang="en-US" dirty="0"/>
          </a:p>
        </p:txBody>
      </p:sp>
      <p:sp>
        <p:nvSpPr>
          <p:cNvPr id="14341" name="Text Box 4"/>
          <p:cNvSpPr txBox="1"/>
          <p:nvPr/>
        </p:nvSpPr>
        <p:spPr>
          <a:xfrm>
            <a:off x="3708400" y="3338513"/>
            <a:ext cx="31242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16位初值寄存器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Line 6"/>
          <p:cNvSpPr/>
          <p:nvPr/>
        </p:nvSpPr>
        <p:spPr>
          <a:xfrm>
            <a:off x="3348038" y="5732463"/>
            <a:ext cx="685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4343" name="Text Box 7"/>
          <p:cNvSpPr txBox="1"/>
          <p:nvPr/>
        </p:nvSpPr>
        <p:spPr>
          <a:xfrm>
            <a:off x="4025900" y="5430838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存放控制命令字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4" name="Text Box 9"/>
          <p:cNvSpPr txBox="1"/>
          <p:nvPr/>
        </p:nvSpPr>
        <p:spPr>
          <a:xfrm>
            <a:off x="971550" y="1989138"/>
            <a:ext cx="7345363" cy="957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69875" lvl="0" indent="-269875">
              <a:buClr>
                <a:schemeClr val="bg2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内部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个计数器均为减法计数器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714375" lvl="1" indent="-257175">
              <a:lnSpc>
                <a:spcPct val="110000"/>
              </a:lnSpc>
              <a:buClr>
                <a:schemeClr val="bg2"/>
              </a:buClr>
              <a:buSzPct val="60000"/>
            </a:pP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根据计数脉冲的频率及需要定时的时间长度确定计数初值</a:t>
            </a:r>
            <a:endParaRPr lang="zh-CN" altLang="en-US" sz="2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5" name="Text Box 11"/>
          <p:cNvSpPr txBox="1"/>
          <p:nvPr/>
        </p:nvSpPr>
        <p:spPr>
          <a:xfrm>
            <a:off x="6516688" y="3357563"/>
            <a:ext cx="2311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对应一个端口地址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346" name="Line 13"/>
          <p:cNvSpPr/>
          <p:nvPr/>
        </p:nvSpPr>
        <p:spPr>
          <a:xfrm>
            <a:off x="6084888" y="4294188"/>
            <a:ext cx="431800" cy="431800"/>
          </a:xfrm>
          <a:prstGeom prst="line">
            <a:avLst/>
          </a:prstGeom>
          <a:ln w="25400" cap="sq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4347" name="Text Box 14"/>
          <p:cNvSpPr txBox="1"/>
          <p:nvPr/>
        </p:nvSpPr>
        <p:spPr>
          <a:xfrm>
            <a:off x="6011863" y="4676775"/>
            <a:ext cx="2232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存放计数初值</a:t>
            </a:r>
            <a:endParaRPr lang="zh-CN" altLang="en-US" sz="2400" dirty="0">
              <a:solidFill>
                <a:schemeClr val="hlink"/>
              </a:solidFill>
            </a:endParaRPr>
          </a:p>
        </p:txBody>
      </p:sp>
      <p:sp>
        <p:nvSpPr>
          <p:cNvPr id="14348" name="Line 15"/>
          <p:cNvSpPr/>
          <p:nvPr/>
        </p:nvSpPr>
        <p:spPr>
          <a:xfrm>
            <a:off x="6227763" y="2276475"/>
            <a:ext cx="685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4349" name="Text Box 16"/>
          <p:cNvSpPr txBox="1"/>
          <p:nvPr/>
        </p:nvSpPr>
        <p:spPr>
          <a:xfrm>
            <a:off x="6877050" y="1989138"/>
            <a:ext cx="1476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计数初值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434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charRg st="15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344">
                                            <p:txEl>
                                              <p:charRg st="15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434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434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4340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434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5" grpId="0"/>
      <p:bldP spid="14347" grpId="0"/>
      <p:bldP spid="143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计数启动方式</a:t>
            </a:r>
            <a:endParaRPr lang="zh-CN" altLang="en-US" dirty="0"/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>
          <a:xfrm>
            <a:off x="1187450" y="2133600"/>
            <a:ext cx="1981200" cy="2590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</a:pPr>
            <a:r>
              <a:rPr lang="zh-CN" altLang="en-US" dirty="0"/>
              <a:t>软件启动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硬件启动</a:t>
            </a:r>
            <a:endParaRPr lang="zh-CN" altLang="en-US" dirty="0"/>
          </a:p>
        </p:txBody>
      </p:sp>
      <p:sp>
        <p:nvSpPr>
          <p:cNvPr id="15365" name="Text Box 5"/>
          <p:cNvSpPr txBox="1"/>
          <p:nvPr/>
        </p:nvSpPr>
        <p:spPr>
          <a:xfrm>
            <a:off x="4125913" y="2278063"/>
            <a:ext cx="419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GATE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端为高电平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6" name="Text Box 6"/>
          <p:cNvSpPr txBox="1"/>
          <p:nvPr/>
        </p:nvSpPr>
        <p:spPr>
          <a:xfrm>
            <a:off x="4140200" y="2925763"/>
            <a:ext cx="419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GATE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端有一个上升沿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7" name="Line 9"/>
          <p:cNvSpPr/>
          <p:nvPr/>
        </p:nvSpPr>
        <p:spPr>
          <a:xfrm>
            <a:off x="3273425" y="2565400"/>
            <a:ext cx="792163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5368" name="Line 10"/>
          <p:cNvSpPr/>
          <p:nvPr/>
        </p:nvSpPr>
        <p:spPr>
          <a:xfrm>
            <a:off x="3276600" y="3213100"/>
            <a:ext cx="792163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5369" name="Text Box 11"/>
          <p:cNvSpPr txBox="1"/>
          <p:nvPr/>
        </p:nvSpPr>
        <p:spPr>
          <a:xfrm>
            <a:off x="1403350" y="1844675"/>
            <a:ext cx="5327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GATE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端信号的形式决定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536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536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5" grpId="0"/>
      <p:bldP spid="15369" grpId="0"/>
      <p:bldP spid="1536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工作方式</a:t>
            </a:r>
            <a:endParaRPr lang="zh-CN" altLang="en-US" dirty="0"/>
          </a:p>
        </p:txBody>
      </p:sp>
      <p:sp>
        <p:nvSpPr>
          <p:cNvPr id="16388" name="Rectangle 3"/>
          <p:cNvSpPr>
            <a:spLocks noGrp="1"/>
          </p:cNvSpPr>
          <p:nvPr>
            <p:ph type="body" idx="4294967295"/>
          </p:nvPr>
        </p:nvSpPr>
        <p:spPr>
          <a:xfrm>
            <a:off x="827088" y="2060575"/>
            <a:ext cx="7200900" cy="396081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zh-CN" altLang="en-US" dirty="0"/>
              <a:t>方式0（计数结束产生高电平信号）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软件启动，不自动重复计数；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计数结束输出高电平。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chemeClr val="hlink"/>
                </a:solidFill>
              </a:rPr>
              <a:t>注意：</a:t>
            </a:r>
            <a:endParaRPr lang="zh-CN" altLang="en-US" sz="2800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初值一次有效，下次需再写；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GATE</a:t>
            </a:r>
            <a:r>
              <a:rPr lang="zh-CN" altLang="en-US" dirty="0"/>
              <a:t>变低，暂停计数；</a:t>
            </a:r>
            <a:r>
              <a:rPr lang="en-US" altLang="zh-CN" dirty="0"/>
              <a:t>GATE</a:t>
            </a:r>
            <a:r>
              <a:rPr lang="zh-CN" altLang="en-US" dirty="0"/>
              <a:t>再变高，继续计数；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可随时修改计数初值；若修改，则在下一时钟周期用新设计数初值开始计数。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</p:txBody>
      </p:sp>
      <p:pic>
        <p:nvPicPr>
          <p:cNvPr id="16389" name="Picture 12" descr="BD07311_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3357563"/>
            <a:ext cx="814388" cy="882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8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3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>
                                            <p:txEl>
                                              <p:charRg st="3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8">
                                            <p:txEl>
                                              <p:charRg st="3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4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8">
                                            <p:txEl>
                                              <p:charRg st="4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8">
                                            <p:txEl>
                                              <p:charRg st="4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4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8">
                                            <p:txEl>
                                              <p:charRg st="4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8">
                                            <p:txEl>
                                              <p:charRg st="4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6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8">
                                            <p:txEl>
                                              <p:charRg st="6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8">
                                            <p:txEl>
                                              <p:charRg st="6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86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8">
                                            <p:txEl>
                                              <p:charRg st="86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88">
                                            <p:txEl>
                                              <p:charRg st="86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938" name="对象 1"/>
          <p:cNvGraphicFramePr>
            <a:graphicFrameLocks noChangeAspect="1"/>
          </p:cNvGraphicFramePr>
          <p:nvPr/>
        </p:nvGraphicFramePr>
        <p:xfrm>
          <a:off x="827088" y="2276475"/>
          <a:ext cx="7129462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961640" imgH="1050925" progId="Visio.Drawing.11">
                  <p:embed/>
                </p:oleObj>
              </mc:Choice>
              <mc:Fallback>
                <p:oleObj name="" r:id="rId1" imgW="2961640" imgH="1050925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2276475"/>
                        <a:ext cx="7129462" cy="237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3"/>
          <p:cNvSpPr txBox="1"/>
          <p:nvPr/>
        </p:nvSpPr>
        <p:spPr>
          <a:xfrm>
            <a:off x="755650" y="115888"/>
            <a:ext cx="7200900" cy="39608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00000"/>
              </a:lnSpc>
            </a:pPr>
            <a:r>
              <a:rPr lang="zh-CN" altLang="en-US" sz="1800" dirty="0"/>
              <a:t>方式0（计数结束产生高电平信号）</a:t>
            </a:r>
            <a:endParaRPr lang="zh-CN" altLang="en-US" sz="1800" dirty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zh-CN" altLang="en-US" sz="1600" dirty="0"/>
              <a:t>软件启动，不自动重复计数；</a:t>
            </a:r>
            <a:endParaRPr lang="zh-CN" altLang="en-US" sz="1600" dirty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zh-CN" altLang="en-US" sz="1600" dirty="0"/>
              <a:t>计数结束输出高电平。</a:t>
            </a:r>
            <a:endParaRPr lang="zh-CN" altLang="en-US" sz="1600" dirty="0"/>
          </a:p>
          <a:p>
            <a:pPr marL="742950" lvl="1" indent="-285750" eaLnBrk="1" hangingPunct="1">
              <a:lnSpc>
                <a:spcPct val="90000"/>
              </a:lnSpc>
              <a:buNone/>
            </a:pPr>
            <a:r>
              <a:rPr lang="zh-CN" altLang="en-US" sz="1800" dirty="0">
                <a:solidFill>
                  <a:schemeClr val="hlink"/>
                </a:solidFill>
              </a:rPr>
              <a:t>注意：</a:t>
            </a:r>
            <a:endParaRPr lang="zh-CN" altLang="en-US" sz="1800" dirty="0">
              <a:solidFill>
                <a:schemeClr val="hlink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zh-CN" altLang="en-US" sz="1600" dirty="0"/>
              <a:t>初值一次有效，下次需再写；</a:t>
            </a:r>
            <a:endParaRPr lang="zh-CN" altLang="en-US" sz="1600" dirty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1600" dirty="0"/>
              <a:t>GATE</a:t>
            </a:r>
            <a:r>
              <a:rPr lang="zh-CN" altLang="en-US" sz="1600" dirty="0"/>
              <a:t>变低，暂停计数；</a:t>
            </a:r>
            <a:r>
              <a:rPr lang="en-US" altLang="zh-CN" sz="1600" dirty="0"/>
              <a:t>GATE</a:t>
            </a:r>
            <a:r>
              <a:rPr lang="zh-CN" altLang="en-US" sz="1600" dirty="0"/>
              <a:t>再变高，继续计数；</a:t>
            </a:r>
            <a:endParaRPr lang="zh-CN" altLang="en-US" sz="1600" dirty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zh-CN" altLang="en-US" sz="1600" dirty="0"/>
              <a:t>可随时修改计数初值；若修改，则在下一时钟周期用新设计数初值开始计数。</a:t>
            </a:r>
            <a:endParaRPr lang="zh-CN" altLang="en-US" sz="1600" dirty="0"/>
          </a:p>
          <a:p>
            <a:pPr marL="742950" lvl="1" indent="-285750" eaLnBrk="1" hangingPunct="1">
              <a:lnSpc>
                <a:spcPct val="90000"/>
              </a:lnSpc>
            </a:pPr>
            <a:endParaRPr lang="zh-CN" altLang="en-US" sz="1600" dirty="0"/>
          </a:p>
          <a:p>
            <a:pPr marL="742950" lvl="1" indent="-285750" eaLnBrk="1" hangingPunct="1">
              <a:lnSpc>
                <a:spcPct val="90000"/>
              </a:lnSpc>
            </a:pPr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74713" y="4641850"/>
          <a:ext cx="628967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602230" imgH="1082675" progId="Visio.Drawing.11">
                  <p:embed/>
                </p:oleObj>
              </mc:Choice>
              <mc:Fallback>
                <p:oleObj name="" r:id="rId3" imgW="2602230" imgH="108267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4641850"/>
                        <a:ext cx="6289675" cy="217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sp>
        <p:nvSpPr>
          <p:cNvPr id="40964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方式1 </a:t>
            </a:r>
            <a:r>
              <a:rPr lang="en-US" altLang="zh-CN" dirty="0"/>
              <a:t>(</a:t>
            </a:r>
            <a:r>
              <a:rPr lang="zh-CN" altLang="en-US" sz="2000" dirty="0">
                <a:solidFill>
                  <a:schemeClr val="hlink"/>
                </a:solidFill>
              </a:rPr>
              <a:t>可编程单脉冲发生器、单稳态触发器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硬件启动，不自动重复计数；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计数开始输出低电平，结束后又变高。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sz="2800" dirty="0">
                <a:solidFill>
                  <a:schemeClr val="hlink"/>
                </a:solidFill>
              </a:rPr>
              <a:t>注意：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初值多次有效，只需硬件触发；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GATE</a:t>
            </a:r>
            <a:r>
              <a:rPr lang="zh-CN" altLang="en-US" dirty="0"/>
              <a:t>变低，不影响本次计数过程；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写入新计数初值，不影响本次计数过程；</a:t>
            </a:r>
            <a:r>
              <a:rPr lang="en-US" altLang="zh-CN" dirty="0"/>
              <a:t>GATE</a:t>
            </a:r>
            <a:r>
              <a:rPr lang="zh-CN" altLang="en-US" dirty="0"/>
              <a:t>再次触发后，按新初值计数。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3"/>
          <p:cNvSpPr txBox="1"/>
          <p:nvPr/>
        </p:nvSpPr>
        <p:spPr>
          <a:xfrm>
            <a:off x="900113" y="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zh-CN" altLang="en-US" sz="2000" dirty="0"/>
              <a:t>方式1 </a:t>
            </a:r>
            <a:r>
              <a:rPr lang="en-US" altLang="zh-CN" sz="2000" dirty="0"/>
              <a:t>(</a:t>
            </a:r>
            <a:r>
              <a:rPr lang="zh-CN" altLang="en-US" sz="1600" dirty="0">
                <a:solidFill>
                  <a:schemeClr val="hlink"/>
                </a:solidFill>
              </a:rPr>
              <a:t>可编程单脉冲发生器、单稳态触发器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742950" lvl="1" indent="-285750" eaLnBrk="1" hangingPunct="1"/>
            <a:r>
              <a:rPr lang="zh-CN" altLang="en-US" sz="1800" dirty="0"/>
              <a:t>硬件启动，不自动重复计数；</a:t>
            </a:r>
            <a:endParaRPr lang="zh-CN" altLang="en-US" sz="1800" dirty="0"/>
          </a:p>
          <a:p>
            <a:pPr marL="742950" lvl="1" indent="-285750" eaLnBrk="1" hangingPunct="1"/>
            <a:r>
              <a:rPr lang="zh-CN" altLang="en-US" sz="1800" dirty="0"/>
              <a:t>计数开始输出低电平，结束后又变高。</a:t>
            </a:r>
            <a:endParaRPr lang="zh-CN" altLang="en-US" sz="1800" dirty="0"/>
          </a:p>
          <a:p>
            <a:pPr marL="742950" lvl="1" indent="-285750" eaLnBrk="1" hangingPunct="1">
              <a:buNone/>
            </a:pPr>
            <a:r>
              <a:rPr lang="zh-CN" altLang="en-US" sz="2000" dirty="0">
                <a:solidFill>
                  <a:schemeClr val="hlink"/>
                </a:solidFill>
              </a:rPr>
              <a:t>注意：</a:t>
            </a:r>
            <a:endParaRPr lang="zh-CN" altLang="en-US" sz="1800" dirty="0"/>
          </a:p>
          <a:p>
            <a:pPr marL="742950" lvl="1" indent="-285750" eaLnBrk="1" hangingPunct="1"/>
            <a:r>
              <a:rPr lang="zh-CN" altLang="en-US" sz="1800" dirty="0"/>
              <a:t>初值多次有效，只需硬件触发；</a:t>
            </a:r>
            <a:endParaRPr lang="zh-CN" altLang="en-US" sz="1800" dirty="0"/>
          </a:p>
          <a:p>
            <a:pPr marL="742950" lvl="1" indent="-285750" eaLnBrk="1" hangingPunct="1"/>
            <a:r>
              <a:rPr lang="en-US" altLang="zh-CN" sz="1800" dirty="0"/>
              <a:t>GATE</a:t>
            </a:r>
            <a:r>
              <a:rPr lang="zh-CN" altLang="en-US" sz="1800" dirty="0"/>
              <a:t>变低，不影响本次计数过程；</a:t>
            </a:r>
            <a:endParaRPr lang="zh-CN" altLang="en-US" sz="1800" dirty="0"/>
          </a:p>
          <a:p>
            <a:pPr marL="742950" lvl="1" indent="-285750" eaLnBrk="1" hangingPunct="1"/>
            <a:r>
              <a:rPr lang="zh-CN" altLang="en-US" sz="1800" dirty="0"/>
              <a:t>写入新计数初值，不影响本次计数过程；</a:t>
            </a:r>
            <a:r>
              <a:rPr lang="en-US" altLang="zh-CN" sz="1800" dirty="0"/>
              <a:t>GATE</a:t>
            </a:r>
            <a:r>
              <a:rPr lang="zh-CN" altLang="en-US" sz="1800" dirty="0"/>
              <a:t>再次触发后，按新初值计数。</a:t>
            </a:r>
            <a:endParaRPr lang="zh-CN" altLang="en-US" sz="1800" dirty="0"/>
          </a:p>
          <a:p>
            <a:pPr marL="342900" lvl="0" indent="-342900" eaLnBrk="1" hangingPunct="1"/>
            <a:endParaRPr lang="zh-CN" altLang="en-US" sz="2000" dirty="0"/>
          </a:p>
        </p:txBody>
      </p:sp>
      <p:graphicFrame>
        <p:nvGraphicFramePr>
          <p:cNvPr id="41987" name="对象 2"/>
          <p:cNvGraphicFramePr>
            <a:graphicFrameLocks noChangeAspect="1"/>
          </p:cNvGraphicFramePr>
          <p:nvPr/>
        </p:nvGraphicFramePr>
        <p:xfrm>
          <a:off x="1187450" y="2924175"/>
          <a:ext cx="6764338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407410" imgH="1807210" progId="Visio.Drawing.11">
                  <p:embed/>
                </p:oleObj>
              </mc:Choice>
              <mc:Fallback>
                <p:oleObj name="" r:id="rId1" imgW="3407410" imgH="180721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2924175"/>
                        <a:ext cx="6764338" cy="331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工作方式</a:t>
            </a:r>
            <a:endParaRPr lang="zh-CN" altLang="en-US" dirty="0"/>
          </a:p>
        </p:txBody>
      </p:sp>
      <p:sp>
        <p:nvSpPr>
          <p:cNvPr id="18436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zh-CN" altLang="en-US" dirty="0"/>
              <a:t>方式2（</a:t>
            </a:r>
            <a:r>
              <a:rPr lang="zh-CN" altLang="en-US" dirty="0">
                <a:solidFill>
                  <a:srgbClr val="FF0000"/>
                </a:solidFill>
              </a:rPr>
              <a:t>频率发生器、脉冲信号发生器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软、硬件启动，自动重复计数。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计数到最后一个脉冲时输出低电平。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chemeClr val="hlink"/>
                </a:solidFill>
              </a:rPr>
              <a:t>注意：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一个计数周期结束后，计数初值自动装入，重复计数；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GATE</a:t>
            </a:r>
            <a:r>
              <a:rPr lang="zh-CN" altLang="en-US" dirty="0"/>
              <a:t>变低，输出高电平；</a:t>
            </a:r>
            <a:r>
              <a:rPr lang="en-US" altLang="zh-CN" dirty="0"/>
              <a:t>GATE</a:t>
            </a:r>
            <a:r>
              <a:rPr lang="zh-CN" altLang="en-US" dirty="0"/>
              <a:t>再变高，装入初值从头开始计数；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写入新计数初值，不影响本次计数过程；在下一轮按新初值计数。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6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6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6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26035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zh-CN" altLang="en-US" sz="2400" dirty="0"/>
              <a:t>方式2（频率发生器、脉冲信号发生器）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软、硬件启动，自动重复计数。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计数到</a:t>
            </a:r>
            <a:r>
              <a:rPr lang="zh-CN" altLang="en-US" sz="2000" dirty="0">
                <a:solidFill>
                  <a:srgbClr val="FF0000"/>
                </a:solidFill>
              </a:rPr>
              <a:t>最后一个脉冲</a:t>
            </a:r>
            <a:r>
              <a:rPr lang="zh-CN" altLang="en-US" sz="2000" dirty="0"/>
              <a:t>时输出</a:t>
            </a:r>
            <a:r>
              <a:rPr lang="zh-CN" altLang="en-US" sz="2000" dirty="0">
                <a:solidFill>
                  <a:srgbClr val="FF0000"/>
                </a:solidFill>
              </a:rPr>
              <a:t>低电平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hlink"/>
                </a:solidFill>
              </a:rPr>
              <a:t>注意：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一个计数周期结束后，计数初值自动装入，重复计数；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GATE</a:t>
            </a:r>
            <a:r>
              <a:rPr lang="zh-CN" altLang="en-US" sz="2000" dirty="0"/>
              <a:t>变低，输出高电平；</a:t>
            </a:r>
            <a:r>
              <a:rPr lang="en-US" altLang="zh-CN" sz="2000" dirty="0"/>
              <a:t>GATE</a:t>
            </a:r>
            <a:r>
              <a:rPr lang="zh-CN" altLang="en-US" sz="2000" dirty="0"/>
              <a:t>再变高，装入初值从头开始计数；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写入新计数初值，不影响本次计数过程；在下一轮按新初值计数。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endParaRPr lang="zh-CN" altLang="en-US" sz="2000" dirty="0"/>
          </a:p>
        </p:txBody>
      </p:sp>
      <p:graphicFrame>
        <p:nvGraphicFramePr>
          <p:cNvPr id="44036" name="对象 1"/>
          <p:cNvGraphicFramePr>
            <a:graphicFrameLocks noChangeAspect="1"/>
          </p:cNvGraphicFramePr>
          <p:nvPr/>
        </p:nvGraphicFramePr>
        <p:xfrm>
          <a:off x="917575" y="3579813"/>
          <a:ext cx="707707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138805" imgH="1196340" progId="Visio.Drawing.11">
                  <p:embed/>
                </p:oleObj>
              </mc:Choice>
              <mc:Fallback>
                <p:oleObj name="" r:id="rId1" imgW="3138805" imgH="119634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7575" y="3579813"/>
                        <a:ext cx="7077075" cy="266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sp>
        <p:nvSpPr>
          <p:cNvPr id="45060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  <a:spcBef>
                <a:spcPct val="65000"/>
              </a:spcBef>
            </a:pPr>
            <a:r>
              <a:rPr lang="zh-CN" altLang="en-US" dirty="0"/>
              <a:t>方式3（方波发生器）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软、硬件启动，自动重复计数。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输出对称方波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chemeClr val="hlink"/>
                </a:solidFill>
              </a:rPr>
              <a:t>注意：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一个计数周期结束后，计数初值自动装入，重复计数；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GATE</a:t>
            </a:r>
            <a:r>
              <a:rPr lang="zh-CN" altLang="en-US" dirty="0"/>
              <a:t>变低，输出高电平；</a:t>
            </a:r>
            <a:r>
              <a:rPr lang="en-US" altLang="zh-CN" dirty="0"/>
              <a:t>GATE</a:t>
            </a:r>
            <a:r>
              <a:rPr lang="zh-CN" altLang="en-US" dirty="0"/>
              <a:t>再变高，装入初值从头开始计数；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写入新计数初值，在前半周期结束时启用新初值计数。</a:t>
            </a:r>
            <a:endParaRPr lang="zh-CN" altLang="en-US" dirty="0"/>
          </a:p>
        </p:txBody>
      </p:sp>
      <p:pic>
        <p:nvPicPr>
          <p:cNvPr id="19461" name="Picture 5" descr="BD07311_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50" y="2636838"/>
            <a:ext cx="814388" cy="882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主要内容：</a:t>
            </a:r>
            <a:endParaRPr lang="zh-CN" altLang="en-US" dirty="0"/>
          </a:p>
        </p:txBody>
      </p:sp>
      <p:sp>
        <p:nvSpPr>
          <p:cNvPr id="27652" name="Rectangle 5"/>
          <p:cNvSpPr/>
          <p:nvPr>
            <p:ph type="body" idx="4294967295"/>
          </p:nvPr>
        </p:nvSpPr>
        <p:spPr>
          <a:xfrm>
            <a:off x="1042988" y="2233613"/>
            <a:ext cx="6918325" cy="1987550"/>
          </a:xfrm>
          <a:ln/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135000"/>
              </a:lnSpc>
              <a:spcBef>
                <a:spcPct val="40000"/>
              </a:spcBef>
              <a:buNone/>
            </a:pPr>
            <a:r>
              <a:rPr lang="zh-CN" altLang="en-US" sz="3200" dirty="0"/>
              <a:t>     了解并行通信与串行通信的特点</a:t>
            </a:r>
            <a:endParaRPr lang="en-US" altLang="zh-CN" sz="3200" dirty="0"/>
          </a:p>
          <a:p>
            <a:pPr eaLnBrk="1" hangingPunct="1">
              <a:lnSpc>
                <a:spcPct val="135000"/>
              </a:lnSpc>
              <a:spcBef>
                <a:spcPct val="40000"/>
              </a:spcBef>
              <a:buNone/>
            </a:pPr>
            <a:r>
              <a:rPr lang="zh-CN" altLang="en-US" sz="3200" dirty="0"/>
              <a:t>     掌握两种可编程接口芯片的应用</a:t>
            </a:r>
            <a:endParaRPr lang="zh-CN" altLang="en-US" sz="3200" dirty="0"/>
          </a:p>
        </p:txBody>
      </p:sp>
      <p:sp>
        <p:nvSpPr>
          <p:cNvPr id="27653" name="Oval 6">
            <a:hlinkClick r:id="rId1" action="ppaction://hlinksldjump"/>
          </p:cNvPr>
          <p:cNvSpPr/>
          <p:nvPr/>
        </p:nvSpPr>
        <p:spPr>
          <a:xfrm>
            <a:off x="1119188" y="2503488"/>
            <a:ext cx="400050" cy="400050"/>
          </a:xfrm>
          <a:prstGeom prst="ellipse">
            <a:avLst/>
          </a:prstGeom>
          <a:gradFill rotWithShape="0">
            <a:gsLst>
              <a:gs pos="0">
                <a:srgbClr val="990000"/>
              </a:gs>
              <a:gs pos="100000">
                <a:srgbClr val="47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4" name="Oval 11">
            <a:hlinkClick r:id="rId1" action="ppaction://hlinksldjump"/>
          </p:cNvPr>
          <p:cNvSpPr/>
          <p:nvPr/>
        </p:nvSpPr>
        <p:spPr>
          <a:xfrm>
            <a:off x="1116013" y="3316288"/>
            <a:ext cx="400050" cy="400050"/>
          </a:xfrm>
          <a:prstGeom prst="ellipse">
            <a:avLst/>
          </a:prstGeom>
          <a:gradFill rotWithShape="0">
            <a:gsLst>
              <a:gs pos="0">
                <a:srgbClr val="990000"/>
              </a:gs>
              <a:gs pos="100000">
                <a:srgbClr val="47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>
          <a:xfrm>
            <a:off x="827088" y="333375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  <a:spcBef>
                <a:spcPct val="65000"/>
              </a:spcBef>
            </a:pPr>
            <a:r>
              <a:rPr lang="zh-CN" altLang="en-US" sz="2400" dirty="0"/>
              <a:t>方式3（方波发生器）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软、硬件启动，自动重复计数。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输出对称方波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hlink"/>
                </a:solidFill>
              </a:rPr>
              <a:t>注意：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一个计数周期结束后，计数初值自动装入，重复计数；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GATE</a:t>
            </a:r>
            <a:r>
              <a:rPr lang="zh-CN" altLang="en-US" sz="2000" dirty="0"/>
              <a:t>变低，输出高电平；</a:t>
            </a:r>
            <a:r>
              <a:rPr lang="en-US" altLang="zh-CN" sz="2000" dirty="0"/>
              <a:t>GATE</a:t>
            </a:r>
            <a:r>
              <a:rPr lang="zh-CN" altLang="en-US" sz="2000" dirty="0"/>
              <a:t>再变高，装入初值从头开始计数；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写入新计数初值，在前半周期结束时启用新初值计数。</a:t>
            </a:r>
            <a:endParaRPr lang="zh-CN" altLang="en-US" sz="2000" dirty="0"/>
          </a:p>
        </p:txBody>
      </p:sp>
      <p:graphicFrame>
        <p:nvGraphicFramePr>
          <p:cNvPr id="46084" name="对象 1"/>
          <p:cNvGraphicFramePr>
            <a:graphicFrameLocks noChangeAspect="1"/>
          </p:cNvGraphicFramePr>
          <p:nvPr/>
        </p:nvGraphicFramePr>
        <p:xfrm>
          <a:off x="1187450" y="3573463"/>
          <a:ext cx="670560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411855" imgH="1282700" progId="Visio.Drawing.11">
                  <p:embed/>
                </p:oleObj>
              </mc:Choice>
              <mc:Fallback>
                <p:oleObj name="" r:id="rId1" imgW="3411855" imgH="1282700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3573463"/>
                        <a:ext cx="6705600" cy="2519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工作方式</a:t>
            </a:r>
            <a:endParaRPr lang="zh-CN" altLang="en-US" dirty="0"/>
          </a:p>
        </p:txBody>
      </p:sp>
      <p:sp>
        <p:nvSpPr>
          <p:cNvPr id="20484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2060575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方式</a:t>
            </a:r>
            <a:r>
              <a:rPr lang="en-US" altLang="zh-CN" dirty="0"/>
              <a:t>4</a:t>
            </a:r>
            <a:r>
              <a:rPr lang="zh-CN" altLang="en-US" dirty="0"/>
              <a:t>（软件触发选通）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软件启动，不自动重复计数。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计数结束输出一个</a:t>
            </a:r>
            <a:r>
              <a:rPr lang="en-US" altLang="zh-CN" dirty="0"/>
              <a:t>CLK</a:t>
            </a:r>
            <a:r>
              <a:rPr lang="zh-CN" altLang="en-US" dirty="0"/>
              <a:t>宽度的低电平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sz="2800" dirty="0">
                <a:solidFill>
                  <a:schemeClr val="hlink"/>
                </a:solidFill>
              </a:rPr>
              <a:t>注意：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初值一次有效，下次需再写；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GATE</a:t>
            </a:r>
            <a:r>
              <a:rPr lang="zh-CN" altLang="en-US" dirty="0"/>
              <a:t>变低，暂停计数；</a:t>
            </a:r>
            <a:r>
              <a:rPr lang="en-US" altLang="zh-CN" dirty="0"/>
              <a:t>GATE</a:t>
            </a:r>
            <a:r>
              <a:rPr lang="zh-CN" altLang="en-US" dirty="0"/>
              <a:t>再变高，装入初值从头开始计数；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写入新计数初值，则在下一时钟周期用新设计数初值开始计数。</a:t>
            </a:r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pic>
        <p:nvPicPr>
          <p:cNvPr id="20485" name="Picture 4" descr="BD07311_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2420938"/>
            <a:ext cx="814387" cy="882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4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2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>
                                            <p:txEl>
                                              <p:charRg st="2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4">
                                            <p:txEl>
                                              <p:charRg st="2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4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4">
                                            <p:txEl>
                                              <p:charRg st="4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4">
                                            <p:txEl>
                                              <p:charRg st="4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827088" y="-100012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方式</a:t>
            </a:r>
            <a:r>
              <a:rPr lang="en-US" altLang="zh-CN" dirty="0"/>
              <a:t>4</a:t>
            </a:r>
            <a:r>
              <a:rPr lang="zh-CN" altLang="en-US" dirty="0"/>
              <a:t>（软件触发选通）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软件启动，不自动重复计数。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计数结束输出一个</a:t>
            </a:r>
            <a:r>
              <a:rPr lang="en-US" altLang="zh-CN" dirty="0"/>
              <a:t>CLK</a:t>
            </a:r>
            <a:r>
              <a:rPr lang="zh-CN" altLang="en-US" dirty="0"/>
              <a:t>宽度的低电平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sz="2800" dirty="0">
                <a:solidFill>
                  <a:schemeClr val="hlink"/>
                </a:solidFill>
              </a:rPr>
              <a:t>注意：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初值一次有效，下次需再写；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GATE</a:t>
            </a:r>
            <a:r>
              <a:rPr lang="zh-CN" altLang="en-US" dirty="0"/>
              <a:t>变低，暂停计数；</a:t>
            </a:r>
            <a:r>
              <a:rPr lang="en-US" altLang="zh-CN" dirty="0"/>
              <a:t>GATE</a:t>
            </a:r>
            <a:r>
              <a:rPr lang="zh-CN" altLang="en-US" dirty="0"/>
              <a:t>再变高，装入初值从头开始计数；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写入新计数初值，则在下一时钟周期用新设计数初值开始计数。</a:t>
            </a:r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graphicFrame>
        <p:nvGraphicFramePr>
          <p:cNvPr id="48132" name="对象 1"/>
          <p:cNvGraphicFramePr>
            <a:graphicFrameLocks noChangeAspect="1"/>
          </p:cNvGraphicFramePr>
          <p:nvPr/>
        </p:nvGraphicFramePr>
        <p:xfrm>
          <a:off x="1498600" y="3957638"/>
          <a:ext cx="6429375" cy="254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279775" imgH="1319530" progId="Visio.Drawing.11">
                  <p:embed/>
                </p:oleObj>
              </mc:Choice>
              <mc:Fallback>
                <p:oleObj name="" r:id="rId1" imgW="3279775" imgH="1319530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8600" y="3957638"/>
                        <a:ext cx="6429375" cy="2547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60000"/>
              </a:spcBef>
            </a:pPr>
            <a:r>
              <a:rPr lang="zh-CN" altLang="en-US" dirty="0"/>
              <a:t>方式</a:t>
            </a:r>
            <a:r>
              <a:rPr lang="en-US" altLang="zh-CN" dirty="0"/>
              <a:t>5</a:t>
            </a:r>
            <a:r>
              <a:rPr lang="zh-CN" altLang="en-US" dirty="0"/>
              <a:t> （硬件触发选通）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硬件启动，不自动重复计数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波形与方式4相同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sz="2800" dirty="0">
                <a:solidFill>
                  <a:schemeClr val="hlink"/>
                </a:solidFill>
              </a:rPr>
              <a:t>注意：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初值多次有效，只需硬件触发；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GATE</a:t>
            </a:r>
            <a:r>
              <a:rPr lang="zh-CN" altLang="en-US" dirty="0"/>
              <a:t>变低，不影响本次计数过程；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写入新计数初值，不影响本次计数过程；</a:t>
            </a:r>
            <a:r>
              <a:rPr lang="en-US" altLang="zh-CN" dirty="0"/>
              <a:t>GATE</a:t>
            </a:r>
            <a:r>
              <a:rPr lang="zh-CN" altLang="en-US" dirty="0"/>
              <a:t>再次触发后，按新初值计数。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-100012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60000"/>
              </a:spcBef>
            </a:pPr>
            <a:r>
              <a:rPr lang="zh-CN" altLang="en-US" dirty="0"/>
              <a:t>方式</a:t>
            </a:r>
            <a:r>
              <a:rPr lang="en-US" altLang="zh-CN" dirty="0"/>
              <a:t>5</a:t>
            </a:r>
            <a:r>
              <a:rPr lang="zh-CN" altLang="en-US" dirty="0"/>
              <a:t> （硬件触发选通）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硬件启动，不自动重复计数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波形与方式4相同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sz="2800" dirty="0">
                <a:solidFill>
                  <a:schemeClr val="hlink"/>
                </a:solidFill>
              </a:rPr>
              <a:t>注意：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初值多次有效，只需硬件触发；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GATE</a:t>
            </a:r>
            <a:r>
              <a:rPr lang="zh-CN" altLang="en-US" dirty="0"/>
              <a:t>变低，不影响本次计数过程；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写入新计数初值，不影响本次计数过程；</a:t>
            </a:r>
            <a:r>
              <a:rPr lang="en-US" altLang="zh-CN" dirty="0"/>
              <a:t>GATE</a:t>
            </a:r>
            <a:r>
              <a:rPr lang="zh-CN" altLang="en-US" dirty="0"/>
              <a:t>再次触发后，按新初值计数。</a:t>
            </a:r>
            <a:endParaRPr lang="zh-CN" altLang="en-US" dirty="0"/>
          </a:p>
        </p:txBody>
      </p:sp>
      <p:graphicFrame>
        <p:nvGraphicFramePr>
          <p:cNvPr id="50180" name="对象 1"/>
          <p:cNvGraphicFramePr>
            <a:graphicFrameLocks noChangeAspect="1"/>
          </p:cNvGraphicFramePr>
          <p:nvPr/>
        </p:nvGraphicFramePr>
        <p:xfrm>
          <a:off x="1089025" y="3448050"/>
          <a:ext cx="7105650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684905" imgH="1505585" progId="Visio.Drawing.11">
                  <p:embed/>
                </p:oleObj>
              </mc:Choice>
              <mc:Fallback>
                <p:oleObj name="" r:id="rId1" imgW="3684905" imgH="1505585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9025" y="3448050"/>
                        <a:ext cx="7105650" cy="302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工作方式小结</a:t>
            </a:r>
            <a:endParaRPr lang="zh-CN" altLang="en-US" dirty="0"/>
          </a:p>
        </p:txBody>
      </p:sp>
      <p:sp>
        <p:nvSpPr>
          <p:cNvPr id="22532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2017713"/>
            <a:ext cx="73501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5000"/>
              </a:lnSpc>
            </a:pPr>
            <a:r>
              <a:rPr lang="zh-CN" altLang="en-US" dirty="0"/>
              <a:t>需要两个写脉冲</a:t>
            </a:r>
            <a:endParaRPr lang="zh-CN" altLang="en-US" dirty="0"/>
          </a:p>
          <a:p>
            <a:pPr lvl="1" eaLnBrk="1" hangingPunct="1">
              <a:lnSpc>
                <a:spcPct val="115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个写脉冲写入</a:t>
            </a:r>
            <a:r>
              <a:rPr lang="zh-CN" altLang="en-US" dirty="0">
                <a:solidFill>
                  <a:schemeClr val="hlink"/>
                </a:solidFill>
              </a:rPr>
              <a:t>控制字</a:t>
            </a:r>
            <a:endParaRPr lang="zh-CN" altLang="en-US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115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个写脉冲写入</a:t>
            </a:r>
            <a:r>
              <a:rPr lang="zh-CN" altLang="en-US" dirty="0">
                <a:solidFill>
                  <a:schemeClr val="hlink"/>
                </a:solidFill>
              </a:rPr>
              <a:t>计数初值</a:t>
            </a:r>
            <a:endParaRPr lang="zh-CN" altLang="en-US" dirty="0">
              <a:solidFill>
                <a:schemeClr val="hlink"/>
              </a:solidFill>
            </a:endParaRPr>
          </a:p>
          <a:p>
            <a:pPr eaLnBrk="1" hangingPunct="1"/>
            <a:r>
              <a:rPr lang="zh-CN" altLang="en-US" dirty="0"/>
              <a:t>不同的工作方式，有不同的计数启动方法。</a:t>
            </a:r>
            <a:endParaRPr lang="zh-CN" altLang="en-US" dirty="0"/>
          </a:p>
          <a:p>
            <a:pPr eaLnBrk="1" hangingPunct="1"/>
            <a:r>
              <a:rPr lang="zh-CN" altLang="en-US" dirty="0"/>
              <a:t>可根据对输出波形的要求，选择不同的工作方式。</a:t>
            </a:r>
            <a:endParaRPr lang="zh-CN" altLang="en-US" dirty="0"/>
          </a:p>
          <a:p>
            <a:pPr eaLnBrk="1" hangingPunct="1"/>
            <a:r>
              <a:rPr lang="zh-CN" altLang="en-US" dirty="0"/>
              <a:t>能输出连续波形的只有方式</a:t>
            </a:r>
            <a:r>
              <a:rPr lang="en-US" altLang="zh-CN" dirty="0"/>
              <a:t>2</a:t>
            </a:r>
            <a:r>
              <a:rPr lang="zh-CN" altLang="en-US" dirty="0"/>
              <a:t>和方式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2533" name="Text Box 4"/>
          <p:cNvSpPr txBox="1"/>
          <p:nvPr/>
        </p:nvSpPr>
        <p:spPr>
          <a:xfrm>
            <a:off x="5070475" y="2065338"/>
            <a:ext cx="2879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</a:rPr>
              <a:t>两条</a:t>
            </a:r>
            <a:r>
              <a:rPr lang="en-US" altLang="zh-CN" dirty="0">
                <a:solidFill>
                  <a:schemeClr val="tx1"/>
                </a:solidFill>
              </a:rPr>
              <a:t>OUT</a:t>
            </a:r>
            <a:r>
              <a:rPr lang="zh-CN" altLang="en-US" dirty="0">
                <a:solidFill>
                  <a:schemeClr val="tx1"/>
                </a:solidFill>
              </a:rPr>
              <a:t>指令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34" name="Line 5"/>
          <p:cNvSpPr/>
          <p:nvPr/>
        </p:nvSpPr>
        <p:spPr>
          <a:xfrm>
            <a:off x="4211638" y="2349500"/>
            <a:ext cx="865187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253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8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2">
                                            <p:txEl>
                                              <p:charRg st="8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2">
                                            <p:txEl>
                                              <p:charRg st="8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2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2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3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32">
                                            <p:txEl>
                                              <p:charRg st="3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532">
                                            <p:txEl>
                                              <p:charRg st="3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532">
                                            <p:txEl>
                                              <p:charRg st="33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5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532">
                                            <p:txEl>
                                              <p:charRg st="5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532">
                                            <p:txEl>
                                              <p:charRg st="5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532">
                                            <p:txEl>
                                              <p:charRg st="53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76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532">
                                            <p:txEl>
                                              <p:charRg st="76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532">
                                            <p:txEl>
                                              <p:charRg st="76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532">
                                            <p:txEl>
                                              <p:charRg st="76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pic>
        <p:nvPicPr>
          <p:cNvPr id="52227" name="内容占位符 4" descr="PIC_20140507_092514_13D_M.jpg"/>
          <p:cNvPicPr>
            <a:picLocks noGrp="1" noChangeAspect="1"/>
          </p:cNvPicPr>
          <p:nvPr>
            <p:ph idx="4294967295"/>
          </p:nvPr>
        </p:nvPicPr>
        <p:blipFill>
          <a:blip r:embed="rId1"/>
          <a:srcRect/>
          <a:stretch>
            <a:fillRect/>
          </a:stretch>
        </p:blipFill>
        <p:spPr>
          <a:xfrm>
            <a:off x="179388" y="404813"/>
            <a:ext cx="8713787" cy="6319837"/>
          </a:xfrm>
          <a:ln/>
        </p:spPr>
      </p:pic>
      <p:sp>
        <p:nvSpPr>
          <p:cNvPr id="52228" name="灯片编号占位符 3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控制字</a:t>
            </a:r>
            <a:endParaRPr lang="zh-CN" altLang="en-US" dirty="0"/>
          </a:p>
        </p:txBody>
      </p:sp>
      <p:sp>
        <p:nvSpPr>
          <p:cNvPr id="24580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1801813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用于确定各计数器的工作方式</a:t>
            </a:r>
            <a:endParaRPr lang="zh-CN" altLang="en-US" dirty="0"/>
          </a:p>
        </p:txBody>
      </p:sp>
      <p:graphicFrame>
        <p:nvGraphicFramePr>
          <p:cNvPr id="53253" name="Picture 96"/>
          <p:cNvGraphicFramePr>
            <a:graphicFrameLocks noChangeAspect="1"/>
          </p:cNvGraphicFramePr>
          <p:nvPr/>
        </p:nvGraphicFramePr>
        <p:xfrm>
          <a:off x="233363" y="2420938"/>
          <a:ext cx="8732837" cy="44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697095" imgH="3831590" progId="">
                  <p:embed/>
                </p:oleObj>
              </mc:Choice>
              <mc:Fallback>
                <p:oleObj name="" r:id="rId1" imgW="4697095" imgH="383159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363" y="2420938"/>
                        <a:ext cx="8732837" cy="4465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458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5.  </a:t>
            </a:r>
            <a:r>
              <a:rPr lang="zh-CN" altLang="en-US" dirty="0"/>
              <a:t>8253的应用</a:t>
            </a:r>
            <a:endParaRPr lang="zh-CN" altLang="en-US" dirty="0"/>
          </a:p>
        </p:txBody>
      </p:sp>
      <p:sp>
        <p:nvSpPr>
          <p:cNvPr id="54276" name="Rectangle 3"/>
          <p:cNvSpPr>
            <a:spLocks noGrp="1"/>
          </p:cNvSpPr>
          <p:nvPr>
            <p:ph type="body" idx="4294967295"/>
          </p:nvPr>
        </p:nvSpPr>
        <p:spPr>
          <a:xfrm>
            <a:off x="1639888" y="1916113"/>
            <a:ext cx="4038600" cy="2971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5000"/>
              </a:lnSpc>
            </a:pPr>
            <a:r>
              <a:rPr lang="zh-CN" altLang="en-US" dirty="0"/>
              <a:t>与系统的连接</a:t>
            </a:r>
            <a:endParaRPr lang="zh-CN" altLang="en-US" dirty="0"/>
          </a:p>
          <a:p>
            <a:pPr eaLnBrk="1" hangingPunct="1">
              <a:lnSpc>
                <a:spcPct val="13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初始化</a:t>
            </a:r>
            <a:r>
              <a:rPr lang="zh-CN" altLang="en-US" dirty="0"/>
              <a:t>程序设计</a:t>
            </a:r>
            <a:endParaRPr lang="zh-CN" altLang="en-US" dirty="0"/>
          </a:p>
          <a:p>
            <a:pPr lvl="1" eaLnBrk="1" hangingPunct="1">
              <a:lnSpc>
                <a:spcPct val="135000"/>
              </a:lnSpc>
            </a:pPr>
            <a:r>
              <a:rPr lang="zh-CN" altLang="en-US" dirty="0"/>
              <a:t>写入控制字</a:t>
            </a:r>
            <a:endParaRPr lang="zh-CN" altLang="en-US" dirty="0"/>
          </a:p>
          <a:p>
            <a:pPr lvl="1" eaLnBrk="1" hangingPunct="1">
              <a:lnSpc>
                <a:spcPct val="135000"/>
              </a:lnSpc>
            </a:pPr>
            <a:r>
              <a:rPr lang="zh-CN" altLang="en-US" dirty="0"/>
              <a:t>置计数初值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1150938" y="604838"/>
            <a:ext cx="7793037" cy="10715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与系统的连接示意</a:t>
            </a:r>
            <a:endParaRPr lang="zh-CN" altLang="en-US" dirty="0"/>
          </a:p>
        </p:txBody>
      </p:sp>
      <p:sp>
        <p:nvSpPr>
          <p:cNvPr id="26628" name="Rectangle 4"/>
          <p:cNvSpPr/>
          <p:nvPr/>
        </p:nvSpPr>
        <p:spPr>
          <a:xfrm>
            <a:off x="4865688" y="2330450"/>
            <a:ext cx="1600200" cy="37338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26629" name="Text Box 5"/>
          <p:cNvSpPr txBox="1"/>
          <p:nvPr/>
        </p:nvSpPr>
        <p:spPr>
          <a:xfrm>
            <a:off x="5699125" y="3321050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CLK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0" name="Text Box 6"/>
          <p:cNvSpPr txBox="1"/>
          <p:nvPr/>
        </p:nvSpPr>
        <p:spPr>
          <a:xfrm>
            <a:off x="5622925" y="3778250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GATE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1" name="Text Box 7"/>
          <p:cNvSpPr txBox="1"/>
          <p:nvPr/>
        </p:nvSpPr>
        <p:spPr>
          <a:xfrm>
            <a:off x="5699125" y="4219575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OUT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2" name="Text Box 8"/>
          <p:cNvSpPr txBox="1"/>
          <p:nvPr/>
        </p:nvSpPr>
        <p:spPr>
          <a:xfrm>
            <a:off x="4865688" y="271145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D0~D7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3" name="Text Box 9"/>
          <p:cNvSpPr txBox="1"/>
          <p:nvPr/>
        </p:nvSpPr>
        <p:spPr>
          <a:xfrm>
            <a:off x="4865688" y="332105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WR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4" name="Text Box 10"/>
          <p:cNvSpPr txBox="1"/>
          <p:nvPr/>
        </p:nvSpPr>
        <p:spPr>
          <a:xfrm>
            <a:off x="4865688" y="383857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RD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5" name="Text Box 11"/>
          <p:cNvSpPr txBox="1"/>
          <p:nvPr/>
        </p:nvSpPr>
        <p:spPr>
          <a:xfrm>
            <a:off x="4865688" y="4295775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A1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6" name="Text Box 12"/>
          <p:cNvSpPr txBox="1"/>
          <p:nvPr/>
        </p:nvSpPr>
        <p:spPr>
          <a:xfrm>
            <a:off x="4865688" y="4752975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A0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7" name="Text Box 13"/>
          <p:cNvSpPr txBox="1"/>
          <p:nvPr/>
        </p:nvSpPr>
        <p:spPr>
          <a:xfrm>
            <a:off x="4865688" y="5438775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CS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8" name="AutoShape 14"/>
          <p:cNvSpPr/>
          <p:nvPr/>
        </p:nvSpPr>
        <p:spPr>
          <a:xfrm>
            <a:off x="3079750" y="2754313"/>
            <a:ext cx="1752600" cy="304800"/>
          </a:xfrm>
          <a:prstGeom prst="leftRightArrow">
            <a:avLst>
              <a:gd name="adj1" fmla="val 50000"/>
              <a:gd name="adj2" fmla="val 115000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26639" name="Line 15"/>
          <p:cNvSpPr/>
          <p:nvPr/>
        </p:nvSpPr>
        <p:spPr>
          <a:xfrm>
            <a:off x="3265488" y="3473450"/>
            <a:ext cx="1600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6640" name="Line 16"/>
          <p:cNvSpPr/>
          <p:nvPr/>
        </p:nvSpPr>
        <p:spPr>
          <a:xfrm>
            <a:off x="3251200" y="4035425"/>
            <a:ext cx="1600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6641" name="Line 17"/>
          <p:cNvSpPr/>
          <p:nvPr/>
        </p:nvSpPr>
        <p:spPr>
          <a:xfrm>
            <a:off x="3265488" y="4511675"/>
            <a:ext cx="1600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6642" name="Line 18"/>
          <p:cNvSpPr/>
          <p:nvPr/>
        </p:nvSpPr>
        <p:spPr>
          <a:xfrm>
            <a:off x="3265488" y="4983163"/>
            <a:ext cx="1600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6643" name="Line 19"/>
          <p:cNvSpPr/>
          <p:nvPr/>
        </p:nvSpPr>
        <p:spPr>
          <a:xfrm>
            <a:off x="3265488" y="5640388"/>
            <a:ext cx="1600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6644" name="Line 20"/>
          <p:cNvSpPr/>
          <p:nvPr/>
        </p:nvSpPr>
        <p:spPr>
          <a:xfrm flipH="1">
            <a:off x="6465888" y="3502025"/>
            <a:ext cx="1143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6645" name="Line 21"/>
          <p:cNvSpPr/>
          <p:nvPr/>
        </p:nvSpPr>
        <p:spPr>
          <a:xfrm flipH="1">
            <a:off x="6465888" y="3959225"/>
            <a:ext cx="1143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6646" name="Line 22"/>
          <p:cNvSpPr/>
          <p:nvPr/>
        </p:nvSpPr>
        <p:spPr>
          <a:xfrm>
            <a:off x="6480175" y="4421188"/>
            <a:ext cx="1066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6647" name="Line 23"/>
          <p:cNvSpPr/>
          <p:nvPr/>
        </p:nvSpPr>
        <p:spPr>
          <a:xfrm>
            <a:off x="4956175" y="5497513"/>
            <a:ext cx="304800" cy="0"/>
          </a:xfrm>
          <a:prstGeom prst="line">
            <a:avLst/>
          </a:prstGeom>
          <a:ln w="25400" cap="sq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8" name="Line 24"/>
          <p:cNvSpPr/>
          <p:nvPr/>
        </p:nvSpPr>
        <p:spPr>
          <a:xfrm>
            <a:off x="4989513" y="3902075"/>
            <a:ext cx="304800" cy="0"/>
          </a:xfrm>
          <a:prstGeom prst="line">
            <a:avLst/>
          </a:prstGeom>
          <a:ln w="25400" cap="sq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9" name="Line 25"/>
          <p:cNvSpPr/>
          <p:nvPr/>
        </p:nvSpPr>
        <p:spPr>
          <a:xfrm>
            <a:off x="4960938" y="3397250"/>
            <a:ext cx="395287" cy="0"/>
          </a:xfrm>
          <a:prstGeom prst="line">
            <a:avLst/>
          </a:prstGeom>
          <a:ln w="25400" cap="sq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50" name="Text Box 26"/>
          <p:cNvSpPr txBox="1"/>
          <p:nvPr/>
        </p:nvSpPr>
        <p:spPr>
          <a:xfrm>
            <a:off x="2360613" y="2697163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DB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1" name="Text Box 27"/>
          <p:cNvSpPr txBox="1"/>
          <p:nvPr/>
        </p:nvSpPr>
        <p:spPr>
          <a:xfrm>
            <a:off x="2470150" y="3271838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IOW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2" name="Text Box 28"/>
          <p:cNvSpPr txBox="1"/>
          <p:nvPr/>
        </p:nvSpPr>
        <p:spPr>
          <a:xfrm>
            <a:off x="2513013" y="38100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IOR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3" name="Text Box 29"/>
          <p:cNvSpPr txBox="1"/>
          <p:nvPr/>
        </p:nvSpPr>
        <p:spPr>
          <a:xfrm>
            <a:off x="2670175" y="4311650"/>
            <a:ext cx="6000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A1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4" name="Text Box 30"/>
          <p:cNvSpPr txBox="1"/>
          <p:nvPr/>
        </p:nvSpPr>
        <p:spPr>
          <a:xfrm>
            <a:off x="2670175" y="4752975"/>
            <a:ext cx="6000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A0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5" name="AutoShape 33"/>
          <p:cNvSpPr/>
          <p:nvPr/>
        </p:nvSpPr>
        <p:spPr>
          <a:xfrm>
            <a:off x="1331913" y="5530850"/>
            <a:ext cx="914400" cy="323850"/>
          </a:xfrm>
          <a:prstGeom prst="rightArrow">
            <a:avLst>
              <a:gd name="adj1" fmla="val 50000"/>
              <a:gd name="adj2" fmla="val 70575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26656" name="Rectangle 34"/>
          <p:cNvSpPr/>
          <p:nvPr/>
        </p:nvSpPr>
        <p:spPr>
          <a:xfrm>
            <a:off x="2274888" y="5226050"/>
            <a:ext cx="990600" cy="8382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26657" name="Text Box 31"/>
          <p:cNvSpPr txBox="1"/>
          <p:nvPr/>
        </p:nvSpPr>
        <p:spPr>
          <a:xfrm>
            <a:off x="2274888" y="5378450"/>
            <a:ext cx="1066800" cy="503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35000"/>
              </a:lnSpc>
              <a:spcBef>
                <a:spcPct val="9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译码器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8" name="Text Box 35"/>
          <p:cNvSpPr txBox="1"/>
          <p:nvPr/>
        </p:nvSpPr>
        <p:spPr>
          <a:xfrm>
            <a:off x="793750" y="4997450"/>
            <a:ext cx="6096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高位地址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9" name="Text Box 36"/>
          <p:cNvSpPr txBox="1"/>
          <p:nvPr/>
        </p:nvSpPr>
        <p:spPr>
          <a:xfrm>
            <a:off x="7685088" y="415925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外设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60" name="Text Box 37"/>
          <p:cNvSpPr txBox="1"/>
          <p:nvPr/>
        </p:nvSpPr>
        <p:spPr>
          <a:xfrm>
            <a:off x="5246688" y="194945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8253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61" name="Line 38"/>
          <p:cNvSpPr/>
          <p:nvPr/>
        </p:nvSpPr>
        <p:spPr>
          <a:xfrm>
            <a:off x="2579688" y="3322638"/>
            <a:ext cx="533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2" name="Line 39"/>
          <p:cNvSpPr/>
          <p:nvPr/>
        </p:nvSpPr>
        <p:spPr>
          <a:xfrm>
            <a:off x="2579688" y="3856038"/>
            <a:ext cx="533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4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8" grpId="0" animBg="1"/>
      <p:bldP spid="26629" grpId="0"/>
      <p:bldP spid="26630" grpId="0"/>
      <p:bldP spid="26631" grpId="0"/>
      <p:bldP spid="26632" grpId="0"/>
      <p:bldP spid="26633" grpId="0"/>
      <p:bldP spid="26634" grpId="0"/>
      <p:bldP spid="26635" grpId="0"/>
      <p:bldP spid="26636" grpId="0"/>
      <p:bldP spid="26637" grpId="0"/>
      <p:bldP spid="26638" grpId="0" animBg="1"/>
      <p:bldP spid="26650" grpId="0"/>
      <p:bldP spid="26651" grpId="0"/>
      <p:bldP spid="26652" grpId="0"/>
      <p:bldP spid="26653" grpId="0"/>
      <p:bldP spid="26654" grpId="0"/>
      <p:bldP spid="26655" grpId="0" animBg="1"/>
      <p:bldP spid="26656" grpId="0" animBg="1"/>
      <p:bldP spid="26657" grpId="0"/>
      <p:bldP spid="26658" grpId="0"/>
      <p:bldP spid="26659" grpId="0"/>
      <p:bldP spid="266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16"/>
          <p:cNvSpPr txBox="1">
            <a:spLocks noGrp="1"/>
          </p:cNvSpPr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bg2"/>
                </a:solidFill>
              </a:rPr>
            </a:fld>
            <a:endParaRPr lang="zh-CN" altLang="en-US" sz="1400" b="0" dirty="0">
              <a:solidFill>
                <a:schemeClr val="bg2"/>
              </a:solidFill>
            </a:endParaRPr>
          </a:p>
        </p:txBody>
      </p:sp>
      <p:sp>
        <p:nvSpPr>
          <p:cNvPr id="6146" name="Rectangle 4"/>
          <p:cNvSpPr>
            <a:spLocks noGrp="1"/>
          </p:cNvSpPr>
          <p:nvPr>
            <p:ph type="ctrTitle" idx="4294967295"/>
          </p:nvPr>
        </p:nvSpPr>
        <p:spPr>
          <a:xfrm>
            <a:off x="990600" y="1676400"/>
            <a:ext cx="7110413" cy="1462088"/>
          </a:xfrm>
          <a:ln/>
        </p:spPr>
        <p:txBody>
          <a:bodyPr vert="horz" wrap="square" lIns="91440" tIns="45720" rIns="91440" bIns="45720" anchor="b" anchorCtr="0"/>
          <a:lstStyle>
            <a:lvl1pPr lvl="0">
              <a:buClrTx/>
              <a:buSzTx/>
              <a:buFont typeface="Arial" panose="020B0604020202020204" pitchFamily="34" charset="0"/>
              <a:defRPr/>
            </a:lvl1pPr>
          </a:lstStyle>
          <a:p>
            <a:pPr lvl="0" algn="ctr" eaLnBrk="1" hangingPunct="1"/>
            <a:r>
              <a:rPr lang="zh-CN" altLang="en-US" dirty="0"/>
              <a:t>一、并行通信与串行通信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应用中的注意点</a:t>
            </a:r>
            <a:endParaRPr lang="zh-CN" altLang="en-US" dirty="0"/>
          </a:p>
        </p:txBody>
      </p:sp>
      <p:sp>
        <p:nvSpPr>
          <p:cNvPr id="27652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2017713"/>
            <a:ext cx="74215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5000"/>
              </a:lnSpc>
            </a:pPr>
            <a:r>
              <a:rPr lang="zh-CN" altLang="en-US" sz="2400" dirty="0"/>
              <a:t>每一次启动计数，需有两次写操作：</a:t>
            </a:r>
            <a:endParaRPr lang="zh-CN" altLang="en-US" sz="2400" dirty="0"/>
          </a:p>
          <a:p>
            <a:pPr lvl="1" eaLnBrk="1" hangingPunct="1">
              <a:lnSpc>
                <a:spcPct val="115000"/>
              </a:lnSpc>
            </a:pPr>
            <a:r>
              <a:rPr lang="zh-CN" altLang="en-US" sz="2000" dirty="0"/>
              <a:t>写控制字</a:t>
            </a:r>
            <a:endParaRPr lang="zh-CN" altLang="en-US" sz="2000" dirty="0"/>
          </a:p>
          <a:p>
            <a:pPr lvl="1" eaLnBrk="1" hangingPunct="1">
              <a:lnSpc>
                <a:spcPct val="115000"/>
              </a:lnSpc>
            </a:pPr>
            <a:r>
              <a:rPr lang="zh-CN" altLang="en-US" sz="2000" dirty="0"/>
              <a:t>写计数器初值</a:t>
            </a:r>
            <a:endParaRPr lang="zh-CN" altLang="en-US" sz="2000" dirty="0"/>
          </a:p>
          <a:p>
            <a:pPr lvl="2" eaLnBrk="1" hangingPunct="1">
              <a:lnSpc>
                <a:spcPct val="115000"/>
              </a:lnSpc>
            </a:pPr>
            <a:r>
              <a:rPr lang="zh-CN" altLang="en-US" sz="1800" dirty="0">
                <a:solidFill>
                  <a:schemeClr val="hlink"/>
                </a:solidFill>
              </a:rPr>
              <a:t>如果初值为</a:t>
            </a:r>
            <a:r>
              <a:rPr lang="en-US" altLang="zh-CN" sz="1800" dirty="0">
                <a:solidFill>
                  <a:schemeClr val="hlink"/>
                </a:solidFill>
              </a:rPr>
              <a:t>8</a:t>
            </a:r>
            <a:r>
              <a:rPr lang="zh-CN" altLang="en-US" sz="1800" dirty="0">
                <a:solidFill>
                  <a:schemeClr val="hlink"/>
                </a:solidFill>
              </a:rPr>
              <a:t>位字长，则一次写入；若初值为</a:t>
            </a:r>
            <a:r>
              <a:rPr lang="en-US" altLang="zh-CN" sz="1800" dirty="0">
                <a:solidFill>
                  <a:schemeClr val="hlink"/>
                </a:solidFill>
              </a:rPr>
              <a:t>16</a:t>
            </a:r>
            <a:r>
              <a:rPr lang="zh-CN" altLang="en-US" sz="1800" dirty="0">
                <a:solidFill>
                  <a:schemeClr val="hlink"/>
                </a:solidFill>
              </a:rPr>
              <a:t>位字长，则</a:t>
            </a:r>
            <a:endParaRPr lang="zh-CN" altLang="en-US" sz="1800" dirty="0">
              <a:solidFill>
                <a:schemeClr val="hlink"/>
              </a:solidFill>
            </a:endParaRPr>
          </a:p>
          <a:p>
            <a:pPr lvl="2" eaLnBrk="1" hangingPunct="1">
              <a:lnSpc>
                <a:spcPct val="115000"/>
              </a:lnSpc>
              <a:buNone/>
            </a:pPr>
            <a:r>
              <a:rPr lang="zh-CN" altLang="en-US" sz="1800" dirty="0">
                <a:solidFill>
                  <a:schemeClr val="hlink"/>
                </a:solidFill>
              </a:rPr>
              <a:t>    需两次写入</a:t>
            </a:r>
            <a:endParaRPr lang="zh-CN" altLang="en-US" sz="1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40000"/>
              </a:spcBef>
            </a:pPr>
            <a:r>
              <a:rPr lang="zh-CN" altLang="en-US" sz="2400" dirty="0"/>
              <a:t>每个计数器的控制命令字均送入</a:t>
            </a:r>
            <a:r>
              <a:rPr lang="zh-CN" altLang="en-US" sz="2400" dirty="0">
                <a:solidFill>
                  <a:srgbClr val="FF0000"/>
                </a:solidFill>
              </a:rPr>
              <a:t>控制寄存器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dirty="0"/>
              <a:t>各计数器的计数初值送到该计数器的</a:t>
            </a:r>
            <a:endParaRPr lang="zh-CN" altLang="en-US" sz="2400" dirty="0"/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  初值寄存器</a:t>
            </a:r>
            <a:r>
              <a:rPr lang="zh-CN" altLang="en-US" sz="2400" dirty="0"/>
              <a:t>；</a:t>
            </a:r>
            <a:endParaRPr lang="zh-CN" altLang="en-US" sz="240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17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charRg st="17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22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charRg st="22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2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charRg st="29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5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7652">
                                            <p:txEl>
                                              <p:charRg st="57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6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7652">
                                            <p:txEl>
                                              <p:charRg st="67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8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7652">
                                            <p:txEl>
                                              <p:charRg st="87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10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charRg st="104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初始化程序流程</a:t>
            </a:r>
            <a:endParaRPr lang="zh-CN" altLang="en-US" dirty="0"/>
          </a:p>
        </p:txBody>
      </p:sp>
      <p:sp>
        <p:nvSpPr>
          <p:cNvPr id="28676" name="Rectangle 4"/>
          <p:cNvSpPr/>
          <p:nvPr/>
        </p:nvSpPr>
        <p:spPr>
          <a:xfrm>
            <a:off x="3124200" y="2362200"/>
            <a:ext cx="2362200" cy="7620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28677" name="Text Box 5"/>
          <p:cNvSpPr txBox="1"/>
          <p:nvPr/>
        </p:nvSpPr>
        <p:spPr>
          <a:xfrm>
            <a:off x="3581400" y="2514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写控制字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Rectangle 6"/>
          <p:cNvSpPr/>
          <p:nvPr/>
        </p:nvSpPr>
        <p:spPr>
          <a:xfrm>
            <a:off x="3124200" y="3614738"/>
            <a:ext cx="2362200" cy="7620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28679" name="Text Box 7"/>
          <p:cNvSpPr txBox="1"/>
          <p:nvPr/>
        </p:nvSpPr>
        <p:spPr>
          <a:xfrm>
            <a:off x="3195638" y="3781425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写计数值低8位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0" name="Rectangle 8"/>
          <p:cNvSpPr/>
          <p:nvPr/>
        </p:nvSpPr>
        <p:spPr>
          <a:xfrm>
            <a:off x="3124200" y="4833938"/>
            <a:ext cx="2362200" cy="7620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28681" name="Text Box 9"/>
          <p:cNvSpPr txBox="1"/>
          <p:nvPr/>
        </p:nvSpPr>
        <p:spPr>
          <a:xfrm>
            <a:off x="3195638" y="5000625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写计数值高8位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2" name="Line 10"/>
          <p:cNvSpPr/>
          <p:nvPr/>
        </p:nvSpPr>
        <p:spPr>
          <a:xfrm>
            <a:off x="4310063" y="1905000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8683" name="Line 11"/>
          <p:cNvSpPr/>
          <p:nvPr/>
        </p:nvSpPr>
        <p:spPr>
          <a:xfrm>
            <a:off x="4300538" y="3124200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8684" name="Line 12"/>
          <p:cNvSpPr/>
          <p:nvPr/>
        </p:nvSpPr>
        <p:spPr>
          <a:xfrm>
            <a:off x="4300538" y="437673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8685" name="Text Box 14"/>
          <p:cNvSpPr txBox="1"/>
          <p:nvPr/>
        </p:nvSpPr>
        <p:spPr>
          <a:xfrm>
            <a:off x="3048000" y="4800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6" name="AutoShape 15"/>
          <p:cNvSpPr/>
          <p:nvPr/>
        </p:nvSpPr>
        <p:spPr>
          <a:xfrm>
            <a:off x="533400" y="4267200"/>
            <a:ext cx="1447800" cy="609600"/>
          </a:xfrm>
          <a:prstGeom prst="wedgeEllipseCallout">
            <a:avLst>
              <a:gd name="adj1" fmla="val 125329"/>
              <a:gd name="adj2" fmla="val 79949"/>
            </a:avLst>
          </a:prstGeom>
          <a:solidFill>
            <a:srgbClr val="993300"/>
          </a:solidFill>
          <a:ln w="25400" cap="sq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非必须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6" grpId="0" animBg="1"/>
      <p:bldP spid="28677" grpId="0"/>
      <p:bldP spid="28678" grpId="0" animBg="1"/>
      <p:bldP spid="28679" grpId="0"/>
      <p:bldP spid="28680" grpId="0" animBg="1"/>
      <p:bldP spid="28681" grpId="0"/>
      <p:bldP spid="28685" grpId="0"/>
      <p:bldP spid="2868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初始化程序流程</a:t>
            </a:r>
            <a:endParaRPr lang="zh-CN" altLang="en-US" dirty="0"/>
          </a:p>
        </p:txBody>
      </p:sp>
      <p:sp>
        <p:nvSpPr>
          <p:cNvPr id="29700" name="Rectangle 3"/>
          <p:cNvSpPr>
            <a:spLocks noGrp="1"/>
          </p:cNvSpPr>
          <p:nvPr>
            <p:ph type="body" idx="4294967295"/>
          </p:nvPr>
        </p:nvSpPr>
        <p:spPr>
          <a:xfrm>
            <a:off x="827088" y="1916113"/>
            <a:ext cx="8066087" cy="720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/>
              <a:t>当有两个以上计数器被应用时的初始化程序设计流程：</a:t>
            </a:r>
            <a:endParaRPr lang="zh-CN" altLang="en-US" sz="2400" dirty="0"/>
          </a:p>
        </p:txBody>
      </p:sp>
      <p:sp>
        <p:nvSpPr>
          <p:cNvPr id="29701" name="Rectangle 4"/>
          <p:cNvSpPr/>
          <p:nvPr/>
        </p:nvSpPr>
        <p:spPr>
          <a:xfrm>
            <a:off x="1773238" y="2924175"/>
            <a:ext cx="2582862" cy="7620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29702" name="Text Box 5"/>
          <p:cNvSpPr txBox="1"/>
          <p:nvPr/>
        </p:nvSpPr>
        <p:spPr>
          <a:xfrm>
            <a:off x="1917700" y="3076575"/>
            <a:ext cx="2232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初始化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CNT0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3" name="Rectangle 6"/>
          <p:cNvSpPr/>
          <p:nvPr/>
        </p:nvSpPr>
        <p:spPr>
          <a:xfrm>
            <a:off x="1701800" y="4176713"/>
            <a:ext cx="2654300" cy="7620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29704" name="Text Box 7"/>
          <p:cNvSpPr txBox="1"/>
          <p:nvPr/>
        </p:nvSpPr>
        <p:spPr>
          <a:xfrm>
            <a:off x="1887538" y="4343400"/>
            <a:ext cx="21891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初始化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CNT1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5" name="Rectangle 8"/>
          <p:cNvSpPr/>
          <p:nvPr/>
        </p:nvSpPr>
        <p:spPr>
          <a:xfrm>
            <a:off x="1701800" y="5395913"/>
            <a:ext cx="2654300" cy="7620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29706" name="Text Box 9"/>
          <p:cNvSpPr txBox="1"/>
          <p:nvPr/>
        </p:nvSpPr>
        <p:spPr>
          <a:xfrm>
            <a:off x="1930400" y="5562600"/>
            <a:ext cx="2146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初始化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CNT2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7" name="Line 11"/>
          <p:cNvSpPr/>
          <p:nvPr/>
        </p:nvSpPr>
        <p:spPr>
          <a:xfrm>
            <a:off x="2997200" y="3686175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9708" name="Line 12"/>
          <p:cNvSpPr/>
          <p:nvPr/>
        </p:nvSpPr>
        <p:spPr>
          <a:xfrm>
            <a:off x="2997200" y="4938713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9709" name="Text Box 28"/>
          <p:cNvSpPr txBox="1"/>
          <p:nvPr/>
        </p:nvSpPr>
        <p:spPr>
          <a:xfrm>
            <a:off x="5364163" y="2781300"/>
            <a:ext cx="2232025" cy="45720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CNT0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控制字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0" name="Text Box 32"/>
          <p:cNvSpPr txBox="1"/>
          <p:nvPr/>
        </p:nvSpPr>
        <p:spPr>
          <a:xfrm>
            <a:off x="5365750" y="3644900"/>
            <a:ext cx="2590800" cy="45720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CNT0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计数初值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1" name="Line 33"/>
          <p:cNvSpPr/>
          <p:nvPr/>
        </p:nvSpPr>
        <p:spPr>
          <a:xfrm flipV="1">
            <a:off x="4427538" y="2997200"/>
            <a:ext cx="865187" cy="2159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9712" name="Line 34"/>
          <p:cNvSpPr/>
          <p:nvPr/>
        </p:nvSpPr>
        <p:spPr>
          <a:xfrm>
            <a:off x="4427538" y="3284538"/>
            <a:ext cx="865187" cy="576262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1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1" grpId="0" animBg="1"/>
      <p:bldP spid="29702" grpId="0"/>
      <p:bldP spid="29703" grpId="0" animBg="1"/>
      <p:bldP spid="29704" grpId="0"/>
      <p:bldP spid="29705" grpId="0" animBg="1"/>
      <p:bldP spid="29706" grpId="0"/>
      <p:bldP spid="29709" grpId="0" animBg="1"/>
      <p:bldP spid="297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初始化程序流程</a:t>
            </a:r>
            <a:endParaRPr lang="zh-CN" altLang="en-US" dirty="0"/>
          </a:p>
        </p:txBody>
      </p:sp>
      <p:sp>
        <p:nvSpPr>
          <p:cNvPr id="30724" name="Rectangle 4"/>
          <p:cNvSpPr/>
          <p:nvPr/>
        </p:nvSpPr>
        <p:spPr>
          <a:xfrm>
            <a:off x="2195513" y="1989138"/>
            <a:ext cx="2798762" cy="7620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30725" name="Text Box 5"/>
          <p:cNvSpPr txBox="1"/>
          <p:nvPr/>
        </p:nvSpPr>
        <p:spPr>
          <a:xfrm>
            <a:off x="2200275" y="2141538"/>
            <a:ext cx="29527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写入全部计数器控制字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6" name="Rectangle 6"/>
          <p:cNvSpPr/>
          <p:nvPr/>
        </p:nvSpPr>
        <p:spPr>
          <a:xfrm>
            <a:off x="2124075" y="3241675"/>
            <a:ext cx="2870200" cy="7620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30727" name="Text Box 7"/>
          <p:cNvSpPr txBox="1"/>
          <p:nvPr/>
        </p:nvSpPr>
        <p:spPr>
          <a:xfrm>
            <a:off x="2309813" y="3408363"/>
            <a:ext cx="21891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写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CNT0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计数初值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8" name="Rectangle 8"/>
          <p:cNvSpPr/>
          <p:nvPr/>
        </p:nvSpPr>
        <p:spPr>
          <a:xfrm>
            <a:off x="2124075" y="4460875"/>
            <a:ext cx="2870200" cy="7620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30729" name="Text Box 9"/>
          <p:cNvSpPr txBox="1"/>
          <p:nvPr/>
        </p:nvSpPr>
        <p:spPr>
          <a:xfrm>
            <a:off x="2352675" y="4627563"/>
            <a:ext cx="21463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写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CNT1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计数初值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0" name="Line 10"/>
          <p:cNvSpPr/>
          <p:nvPr/>
        </p:nvSpPr>
        <p:spPr>
          <a:xfrm>
            <a:off x="3554413" y="275113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0731" name="Line 11"/>
          <p:cNvSpPr/>
          <p:nvPr/>
        </p:nvSpPr>
        <p:spPr>
          <a:xfrm>
            <a:off x="3554413" y="4003675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0732" name="Rectangle 12"/>
          <p:cNvSpPr/>
          <p:nvPr/>
        </p:nvSpPr>
        <p:spPr>
          <a:xfrm>
            <a:off x="2128838" y="5686425"/>
            <a:ext cx="2870200" cy="7620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30733" name="Text Box 13"/>
          <p:cNvSpPr txBox="1"/>
          <p:nvPr/>
        </p:nvSpPr>
        <p:spPr>
          <a:xfrm>
            <a:off x="2357438" y="5853113"/>
            <a:ext cx="21463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写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CNT2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计数初值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4" name="Line 14"/>
          <p:cNvSpPr/>
          <p:nvPr/>
        </p:nvSpPr>
        <p:spPr>
          <a:xfrm>
            <a:off x="3559175" y="5229225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0735" name="Text Box 15"/>
          <p:cNvSpPr txBox="1"/>
          <p:nvPr/>
        </p:nvSpPr>
        <p:spPr>
          <a:xfrm>
            <a:off x="6011863" y="3213100"/>
            <a:ext cx="2808287" cy="1504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69875" lvl="0" indent="-269875" eaLnBrk="1" hangingPunct="1">
              <a:lnSpc>
                <a:spcPct val="115000"/>
              </a:lnSpc>
              <a:spcAft>
                <a:spcPct val="10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u="sng" dirty="0"/>
              <a:t>原则：</a:t>
            </a:r>
            <a:endParaRPr lang="zh-CN" altLang="en-US" u="sng" dirty="0"/>
          </a:p>
          <a:p>
            <a:pPr marL="269875" lvl="0" indent="-269875" eaLnBrk="1" hangingPunct="1">
              <a:lnSpc>
                <a:spcPct val="105000"/>
              </a:lnSpc>
              <a:spcBef>
                <a:spcPct val="15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</a:rPr>
              <a:t>先写入控制字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269875" lvl="0" indent="-269875" eaLnBrk="1" hangingPunct="1">
              <a:lnSpc>
                <a:spcPct val="105000"/>
              </a:lnSpc>
              <a:spcBef>
                <a:spcPct val="15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</a:rPr>
              <a:t>后写入计数初值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4" grpId="0" animBg="1"/>
      <p:bldP spid="30725" grpId="0"/>
      <p:bldP spid="30726" grpId="0" animBg="1"/>
      <p:bldP spid="30727" grpId="0"/>
      <p:bldP spid="30728" grpId="0" animBg="1"/>
      <p:bldP spid="30729" grpId="0"/>
      <p:bldP spid="30732" grpId="0" animBg="1"/>
      <p:bldP spid="30733" grpId="0"/>
      <p:bldP spid="307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8253</a:t>
            </a:r>
            <a:r>
              <a:rPr lang="zh-CN" altLang="en-US" dirty="0"/>
              <a:t>应用例</a:t>
            </a:r>
            <a:endParaRPr lang="zh-CN" altLang="en-US" dirty="0"/>
          </a:p>
        </p:txBody>
      </p:sp>
      <p:sp>
        <p:nvSpPr>
          <p:cNvPr id="31748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916113"/>
            <a:ext cx="7772400" cy="4419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5000"/>
              </a:lnSpc>
            </a:pPr>
            <a:r>
              <a:rPr lang="zh-CN" altLang="en-US" dirty="0"/>
              <a:t>采用8253作定时/计数器，其接口地址为0120</a:t>
            </a:r>
            <a:r>
              <a:rPr lang="en-US" altLang="zh-CN" dirty="0"/>
              <a:t>H~0123H。</a:t>
            </a:r>
            <a:endParaRPr lang="en-US" altLang="zh-CN" dirty="0"/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输入8253的时钟频率为2</a:t>
            </a:r>
            <a:r>
              <a:rPr lang="en-US" altLang="zh-CN" dirty="0"/>
              <a:t>MHz。</a:t>
            </a:r>
            <a:r>
              <a:rPr lang="zh-CN" altLang="en-US" dirty="0"/>
              <a:t>要求：</a:t>
            </a:r>
            <a:endParaRPr lang="zh-CN" altLang="en-US" dirty="0"/>
          </a:p>
          <a:p>
            <a:pPr lvl="1" eaLnBrk="1" hangingPunct="1">
              <a:lnSpc>
                <a:spcPct val="125000"/>
              </a:lnSpc>
            </a:pPr>
            <a:r>
              <a:rPr lang="en-US" altLang="zh-CN" dirty="0"/>
              <a:t>CNT0</a:t>
            </a:r>
            <a:r>
              <a:rPr lang="zh-CN" altLang="en-US" dirty="0"/>
              <a:t>每10</a:t>
            </a:r>
            <a:r>
              <a:rPr lang="en-US" altLang="zh-CN" dirty="0"/>
              <a:t>ms</a:t>
            </a:r>
            <a:r>
              <a:rPr lang="zh-CN" altLang="en-US" dirty="0"/>
              <a:t>输出一个</a:t>
            </a:r>
            <a:r>
              <a:rPr lang="en-US" altLang="zh-CN" dirty="0"/>
              <a:t>CLK</a:t>
            </a:r>
            <a:r>
              <a:rPr lang="zh-CN" altLang="en-US" dirty="0"/>
              <a:t>周期宽的负脉冲</a:t>
            </a:r>
            <a:endParaRPr lang="zh-CN" altLang="en-US" dirty="0"/>
          </a:p>
          <a:p>
            <a:pPr lvl="1" eaLnBrk="1" hangingPunct="1">
              <a:lnSpc>
                <a:spcPct val="125000"/>
              </a:lnSpc>
            </a:pPr>
            <a:r>
              <a:rPr lang="en-US" altLang="zh-CN" dirty="0"/>
              <a:t>CNT1</a:t>
            </a:r>
            <a:r>
              <a:rPr lang="zh-CN" altLang="en-US" dirty="0"/>
              <a:t>输出</a:t>
            </a:r>
            <a:r>
              <a:rPr lang="en-US" altLang="zh-CN" dirty="0"/>
              <a:t>10KHz</a:t>
            </a:r>
            <a:r>
              <a:rPr lang="zh-CN" altLang="en-US" dirty="0"/>
              <a:t>的连续方波信号</a:t>
            </a:r>
            <a:endParaRPr lang="zh-CN" altLang="en-US" dirty="0"/>
          </a:p>
          <a:p>
            <a:pPr lvl="1" eaLnBrk="1" hangingPunct="1">
              <a:lnSpc>
                <a:spcPct val="125000"/>
              </a:lnSpc>
            </a:pPr>
            <a:r>
              <a:rPr lang="en-US" altLang="zh-CN" dirty="0"/>
              <a:t>CNT2</a:t>
            </a:r>
            <a:r>
              <a:rPr lang="zh-CN" altLang="en-US" dirty="0"/>
              <a:t>在定时5</a:t>
            </a:r>
            <a:r>
              <a:rPr lang="en-US" altLang="zh-CN" dirty="0"/>
              <a:t>ms</a:t>
            </a:r>
            <a:r>
              <a:rPr lang="zh-CN" altLang="en-US" dirty="0"/>
              <a:t>后产生输出高电平</a:t>
            </a:r>
            <a:endParaRPr lang="zh-CN" altLang="en-US" dirty="0"/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画线路连接图，并编写初始化程序</a:t>
            </a:r>
            <a:r>
              <a:rPr lang="en-US" altLang="zh-CN" dirty="0"/>
              <a:t>. </a:t>
            </a:r>
            <a:endParaRPr lang="en-US" altLang="zh-CN" dirty="0"/>
          </a:p>
        </p:txBody>
      </p:sp>
      <p:sp>
        <p:nvSpPr>
          <p:cNvPr id="31749" name="Text Box 4"/>
          <p:cNvSpPr txBox="1"/>
          <p:nvPr/>
        </p:nvSpPr>
        <p:spPr>
          <a:xfrm>
            <a:off x="6732588" y="4365625"/>
            <a:ext cx="1655762" cy="366713"/>
          </a:xfrm>
          <a:prstGeom prst="rect">
            <a:avLst/>
          </a:prstGeom>
          <a:solidFill>
            <a:srgbClr val="33CC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工作的计数器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1750" name="Text Box 5"/>
          <p:cNvSpPr txBox="1"/>
          <p:nvPr/>
        </p:nvSpPr>
        <p:spPr>
          <a:xfrm>
            <a:off x="6961188" y="4757738"/>
            <a:ext cx="1582737" cy="366712"/>
          </a:xfrm>
          <a:prstGeom prst="rect">
            <a:avLst/>
          </a:prstGeom>
          <a:solidFill>
            <a:srgbClr val="33CC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工作方式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1751" name="Text Box 6"/>
          <p:cNvSpPr txBox="1"/>
          <p:nvPr/>
        </p:nvSpPr>
        <p:spPr>
          <a:xfrm>
            <a:off x="7092950" y="5235575"/>
            <a:ext cx="1223963" cy="366713"/>
          </a:xfrm>
          <a:prstGeom prst="rect">
            <a:avLst/>
          </a:prstGeom>
          <a:solidFill>
            <a:srgbClr val="33CC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计数初值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1752" name="Text Box 7"/>
          <p:cNvSpPr txBox="1"/>
          <p:nvPr/>
        </p:nvSpPr>
        <p:spPr>
          <a:xfrm>
            <a:off x="6732588" y="4298950"/>
            <a:ext cx="1582737" cy="366713"/>
          </a:xfrm>
          <a:prstGeom prst="rect">
            <a:avLst/>
          </a:prstGeom>
          <a:solidFill>
            <a:srgbClr val="33CC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启动方式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1753" name="Text Box 8"/>
          <p:cNvSpPr txBox="1"/>
          <p:nvPr/>
        </p:nvSpPr>
        <p:spPr>
          <a:xfrm>
            <a:off x="6732588" y="5084763"/>
            <a:ext cx="1655762" cy="366712"/>
          </a:xfrm>
          <a:prstGeom prst="rect">
            <a:avLst/>
          </a:prstGeom>
          <a:solidFill>
            <a:srgbClr val="33CC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计数脉冲频率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1754" name="Line 9"/>
          <p:cNvSpPr/>
          <p:nvPr/>
        </p:nvSpPr>
        <p:spPr>
          <a:xfrm flipV="1">
            <a:off x="6227763" y="4652963"/>
            <a:ext cx="431800" cy="287337"/>
          </a:xfrm>
          <a:prstGeom prst="line">
            <a:avLst/>
          </a:prstGeom>
          <a:ln w="25400" cap="sq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1755" name="Line 10"/>
          <p:cNvSpPr/>
          <p:nvPr/>
        </p:nvSpPr>
        <p:spPr>
          <a:xfrm flipV="1">
            <a:off x="6300788" y="4941888"/>
            <a:ext cx="576262" cy="142875"/>
          </a:xfrm>
          <a:prstGeom prst="line">
            <a:avLst/>
          </a:prstGeom>
          <a:ln w="25400" cap="sq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1756" name="Line 11"/>
          <p:cNvSpPr/>
          <p:nvPr/>
        </p:nvSpPr>
        <p:spPr>
          <a:xfrm>
            <a:off x="6300788" y="5156200"/>
            <a:ext cx="719137" cy="287338"/>
          </a:xfrm>
          <a:prstGeom prst="line">
            <a:avLst/>
          </a:prstGeom>
          <a:ln w="25400" cap="sq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1757" name="Line 12"/>
          <p:cNvSpPr/>
          <p:nvPr/>
        </p:nvSpPr>
        <p:spPr>
          <a:xfrm flipV="1">
            <a:off x="6156325" y="4508500"/>
            <a:ext cx="503238" cy="288925"/>
          </a:xfrm>
          <a:prstGeom prst="line">
            <a:avLst/>
          </a:prstGeom>
          <a:ln w="25400" cap="sq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1758" name="Line 13"/>
          <p:cNvSpPr/>
          <p:nvPr/>
        </p:nvSpPr>
        <p:spPr>
          <a:xfrm>
            <a:off x="6227763" y="5084763"/>
            <a:ext cx="576262" cy="215900"/>
          </a:xfrm>
          <a:prstGeom prst="line">
            <a:avLst/>
          </a:prstGeom>
          <a:ln w="25400" cap="sq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8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charRg st="3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8">
                                            <p:txEl>
                                              <p:charRg st="3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8">
                                            <p:txEl>
                                              <p:charRg st="3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8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8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charRg st="7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8">
                                            <p:txEl>
                                              <p:charRg st="7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48">
                                            <p:txEl>
                                              <p:charRg st="7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8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48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6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charRg st="116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1748">
                                            <p:txEl>
                                              <p:charRg st="116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1748">
                                            <p:txEl>
                                              <p:charRg st="116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9" grpId="0" animBg="1"/>
      <p:bldP spid="31749" grpId="1" animBg="1"/>
      <p:bldP spid="31749" grpId="2" animBg="1"/>
      <p:bldP spid="31750" grpId="0" animBg="1"/>
      <p:bldP spid="31750" grpId="1" animBg="1"/>
      <p:bldP spid="31750" grpId="2" animBg="1"/>
      <p:bldP spid="31751" grpId="0" animBg="1"/>
      <p:bldP spid="31751" grpId="1" animBg="1"/>
      <p:bldP spid="31751" grpId="2" animBg="1"/>
      <p:bldP spid="31752" grpId="0" animBg="1"/>
      <p:bldP spid="31752" grpId="1" animBg="1"/>
      <p:bldP spid="31752" grpId="2" animBg="1"/>
      <p:bldP spid="31753" grpId="0" animBg="1"/>
      <p:bldP spid="31753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8253</a:t>
            </a:r>
            <a:r>
              <a:rPr lang="zh-CN" altLang="en-US" dirty="0"/>
              <a:t>应用例</a:t>
            </a:r>
            <a:endParaRPr lang="zh-CN" altLang="en-US" dirty="0"/>
          </a:p>
        </p:txBody>
      </p:sp>
      <p:sp>
        <p:nvSpPr>
          <p:cNvPr id="32772" name="Rectangle 3"/>
          <p:cNvSpPr>
            <a:spLocks noGrp="1"/>
          </p:cNvSpPr>
          <p:nvPr>
            <p:ph type="body" idx="4294967295"/>
          </p:nvPr>
        </p:nvSpPr>
        <p:spPr>
          <a:xfrm>
            <a:off x="831850" y="2084388"/>
            <a:ext cx="5611813" cy="41529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计算计数初值：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/>
              <a:t>   CNT0：10ms/0.5us=20000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CNT1：2 MHz/10KHz=200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CNT2： 5ms/0.5us=10000</a:t>
            </a:r>
            <a:endParaRPr lang="en-US" altLang="zh-CN" dirty="0"/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确定控制字：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   </a:t>
            </a:r>
            <a:r>
              <a:rPr lang="en-US" altLang="zh-CN" dirty="0"/>
              <a:t>CNT0：</a:t>
            </a:r>
            <a:r>
              <a:rPr lang="zh-CN" altLang="en-US" dirty="0"/>
              <a:t>方式2，16位计数值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/>
              <a:t>   CNT1：</a:t>
            </a:r>
            <a:r>
              <a:rPr lang="zh-CN" altLang="en-US" dirty="0"/>
              <a:t>方式3，低8位计数值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/>
              <a:t>   CNT2：</a:t>
            </a:r>
            <a:r>
              <a:rPr lang="zh-CN" altLang="en-US" dirty="0"/>
              <a:t>方式0，16位计数值</a:t>
            </a:r>
            <a:endParaRPr lang="zh-CN" altLang="en-US" dirty="0"/>
          </a:p>
        </p:txBody>
      </p:sp>
      <p:sp>
        <p:nvSpPr>
          <p:cNvPr id="32773" name="Text Box 4"/>
          <p:cNvSpPr txBox="1"/>
          <p:nvPr/>
        </p:nvSpPr>
        <p:spPr>
          <a:xfrm>
            <a:off x="6588125" y="4627563"/>
            <a:ext cx="1944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00110100</a:t>
            </a:r>
            <a:endParaRPr lang="en-US" altLang="zh-CN" sz="2400" dirty="0">
              <a:solidFill>
                <a:schemeClr val="hlink"/>
              </a:solidFill>
            </a:endParaRPr>
          </a:p>
        </p:txBody>
      </p:sp>
      <p:sp>
        <p:nvSpPr>
          <p:cNvPr id="32774" name="Line 5"/>
          <p:cNvSpPr/>
          <p:nvPr/>
        </p:nvSpPr>
        <p:spPr>
          <a:xfrm>
            <a:off x="5651500" y="4868863"/>
            <a:ext cx="865188" cy="0"/>
          </a:xfrm>
          <a:prstGeom prst="line">
            <a:avLst/>
          </a:prstGeom>
          <a:ln w="25400" cap="sq" cmpd="sng">
            <a:solidFill>
              <a:srgbClr val="008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2775" name="Line 6"/>
          <p:cNvSpPr/>
          <p:nvPr/>
        </p:nvSpPr>
        <p:spPr>
          <a:xfrm>
            <a:off x="5651500" y="5373688"/>
            <a:ext cx="865188" cy="0"/>
          </a:xfrm>
          <a:prstGeom prst="line">
            <a:avLst/>
          </a:prstGeom>
          <a:ln w="25400" cap="sq" cmpd="sng">
            <a:solidFill>
              <a:srgbClr val="008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2776" name="Text Box 7"/>
          <p:cNvSpPr txBox="1"/>
          <p:nvPr/>
        </p:nvSpPr>
        <p:spPr>
          <a:xfrm>
            <a:off x="6588125" y="5146675"/>
            <a:ext cx="1944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01010110</a:t>
            </a:r>
            <a:endParaRPr lang="en-US" altLang="zh-CN" sz="2400" dirty="0">
              <a:solidFill>
                <a:schemeClr val="hlink"/>
              </a:solidFill>
            </a:endParaRPr>
          </a:p>
        </p:txBody>
      </p:sp>
      <p:sp>
        <p:nvSpPr>
          <p:cNvPr id="32777" name="Text Box 8"/>
          <p:cNvSpPr txBox="1"/>
          <p:nvPr/>
        </p:nvSpPr>
        <p:spPr>
          <a:xfrm>
            <a:off x="6588125" y="5589588"/>
            <a:ext cx="1944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10110000</a:t>
            </a:r>
            <a:endParaRPr lang="en-US" altLang="zh-CN" sz="2400" dirty="0">
              <a:solidFill>
                <a:schemeClr val="hlink"/>
              </a:solidFill>
            </a:endParaRPr>
          </a:p>
        </p:txBody>
      </p:sp>
      <p:sp>
        <p:nvSpPr>
          <p:cNvPr id="32778" name="Line 9"/>
          <p:cNvSpPr/>
          <p:nvPr/>
        </p:nvSpPr>
        <p:spPr>
          <a:xfrm>
            <a:off x="5651500" y="5805488"/>
            <a:ext cx="865188" cy="0"/>
          </a:xfrm>
          <a:prstGeom prst="line">
            <a:avLst/>
          </a:prstGeom>
          <a:ln w="25400" cap="sq" cmpd="sng">
            <a:solidFill>
              <a:srgbClr val="008000"/>
            </a:solidFill>
            <a:prstDash val="solid"/>
            <a:headEnd type="none" w="med" len="med"/>
            <a:tailEnd type="triangle" w="lg" len="lg"/>
          </a:ln>
        </p:spPr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277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2772">
                                            <p:txEl>
                                              <p:charRg st="8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3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2772">
                                            <p:txEl>
                                              <p:charRg st="33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5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2772">
                                            <p:txEl>
                                              <p:charRg st="57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772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89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72">
                                            <p:txEl>
                                              <p:charRg st="89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772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127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772">
                                            <p:txEl>
                                              <p:charRg st="127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3" grpId="0"/>
      <p:bldP spid="32776" grpId="0"/>
      <p:bldP spid="327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8253</a:t>
            </a:r>
            <a:r>
              <a:rPr lang="zh-CN" altLang="en-US" dirty="0"/>
              <a:t>应用例</a:t>
            </a:r>
            <a:endParaRPr lang="zh-CN" altLang="en-US" dirty="0"/>
          </a:p>
        </p:txBody>
      </p:sp>
      <p:sp>
        <p:nvSpPr>
          <p:cNvPr id="33796" name="Rectangle 4"/>
          <p:cNvSpPr/>
          <p:nvPr/>
        </p:nvSpPr>
        <p:spPr>
          <a:xfrm>
            <a:off x="4505325" y="2286000"/>
            <a:ext cx="2011363" cy="37338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33797" name="Text Box 5"/>
          <p:cNvSpPr txBox="1"/>
          <p:nvPr/>
        </p:nvSpPr>
        <p:spPr>
          <a:xfrm>
            <a:off x="5513388" y="3489325"/>
            <a:ext cx="9953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CLK0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8" name="Text Box 6"/>
          <p:cNvSpPr txBox="1"/>
          <p:nvPr/>
        </p:nvSpPr>
        <p:spPr>
          <a:xfrm>
            <a:off x="5437188" y="228600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GATE0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9" name="Text Box 7"/>
          <p:cNvSpPr txBox="1"/>
          <p:nvPr/>
        </p:nvSpPr>
        <p:spPr>
          <a:xfrm>
            <a:off x="5561013" y="5181600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OUT1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0" name="Text Box 8"/>
          <p:cNvSpPr txBox="1"/>
          <p:nvPr/>
        </p:nvSpPr>
        <p:spPr>
          <a:xfrm>
            <a:off x="4505325" y="26670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D0~D7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1" name="Text Box 9"/>
          <p:cNvSpPr txBox="1"/>
          <p:nvPr/>
        </p:nvSpPr>
        <p:spPr>
          <a:xfrm>
            <a:off x="4505325" y="32766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WR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2" name="Text Box 10"/>
          <p:cNvSpPr txBox="1"/>
          <p:nvPr/>
        </p:nvSpPr>
        <p:spPr>
          <a:xfrm>
            <a:off x="4505325" y="379412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RD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3" name="Text Box 11"/>
          <p:cNvSpPr txBox="1"/>
          <p:nvPr/>
        </p:nvSpPr>
        <p:spPr>
          <a:xfrm>
            <a:off x="4505325" y="4251325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A1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4" name="Text Box 12"/>
          <p:cNvSpPr txBox="1"/>
          <p:nvPr/>
        </p:nvSpPr>
        <p:spPr>
          <a:xfrm>
            <a:off x="4505325" y="4708525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A0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5" name="Text Box 13"/>
          <p:cNvSpPr txBox="1"/>
          <p:nvPr/>
        </p:nvSpPr>
        <p:spPr>
          <a:xfrm>
            <a:off x="4505325" y="5394325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CS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6" name="AutoShape 14"/>
          <p:cNvSpPr/>
          <p:nvPr/>
        </p:nvSpPr>
        <p:spPr>
          <a:xfrm>
            <a:off x="2719388" y="2709863"/>
            <a:ext cx="1752600" cy="304800"/>
          </a:xfrm>
          <a:prstGeom prst="leftRightArrow">
            <a:avLst>
              <a:gd name="adj1" fmla="val 50000"/>
              <a:gd name="adj2" fmla="val 115000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33807" name="Line 15"/>
          <p:cNvSpPr/>
          <p:nvPr/>
        </p:nvSpPr>
        <p:spPr>
          <a:xfrm>
            <a:off x="2905125" y="3429000"/>
            <a:ext cx="1600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3808" name="Line 16"/>
          <p:cNvSpPr/>
          <p:nvPr/>
        </p:nvSpPr>
        <p:spPr>
          <a:xfrm>
            <a:off x="2890838" y="3990975"/>
            <a:ext cx="1600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3809" name="Line 17"/>
          <p:cNvSpPr/>
          <p:nvPr/>
        </p:nvSpPr>
        <p:spPr>
          <a:xfrm>
            <a:off x="2905125" y="4467225"/>
            <a:ext cx="1600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3810" name="Line 18"/>
          <p:cNvSpPr/>
          <p:nvPr/>
        </p:nvSpPr>
        <p:spPr>
          <a:xfrm>
            <a:off x="2905125" y="4938713"/>
            <a:ext cx="1600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3811" name="Line 19"/>
          <p:cNvSpPr/>
          <p:nvPr/>
        </p:nvSpPr>
        <p:spPr>
          <a:xfrm>
            <a:off x="2905125" y="5595938"/>
            <a:ext cx="1600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3812" name="Line 20"/>
          <p:cNvSpPr/>
          <p:nvPr/>
        </p:nvSpPr>
        <p:spPr>
          <a:xfrm flipH="1">
            <a:off x="6492875" y="3733800"/>
            <a:ext cx="1143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3813" name="Line 21"/>
          <p:cNvSpPr/>
          <p:nvPr/>
        </p:nvSpPr>
        <p:spPr>
          <a:xfrm flipH="1">
            <a:off x="6497638" y="4038600"/>
            <a:ext cx="1143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3814" name="Line 22"/>
          <p:cNvSpPr/>
          <p:nvPr/>
        </p:nvSpPr>
        <p:spPr>
          <a:xfrm>
            <a:off x="6497638" y="5029200"/>
            <a:ext cx="1066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3815" name="Line 23"/>
          <p:cNvSpPr/>
          <p:nvPr/>
        </p:nvSpPr>
        <p:spPr>
          <a:xfrm>
            <a:off x="4595813" y="5453063"/>
            <a:ext cx="304800" cy="0"/>
          </a:xfrm>
          <a:prstGeom prst="line">
            <a:avLst/>
          </a:prstGeom>
          <a:ln w="254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16" name="Line 24"/>
          <p:cNvSpPr/>
          <p:nvPr/>
        </p:nvSpPr>
        <p:spPr>
          <a:xfrm>
            <a:off x="4629150" y="3857625"/>
            <a:ext cx="304800" cy="0"/>
          </a:xfrm>
          <a:prstGeom prst="line">
            <a:avLst/>
          </a:prstGeom>
          <a:ln w="254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17" name="Line 25"/>
          <p:cNvSpPr/>
          <p:nvPr/>
        </p:nvSpPr>
        <p:spPr>
          <a:xfrm>
            <a:off x="4600575" y="3352800"/>
            <a:ext cx="395288" cy="0"/>
          </a:xfrm>
          <a:prstGeom prst="line">
            <a:avLst/>
          </a:prstGeom>
          <a:ln w="254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18" name="Text Box 26"/>
          <p:cNvSpPr txBox="1"/>
          <p:nvPr/>
        </p:nvSpPr>
        <p:spPr>
          <a:xfrm>
            <a:off x="2000250" y="2652713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DB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9" name="Text Box 27"/>
          <p:cNvSpPr txBox="1"/>
          <p:nvPr/>
        </p:nvSpPr>
        <p:spPr>
          <a:xfrm>
            <a:off x="2109788" y="3227388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IOW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0" name="Text Box 28"/>
          <p:cNvSpPr txBox="1"/>
          <p:nvPr/>
        </p:nvSpPr>
        <p:spPr>
          <a:xfrm>
            <a:off x="2152650" y="376555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IOR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1" name="Text Box 29"/>
          <p:cNvSpPr txBox="1"/>
          <p:nvPr/>
        </p:nvSpPr>
        <p:spPr>
          <a:xfrm>
            <a:off x="2309813" y="4267200"/>
            <a:ext cx="6000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A1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2" name="Text Box 30"/>
          <p:cNvSpPr txBox="1"/>
          <p:nvPr/>
        </p:nvSpPr>
        <p:spPr>
          <a:xfrm>
            <a:off x="2309813" y="4708525"/>
            <a:ext cx="6000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A0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3" name="AutoShape 31"/>
          <p:cNvSpPr/>
          <p:nvPr/>
        </p:nvSpPr>
        <p:spPr>
          <a:xfrm>
            <a:off x="971550" y="5486400"/>
            <a:ext cx="914400" cy="323850"/>
          </a:xfrm>
          <a:prstGeom prst="rightArrow">
            <a:avLst>
              <a:gd name="adj1" fmla="val 50000"/>
              <a:gd name="adj2" fmla="val 70575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33824" name="Rectangle 32"/>
          <p:cNvSpPr/>
          <p:nvPr/>
        </p:nvSpPr>
        <p:spPr>
          <a:xfrm>
            <a:off x="1914525" y="5181600"/>
            <a:ext cx="990600" cy="8382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33825" name="Text Box 33"/>
          <p:cNvSpPr txBox="1"/>
          <p:nvPr/>
        </p:nvSpPr>
        <p:spPr>
          <a:xfrm>
            <a:off x="1914525" y="5334000"/>
            <a:ext cx="1066800" cy="503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35000"/>
              </a:lnSpc>
              <a:spcBef>
                <a:spcPct val="9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译码器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6" name="Text Box 34"/>
          <p:cNvSpPr txBox="1"/>
          <p:nvPr/>
        </p:nvSpPr>
        <p:spPr>
          <a:xfrm>
            <a:off x="5105400" y="19050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8253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7" name="Text Box 35"/>
          <p:cNvSpPr txBox="1"/>
          <p:nvPr/>
        </p:nvSpPr>
        <p:spPr>
          <a:xfrm>
            <a:off x="5575300" y="4237038"/>
            <a:ext cx="9953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CLK2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8" name="Text Box 36"/>
          <p:cNvSpPr txBox="1"/>
          <p:nvPr/>
        </p:nvSpPr>
        <p:spPr>
          <a:xfrm>
            <a:off x="5441950" y="2651125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GATE1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9" name="Text Box 37"/>
          <p:cNvSpPr txBox="1"/>
          <p:nvPr/>
        </p:nvSpPr>
        <p:spPr>
          <a:xfrm>
            <a:off x="5441950" y="304800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GATE2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30" name="Line 38"/>
          <p:cNvSpPr/>
          <p:nvPr/>
        </p:nvSpPr>
        <p:spPr>
          <a:xfrm>
            <a:off x="6507163" y="2514600"/>
            <a:ext cx="762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31" name="Line 39"/>
          <p:cNvSpPr/>
          <p:nvPr/>
        </p:nvSpPr>
        <p:spPr>
          <a:xfrm>
            <a:off x="6521450" y="2862263"/>
            <a:ext cx="762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32" name="Line 40"/>
          <p:cNvSpPr/>
          <p:nvPr/>
        </p:nvSpPr>
        <p:spPr>
          <a:xfrm>
            <a:off x="6521450" y="3276600"/>
            <a:ext cx="762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33" name="Line 41"/>
          <p:cNvSpPr/>
          <p:nvPr/>
        </p:nvSpPr>
        <p:spPr>
          <a:xfrm flipV="1">
            <a:off x="7283450" y="2057400"/>
            <a:ext cx="0" cy="1219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34" name="Text Box 43"/>
          <p:cNvSpPr txBox="1"/>
          <p:nvPr/>
        </p:nvSpPr>
        <p:spPr>
          <a:xfrm>
            <a:off x="7316788" y="1752600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+5V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35" name="Text Box 44"/>
          <p:cNvSpPr txBox="1"/>
          <p:nvPr/>
        </p:nvSpPr>
        <p:spPr>
          <a:xfrm>
            <a:off x="5537200" y="3870325"/>
            <a:ext cx="9953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CLK1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36" name="Line 45"/>
          <p:cNvSpPr/>
          <p:nvPr/>
        </p:nvSpPr>
        <p:spPr>
          <a:xfrm flipH="1">
            <a:off x="6492875" y="4433888"/>
            <a:ext cx="1143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3837" name="Line 46"/>
          <p:cNvSpPr/>
          <p:nvPr/>
        </p:nvSpPr>
        <p:spPr>
          <a:xfrm flipV="1">
            <a:off x="7654925" y="3200400"/>
            <a:ext cx="0" cy="1219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38" name="Text Box 47"/>
          <p:cNvSpPr txBox="1"/>
          <p:nvPr/>
        </p:nvSpPr>
        <p:spPr>
          <a:xfrm>
            <a:off x="7469188" y="2743200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2MHz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39" name="Text Box 48"/>
          <p:cNvSpPr txBox="1"/>
          <p:nvPr/>
        </p:nvSpPr>
        <p:spPr>
          <a:xfrm>
            <a:off x="5565775" y="4800600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OUT0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40" name="Text Box 49"/>
          <p:cNvSpPr txBox="1"/>
          <p:nvPr/>
        </p:nvSpPr>
        <p:spPr>
          <a:xfrm>
            <a:off x="5594350" y="5562600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OUT2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41" name="Line 50"/>
          <p:cNvSpPr/>
          <p:nvPr/>
        </p:nvSpPr>
        <p:spPr>
          <a:xfrm>
            <a:off x="6507163" y="5410200"/>
            <a:ext cx="1066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3842" name="Line 51"/>
          <p:cNvSpPr/>
          <p:nvPr/>
        </p:nvSpPr>
        <p:spPr>
          <a:xfrm>
            <a:off x="6521450" y="5791200"/>
            <a:ext cx="1066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3843" name="Line 53"/>
          <p:cNvSpPr/>
          <p:nvPr/>
        </p:nvSpPr>
        <p:spPr>
          <a:xfrm>
            <a:off x="2205038" y="3276600"/>
            <a:ext cx="533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44" name="Line 54"/>
          <p:cNvSpPr/>
          <p:nvPr/>
        </p:nvSpPr>
        <p:spPr>
          <a:xfrm>
            <a:off x="2219325" y="3810000"/>
            <a:ext cx="533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10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9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8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3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8" dur="10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1" dur="10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4" dur="10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8" dur="10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7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1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5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9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8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1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4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6" grpId="0" animBg="1"/>
      <p:bldP spid="33797" grpId="0"/>
      <p:bldP spid="33798" grpId="0"/>
      <p:bldP spid="33799" grpId="0"/>
      <p:bldP spid="33800" grpId="0"/>
      <p:bldP spid="33801" grpId="0"/>
      <p:bldP spid="33802" grpId="0"/>
      <p:bldP spid="33803" grpId="0"/>
      <p:bldP spid="33804" grpId="0"/>
      <p:bldP spid="33805" grpId="0"/>
      <p:bldP spid="33806" grpId="0" animBg="1"/>
      <p:bldP spid="33818" grpId="0"/>
      <p:bldP spid="33819" grpId="0"/>
      <p:bldP spid="33820" grpId="0"/>
      <p:bldP spid="33821" grpId="0"/>
      <p:bldP spid="33822" grpId="0"/>
      <p:bldP spid="33823" grpId="0" animBg="1"/>
      <p:bldP spid="33824" grpId="0" animBg="1"/>
      <p:bldP spid="33825" grpId="0"/>
      <p:bldP spid="33826" grpId="0"/>
      <p:bldP spid="33827" grpId="0"/>
      <p:bldP spid="33828" grpId="0"/>
      <p:bldP spid="33829" grpId="0"/>
      <p:bldP spid="33834" grpId="0"/>
      <p:bldP spid="33835" grpId="0"/>
      <p:bldP spid="33838" grpId="0"/>
      <p:bldP spid="33839" grpId="0"/>
      <p:bldP spid="338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8253</a:t>
            </a:r>
            <a:r>
              <a:rPr lang="zh-CN" altLang="en-US" dirty="0"/>
              <a:t>应用例         </a:t>
            </a:r>
            <a:r>
              <a:rPr lang="zh-CN" altLang="en-US" sz="2800" dirty="0">
                <a:solidFill>
                  <a:schemeClr val="tx1"/>
                </a:solidFill>
              </a:rPr>
              <a:t>初始化程序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2051050"/>
            <a:ext cx="3657600" cy="4114800"/>
          </a:xfrm>
          <a:ln/>
        </p:spPr>
        <p:txBody>
          <a:bodyPr vert="horz" wrap="square" lIns="91440" tIns="45720" rIns="91440" bIns="45720" anchor="t" anchorCtr="0"/>
          <a:p>
            <a:pPr marL="176530" indent="-176530" eaLnBrk="1" hangingPunct="1">
              <a:buNone/>
            </a:pPr>
            <a:r>
              <a:rPr lang="en-US" altLang="zh-CN" dirty="0">
                <a:solidFill>
                  <a:schemeClr val="tx1"/>
                </a:solidFill>
              </a:rPr>
              <a:t>CNT0：</a:t>
            </a:r>
            <a:endParaRPr lang="en-US" altLang="zh-CN" dirty="0">
              <a:solidFill>
                <a:schemeClr val="tx1"/>
              </a:solidFill>
            </a:endParaRPr>
          </a:p>
          <a:p>
            <a:pPr marL="539750" lvl="1" indent="-175895" eaLnBrk="1" hangingPunct="1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MOV DX，0123H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marL="539750" lvl="1" indent="-175895" eaLnBrk="1" hangingPunct="1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MOV AL，34H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marL="539750" lvl="1" indent="-175895" eaLnBrk="1" hangingPunct="1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OUT DX，AL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marL="539750" lvl="1" indent="-175895" eaLnBrk="1" hangingPunct="1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MOV DX，0120H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marL="539750" lvl="1" indent="-175895" eaLnBrk="1" hangingPunct="1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MOV AX，20000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marL="539750" lvl="1" indent="-175895" eaLnBrk="1" hangingPunct="1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OUT DX，AL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34821" name="Line 4"/>
          <p:cNvSpPr/>
          <p:nvPr/>
        </p:nvSpPr>
        <p:spPr>
          <a:xfrm>
            <a:off x="4140200" y="1412875"/>
            <a:ext cx="1152525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2" name="Rectangle 5"/>
          <p:cNvSpPr/>
          <p:nvPr/>
        </p:nvSpPr>
        <p:spPr>
          <a:xfrm>
            <a:off x="4876800" y="2122488"/>
            <a:ext cx="36576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dirty="0"/>
              <a:t>MOV AL，AH</a:t>
            </a:r>
            <a:endParaRPr lang="en-US" altLang="zh-CN" dirty="0"/>
          </a:p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dirty="0"/>
              <a:t>OUT DX，AL</a:t>
            </a:r>
            <a:endParaRPr lang="en-US" altLang="zh-CN" dirty="0"/>
          </a:p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endParaRPr lang="en-US" altLang="zh-CN" dirty="0"/>
          </a:p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dirty="0">
                <a:solidFill>
                  <a:schemeClr val="tx1"/>
                </a:solidFill>
              </a:rPr>
              <a:t>CNT1：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/>
              <a:t>……</a:t>
            </a:r>
            <a:endParaRPr lang="en-US" altLang="zh-CN" dirty="0"/>
          </a:p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dirty="0">
                <a:solidFill>
                  <a:schemeClr val="tx1"/>
                </a:solidFill>
              </a:rPr>
              <a:t>CNT2：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dirty="0"/>
              <a:t>        ……</a:t>
            </a:r>
            <a:endParaRPr lang="en-US" altLang="zh-CN" dirty="0"/>
          </a:p>
        </p:txBody>
      </p:sp>
      <p:sp>
        <p:nvSpPr>
          <p:cNvPr id="34823" name="Line 6"/>
          <p:cNvSpPr/>
          <p:nvPr/>
        </p:nvSpPr>
        <p:spPr>
          <a:xfrm>
            <a:off x="4500563" y="1881188"/>
            <a:ext cx="4762" cy="4932362"/>
          </a:xfrm>
          <a:prstGeom prst="line">
            <a:avLst/>
          </a:prstGeom>
          <a:ln w="25400" cap="flat" cmpd="sng">
            <a:solidFill>
              <a:srgbClr val="FF6600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482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4820">
                                            <p:txEl>
                                              <p:charRg st="6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19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4820">
                                            <p:txEl>
                                              <p:charRg st="19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4820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4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4820">
                                            <p:txEl>
                                              <p:charRg st="4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5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4820">
                                            <p:txEl>
                                              <p:charRg st="53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6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4820">
                                            <p:txEl>
                                              <p:charRg st="66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482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34822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34822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27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4822">
                                            <p:txEl>
                                              <p:charRg st="27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39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34822">
                                            <p:txEl>
                                              <p:charRg st="39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4822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16"/>
          <p:cNvSpPr txBox="1">
            <a:spLocks noGrp="1"/>
          </p:cNvSpPr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bg2"/>
                </a:solidFill>
              </a:rPr>
            </a:fld>
            <a:endParaRPr lang="zh-CN" altLang="en-US" sz="1400" b="0" dirty="0">
              <a:solidFill>
                <a:schemeClr val="bg2"/>
              </a:solidFill>
            </a:endParaRPr>
          </a:p>
        </p:txBody>
      </p:sp>
      <p:sp>
        <p:nvSpPr>
          <p:cNvPr id="35842" name="Rectangle 4"/>
          <p:cNvSpPr>
            <a:spLocks noGrp="1"/>
          </p:cNvSpPr>
          <p:nvPr>
            <p:ph type="ctrTitle" idx="4294967295"/>
          </p:nvPr>
        </p:nvSpPr>
        <p:spPr>
          <a:xfrm>
            <a:off x="990600" y="1676400"/>
            <a:ext cx="7181850" cy="1462088"/>
          </a:xfrm>
          <a:ln/>
        </p:spPr>
        <p:txBody>
          <a:bodyPr vert="horz" wrap="square" lIns="91440" tIns="45720" rIns="91440" bIns="45720" anchor="b" anchorCtr="0"/>
          <a:lstStyle>
            <a:lvl1pPr lvl="0">
              <a:buClrTx/>
              <a:buSzTx/>
              <a:buFont typeface="Arial" panose="020B0604020202020204" pitchFamily="34" charset="0"/>
              <a:defRPr/>
            </a:lvl1pPr>
          </a:lstStyle>
          <a:p>
            <a:pPr lvl="0" algn="ctr" eaLnBrk="1" hangingPunct="1"/>
            <a:r>
              <a:rPr lang="zh-CN" altLang="en-US" sz="4800" dirty="0">
                <a:latin typeface="隶书" pitchFamily="49" charset="-122"/>
              </a:rPr>
              <a:t>三、可编程并行接口</a:t>
            </a:r>
            <a:r>
              <a:rPr lang="en-US" altLang="zh-CN" sz="4800" dirty="0">
                <a:latin typeface="隶书" pitchFamily="49" charset="-122"/>
              </a:rPr>
              <a:t>8255</a:t>
            </a:r>
            <a:endParaRPr lang="en-US" altLang="zh-CN" sz="4800" dirty="0">
              <a:latin typeface="隶书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掌握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6868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2060575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lang="zh-CN" altLang="en-US" dirty="0"/>
              <a:t>主要引线功能及结构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3</a:t>
            </a:r>
            <a:r>
              <a:rPr lang="zh-CN" altLang="en-US" dirty="0"/>
              <a:t>种工作方式及其特点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应用: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芯片与系统的连接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芯片的初始化编程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输出控制程序设计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6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1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8">
                                            <p:txEl>
                                              <p:charRg st="1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68">
                                            <p:txEl>
                                              <p:charRg st="1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8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8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2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8">
                                            <p:txEl>
                                              <p:charRg st="2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68">
                                            <p:txEl>
                                              <p:charRg st="2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3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8">
                                            <p:txEl>
                                              <p:charRg st="3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68">
                                            <p:txEl>
                                              <p:charRg st="3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4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8">
                                            <p:txEl>
                                              <p:charRg st="4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868">
                                            <p:txEl>
                                              <p:charRg st="4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并行通信</a:t>
            </a:r>
            <a:endParaRPr lang="zh-CN" altLang="en-US" dirty="0"/>
          </a:p>
        </p:txBody>
      </p:sp>
      <p:sp>
        <p:nvSpPr>
          <p:cNvPr id="29700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1916113"/>
            <a:ext cx="7772400" cy="457993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  <a:spcAft>
                <a:spcPct val="5000"/>
              </a:spcAft>
            </a:pPr>
            <a:r>
              <a:rPr lang="zh-CN" altLang="en-US" dirty="0"/>
              <a:t>特点：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以数据</a:t>
            </a:r>
            <a:r>
              <a:rPr lang="zh-CN" altLang="en-US" dirty="0">
                <a:solidFill>
                  <a:schemeClr val="hlink"/>
                </a:solidFill>
              </a:rPr>
              <a:t>字节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hlink"/>
                </a:solidFill>
              </a:rPr>
              <a:t>字</a:t>
            </a:r>
            <a:r>
              <a:rPr lang="zh-CN" altLang="en-US" dirty="0"/>
              <a:t>为单位进行数据传送； 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适合近距离传送 ；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对传送的信息不要求固定格式。</a:t>
            </a:r>
            <a:endParaRPr lang="zh-CN" altLang="en-US" dirty="0"/>
          </a:p>
          <a:p>
            <a:pPr eaLnBrk="1" hangingPunct="1">
              <a:lnSpc>
                <a:spcPct val="100000"/>
              </a:lnSpc>
              <a:spcAft>
                <a:spcPct val="5000"/>
              </a:spcAft>
            </a:pPr>
            <a:r>
              <a:rPr lang="zh-CN" altLang="en-US" dirty="0"/>
              <a:t>分类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输入和输出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数字和模拟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单向和双向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简单接口和</a:t>
            </a:r>
            <a:r>
              <a:rPr lang="zh-CN" altLang="en-US" dirty="0">
                <a:solidFill>
                  <a:schemeClr val="hlink"/>
                </a:solidFill>
              </a:rPr>
              <a:t>可编程接口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6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37890" name="Rectangle 1026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隶书" pitchFamily="49" charset="-122"/>
              </a:rPr>
              <a:t>并行接口</a:t>
            </a:r>
            <a:r>
              <a:rPr lang="en-US" altLang="zh-CN" dirty="0">
                <a:latin typeface="隶书" pitchFamily="49" charset="-122"/>
              </a:rPr>
              <a:t>8255</a:t>
            </a:r>
            <a:r>
              <a:rPr lang="zh-CN" altLang="en-US" dirty="0">
                <a:latin typeface="隶书" pitchFamily="49" charset="-122"/>
              </a:rPr>
              <a:t>的特点：</a:t>
            </a:r>
            <a:endParaRPr lang="zh-CN" altLang="en-US" dirty="0">
              <a:latin typeface="隶书" pitchFamily="49" charset="-122"/>
            </a:endParaRPr>
          </a:p>
        </p:txBody>
      </p:sp>
      <p:sp>
        <p:nvSpPr>
          <p:cNvPr id="37892" name="Rectangle 1027"/>
          <p:cNvSpPr>
            <a:spLocks noGrp="1"/>
          </p:cNvSpPr>
          <p:nvPr>
            <p:ph type="body" sz="half" idx="4294967295"/>
          </p:nvPr>
        </p:nvSpPr>
        <p:spPr>
          <a:xfrm>
            <a:off x="396875" y="2133600"/>
            <a:ext cx="6119813" cy="3427413"/>
          </a:xfrm>
          <a:ln/>
        </p:spPr>
        <p:txBody>
          <a:bodyPr vert="horz" wrap="square" lIns="91440" tIns="45720" rIns="91440" bIns="45720" anchor="t" anchorCtr="0"/>
          <a:lstStyle>
            <a:lvl1pPr lvl="0">
              <a:buClr>
                <a:schemeClr val="folHlink"/>
              </a:buClr>
              <a:buSzPct val="60000"/>
              <a:buFont typeface="Wingdings" panose="05000000000000000000" pitchFamily="2" charset="2"/>
              <a:defRPr sz="2400"/>
            </a:lvl1pPr>
            <a:lvl2pPr lvl="1">
              <a:buClr>
                <a:schemeClr val="hlink"/>
              </a:buClr>
              <a:buSzPct val="55000"/>
              <a:buFont typeface="Wingdings" panose="05000000000000000000" pitchFamily="2" charset="2"/>
              <a:defRPr sz="2000"/>
            </a:lvl2pPr>
            <a:lvl3pPr lvl="2">
              <a:buClr>
                <a:schemeClr val="folHlink"/>
              </a:buClr>
              <a:buSzPct val="50000"/>
              <a:buFont typeface="Wingdings" panose="05000000000000000000" pitchFamily="2" charset="2"/>
              <a:defRPr sz="1800"/>
            </a:lvl3pPr>
            <a:lvl4pPr lvl="3">
              <a:buClr>
                <a:schemeClr val="accent2"/>
              </a:buClr>
              <a:buSzPct val="55000"/>
              <a:buFont typeface="Wingdings" panose="05000000000000000000" pitchFamily="2" charset="2"/>
              <a:defRPr sz="1800"/>
            </a:lvl4pPr>
            <a:lvl5pPr lvl="4">
              <a:buClr>
                <a:schemeClr val="accent1"/>
              </a:buClr>
              <a:buSzPct val="50000"/>
              <a:buFont typeface="Wingdings" panose="05000000000000000000" pitchFamily="2" charset="2"/>
              <a:defRPr sz="1800"/>
            </a:lvl5pPr>
          </a:lstStyle>
          <a:p>
            <a:pPr lvl="0" eaLnBrk="1" hangingPunct="1">
              <a:lnSpc>
                <a:spcPct val="115000"/>
              </a:lnSpc>
              <a:spcAft>
                <a:spcPct val="5000"/>
              </a:spcAft>
            </a:pPr>
            <a:r>
              <a:rPr lang="zh-CN" altLang="en-US" dirty="0"/>
              <a:t>含</a:t>
            </a:r>
            <a:r>
              <a:rPr lang="en-US" altLang="zh-CN" dirty="0"/>
              <a:t>3</a:t>
            </a:r>
            <a:r>
              <a:rPr lang="zh-CN" altLang="en-US" dirty="0"/>
              <a:t>个独立的</a:t>
            </a:r>
            <a:r>
              <a:rPr lang="en-US" altLang="zh-CN" dirty="0"/>
              <a:t>8</a:t>
            </a:r>
            <a:r>
              <a:rPr lang="zh-CN" altLang="en-US" dirty="0"/>
              <a:t>位并行输入</a:t>
            </a:r>
            <a:r>
              <a:rPr lang="en-US" altLang="zh-CN" dirty="0"/>
              <a:t>/</a:t>
            </a:r>
            <a:r>
              <a:rPr lang="zh-CN" altLang="en-US" dirty="0"/>
              <a:t>输出端口，各</a:t>
            </a:r>
            <a:endParaRPr lang="zh-CN" altLang="en-US" dirty="0"/>
          </a:p>
          <a:p>
            <a:pPr lvl="0" eaLnBrk="1" hangingPunct="1">
              <a:lnSpc>
                <a:spcPct val="115000"/>
              </a:lnSpc>
              <a:spcBef>
                <a:spcPct val="0"/>
              </a:spcBef>
              <a:spcAft>
                <a:spcPct val="5000"/>
              </a:spcAft>
              <a:buNone/>
            </a:pPr>
            <a:r>
              <a:rPr lang="zh-CN" altLang="en-US" dirty="0"/>
              <a:t>   端口均具有数据的</a:t>
            </a:r>
            <a:r>
              <a:rPr lang="zh-CN" altLang="en-US" dirty="0">
                <a:solidFill>
                  <a:schemeClr val="hlink"/>
                </a:solidFill>
              </a:rPr>
              <a:t>控制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hlink"/>
                </a:solidFill>
              </a:rPr>
              <a:t>锁存</a:t>
            </a:r>
            <a:r>
              <a:rPr lang="zh-CN" altLang="en-US" dirty="0"/>
              <a:t>能力</a:t>
            </a:r>
            <a:endParaRPr lang="zh-CN" altLang="en-US" dirty="0"/>
          </a:p>
          <a:p>
            <a:pPr lvl="0" eaLnBrk="1" hangingPunct="1">
              <a:lnSpc>
                <a:spcPct val="115000"/>
              </a:lnSpc>
              <a:spcAft>
                <a:spcPct val="5000"/>
              </a:spcAft>
            </a:pPr>
            <a:r>
              <a:rPr lang="zh-CN" altLang="en-US" dirty="0"/>
              <a:t>可通过编程，设置各端口工作在某一确定</a:t>
            </a:r>
            <a:endParaRPr lang="zh-CN" altLang="en-US" dirty="0"/>
          </a:p>
          <a:p>
            <a:pPr lvl="0" eaLnBrk="1" hangingPunct="1">
              <a:lnSpc>
                <a:spcPct val="115000"/>
              </a:lnSpc>
              <a:spcBef>
                <a:spcPct val="0"/>
              </a:spcBef>
              <a:spcAft>
                <a:spcPct val="5000"/>
              </a:spcAft>
              <a:buNone/>
            </a:pPr>
            <a:r>
              <a:rPr lang="zh-CN" altLang="en-US" dirty="0"/>
              <a:t>   状态下。</a:t>
            </a:r>
            <a:endParaRPr lang="zh-CN" altLang="en-US" dirty="0"/>
          </a:p>
        </p:txBody>
      </p:sp>
      <p:graphicFrame>
        <p:nvGraphicFramePr>
          <p:cNvPr id="37893" name="Object 1029"/>
          <p:cNvGraphicFramePr>
            <a:graphicFrameLocks noChangeAspect="1"/>
          </p:cNvGraphicFramePr>
          <p:nvPr>
            <p:ph sz="half" idx="4294967295"/>
          </p:nvPr>
        </p:nvGraphicFramePr>
        <p:xfrm>
          <a:off x="6299200" y="2205038"/>
          <a:ext cx="273685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523365" imgH="2247900" progId="Visio.Drawing.11">
                  <p:embed/>
                </p:oleObj>
              </mc:Choice>
              <mc:Fallback>
                <p:oleObj name="" r:id="rId1" imgW="1523365" imgH="2247900" progId="Visio.Drawing.11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299200" y="2205038"/>
                        <a:ext cx="2736850" cy="40322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Rectangle 4"/>
          <p:cNvSpPr txBox="1"/>
          <p:nvPr/>
        </p:nvSpPr>
        <p:spPr>
          <a:xfrm>
            <a:off x="755650" y="4017963"/>
            <a:ext cx="3024188" cy="28400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Aft>
                <a:spcPct val="40000"/>
              </a:spcAft>
              <a:buNone/>
            </a:pPr>
            <a:r>
              <a:rPr lang="zh-CN" altLang="en-US" sz="1800" u="sng" dirty="0"/>
              <a:t>连接系统端的主要引线：</a:t>
            </a:r>
            <a:endParaRPr lang="zh-CN" altLang="en-US" sz="1800" u="sng" dirty="0"/>
          </a:p>
          <a:p>
            <a:pPr marL="342900" lvl="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/>
              <a:t>D0----D7</a:t>
            </a:r>
            <a:endParaRPr lang="en-US" altLang="zh-CN" sz="1800" dirty="0"/>
          </a:p>
          <a:p>
            <a:pPr marL="342900" lvl="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/>
              <a:t>CS</a:t>
            </a:r>
            <a:endParaRPr lang="en-US" altLang="zh-CN" sz="1800" dirty="0"/>
          </a:p>
          <a:p>
            <a:pPr marL="342900" lvl="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/>
              <a:t>RD</a:t>
            </a:r>
            <a:endParaRPr lang="en-US" altLang="zh-CN" sz="1800" dirty="0"/>
          </a:p>
          <a:p>
            <a:pPr marL="342900" lvl="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/>
              <a:t>WR</a:t>
            </a:r>
            <a:endParaRPr lang="en-US" altLang="zh-CN" sz="1800" dirty="0"/>
          </a:p>
          <a:p>
            <a:pPr marL="342900" lvl="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/>
              <a:t>A0，A1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marL="342900" lvl="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/>
              <a:t>RESET    </a:t>
            </a:r>
            <a:r>
              <a:rPr lang="en-US" altLang="zh-CN" sz="2000" dirty="0"/>
              <a:t>        </a:t>
            </a:r>
            <a:endParaRPr lang="en-US" altLang="zh-CN" sz="1800" dirty="0"/>
          </a:p>
        </p:txBody>
      </p:sp>
      <p:sp>
        <p:nvSpPr>
          <p:cNvPr id="7" name="Text Box 8"/>
          <p:cNvSpPr txBox="1"/>
          <p:nvPr/>
        </p:nvSpPr>
        <p:spPr>
          <a:xfrm>
            <a:off x="3779838" y="4416425"/>
            <a:ext cx="3505200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</a:rPr>
              <a:t>A1     A0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</a:rPr>
              <a:t>0         0         A</a:t>
            </a:r>
            <a:r>
              <a:rPr lang="zh-CN" altLang="en-US" sz="1600" dirty="0">
                <a:solidFill>
                  <a:schemeClr val="hlink"/>
                </a:solidFill>
                <a:latin typeface="Times New Roman" panose="02020603050405020304" pitchFamily="18" charset="0"/>
              </a:rPr>
              <a:t>端口</a:t>
            </a:r>
            <a:endParaRPr lang="zh-CN" altLang="en-US" sz="16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</a:rPr>
              <a:t>0          1        B</a:t>
            </a:r>
            <a:r>
              <a:rPr lang="zh-CN" altLang="en-US" sz="1600" dirty="0">
                <a:solidFill>
                  <a:schemeClr val="hlink"/>
                </a:solidFill>
                <a:latin typeface="Times New Roman" panose="02020603050405020304" pitchFamily="18" charset="0"/>
              </a:rPr>
              <a:t>端口</a:t>
            </a:r>
            <a:endParaRPr lang="zh-CN" altLang="en-US" sz="16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</a:rPr>
              <a:t>1          0        C</a:t>
            </a:r>
            <a:r>
              <a:rPr lang="zh-CN" altLang="en-US" sz="1600" dirty="0">
                <a:solidFill>
                  <a:schemeClr val="hlink"/>
                </a:solidFill>
                <a:latin typeface="Times New Roman" panose="02020603050405020304" pitchFamily="18" charset="0"/>
              </a:rPr>
              <a:t>端口</a:t>
            </a:r>
            <a:endParaRPr lang="zh-CN" altLang="en-US" sz="16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</a:rPr>
              <a:t>1          1        </a:t>
            </a:r>
            <a:r>
              <a:rPr lang="zh-CN" altLang="en-US" sz="1600" dirty="0">
                <a:solidFill>
                  <a:schemeClr val="hlink"/>
                </a:solidFill>
                <a:latin typeface="Times New Roman" panose="02020603050405020304" pitchFamily="18" charset="0"/>
              </a:rPr>
              <a:t>控制寄存器</a:t>
            </a:r>
            <a:endParaRPr lang="zh-CN" altLang="en-US" sz="16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789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charRg st="2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7892">
                                            <p:txEl>
                                              <p:charRg st="2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charRg st="3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7892">
                                            <p:txEl>
                                              <p:charRg st="39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charRg st="5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charRg st="58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引线</a:t>
            </a:r>
            <a:endParaRPr lang="zh-CN" altLang="en-US" dirty="0"/>
          </a:p>
        </p:txBody>
      </p:sp>
      <p:sp>
        <p:nvSpPr>
          <p:cNvPr id="67588" name="Rectangle 3"/>
          <p:cNvSpPr>
            <a:spLocks noGrp="1"/>
          </p:cNvSpPr>
          <p:nvPr>
            <p:ph type="body" idx="4294967295"/>
          </p:nvPr>
        </p:nvSpPr>
        <p:spPr>
          <a:xfrm>
            <a:off x="1300163" y="2268538"/>
            <a:ext cx="4495800" cy="37528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Aft>
                <a:spcPct val="40000"/>
              </a:spcAft>
              <a:buNone/>
            </a:pPr>
            <a:r>
              <a:rPr lang="zh-CN" altLang="en-US" u="sng" dirty="0"/>
              <a:t>连接外设端的引脚：</a:t>
            </a:r>
            <a:endParaRPr lang="zh-CN" altLang="en-US" u="sng" dirty="0"/>
          </a:p>
          <a:p>
            <a:pPr eaLnBrk="1" hangingPunct="1">
              <a:lnSpc>
                <a:spcPct val="125000"/>
              </a:lnSpc>
            </a:pPr>
            <a:r>
              <a:rPr lang="en-US" altLang="zh-CN" dirty="0"/>
              <a:t>PA0 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en-US" altLang="zh-CN" dirty="0"/>
              <a:t> PA7</a:t>
            </a:r>
            <a:endParaRPr lang="en-US" altLang="zh-CN" dirty="0"/>
          </a:p>
          <a:p>
            <a:pPr eaLnBrk="1" hangingPunct="1">
              <a:lnSpc>
                <a:spcPct val="125000"/>
              </a:lnSpc>
            </a:pPr>
            <a:r>
              <a:rPr lang="en-US" altLang="zh-CN" dirty="0"/>
              <a:t>PB0 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en-US" altLang="zh-CN" dirty="0"/>
              <a:t> PB7</a:t>
            </a:r>
            <a:endParaRPr lang="en-US" altLang="zh-CN" dirty="0"/>
          </a:p>
          <a:p>
            <a:pPr eaLnBrk="1" hangingPunct="1">
              <a:lnSpc>
                <a:spcPct val="125000"/>
              </a:lnSpc>
            </a:pPr>
            <a:r>
              <a:rPr lang="en-US" altLang="zh-CN" dirty="0"/>
              <a:t>PC0 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en-US" altLang="zh-CN" dirty="0"/>
              <a:t> PC7</a:t>
            </a:r>
            <a:endParaRPr lang="en-US" altLang="zh-CN" dirty="0"/>
          </a:p>
        </p:txBody>
      </p:sp>
      <p:sp>
        <p:nvSpPr>
          <p:cNvPr id="67589" name="AutoShape 4"/>
          <p:cNvSpPr/>
          <p:nvPr/>
        </p:nvSpPr>
        <p:spPr>
          <a:xfrm>
            <a:off x="4284663" y="3286125"/>
            <a:ext cx="304800" cy="1366838"/>
          </a:xfrm>
          <a:prstGeom prst="rightBrace">
            <a:avLst>
              <a:gd name="adj1" fmla="val 37349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67590" name="Text Box 5"/>
          <p:cNvSpPr txBox="1"/>
          <p:nvPr/>
        </p:nvSpPr>
        <p:spPr>
          <a:xfrm>
            <a:off x="4830763" y="3213100"/>
            <a:ext cx="1828800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分别对应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A、B、C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三个端口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1029"/>
          <p:cNvGraphicFramePr>
            <a:graphicFrameLocks noChangeAspect="1"/>
          </p:cNvGraphicFramePr>
          <p:nvPr/>
        </p:nvGraphicFramePr>
        <p:xfrm>
          <a:off x="6299200" y="2205038"/>
          <a:ext cx="273685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523365" imgH="2247900" progId="Visio.Drawing.11">
                  <p:embed/>
                </p:oleObj>
              </mc:Choice>
              <mc:Fallback>
                <p:oleObj name="" r:id="rId1" imgW="1523365" imgH="2247900" progId="Visio.Drawing.11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99200" y="2205038"/>
                        <a:ext cx="2736850" cy="403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68611" name="Rectangle 2090"/>
          <p:cNvSpPr/>
          <p:nvPr/>
        </p:nvSpPr>
        <p:spPr>
          <a:xfrm>
            <a:off x="957263" y="2286000"/>
            <a:ext cx="1371600" cy="37338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40963" name="Rectangle 2050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8255</a:t>
            </a:r>
            <a:r>
              <a:rPr lang="zh-CN" altLang="en-US" dirty="0"/>
              <a:t>与系统的连接示意图</a:t>
            </a:r>
            <a:endParaRPr lang="zh-CN" altLang="en-US" dirty="0"/>
          </a:p>
        </p:txBody>
      </p:sp>
      <p:sp>
        <p:nvSpPr>
          <p:cNvPr id="68613" name="Rectangle 2052"/>
          <p:cNvSpPr/>
          <p:nvPr/>
        </p:nvSpPr>
        <p:spPr>
          <a:xfrm>
            <a:off x="4448175" y="2286000"/>
            <a:ext cx="1647825" cy="3733800"/>
          </a:xfrm>
          <a:prstGeom prst="rect">
            <a:avLst/>
          </a:prstGeom>
          <a:solidFill>
            <a:srgbClr val="CCFFFF"/>
          </a:solidFill>
          <a:ln w="25400" cap="sq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68614" name="Text Box 2056"/>
          <p:cNvSpPr txBox="1"/>
          <p:nvPr/>
        </p:nvSpPr>
        <p:spPr>
          <a:xfrm>
            <a:off x="4448175" y="26670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D0~D7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5" name="Text Box 2057"/>
          <p:cNvSpPr txBox="1"/>
          <p:nvPr/>
        </p:nvSpPr>
        <p:spPr>
          <a:xfrm>
            <a:off x="4448175" y="32766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WR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6" name="Text Box 2058"/>
          <p:cNvSpPr txBox="1"/>
          <p:nvPr/>
        </p:nvSpPr>
        <p:spPr>
          <a:xfrm>
            <a:off x="4448175" y="379412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RD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7" name="Text Box 2059"/>
          <p:cNvSpPr txBox="1"/>
          <p:nvPr/>
        </p:nvSpPr>
        <p:spPr>
          <a:xfrm>
            <a:off x="4448175" y="4251325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A1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8" name="Text Box 2060"/>
          <p:cNvSpPr txBox="1"/>
          <p:nvPr/>
        </p:nvSpPr>
        <p:spPr>
          <a:xfrm>
            <a:off x="4448175" y="4708525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A0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9" name="Text Box 2061"/>
          <p:cNvSpPr txBox="1"/>
          <p:nvPr/>
        </p:nvSpPr>
        <p:spPr>
          <a:xfrm>
            <a:off x="4448175" y="5394325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CS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20" name="AutoShape 2062"/>
          <p:cNvSpPr/>
          <p:nvPr/>
        </p:nvSpPr>
        <p:spPr>
          <a:xfrm>
            <a:off x="2438400" y="2667000"/>
            <a:ext cx="1976438" cy="347663"/>
          </a:xfrm>
          <a:prstGeom prst="leftRightArrow">
            <a:avLst>
              <a:gd name="adj1" fmla="val 50000"/>
              <a:gd name="adj2" fmla="val 113672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68621" name="Line 2063"/>
          <p:cNvSpPr/>
          <p:nvPr/>
        </p:nvSpPr>
        <p:spPr>
          <a:xfrm>
            <a:off x="2362200" y="3429000"/>
            <a:ext cx="208597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68622" name="Line 2067"/>
          <p:cNvSpPr/>
          <p:nvPr/>
        </p:nvSpPr>
        <p:spPr>
          <a:xfrm>
            <a:off x="3657600" y="5562600"/>
            <a:ext cx="79057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68623" name="Line 2068"/>
          <p:cNvSpPr/>
          <p:nvPr/>
        </p:nvSpPr>
        <p:spPr>
          <a:xfrm>
            <a:off x="4538663" y="5453063"/>
            <a:ext cx="304800" cy="0"/>
          </a:xfrm>
          <a:prstGeom prst="line">
            <a:avLst/>
          </a:prstGeom>
          <a:ln w="254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8624" name="Line 2069"/>
          <p:cNvSpPr/>
          <p:nvPr/>
        </p:nvSpPr>
        <p:spPr>
          <a:xfrm>
            <a:off x="4572000" y="3857625"/>
            <a:ext cx="304800" cy="0"/>
          </a:xfrm>
          <a:prstGeom prst="line">
            <a:avLst/>
          </a:prstGeom>
          <a:ln w="254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8625" name="Line 2070"/>
          <p:cNvSpPr/>
          <p:nvPr/>
        </p:nvSpPr>
        <p:spPr>
          <a:xfrm>
            <a:off x="4543425" y="3352800"/>
            <a:ext cx="395288" cy="0"/>
          </a:xfrm>
          <a:prstGeom prst="line">
            <a:avLst/>
          </a:prstGeom>
          <a:ln w="254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8626" name="Text Box 2071"/>
          <p:cNvSpPr txBox="1"/>
          <p:nvPr/>
        </p:nvSpPr>
        <p:spPr>
          <a:xfrm>
            <a:off x="3200400" y="23622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DB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27" name="Text Box 2072"/>
          <p:cNvSpPr txBox="1"/>
          <p:nvPr/>
        </p:nvSpPr>
        <p:spPr>
          <a:xfrm>
            <a:off x="1643063" y="3227388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IOW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28" name="Text Box 2073"/>
          <p:cNvSpPr txBox="1"/>
          <p:nvPr/>
        </p:nvSpPr>
        <p:spPr>
          <a:xfrm>
            <a:off x="1685925" y="376555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IOR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29" name="Text Box 2074"/>
          <p:cNvSpPr txBox="1"/>
          <p:nvPr/>
        </p:nvSpPr>
        <p:spPr>
          <a:xfrm>
            <a:off x="1843088" y="4267200"/>
            <a:ext cx="6000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A1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0" name="Text Box 2075"/>
          <p:cNvSpPr txBox="1"/>
          <p:nvPr/>
        </p:nvSpPr>
        <p:spPr>
          <a:xfrm>
            <a:off x="1843088" y="4708525"/>
            <a:ext cx="6000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A0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1" name="AutoShape 2076"/>
          <p:cNvSpPr/>
          <p:nvPr/>
        </p:nvSpPr>
        <p:spPr>
          <a:xfrm>
            <a:off x="2362200" y="5486400"/>
            <a:ext cx="457200" cy="323850"/>
          </a:xfrm>
          <a:prstGeom prst="rightArrow">
            <a:avLst>
              <a:gd name="adj1" fmla="val 50000"/>
              <a:gd name="adj2" fmla="val 35287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68632" name="Rectangle 2077"/>
          <p:cNvSpPr/>
          <p:nvPr/>
        </p:nvSpPr>
        <p:spPr>
          <a:xfrm>
            <a:off x="2819400" y="5167313"/>
            <a:ext cx="990600" cy="838200"/>
          </a:xfrm>
          <a:prstGeom prst="rect">
            <a:avLst/>
          </a:prstGeom>
          <a:solidFill>
            <a:srgbClr val="CCFFFF"/>
          </a:solidFill>
          <a:ln w="25400" cap="sq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68633" name="Text Box 2078"/>
          <p:cNvSpPr txBox="1"/>
          <p:nvPr/>
        </p:nvSpPr>
        <p:spPr>
          <a:xfrm>
            <a:off x="2819400" y="5319713"/>
            <a:ext cx="1066800" cy="503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35000"/>
              </a:lnSpc>
              <a:spcBef>
                <a:spcPct val="9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译码器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4" name="Text Box 2079"/>
          <p:cNvSpPr txBox="1"/>
          <p:nvPr/>
        </p:nvSpPr>
        <p:spPr>
          <a:xfrm>
            <a:off x="5029200" y="19050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8255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5" name="Text Box 2081"/>
          <p:cNvSpPr txBox="1"/>
          <p:nvPr/>
        </p:nvSpPr>
        <p:spPr>
          <a:xfrm>
            <a:off x="5486400" y="2590800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口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6" name="Line 2086"/>
          <p:cNvSpPr/>
          <p:nvPr/>
        </p:nvSpPr>
        <p:spPr>
          <a:xfrm>
            <a:off x="1738313" y="3276600"/>
            <a:ext cx="533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8637" name="Line 2087"/>
          <p:cNvSpPr/>
          <p:nvPr/>
        </p:nvSpPr>
        <p:spPr>
          <a:xfrm>
            <a:off x="1752600" y="3810000"/>
            <a:ext cx="533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8638" name="Text Box 2088"/>
          <p:cNvSpPr txBox="1"/>
          <p:nvPr/>
        </p:nvSpPr>
        <p:spPr>
          <a:xfrm>
            <a:off x="5486400" y="5089525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口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9" name="Text Box 2089"/>
          <p:cNvSpPr txBox="1"/>
          <p:nvPr/>
        </p:nvSpPr>
        <p:spPr>
          <a:xfrm>
            <a:off x="5486400" y="3962400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口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40" name="Text Box 2091"/>
          <p:cNvSpPr txBox="1"/>
          <p:nvPr/>
        </p:nvSpPr>
        <p:spPr>
          <a:xfrm>
            <a:off x="1447800" y="2624138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D0~D7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41" name="Line 2092"/>
          <p:cNvSpPr/>
          <p:nvPr/>
        </p:nvSpPr>
        <p:spPr>
          <a:xfrm>
            <a:off x="2362200" y="3962400"/>
            <a:ext cx="208597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68642" name="Line 2095"/>
          <p:cNvSpPr/>
          <p:nvPr/>
        </p:nvSpPr>
        <p:spPr>
          <a:xfrm>
            <a:off x="2362200" y="4476750"/>
            <a:ext cx="208597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68643" name="Line 2096"/>
          <p:cNvSpPr/>
          <p:nvPr/>
        </p:nvSpPr>
        <p:spPr>
          <a:xfrm>
            <a:off x="2362200" y="4919663"/>
            <a:ext cx="208597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68644" name="Rectangle 2097"/>
          <p:cNvSpPr/>
          <p:nvPr/>
        </p:nvSpPr>
        <p:spPr>
          <a:xfrm>
            <a:off x="7162800" y="2286000"/>
            <a:ext cx="1371600" cy="38100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68645" name="AutoShape 2098"/>
          <p:cNvSpPr/>
          <p:nvPr/>
        </p:nvSpPr>
        <p:spPr>
          <a:xfrm>
            <a:off x="6143625" y="2638425"/>
            <a:ext cx="990600" cy="347663"/>
          </a:xfrm>
          <a:prstGeom prst="leftRightArrow">
            <a:avLst>
              <a:gd name="adj1" fmla="val 50000"/>
              <a:gd name="adj2" fmla="val 56973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68646" name="AutoShape 2099"/>
          <p:cNvSpPr/>
          <p:nvPr/>
        </p:nvSpPr>
        <p:spPr>
          <a:xfrm>
            <a:off x="6096000" y="3995738"/>
            <a:ext cx="990600" cy="347662"/>
          </a:xfrm>
          <a:prstGeom prst="leftRightArrow">
            <a:avLst>
              <a:gd name="adj1" fmla="val 50000"/>
              <a:gd name="adj2" fmla="val 56973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68647" name="AutoShape 2100"/>
          <p:cNvSpPr/>
          <p:nvPr/>
        </p:nvSpPr>
        <p:spPr>
          <a:xfrm>
            <a:off x="6129338" y="5138738"/>
            <a:ext cx="990600" cy="347662"/>
          </a:xfrm>
          <a:prstGeom prst="leftRightArrow">
            <a:avLst>
              <a:gd name="adj1" fmla="val 50000"/>
              <a:gd name="adj2" fmla="val 56973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68648" name="Text Box 2101"/>
          <p:cNvSpPr txBox="1"/>
          <p:nvPr/>
        </p:nvSpPr>
        <p:spPr>
          <a:xfrm>
            <a:off x="7391400" y="3962400"/>
            <a:ext cx="10668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35000"/>
              </a:lnSpc>
              <a:spcBef>
                <a:spcPct val="9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外 设</a:t>
            </a:r>
            <a:endParaRPr lang="zh-CN" altLang="en-US" sz="2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41988" name="Rectangle 3"/>
          <p:cNvSpPr>
            <a:spLocks noGrp="1"/>
          </p:cNvSpPr>
          <p:nvPr>
            <p:ph type="body" idx="4294967295"/>
          </p:nvPr>
        </p:nvSpPr>
        <p:spPr>
          <a:xfrm>
            <a:off x="255588" y="2913063"/>
            <a:ext cx="1371600" cy="2895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</a:rPr>
              <a:t>组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989" name="Rectangle 4"/>
          <p:cNvSpPr/>
          <p:nvPr/>
        </p:nvSpPr>
        <p:spPr>
          <a:xfrm>
            <a:off x="1260475" y="2468563"/>
            <a:ext cx="3429000" cy="1476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25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端口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GB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25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端口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的高4位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0" name="Rectangle 5"/>
          <p:cNvSpPr/>
          <p:nvPr/>
        </p:nvSpPr>
        <p:spPr>
          <a:xfrm>
            <a:off x="1303338" y="4198938"/>
            <a:ext cx="3429000" cy="1600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25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端口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GB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25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端口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的低4位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1" name="AutoShape 6"/>
          <p:cNvSpPr/>
          <p:nvPr/>
        </p:nvSpPr>
        <p:spPr>
          <a:xfrm>
            <a:off x="1041400" y="2760663"/>
            <a:ext cx="214313" cy="838200"/>
          </a:xfrm>
          <a:prstGeom prst="leftBrace">
            <a:avLst>
              <a:gd name="adj1" fmla="val 3257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41992" name="AutoShape 7"/>
          <p:cNvSpPr/>
          <p:nvPr/>
        </p:nvSpPr>
        <p:spPr>
          <a:xfrm>
            <a:off x="1069975" y="4513263"/>
            <a:ext cx="228600" cy="838200"/>
          </a:xfrm>
          <a:prstGeom prst="leftBrace">
            <a:avLst>
              <a:gd name="adj1" fmla="val 30538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  <p:graphicFrame>
        <p:nvGraphicFramePr>
          <p:cNvPr id="69641" name="对象 2"/>
          <p:cNvGraphicFramePr>
            <a:graphicFrameLocks noChangeAspect="1"/>
          </p:cNvGraphicFramePr>
          <p:nvPr/>
        </p:nvGraphicFramePr>
        <p:xfrm>
          <a:off x="3279775" y="1844675"/>
          <a:ext cx="5699125" cy="449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4639310" imgH="3886200" progId="Visio.Drawing.11">
                  <p:embed/>
                </p:oleObj>
              </mc:Choice>
              <mc:Fallback>
                <p:oleObj name="" r:id="rId1" imgW="4639310" imgH="3886200" progId="Visio.Drawing.11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9775" y="1844675"/>
                        <a:ext cx="5699125" cy="449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198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charRg st="5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1988">
                                            <p:txEl>
                                              <p:charRg st="5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9" grpId="0"/>
      <p:bldP spid="41990" grpId="0"/>
      <p:bldP spid="41991" grpId="0" animBg="1"/>
      <p:bldP spid="4199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工作方式</a:t>
            </a:r>
            <a:endParaRPr lang="zh-CN" altLang="en-US" dirty="0"/>
          </a:p>
        </p:txBody>
      </p:sp>
      <p:sp>
        <p:nvSpPr>
          <p:cNvPr id="43012" name="Rectangle 3"/>
          <p:cNvSpPr>
            <a:spLocks noGrp="1"/>
          </p:cNvSpPr>
          <p:nvPr>
            <p:ph type="body" idx="4294967295"/>
          </p:nvPr>
        </p:nvSpPr>
        <p:spPr>
          <a:xfrm>
            <a:off x="2249488" y="2398713"/>
            <a:ext cx="5943600" cy="3200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/>
              <a:t>基本输入</a:t>
            </a:r>
            <a:r>
              <a:rPr lang="en-US" altLang="zh-CN" dirty="0"/>
              <a:t>/</a:t>
            </a:r>
            <a:r>
              <a:rPr lang="zh-CN" altLang="en-US" dirty="0"/>
              <a:t>输出方式（方式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/>
              <a:t>选通工作方式（方式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/>
              <a:t>双向传送方式（方式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3013" name="AutoShape 4"/>
          <p:cNvSpPr/>
          <p:nvPr/>
        </p:nvSpPr>
        <p:spPr>
          <a:xfrm>
            <a:off x="1979613" y="2667000"/>
            <a:ext cx="228600" cy="1524000"/>
          </a:xfrm>
          <a:prstGeom prst="leftBrace">
            <a:avLst>
              <a:gd name="adj1" fmla="val 5552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01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charRg st="15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2">
                                            <p:txEl>
                                              <p:charRg st="15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012">
                                            <p:txEl>
                                              <p:charRg st="15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12">
                                            <p:txEl>
                                              <p:charRg st="15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charRg st="2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012">
                                            <p:txEl>
                                              <p:charRg st="2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012">
                                            <p:txEl>
                                              <p:charRg st="2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012">
                                            <p:txEl>
                                              <p:charRg st="27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方式</a:t>
            </a:r>
            <a:r>
              <a:rPr lang="en-US" altLang="zh-CN" sz="3600" dirty="0"/>
              <a:t>0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44036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2028825"/>
            <a:ext cx="8001000" cy="41370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Aft>
                <a:spcPct val="25000"/>
              </a:spcAft>
            </a:pPr>
            <a:r>
              <a:rPr lang="zh-CN" altLang="en-US" dirty="0"/>
              <a:t>相当于三个独立的8位简单接口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各端口既可设置为输入口，也可设置为输出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zh-CN" altLang="en-US" dirty="0"/>
              <a:t>   口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zh-CN" dirty="0"/>
              <a:t>C</a:t>
            </a:r>
            <a:r>
              <a:rPr lang="zh-CN" altLang="en-US" dirty="0"/>
              <a:t>端口可以是一个8位的简单接口，也可以分为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zh-CN" altLang="en-US" dirty="0"/>
              <a:t>   两个独立的4位端口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常用于连接简单外设，适于无条件或查询方式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4403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1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4036">
                                            <p:txEl>
                                              <p:charRg st="1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3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4036">
                                            <p:txEl>
                                              <p:charRg st="35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4036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8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4036">
                                            <p:txEl>
                                              <p:charRg st="88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方式</a:t>
            </a:r>
            <a:r>
              <a:rPr lang="en-US" altLang="zh-CN" sz="3600" dirty="0"/>
              <a:t>0</a:t>
            </a:r>
            <a:r>
              <a:rPr lang="zh-CN" altLang="en-US" sz="3600" dirty="0"/>
              <a:t>的应用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45060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2205038"/>
            <a:ext cx="7993062" cy="40322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5000"/>
              </a:lnSpc>
            </a:pPr>
            <a:r>
              <a:rPr lang="zh-CN" altLang="en-US" dirty="0"/>
              <a:t>习惯上：</a:t>
            </a:r>
            <a:endParaRPr lang="zh-CN" altLang="en-US" dirty="0"/>
          </a:p>
          <a:p>
            <a:pPr lvl="1" eaLnBrk="1" hangingPunct="1">
              <a:lnSpc>
                <a:spcPct val="125000"/>
              </a:lnSpc>
            </a:pPr>
            <a:r>
              <a:rPr lang="en-US" altLang="zh-CN" dirty="0"/>
              <a:t>A</a:t>
            </a:r>
            <a:r>
              <a:rPr lang="zh-CN" altLang="en-US" dirty="0"/>
              <a:t>端口和</a:t>
            </a:r>
            <a:r>
              <a:rPr lang="en-US" altLang="zh-CN" dirty="0"/>
              <a:t>B</a:t>
            </a:r>
            <a:r>
              <a:rPr lang="zh-CN" altLang="en-US" dirty="0"/>
              <a:t>端口作为8位数据的输入或输出口</a:t>
            </a:r>
            <a:endParaRPr lang="zh-CN" altLang="en-US" dirty="0"/>
          </a:p>
          <a:p>
            <a:pPr lvl="1" eaLnBrk="1" hangingPunct="1">
              <a:lnSpc>
                <a:spcPct val="125000"/>
              </a:lnSpc>
            </a:pPr>
            <a:r>
              <a:rPr lang="en-US" altLang="zh-CN" dirty="0"/>
              <a:t>C</a:t>
            </a:r>
            <a:r>
              <a:rPr lang="zh-CN" altLang="en-US" dirty="0"/>
              <a:t>口的某些位作为状态输入</a:t>
            </a:r>
            <a:endParaRPr lang="zh-CN" altLang="en-US" dirty="0"/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注：</a:t>
            </a:r>
            <a:endParaRPr lang="zh-CN" altLang="en-US" dirty="0"/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/>
              <a:t>若使</a:t>
            </a:r>
            <a:r>
              <a:rPr lang="en-US" altLang="zh-CN" dirty="0"/>
              <a:t>C</a:t>
            </a:r>
            <a:r>
              <a:rPr lang="zh-CN" altLang="en-US" dirty="0"/>
              <a:t>端口低</a:t>
            </a:r>
            <a:r>
              <a:rPr lang="en-US" altLang="zh-CN" dirty="0"/>
              <a:t>4</a:t>
            </a:r>
            <a:r>
              <a:rPr lang="zh-CN" altLang="en-US" dirty="0"/>
              <a:t>位中某一位作为输入口，则低</a:t>
            </a:r>
            <a:r>
              <a:rPr lang="en-US" altLang="zh-CN" dirty="0"/>
              <a:t>4</a:t>
            </a:r>
            <a:r>
              <a:rPr lang="zh-CN" altLang="en-US" dirty="0"/>
              <a:t>位中其他位都应作为输入口。同时可设高</a:t>
            </a:r>
            <a:r>
              <a:rPr lang="en-US" altLang="zh-CN" dirty="0"/>
              <a:t>4</a:t>
            </a:r>
            <a:r>
              <a:rPr lang="zh-CN" altLang="en-US" dirty="0"/>
              <a:t>位作为输出。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4506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charRg st="5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5060">
                                            <p:txEl>
                                              <p:charRg st="5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charRg st="2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5060">
                                            <p:txEl>
                                              <p:charRg st="26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charRg st="3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45060">
                                            <p:txEl>
                                              <p:charRg st="39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charRg st="4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5060">
                                            <p:txEl>
                                              <p:charRg st="4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/>
          <p:nvPr/>
        </p:nvSpPr>
        <p:spPr>
          <a:xfrm>
            <a:off x="827088" y="2303463"/>
            <a:ext cx="1371600" cy="37338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type="title" idx="4294967295"/>
          </p:nvPr>
        </p:nvSpPr>
        <p:spPr>
          <a:xfrm>
            <a:off x="1042988" y="238125"/>
            <a:ext cx="7793037" cy="146208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8255工作于方式</a:t>
            </a:r>
            <a:r>
              <a:rPr lang="en-US" altLang="zh-CN" dirty="0"/>
              <a:t>0</a:t>
            </a:r>
            <a:r>
              <a:rPr lang="zh-CN" altLang="en-US" dirty="0"/>
              <a:t>的连接示意图</a:t>
            </a:r>
            <a:endParaRPr lang="zh-CN" altLang="en-US" dirty="0"/>
          </a:p>
        </p:txBody>
      </p:sp>
      <p:sp>
        <p:nvSpPr>
          <p:cNvPr id="73733" name="Rectangle 4"/>
          <p:cNvSpPr/>
          <p:nvPr/>
        </p:nvSpPr>
        <p:spPr>
          <a:xfrm>
            <a:off x="4318000" y="2303463"/>
            <a:ext cx="1647825" cy="3733800"/>
          </a:xfrm>
          <a:prstGeom prst="rect">
            <a:avLst/>
          </a:prstGeom>
          <a:solidFill>
            <a:srgbClr val="CCFFFF"/>
          </a:solidFill>
          <a:ln w="25400" cap="sq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73734" name="Text Box 5"/>
          <p:cNvSpPr txBox="1"/>
          <p:nvPr/>
        </p:nvSpPr>
        <p:spPr>
          <a:xfrm>
            <a:off x="4318000" y="268446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D0~D7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5" name="Text Box 6"/>
          <p:cNvSpPr txBox="1"/>
          <p:nvPr/>
        </p:nvSpPr>
        <p:spPr>
          <a:xfrm>
            <a:off x="4318000" y="3294063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WR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6" name="Text Box 7"/>
          <p:cNvSpPr txBox="1"/>
          <p:nvPr/>
        </p:nvSpPr>
        <p:spPr>
          <a:xfrm>
            <a:off x="4318000" y="3811588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RD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7" name="Text Box 8"/>
          <p:cNvSpPr txBox="1"/>
          <p:nvPr/>
        </p:nvSpPr>
        <p:spPr>
          <a:xfrm>
            <a:off x="4318000" y="4268788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A1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8" name="Text Box 9"/>
          <p:cNvSpPr txBox="1"/>
          <p:nvPr/>
        </p:nvSpPr>
        <p:spPr>
          <a:xfrm>
            <a:off x="4318000" y="4725988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A0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9" name="Text Box 10"/>
          <p:cNvSpPr txBox="1"/>
          <p:nvPr/>
        </p:nvSpPr>
        <p:spPr>
          <a:xfrm>
            <a:off x="4318000" y="5411788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CS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0" name="AutoShape 11"/>
          <p:cNvSpPr/>
          <p:nvPr/>
        </p:nvSpPr>
        <p:spPr>
          <a:xfrm>
            <a:off x="2308225" y="2684463"/>
            <a:ext cx="1976438" cy="347662"/>
          </a:xfrm>
          <a:prstGeom prst="leftRightArrow">
            <a:avLst>
              <a:gd name="adj1" fmla="val 50000"/>
              <a:gd name="adj2" fmla="val 113672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73741" name="Line 12"/>
          <p:cNvSpPr/>
          <p:nvPr/>
        </p:nvSpPr>
        <p:spPr>
          <a:xfrm>
            <a:off x="2232025" y="3446463"/>
            <a:ext cx="208597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73742" name="Line 13"/>
          <p:cNvSpPr/>
          <p:nvPr/>
        </p:nvSpPr>
        <p:spPr>
          <a:xfrm>
            <a:off x="3527425" y="5580063"/>
            <a:ext cx="79057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73743" name="Line 14"/>
          <p:cNvSpPr/>
          <p:nvPr/>
        </p:nvSpPr>
        <p:spPr>
          <a:xfrm>
            <a:off x="4408488" y="5470525"/>
            <a:ext cx="304800" cy="0"/>
          </a:xfrm>
          <a:prstGeom prst="line">
            <a:avLst/>
          </a:prstGeom>
          <a:ln w="254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44" name="Line 15"/>
          <p:cNvSpPr/>
          <p:nvPr/>
        </p:nvSpPr>
        <p:spPr>
          <a:xfrm>
            <a:off x="4441825" y="3875088"/>
            <a:ext cx="304800" cy="0"/>
          </a:xfrm>
          <a:prstGeom prst="line">
            <a:avLst/>
          </a:prstGeom>
          <a:ln w="254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45" name="Line 16"/>
          <p:cNvSpPr/>
          <p:nvPr/>
        </p:nvSpPr>
        <p:spPr>
          <a:xfrm>
            <a:off x="4413250" y="3370263"/>
            <a:ext cx="395288" cy="0"/>
          </a:xfrm>
          <a:prstGeom prst="line">
            <a:avLst/>
          </a:prstGeom>
          <a:ln w="254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46" name="Text Box 17"/>
          <p:cNvSpPr txBox="1"/>
          <p:nvPr/>
        </p:nvSpPr>
        <p:spPr>
          <a:xfrm>
            <a:off x="3070225" y="2379663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DB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7" name="Text Box 18"/>
          <p:cNvSpPr txBox="1"/>
          <p:nvPr/>
        </p:nvSpPr>
        <p:spPr>
          <a:xfrm>
            <a:off x="1512888" y="324485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IOW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8" name="Text Box 19"/>
          <p:cNvSpPr txBox="1"/>
          <p:nvPr/>
        </p:nvSpPr>
        <p:spPr>
          <a:xfrm>
            <a:off x="1555750" y="3783013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IOR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9" name="Text Box 20"/>
          <p:cNvSpPr txBox="1"/>
          <p:nvPr/>
        </p:nvSpPr>
        <p:spPr>
          <a:xfrm>
            <a:off x="1712913" y="4284663"/>
            <a:ext cx="6000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A1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0" name="Text Box 21"/>
          <p:cNvSpPr txBox="1"/>
          <p:nvPr/>
        </p:nvSpPr>
        <p:spPr>
          <a:xfrm>
            <a:off x="1712913" y="4725988"/>
            <a:ext cx="6000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A0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1" name="AutoShape 22"/>
          <p:cNvSpPr/>
          <p:nvPr/>
        </p:nvSpPr>
        <p:spPr>
          <a:xfrm>
            <a:off x="2232025" y="5503863"/>
            <a:ext cx="457200" cy="323850"/>
          </a:xfrm>
          <a:prstGeom prst="rightArrow">
            <a:avLst>
              <a:gd name="adj1" fmla="val 50000"/>
              <a:gd name="adj2" fmla="val 35287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73752" name="Rectangle 23"/>
          <p:cNvSpPr/>
          <p:nvPr/>
        </p:nvSpPr>
        <p:spPr>
          <a:xfrm>
            <a:off x="2689225" y="5184775"/>
            <a:ext cx="990600" cy="838200"/>
          </a:xfrm>
          <a:prstGeom prst="rect">
            <a:avLst/>
          </a:prstGeom>
          <a:solidFill>
            <a:srgbClr val="CCFFFF"/>
          </a:solidFill>
          <a:ln w="25400" cap="sq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73753" name="Text Box 24"/>
          <p:cNvSpPr txBox="1"/>
          <p:nvPr/>
        </p:nvSpPr>
        <p:spPr>
          <a:xfrm>
            <a:off x="2689225" y="5337175"/>
            <a:ext cx="1066800" cy="503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35000"/>
              </a:lnSpc>
              <a:spcBef>
                <a:spcPct val="9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译码器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4" name="Text Box 25"/>
          <p:cNvSpPr txBox="1"/>
          <p:nvPr/>
        </p:nvSpPr>
        <p:spPr>
          <a:xfrm>
            <a:off x="4899025" y="1922463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8255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5" name="Text Box 26"/>
          <p:cNvSpPr txBox="1"/>
          <p:nvPr/>
        </p:nvSpPr>
        <p:spPr>
          <a:xfrm>
            <a:off x="5356225" y="2366963"/>
            <a:ext cx="6858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PA0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|</a:t>
            </a:r>
            <a:endParaRPr lang="en-US" altLang="zh-CN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PA7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6" name="Line 27"/>
          <p:cNvSpPr/>
          <p:nvPr/>
        </p:nvSpPr>
        <p:spPr>
          <a:xfrm>
            <a:off x="1608138" y="3294063"/>
            <a:ext cx="533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57" name="Line 28"/>
          <p:cNvSpPr/>
          <p:nvPr/>
        </p:nvSpPr>
        <p:spPr>
          <a:xfrm>
            <a:off x="1622425" y="3827463"/>
            <a:ext cx="533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58" name="Text Box 29"/>
          <p:cNvSpPr txBox="1"/>
          <p:nvPr/>
        </p:nvSpPr>
        <p:spPr>
          <a:xfrm>
            <a:off x="5356225" y="5106988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口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9" name="Text Box 30"/>
          <p:cNvSpPr txBox="1"/>
          <p:nvPr/>
        </p:nvSpPr>
        <p:spPr>
          <a:xfrm>
            <a:off x="5356225" y="3986213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PC0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60" name="Text Box 31"/>
          <p:cNvSpPr txBox="1"/>
          <p:nvPr/>
        </p:nvSpPr>
        <p:spPr>
          <a:xfrm>
            <a:off x="1317625" y="26416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D0~D7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61" name="Line 32"/>
          <p:cNvSpPr/>
          <p:nvPr/>
        </p:nvSpPr>
        <p:spPr>
          <a:xfrm>
            <a:off x="2232025" y="3979863"/>
            <a:ext cx="208597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73762" name="Line 33"/>
          <p:cNvSpPr/>
          <p:nvPr/>
        </p:nvSpPr>
        <p:spPr>
          <a:xfrm>
            <a:off x="2232025" y="4494213"/>
            <a:ext cx="208597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73763" name="Line 34"/>
          <p:cNvSpPr/>
          <p:nvPr/>
        </p:nvSpPr>
        <p:spPr>
          <a:xfrm>
            <a:off x="2232025" y="4937125"/>
            <a:ext cx="208597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73764" name="Rectangle 35"/>
          <p:cNvSpPr/>
          <p:nvPr/>
        </p:nvSpPr>
        <p:spPr>
          <a:xfrm>
            <a:off x="7034213" y="2376488"/>
            <a:ext cx="1081087" cy="22225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73765" name="Text Box 39"/>
          <p:cNvSpPr txBox="1"/>
          <p:nvPr/>
        </p:nvSpPr>
        <p:spPr>
          <a:xfrm>
            <a:off x="7178675" y="2644775"/>
            <a:ext cx="8636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35000"/>
              </a:lnSpc>
              <a:spcBef>
                <a:spcPct val="9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数据</a:t>
            </a:r>
            <a:endParaRPr lang="zh-CN" altLang="en-US" sz="2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66" name="Text Box 40"/>
          <p:cNvSpPr txBox="1"/>
          <p:nvPr/>
        </p:nvSpPr>
        <p:spPr>
          <a:xfrm>
            <a:off x="7105650" y="3797300"/>
            <a:ext cx="10668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35000"/>
              </a:lnSpc>
              <a:spcBef>
                <a:spcPct val="9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状态</a:t>
            </a:r>
            <a:endParaRPr lang="zh-CN" altLang="en-US" sz="2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67" name="Line 42"/>
          <p:cNvSpPr/>
          <p:nvPr/>
        </p:nvSpPr>
        <p:spPr>
          <a:xfrm flipH="1">
            <a:off x="5954713" y="4167188"/>
            <a:ext cx="10795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73768" name="AutoShape 43"/>
          <p:cNvSpPr/>
          <p:nvPr/>
        </p:nvSpPr>
        <p:spPr>
          <a:xfrm>
            <a:off x="5969000" y="2798763"/>
            <a:ext cx="1042988" cy="360362"/>
          </a:xfrm>
          <a:prstGeom prst="rightArrow">
            <a:avLst>
              <a:gd name="adj1" fmla="val 50000"/>
              <a:gd name="adj2" fmla="val 72343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73769" name="AutoShape 44"/>
          <p:cNvSpPr/>
          <p:nvPr/>
        </p:nvSpPr>
        <p:spPr>
          <a:xfrm>
            <a:off x="5983288" y="5102225"/>
            <a:ext cx="1042987" cy="431800"/>
          </a:xfrm>
          <a:prstGeom prst="leftArrow">
            <a:avLst>
              <a:gd name="adj1" fmla="val 50000"/>
              <a:gd name="adj2" fmla="val 60374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73770" name="Rectangle 45"/>
          <p:cNvSpPr/>
          <p:nvPr/>
        </p:nvSpPr>
        <p:spPr>
          <a:xfrm>
            <a:off x="7032625" y="4959350"/>
            <a:ext cx="1081088" cy="792163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73771" name="Text Box 46"/>
          <p:cNvSpPr txBox="1"/>
          <p:nvPr/>
        </p:nvSpPr>
        <p:spPr>
          <a:xfrm>
            <a:off x="7150100" y="4992688"/>
            <a:ext cx="863600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35000"/>
              </a:lnSpc>
              <a:spcBef>
                <a:spcPct val="9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数据</a:t>
            </a:r>
            <a:endParaRPr lang="zh-CN" altLang="en-US" sz="2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72" name="Text Box 47"/>
          <p:cNvSpPr txBox="1"/>
          <p:nvPr/>
        </p:nvSpPr>
        <p:spPr>
          <a:xfrm>
            <a:off x="7107238" y="1933575"/>
            <a:ext cx="10795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外设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73" name="Text Box 48"/>
          <p:cNvSpPr txBox="1"/>
          <p:nvPr/>
        </p:nvSpPr>
        <p:spPr>
          <a:xfrm>
            <a:off x="7091363" y="5780088"/>
            <a:ext cx="10795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外设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方式</a:t>
            </a:r>
            <a:r>
              <a:rPr lang="en-US" altLang="zh-CN" sz="3600" dirty="0"/>
              <a:t>1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47108" name="Rectangle 3"/>
          <p:cNvSpPr>
            <a:spLocks noGrp="1"/>
          </p:cNvSpPr>
          <p:nvPr>
            <p:ph type="body" idx="4294967295"/>
          </p:nvPr>
        </p:nvSpPr>
        <p:spPr>
          <a:xfrm>
            <a:off x="827088" y="2051050"/>
            <a:ext cx="7993062" cy="36099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Aft>
                <a:spcPct val="10000"/>
              </a:spcAft>
            </a:pPr>
            <a:r>
              <a:rPr lang="zh-CN" altLang="en-US" dirty="0"/>
              <a:t>利用一组</a:t>
            </a:r>
            <a:r>
              <a:rPr lang="zh-CN" altLang="en-US" dirty="0">
                <a:solidFill>
                  <a:srgbClr val="FF0000"/>
                </a:solidFill>
              </a:rPr>
              <a:t>选通控制信号</a:t>
            </a:r>
            <a:r>
              <a:rPr lang="zh-CN" altLang="en-US" dirty="0"/>
              <a:t>控制</a:t>
            </a:r>
            <a:r>
              <a:rPr lang="en-US" altLang="zh-CN" dirty="0"/>
              <a:t>A</a:t>
            </a:r>
            <a:r>
              <a:rPr lang="zh-CN" altLang="en-US" dirty="0"/>
              <a:t>端口和</a:t>
            </a:r>
            <a:r>
              <a:rPr lang="en-US" altLang="zh-CN" dirty="0"/>
              <a:t>B</a:t>
            </a:r>
            <a:r>
              <a:rPr lang="zh-CN" altLang="en-US" dirty="0"/>
              <a:t>端口的数</a:t>
            </a:r>
            <a:endParaRPr lang="zh-CN" altLang="en-US" dirty="0"/>
          </a:p>
          <a:p>
            <a:pPr eaLnBrk="1" hangingPunct="1">
              <a:spcBef>
                <a:spcPct val="0"/>
              </a:spcBef>
              <a:spcAft>
                <a:spcPct val="20000"/>
              </a:spcAft>
              <a:buNone/>
            </a:pPr>
            <a:r>
              <a:rPr lang="zh-CN" altLang="en-US" dirty="0"/>
              <a:t>    据输入输出</a:t>
            </a:r>
            <a:endParaRPr lang="zh-CN" altLang="en-US" dirty="0"/>
          </a:p>
          <a:p>
            <a:pPr eaLnBrk="1" hangingPunct="1">
              <a:spcAft>
                <a:spcPct val="5000"/>
              </a:spcAft>
            </a:pPr>
            <a:r>
              <a:rPr lang="en-US" altLang="zh-CN" dirty="0"/>
              <a:t>A</a:t>
            </a:r>
            <a:r>
              <a:rPr lang="zh-CN" altLang="en-US" dirty="0"/>
              <a:t>口、</a:t>
            </a:r>
            <a:r>
              <a:rPr lang="en-US" altLang="zh-CN" dirty="0"/>
              <a:t>B</a:t>
            </a:r>
            <a:r>
              <a:rPr lang="zh-CN" altLang="en-US" dirty="0"/>
              <a:t>口作输入或输出口，</a:t>
            </a:r>
            <a:r>
              <a:rPr lang="en-US" altLang="zh-CN" dirty="0"/>
              <a:t>C</a:t>
            </a:r>
            <a:r>
              <a:rPr lang="zh-CN" altLang="en-US" dirty="0"/>
              <a:t>口的部分位用作</a:t>
            </a:r>
            <a:endParaRPr lang="zh-CN" altLang="en-US" dirty="0"/>
          </a:p>
          <a:p>
            <a:pPr eaLnBrk="1" hangingPunct="1">
              <a:spcBef>
                <a:spcPct val="0"/>
              </a:spcBef>
              <a:spcAft>
                <a:spcPct val="20000"/>
              </a:spcAft>
              <a:buNone/>
            </a:pPr>
            <a:r>
              <a:rPr lang="zh-CN" altLang="en-US" dirty="0"/>
              <a:t>   选通控制信号</a:t>
            </a:r>
            <a:endParaRPr lang="zh-CN" altLang="en-US" dirty="0"/>
          </a:p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口、</a:t>
            </a:r>
            <a:r>
              <a:rPr lang="en-US" altLang="zh-CN" dirty="0"/>
              <a:t>B</a:t>
            </a:r>
            <a:r>
              <a:rPr lang="zh-CN" altLang="en-US" dirty="0"/>
              <a:t>口在作为</a:t>
            </a:r>
            <a:r>
              <a:rPr lang="zh-CN" altLang="en-US" u="sng" dirty="0">
                <a:solidFill>
                  <a:schemeClr val="tx1"/>
                </a:solidFill>
              </a:rPr>
              <a:t>输入</a:t>
            </a:r>
            <a:r>
              <a:rPr lang="zh-CN" altLang="en-US" dirty="0"/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输出</a:t>
            </a:r>
            <a:r>
              <a:rPr lang="zh-CN" altLang="en-US" dirty="0"/>
              <a:t>时的选通信号不同</a:t>
            </a:r>
            <a:endParaRPr lang="zh-CN" altLang="en-US" dirty="0"/>
          </a:p>
        </p:txBody>
      </p:sp>
      <p:sp>
        <p:nvSpPr>
          <p:cNvPr id="47109" name="AutoShape 7">
            <a:hlinkClick r:id="rId1" action="ppaction://hlinkfile"/>
          </p:cNvPr>
          <p:cNvSpPr/>
          <p:nvPr/>
        </p:nvSpPr>
        <p:spPr>
          <a:xfrm>
            <a:off x="1828800" y="5691188"/>
            <a:ext cx="1447800" cy="762000"/>
          </a:xfrm>
          <a:prstGeom prst="cloudCallout">
            <a:avLst>
              <a:gd name="adj1" fmla="val 104278"/>
              <a:gd name="adj2" fmla="val -142917"/>
            </a:avLst>
          </a:prstGeom>
          <a:solidFill>
            <a:srgbClr val="993300"/>
          </a:solidFill>
          <a:ln w="25400" cap="sq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输入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0" name="AutoShape 8">
            <a:hlinkClick r:id="rId2" action="ppaction://hlinkfile"/>
          </p:cNvPr>
          <p:cNvSpPr/>
          <p:nvPr/>
        </p:nvSpPr>
        <p:spPr>
          <a:xfrm>
            <a:off x="5651500" y="5691188"/>
            <a:ext cx="1447800" cy="762000"/>
          </a:xfrm>
          <a:prstGeom prst="cloudCallout">
            <a:avLst>
              <a:gd name="adj1" fmla="val -71051"/>
              <a:gd name="adj2" fmla="val -143542"/>
            </a:avLst>
          </a:prstGeom>
          <a:solidFill>
            <a:srgbClr val="993300"/>
          </a:solidFill>
          <a:ln w="25400" cap="sq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输出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47108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2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7108">
                                            <p:txEl>
                                              <p:charRg st="2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7108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5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7108">
                                            <p:txEl>
                                              <p:charRg st="54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7108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9" grpId="0" animBg="1"/>
      <p:bldP spid="471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5778" name="对象 1"/>
          <p:cNvGraphicFramePr>
            <a:graphicFrameLocks noChangeAspect="1"/>
          </p:cNvGraphicFramePr>
          <p:nvPr/>
        </p:nvGraphicFramePr>
        <p:xfrm>
          <a:off x="1258888" y="1700213"/>
          <a:ext cx="6611937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5044440" imgH="1990090" progId="Visio.Drawing.11">
                  <p:embed/>
                </p:oleObj>
              </mc:Choice>
              <mc:Fallback>
                <p:oleObj name="" r:id="rId1" imgW="5044440" imgH="1990090" progId="Visio.Drawing.11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1700213"/>
                        <a:ext cx="6611937" cy="266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对象 2"/>
          <p:cNvGraphicFramePr>
            <a:graphicFrameLocks noChangeAspect="1"/>
          </p:cNvGraphicFramePr>
          <p:nvPr/>
        </p:nvGraphicFramePr>
        <p:xfrm>
          <a:off x="2124075" y="4508500"/>
          <a:ext cx="4378325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4379595" imgH="2238375" progId="Visio.Drawing.11">
                  <p:embed/>
                </p:oleObj>
              </mc:Choice>
              <mc:Fallback>
                <p:oleObj name="" r:id="rId3" imgW="4379595" imgH="2238375" progId="Visio.Drawing.11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4508500"/>
                        <a:ext cx="4378325" cy="223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矩形 3"/>
          <p:cNvSpPr/>
          <p:nvPr/>
        </p:nvSpPr>
        <p:spPr>
          <a:xfrm>
            <a:off x="1547813" y="417513"/>
            <a:ext cx="8280400" cy="849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</a:rPr>
              <a:t>口、</a:t>
            </a:r>
            <a:r>
              <a:rPr lang="en-US" altLang="zh-CN" sz="2400" b="0" dirty="0">
                <a:solidFill>
                  <a:schemeClr val="tx1"/>
                </a:solidFill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</a:rPr>
              <a:t>口作输出口，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</a:rPr>
              <a:t>口的部分位用作选通控制信号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串行通信</a:t>
            </a:r>
            <a:endParaRPr lang="zh-CN" altLang="en-US" dirty="0"/>
          </a:p>
        </p:txBody>
      </p:sp>
      <p:sp>
        <p:nvSpPr>
          <p:cNvPr id="30724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2017713"/>
            <a:ext cx="67024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特点：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按位传送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造价低，适合于远距离传送</a:t>
            </a:r>
            <a:endParaRPr lang="zh-CN" altLang="en-US" dirty="0"/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传送方式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全双工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半双工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单工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6802" name="对象 3"/>
          <p:cNvGraphicFramePr>
            <a:graphicFrameLocks noChangeAspect="1"/>
          </p:cNvGraphicFramePr>
          <p:nvPr/>
        </p:nvGraphicFramePr>
        <p:xfrm>
          <a:off x="1692275" y="1700213"/>
          <a:ext cx="5751513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4820285" imgH="2024380" progId="Visio.Drawing.11">
                  <p:embed/>
                </p:oleObj>
              </mc:Choice>
              <mc:Fallback>
                <p:oleObj name="" r:id="rId1" imgW="4820285" imgH="2024380" progId="Visio.Drawing.11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700213"/>
                        <a:ext cx="5751513" cy="273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对象 4"/>
          <p:cNvGraphicFramePr>
            <a:graphicFrameLocks noChangeAspect="1"/>
          </p:cNvGraphicFramePr>
          <p:nvPr/>
        </p:nvGraphicFramePr>
        <p:xfrm>
          <a:off x="2225675" y="4327525"/>
          <a:ext cx="4684713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3822065" imgH="2238375" progId="Visio.Drawing.11">
                  <p:embed/>
                </p:oleObj>
              </mc:Choice>
              <mc:Fallback>
                <p:oleObj name="" r:id="rId3" imgW="3822065" imgH="2238375" progId="Visio.Drawing.11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675" y="4327525"/>
                        <a:ext cx="4684713" cy="2516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矩形 5"/>
          <p:cNvSpPr/>
          <p:nvPr/>
        </p:nvSpPr>
        <p:spPr>
          <a:xfrm>
            <a:off x="1547813" y="417513"/>
            <a:ext cx="8280400" cy="849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</a:rPr>
              <a:t>口、</a:t>
            </a:r>
            <a:r>
              <a:rPr lang="en-US" altLang="zh-CN" sz="2400" b="0" dirty="0">
                <a:solidFill>
                  <a:schemeClr val="tx1"/>
                </a:solidFill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</a:rPr>
              <a:t>口作输入口，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</a:rPr>
              <a:t>口的部分位用作选通控制信号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107950" y="-12700"/>
            <a:ext cx="7793038" cy="69691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48132" name="Rectangle 3"/>
          <p:cNvSpPr>
            <a:spLocks noGrp="1"/>
          </p:cNvSpPr>
          <p:nvPr>
            <p:ph type="body" idx="4294967295"/>
          </p:nvPr>
        </p:nvSpPr>
        <p:spPr>
          <a:xfrm>
            <a:off x="1692275" y="0"/>
            <a:ext cx="561657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5000"/>
              </a:lnSpc>
            </a:pPr>
            <a:r>
              <a:rPr lang="zh-CN" altLang="en-US" dirty="0"/>
              <a:t>双向输入输出方式-------可以既作为输入口，又作为输出口</a:t>
            </a:r>
            <a:endParaRPr lang="zh-CN" altLang="en-US" dirty="0"/>
          </a:p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只有</a:t>
            </a:r>
            <a:r>
              <a:rPr lang="en-US" altLang="zh-CN" dirty="0">
                <a:solidFill>
                  <a:schemeClr val="hlink"/>
                </a:solidFill>
              </a:rPr>
              <a:t>A</a:t>
            </a:r>
            <a:r>
              <a:rPr lang="zh-CN" altLang="en-US" dirty="0">
                <a:solidFill>
                  <a:schemeClr val="hlink"/>
                </a:solidFill>
              </a:rPr>
              <a:t>端口可工作在方式2下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graphicFrame>
        <p:nvGraphicFramePr>
          <p:cNvPr id="77829" name="对象 1"/>
          <p:cNvGraphicFramePr>
            <a:graphicFrameLocks noChangeAspect="1"/>
          </p:cNvGraphicFramePr>
          <p:nvPr/>
        </p:nvGraphicFramePr>
        <p:xfrm>
          <a:off x="468313" y="2676525"/>
          <a:ext cx="3771900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621915" imgH="1842135" progId="Visio.Drawing.11">
                  <p:embed/>
                </p:oleObj>
              </mc:Choice>
              <mc:Fallback>
                <p:oleObj name="" r:id="rId1" imgW="2621915" imgH="1842135" progId="Visio.Drawing.11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2676525"/>
                        <a:ext cx="3771900" cy="298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对象 2"/>
          <p:cNvGraphicFramePr>
            <a:graphicFrameLocks noChangeAspect="1"/>
          </p:cNvGraphicFramePr>
          <p:nvPr/>
        </p:nvGraphicFramePr>
        <p:xfrm>
          <a:off x="4240213" y="2628900"/>
          <a:ext cx="4529137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3983990" imgH="2966720" progId="Visio.Drawing.11">
                  <p:embed/>
                </p:oleObj>
              </mc:Choice>
              <mc:Fallback>
                <p:oleObj name="" r:id="rId3" imgW="3983990" imgH="2966720" progId="Visio.Drawing.11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0213" y="2628900"/>
                        <a:ext cx="4529137" cy="303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48132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charRg st="3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8132">
                                            <p:txEl>
                                              <p:charRg st="31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控制字</a:t>
            </a:r>
            <a:endParaRPr lang="zh-CN" altLang="en-US" dirty="0"/>
          </a:p>
        </p:txBody>
      </p:sp>
      <p:sp>
        <p:nvSpPr>
          <p:cNvPr id="49156" name="Rectangle 3"/>
          <p:cNvSpPr>
            <a:spLocks noGrp="1"/>
          </p:cNvSpPr>
          <p:nvPr>
            <p:ph type="body" idx="4294967295"/>
          </p:nvPr>
        </p:nvSpPr>
        <p:spPr>
          <a:xfrm>
            <a:off x="-323850" y="1989138"/>
            <a:ext cx="3468688" cy="40036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Aft>
                <a:spcPct val="30000"/>
              </a:spcAft>
            </a:pPr>
            <a:r>
              <a:rPr lang="zh-CN" altLang="en-US" sz="2000" dirty="0">
                <a:solidFill>
                  <a:srgbClr val="FF0000"/>
                </a:solidFill>
              </a:rPr>
              <a:t>方式操作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lvl="1" eaLnBrk="1" hangingPunct="1">
              <a:spcAft>
                <a:spcPct val="30000"/>
              </a:spcAft>
            </a:pPr>
            <a:r>
              <a:rPr lang="zh-CN" altLang="en-US" sz="2000" dirty="0"/>
              <a:t>用于确定3个端口的工作方式及数据传送方向；</a:t>
            </a:r>
            <a:endParaRPr lang="zh-CN" altLang="en-US" sz="2000" dirty="0"/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</a:rPr>
              <a:t>位操作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>
                <a:solidFill>
                  <a:schemeClr val="hlink"/>
                </a:solidFill>
              </a:rPr>
              <a:t>仅用于</a:t>
            </a:r>
            <a:r>
              <a:rPr lang="en-US" altLang="zh-CN" sz="2000" dirty="0">
                <a:solidFill>
                  <a:schemeClr val="hlink"/>
                </a:solidFill>
              </a:rPr>
              <a:t>C</a:t>
            </a:r>
            <a:r>
              <a:rPr lang="zh-CN" altLang="en-US" sz="2000" dirty="0">
                <a:solidFill>
                  <a:schemeClr val="hlink"/>
                </a:solidFill>
              </a:rPr>
              <a:t>端口</a:t>
            </a:r>
            <a:endParaRPr lang="zh-CN" altLang="en-US" sz="2000" dirty="0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 sz="2000" dirty="0"/>
              <a:t>可设置</a:t>
            </a:r>
            <a:r>
              <a:rPr lang="en-US" altLang="zh-CN" sz="2000" dirty="0"/>
              <a:t>C</a:t>
            </a:r>
            <a:r>
              <a:rPr lang="zh-CN" altLang="en-US" sz="2000" dirty="0"/>
              <a:t>口某位的初始状态（为高电平或低电平）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当其工作于方式0下且作为输出口时，一般需要对作为输出的位设置初始状态（即初始化）</a:t>
            </a:r>
            <a:endParaRPr lang="zh-CN" altLang="en-US" sz="2000" dirty="0"/>
          </a:p>
        </p:txBody>
      </p:sp>
      <p:graphicFrame>
        <p:nvGraphicFramePr>
          <p:cNvPr id="78853" name="对象 1073742849"/>
          <p:cNvGraphicFramePr/>
          <p:nvPr/>
        </p:nvGraphicFramePr>
        <p:xfrm>
          <a:off x="2828925" y="1844675"/>
          <a:ext cx="6326188" cy="491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5572760" imgH="3692525" progId="">
                  <p:embed/>
                </p:oleObj>
              </mc:Choice>
              <mc:Fallback>
                <p:oleObj name="" r:id="rId1" imgW="5572760" imgH="3692525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8925" y="1844675"/>
                        <a:ext cx="6326188" cy="491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5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15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charRg st="6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156">
                                            <p:txEl>
                                              <p:charRg st="6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156">
                                            <p:txEl>
                                              <p:charRg st="6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156">
                                            <p:txEl>
                                              <p:charRg st="6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156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156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9156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charRg st="3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9156">
                                            <p:txEl>
                                              <p:charRg st="33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charRg st="4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9156">
                                            <p:txEl>
                                              <p:charRg st="4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charRg st="6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156">
                                            <p:txEl>
                                              <p:charRg st="63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5.  </a:t>
            </a:r>
            <a:r>
              <a:rPr lang="zh-CN" altLang="en-US" sz="3600" dirty="0"/>
              <a:t>8255</a:t>
            </a:r>
            <a:r>
              <a:rPr lang="zh-CN" altLang="en-US" dirty="0"/>
              <a:t>芯片的应用</a:t>
            </a:r>
            <a:endParaRPr lang="zh-CN" altLang="en-US" dirty="0"/>
          </a:p>
        </p:txBody>
      </p:sp>
      <p:sp>
        <p:nvSpPr>
          <p:cNvPr id="50180" name="Rectangle 3"/>
          <p:cNvSpPr>
            <a:spLocks noGrp="1"/>
          </p:cNvSpPr>
          <p:nvPr>
            <p:ph type="body" idx="4294967295"/>
          </p:nvPr>
        </p:nvSpPr>
        <p:spPr>
          <a:xfrm>
            <a:off x="1331913" y="2133600"/>
            <a:ext cx="4876800" cy="2971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5000"/>
              </a:lnSpc>
            </a:pPr>
            <a:r>
              <a:rPr lang="zh-CN" altLang="en-US" dirty="0"/>
              <a:t>芯片与系统的连接</a:t>
            </a:r>
            <a:endParaRPr lang="zh-CN" altLang="en-US" dirty="0"/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芯片的初始化</a:t>
            </a:r>
            <a:endParaRPr lang="zh-CN" altLang="en-US" dirty="0"/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相应的控制程序</a:t>
            </a:r>
            <a:endParaRPr lang="zh-CN" altLang="en-US" dirty="0"/>
          </a:p>
        </p:txBody>
      </p:sp>
      <p:sp>
        <p:nvSpPr>
          <p:cNvPr id="50181" name="Oval 5">
            <a:hlinkClick r:id="rId1" action="ppaction://hlinkfile"/>
          </p:cNvPr>
          <p:cNvSpPr/>
          <p:nvPr/>
        </p:nvSpPr>
        <p:spPr>
          <a:xfrm>
            <a:off x="6586538" y="4876800"/>
            <a:ext cx="1066800" cy="990600"/>
          </a:xfrm>
          <a:prstGeom prst="ellipse">
            <a:avLst/>
          </a:prstGeom>
          <a:solidFill>
            <a:srgbClr val="993300"/>
          </a:solidFill>
          <a:ln w="25400" cap="sq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50182" name="Text Box 6"/>
          <p:cNvSpPr txBox="1"/>
          <p:nvPr/>
        </p:nvSpPr>
        <p:spPr>
          <a:xfrm>
            <a:off x="6629400" y="514826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例7-3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8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9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0">
                                            <p:txEl>
                                              <p:charRg st="9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80">
                                            <p:txEl>
                                              <p:charRg st="9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16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80">
                                            <p:txEl>
                                              <p:charRg st="16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80">
                                            <p:txEl>
                                              <p:charRg st="16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0181" grpId="0" animBg="1"/>
      <p:bldP spid="5018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8255</a:t>
            </a:r>
            <a:r>
              <a:rPr lang="zh-CN" altLang="en-US" dirty="0"/>
              <a:t>应用例：</a:t>
            </a:r>
            <a:endParaRPr lang="zh-CN" altLang="en-US" dirty="0"/>
          </a:p>
        </p:txBody>
      </p:sp>
      <p:sp>
        <p:nvSpPr>
          <p:cNvPr id="80900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2108200"/>
            <a:ext cx="7918450" cy="405765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利用8255实现开关检测和继电器控制电路；</a:t>
            </a:r>
            <a:endParaRPr lang="zh-CN" altLang="en-US" dirty="0"/>
          </a:p>
          <a:p>
            <a:pPr eaLnBrk="1" hangingPunct="1"/>
            <a:r>
              <a:rPr lang="zh-CN" altLang="en-US" dirty="0"/>
              <a:t>当</a:t>
            </a:r>
            <a:r>
              <a:rPr lang="en-US" altLang="zh-CN" dirty="0"/>
              <a:t>8</a:t>
            </a:r>
            <a:r>
              <a:rPr lang="zh-CN" altLang="en-US" dirty="0"/>
              <a:t>个开关闭合时，使</a:t>
            </a:r>
            <a:r>
              <a:rPr lang="en-US" altLang="zh-CN" dirty="0"/>
              <a:t>8</a:t>
            </a:r>
            <a:r>
              <a:rPr lang="zh-CN" altLang="en-US" dirty="0"/>
              <a:t>个继电器通电动作；开关断开时，继电器不动；</a:t>
            </a:r>
            <a:endParaRPr lang="zh-CN" altLang="en-US" dirty="0"/>
          </a:p>
          <a:p>
            <a:pPr eaLnBrk="1" hangingPunct="1"/>
            <a:r>
              <a:rPr lang="zh-CN" altLang="en-US" dirty="0"/>
              <a:t>系统每隔</a:t>
            </a:r>
            <a:r>
              <a:rPr lang="en-US" altLang="zh-CN" dirty="0"/>
              <a:t>100ms</a:t>
            </a:r>
            <a:r>
              <a:rPr lang="zh-CN" altLang="en-US" dirty="0"/>
              <a:t>启动一次开关状态检测，实现相应的控制；</a:t>
            </a:r>
            <a:endParaRPr lang="zh-CN" altLang="en-US" dirty="0"/>
          </a:p>
          <a:p>
            <a:pPr eaLnBrk="1" hangingPunct="1"/>
            <a:r>
              <a:rPr lang="zh-CN" altLang="en-US" dirty="0"/>
              <a:t>初始状态下继电器都不动作。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题目分析：</a:t>
            </a:r>
            <a:endParaRPr lang="zh-CN" altLang="en-US" dirty="0"/>
          </a:p>
        </p:txBody>
      </p:sp>
      <p:sp>
        <p:nvSpPr>
          <p:cNvPr id="52228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989138"/>
            <a:ext cx="7772400" cy="43561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使8255的</a:t>
            </a:r>
            <a:r>
              <a:rPr lang="en-US" altLang="zh-CN" sz="2400" dirty="0"/>
              <a:t>A</a:t>
            </a:r>
            <a:r>
              <a:rPr lang="zh-CN" altLang="en-US" sz="2400" dirty="0"/>
              <a:t>端口连接继电器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端口连接开关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若使用</a:t>
            </a:r>
            <a:r>
              <a:rPr lang="en-US" altLang="zh-CN" sz="2400" dirty="0"/>
              <a:t>CNT0</a:t>
            </a:r>
            <a:r>
              <a:rPr lang="zh-CN" altLang="en-US" sz="2400" dirty="0"/>
              <a:t>实现定时，则计数初值为：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000" dirty="0"/>
              <a:t>          100ms/0.5us =200000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需使用两个计数器：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利用</a:t>
            </a:r>
            <a:r>
              <a:rPr lang="en-US" altLang="zh-CN" sz="2000" dirty="0"/>
              <a:t>OUT0</a:t>
            </a:r>
            <a:r>
              <a:rPr lang="zh-CN" altLang="en-US" sz="2000" dirty="0"/>
              <a:t>的输出作为</a:t>
            </a:r>
            <a:r>
              <a:rPr lang="en-US" altLang="zh-CN" sz="2000" dirty="0"/>
              <a:t>CNT1</a:t>
            </a:r>
            <a:r>
              <a:rPr lang="zh-CN" altLang="en-US" sz="2000" dirty="0"/>
              <a:t>的时钟信号，若使</a:t>
            </a:r>
            <a:r>
              <a:rPr lang="en-US" altLang="zh-CN" sz="2000" dirty="0"/>
              <a:t>OUT0</a:t>
            </a:r>
            <a:r>
              <a:rPr lang="zh-CN" altLang="en-US" sz="2000" dirty="0"/>
              <a:t>输出频率为2</a:t>
            </a:r>
            <a:r>
              <a:rPr lang="en-US" altLang="zh-CN" sz="2000" dirty="0"/>
              <a:t>KHz</a:t>
            </a:r>
            <a:r>
              <a:rPr lang="zh-CN" altLang="en-US" sz="2000" dirty="0"/>
              <a:t>，则两个计数器的计数初值分别为：</a:t>
            </a:r>
            <a:endParaRPr lang="zh-CN" altLang="en-US" sz="2000" dirty="0"/>
          </a:p>
          <a:p>
            <a:pPr lvl="1" eaLnBrk="1" hangingPunct="1">
              <a:lnSpc>
                <a:spcPct val="105000"/>
              </a:lnSpc>
              <a:buNone/>
            </a:pPr>
            <a:r>
              <a:rPr lang="zh-CN" altLang="en-US" sz="2000" dirty="0"/>
              <a:t>         </a:t>
            </a:r>
            <a:r>
              <a:rPr lang="en-US" altLang="zh-CN" sz="2000" dirty="0"/>
              <a:t>CNT0：2MHz/2KHz =1000</a:t>
            </a:r>
            <a:endParaRPr lang="en-US" altLang="zh-CN" sz="2000" dirty="0"/>
          </a:p>
          <a:p>
            <a:pPr lvl="1" eaLnBrk="1" hangingPunct="1">
              <a:lnSpc>
                <a:spcPct val="105000"/>
              </a:lnSpc>
              <a:buNone/>
            </a:pPr>
            <a:r>
              <a:rPr lang="en-US" altLang="zh-CN" sz="2000" dirty="0"/>
              <a:t>         CNT1：100ms/0.5ms=200</a:t>
            </a:r>
            <a:endParaRPr lang="en-US" altLang="zh-CN" sz="2000" dirty="0"/>
          </a:p>
        </p:txBody>
      </p:sp>
      <p:sp>
        <p:nvSpPr>
          <p:cNvPr id="52229" name="Text Box 4"/>
          <p:cNvSpPr txBox="1"/>
          <p:nvPr/>
        </p:nvSpPr>
        <p:spPr>
          <a:xfrm>
            <a:off x="5435600" y="2276475"/>
            <a:ext cx="2592388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均工作于方式0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52230" name="Text Box 5"/>
          <p:cNvSpPr txBox="1"/>
          <p:nvPr/>
        </p:nvSpPr>
        <p:spPr>
          <a:xfrm>
            <a:off x="5724525" y="4005263"/>
            <a:ext cx="24844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均工作于方式3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2231" name="AutoShape 6"/>
          <p:cNvSpPr/>
          <p:nvPr/>
        </p:nvSpPr>
        <p:spPr>
          <a:xfrm>
            <a:off x="5148263" y="2205038"/>
            <a:ext cx="144462" cy="647700"/>
          </a:xfrm>
          <a:prstGeom prst="rightBrace">
            <a:avLst>
              <a:gd name="adj1" fmla="val 37342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52232" name="Line 7"/>
          <p:cNvSpPr/>
          <p:nvPr/>
        </p:nvSpPr>
        <p:spPr>
          <a:xfrm>
            <a:off x="3708400" y="4292600"/>
            <a:ext cx="19431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5222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1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52228">
                                            <p:txEl>
                                              <p:charRg st="15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222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2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2228">
                                            <p:txEl>
                                              <p:charRg st="2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4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2228">
                                            <p:txEl>
                                              <p:charRg st="43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7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52228">
                                            <p:txEl>
                                              <p:charRg st="7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1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8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2228">
                                            <p:txEl>
                                              <p:charRg st="83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13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52228">
                                            <p:txEl>
                                              <p:charRg st="136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16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2228">
                                            <p:txEl>
                                              <p:charRg st="166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2230" grpId="0"/>
      <p:bldP spid="5223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2946" name="Rectangle 4"/>
          <p:cNvSpPr/>
          <p:nvPr/>
        </p:nvSpPr>
        <p:spPr>
          <a:xfrm>
            <a:off x="2971800" y="533400"/>
            <a:ext cx="1600200" cy="3200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82947" name="Rectangle 5"/>
          <p:cNvSpPr/>
          <p:nvPr/>
        </p:nvSpPr>
        <p:spPr>
          <a:xfrm>
            <a:off x="2971800" y="4114800"/>
            <a:ext cx="1600200" cy="19812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82948" name="Text Box 6"/>
          <p:cNvSpPr txBox="1"/>
          <p:nvPr/>
        </p:nvSpPr>
        <p:spPr>
          <a:xfrm>
            <a:off x="2957513" y="31242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9" name="Text Box 7"/>
          <p:cNvSpPr txBox="1"/>
          <p:nvPr/>
        </p:nvSpPr>
        <p:spPr>
          <a:xfrm>
            <a:off x="2957513" y="25908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A0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0" name="Text Box 8"/>
          <p:cNvSpPr txBox="1"/>
          <p:nvPr/>
        </p:nvSpPr>
        <p:spPr>
          <a:xfrm>
            <a:off x="2957513" y="2166938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A1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1" name="Text Box 9"/>
          <p:cNvSpPr txBox="1"/>
          <p:nvPr/>
        </p:nvSpPr>
        <p:spPr>
          <a:xfrm>
            <a:off x="2928938" y="17526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WR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2" name="Text Box 10"/>
          <p:cNvSpPr txBox="1"/>
          <p:nvPr/>
        </p:nvSpPr>
        <p:spPr>
          <a:xfrm>
            <a:off x="2971800" y="123825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RD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3" name="Text Box 11"/>
          <p:cNvSpPr txBox="1"/>
          <p:nvPr/>
        </p:nvSpPr>
        <p:spPr>
          <a:xfrm>
            <a:off x="2971800" y="762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DB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4" name="Text Box 12"/>
          <p:cNvSpPr txBox="1"/>
          <p:nvPr/>
        </p:nvSpPr>
        <p:spPr>
          <a:xfrm>
            <a:off x="3886200" y="762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PA0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5" name="Text Box 13"/>
          <p:cNvSpPr txBox="1"/>
          <p:nvPr/>
        </p:nvSpPr>
        <p:spPr>
          <a:xfrm>
            <a:off x="3886200" y="1600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PA7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6" name="Text Box 14"/>
          <p:cNvSpPr txBox="1"/>
          <p:nvPr/>
        </p:nvSpPr>
        <p:spPr>
          <a:xfrm>
            <a:off x="4114800" y="1050925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7" name="Text Box 15"/>
          <p:cNvSpPr txBox="1"/>
          <p:nvPr/>
        </p:nvSpPr>
        <p:spPr>
          <a:xfrm>
            <a:off x="4114800" y="1203325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8" name="Text Box 16"/>
          <p:cNvSpPr txBox="1"/>
          <p:nvPr/>
        </p:nvSpPr>
        <p:spPr>
          <a:xfrm>
            <a:off x="4114800" y="1355725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9" name="Text Box 17"/>
          <p:cNvSpPr txBox="1"/>
          <p:nvPr/>
        </p:nvSpPr>
        <p:spPr>
          <a:xfrm>
            <a:off x="3857625" y="2286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PB0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60" name="Text Box 18"/>
          <p:cNvSpPr txBox="1"/>
          <p:nvPr/>
        </p:nvSpPr>
        <p:spPr>
          <a:xfrm>
            <a:off x="3857625" y="3124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PB7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61" name="Text Box 19"/>
          <p:cNvSpPr txBox="1"/>
          <p:nvPr/>
        </p:nvSpPr>
        <p:spPr>
          <a:xfrm>
            <a:off x="4086225" y="2574925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62" name="Text Box 20"/>
          <p:cNvSpPr txBox="1"/>
          <p:nvPr/>
        </p:nvSpPr>
        <p:spPr>
          <a:xfrm>
            <a:off x="4086225" y="2727325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63" name="Text Box 21"/>
          <p:cNvSpPr txBox="1"/>
          <p:nvPr/>
        </p:nvSpPr>
        <p:spPr>
          <a:xfrm>
            <a:off x="4086225" y="2879725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64" name="Line 22"/>
          <p:cNvSpPr/>
          <p:nvPr/>
        </p:nvSpPr>
        <p:spPr>
          <a:xfrm>
            <a:off x="4572000" y="2590800"/>
            <a:ext cx="12954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65" name="Line 23"/>
          <p:cNvSpPr/>
          <p:nvPr/>
        </p:nvSpPr>
        <p:spPr>
          <a:xfrm>
            <a:off x="5410200" y="2590800"/>
            <a:ext cx="0" cy="1524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66" name="Line 24"/>
          <p:cNvSpPr/>
          <p:nvPr/>
        </p:nvSpPr>
        <p:spPr>
          <a:xfrm flipH="1">
            <a:off x="5410200" y="2667000"/>
            <a:ext cx="152400" cy="3810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67" name="Line 25"/>
          <p:cNvSpPr/>
          <p:nvPr/>
        </p:nvSpPr>
        <p:spPr>
          <a:xfrm>
            <a:off x="5410200" y="3048000"/>
            <a:ext cx="0" cy="2286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68" name="Line 26"/>
          <p:cNvSpPr/>
          <p:nvPr/>
        </p:nvSpPr>
        <p:spPr>
          <a:xfrm>
            <a:off x="5334000" y="3276600"/>
            <a:ext cx="1524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69" name="Rectangle 27"/>
          <p:cNvSpPr/>
          <p:nvPr/>
        </p:nvSpPr>
        <p:spPr>
          <a:xfrm>
            <a:off x="5867400" y="2514600"/>
            <a:ext cx="533400" cy="152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82970" name="Line 28"/>
          <p:cNvSpPr/>
          <p:nvPr/>
        </p:nvSpPr>
        <p:spPr>
          <a:xfrm>
            <a:off x="6400800" y="2590800"/>
            <a:ext cx="381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71" name="Oval 29"/>
          <p:cNvSpPr/>
          <p:nvPr/>
        </p:nvSpPr>
        <p:spPr>
          <a:xfrm>
            <a:off x="6781800" y="2543175"/>
            <a:ext cx="76200" cy="76200"/>
          </a:xfrm>
          <a:prstGeom prst="ellipse">
            <a:avLst/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82972" name="Text Box 30"/>
          <p:cNvSpPr txBox="1"/>
          <p:nvPr/>
        </p:nvSpPr>
        <p:spPr>
          <a:xfrm>
            <a:off x="6781800" y="22098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+5V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73" name="Text Box 31"/>
          <p:cNvSpPr txBox="1"/>
          <p:nvPr/>
        </p:nvSpPr>
        <p:spPr>
          <a:xfrm>
            <a:off x="4786313" y="27432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74" name="Text Box 32"/>
          <p:cNvSpPr txBox="1"/>
          <p:nvPr/>
        </p:nvSpPr>
        <p:spPr>
          <a:xfrm>
            <a:off x="4786313" y="28956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75" name="Text Box 33"/>
          <p:cNvSpPr txBox="1"/>
          <p:nvPr/>
        </p:nvSpPr>
        <p:spPr>
          <a:xfrm>
            <a:off x="4786313" y="30480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76" name="Line 34"/>
          <p:cNvSpPr/>
          <p:nvPr/>
        </p:nvSpPr>
        <p:spPr>
          <a:xfrm>
            <a:off x="4572000" y="990600"/>
            <a:ext cx="762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77" name="Rectangle 35"/>
          <p:cNvSpPr/>
          <p:nvPr/>
        </p:nvSpPr>
        <p:spPr>
          <a:xfrm>
            <a:off x="5334000" y="685800"/>
            <a:ext cx="533400" cy="6096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82978" name="Line 36"/>
          <p:cNvSpPr/>
          <p:nvPr/>
        </p:nvSpPr>
        <p:spPr>
          <a:xfrm>
            <a:off x="5581650" y="1309688"/>
            <a:ext cx="0" cy="2286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79" name="Line 37"/>
          <p:cNvSpPr/>
          <p:nvPr/>
        </p:nvSpPr>
        <p:spPr>
          <a:xfrm>
            <a:off x="5429250" y="1538288"/>
            <a:ext cx="304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80" name="Line 38"/>
          <p:cNvSpPr/>
          <p:nvPr/>
        </p:nvSpPr>
        <p:spPr>
          <a:xfrm>
            <a:off x="5867400" y="990600"/>
            <a:ext cx="685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81" name="Oval 39"/>
          <p:cNvSpPr/>
          <p:nvPr/>
        </p:nvSpPr>
        <p:spPr>
          <a:xfrm>
            <a:off x="6586538" y="942975"/>
            <a:ext cx="76200" cy="76200"/>
          </a:xfrm>
          <a:prstGeom prst="ellipse">
            <a:avLst/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82982" name="Text Box 40"/>
          <p:cNvSpPr txBox="1"/>
          <p:nvPr/>
        </p:nvSpPr>
        <p:spPr>
          <a:xfrm>
            <a:off x="6586538" y="6096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+5V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83" name="Text Box 41"/>
          <p:cNvSpPr txBox="1"/>
          <p:nvPr/>
        </p:nvSpPr>
        <p:spPr>
          <a:xfrm>
            <a:off x="5562600" y="28956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84" name="Text Box 42"/>
          <p:cNvSpPr txBox="1"/>
          <p:nvPr/>
        </p:nvSpPr>
        <p:spPr>
          <a:xfrm>
            <a:off x="5181600" y="2286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继电器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85" name="AutoShape 43"/>
          <p:cNvSpPr/>
          <p:nvPr/>
        </p:nvSpPr>
        <p:spPr>
          <a:xfrm>
            <a:off x="1371600" y="838200"/>
            <a:ext cx="1524000" cy="3048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82986" name="Line 44"/>
          <p:cNvSpPr/>
          <p:nvPr/>
        </p:nvSpPr>
        <p:spPr>
          <a:xfrm>
            <a:off x="1600200" y="1447800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2987" name="Line 45"/>
          <p:cNvSpPr/>
          <p:nvPr/>
        </p:nvSpPr>
        <p:spPr>
          <a:xfrm>
            <a:off x="1585913" y="1952625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2988" name="Line 46"/>
          <p:cNvSpPr/>
          <p:nvPr/>
        </p:nvSpPr>
        <p:spPr>
          <a:xfrm>
            <a:off x="1571625" y="2424113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2989" name="Line 47"/>
          <p:cNvSpPr/>
          <p:nvPr/>
        </p:nvSpPr>
        <p:spPr>
          <a:xfrm>
            <a:off x="1585913" y="2862263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2990" name="Line 48"/>
          <p:cNvSpPr/>
          <p:nvPr/>
        </p:nvSpPr>
        <p:spPr>
          <a:xfrm>
            <a:off x="1600200" y="3352800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2991" name="Line 49"/>
          <p:cNvSpPr/>
          <p:nvPr/>
        </p:nvSpPr>
        <p:spPr>
          <a:xfrm>
            <a:off x="3048000" y="3200400"/>
            <a:ext cx="3048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92" name="Line 50"/>
          <p:cNvSpPr/>
          <p:nvPr/>
        </p:nvSpPr>
        <p:spPr>
          <a:xfrm>
            <a:off x="3033713" y="1814513"/>
            <a:ext cx="457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93" name="Line 51"/>
          <p:cNvSpPr/>
          <p:nvPr/>
        </p:nvSpPr>
        <p:spPr>
          <a:xfrm>
            <a:off x="3076575" y="1295400"/>
            <a:ext cx="3810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94" name="Text Box 52"/>
          <p:cNvSpPr txBox="1"/>
          <p:nvPr/>
        </p:nvSpPr>
        <p:spPr>
          <a:xfrm>
            <a:off x="609600" y="3352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384H~387H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95" name="Text Box 53"/>
          <p:cNvSpPr txBox="1"/>
          <p:nvPr/>
        </p:nvSpPr>
        <p:spPr>
          <a:xfrm>
            <a:off x="609600" y="5638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388H~38BH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96" name="Text Box 54"/>
          <p:cNvSpPr txBox="1"/>
          <p:nvPr/>
        </p:nvSpPr>
        <p:spPr>
          <a:xfrm>
            <a:off x="2943225" y="537686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97" name="Text Box 55"/>
          <p:cNvSpPr txBox="1"/>
          <p:nvPr/>
        </p:nvSpPr>
        <p:spPr>
          <a:xfrm>
            <a:off x="2943225" y="484346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A0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98" name="Text Box 56"/>
          <p:cNvSpPr txBox="1"/>
          <p:nvPr/>
        </p:nvSpPr>
        <p:spPr>
          <a:xfrm>
            <a:off x="2943225" y="44196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A1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99" name="Line 57"/>
          <p:cNvSpPr/>
          <p:nvPr/>
        </p:nvSpPr>
        <p:spPr>
          <a:xfrm>
            <a:off x="1585913" y="4691063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3000" name="Line 58"/>
          <p:cNvSpPr/>
          <p:nvPr/>
        </p:nvSpPr>
        <p:spPr>
          <a:xfrm>
            <a:off x="1571625" y="5100638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3001" name="Line 59"/>
          <p:cNvSpPr/>
          <p:nvPr/>
        </p:nvSpPr>
        <p:spPr>
          <a:xfrm>
            <a:off x="1585913" y="5605463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3002" name="Line 60"/>
          <p:cNvSpPr/>
          <p:nvPr/>
        </p:nvSpPr>
        <p:spPr>
          <a:xfrm>
            <a:off x="3033713" y="5453063"/>
            <a:ext cx="3048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3003" name="Text Box 61"/>
          <p:cNvSpPr txBox="1"/>
          <p:nvPr/>
        </p:nvSpPr>
        <p:spPr>
          <a:xfrm>
            <a:off x="3633788" y="41148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OUT1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004" name="Text Box 62"/>
          <p:cNvSpPr txBox="1"/>
          <p:nvPr/>
        </p:nvSpPr>
        <p:spPr>
          <a:xfrm>
            <a:off x="3643313" y="50292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CLK1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09" name="Line 63"/>
          <p:cNvSpPr/>
          <p:nvPr/>
        </p:nvSpPr>
        <p:spPr>
          <a:xfrm flipH="1">
            <a:off x="4586288" y="5257800"/>
            <a:ext cx="1143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53310" name="Text Box 64"/>
          <p:cNvSpPr txBox="1"/>
          <p:nvPr/>
        </p:nvSpPr>
        <p:spPr>
          <a:xfrm>
            <a:off x="5734050" y="5562600"/>
            <a:ext cx="1212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2MHz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11" name="Line 65"/>
          <p:cNvSpPr/>
          <p:nvPr/>
        </p:nvSpPr>
        <p:spPr>
          <a:xfrm>
            <a:off x="4586288" y="4343400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3008" name="Text Box 66"/>
          <p:cNvSpPr txBox="1"/>
          <p:nvPr/>
        </p:nvSpPr>
        <p:spPr>
          <a:xfrm>
            <a:off x="3657600" y="5562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CLK0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009" name="Text Box 71"/>
          <p:cNvSpPr txBox="1"/>
          <p:nvPr/>
        </p:nvSpPr>
        <p:spPr>
          <a:xfrm>
            <a:off x="3657600" y="45720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OUT0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14" name="Line 72"/>
          <p:cNvSpPr/>
          <p:nvPr/>
        </p:nvSpPr>
        <p:spPr>
          <a:xfrm flipH="1">
            <a:off x="4600575" y="5805488"/>
            <a:ext cx="1143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53315" name="Line 73"/>
          <p:cNvSpPr/>
          <p:nvPr/>
        </p:nvSpPr>
        <p:spPr>
          <a:xfrm>
            <a:off x="4600575" y="4800600"/>
            <a:ext cx="1143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316" name="Line 74"/>
          <p:cNvSpPr/>
          <p:nvPr/>
        </p:nvSpPr>
        <p:spPr>
          <a:xfrm>
            <a:off x="5743575" y="4800600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3013" name="Text Box 75"/>
          <p:cNvSpPr txBox="1"/>
          <p:nvPr/>
        </p:nvSpPr>
        <p:spPr>
          <a:xfrm>
            <a:off x="4787900" y="1196975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014" name="Text Box 76"/>
          <p:cNvSpPr txBox="1"/>
          <p:nvPr/>
        </p:nvSpPr>
        <p:spPr>
          <a:xfrm>
            <a:off x="4802188" y="1341438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015" name="Text Box 77"/>
          <p:cNvSpPr txBox="1"/>
          <p:nvPr/>
        </p:nvSpPr>
        <p:spPr>
          <a:xfrm>
            <a:off x="4802188" y="1519238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5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5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8255</a:t>
            </a:r>
            <a:r>
              <a:rPr lang="zh-CN" altLang="en-US" dirty="0"/>
              <a:t>的初始化</a:t>
            </a:r>
            <a:endParaRPr lang="zh-CN" altLang="en-US" dirty="0"/>
          </a:p>
        </p:txBody>
      </p:sp>
      <p:sp>
        <p:nvSpPr>
          <p:cNvPr id="83972" name="Rectangle 3"/>
          <p:cNvSpPr>
            <a:spLocks noGrp="1"/>
          </p:cNvSpPr>
          <p:nvPr>
            <p:ph type="body" idx="4294967295"/>
          </p:nvPr>
        </p:nvSpPr>
        <p:spPr>
          <a:xfrm>
            <a:off x="1187450" y="2017713"/>
            <a:ext cx="4724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/>
              <a:t>MOV DX，387H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MOV AL，82H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OUT DX，AL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XOR AL，AL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MOV DX，384H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OUT DX，AL</a:t>
            </a:r>
            <a:endParaRPr lang="en-US" altLang="zh-CN" dirty="0"/>
          </a:p>
        </p:txBody>
      </p:sp>
      <p:sp>
        <p:nvSpPr>
          <p:cNvPr id="54277" name="Line 4"/>
          <p:cNvSpPr/>
          <p:nvPr/>
        </p:nvSpPr>
        <p:spPr>
          <a:xfrm>
            <a:off x="4284663" y="2349500"/>
            <a:ext cx="1081087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54278" name="Text Box 5"/>
          <p:cNvSpPr txBox="1"/>
          <p:nvPr/>
        </p:nvSpPr>
        <p:spPr>
          <a:xfrm>
            <a:off x="5580063" y="2133600"/>
            <a:ext cx="18716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控制寄存器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427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8253</a:t>
            </a:r>
            <a:r>
              <a:rPr lang="zh-CN" altLang="en-US" dirty="0"/>
              <a:t>的初始化</a:t>
            </a:r>
            <a:endParaRPr lang="zh-CN" altLang="en-US" dirty="0"/>
          </a:p>
        </p:txBody>
      </p:sp>
      <p:sp>
        <p:nvSpPr>
          <p:cNvPr id="84996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905000"/>
            <a:ext cx="3276600" cy="4343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Aft>
                <a:spcPct val="35000"/>
              </a:spcAft>
            </a:pPr>
            <a:r>
              <a:rPr lang="zh-CN" altLang="en-US" dirty="0"/>
              <a:t>初始化命令字：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MOV DX，38BH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MOV AL，36H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OUT DX，AL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MOV AL，56H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OUT DX，AL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84997" name="Rectangle 4"/>
          <p:cNvSpPr/>
          <p:nvPr/>
        </p:nvSpPr>
        <p:spPr>
          <a:xfrm>
            <a:off x="4876800" y="1752600"/>
            <a:ext cx="3505200" cy="4800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置计数初值：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MOV DX，388H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MOV AX，2000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OUT DX，AL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MOV AL，AH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OUT DX，AL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MOV DX，389H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MOV AL，200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1" hangingPunct="1">
              <a:lnSpc>
                <a:spcPct val="10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OUT DX，AL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98" name="Line 5"/>
          <p:cNvSpPr/>
          <p:nvPr/>
        </p:nvSpPr>
        <p:spPr>
          <a:xfrm>
            <a:off x="4419600" y="1600200"/>
            <a:ext cx="0" cy="5257800"/>
          </a:xfrm>
          <a:prstGeom prst="line">
            <a:avLst/>
          </a:prstGeom>
          <a:ln w="25400" cap="flat" cmpd="sng">
            <a:solidFill>
              <a:srgbClr val="FF6600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8255</a:t>
            </a:r>
            <a:r>
              <a:rPr lang="zh-CN" altLang="en-US" dirty="0"/>
              <a:t>的控制程序</a:t>
            </a:r>
            <a:endParaRPr lang="zh-CN" altLang="en-US" dirty="0"/>
          </a:p>
        </p:txBody>
      </p:sp>
      <p:sp>
        <p:nvSpPr>
          <p:cNvPr id="86020" name="Rectangle 3"/>
          <p:cNvSpPr>
            <a:spLocks noGrp="1"/>
          </p:cNvSpPr>
          <p:nvPr>
            <p:ph type="body" idx="4294967295"/>
          </p:nvPr>
        </p:nvSpPr>
        <p:spPr>
          <a:xfrm>
            <a:off x="914400" y="1944688"/>
            <a:ext cx="6248400" cy="4724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3200" dirty="0"/>
              <a:t>             </a:t>
            </a:r>
            <a:r>
              <a:rPr lang="en-US" altLang="zh-CN" dirty="0"/>
              <a:t>MOV DX，385H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WAITT：IN AL，DX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    AND AL，0FFH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    JNZ  WAITT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    MOV DX，384H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    MOV AL，0FFH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    OUT DX，AL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          </a:t>
            </a:r>
            <a:r>
              <a:rPr lang="en-US" altLang="zh-CN" dirty="0">
                <a:latin typeface="Arial" panose="020B0604020202020204" pitchFamily="34" charset="0"/>
              </a:rPr>
              <a:t>……</a:t>
            </a:r>
            <a:endParaRPr lang="en-US" altLang="zh-CN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16"/>
          <p:cNvSpPr txBox="1">
            <a:spLocks noGrp="1"/>
          </p:cNvSpPr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bg2"/>
                </a:solidFill>
              </a:rPr>
            </a:fld>
            <a:endParaRPr lang="zh-CN" altLang="en-US" sz="1400" b="0" dirty="0">
              <a:solidFill>
                <a:schemeClr val="bg2"/>
              </a:solidFill>
            </a:endParaRPr>
          </a:p>
        </p:txBody>
      </p:sp>
      <p:sp>
        <p:nvSpPr>
          <p:cNvPr id="9218" name="Rectangle 4"/>
          <p:cNvSpPr>
            <a:spLocks noGrp="1"/>
          </p:cNvSpPr>
          <p:nvPr>
            <p:ph type="ctrTitle" idx="4294967295"/>
          </p:nvPr>
        </p:nvSpPr>
        <p:spPr>
          <a:xfrm>
            <a:off x="990600" y="1676400"/>
            <a:ext cx="7772400" cy="1462088"/>
          </a:xfrm>
          <a:ln/>
        </p:spPr>
        <p:txBody>
          <a:bodyPr vert="horz" wrap="square" lIns="91440" tIns="45720" rIns="91440" bIns="45720" anchor="b" anchorCtr="0"/>
          <a:lstStyle>
            <a:lvl1pPr lvl="0">
              <a:buClrTx/>
              <a:buSzTx/>
              <a:buFont typeface="Arial" panose="020B0604020202020204" pitchFamily="34" charset="0"/>
              <a:defRPr/>
            </a:lvl1pPr>
          </a:lstStyle>
          <a:p>
            <a:pPr lvl="0" algn="ctr" eaLnBrk="1" hangingPunct="1"/>
            <a:r>
              <a:rPr lang="zh-CN" altLang="en-US" sz="4800" dirty="0"/>
              <a:t>二、可编程定时器</a:t>
            </a:r>
            <a:r>
              <a:rPr lang="en-US" altLang="zh-CN" sz="4800" dirty="0"/>
              <a:t>8253</a:t>
            </a:r>
            <a:endParaRPr lang="en-US" altLang="zh-CN" sz="480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xfrm>
            <a:off x="887413" y="1851025"/>
            <a:ext cx="6781800" cy="609600"/>
          </a:xfrm>
          <a:ln/>
        </p:spPr>
        <p:txBody>
          <a:bodyPr vert="horz" wrap="square" lIns="91440" tIns="45720" rIns="91440" bIns="45720" anchor="b" anchorCtr="0"/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1A09F5"/>
                </a:solidFill>
              </a:rPr>
              <a:t>【例】</a:t>
            </a:r>
            <a:r>
              <a:rPr lang="en-US" altLang="zh-CN" sz="2000" dirty="0">
                <a:solidFill>
                  <a:srgbClr val="1A09F5"/>
                </a:solidFill>
              </a:rPr>
              <a:t>8255</a:t>
            </a:r>
            <a:r>
              <a:rPr lang="zh-CN" altLang="en-US" sz="2000" dirty="0">
                <a:solidFill>
                  <a:srgbClr val="1A09F5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en-US" sz="2000" dirty="0">
                <a:solidFill>
                  <a:srgbClr val="FF0000"/>
                </a:solidFill>
              </a:rPr>
              <a:t>口</a:t>
            </a:r>
            <a:r>
              <a:rPr lang="zh-CN" altLang="en-US" sz="2000" dirty="0">
                <a:solidFill>
                  <a:srgbClr val="1A09F5"/>
                </a:solidFill>
              </a:rPr>
              <a:t>作为</a:t>
            </a:r>
            <a:r>
              <a:rPr lang="zh-CN" altLang="en-US" sz="2000" dirty="0">
                <a:solidFill>
                  <a:srgbClr val="FF0000"/>
                </a:solidFill>
              </a:rPr>
              <a:t>输入接开关</a:t>
            </a:r>
            <a:r>
              <a:rPr lang="zh-CN" altLang="en-US" sz="2000" dirty="0">
                <a:solidFill>
                  <a:srgbClr val="1A09F5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口</a:t>
            </a:r>
            <a:r>
              <a:rPr lang="zh-CN" altLang="en-US" sz="2000" dirty="0">
                <a:solidFill>
                  <a:srgbClr val="1A09F5"/>
                </a:solidFill>
              </a:rPr>
              <a:t>作为</a:t>
            </a:r>
            <a:r>
              <a:rPr lang="zh-CN" altLang="en-US" sz="2000" dirty="0">
                <a:solidFill>
                  <a:srgbClr val="FF0000"/>
                </a:solidFill>
              </a:rPr>
              <a:t>输出接发光二极管</a:t>
            </a:r>
            <a:r>
              <a:rPr lang="zh-CN" altLang="en-US" sz="2000" dirty="0">
                <a:solidFill>
                  <a:srgbClr val="1A09F5"/>
                </a:solidFill>
              </a:rPr>
              <a:t>，要求当输入不是全</a:t>
            </a:r>
            <a:r>
              <a:rPr lang="en-US" altLang="zh-CN" sz="2000" dirty="0">
                <a:solidFill>
                  <a:srgbClr val="1A09F5"/>
                </a:solidFill>
              </a:rPr>
              <a:t>0</a:t>
            </a:r>
            <a:r>
              <a:rPr lang="zh-CN" altLang="en-US" sz="2000" dirty="0">
                <a:solidFill>
                  <a:srgbClr val="1A09F5"/>
                </a:solidFill>
              </a:rPr>
              <a:t>时，输出与输入保持一致；当输入全</a:t>
            </a:r>
            <a:r>
              <a:rPr lang="en-US" altLang="zh-CN" sz="2000" dirty="0">
                <a:solidFill>
                  <a:srgbClr val="1A09F5"/>
                </a:solidFill>
              </a:rPr>
              <a:t>0</a:t>
            </a:r>
            <a:r>
              <a:rPr lang="zh-CN" altLang="en-US" sz="2000" dirty="0">
                <a:solidFill>
                  <a:srgbClr val="1A09F5"/>
                </a:solidFill>
              </a:rPr>
              <a:t>时，</a:t>
            </a:r>
            <a:r>
              <a:rPr lang="en-US" altLang="zh-CN" sz="2000" dirty="0">
                <a:solidFill>
                  <a:srgbClr val="1A09F5"/>
                </a:solidFill>
              </a:rPr>
              <a:t>A</a:t>
            </a:r>
            <a:r>
              <a:rPr lang="zh-CN" altLang="en-US" sz="2000" dirty="0">
                <a:solidFill>
                  <a:srgbClr val="1A09F5"/>
                </a:solidFill>
              </a:rPr>
              <a:t>口输出发光二极管闪烁告警信号。</a:t>
            </a:r>
            <a:br>
              <a:rPr lang="zh-CN" altLang="en-US" dirty="0">
                <a:solidFill>
                  <a:srgbClr val="1A09F5"/>
                </a:solidFill>
              </a:rPr>
            </a:br>
            <a:endParaRPr lang="zh-CN" altLang="en-US" dirty="0">
              <a:solidFill>
                <a:srgbClr val="1A09F5"/>
              </a:solidFill>
            </a:endParaRPr>
          </a:p>
        </p:txBody>
      </p:sp>
      <p:sp>
        <p:nvSpPr>
          <p:cNvPr id="87043" name="Rectangle 3"/>
          <p:cNvSpPr/>
          <p:nvPr/>
        </p:nvSpPr>
        <p:spPr>
          <a:xfrm>
            <a:off x="0" y="2095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ahoma" panose="020B0604030504040204" pitchFamily="34" charset="0"/>
            </a:endParaRPr>
          </a:p>
        </p:txBody>
      </p:sp>
      <p:grpSp>
        <p:nvGrpSpPr>
          <p:cNvPr id="75780" name="Group 4"/>
          <p:cNvGrpSpPr/>
          <p:nvPr/>
        </p:nvGrpSpPr>
        <p:grpSpPr>
          <a:xfrm>
            <a:off x="971550" y="1412875"/>
            <a:ext cx="7615238" cy="4895850"/>
            <a:chOff x="0" y="0"/>
            <a:chExt cx="11993" cy="7710"/>
          </a:xfrm>
        </p:grpSpPr>
        <p:sp>
          <p:nvSpPr>
            <p:cNvPr id="87045" name="AutoShape 5"/>
            <p:cNvSpPr>
              <a:spLocks noChangeAspect="1" noTextEdit="1"/>
            </p:cNvSpPr>
            <p:nvPr/>
          </p:nvSpPr>
          <p:spPr>
            <a:xfrm>
              <a:off x="0" y="0"/>
              <a:ext cx="11908" cy="77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46" name="Rectangle 6"/>
            <p:cNvSpPr/>
            <p:nvPr/>
          </p:nvSpPr>
          <p:spPr>
            <a:xfrm>
              <a:off x="0" y="340"/>
              <a:ext cx="1585" cy="7327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047" name="Rectangle 7"/>
            <p:cNvSpPr/>
            <p:nvPr/>
          </p:nvSpPr>
          <p:spPr>
            <a:xfrm>
              <a:off x="35" y="352"/>
              <a:ext cx="1585" cy="7327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048" name="Rectangle 8"/>
            <p:cNvSpPr/>
            <p:nvPr/>
          </p:nvSpPr>
          <p:spPr>
            <a:xfrm>
              <a:off x="5683" y="594"/>
              <a:ext cx="2575" cy="7085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049" name="Rectangle 9"/>
            <p:cNvSpPr/>
            <p:nvPr/>
          </p:nvSpPr>
          <p:spPr>
            <a:xfrm>
              <a:off x="5683" y="594"/>
              <a:ext cx="2575" cy="7085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050" name="Rectangle 10"/>
            <p:cNvSpPr/>
            <p:nvPr/>
          </p:nvSpPr>
          <p:spPr>
            <a:xfrm>
              <a:off x="3443" y="3512"/>
              <a:ext cx="1247" cy="3125"/>
            </a:xfrm>
            <a:prstGeom prst="rect">
              <a:avLst/>
            </a:prstGeom>
            <a:solidFill>
              <a:srgbClr val="DDE2CD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051" name="Rectangle 11"/>
            <p:cNvSpPr/>
            <p:nvPr/>
          </p:nvSpPr>
          <p:spPr>
            <a:xfrm>
              <a:off x="3443" y="3512"/>
              <a:ext cx="1247" cy="3125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052" name="Freeform 12"/>
            <p:cNvSpPr/>
            <p:nvPr/>
          </p:nvSpPr>
          <p:spPr>
            <a:xfrm>
              <a:off x="4730" y="5399"/>
              <a:ext cx="80" cy="7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9" y="0"/>
                </a:cxn>
                <a:cxn ang="0">
                  <a:pos x="80" y="34"/>
                </a:cxn>
                <a:cxn ang="0">
                  <a:pos x="80" y="34"/>
                </a:cxn>
                <a:cxn ang="0">
                  <a:pos x="39" y="70"/>
                </a:cxn>
                <a:cxn ang="0">
                  <a:pos x="0" y="34"/>
                </a:cxn>
              </a:cxnLst>
              <a:pathLst>
                <a:path w="61" h="61">
                  <a:moveTo>
                    <a:pt x="0" y="30"/>
                  </a:moveTo>
                  <a:cubicBezTo>
                    <a:pt x="0" y="14"/>
                    <a:pt x="14" y="0"/>
                    <a:pt x="30" y="0"/>
                  </a:cubicBezTo>
                  <a:cubicBezTo>
                    <a:pt x="47" y="0"/>
                    <a:pt x="61" y="14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47"/>
                    <a:pt x="47" y="61"/>
                    <a:pt x="30" y="61"/>
                  </a:cubicBezTo>
                  <a:cubicBezTo>
                    <a:pt x="14" y="61"/>
                    <a:pt x="0" y="47"/>
                    <a:pt x="0" y="30"/>
                  </a:cubicBezTo>
                </a:path>
              </a:pathLst>
            </a:custGeom>
            <a:solidFill>
              <a:srgbClr val="DDE2CD">
                <a:alpha val="100000"/>
              </a:srgbClr>
            </a:solidFill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53" name="Freeform 13"/>
            <p:cNvSpPr/>
            <p:nvPr/>
          </p:nvSpPr>
          <p:spPr>
            <a:xfrm>
              <a:off x="4730" y="5399"/>
              <a:ext cx="80" cy="70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40" y="0"/>
                </a:cxn>
                <a:cxn ang="0">
                  <a:pos x="80" y="33"/>
                </a:cxn>
                <a:cxn ang="0">
                  <a:pos x="80" y="33"/>
                </a:cxn>
                <a:cxn ang="0">
                  <a:pos x="40" y="70"/>
                </a:cxn>
                <a:cxn ang="0">
                  <a:pos x="0" y="33"/>
                </a:cxn>
              </a:cxnLst>
              <a:pathLst>
                <a:path w="30" h="28">
                  <a:moveTo>
                    <a:pt x="0" y="13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30" y="6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21"/>
                    <a:pt x="23" y="28"/>
                    <a:pt x="15" y="28"/>
                  </a:cubicBezTo>
                  <a:cubicBezTo>
                    <a:pt x="7" y="28"/>
                    <a:pt x="0" y="21"/>
                    <a:pt x="0" y="13"/>
                  </a:cubicBezTo>
                </a:path>
              </a:pathLst>
            </a:custGeom>
            <a:noFill/>
            <a:ln w="317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54" name="Rectangle 14"/>
            <p:cNvSpPr/>
            <p:nvPr/>
          </p:nvSpPr>
          <p:spPr>
            <a:xfrm>
              <a:off x="558" y="772"/>
              <a:ext cx="21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D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55" name="Rectangle 15"/>
            <p:cNvSpPr/>
            <p:nvPr/>
          </p:nvSpPr>
          <p:spPr>
            <a:xfrm>
              <a:off x="795" y="772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56" name="Rectangle 16"/>
            <p:cNvSpPr/>
            <p:nvPr/>
          </p:nvSpPr>
          <p:spPr>
            <a:xfrm>
              <a:off x="970" y="772"/>
              <a:ext cx="163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~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57" name="Rectangle 17"/>
            <p:cNvSpPr/>
            <p:nvPr/>
          </p:nvSpPr>
          <p:spPr>
            <a:xfrm>
              <a:off x="1168" y="772"/>
              <a:ext cx="21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D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58" name="Rectangle 18"/>
            <p:cNvSpPr/>
            <p:nvPr/>
          </p:nvSpPr>
          <p:spPr>
            <a:xfrm>
              <a:off x="1383" y="772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7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59" name="Rectangle 19"/>
            <p:cNvSpPr/>
            <p:nvPr/>
          </p:nvSpPr>
          <p:spPr>
            <a:xfrm>
              <a:off x="1208" y="3602"/>
              <a:ext cx="21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60" name="Rectangle 20"/>
            <p:cNvSpPr/>
            <p:nvPr/>
          </p:nvSpPr>
          <p:spPr>
            <a:xfrm>
              <a:off x="1443" y="3602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7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61" name="Rectangle 21"/>
            <p:cNvSpPr/>
            <p:nvPr/>
          </p:nvSpPr>
          <p:spPr>
            <a:xfrm>
              <a:off x="1208" y="4557"/>
              <a:ext cx="21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62" name="Rectangle 22"/>
            <p:cNvSpPr/>
            <p:nvPr/>
          </p:nvSpPr>
          <p:spPr>
            <a:xfrm>
              <a:off x="1443" y="4557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63" name="Rectangle 23"/>
            <p:cNvSpPr/>
            <p:nvPr/>
          </p:nvSpPr>
          <p:spPr>
            <a:xfrm>
              <a:off x="1208" y="4979"/>
              <a:ext cx="21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64" name="Rectangle 24"/>
            <p:cNvSpPr/>
            <p:nvPr/>
          </p:nvSpPr>
          <p:spPr>
            <a:xfrm>
              <a:off x="1443" y="4979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5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65" name="Rectangle 25"/>
            <p:cNvSpPr/>
            <p:nvPr/>
          </p:nvSpPr>
          <p:spPr>
            <a:xfrm>
              <a:off x="1208" y="5347"/>
              <a:ext cx="21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66" name="Rectangle 26"/>
            <p:cNvSpPr/>
            <p:nvPr/>
          </p:nvSpPr>
          <p:spPr>
            <a:xfrm>
              <a:off x="1443" y="5347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4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67" name="Rectangle 27"/>
            <p:cNvSpPr/>
            <p:nvPr/>
          </p:nvSpPr>
          <p:spPr>
            <a:xfrm>
              <a:off x="1208" y="5787"/>
              <a:ext cx="21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68" name="Rectangle 28"/>
            <p:cNvSpPr/>
            <p:nvPr/>
          </p:nvSpPr>
          <p:spPr>
            <a:xfrm>
              <a:off x="1443" y="5787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69" name="Rectangle 29"/>
            <p:cNvSpPr/>
            <p:nvPr/>
          </p:nvSpPr>
          <p:spPr>
            <a:xfrm>
              <a:off x="1208" y="6247"/>
              <a:ext cx="21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70" name="Rectangle 30"/>
            <p:cNvSpPr/>
            <p:nvPr/>
          </p:nvSpPr>
          <p:spPr>
            <a:xfrm>
              <a:off x="1443" y="6247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71" name="Rectangle 31"/>
            <p:cNvSpPr/>
            <p:nvPr/>
          </p:nvSpPr>
          <p:spPr>
            <a:xfrm>
              <a:off x="6073" y="772"/>
              <a:ext cx="21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D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72" name="Rectangle 32"/>
            <p:cNvSpPr/>
            <p:nvPr/>
          </p:nvSpPr>
          <p:spPr>
            <a:xfrm>
              <a:off x="6288" y="772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73" name="Rectangle 33"/>
            <p:cNvSpPr/>
            <p:nvPr/>
          </p:nvSpPr>
          <p:spPr>
            <a:xfrm>
              <a:off x="6463" y="772"/>
              <a:ext cx="162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~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74" name="Rectangle 34"/>
            <p:cNvSpPr/>
            <p:nvPr/>
          </p:nvSpPr>
          <p:spPr>
            <a:xfrm>
              <a:off x="6658" y="772"/>
              <a:ext cx="21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D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75" name="Rectangle 35"/>
            <p:cNvSpPr/>
            <p:nvPr/>
          </p:nvSpPr>
          <p:spPr>
            <a:xfrm>
              <a:off x="6873" y="772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7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76" name="Rectangle 36"/>
            <p:cNvSpPr/>
            <p:nvPr/>
          </p:nvSpPr>
          <p:spPr>
            <a:xfrm>
              <a:off x="820" y="72"/>
              <a:ext cx="585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CPU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77" name="Rectangle 37"/>
            <p:cNvSpPr/>
            <p:nvPr/>
          </p:nvSpPr>
          <p:spPr>
            <a:xfrm>
              <a:off x="6298" y="182"/>
              <a:ext cx="60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8255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78" name="Rectangle 38"/>
            <p:cNvSpPr/>
            <p:nvPr/>
          </p:nvSpPr>
          <p:spPr>
            <a:xfrm>
              <a:off x="6930" y="182"/>
              <a:ext cx="218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79" name="Freeform 39"/>
            <p:cNvSpPr/>
            <p:nvPr/>
          </p:nvSpPr>
          <p:spPr>
            <a:xfrm>
              <a:off x="1620" y="594"/>
              <a:ext cx="4023" cy="695"/>
            </a:xfrm>
            <a:custGeom>
              <a:avLst/>
              <a:gdLst/>
              <a:ahLst/>
              <a:cxnLst>
                <a:cxn ang="0">
                  <a:pos x="199" y="175"/>
                </a:cxn>
                <a:cxn ang="0">
                  <a:pos x="199" y="0"/>
                </a:cxn>
                <a:cxn ang="0">
                  <a:pos x="0" y="348"/>
                </a:cxn>
                <a:cxn ang="0">
                  <a:pos x="199" y="695"/>
                </a:cxn>
                <a:cxn ang="0">
                  <a:pos x="199" y="523"/>
                </a:cxn>
                <a:cxn ang="0">
                  <a:pos x="3824" y="523"/>
                </a:cxn>
                <a:cxn ang="0">
                  <a:pos x="3824" y="695"/>
                </a:cxn>
                <a:cxn ang="0">
                  <a:pos x="4023" y="348"/>
                </a:cxn>
                <a:cxn ang="0">
                  <a:pos x="3824" y="0"/>
                </a:cxn>
                <a:cxn ang="0">
                  <a:pos x="3824" y="175"/>
                </a:cxn>
                <a:cxn ang="0">
                  <a:pos x="199" y="175"/>
                </a:cxn>
              </a:cxnLst>
              <a:pathLst>
                <a:path w="1517" h="278">
                  <a:moveTo>
                    <a:pt x="75" y="70"/>
                  </a:moveTo>
                  <a:lnTo>
                    <a:pt x="75" y="0"/>
                  </a:lnTo>
                  <a:lnTo>
                    <a:pt x="0" y="139"/>
                  </a:lnTo>
                  <a:lnTo>
                    <a:pt x="75" y="278"/>
                  </a:lnTo>
                  <a:lnTo>
                    <a:pt x="75" y="209"/>
                  </a:lnTo>
                  <a:lnTo>
                    <a:pt x="1442" y="209"/>
                  </a:lnTo>
                  <a:lnTo>
                    <a:pt x="1442" y="278"/>
                  </a:lnTo>
                  <a:lnTo>
                    <a:pt x="1517" y="139"/>
                  </a:lnTo>
                  <a:lnTo>
                    <a:pt x="1442" y="0"/>
                  </a:lnTo>
                  <a:lnTo>
                    <a:pt x="1442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DDE2C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80" name="Freeform 40"/>
            <p:cNvSpPr/>
            <p:nvPr/>
          </p:nvSpPr>
          <p:spPr>
            <a:xfrm>
              <a:off x="1620" y="594"/>
              <a:ext cx="4023" cy="695"/>
            </a:xfrm>
            <a:custGeom>
              <a:avLst/>
              <a:gdLst/>
              <a:ahLst/>
              <a:cxnLst>
                <a:cxn ang="0">
                  <a:pos x="199" y="175"/>
                </a:cxn>
                <a:cxn ang="0">
                  <a:pos x="199" y="0"/>
                </a:cxn>
                <a:cxn ang="0">
                  <a:pos x="0" y="348"/>
                </a:cxn>
                <a:cxn ang="0">
                  <a:pos x="199" y="695"/>
                </a:cxn>
                <a:cxn ang="0">
                  <a:pos x="199" y="523"/>
                </a:cxn>
                <a:cxn ang="0">
                  <a:pos x="3824" y="523"/>
                </a:cxn>
                <a:cxn ang="0">
                  <a:pos x="3824" y="695"/>
                </a:cxn>
                <a:cxn ang="0">
                  <a:pos x="4023" y="348"/>
                </a:cxn>
                <a:cxn ang="0">
                  <a:pos x="3824" y="0"/>
                </a:cxn>
                <a:cxn ang="0">
                  <a:pos x="3824" y="175"/>
                </a:cxn>
                <a:cxn ang="0">
                  <a:pos x="199" y="175"/>
                </a:cxn>
              </a:cxnLst>
              <a:pathLst>
                <a:path w="1517" h="278">
                  <a:moveTo>
                    <a:pt x="75" y="70"/>
                  </a:moveTo>
                  <a:lnTo>
                    <a:pt x="75" y="0"/>
                  </a:lnTo>
                  <a:lnTo>
                    <a:pt x="0" y="139"/>
                  </a:lnTo>
                  <a:lnTo>
                    <a:pt x="75" y="278"/>
                  </a:lnTo>
                  <a:lnTo>
                    <a:pt x="75" y="209"/>
                  </a:lnTo>
                  <a:lnTo>
                    <a:pt x="1442" y="209"/>
                  </a:lnTo>
                  <a:lnTo>
                    <a:pt x="1442" y="278"/>
                  </a:lnTo>
                  <a:lnTo>
                    <a:pt x="1517" y="139"/>
                  </a:lnTo>
                  <a:lnTo>
                    <a:pt x="1442" y="0"/>
                  </a:lnTo>
                  <a:lnTo>
                    <a:pt x="1442" y="70"/>
                  </a:lnTo>
                  <a:lnTo>
                    <a:pt x="75" y="70"/>
                  </a:lnTo>
                  <a:close/>
                </a:path>
              </a:pathLst>
            </a:custGeom>
            <a:noFill/>
            <a:ln w="317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81" name="Line 41"/>
            <p:cNvSpPr/>
            <p:nvPr/>
          </p:nvSpPr>
          <p:spPr>
            <a:xfrm flipH="1">
              <a:off x="1620" y="1454"/>
              <a:ext cx="3850" cy="0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82" name="Freeform 42"/>
            <p:cNvSpPr/>
            <p:nvPr/>
          </p:nvSpPr>
          <p:spPr>
            <a:xfrm>
              <a:off x="5448" y="1387"/>
              <a:ext cx="235" cy="1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68"/>
                </a:cxn>
                <a:cxn ang="0">
                  <a:pos x="0" y="135"/>
                </a:cxn>
                <a:cxn ang="0">
                  <a:pos x="0" y="0"/>
                </a:cxn>
              </a:cxnLst>
              <a:pathLst>
                <a:path w="88" h="54">
                  <a:moveTo>
                    <a:pt x="0" y="0"/>
                  </a:moveTo>
                  <a:lnTo>
                    <a:pt x="88" y="27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83" name="Line 43"/>
            <p:cNvSpPr/>
            <p:nvPr/>
          </p:nvSpPr>
          <p:spPr>
            <a:xfrm>
              <a:off x="1620" y="5562"/>
              <a:ext cx="1823" cy="0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84" name="Line 44"/>
            <p:cNvSpPr/>
            <p:nvPr/>
          </p:nvSpPr>
          <p:spPr>
            <a:xfrm>
              <a:off x="1620" y="6012"/>
              <a:ext cx="1823" cy="0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85" name="Line 45"/>
            <p:cNvSpPr/>
            <p:nvPr/>
          </p:nvSpPr>
          <p:spPr>
            <a:xfrm>
              <a:off x="1620" y="6429"/>
              <a:ext cx="1823" cy="0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86" name="Rectangle 46"/>
            <p:cNvSpPr/>
            <p:nvPr/>
          </p:nvSpPr>
          <p:spPr>
            <a:xfrm>
              <a:off x="2138" y="4814"/>
              <a:ext cx="492" cy="470"/>
            </a:xfrm>
            <a:prstGeom prst="rect">
              <a:avLst/>
            </a:prstGeom>
            <a:solidFill>
              <a:srgbClr val="DDE2CD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087" name="Rectangle 47"/>
            <p:cNvSpPr/>
            <p:nvPr/>
          </p:nvSpPr>
          <p:spPr>
            <a:xfrm>
              <a:off x="2138" y="4814"/>
              <a:ext cx="492" cy="470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088" name="Rectangle 48"/>
            <p:cNvSpPr/>
            <p:nvPr/>
          </p:nvSpPr>
          <p:spPr>
            <a:xfrm>
              <a:off x="2408" y="4887"/>
              <a:ext cx="232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&amp;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89" name="Freeform 49"/>
            <p:cNvSpPr/>
            <p:nvPr/>
          </p:nvSpPr>
          <p:spPr>
            <a:xfrm>
              <a:off x="2630" y="5022"/>
              <a:ext cx="98" cy="105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8" y="0"/>
                </a:cxn>
                <a:cxn ang="0">
                  <a:pos x="98" y="52"/>
                </a:cxn>
                <a:cxn ang="0">
                  <a:pos x="98" y="52"/>
                </a:cxn>
                <a:cxn ang="0">
                  <a:pos x="48" y="105"/>
                </a:cxn>
                <a:cxn ang="0">
                  <a:pos x="0" y="52"/>
                </a:cxn>
              </a:cxnLst>
              <a:pathLst>
                <a:path w="75" h="91">
                  <a:moveTo>
                    <a:pt x="0" y="45"/>
                  </a:moveTo>
                  <a:cubicBezTo>
                    <a:pt x="0" y="20"/>
                    <a:pt x="16" y="0"/>
                    <a:pt x="37" y="0"/>
                  </a:cubicBezTo>
                  <a:cubicBezTo>
                    <a:pt x="58" y="0"/>
                    <a:pt x="75" y="20"/>
                    <a:pt x="75" y="45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70"/>
                    <a:pt x="58" y="91"/>
                    <a:pt x="37" y="91"/>
                  </a:cubicBezTo>
                  <a:cubicBezTo>
                    <a:pt x="16" y="91"/>
                    <a:pt x="0" y="70"/>
                    <a:pt x="0" y="45"/>
                  </a:cubicBezTo>
                </a:path>
              </a:pathLst>
            </a:custGeom>
            <a:solidFill>
              <a:srgbClr val="DDE2CD">
                <a:alpha val="100000"/>
              </a:srgbClr>
            </a:solidFill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90" name="Freeform 50"/>
            <p:cNvSpPr/>
            <p:nvPr/>
          </p:nvSpPr>
          <p:spPr>
            <a:xfrm>
              <a:off x="2630" y="5022"/>
              <a:ext cx="98" cy="105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50" y="0"/>
                </a:cxn>
                <a:cxn ang="0">
                  <a:pos x="98" y="53"/>
                </a:cxn>
                <a:cxn ang="0">
                  <a:pos x="98" y="53"/>
                </a:cxn>
                <a:cxn ang="0">
                  <a:pos x="50" y="105"/>
                </a:cxn>
                <a:cxn ang="0">
                  <a:pos x="0" y="53"/>
                </a:cxn>
              </a:cxnLst>
              <a:pathLst>
                <a:path w="37" h="42">
                  <a:moveTo>
                    <a:pt x="0" y="21"/>
                  </a:moveTo>
                  <a:cubicBezTo>
                    <a:pt x="0" y="10"/>
                    <a:pt x="8" y="0"/>
                    <a:pt x="19" y="0"/>
                  </a:cubicBezTo>
                  <a:cubicBezTo>
                    <a:pt x="29" y="0"/>
                    <a:pt x="37" y="10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33"/>
                    <a:pt x="29" y="42"/>
                    <a:pt x="19" y="42"/>
                  </a:cubicBezTo>
                  <a:cubicBezTo>
                    <a:pt x="8" y="42"/>
                    <a:pt x="0" y="33"/>
                    <a:pt x="0" y="21"/>
                  </a:cubicBezTo>
                </a:path>
              </a:pathLst>
            </a:custGeom>
            <a:noFill/>
            <a:ln w="317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91" name="Rectangle 51"/>
            <p:cNvSpPr/>
            <p:nvPr/>
          </p:nvSpPr>
          <p:spPr>
            <a:xfrm>
              <a:off x="3680" y="3602"/>
              <a:ext cx="218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G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92" name="Rectangle 52"/>
            <p:cNvSpPr/>
            <p:nvPr/>
          </p:nvSpPr>
          <p:spPr>
            <a:xfrm>
              <a:off x="3895" y="3602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93" name="Rectangle 53"/>
            <p:cNvSpPr/>
            <p:nvPr/>
          </p:nvSpPr>
          <p:spPr>
            <a:xfrm>
              <a:off x="3678" y="5512"/>
              <a:ext cx="20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C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94" name="Rectangle 54"/>
            <p:cNvSpPr/>
            <p:nvPr/>
          </p:nvSpPr>
          <p:spPr>
            <a:xfrm>
              <a:off x="3678" y="5824"/>
              <a:ext cx="20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95" name="Rectangle 55"/>
            <p:cNvSpPr/>
            <p:nvPr/>
          </p:nvSpPr>
          <p:spPr>
            <a:xfrm>
              <a:off x="3680" y="6137"/>
              <a:ext cx="218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96" name="Line 56"/>
            <p:cNvSpPr/>
            <p:nvPr/>
          </p:nvSpPr>
          <p:spPr>
            <a:xfrm>
              <a:off x="1620" y="4867"/>
              <a:ext cx="518" cy="0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97" name="Line 57"/>
            <p:cNvSpPr/>
            <p:nvPr/>
          </p:nvSpPr>
          <p:spPr>
            <a:xfrm>
              <a:off x="1620" y="5144"/>
              <a:ext cx="518" cy="0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98" name="Line 58"/>
            <p:cNvSpPr/>
            <p:nvPr/>
          </p:nvSpPr>
          <p:spPr>
            <a:xfrm>
              <a:off x="2728" y="5074"/>
              <a:ext cx="715" cy="0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87099" name="Group 59"/>
            <p:cNvGrpSpPr/>
            <p:nvPr/>
          </p:nvGrpSpPr>
          <p:grpSpPr>
            <a:xfrm>
              <a:off x="6008" y="1332"/>
              <a:ext cx="557" cy="347"/>
              <a:chOff x="0" y="0"/>
              <a:chExt cx="210" cy="139"/>
            </a:xfrm>
          </p:grpSpPr>
          <p:sp>
            <p:nvSpPr>
              <p:cNvPr id="87246" name="Line 60"/>
              <p:cNvSpPr/>
              <p:nvPr/>
            </p:nvSpPr>
            <p:spPr>
              <a:xfrm>
                <a:off x="0" y="0"/>
                <a:ext cx="157" cy="0"/>
              </a:xfrm>
              <a:prstGeom prst="line">
                <a:avLst/>
              </a:prstGeom>
              <a:ln w="793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247" name="Rectangle 61"/>
              <p:cNvSpPr/>
              <p:nvPr/>
            </p:nvSpPr>
            <p:spPr>
              <a:xfrm>
                <a:off x="70" y="5"/>
                <a:ext cx="140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i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RD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7100" name="Group 62"/>
            <p:cNvGrpSpPr/>
            <p:nvPr/>
          </p:nvGrpSpPr>
          <p:grpSpPr>
            <a:xfrm>
              <a:off x="1038" y="1332"/>
              <a:ext cx="557" cy="347"/>
              <a:chOff x="0" y="0"/>
              <a:chExt cx="211" cy="139"/>
            </a:xfrm>
          </p:grpSpPr>
          <p:sp>
            <p:nvSpPr>
              <p:cNvPr id="87244" name="Line 63"/>
              <p:cNvSpPr/>
              <p:nvPr/>
            </p:nvSpPr>
            <p:spPr>
              <a:xfrm>
                <a:off x="0" y="0"/>
                <a:ext cx="158" cy="0"/>
              </a:xfrm>
              <a:prstGeom prst="line">
                <a:avLst/>
              </a:prstGeom>
              <a:ln w="793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245" name="Rectangle 64"/>
              <p:cNvSpPr/>
              <p:nvPr/>
            </p:nvSpPr>
            <p:spPr>
              <a:xfrm>
                <a:off x="70" y="5"/>
                <a:ext cx="14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i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RD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7101" name="Group 65"/>
            <p:cNvGrpSpPr/>
            <p:nvPr/>
          </p:nvGrpSpPr>
          <p:grpSpPr>
            <a:xfrm>
              <a:off x="6008" y="1869"/>
              <a:ext cx="575" cy="345"/>
              <a:chOff x="0" y="0"/>
              <a:chExt cx="217" cy="138"/>
            </a:xfrm>
          </p:grpSpPr>
          <p:sp>
            <p:nvSpPr>
              <p:cNvPr id="87242" name="Line 66"/>
              <p:cNvSpPr/>
              <p:nvPr/>
            </p:nvSpPr>
            <p:spPr>
              <a:xfrm>
                <a:off x="0" y="0"/>
                <a:ext cx="155" cy="0"/>
              </a:xfrm>
              <a:prstGeom prst="line">
                <a:avLst/>
              </a:prstGeom>
              <a:ln w="793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243" name="Rectangle 67"/>
              <p:cNvSpPr/>
              <p:nvPr/>
            </p:nvSpPr>
            <p:spPr>
              <a:xfrm>
                <a:off x="65" y="4"/>
                <a:ext cx="152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i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WR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7102" name="Group 68"/>
            <p:cNvGrpSpPr/>
            <p:nvPr/>
          </p:nvGrpSpPr>
          <p:grpSpPr>
            <a:xfrm>
              <a:off x="1038" y="1869"/>
              <a:ext cx="577" cy="345"/>
              <a:chOff x="0" y="0"/>
              <a:chExt cx="218" cy="138"/>
            </a:xfrm>
          </p:grpSpPr>
          <p:sp>
            <p:nvSpPr>
              <p:cNvPr id="87240" name="Line 69"/>
              <p:cNvSpPr/>
              <p:nvPr/>
            </p:nvSpPr>
            <p:spPr>
              <a:xfrm>
                <a:off x="0" y="0"/>
                <a:ext cx="156" cy="0"/>
              </a:xfrm>
              <a:prstGeom prst="line">
                <a:avLst/>
              </a:prstGeom>
              <a:ln w="793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241" name="Rectangle 70"/>
              <p:cNvSpPr/>
              <p:nvPr/>
            </p:nvSpPr>
            <p:spPr>
              <a:xfrm>
                <a:off x="66" y="4"/>
                <a:ext cx="152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i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WR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03" name="Line 71"/>
            <p:cNvSpPr/>
            <p:nvPr/>
          </p:nvSpPr>
          <p:spPr>
            <a:xfrm flipH="1">
              <a:off x="1640" y="2009"/>
              <a:ext cx="3830" cy="0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04" name="Freeform 72"/>
            <p:cNvSpPr/>
            <p:nvPr/>
          </p:nvSpPr>
          <p:spPr>
            <a:xfrm>
              <a:off x="5448" y="1942"/>
              <a:ext cx="235" cy="1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68"/>
                </a:cxn>
                <a:cxn ang="0">
                  <a:pos x="0" y="135"/>
                </a:cxn>
                <a:cxn ang="0">
                  <a:pos x="0" y="0"/>
                </a:cxn>
              </a:cxnLst>
              <a:pathLst>
                <a:path w="88" h="54">
                  <a:moveTo>
                    <a:pt x="0" y="0"/>
                  </a:moveTo>
                  <a:lnTo>
                    <a:pt x="88" y="27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05" name="Rectangle 73"/>
            <p:cNvSpPr/>
            <p:nvPr/>
          </p:nvSpPr>
          <p:spPr>
            <a:xfrm>
              <a:off x="743" y="2407"/>
              <a:ext cx="915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RESET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06" name="Rectangle 74"/>
            <p:cNvSpPr/>
            <p:nvPr/>
          </p:nvSpPr>
          <p:spPr>
            <a:xfrm>
              <a:off x="6173" y="2387"/>
              <a:ext cx="915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RESET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07" name="Line 75"/>
            <p:cNvSpPr/>
            <p:nvPr/>
          </p:nvSpPr>
          <p:spPr>
            <a:xfrm flipH="1">
              <a:off x="1620" y="2572"/>
              <a:ext cx="3850" cy="0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08" name="Freeform 76"/>
            <p:cNvSpPr/>
            <p:nvPr/>
          </p:nvSpPr>
          <p:spPr>
            <a:xfrm>
              <a:off x="5448" y="2504"/>
              <a:ext cx="235" cy="1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68"/>
                </a:cxn>
                <a:cxn ang="0">
                  <a:pos x="0" y="135"/>
                </a:cxn>
                <a:cxn ang="0">
                  <a:pos x="0" y="0"/>
                </a:cxn>
              </a:cxnLst>
              <a:pathLst>
                <a:path w="88" h="54">
                  <a:moveTo>
                    <a:pt x="0" y="0"/>
                  </a:moveTo>
                  <a:lnTo>
                    <a:pt x="88" y="27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7109" name="Group 77"/>
            <p:cNvGrpSpPr/>
            <p:nvPr/>
          </p:nvGrpSpPr>
          <p:grpSpPr>
            <a:xfrm>
              <a:off x="838" y="3082"/>
              <a:ext cx="835" cy="347"/>
              <a:chOff x="0" y="0"/>
              <a:chExt cx="315" cy="139"/>
            </a:xfrm>
          </p:grpSpPr>
          <p:sp>
            <p:nvSpPr>
              <p:cNvPr id="87236" name="Line 78"/>
              <p:cNvSpPr/>
              <p:nvPr/>
            </p:nvSpPr>
            <p:spPr>
              <a:xfrm>
                <a:off x="123" y="0"/>
                <a:ext cx="12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237" name="Rectangle 79"/>
              <p:cNvSpPr/>
              <p:nvPr/>
            </p:nvSpPr>
            <p:spPr>
              <a:xfrm>
                <a:off x="204" y="5"/>
                <a:ext cx="11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i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IO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7238" name="Rectangle 80"/>
              <p:cNvSpPr/>
              <p:nvPr/>
            </p:nvSpPr>
            <p:spPr>
              <a:xfrm>
                <a:off x="0" y="5"/>
                <a:ext cx="8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i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M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7239" name="Rectangle 81"/>
              <p:cNvSpPr/>
              <p:nvPr/>
            </p:nvSpPr>
            <p:spPr>
              <a:xfrm>
                <a:off x="126" y="5"/>
                <a:ext cx="29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/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7110" name="Group 82"/>
            <p:cNvGrpSpPr/>
            <p:nvPr/>
          </p:nvGrpSpPr>
          <p:grpSpPr>
            <a:xfrm>
              <a:off x="3535" y="4184"/>
              <a:ext cx="780" cy="345"/>
              <a:chOff x="0" y="0"/>
              <a:chExt cx="294" cy="138"/>
            </a:xfrm>
          </p:grpSpPr>
          <p:sp>
            <p:nvSpPr>
              <p:cNvPr id="87232" name="Line 83"/>
              <p:cNvSpPr/>
              <p:nvPr/>
            </p:nvSpPr>
            <p:spPr>
              <a:xfrm>
                <a:off x="0" y="0"/>
                <a:ext cx="230" cy="0"/>
              </a:xfrm>
              <a:prstGeom prst="line">
                <a:avLst/>
              </a:prstGeom>
              <a:ln w="793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233" name="Rectangle 84"/>
              <p:cNvSpPr/>
              <p:nvPr/>
            </p:nvSpPr>
            <p:spPr>
              <a:xfrm>
                <a:off x="230" y="4"/>
                <a:ext cx="6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i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A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7234" name="Rectangle 85"/>
              <p:cNvSpPr/>
              <p:nvPr/>
            </p:nvSpPr>
            <p:spPr>
              <a:xfrm>
                <a:off x="63" y="4"/>
                <a:ext cx="76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i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G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7235" name="Rectangle 86"/>
              <p:cNvSpPr/>
              <p:nvPr/>
            </p:nvSpPr>
            <p:spPr>
              <a:xfrm>
                <a:off x="154" y="4"/>
                <a:ext cx="53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7111" name="Group 87"/>
            <p:cNvGrpSpPr/>
            <p:nvPr/>
          </p:nvGrpSpPr>
          <p:grpSpPr>
            <a:xfrm>
              <a:off x="3555" y="4882"/>
              <a:ext cx="763" cy="345"/>
              <a:chOff x="0" y="0"/>
              <a:chExt cx="287" cy="138"/>
            </a:xfrm>
          </p:grpSpPr>
          <p:sp>
            <p:nvSpPr>
              <p:cNvPr id="87228" name="Line 88"/>
              <p:cNvSpPr/>
              <p:nvPr/>
            </p:nvSpPr>
            <p:spPr>
              <a:xfrm>
                <a:off x="0" y="0"/>
                <a:ext cx="230" cy="0"/>
              </a:xfrm>
              <a:prstGeom prst="line">
                <a:avLst/>
              </a:prstGeom>
              <a:ln w="793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229" name="Rectangle 89"/>
              <p:cNvSpPr/>
              <p:nvPr/>
            </p:nvSpPr>
            <p:spPr>
              <a:xfrm>
                <a:off x="223" y="4"/>
                <a:ext cx="6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i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B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7230" name="Rectangle 90"/>
              <p:cNvSpPr/>
              <p:nvPr/>
            </p:nvSpPr>
            <p:spPr>
              <a:xfrm>
                <a:off x="63" y="4"/>
                <a:ext cx="76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i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G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7231" name="Rectangle 91"/>
              <p:cNvSpPr/>
              <p:nvPr/>
            </p:nvSpPr>
            <p:spPr>
              <a:xfrm>
                <a:off x="153" y="4"/>
                <a:ext cx="53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12" name="Line 92"/>
            <p:cNvSpPr/>
            <p:nvPr/>
          </p:nvSpPr>
          <p:spPr>
            <a:xfrm>
              <a:off x="1620" y="3767"/>
              <a:ext cx="1785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87113" name="Group 93"/>
            <p:cNvGrpSpPr/>
            <p:nvPr/>
          </p:nvGrpSpPr>
          <p:grpSpPr>
            <a:xfrm>
              <a:off x="4288" y="5302"/>
              <a:ext cx="477" cy="347"/>
              <a:chOff x="0" y="0"/>
              <a:chExt cx="180" cy="139"/>
            </a:xfrm>
          </p:grpSpPr>
          <p:sp>
            <p:nvSpPr>
              <p:cNvPr id="87225" name="Line 94"/>
              <p:cNvSpPr/>
              <p:nvPr/>
            </p:nvSpPr>
            <p:spPr>
              <a:xfrm>
                <a:off x="0" y="0"/>
                <a:ext cx="126" cy="0"/>
              </a:xfrm>
              <a:prstGeom prst="line">
                <a:avLst/>
              </a:prstGeom>
              <a:ln w="793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226" name="Rectangle 95"/>
              <p:cNvSpPr/>
              <p:nvPr/>
            </p:nvSpPr>
            <p:spPr>
              <a:xfrm>
                <a:off x="127" y="5"/>
                <a:ext cx="53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7227" name="Rectangle 96"/>
              <p:cNvSpPr/>
              <p:nvPr/>
            </p:nvSpPr>
            <p:spPr>
              <a:xfrm>
                <a:off x="46" y="5"/>
                <a:ext cx="59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i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Y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14" name="Freeform 97"/>
            <p:cNvSpPr/>
            <p:nvPr/>
          </p:nvSpPr>
          <p:spPr>
            <a:xfrm>
              <a:off x="1578" y="3142"/>
              <a:ext cx="972" cy="1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2" y="0"/>
                </a:cxn>
                <a:cxn ang="0">
                  <a:pos x="972" y="1250"/>
                </a:cxn>
              </a:cxnLst>
              <a:pathLst>
                <a:path w="367" h="500">
                  <a:moveTo>
                    <a:pt x="0" y="0"/>
                  </a:moveTo>
                  <a:lnTo>
                    <a:pt x="367" y="0"/>
                  </a:lnTo>
                  <a:lnTo>
                    <a:pt x="367" y="500"/>
                  </a:lnTo>
                </a:path>
              </a:pathLst>
            </a:custGeom>
            <a:noFill/>
            <a:ln w="11113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15" name="Line 98"/>
            <p:cNvSpPr/>
            <p:nvPr/>
          </p:nvSpPr>
          <p:spPr>
            <a:xfrm>
              <a:off x="2550" y="4392"/>
              <a:ext cx="910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16" name="Line 99"/>
            <p:cNvSpPr/>
            <p:nvPr/>
          </p:nvSpPr>
          <p:spPr>
            <a:xfrm>
              <a:off x="4810" y="5432"/>
              <a:ext cx="873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87117" name="Group 100"/>
            <p:cNvGrpSpPr/>
            <p:nvPr/>
          </p:nvGrpSpPr>
          <p:grpSpPr>
            <a:xfrm>
              <a:off x="5758" y="5302"/>
              <a:ext cx="497" cy="345"/>
              <a:chOff x="0" y="0"/>
              <a:chExt cx="188" cy="138"/>
            </a:xfrm>
          </p:grpSpPr>
          <p:sp>
            <p:nvSpPr>
              <p:cNvPr id="87223" name="Line 101"/>
              <p:cNvSpPr/>
              <p:nvPr/>
            </p:nvSpPr>
            <p:spPr>
              <a:xfrm>
                <a:off x="0" y="0"/>
                <a:ext cx="140" cy="0"/>
              </a:xfrm>
              <a:prstGeom prst="line">
                <a:avLst/>
              </a:prstGeom>
              <a:ln w="793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224" name="Rectangle 102"/>
              <p:cNvSpPr/>
              <p:nvPr/>
            </p:nvSpPr>
            <p:spPr>
              <a:xfrm>
                <a:off x="65" y="4"/>
                <a:ext cx="123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r"/>
                <a:r>
                  <a:rPr lang="en-US" altLang="zh-CN" sz="1400" i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CS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118" name="Line 103"/>
            <p:cNvSpPr/>
            <p:nvPr/>
          </p:nvSpPr>
          <p:spPr>
            <a:xfrm flipH="1">
              <a:off x="1620" y="6777"/>
              <a:ext cx="3850" cy="0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19" name="Freeform 104"/>
            <p:cNvSpPr/>
            <p:nvPr/>
          </p:nvSpPr>
          <p:spPr>
            <a:xfrm>
              <a:off x="5448" y="6709"/>
              <a:ext cx="235" cy="1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68"/>
                </a:cxn>
                <a:cxn ang="0">
                  <a:pos x="0" y="135"/>
                </a:cxn>
                <a:cxn ang="0">
                  <a:pos x="0" y="0"/>
                </a:cxn>
              </a:cxnLst>
              <a:pathLst>
                <a:path w="88" h="54">
                  <a:moveTo>
                    <a:pt x="0" y="0"/>
                  </a:moveTo>
                  <a:lnTo>
                    <a:pt x="88" y="27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20" name="Line 105"/>
            <p:cNvSpPr/>
            <p:nvPr/>
          </p:nvSpPr>
          <p:spPr>
            <a:xfrm flipH="1">
              <a:off x="1640" y="7332"/>
              <a:ext cx="3830" cy="0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21" name="Freeform 106"/>
            <p:cNvSpPr/>
            <p:nvPr/>
          </p:nvSpPr>
          <p:spPr>
            <a:xfrm>
              <a:off x="5448" y="7264"/>
              <a:ext cx="235" cy="1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68"/>
                </a:cxn>
                <a:cxn ang="0">
                  <a:pos x="0" y="135"/>
                </a:cxn>
                <a:cxn ang="0">
                  <a:pos x="0" y="0"/>
                </a:cxn>
              </a:cxnLst>
              <a:pathLst>
                <a:path w="88" h="54">
                  <a:moveTo>
                    <a:pt x="0" y="0"/>
                  </a:moveTo>
                  <a:lnTo>
                    <a:pt x="88" y="27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22" name="Rectangle 107"/>
            <p:cNvSpPr/>
            <p:nvPr/>
          </p:nvSpPr>
          <p:spPr>
            <a:xfrm>
              <a:off x="1185" y="6669"/>
              <a:ext cx="218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23" name="Rectangle 108"/>
            <p:cNvSpPr/>
            <p:nvPr/>
          </p:nvSpPr>
          <p:spPr>
            <a:xfrm>
              <a:off x="1420" y="6669"/>
              <a:ext cx="153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24" name="Rectangle 109"/>
            <p:cNvSpPr/>
            <p:nvPr/>
          </p:nvSpPr>
          <p:spPr>
            <a:xfrm>
              <a:off x="1270" y="7167"/>
              <a:ext cx="218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25" name="Rectangle 110"/>
            <p:cNvSpPr/>
            <p:nvPr/>
          </p:nvSpPr>
          <p:spPr>
            <a:xfrm>
              <a:off x="1485" y="7167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26" name="Rectangle 111"/>
            <p:cNvSpPr/>
            <p:nvPr/>
          </p:nvSpPr>
          <p:spPr>
            <a:xfrm>
              <a:off x="5988" y="6614"/>
              <a:ext cx="21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27" name="Rectangle 112"/>
            <p:cNvSpPr/>
            <p:nvPr/>
          </p:nvSpPr>
          <p:spPr>
            <a:xfrm>
              <a:off x="6225" y="6614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28" name="Rectangle 113"/>
            <p:cNvSpPr/>
            <p:nvPr/>
          </p:nvSpPr>
          <p:spPr>
            <a:xfrm>
              <a:off x="5925" y="7202"/>
              <a:ext cx="218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29" name="Rectangle 114"/>
            <p:cNvSpPr/>
            <p:nvPr/>
          </p:nvSpPr>
          <p:spPr>
            <a:xfrm>
              <a:off x="6160" y="7202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30" name="Freeform 115"/>
            <p:cNvSpPr>
              <a:spLocks noEditPoints="1"/>
            </p:cNvSpPr>
            <p:nvPr/>
          </p:nvSpPr>
          <p:spPr>
            <a:xfrm>
              <a:off x="9015" y="1162"/>
              <a:ext cx="623" cy="62"/>
            </a:xfrm>
            <a:custGeom>
              <a:avLst/>
              <a:gdLst/>
              <a:ahLst/>
              <a:cxnLst>
                <a:cxn ang="0">
                  <a:pos x="555" y="30"/>
                </a:cxn>
                <a:cxn ang="0">
                  <a:pos x="589" y="62"/>
                </a:cxn>
                <a:cxn ang="0">
                  <a:pos x="623" y="30"/>
                </a:cxn>
                <a:cxn ang="0">
                  <a:pos x="623" y="30"/>
                </a:cxn>
                <a:cxn ang="0">
                  <a:pos x="589" y="0"/>
                </a:cxn>
                <a:cxn ang="0">
                  <a:pos x="555" y="30"/>
                </a:cxn>
                <a:cxn ang="0">
                  <a:pos x="555" y="30"/>
                </a:cxn>
                <a:cxn ang="0">
                  <a:pos x="0" y="30"/>
                </a:cxn>
                <a:cxn ang="0">
                  <a:pos x="34" y="62"/>
                </a:cxn>
                <a:cxn ang="0">
                  <a:pos x="68" y="30"/>
                </a:cxn>
                <a:cxn ang="0">
                  <a:pos x="68" y="30"/>
                </a:cxn>
                <a:cxn ang="0">
                  <a:pos x="34" y="0"/>
                </a:cxn>
                <a:cxn ang="0">
                  <a:pos x="0" y="30"/>
                </a:cxn>
                <a:cxn ang="0">
                  <a:pos x="0" y="30"/>
                </a:cxn>
              </a:cxnLst>
              <a:pathLst>
                <a:path w="475" h="53">
                  <a:moveTo>
                    <a:pt x="423" y="26"/>
                  </a:moveTo>
                  <a:cubicBezTo>
                    <a:pt x="423" y="41"/>
                    <a:pt x="434" y="53"/>
                    <a:pt x="449" y="53"/>
                  </a:cubicBezTo>
                  <a:cubicBezTo>
                    <a:pt x="464" y="53"/>
                    <a:pt x="475" y="41"/>
                    <a:pt x="475" y="26"/>
                  </a:cubicBezTo>
                  <a:cubicBezTo>
                    <a:pt x="475" y="26"/>
                    <a:pt x="475" y="26"/>
                    <a:pt x="475" y="26"/>
                  </a:cubicBezTo>
                  <a:cubicBezTo>
                    <a:pt x="475" y="12"/>
                    <a:pt x="464" y="0"/>
                    <a:pt x="449" y="0"/>
                  </a:cubicBezTo>
                  <a:cubicBezTo>
                    <a:pt x="434" y="0"/>
                    <a:pt x="423" y="12"/>
                    <a:pt x="423" y="26"/>
                  </a:cubicBezTo>
                  <a:cubicBezTo>
                    <a:pt x="423" y="26"/>
                    <a:pt x="423" y="26"/>
                    <a:pt x="423" y="26"/>
                  </a:cubicBezTo>
                  <a:close/>
                  <a:moveTo>
                    <a:pt x="0" y="26"/>
                  </a:moveTo>
                  <a:cubicBezTo>
                    <a:pt x="0" y="41"/>
                    <a:pt x="11" y="53"/>
                    <a:pt x="26" y="53"/>
                  </a:cubicBezTo>
                  <a:cubicBezTo>
                    <a:pt x="41" y="53"/>
                    <a:pt x="52" y="41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1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31" name="Freeform 116"/>
            <p:cNvSpPr>
              <a:spLocks noEditPoints="1"/>
            </p:cNvSpPr>
            <p:nvPr/>
          </p:nvSpPr>
          <p:spPr>
            <a:xfrm>
              <a:off x="9015" y="1162"/>
              <a:ext cx="623" cy="62"/>
            </a:xfrm>
            <a:custGeom>
              <a:avLst/>
              <a:gdLst/>
              <a:ahLst/>
              <a:cxnLst>
                <a:cxn ang="0">
                  <a:pos x="555" y="30"/>
                </a:cxn>
                <a:cxn ang="0">
                  <a:pos x="589" y="62"/>
                </a:cxn>
                <a:cxn ang="0">
                  <a:pos x="623" y="30"/>
                </a:cxn>
                <a:cxn ang="0">
                  <a:pos x="623" y="30"/>
                </a:cxn>
                <a:cxn ang="0">
                  <a:pos x="589" y="0"/>
                </a:cxn>
                <a:cxn ang="0">
                  <a:pos x="555" y="30"/>
                </a:cxn>
                <a:cxn ang="0">
                  <a:pos x="555" y="30"/>
                </a:cxn>
                <a:cxn ang="0">
                  <a:pos x="0" y="30"/>
                </a:cxn>
                <a:cxn ang="0">
                  <a:pos x="34" y="62"/>
                </a:cxn>
                <a:cxn ang="0">
                  <a:pos x="68" y="30"/>
                </a:cxn>
                <a:cxn ang="0">
                  <a:pos x="68" y="30"/>
                </a:cxn>
                <a:cxn ang="0">
                  <a:pos x="34" y="0"/>
                </a:cxn>
                <a:cxn ang="0">
                  <a:pos x="0" y="30"/>
                </a:cxn>
                <a:cxn ang="0">
                  <a:pos x="0" y="30"/>
                </a:cxn>
              </a:cxnLst>
              <a:pathLst>
                <a:path w="475" h="53">
                  <a:moveTo>
                    <a:pt x="423" y="26"/>
                  </a:moveTo>
                  <a:cubicBezTo>
                    <a:pt x="423" y="41"/>
                    <a:pt x="434" y="53"/>
                    <a:pt x="449" y="53"/>
                  </a:cubicBezTo>
                  <a:cubicBezTo>
                    <a:pt x="464" y="53"/>
                    <a:pt x="475" y="41"/>
                    <a:pt x="475" y="26"/>
                  </a:cubicBezTo>
                  <a:cubicBezTo>
                    <a:pt x="475" y="26"/>
                    <a:pt x="475" y="26"/>
                    <a:pt x="475" y="26"/>
                  </a:cubicBezTo>
                  <a:cubicBezTo>
                    <a:pt x="475" y="12"/>
                    <a:pt x="464" y="0"/>
                    <a:pt x="449" y="0"/>
                  </a:cubicBezTo>
                  <a:cubicBezTo>
                    <a:pt x="434" y="0"/>
                    <a:pt x="423" y="12"/>
                    <a:pt x="423" y="26"/>
                  </a:cubicBezTo>
                  <a:cubicBezTo>
                    <a:pt x="423" y="26"/>
                    <a:pt x="423" y="26"/>
                    <a:pt x="423" y="26"/>
                  </a:cubicBezTo>
                  <a:close/>
                  <a:moveTo>
                    <a:pt x="0" y="26"/>
                  </a:moveTo>
                  <a:cubicBezTo>
                    <a:pt x="0" y="41"/>
                    <a:pt x="11" y="53"/>
                    <a:pt x="26" y="53"/>
                  </a:cubicBezTo>
                  <a:cubicBezTo>
                    <a:pt x="41" y="53"/>
                    <a:pt x="52" y="41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1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noFill/>
            <a:ln w="317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32" name="Line 117"/>
            <p:cNvSpPr/>
            <p:nvPr/>
          </p:nvSpPr>
          <p:spPr>
            <a:xfrm flipV="1">
              <a:off x="9080" y="1042"/>
              <a:ext cx="455" cy="140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33" name="Rectangle 118"/>
            <p:cNvSpPr/>
            <p:nvPr/>
          </p:nvSpPr>
          <p:spPr>
            <a:xfrm>
              <a:off x="10238" y="734"/>
              <a:ext cx="635" cy="22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134" name="Rectangle 119"/>
            <p:cNvSpPr/>
            <p:nvPr/>
          </p:nvSpPr>
          <p:spPr>
            <a:xfrm>
              <a:off x="10238" y="734"/>
              <a:ext cx="635" cy="223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135" name="Rectangle 120"/>
            <p:cNvSpPr/>
            <p:nvPr/>
          </p:nvSpPr>
          <p:spPr>
            <a:xfrm>
              <a:off x="10238" y="734"/>
              <a:ext cx="635" cy="223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136" name="Rectangle 121"/>
            <p:cNvSpPr/>
            <p:nvPr/>
          </p:nvSpPr>
          <p:spPr>
            <a:xfrm>
              <a:off x="10238" y="1347"/>
              <a:ext cx="635" cy="22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137" name="Rectangle 122"/>
            <p:cNvSpPr/>
            <p:nvPr/>
          </p:nvSpPr>
          <p:spPr>
            <a:xfrm>
              <a:off x="10238" y="1347"/>
              <a:ext cx="635" cy="222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138" name="Rectangle 123"/>
            <p:cNvSpPr/>
            <p:nvPr/>
          </p:nvSpPr>
          <p:spPr>
            <a:xfrm>
              <a:off x="10238" y="1347"/>
              <a:ext cx="635" cy="222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139" name="Freeform 124"/>
            <p:cNvSpPr>
              <a:spLocks noEditPoints="1"/>
            </p:cNvSpPr>
            <p:nvPr/>
          </p:nvSpPr>
          <p:spPr>
            <a:xfrm>
              <a:off x="9015" y="1777"/>
              <a:ext cx="623" cy="60"/>
            </a:xfrm>
            <a:custGeom>
              <a:avLst/>
              <a:gdLst/>
              <a:ahLst/>
              <a:cxnLst>
                <a:cxn ang="0">
                  <a:pos x="555" y="29"/>
                </a:cxn>
                <a:cxn ang="0">
                  <a:pos x="589" y="60"/>
                </a:cxn>
                <a:cxn ang="0">
                  <a:pos x="623" y="29"/>
                </a:cxn>
                <a:cxn ang="0">
                  <a:pos x="623" y="29"/>
                </a:cxn>
                <a:cxn ang="0">
                  <a:pos x="589" y="0"/>
                </a:cxn>
                <a:cxn ang="0">
                  <a:pos x="555" y="29"/>
                </a:cxn>
                <a:cxn ang="0">
                  <a:pos x="555" y="29"/>
                </a:cxn>
                <a:cxn ang="0">
                  <a:pos x="0" y="29"/>
                </a:cxn>
                <a:cxn ang="0">
                  <a:pos x="34" y="60"/>
                </a:cxn>
                <a:cxn ang="0">
                  <a:pos x="68" y="29"/>
                </a:cxn>
                <a:cxn ang="0">
                  <a:pos x="68" y="29"/>
                </a:cxn>
                <a:cxn ang="0">
                  <a:pos x="34" y="0"/>
                </a:cxn>
                <a:cxn ang="0">
                  <a:pos x="0" y="29"/>
                </a:cxn>
                <a:cxn ang="0">
                  <a:pos x="0" y="29"/>
                </a:cxn>
              </a:cxnLst>
              <a:pathLst>
                <a:path w="475" h="53">
                  <a:moveTo>
                    <a:pt x="423" y="26"/>
                  </a:moveTo>
                  <a:cubicBezTo>
                    <a:pt x="423" y="41"/>
                    <a:pt x="434" y="53"/>
                    <a:pt x="449" y="53"/>
                  </a:cubicBezTo>
                  <a:cubicBezTo>
                    <a:pt x="464" y="53"/>
                    <a:pt x="475" y="41"/>
                    <a:pt x="475" y="26"/>
                  </a:cubicBezTo>
                  <a:cubicBezTo>
                    <a:pt x="475" y="26"/>
                    <a:pt x="475" y="26"/>
                    <a:pt x="475" y="26"/>
                  </a:cubicBezTo>
                  <a:cubicBezTo>
                    <a:pt x="475" y="11"/>
                    <a:pt x="464" y="0"/>
                    <a:pt x="449" y="0"/>
                  </a:cubicBezTo>
                  <a:cubicBezTo>
                    <a:pt x="434" y="0"/>
                    <a:pt x="423" y="11"/>
                    <a:pt x="423" y="26"/>
                  </a:cubicBezTo>
                  <a:cubicBezTo>
                    <a:pt x="423" y="26"/>
                    <a:pt x="423" y="26"/>
                    <a:pt x="423" y="26"/>
                  </a:cubicBezTo>
                  <a:close/>
                  <a:moveTo>
                    <a:pt x="0" y="26"/>
                  </a:moveTo>
                  <a:cubicBezTo>
                    <a:pt x="0" y="41"/>
                    <a:pt x="11" y="53"/>
                    <a:pt x="26" y="53"/>
                  </a:cubicBezTo>
                  <a:cubicBezTo>
                    <a:pt x="41" y="53"/>
                    <a:pt x="52" y="41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1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40" name="Freeform 125"/>
            <p:cNvSpPr>
              <a:spLocks noEditPoints="1"/>
            </p:cNvSpPr>
            <p:nvPr/>
          </p:nvSpPr>
          <p:spPr>
            <a:xfrm>
              <a:off x="9015" y="1777"/>
              <a:ext cx="623" cy="60"/>
            </a:xfrm>
            <a:custGeom>
              <a:avLst/>
              <a:gdLst/>
              <a:ahLst/>
              <a:cxnLst>
                <a:cxn ang="0">
                  <a:pos x="555" y="29"/>
                </a:cxn>
                <a:cxn ang="0">
                  <a:pos x="589" y="60"/>
                </a:cxn>
                <a:cxn ang="0">
                  <a:pos x="623" y="29"/>
                </a:cxn>
                <a:cxn ang="0">
                  <a:pos x="623" y="29"/>
                </a:cxn>
                <a:cxn ang="0">
                  <a:pos x="589" y="0"/>
                </a:cxn>
                <a:cxn ang="0">
                  <a:pos x="555" y="29"/>
                </a:cxn>
                <a:cxn ang="0">
                  <a:pos x="555" y="29"/>
                </a:cxn>
                <a:cxn ang="0">
                  <a:pos x="0" y="29"/>
                </a:cxn>
                <a:cxn ang="0">
                  <a:pos x="34" y="60"/>
                </a:cxn>
                <a:cxn ang="0">
                  <a:pos x="68" y="29"/>
                </a:cxn>
                <a:cxn ang="0">
                  <a:pos x="68" y="29"/>
                </a:cxn>
                <a:cxn ang="0">
                  <a:pos x="34" y="0"/>
                </a:cxn>
                <a:cxn ang="0">
                  <a:pos x="0" y="29"/>
                </a:cxn>
                <a:cxn ang="0">
                  <a:pos x="0" y="29"/>
                </a:cxn>
              </a:cxnLst>
              <a:pathLst>
                <a:path w="475" h="53">
                  <a:moveTo>
                    <a:pt x="423" y="26"/>
                  </a:moveTo>
                  <a:cubicBezTo>
                    <a:pt x="423" y="41"/>
                    <a:pt x="434" y="53"/>
                    <a:pt x="449" y="53"/>
                  </a:cubicBezTo>
                  <a:cubicBezTo>
                    <a:pt x="464" y="53"/>
                    <a:pt x="475" y="41"/>
                    <a:pt x="475" y="26"/>
                  </a:cubicBezTo>
                  <a:cubicBezTo>
                    <a:pt x="475" y="26"/>
                    <a:pt x="475" y="26"/>
                    <a:pt x="475" y="26"/>
                  </a:cubicBezTo>
                  <a:cubicBezTo>
                    <a:pt x="475" y="11"/>
                    <a:pt x="464" y="0"/>
                    <a:pt x="449" y="0"/>
                  </a:cubicBezTo>
                  <a:cubicBezTo>
                    <a:pt x="434" y="0"/>
                    <a:pt x="423" y="11"/>
                    <a:pt x="423" y="26"/>
                  </a:cubicBezTo>
                  <a:cubicBezTo>
                    <a:pt x="423" y="26"/>
                    <a:pt x="423" y="26"/>
                    <a:pt x="423" y="26"/>
                  </a:cubicBezTo>
                  <a:close/>
                  <a:moveTo>
                    <a:pt x="0" y="26"/>
                  </a:moveTo>
                  <a:cubicBezTo>
                    <a:pt x="0" y="41"/>
                    <a:pt x="11" y="53"/>
                    <a:pt x="26" y="53"/>
                  </a:cubicBezTo>
                  <a:cubicBezTo>
                    <a:pt x="41" y="53"/>
                    <a:pt x="52" y="41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1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noFill/>
            <a:ln w="317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41" name="Line 126"/>
            <p:cNvSpPr/>
            <p:nvPr/>
          </p:nvSpPr>
          <p:spPr>
            <a:xfrm flipV="1">
              <a:off x="9080" y="1654"/>
              <a:ext cx="455" cy="140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42" name="Rectangle 127"/>
            <p:cNvSpPr/>
            <p:nvPr/>
          </p:nvSpPr>
          <p:spPr>
            <a:xfrm>
              <a:off x="7728" y="734"/>
              <a:ext cx="36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PB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43" name="Rectangle 128"/>
            <p:cNvSpPr/>
            <p:nvPr/>
          </p:nvSpPr>
          <p:spPr>
            <a:xfrm>
              <a:off x="8090" y="734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7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44" name="Rectangle 129"/>
            <p:cNvSpPr/>
            <p:nvPr/>
          </p:nvSpPr>
          <p:spPr>
            <a:xfrm>
              <a:off x="7770" y="1284"/>
              <a:ext cx="368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PB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45" name="Rectangle 130"/>
            <p:cNvSpPr/>
            <p:nvPr/>
          </p:nvSpPr>
          <p:spPr>
            <a:xfrm>
              <a:off x="8133" y="1284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46" name="Rectangle 131"/>
            <p:cNvSpPr/>
            <p:nvPr/>
          </p:nvSpPr>
          <p:spPr>
            <a:xfrm>
              <a:off x="7770" y="2682"/>
              <a:ext cx="368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PB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47" name="Rectangle 132"/>
            <p:cNvSpPr/>
            <p:nvPr/>
          </p:nvSpPr>
          <p:spPr>
            <a:xfrm>
              <a:off x="8133" y="2682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48" name="Rectangle 133"/>
            <p:cNvSpPr/>
            <p:nvPr/>
          </p:nvSpPr>
          <p:spPr>
            <a:xfrm>
              <a:off x="7645" y="4904"/>
              <a:ext cx="385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PA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49" name="Rectangle 134"/>
            <p:cNvSpPr/>
            <p:nvPr/>
          </p:nvSpPr>
          <p:spPr>
            <a:xfrm>
              <a:off x="8048" y="4904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7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50" name="Rectangle 135"/>
            <p:cNvSpPr/>
            <p:nvPr/>
          </p:nvSpPr>
          <p:spPr>
            <a:xfrm>
              <a:off x="7645" y="5604"/>
              <a:ext cx="385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PA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51" name="Rectangle 136"/>
            <p:cNvSpPr/>
            <p:nvPr/>
          </p:nvSpPr>
          <p:spPr>
            <a:xfrm>
              <a:off x="8053" y="5557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52" name="Rectangle 137"/>
            <p:cNvSpPr/>
            <p:nvPr/>
          </p:nvSpPr>
          <p:spPr>
            <a:xfrm>
              <a:off x="7688" y="6669"/>
              <a:ext cx="385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PA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53" name="Rectangle 138"/>
            <p:cNvSpPr/>
            <p:nvPr/>
          </p:nvSpPr>
          <p:spPr>
            <a:xfrm>
              <a:off x="8090" y="6669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54" name="Line 139"/>
            <p:cNvSpPr/>
            <p:nvPr/>
          </p:nvSpPr>
          <p:spPr>
            <a:xfrm flipH="1">
              <a:off x="8258" y="847"/>
              <a:ext cx="1980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55" name="Line 140"/>
            <p:cNvSpPr/>
            <p:nvPr/>
          </p:nvSpPr>
          <p:spPr>
            <a:xfrm>
              <a:off x="10873" y="847"/>
              <a:ext cx="515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56" name="Freeform 141"/>
            <p:cNvSpPr/>
            <p:nvPr/>
          </p:nvSpPr>
          <p:spPr>
            <a:xfrm>
              <a:off x="8655" y="847"/>
              <a:ext cx="395" cy="345"/>
            </a:xfrm>
            <a:custGeom>
              <a:avLst/>
              <a:gdLst/>
              <a:ahLst/>
              <a:cxnLst>
                <a:cxn ang="0">
                  <a:pos x="395" y="345"/>
                </a:cxn>
                <a:cxn ang="0">
                  <a:pos x="0" y="345"/>
                </a:cxn>
                <a:cxn ang="0">
                  <a:pos x="0" y="0"/>
                </a:cxn>
              </a:cxnLst>
              <a:pathLst>
                <a:path w="149" h="138">
                  <a:moveTo>
                    <a:pt x="149" y="138"/>
                  </a:moveTo>
                  <a:lnTo>
                    <a:pt x="0" y="138"/>
                  </a:lnTo>
                  <a:lnTo>
                    <a:pt x="0" y="0"/>
                  </a:lnTo>
                </a:path>
              </a:pathLst>
            </a:custGeom>
            <a:noFill/>
            <a:ln w="11113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57" name="Freeform 142"/>
            <p:cNvSpPr/>
            <p:nvPr/>
          </p:nvSpPr>
          <p:spPr>
            <a:xfrm>
              <a:off x="9603" y="1192"/>
              <a:ext cx="220" cy="24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" y="0"/>
                </a:cxn>
                <a:cxn ang="0">
                  <a:pos x="220" y="2460"/>
                </a:cxn>
              </a:cxnLst>
              <a:pathLst>
                <a:path w="83" h="984">
                  <a:moveTo>
                    <a:pt x="0" y="0"/>
                  </a:moveTo>
                  <a:lnTo>
                    <a:pt x="83" y="0"/>
                  </a:lnTo>
                  <a:lnTo>
                    <a:pt x="83" y="984"/>
                  </a:lnTo>
                </a:path>
              </a:pathLst>
            </a:custGeom>
            <a:noFill/>
            <a:ln w="11113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58" name="Line 143"/>
            <p:cNvSpPr/>
            <p:nvPr/>
          </p:nvSpPr>
          <p:spPr>
            <a:xfrm flipH="1">
              <a:off x="8258" y="1457"/>
              <a:ext cx="1980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59" name="Line 144"/>
            <p:cNvSpPr/>
            <p:nvPr/>
          </p:nvSpPr>
          <p:spPr>
            <a:xfrm>
              <a:off x="9603" y="1807"/>
              <a:ext cx="220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60" name="Rectangle 145"/>
            <p:cNvSpPr/>
            <p:nvPr/>
          </p:nvSpPr>
          <p:spPr>
            <a:xfrm>
              <a:off x="10238" y="2679"/>
              <a:ext cx="635" cy="22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161" name="Rectangle 146"/>
            <p:cNvSpPr/>
            <p:nvPr/>
          </p:nvSpPr>
          <p:spPr>
            <a:xfrm>
              <a:off x="10238" y="2679"/>
              <a:ext cx="635" cy="223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162" name="Rectangle 147"/>
            <p:cNvSpPr/>
            <p:nvPr/>
          </p:nvSpPr>
          <p:spPr>
            <a:xfrm>
              <a:off x="10238" y="2679"/>
              <a:ext cx="635" cy="223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163" name="Freeform 148"/>
            <p:cNvSpPr>
              <a:spLocks noEditPoints="1"/>
            </p:cNvSpPr>
            <p:nvPr/>
          </p:nvSpPr>
          <p:spPr>
            <a:xfrm>
              <a:off x="9015" y="3107"/>
              <a:ext cx="623" cy="60"/>
            </a:xfrm>
            <a:custGeom>
              <a:avLst/>
              <a:gdLst/>
              <a:ahLst/>
              <a:cxnLst>
                <a:cxn ang="0">
                  <a:pos x="555" y="31"/>
                </a:cxn>
                <a:cxn ang="0">
                  <a:pos x="589" y="60"/>
                </a:cxn>
                <a:cxn ang="0">
                  <a:pos x="623" y="31"/>
                </a:cxn>
                <a:cxn ang="0">
                  <a:pos x="623" y="31"/>
                </a:cxn>
                <a:cxn ang="0">
                  <a:pos x="589" y="0"/>
                </a:cxn>
                <a:cxn ang="0">
                  <a:pos x="555" y="31"/>
                </a:cxn>
                <a:cxn ang="0">
                  <a:pos x="555" y="31"/>
                </a:cxn>
                <a:cxn ang="0">
                  <a:pos x="0" y="31"/>
                </a:cxn>
                <a:cxn ang="0">
                  <a:pos x="34" y="60"/>
                </a:cxn>
                <a:cxn ang="0">
                  <a:pos x="68" y="31"/>
                </a:cxn>
                <a:cxn ang="0">
                  <a:pos x="68" y="31"/>
                </a:cxn>
                <a:cxn ang="0">
                  <a:pos x="34" y="0"/>
                </a:cxn>
                <a:cxn ang="0">
                  <a:pos x="0" y="31"/>
                </a:cxn>
                <a:cxn ang="0">
                  <a:pos x="0" y="31"/>
                </a:cxn>
              </a:cxnLst>
              <a:pathLst>
                <a:path w="475" h="53">
                  <a:moveTo>
                    <a:pt x="423" y="27"/>
                  </a:moveTo>
                  <a:cubicBezTo>
                    <a:pt x="423" y="41"/>
                    <a:pt x="434" y="53"/>
                    <a:pt x="449" y="53"/>
                  </a:cubicBezTo>
                  <a:cubicBezTo>
                    <a:pt x="464" y="53"/>
                    <a:pt x="475" y="41"/>
                    <a:pt x="475" y="27"/>
                  </a:cubicBezTo>
                  <a:cubicBezTo>
                    <a:pt x="475" y="27"/>
                    <a:pt x="475" y="27"/>
                    <a:pt x="475" y="27"/>
                  </a:cubicBezTo>
                  <a:cubicBezTo>
                    <a:pt x="475" y="12"/>
                    <a:pt x="464" y="0"/>
                    <a:pt x="449" y="0"/>
                  </a:cubicBezTo>
                  <a:cubicBezTo>
                    <a:pt x="434" y="0"/>
                    <a:pt x="423" y="12"/>
                    <a:pt x="423" y="27"/>
                  </a:cubicBezTo>
                  <a:cubicBezTo>
                    <a:pt x="423" y="27"/>
                    <a:pt x="423" y="27"/>
                    <a:pt x="423" y="27"/>
                  </a:cubicBezTo>
                  <a:close/>
                  <a:moveTo>
                    <a:pt x="0" y="27"/>
                  </a:moveTo>
                  <a:cubicBezTo>
                    <a:pt x="0" y="41"/>
                    <a:pt x="11" y="53"/>
                    <a:pt x="26" y="53"/>
                  </a:cubicBezTo>
                  <a:cubicBezTo>
                    <a:pt x="41" y="53"/>
                    <a:pt x="52" y="4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12"/>
                    <a:pt x="41" y="0"/>
                    <a:pt x="26" y="0"/>
                  </a:cubicBezTo>
                  <a:cubicBezTo>
                    <a:pt x="11" y="0"/>
                    <a:pt x="0" y="1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64" name="Freeform 149"/>
            <p:cNvSpPr>
              <a:spLocks noEditPoints="1"/>
            </p:cNvSpPr>
            <p:nvPr/>
          </p:nvSpPr>
          <p:spPr>
            <a:xfrm>
              <a:off x="9015" y="3107"/>
              <a:ext cx="623" cy="60"/>
            </a:xfrm>
            <a:custGeom>
              <a:avLst/>
              <a:gdLst/>
              <a:ahLst/>
              <a:cxnLst>
                <a:cxn ang="0">
                  <a:pos x="555" y="31"/>
                </a:cxn>
                <a:cxn ang="0">
                  <a:pos x="589" y="60"/>
                </a:cxn>
                <a:cxn ang="0">
                  <a:pos x="623" y="31"/>
                </a:cxn>
                <a:cxn ang="0">
                  <a:pos x="623" y="31"/>
                </a:cxn>
                <a:cxn ang="0">
                  <a:pos x="589" y="0"/>
                </a:cxn>
                <a:cxn ang="0">
                  <a:pos x="555" y="31"/>
                </a:cxn>
                <a:cxn ang="0">
                  <a:pos x="555" y="31"/>
                </a:cxn>
                <a:cxn ang="0">
                  <a:pos x="0" y="31"/>
                </a:cxn>
                <a:cxn ang="0">
                  <a:pos x="34" y="60"/>
                </a:cxn>
                <a:cxn ang="0">
                  <a:pos x="68" y="31"/>
                </a:cxn>
                <a:cxn ang="0">
                  <a:pos x="68" y="31"/>
                </a:cxn>
                <a:cxn ang="0">
                  <a:pos x="34" y="0"/>
                </a:cxn>
                <a:cxn ang="0">
                  <a:pos x="0" y="31"/>
                </a:cxn>
                <a:cxn ang="0">
                  <a:pos x="0" y="31"/>
                </a:cxn>
              </a:cxnLst>
              <a:pathLst>
                <a:path w="475" h="53">
                  <a:moveTo>
                    <a:pt x="423" y="27"/>
                  </a:moveTo>
                  <a:cubicBezTo>
                    <a:pt x="423" y="41"/>
                    <a:pt x="434" y="53"/>
                    <a:pt x="449" y="53"/>
                  </a:cubicBezTo>
                  <a:cubicBezTo>
                    <a:pt x="464" y="53"/>
                    <a:pt x="475" y="41"/>
                    <a:pt x="475" y="27"/>
                  </a:cubicBezTo>
                  <a:cubicBezTo>
                    <a:pt x="475" y="27"/>
                    <a:pt x="475" y="27"/>
                    <a:pt x="475" y="27"/>
                  </a:cubicBezTo>
                  <a:cubicBezTo>
                    <a:pt x="475" y="12"/>
                    <a:pt x="464" y="0"/>
                    <a:pt x="449" y="0"/>
                  </a:cubicBezTo>
                  <a:cubicBezTo>
                    <a:pt x="434" y="0"/>
                    <a:pt x="423" y="12"/>
                    <a:pt x="423" y="27"/>
                  </a:cubicBezTo>
                  <a:cubicBezTo>
                    <a:pt x="423" y="27"/>
                    <a:pt x="423" y="27"/>
                    <a:pt x="423" y="27"/>
                  </a:cubicBezTo>
                  <a:close/>
                  <a:moveTo>
                    <a:pt x="0" y="27"/>
                  </a:moveTo>
                  <a:cubicBezTo>
                    <a:pt x="0" y="41"/>
                    <a:pt x="11" y="53"/>
                    <a:pt x="26" y="53"/>
                  </a:cubicBezTo>
                  <a:cubicBezTo>
                    <a:pt x="41" y="53"/>
                    <a:pt x="52" y="4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12"/>
                    <a:pt x="41" y="0"/>
                    <a:pt x="26" y="0"/>
                  </a:cubicBezTo>
                  <a:cubicBezTo>
                    <a:pt x="11" y="0"/>
                    <a:pt x="0" y="1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noFill/>
            <a:ln w="317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65" name="Line 150"/>
            <p:cNvSpPr/>
            <p:nvPr/>
          </p:nvSpPr>
          <p:spPr>
            <a:xfrm flipV="1">
              <a:off x="9080" y="2984"/>
              <a:ext cx="455" cy="143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66" name="Line 151"/>
            <p:cNvSpPr/>
            <p:nvPr/>
          </p:nvSpPr>
          <p:spPr>
            <a:xfrm flipH="1">
              <a:off x="8258" y="2789"/>
              <a:ext cx="1980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67" name="Line 152"/>
            <p:cNvSpPr/>
            <p:nvPr/>
          </p:nvSpPr>
          <p:spPr>
            <a:xfrm>
              <a:off x="9603" y="3137"/>
              <a:ext cx="220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68" name="Rectangle 153"/>
            <p:cNvSpPr/>
            <p:nvPr/>
          </p:nvSpPr>
          <p:spPr>
            <a:xfrm>
              <a:off x="8928" y="2132"/>
              <a:ext cx="30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69" name="Freeform 154"/>
            <p:cNvSpPr/>
            <p:nvPr/>
          </p:nvSpPr>
          <p:spPr>
            <a:xfrm>
              <a:off x="8655" y="1464"/>
              <a:ext cx="395" cy="345"/>
            </a:xfrm>
            <a:custGeom>
              <a:avLst/>
              <a:gdLst/>
              <a:ahLst/>
              <a:cxnLst>
                <a:cxn ang="0">
                  <a:pos x="395" y="345"/>
                </a:cxn>
                <a:cxn ang="0">
                  <a:pos x="0" y="345"/>
                </a:cxn>
                <a:cxn ang="0">
                  <a:pos x="0" y="0"/>
                </a:cxn>
              </a:cxnLst>
              <a:pathLst>
                <a:path w="149" h="138">
                  <a:moveTo>
                    <a:pt x="149" y="138"/>
                  </a:moveTo>
                  <a:lnTo>
                    <a:pt x="0" y="138"/>
                  </a:lnTo>
                  <a:lnTo>
                    <a:pt x="0" y="0"/>
                  </a:lnTo>
                </a:path>
              </a:pathLst>
            </a:custGeom>
            <a:noFill/>
            <a:ln w="11113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70" name="Freeform 155"/>
            <p:cNvSpPr/>
            <p:nvPr/>
          </p:nvSpPr>
          <p:spPr>
            <a:xfrm>
              <a:off x="8655" y="2784"/>
              <a:ext cx="395" cy="345"/>
            </a:xfrm>
            <a:custGeom>
              <a:avLst/>
              <a:gdLst/>
              <a:ahLst/>
              <a:cxnLst>
                <a:cxn ang="0">
                  <a:pos x="395" y="345"/>
                </a:cxn>
                <a:cxn ang="0">
                  <a:pos x="0" y="345"/>
                </a:cxn>
                <a:cxn ang="0">
                  <a:pos x="0" y="0"/>
                </a:cxn>
              </a:cxnLst>
              <a:pathLst>
                <a:path w="149" h="138">
                  <a:moveTo>
                    <a:pt x="149" y="138"/>
                  </a:moveTo>
                  <a:lnTo>
                    <a:pt x="0" y="138"/>
                  </a:lnTo>
                  <a:lnTo>
                    <a:pt x="0" y="0"/>
                  </a:lnTo>
                </a:path>
              </a:pathLst>
            </a:custGeom>
            <a:noFill/>
            <a:ln w="11113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71" name="Line 156"/>
            <p:cNvSpPr/>
            <p:nvPr/>
          </p:nvSpPr>
          <p:spPr>
            <a:xfrm>
              <a:off x="9683" y="3652"/>
              <a:ext cx="320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72" name="Line 157"/>
            <p:cNvSpPr/>
            <p:nvPr/>
          </p:nvSpPr>
          <p:spPr>
            <a:xfrm>
              <a:off x="10873" y="1457"/>
              <a:ext cx="515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73" name="Line 158"/>
            <p:cNvSpPr/>
            <p:nvPr/>
          </p:nvSpPr>
          <p:spPr>
            <a:xfrm>
              <a:off x="10873" y="2789"/>
              <a:ext cx="515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74" name="Line 159"/>
            <p:cNvSpPr/>
            <p:nvPr/>
          </p:nvSpPr>
          <p:spPr>
            <a:xfrm>
              <a:off x="11388" y="637"/>
              <a:ext cx="0" cy="2152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75" name="Rectangle 160"/>
            <p:cNvSpPr/>
            <p:nvPr/>
          </p:nvSpPr>
          <p:spPr>
            <a:xfrm>
              <a:off x="11343" y="274"/>
              <a:ext cx="17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+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76" name="Rectangle 161"/>
            <p:cNvSpPr/>
            <p:nvPr/>
          </p:nvSpPr>
          <p:spPr>
            <a:xfrm>
              <a:off x="11530" y="274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5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77" name="Rectangle 162"/>
            <p:cNvSpPr/>
            <p:nvPr/>
          </p:nvSpPr>
          <p:spPr>
            <a:xfrm>
              <a:off x="11713" y="274"/>
              <a:ext cx="21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V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78" name="Rectangle 163"/>
            <p:cNvSpPr/>
            <p:nvPr/>
          </p:nvSpPr>
          <p:spPr>
            <a:xfrm>
              <a:off x="9280" y="1157"/>
              <a:ext cx="218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79" name="Rectangle 164"/>
            <p:cNvSpPr/>
            <p:nvPr/>
          </p:nvSpPr>
          <p:spPr>
            <a:xfrm>
              <a:off x="9518" y="1157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7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80" name="Rectangle 165"/>
            <p:cNvSpPr/>
            <p:nvPr/>
          </p:nvSpPr>
          <p:spPr>
            <a:xfrm>
              <a:off x="9323" y="1782"/>
              <a:ext cx="21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81" name="Rectangle 166"/>
            <p:cNvSpPr/>
            <p:nvPr/>
          </p:nvSpPr>
          <p:spPr>
            <a:xfrm>
              <a:off x="9538" y="1782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82" name="Rectangle 167"/>
            <p:cNvSpPr/>
            <p:nvPr/>
          </p:nvSpPr>
          <p:spPr>
            <a:xfrm>
              <a:off x="9238" y="3104"/>
              <a:ext cx="21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83" name="Rectangle 168"/>
            <p:cNvSpPr/>
            <p:nvPr/>
          </p:nvSpPr>
          <p:spPr>
            <a:xfrm>
              <a:off x="9478" y="3104"/>
              <a:ext cx="14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184" name="Rectangle 169"/>
            <p:cNvSpPr/>
            <p:nvPr/>
          </p:nvSpPr>
          <p:spPr>
            <a:xfrm>
              <a:off x="8850" y="4957"/>
              <a:ext cx="638" cy="22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185" name="Rectangle 170"/>
            <p:cNvSpPr/>
            <p:nvPr/>
          </p:nvSpPr>
          <p:spPr>
            <a:xfrm>
              <a:off x="8850" y="4957"/>
              <a:ext cx="638" cy="222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186" name="Rectangle 171"/>
            <p:cNvSpPr/>
            <p:nvPr/>
          </p:nvSpPr>
          <p:spPr>
            <a:xfrm>
              <a:off x="8850" y="4957"/>
              <a:ext cx="638" cy="222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187" name="Freeform 172"/>
            <p:cNvSpPr/>
            <p:nvPr/>
          </p:nvSpPr>
          <p:spPr>
            <a:xfrm>
              <a:off x="9923" y="4937"/>
              <a:ext cx="315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77"/>
                </a:cxn>
                <a:cxn ang="0">
                  <a:pos x="315" y="137"/>
                </a:cxn>
                <a:cxn ang="0">
                  <a:pos x="0" y="0"/>
                </a:cxn>
              </a:cxnLst>
              <a:pathLst>
                <a:path w="119" h="111">
                  <a:moveTo>
                    <a:pt x="0" y="0"/>
                  </a:moveTo>
                  <a:lnTo>
                    <a:pt x="0" y="111"/>
                  </a:lnTo>
                  <a:lnTo>
                    <a:pt x="119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88" name="Freeform 173"/>
            <p:cNvSpPr/>
            <p:nvPr/>
          </p:nvSpPr>
          <p:spPr>
            <a:xfrm>
              <a:off x="9923" y="4937"/>
              <a:ext cx="315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77"/>
                </a:cxn>
                <a:cxn ang="0">
                  <a:pos x="315" y="137"/>
                </a:cxn>
                <a:cxn ang="0">
                  <a:pos x="0" y="0"/>
                </a:cxn>
              </a:cxnLst>
              <a:pathLst>
                <a:path w="119" h="111">
                  <a:moveTo>
                    <a:pt x="0" y="0"/>
                  </a:moveTo>
                  <a:lnTo>
                    <a:pt x="0" y="111"/>
                  </a:lnTo>
                  <a:lnTo>
                    <a:pt x="119" y="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89" name="Line 174"/>
            <p:cNvSpPr/>
            <p:nvPr/>
          </p:nvSpPr>
          <p:spPr>
            <a:xfrm>
              <a:off x="10238" y="4902"/>
              <a:ext cx="0" cy="345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90" name="Line 175"/>
            <p:cNvSpPr/>
            <p:nvPr/>
          </p:nvSpPr>
          <p:spPr>
            <a:xfrm flipH="1">
              <a:off x="8258" y="5067"/>
              <a:ext cx="592" cy="7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91" name="Line 176"/>
            <p:cNvSpPr/>
            <p:nvPr/>
          </p:nvSpPr>
          <p:spPr>
            <a:xfrm>
              <a:off x="9488" y="5067"/>
              <a:ext cx="435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92" name="Line 177"/>
            <p:cNvSpPr/>
            <p:nvPr/>
          </p:nvSpPr>
          <p:spPr>
            <a:xfrm>
              <a:off x="10238" y="5074"/>
              <a:ext cx="597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93" name="Rectangle 178"/>
            <p:cNvSpPr/>
            <p:nvPr/>
          </p:nvSpPr>
          <p:spPr>
            <a:xfrm>
              <a:off x="8873" y="5652"/>
              <a:ext cx="632" cy="22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194" name="Rectangle 179"/>
            <p:cNvSpPr/>
            <p:nvPr/>
          </p:nvSpPr>
          <p:spPr>
            <a:xfrm>
              <a:off x="8873" y="5652"/>
              <a:ext cx="632" cy="222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195" name="Rectangle 180"/>
            <p:cNvSpPr/>
            <p:nvPr/>
          </p:nvSpPr>
          <p:spPr>
            <a:xfrm>
              <a:off x="8873" y="5652"/>
              <a:ext cx="632" cy="222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196" name="Freeform 181"/>
            <p:cNvSpPr/>
            <p:nvPr/>
          </p:nvSpPr>
          <p:spPr>
            <a:xfrm>
              <a:off x="9940" y="5629"/>
              <a:ext cx="318" cy="2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0"/>
                </a:cxn>
                <a:cxn ang="0">
                  <a:pos x="318" y="140"/>
                </a:cxn>
                <a:cxn ang="0">
                  <a:pos x="0" y="0"/>
                </a:cxn>
              </a:cxnLst>
              <a:pathLst>
                <a:path w="120" h="112">
                  <a:moveTo>
                    <a:pt x="0" y="0"/>
                  </a:moveTo>
                  <a:lnTo>
                    <a:pt x="0" y="112"/>
                  </a:lnTo>
                  <a:lnTo>
                    <a:pt x="12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97" name="Freeform 182"/>
            <p:cNvSpPr/>
            <p:nvPr/>
          </p:nvSpPr>
          <p:spPr>
            <a:xfrm>
              <a:off x="9940" y="5629"/>
              <a:ext cx="318" cy="2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0"/>
                </a:cxn>
                <a:cxn ang="0">
                  <a:pos x="318" y="140"/>
                </a:cxn>
                <a:cxn ang="0">
                  <a:pos x="0" y="0"/>
                </a:cxn>
              </a:cxnLst>
              <a:pathLst>
                <a:path w="120" h="112">
                  <a:moveTo>
                    <a:pt x="0" y="0"/>
                  </a:moveTo>
                  <a:lnTo>
                    <a:pt x="0" y="112"/>
                  </a:lnTo>
                  <a:lnTo>
                    <a:pt x="120" y="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98" name="Line 183"/>
            <p:cNvSpPr/>
            <p:nvPr/>
          </p:nvSpPr>
          <p:spPr>
            <a:xfrm>
              <a:off x="10258" y="5597"/>
              <a:ext cx="0" cy="345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199" name="Line 184"/>
            <p:cNvSpPr/>
            <p:nvPr/>
          </p:nvSpPr>
          <p:spPr>
            <a:xfrm flipH="1">
              <a:off x="8278" y="5762"/>
              <a:ext cx="595" cy="7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200" name="Line 185"/>
            <p:cNvSpPr/>
            <p:nvPr/>
          </p:nvSpPr>
          <p:spPr>
            <a:xfrm>
              <a:off x="9505" y="5762"/>
              <a:ext cx="435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201" name="Line 186"/>
            <p:cNvSpPr/>
            <p:nvPr/>
          </p:nvSpPr>
          <p:spPr>
            <a:xfrm>
              <a:off x="10258" y="5769"/>
              <a:ext cx="595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202" name="Rectangle 187"/>
            <p:cNvSpPr/>
            <p:nvPr/>
          </p:nvSpPr>
          <p:spPr>
            <a:xfrm>
              <a:off x="8850" y="6692"/>
              <a:ext cx="638" cy="2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203" name="Rectangle 188"/>
            <p:cNvSpPr/>
            <p:nvPr/>
          </p:nvSpPr>
          <p:spPr>
            <a:xfrm>
              <a:off x="8850" y="6692"/>
              <a:ext cx="638" cy="225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204" name="Rectangle 189"/>
            <p:cNvSpPr/>
            <p:nvPr/>
          </p:nvSpPr>
          <p:spPr>
            <a:xfrm>
              <a:off x="8850" y="6692"/>
              <a:ext cx="638" cy="225"/>
            </a:xfrm>
            <a:prstGeom prst="rect">
              <a:avLst/>
            </a:prstGeom>
            <a:noFill/>
            <a:ln w="3175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7205" name="Freeform 190"/>
            <p:cNvSpPr/>
            <p:nvPr/>
          </p:nvSpPr>
          <p:spPr>
            <a:xfrm>
              <a:off x="9923" y="6672"/>
              <a:ext cx="315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77"/>
                </a:cxn>
                <a:cxn ang="0">
                  <a:pos x="315" y="140"/>
                </a:cxn>
                <a:cxn ang="0">
                  <a:pos x="0" y="0"/>
                </a:cxn>
              </a:cxnLst>
              <a:pathLst>
                <a:path w="119" h="111">
                  <a:moveTo>
                    <a:pt x="0" y="0"/>
                  </a:moveTo>
                  <a:lnTo>
                    <a:pt x="0" y="111"/>
                  </a:lnTo>
                  <a:lnTo>
                    <a:pt x="119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206" name="Freeform 191"/>
            <p:cNvSpPr/>
            <p:nvPr/>
          </p:nvSpPr>
          <p:spPr>
            <a:xfrm>
              <a:off x="9923" y="6672"/>
              <a:ext cx="315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77"/>
                </a:cxn>
                <a:cxn ang="0">
                  <a:pos x="315" y="140"/>
                </a:cxn>
                <a:cxn ang="0">
                  <a:pos x="0" y="0"/>
                </a:cxn>
              </a:cxnLst>
              <a:pathLst>
                <a:path w="119" h="111">
                  <a:moveTo>
                    <a:pt x="0" y="0"/>
                  </a:moveTo>
                  <a:lnTo>
                    <a:pt x="0" y="111"/>
                  </a:lnTo>
                  <a:lnTo>
                    <a:pt x="119" y="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207" name="Line 192"/>
            <p:cNvSpPr/>
            <p:nvPr/>
          </p:nvSpPr>
          <p:spPr>
            <a:xfrm>
              <a:off x="10238" y="6637"/>
              <a:ext cx="0" cy="347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208" name="Line 193"/>
            <p:cNvSpPr/>
            <p:nvPr/>
          </p:nvSpPr>
          <p:spPr>
            <a:xfrm flipH="1">
              <a:off x="8258" y="6804"/>
              <a:ext cx="592" cy="8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209" name="Line 194"/>
            <p:cNvSpPr/>
            <p:nvPr/>
          </p:nvSpPr>
          <p:spPr>
            <a:xfrm>
              <a:off x="9488" y="6804"/>
              <a:ext cx="435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210" name="Line 195"/>
            <p:cNvSpPr/>
            <p:nvPr/>
          </p:nvSpPr>
          <p:spPr>
            <a:xfrm>
              <a:off x="10238" y="6812"/>
              <a:ext cx="597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211" name="Rectangle 196"/>
            <p:cNvSpPr/>
            <p:nvPr/>
          </p:nvSpPr>
          <p:spPr>
            <a:xfrm>
              <a:off x="8990" y="6154"/>
              <a:ext cx="30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212" name="Line 197"/>
            <p:cNvSpPr/>
            <p:nvPr/>
          </p:nvSpPr>
          <p:spPr>
            <a:xfrm>
              <a:off x="10835" y="5074"/>
              <a:ext cx="0" cy="2258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213" name="Line 198"/>
            <p:cNvSpPr/>
            <p:nvPr/>
          </p:nvSpPr>
          <p:spPr>
            <a:xfrm>
              <a:off x="10675" y="7332"/>
              <a:ext cx="318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214" name="Rectangle 199"/>
            <p:cNvSpPr/>
            <p:nvPr/>
          </p:nvSpPr>
          <p:spPr>
            <a:xfrm>
              <a:off x="11243" y="4869"/>
              <a:ext cx="582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LED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215" name="Rectangle 200"/>
            <p:cNvSpPr/>
            <p:nvPr/>
          </p:nvSpPr>
          <p:spPr>
            <a:xfrm>
              <a:off x="11843" y="4869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7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216" name="Rectangle 201"/>
            <p:cNvSpPr/>
            <p:nvPr/>
          </p:nvSpPr>
          <p:spPr>
            <a:xfrm>
              <a:off x="11200" y="5567"/>
              <a:ext cx="583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LED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217" name="Rectangle 202"/>
            <p:cNvSpPr/>
            <p:nvPr/>
          </p:nvSpPr>
          <p:spPr>
            <a:xfrm>
              <a:off x="11825" y="5567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218" name="Rectangle 203"/>
            <p:cNvSpPr/>
            <p:nvPr/>
          </p:nvSpPr>
          <p:spPr>
            <a:xfrm>
              <a:off x="11243" y="6669"/>
              <a:ext cx="582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LED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219" name="Rectangle 204"/>
            <p:cNvSpPr/>
            <p:nvPr/>
          </p:nvSpPr>
          <p:spPr>
            <a:xfrm>
              <a:off x="11843" y="6669"/>
              <a:ext cx="1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220" name="Rectangle 205"/>
            <p:cNvSpPr/>
            <p:nvPr/>
          </p:nvSpPr>
          <p:spPr>
            <a:xfrm>
              <a:off x="3453" y="3104"/>
              <a:ext cx="30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74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221" name="Rectangle 206"/>
            <p:cNvSpPr/>
            <p:nvPr/>
          </p:nvSpPr>
          <p:spPr>
            <a:xfrm>
              <a:off x="3803" y="3104"/>
              <a:ext cx="3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LS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222" name="Rectangle 207"/>
            <p:cNvSpPr/>
            <p:nvPr/>
          </p:nvSpPr>
          <p:spPr>
            <a:xfrm>
              <a:off x="4183" y="3104"/>
              <a:ext cx="45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500" dirty="0">
                  <a:solidFill>
                    <a:srgbClr val="000000"/>
                  </a:solidFill>
                  <a:latin typeface="Tahoma" panose="020B0604030504040204" pitchFamily="34" charset="0"/>
                </a:rPr>
                <a:t>138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066" name="Group 35"/>
          <p:cNvGrpSpPr/>
          <p:nvPr/>
        </p:nvGrpSpPr>
        <p:grpSpPr>
          <a:xfrm>
            <a:off x="3657600" y="1905000"/>
            <a:ext cx="2971800" cy="2362200"/>
            <a:chOff x="2304" y="1200"/>
            <a:chExt cx="1872" cy="1488"/>
          </a:xfrm>
        </p:grpSpPr>
        <p:sp>
          <p:nvSpPr>
            <p:cNvPr id="88082" name="Text Box 14"/>
            <p:cNvSpPr txBox="1"/>
            <p:nvPr/>
          </p:nvSpPr>
          <p:spPr>
            <a:xfrm>
              <a:off x="2304" y="1968"/>
              <a:ext cx="38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endParaRPr lang="zh-CN" altLang="zh-CN" baseline="-25000" dirty="0">
                <a:latin typeface="Tahoma" panose="020B0604030504040204" pitchFamily="34" charset="0"/>
              </a:endParaRPr>
            </a:p>
          </p:txBody>
        </p:sp>
        <p:grpSp>
          <p:nvGrpSpPr>
            <p:cNvPr id="88083" name="Group 33"/>
            <p:cNvGrpSpPr/>
            <p:nvPr/>
          </p:nvGrpSpPr>
          <p:grpSpPr>
            <a:xfrm>
              <a:off x="2496" y="1200"/>
              <a:ext cx="1680" cy="1488"/>
              <a:chOff x="2496" y="1200"/>
              <a:chExt cx="1680" cy="1488"/>
            </a:xfrm>
          </p:grpSpPr>
          <p:grpSp>
            <p:nvGrpSpPr>
              <p:cNvPr id="88084" name="Group 2"/>
              <p:cNvGrpSpPr/>
              <p:nvPr/>
            </p:nvGrpSpPr>
            <p:grpSpPr>
              <a:xfrm rot="5400000">
                <a:off x="2760" y="2136"/>
                <a:ext cx="336" cy="192"/>
                <a:chOff x="2064" y="1104"/>
                <a:chExt cx="336" cy="192"/>
              </a:xfrm>
            </p:grpSpPr>
            <p:sp>
              <p:nvSpPr>
                <p:cNvPr id="88096" name="Oval 3"/>
                <p:cNvSpPr/>
                <p:nvPr/>
              </p:nvSpPr>
              <p:spPr>
                <a:xfrm>
                  <a:off x="2064" y="1200"/>
                  <a:ext cx="96" cy="96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8097" name="Oval 4"/>
                <p:cNvSpPr/>
                <p:nvPr/>
              </p:nvSpPr>
              <p:spPr>
                <a:xfrm>
                  <a:off x="2304" y="1200"/>
                  <a:ext cx="96" cy="96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8098" name="Line 5"/>
                <p:cNvSpPr/>
                <p:nvPr/>
              </p:nvSpPr>
              <p:spPr>
                <a:xfrm flipV="1">
                  <a:off x="2112" y="1104"/>
                  <a:ext cx="240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8085" name="Line 6"/>
              <p:cNvSpPr/>
              <p:nvPr/>
            </p:nvSpPr>
            <p:spPr>
              <a:xfrm>
                <a:off x="2496" y="1872"/>
                <a:ext cx="86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8086" name="Rectangle 7"/>
              <p:cNvSpPr/>
              <p:nvPr/>
            </p:nvSpPr>
            <p:spPr>
              <a:xfrm>
                <a:off x="3360" y="1824"/>
                <a:ext cx="288" cy="9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88087" name="Line 8"/>
              <p:cNvSpPr/>
              <p:nvPr/>
            </p:nvSpPr>
            <p:spPr>
              <a:xfrm>
                <a:off x="3648" y="1872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8088" name="Line 9"/>
              <p:cNvSpPr/>
              <p:nvPr/>
            </p:nvSpPr>
            <p:spPr>
              <a:xfrm flipV="1">
                <a:off x="3840" y="1488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8089" name="Line 10"/>
              <p:cNvSpPr/>
              <p:nvPr/>
            </p:nvSpPr>
            <p:spPr>
              <a:xfrm>
                <a:off x="2880" y="2400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8090" name="Line 11"/>
              <p:cNvSpPr/>
              <p:nvPr/>
            </p:nvSpPr>
            <p:spPr>
              <a:xfrm flipV="1">
                <a:off x="2880" y="1872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8091" name="Oval 12"/>
              <p:cNvSpPr/>
              <p:nvPr/>
            </p:nvSpPr>
            <p:spPr>
              <a:xfrm>
                <a:off x="2832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88092" name="Line 13"/>
              <p:cNvSpPr/>
              <p:nvPr/>
            </p:nvSpPr>
            <p:spPr>
              <a:xfrm>
                <a:off x="2832" y="2688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8093" name="Text Box 15"/>
              <p:cNvSpPr txBox="1"/>
              <p:nvPr/>
            </p:nvSpPr>
            <p:spPr>
              <a:xfrm>
                <a:off x="3360" y="1536"/>
                <a:ext cx="3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R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88094" name="Text Box 16"/>
              <p:cNvSpPr txBox="1"/>
              <p:nvPr/>
            </p:nvSpPr>
            <p:spPr>
              <a:xfrm>
                <a:off x="3552" y="1200"/>
                <a:ext cx="6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+5V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88095" name="Text Box 17"/>
              <p:cNvSpPr txBox="1"/>
              <p:nvPr/>
            </p:nvSpPr>
            <p:spPr>
              <a:xfrm>
                <a:off x="3072" y="2064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K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88067" name="AutoShape 18"/>
          <p:cNvSpPr/>
          <p:nvPr/>
        </p:nvSpPr>
        <p:spPr>
          <a:xfrm>
            <a:off x="6096000" y="3429000"/>
            <a:ext cx="1752600" cy="533400"/>
          </a:xfrm>
          <a:prstGeom prst="wedgeRectCallout">
            <a:avLst>
              <a:gd name="adj1" fmla="val -74546"/>
              <a:gd name="adj2" fmla="val -127681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b="1" dirty="0">
                <a:latin typeface="Tahoma" panose="020B0604030504040204" pitchFamily="34" charset="0"/>
              </a:rPr>
              <a:t>上拉电阻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grpSp>
        <p:nvGrpSpPr>
          <p:cNvPr id="88068" name="Group 32"/>
          <p:cNvGrpSpPr/>
          <p:nvPr/>
        </p:nvGrpSpPr>
        <p:grpSpPr>
          <a:xfrm>
            <a:off x="3733800" y="4495800"/>
            <a:ext cx="2590800" cy="1600200"/>
            <a:chOff x="2352" y="2832"/>
            <a:chExt cx="1632" cy="1008"/>
          </a:xfrm>
        </p:grpSpPr>
        <p:sp>
          <p:nvSpPr>
            <p:cNvPr id="88076" name="Rectangle 20"/>
            <p:cNvSpPr/>
            <p:nvPr/>
          </p:nvSpPr>
          <p:spPr>
            <a:xfrm>
              <a:off x="2352" y="2832"/>
              <a:ext cx="816" cy="336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dirty="0">
                  <a:latin typeface="Tahoma" panose="020B0604030504040204" pitchFamily="34" charset="0"/>
                </a:rPr>
                <a:t>K</a:t>
              </a:r>
              <a:r>
                <a:rPr lang="zh-CN" altLang="en-US" dirty="0">
                  <a:latin typeface="Tahoma" panose="020B0604030504040204" pitchFamily="34" charset="0"/>
                </a:rPr>
                <a:t>状态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8077" name="Rectangle 21"/>
            <p:cNvSpPr/>
            <p:nvPr/>
          </p:nvSpPr>
          <p:spPr>
            <a:xfrm>
              <a:off x="3168" y="2832"/>
              <a:ext cx="816" cy="336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dirty="0">
                  <a:latin typeface="Tahoma" panose="020B0604030504040204" pitchFamily="34" charset="0"/>
                </a:rPr>
                <a:t>PB7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88078" name="Rectangle 22"/>
            <p:cNvSpPr/>
            <p:nvPr/>
          </p:nvSpPr>
          <p:spPr>
            <a:xfrm>
              <a:off x="2352" y="3168"/>
              <a:ext cx="816" cy="33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dirty="0">
                  <a:latin typeface="Tahoma" panose="020B0604030504040204" pitchFamily="34" charset="0"/>
                </a:rPr>
                <a:t>断开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8079" name="Rectangle 23"/>
            <p:cNvSpPr/>
            <p:nvPr/>
          </p:nvSpPr>
          <p:spPr>
            <a:xfrm>
              <a:off x="3168" y="3168"/>
              <a:ext cx="816" cy="33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dirty="0">
                  <a:latin typeface="Tahoma" panose="020B0604030504040204" pitchFamily="34" charset="0"/>
                </a:rPr>
                <a:t>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88080" name="Rectangle 24"/>
            <p:cNvSpPr/>
            <p:nvPr/>
          </p:nvSpPr>
          <p:spPr>
            <a:xfrm>
              <a:off x="2352" y="3504"/>
              <a:ext cx="816" cy="33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dirty="0">
                  <a:latin typeface="Tahoma" panose="020B0604030504040204" pitchFamily="34" charset="0"/>
                </a:rPr>
                <a:t>闭合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8081" name="Rectangle 25"/>
            <p:cNvSpPr/>
            <p:nvPr/>
          </p:nvSpPr>
          <p:spPr>
            <a:xfrm>
              <a:off x="3168" y="3504"/>
              <a:ext cx="816" cy="33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dirty="0">
                  <a:latin typeface="Tahoma" panose="020B0604030504040204" pitchFamily="34" charset="0"/>
                </a:rPr>
                <a:t>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</p:grpSp>
      <p:sp>
        <p:nvSpPr>
          <p:cNvPr id="88069" name="Text Box 26"/>
          <p:cNvSpPr txBox="1"/>
          <p:nvPr/>
        </p:nvSpPr>
        <p:spPr>
          <a:xfrm>
            <a:off x="2590800" y="60960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Tahoma" panose="020B0604030504040204" pitchFamily="34" charset="0"/>
              </a:rPr>
              <a:t>开关状态的检测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grpSp>
        <p:nvGrpSpPr>
          <p:cNvPr id="88070" name="Group 34"/>
          <p:cNvGrpSpPr/>
          <p:nvPr/>
        </p:nvGrpSpPr>
        <p:grpSpPr>
          <a:xfrm>
            <a:off x="1676400" y="1676400"/>
            <a:ext cx="2362200" cy="4419600"/>
            <a:chOff x="1056" y="1056"/>
            <a:chExt cx="1488" cy="2784"/>
          </a:xfrm>
        </p:grpSpPr>
        <p:sp>
          <p:nvSpPr>
            <p:cNvPr id="88071" name="Rectangle 27"/>
            <p:cNvSpPr/>
            <p:nvPr/>
          </p:nvSpPr>
          <p:spPr>
            <a:xfrm>
              <a:off x="1056" y="1056"/>
              <a:ext cx="912" cy="2352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8072" name="Text Box 28"/>
            <p:cNvSpPr txBox="1"/>
            <p:nvPr/>
          </p:nvSpPr>
          <p:spPr>
            <a:xfrm>
              <a:off x="1344" y="1728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ahoma" panose="020B0604030504040204" pitchFamily="34" charset="0"/>
                </a:rPr>
                <a:t>PB7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88073" name="Line 29"/>
            <p:cNvSpPr/>
            <p:nvPr/>
          </p:nvSpPr>
          <p:spPr>
            <a:xfrm>
              <a:off x="1968" y="187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074" name="Text Box 30"/>
            <p:cNvSpPr txBox="1"/>
            <p:nvPr/>
          </p:nvSpPr>
          <p:spPr>
            <a:xfrm>
              <a:off x="1200" y="2736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b="1" dirty="0">
                  <a:latin typeface="Tahoma" panose="020B0604030504040204" pitchFamily="34" charset="0"/>
                </a:rPr>
                <a:t>8255</a:t>
              </a:r>
              <a:endParaRPr lang="en-US" altLang="zh-CN" b="1" dirty="0">
                <a:latin typeface="Tahoma" panose="020B0604030504040204" pitchFamily="34" charset="0"/>
              </a:endParaRPr>
            </a:p>
          </p:txBody>
        </p:sp>
        <p:sp>
          <p:nvSpPr>
            <p:cNvPr id="88075" name="Text Box 31"/>
            <p:cNvSpPr txBox="1"/>
            <p:nvPr/>
          </p:nvSpPr>
          <p:spPr>
            <a:xfrm>
              <a:off x="1200" y="3552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endParaRPr lang="zh-CN" altLang="zh-CN" dirty="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 spd="med">
    <p:blinds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AutoShape 13"/>
          <p:cNvSpPr/>
          <p:nvPr/>
        </p:nvSpPr>
        <p:spPr>
          <a:xfrm>
            <a:off x="3048000" y="1524000"/>
            <a:ext cx="1676400" cy="457200"/>
          </a:xfrm>
          <a:prstGeom prst="wedgeRectCallout">
            <a:avLst>
              <a:gd name="adj1" fmla="val -3407"/>
              <a:gd name="adj2" fmla="val 182292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b="1" dirty="0">
                <a:latin typeface="Tahoma" panose="020B0604030504040204" pitchFamily="34" charset="0"/>
              </a:rPr>
              <a:t>限流电阻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grpSp>
        <p:nvGrpSpPr>
          <p:cNvPr id="89091" name="Group 37"/>
          <p:cNvGrpSpPr/>
          <p:nvPr/>
        </p:nvGrpSpPr>
        <p:grpSpPr>
          <a:xfrm>
            <a:off x="2895600" y="2133600"/>
            <a:ext cx="2895600" cy="1371600"/>
            <a:chOff x="1824" y="1344"/>
            <a:chExt cx="1824" cy="864"/>
          </a:xfrm>
        </p:grpSpPr>
        <p:sp>
          <p:nvSpPr>
            <p:cNvPr id="89106" name="AutoShape 2"/>
            <p:cNvSpPr/>
            <p:nvPr/>
          </p:nvSpPr>
          <p:spPr>
            <a:xfrm rot="5400000">
              <a:off x="2832" y="1584"/>
              <a:ext cx="288" cy="288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9107" name="Line 3"/>
            <p:cNvSpPr/>
            <p:nvPr/>
          </p:nvSpPr>
          <p:spPr>
            <a:xfrm>
              <a:off x="3120" y="158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08" name="Line 4"/>
            <p:cNvSpPr/>
            <p:nvPr/>
          </p:nvSpPr>
          <p:spPr>
            <a:xfrm flipV="1">
              <a:off x="2928" y="1344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109" name="Line 5"/>
            <p:cNvSpPr/>
            <p:nvPr/>
          </p:nvSpPr>
          <p:spPr>
            <a:xfrm flipV="1">
              <a:off x="3024" y="1440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110" name="Line 6"/>
            <p:cNvSpPr/>
            <p:nvPr/>
          </p:nvSpPr>
          <p:spPr>
            <a:xfrm>
              <a:off x="3120" y="172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1" name="Line 7"/>
            <p:cNvSpPr/>
            <p:nvPr/>
          </p:nvSpPr>
          <p:spPr>
            <a:xfrm>
              <a:off x="3552" y="172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2" name="Line 8"/>
            <p:cNvSpPr/>
            <p:nvPr/>
          </p:nvSpPr>
          <p:spPr>
            <a:xfrm>
              <a:off x="3456" y="2016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3" name="Rectangle 9"/>
            <p:cNvSpPr/>
            <p:nvPr/>
          </p:nvSpPr>
          <p:spPr>
            <a:xfrm>
              <a:off x="2256" y="1680"/>
              <a:ext cx="336" cy="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9114" name="Line 10"/>
            <p:cNvSpPr/>
            <p:nvPr/>
          </p:nvSpPr>
          <p:spPr>
            <a:xfrm>
              <a:off x="2592" y="172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5" name="Line 11"/>
            <p:cNvSpPr/>
            <p:nvPr/>
          </p:nvSpPr>
          <p:spPr>
            <a:xfrm flipH="1">
              <a:off x="1824" y="172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6" name="Text Box 12"/>
            <p:cNvSpPr txBox="1"/>
            <p:nvPr/>
          </p:nvSpPr>
          <p:spPr>
            <a:xfrm>
              <a:off x="2736" y="1920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Tahoma" panose="020B0604030504040204" pitchFamily="34" charset="0"/>
                </a:rPr>
                <a:t>LED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89117" name="Text Box 14"/>
            <p:cNvSpPr txBox="1"/>
            <p:nvPr/>
          </p:nvSpPr>
          <p:spPr>
            <a:xfrm>
              <a:off x="1872" y="1824"/>
              <a:ext cx="48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endParaRPr lang="zh-CN" altLang="zh-CN" baseline="-250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89092" name="Group 38"/>
          <p:cNvGrpSpPr/>
          <p:nvPr/>
        </p:nvGrpSpPr>
        <p:grpSpPr>
          <a:xfrm>
            <a:off x="914400" y="1828800"/>
            <a:ext cx="1981200" cy="4419600"/>
            <a:chOff x="576" y="1152"/>
            <a:chExt cx="1248" cy="2784"/>
          </a:xfrm>
        </p:grpSpPr>
        <p:sp>
          <p:nvSpPr>
            <p:cNvPr id="89101" name="Rectangle 15"/>
            <p:cNvSpPr/>
            <p:nvPr/>
          </p:nvSpPr>
          <p:spPr>
            <a:xfrm>
              <a:off x="576" y="1152"/>
              <a:ext cx="912" cy="2352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9102" name="Text Box 16"/>
            <p:cNvSpPr txBox="1"/>
            <p:nvPr/>
          </p:nvSpPr>
          <p:spPr>
            <a:xfrm>
              <a:off x="864" y="158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ahoma" panose="020B0604030504040204" pitchFamily="34" charset="0"/>
                </a:rPr>
                <a:t>PA7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89103" name="Text Box 17"/>
            <p:cNvSpPr txBox="1"/>
            <p:nvPr/>
          </p:nvSpPr>
          <p:spPr>
            <a:xfrm>
              <a:off x="720" y="2832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b="1" dirty="0">
                  <a:latin typeface="Tahoma" panose="020B0604030504040204" pitchFamily="34" charset="0"/>
                </a:rPr>
                <a:t>8255</a:t>
              </a:r>
              <a:endParaRPr lang="en-US" altLang="zh-CN" b="1" dirty="0">
                <a:latin typeface="Tahoma" panose="020B0604030504040204" pitchFamily="34" charset="0"/>
              </a:endParaRPr>
            </a:p>
          </p:txBody>
        </p:sp>
        <p:sp>
          <p:nvSpPr>
            <p:cNvPr id="89104" name="Text Box 18"/>
            <p:cNvSpPr txBox="1"/>
            <p:nvPr/>
          </p:nvSpPr>
          <p:spPr>
            <a:xfrm>
              <a:off x="720" y="3648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endParaRPr lang="zh-CN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89105" name="Line 20"/>
            <p:cNvSpPr/>
            <p:nvPr/>
          </p:nvSpPr>
          <p:spPr>
            <a:xfrm>
              <a:off x="1488" y="1728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9093" name="Group 28"/>
          <p:cNvGrpSpPr/>
          <p:nvPr/>
        </p:nvGrpSpPr>
        <p:grpSpPr>
          <a:xfrm>
            <a:off x="6019800" y="1752600"/>
            <a:ext cx="2590800" cy="1600200"/>
            <a:chOff x="3408" y="2976"/>
            <a:chExt cx="1632" cy="1008"/>
          </a:xfrm>
        </p:grpSpPr>
        <p:sp>
          <p:nvSpPr>
            <p:cNvPr id="89095" name="Rectangle 21"/>
            <p:cNvSpPr/>
            <p:nvPr/>
          </p:nvSpPr>
          <p:spPr>
            <a:xfrm>
              <a:off x="3408" y="2976"/>
              <a:ext cx="816" cy="336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dirty="0">
                  <a:latin typeface="Tahoma" panose="020B0604030504040204" pitchFamily="34" charset="0"/>
                </a:rPr>
                <a:t>PA7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89096" name="Rectangle 22"/>
            <p:cNvSpPr/>
            <p:nvPr/>
          </p:nvSpPr>
          <p:spPr>
            <a:xfrm>
              <a:off x="4224" y="2976"/>
              <a:ext cx="816" cy="336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dirty="0">
                  <a:latin typeface="Tahoma" panose="020B0604030504040204" pitchFamily="34" charset="0"/>
                </a:rPr>
                <a:t>LED</a:t>
              </a:r>
              <a:r>
                <a:rPr lang="zh-CN" altLang="en-US" dirty="0">
                  <a:latin typeface="Tahoma" panose="020B0604030504040204" pitchFamily="34" charset="0"/>
                </a:rPr>
                <a:t>状态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9097" name="Rectangle 23"/>
            <p:cNvSpPr/>
            <p:nvPr/>
          </p:nvSpPr>
          <p:spPr>
            <a:xfrm>
              <a:off x="3408" y="3312"/>
              <a:ext cx="816" cy="33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dirty="0">
                  <a:latin typeface="Tahoma" panose="020B0604030504040204" pitchFamily="34" charset="0"/>
                </a:rPr>
                <a:t>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89098" name="Rectangle 24"/>
            <p:cNvSpPr/>
            <p:nvPr/>
          </p:nvSpPr>
          <p:spPr>
            <a:xfrm>
              <a:off x="4224" y="3312"/>
              <a:ext cx="816" cy="33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dirty="0">
                  <a:latin typeface="Tahoma" panose="020B0604030504040204" pitchFamily="34" charset="0"/>
                </a:rPr>
                <a:t>亮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9099" name="Rectangle 25"/>
            <p:cNvSpPr/>
            <p:nvPr/>
          </p:nvSpPr>
          <p:spPr>
            <a:xfrm>
              <a:off x="3408" y="3648"/>
              <a:ext cx="816" cy="33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dirty="0">
                  <a:latin typeface="Tahoma" panose="020B0604030504040204" pitchFamily="34" charset="0"/>
                </a:rPr>
                <a:t>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89100" name="Rectangle 26"/>
            <p:cNvSpPr/>
            <p:nvPr/>
          </p:nvSpPr>
          <p:spPr>
            <a:xfrm>
              <a:off x="4224" y="3648"/>
              <a:ext cx="816" cy="33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dirty="0">
                  <a:latin typeface="Tahoma" panose="020B0604030504040204" pitchFamily="34" charset="0"/>
                </a:rPr>
                <a:t>暗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sp>
        <p:nvSpPr>
          <p:cNvPr id="89094" name="Text Box 27"/>
          <p:cNvSpPr txBox="1"/>
          <p:nvPr/>
        </p:nvSpPr>
        <p:spPr>
          <a:xfrm>
            <a:off x="2590800" y="60960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Tahoma" panose="020B0604030504040204" pitchFamily="34" charset="0"/>
              </a:rPr>
              <a:t>发光二极管的控制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Grp="1"/>
          </p:cNvSpPr>
          <p:nvPr>
            <p:ph type="title"/>
          </p:nvPr>
        </p:nvSpPr>
        <p:spPr>
          <a:xfrm>
            <a:off x="1403350" y="587375"/>
            <a:ext cx="6781800" cy="609600"/>
          </a:xfrm>
          <a:ln/>
        </p:spPr>
        <p:txBody>
          <a:bodyPr vert="horz" wrap="square" lIns="91440" tIns="45720" rIns="91440" bIns="45720" anchor="b" anchorCtr="0"/>
          <a:p>
            <a:pPr>
              <a:buNone/>
            </a:pPr>
            <a:endParaRPr lang="zh-CN" altLang="zh-CN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963613" y="1054100"/>
            <a:ext cx="8001000" cy="29527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000" dirty="0"/>
              <a:t>8255</a:t>
            </a:r>
            <a:r>
              <a:rPr lang="zh-CN" altLang="en-US" sz="2000" dirty="0"/>
              <a:t>的各口地址由其片选信号的接法确定</a:t>
            </a:r>
            <a:endParaRPr lang="zh-CN" altLang="en-US" sz="2000" dirty="0"/>
          </a:p>
          <a:p>
            <a:endParaRPr lang="zh-CN" altLang="en-US" sz="1600" dirty="0"/>
          </a:p>
          <a:p>
            <a:pPr>
              <a:buFontTx/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A7 A6 A5 A4 A3 A2 A1 A0</a:t>
            </a:r>
            <a:endParaRPr lang="en-US" altLang="zh-CN" sz="1800" dirty="0"/>
          </a:p>
          <a:p>
            <a:pPr>
              <a:buFontTx/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 </a:t>
            </a:r>
            <a:r>
              <a:rPr lang="en-US" altLang="zh-CN" sz="1800" dirty="0"/>
              <a:t> 1  </a:t>
            </a:r>
            <a:r>
              <a:rPr lang="zh-CN" altLang="en-US" sz="1800" dirty="0"/>
              <a:t> </a:t>
            </a:r>
            <a:r>
              <a:rPr lang="en-US" altLang="zh-CN" sz="1800" dirty="0"/>
              <a:t>1  </a:t>
            </a:r>
            <a:r>
              <a:rPr lang="zh-CN" altLang="en-US" sz="1800" dirty="0"/>
              <a:t>   </a:t>
            </a:r>
            <a:r>
              <a:rPr lang="en-US" altLang="zh-CN" sz="1800" dirty="0"/>
              <a:t>1  </a:t>
            </a:r>
            <a:r>
              <a:rPr lang="zh-CN" altLang="en-US" sz="1800" dirty="0"/>
              <a:t>   </a:t>
            </a:r>
            <a:r>
              <a:rPr lang="en-US" altLang="zh-CN" sz="1800" dirty="0">
                <a:solidFill>
                  <a:srgbClr val="E90536"/>
                </a:solidFill>
              </a:rPr>
              <a:t>1</a:t>
            </a:r>
            <a:r>
              <a:rPr lang="en-US" altLang="zh-CN" sz="1800" dirty="0"/>
              <a:t>  </a:t>
            </a:r>
            <a:r>
              <a:rPr lang="zh-CN" altLang="en-US" sz="1800" dirty="0"/>
              <a:t>  </a:t>
            </a:r>
            <a:r>
              <a:rPr lang="en-US" altLang="zh-CN" sz="1800" dirty="0">
                <a:solidFill>
                  <a:srgbClr val="E90536"/>
                </a:solidFill>
              </a:rPr>
              <a:t>0</a:t>
            </a:r>
            <a:r>
              <a:rPr lang="en-US" altLang="zh-CN" sz="1800" dirty="0"/>
              <a:t> </a:t>
            </a:r>
            <a:r>
              <a:rPr lang="zh-CN" altLang="en-US" sz="1800" dirty="0"/>
              <a:t> 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1A09F5"/>
                </a:solidFill>
              </a:rPr>
              <a:t>X  </a:t>
            </a:r>
            <a:r>
              <a:rPr lang="zh-CN" altLang="en-US" sz="1800" dirty="0">
                <a:solidFill>
                  <a:srgbClr val="1A09F5"/>
                </a:solidFill>
              </a:rPr>
              <a:t> </a:t>
            </a:r>
            <a:r>
              <a:rPr lang="en-US" altLang="zh-CN" sz="1800" dirty="0">
                <a:solidFill>
                  <a:srgbClr val="1A09F5"/>
                </a:solidFill>
              </a:rPr>
              <a:t>X</a:t>
            </a:r>
            <a:r>
              <a:rPr lang="en-US" altLang="zh-CN" sz="1800" dirty="0"/>
              <a:t> </a:t>
            </a:r>
            <a:r>
              <a:rPr lang="zh-CN" altLang="en-US" sz="1800" dirty="0"/>
              <a:t> 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E90536"/>
                </a:solidFill>
              </a:rPr>
              <a:t>0    </a:t>
            </a:r>
            <a:endParaRPr lang="en-US" altLang="zh-CN" sz="1800" dirty="0">
              <a:solidFill>
                <a:srgbClr val="E90536"/>
              </a:solidFill>
            </a:endParaRPr>
          </a:p>
          <a:p>
            <a:pPr>
              <a:buFontTx/>
              <a:buNone/>
            </a:pPr>
            <a:r>
              <a:rPr lang="zh-CN" altLang="en-US" sz="1800" dirty="0">
                <a:solidFill>
                  <a:srgbClr val="E90536"/>
                </a:solidFill>
              </a:rPr>
              <a:t>                    </a:t>
            </a:r>
            <a:r>
              <a:rPr lang="zh-CN" altLang="en-US" sz="1800" dirty="0">
                <a:solidFill>
                  <a:srgbClr val="1A09F5"/>
                </a:solidFill>
                <a:sym typeface="Arial" panose="020B0604020202020204" pitchFamily="34" charset="0"/>
              </a:rPr>
              <a:t>0  0</a:t>
            </a:r>
            <a:r>
              <a:rPr lang="zh-CN" altLang="en-US" sz="1800" dirty="0">
                <a:solidFill>
                  <a:srgbClr val="E90536"/>
                </a:solidFill>
              </a:rPr>
              <a:t>      </a:t>
            </a:r>
            <a:r>
              <a:rPr lang="en-US" altLang="zh-CN" sz="1800" dirty="0"/>
              <a:t>PA</a:t>
            </a:r>
            <a:r>
              <a:rPr lang="zh-CN" altLang="en-US" sz="1800" dirty="0"/>
              <a:t>口： </a:t>
            </a:r>
            <a:r>
              <a:rPr lang="en-US" altLang="zh-CN" sz="1800" dirty="0"/>
              <a:t>F0H</a:t>
            </a:r>
            <a:endParaRPr lang="en-US" altLang="zh-CN" sz="1800" dirty="0"/>
          </a:p>
          <a:p>
            <a:pPr>
              <a:buFontTx/>
              <a:buNone/>
            </a:pPr>
            <a:r>
              <a:rPr lang="en-US" altLang="zh-CN" sz="1800" dirty="0">
                <a:solidFill>
                  <a:srgbClr val="E90536"/>
                </a:solidFill>
              </a:rPr>
              <a:t>                    </a:t>
            </a:r>
            <a:r>
              <a:rPr lang="en-US" altLang="zh-CN" sz="1800" dirty="0">
                <a:solidFill>
                  <a:srgbClr val="1A09F5"/>
                </a:solidFill>
              </a:rPr>
              <a:t>0  1       PB</a:t>
            </a:r>
            <a:r>
              <a:rPr lang="zh-CN" altLang="en-US" sz="1800" dirty="0">
                <a:solidFill>
                  <a:srgbClr val="1A09F5"/>
                </a:solidFill>
              </a:rPr>
              <a:t>口</a:t>
            </a:r>
            <a:r>
              <a:rPr lang="en-US" altLang="zh-CN" sz="1800" dirty="0">
                <a:solidFill>
                  <a:srgbClr val="1A09F5"/>
                </a:solidFill>
              </a:rPr>
              <a:t>:  F2H</a:t>
            </a:r>
            <a:endParaRPr lang="en-US" altLang="zh-CN" sz="1800" dirty="0">
              <a:solidFill>
                <a:srgbClr val="1A09F5"/>
              </a:solidFill>
            </a:endParaRPr>
          </a:p>
          <a:p>
            <a:pPr>
              <a:buFontTx/>
              <a:buNone/>
            </a:pPr>
            <a:r>
              <a:rPr lang="en-US" altLang="zh-CN" sz="1800" dirty="0">
                <a:solidFill>
                  <a:srgbClr val="1A09F5"/>
                </a:solidFill>
              </a:rPr>
              <a:t>                    1  0       PC</a:t>
            </a:r>
            <a:r>
              <a:rPr lang="zh-CN" altLang="en-US" sz="1800" dirty="0">
                <a:solidFill>
                  <a:srgbClr val="1A09F5"/>
                </a:solidFill>
              </a:rPr>
              <a:t>口</a:t>
            </a:r>
            <a:r>
              <a:rPr lang="en-US" altLang="zh-CN" sz="1800" dirty="0">
                <a:solidFill>
                  <a:srgbClr val="1A09F5"/>
                </a:solidFill>
              </a:rPr>
              <a:t>:  F4H</a:t>
            </a:r>
            <a:endParaRPr lang="en-US" altLang="zh-CN" sz="1800" dirty="0">
              <a:solidFill>
                <a:srgbClr val="1A09F5"/>
              </a:solidFill>
            </a:endParaRPr>
          </a:p>
          <a:p>
            <a:pPr>
              <a:buFontTx/>
              <a:buNone/>
            </a:pPr>
            <a:r>
              <a:rPr lang="en-US" altLang="zh-CN" sz="1800" dirty="0">
                <a:solidFill>
                  <a:srgbClr val="1A09F5"/>
                </a:solidFill>
              </a:rPr>
              <a:t>                    1  1       </a:t>
            </a:r>
            <a:r>
              <a:rPr lang="zh-CN" altLang="en-US" sz="1800" dirty="0">
                <a:solidFill>
                  <a:srgbClr val="1A09F5"/>
                </a:solidFill>
              </a:rPr>
              <a:t>控制口</a:t>
            </a:r>
            <a:r>
              <a:rPr lang="en-US" altLang="zh-CN" sz="1800" dirty="0">
                <a:solidFill>
                  <a:srgbClr val="1A09F5"/>
                </a:solidFill>
              </a:rPr>
              <a:t>:F6H</a:t>
            </a:r>
            <a:endParaRPr lang="en-US" altLang="zh-CN" sz="1800" dirty="0">
              <a:solidFill>
                <a:srgbClr val="1A09F5"/>
              </a:solidFill>
            </a:endParaRPr>
          </a:p>
        </p:txBody>
      </p:sp>
      <p:sp>
        <p:nvSpPr>
          <p:cNvPr id="76804" name="Text Box 4"/>
          <p:cNvSpPr txBox="1"/>
          <p:nvPr/>
        </p:nvSpPr>
        <p:spPr>
          <a:xfrm>
            <a:off x="755650" y="4360863"/>
            <a:ext cx="439261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1A09F5"/>
                </a:solidFill>
                <a:latin typeface="华文新魏" pitchFamily="2" charset="-122"/>
                <a:ea typeface="华文新魏" pitchFamily="2" charset="-122"/>
              </a:rPr>
              <a:t>8255A</a:t>
            </a:r>
            <a:r>
              <a:rPr lang="zh-CN" altLang="en-US" sz="3200" b="1" dirty="0">
                <a:solidFill>
                  <a:srgbClr val="1A09F5"/>
                </a:solidFill>
                <a:latin typeface="华文新魏" pitchFamily="2" charset="-122"/>
                <a:ea typeface="华文新魏" pitchFamily="2" charset="-122"/>
              </a:rPr>
              <a:t>方式选择控制字:</a:t>
            </a:r>
            <a:endParaRPr lang="en-US" altLang="zh-CN" sz="3200" b="1" dirty="0">
              <a:solidFill>
                <a:srgbClr val="1A09F5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0117" name="Text Box 5"/>
          <p:cNvSpPr txBox="1"/>
          <p:nvPr/>
        </p:nvSpPr>
        <p:spPr>
          <a:xfrm>
            <a:off x="611188" y="5070475"/>
            <a:ext cx="8137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按题设置端口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方式0输出,端口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方式0输入</a:t>
            </a: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90118" name="Group 6"/>
          <p:cNvGrpSpPr/>
          <p:nvPr/>
        </p:nvGrpSpPr>
        <p:grpSpPr>
          <a:xfrm>
            <a:off x="1804988" y="5727700"/>
            <a:ext cx="4586287" cy="654050"/>
            <a:chOff x="0" y="0"/>
            <a:chExt cx="2688" cy="288"/>
          </a:xfrm>
        </p:grpSpPr>
        <p:sp>
          <p:nvSpPr>
            <p:cNvPr id="90120" name="Rectangle 7"/>
            <p:cNvSpPr/>
            <p:nvPr/>
          </p:nvSpPr>
          <p:spPr>
            <a:xfrm>
              <a:off x="0" y="0"/>
              <a:ext cx="336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0121" name="Group 8"/>
            <p:cNvGrpSpPr/>
            <p:nvPr/>
          </p:nvGrpSpPr>
          <p:grpSpPr>
            <a:xfrm>
              <a:off x="336" y="0"/>
              <a:ext cx="672" cy="288"/>
              <a:chOff x="0" y="0"/>
              <a:chExt cx="672" cy="288"/>
            </a:xfrm>
          </p:grpSpPr>
          <p:sp>
            <p:nvSpPr>
              <p:cNvPr id="90127" name="Rectangle 9"/>
              <p:cNvSpPr/>
              <p:nvPr/>
            </p:nvSpPr>
            <p:spPr>
              <a:xfrm>
                <a:off x="0" y="0"/>
                <a:ext cx="336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800" b="1" dirty="0">
                    <a:latin typeface="Tahoma" panose="020B0604030504040204" pitchFamily="34" charset="0"/>
                  </a:rPr>
                  <a:t>0</a:t>
                </a:r>
                <a:endParaRPr lang="en-US" altLang="zh-CN" sz="2800" b="1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0128" name="Rectangle 10"/>
              <p:cNvSpPr/>
              <p:nvPr/>
            </p:nvSpPr>
            <p:spPr>
              <a:xfrm>
                <a:off x="336" y="0"/>
                <a:ext cx="336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800" b="1" dirty="0">
                    <a:latin typeface="Tahoma" panose="020B0604030504040204" pitchFamily="34" charset="0"/>
                  </a:rPr>
                  <a:t>0</a:t>
                </a:r>
                <a:endParaRPr lang="en-US" altLang="zh-CN" sz="2800" b="1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0122" name="Rectangle 11"/>
            <p:cNvSpPr/>
            <p:nvPr/>
          </p:nvSpPr>
          <p:spPr>
            <a:xfrm>
              <a:off x="1008" y="0"/>
              <a:ext cx="336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ahoma" panose="020B0604030504040204" pitchFamily="34" charset="0"/>
                </a:rPr>
                <a:t>0</a:t>
              </a:r>
              <a:endParaRPr lang="en-US" altLang="zh-CN" sz="2800" b="1" dirty="0">
                <a:latin typeface="Tahoma" panose="020B0604030504040204" pitchFamily="34" charset="0"/>
              </a:endParaRPr>
            </a:p>
          </p:txBody>
        </p:sp>
        <p:sp>
          <p:nvSpPr>
            <p:cNvPr id="90123" name="Rectangle 12"/>
            <p:cNvSpPr/>
            <p:nvPr/>
          </p:nvSpPr>
          <p:spPr>
            <a:xfrm>
              <a:off x="1680" y="0"/>
              <a:ext cx="336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ahoma" panose="020B0604030504040204" pitchFamily="34" charset="0"/>
                </a:rPr>
                <a:t>0</a:t>
              </a:r>
              <a:endParaRPr lang="en-US" altLang="zh-CN" sz="2800" b="1" dirty="0">
                <a:latin typeface="Tahoma" panose="020B0604030504040204" pitchFamily="34" charset="0"/>
              </a:endParaRPr>
            </a:p>
          </p:txBody>
        </p:sp>
        <p:sp>
          <p:nvSpPr>
            <p:cNvPr id="90124" name="Rectangle 13"/>
            <p:cNvSpPr/>
            <p:nvPr/>
          </p:nvSpPr>
          <p:spPr>
            <a:xfrm>
              <a:off x="1344" y="0"/>
              <a:ext cx="336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ahoma" panose="020B0604030504040204" pitchFamily="34" charset="0"/>
                </a:rPr>
                <a:t>*</a:t>
              </a:r>
              <a:endParaRPr lang="en-US" altLang="zh-CN" sz="2800" b="1" dirty="0">
                <a:latin typeface="Tahoma" panose="020B0604030504040204" pitchFamily="34" charset="0"/>
              </a:endParaRPr>
            </a:p>
          </p:txBody>
        </p:sp>
        <p:sp>
          <p:nvSpPr>
            <p:cNvPr id="90125" name="Rectangle 14"/>
            <p:cNvSpPr/>
            <p:nvPr/>
          </p:nvSpPr>
          <p:spPr>
            <a:xfrm>
              <a:off x="2016" y="0"/>
              <a:ext cx="336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ahoma" panose="020B0604030504040204" pitchFamily="34" charset="0"/>
                </a:rPr>
                <a:t>1</a:t>
              </a:r>
              <a:endParaRPr lang="en-US" altLang="zh-CN" sz="2800" b="1" dirty="0">
                <a:latin typeface="Tahoma" panose="020B0604030504040204" pitchFamily="34" charset="0"/>
              </a:endParaRPr>
            </a:p>
          </p:txBody>
        </p:sp>
        <p:sp>
          <p:nvSpPr>
            <p:cNvPr id="90126" name="Rectangle 15"/>
            <p:cNvSpPr/>
            <p:nvPr/>
          </p:nvSpPr>
          <p:spPr>
            <a:xfrm>
              <a:off x="2352" y="0"/>
              <a:ext cx="336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ahoma" panose="020B0604030504040204" pitchFamily="34" charset="0"/>
                </a:rPr>
                <a:t>*</a:t>
              </a:r>
              <a:endParaRPr lang="en-US" altLang="zh-CN" sz="2800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76816" name="Rectangle 16"/>
          <p:cNvSpPr/>
          <p:nvPr/>
        </p:nvSpPr>
        <p:spPr>
          <a:xfrm>
            <a:off x="6605588" y="5805488"/>
            <a:ext cx="9906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800" b="1" dirty="0">
                <a:latin typeface="Tahoma" panose="020B0604030504040204" pitchFamily="34" charset="0"/>
              </a:rPr>
              <a:t>82H</a:t>
            </a:r>
            <a:endParaRPr lang="en-US" altLang="zh-CN" sz="28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1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7" name="Text Box 3"/>
          <p:cNvSpPr txBox="1"/>
          <p:nvPr/>
        </p:nvSpPr>
        <p:spPr>
          <a:xfrm>
            <a:off x="1631950" y="947738"/>
            <a:ext cx="7116763" cy="915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MOV   DX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0F6H    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；设置8255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工作方式      </a:t>
            </a:r>
            <a:endParaRPr lang="zh-CN" altLang="en-US" sz="20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MOV   AL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000" b="1" dirty="0">
                <a:solidFill>
                  <a:srgbClr val="E90536"/>
                </a:solidFill>
                <a:latin typeface="华文新魏" pitchFamily="2" charset="-122"/>
                <a:ea typeface="华文新魏" pitchFamily="2" charset="-122"/>
              </a:rPr>
              <a:t>82H	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        	    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OUT   DX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AL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7828" name="Text Box 4"/>
          <p:cNvSpPr txBox="1"/>
          <p:nvPr/>
        </p:nvSpPr>
        <p:spPr>
          <a:xfrm>
            <a:off x="1331913" y="2060575"/>
            <a:ext cx="7850187" cy="405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1A09F5"/>
                </a:solidFill>
                <a:latin typeface="华文新魏" pitchFamily="2" charset="-122"/>
                <a:ea typeface="华文新魏" pitchFamily="2" charset="-122"/>
              </a:rPr>
              <a:t>QQ: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MOV  DX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0F2H    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；指向端口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，读开关状态          </a:t>
            </a:r>
            <a:endParaRPr lang="zh-CN" altLang="en-US" sz="20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IN	  AL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DX					     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ADD    AL,0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JZ     </a:t>
            </a:r>
            <a:r>
              <a:rPr lang="en-US" altLang="zh-CN" sz="2000" b="1" dirty="0">
                <a:solidFill>
                  <a:srgbClr val="1A09F5"/>
                </a:solidFill>
                <a:latin typeface="华文新魏" pitchFamily="2" charset="-122"/>
                <a:ea typeface="华文新魏" pitchFamily="2" charset="-122"/>
              </a:rPr>
              <a:t>DISP</a:t>
            </a:r>
            <a:endParaRPr lang="en-US" altLang="zh-CN" sz="2000" b="1" dirty="0">
              <a:solidFill>
                <a:srgbClr val="1A09F5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OUT     0F0H,AL	  ;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指向端口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，输出到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口 </a:t>
            </a:r>
            <a:endParaRPr lang="zh-CN" altLang="en-US" sz="20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JMP    </a:t>
            </a:r>
            <a:r>
              <a:rPr lang="en-US" altLang="zh-CN" sz="2000" b="1" dirty="0">
                <a:solidFill>
                  <a:srgbClr val="1A09F5"/>
                </a:solidFill>
                <a:latin typeface="华文新魏" pitchFamily="2" charset="-122"/>
                <a:ea typeface="华文新魏" pitchFamily="2" charset="-122"/>
              </a:rPr>
              <a:t>QQ</a:t>
            </a:r>
            <a:endParaRPr lang="en-US" altLang="zh-CN" sz="2000" b="1" dirty="0">
              <a:solidFill>
                <a:srgbClr val="1A09F5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solidFill>
                  <a:srgbClr val="1A09F5"/>
                </a:solidFill>
                <a:latin typeface="华文新魏" pitchFamily="2" charset="-122"/>
                <a:ea typeface="华文新魏" pitchFamily="2" charset="-122"/>
              </a:rPr>
              <a:t>DISP: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MOV  AL, 0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 OUT  0F0H,AL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 CALL  </a:t>
            </a:r>
            <a:r>
              <a:rPr lang="en-US" altLang="zh-CN" sz="2000" b="1" dirty="0">
                <a:solidFill>
                  <a:srgbClr val="1A09F5"/>
                </a:solidFill>
                <a:latin typeface="华文新魏" pitchFamily="2" charset="-122"/>
                <a:ea typeface="华文新魏" pitchFamily="2" charset="-122"/>
              </a:rPr>
              <a:t>DELAY</a:t>
            </a:r>
            <a:endParaRPr lang="en-US" altLang="zh-CN" sz="2000" b="1" dirty="0">
              <a:solidFill>
                <a:srgbClr val="1A09F5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 MOV  AL, 0FFH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 OUT  0F0H,AL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 CALL  </a:t>
            </a:r>
            <a:r>
              <a:rPr lang="en-US" altLang="zh-CN" sz="2000" b="1" dirty="0">
                <a:solidFill>
                  <a:srgbClr val="1A09F5"/>
                </a:solidFill>
                <a:latin typeface="华文新魏" pitchFamily="2" charset="-122"/>
                <a:ea typeface="华文新魏" pitchFamily="2" charset="-122"/>
              </a:rPr>
              <a:t>DELAY</a:t>
            </a:r>
            <a:endParaRPr lang="en-US" altLang="zh-CN" sz="2000" b="1" dirty="0">
              <a:solidFill>
                <a:srgbClr val="1A09F5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 JMP   </a:t>
            </a:r>
            <a:r>
              <a:rPr lang="en-US" altLang="zh-CN" sz="2000" b="1" dirty="0">
                <a:solidFill>
                  <a:srgbClr val="1A09F5"/>
                </a:solidFill>
                <a:latin typeface="华文新魏" pitchFamily="2" charset="-122"/>
                <a:ea typeface="华文新魏" pitchFamily="2" charset="-122"/>
              </a:rPr>
              <a:t>DISP</a:t>
            </a:r>
            <a:endParaRPr lang="en-US" altLang="zh-CN" sz="2000" b="1" dirty="0">
              <a:solidFill>
                <a:srgbClr val="1A09F5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7829" name="Rectangle 5"/>
          <p:cNvSpPr/>
          <p:nvPr/>
        </p:nvSpPr>
        <p:spPr>
          <a:xfrm>
            <a:off x="5651500" y="4365625"/>
            <a:ext cx="3097213" cy="2087563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800" b="1" dirty="0">
                <a:solidFill>
                  <a:srgbClr val="1A09F5"/>
                </a:solidFill>
                <a:latin typeface="Arial" panose="020B0604020202020204" pitchFamily="34" charset="0"/>
              </a:rPr>
              <a:t> DELAY</a:t>
            </a:r>
            <a:r>
              <a:rPr lang="en-US" altLang="zh-CN" sz="1800" b="1" dirty="0">
                <a:latin typeface="Arial" panose="020B0604020202020204" pitchFamily="34" charset="0"/>
              </a:rPr>
              <a:t>: MOV BL, 0FFH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TT : MOV  CX, 0FFFFH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 SS: LOOP   SS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         DEC  BL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         JNZ   TT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         RET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91141" name="矩形 1"/>
          <p:cNvSpPr/>
          <p:nvPr/>
        </p:nvSpPr>
        <p:spPr>
          <a:xfrm>
            <a:off x="1042988" y="115888"/>
            <a:ext cx="676910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1A09F5"/>
                </a:solidFill>
                <a:latin typeface="Tahoma" panose="020B0604030504040204" pitchFamily="34" charset="0"/>
              </a:rPr>
              <a:t>要求当输入不是全</a:t>
            </a:r>
            <a:r>
              <a:rPr lang="en-US" altLang="zh-CN" dirty="0">
                <a:solidFill>
                  <a:srgbClr val="1A09F5"/>
                </a:solidFill>
                <a:latin typeface="Tahoma" panose="020B0604030504040204" pitchFamily="34" charset="0"/>
              </a:rPr>
              <a:t>0</a:t>
            </a:r>
            <a:r>
              <a:rPr lang="zh-CN" altLang="en-US" dirty="0">
                <a:solidFill>
                  <a:srgbClr val="1A09F5"/>
                </a:solidFill>
                <a:latin typeface="Tahoma" panose="020B0604030504040204" pitchFamily="34" charset="0"/>
              </a:rPr>
              <a:t>时，输出与输入保持一致；当输入全</a:t>
            </a:r>
            <a:r>
              <a:rPr lang="en-US" altLang="zh-CN" dirty="0">
                <a:solidFill>
                  <a:srgbClr val="1A09F5"/>
                </a:solidFill>
                <a:latin typeface="Tahoma" panose="020B0604030504040204" pitchFamily="34" charset="0"/>
              </a:rPr>
              <a:t>0</a:t>
            </a:r>
            <a:r>
              <a:rPr lang="zh-CN" altLang="en-US" dirty="0">
                <a:solidFill>
                  <a:srgbClr val="1A09F5"/>
                </a:solidFill>
                <a:latin typeface="Tahoma" panose="020B0604030504040204" pitchFamily="34" charset="0"/>
              </a:rPr>
              <a:t>时，</a:t>
            </a:r>
            <a:r>
              <a:rPr lang="en-US" altLang="zh-CN" dirty="0">
                <a:solidFill>
                  <a:srgbClr val="1A09F5"/>
                </a:solidFill>
                <a:latin typeface="Tahoma" panose="020B0604030504040204" pitchFamily="34" charset="0"/>
              </a:rPr>
              <a:t>A</a:t>
            </a:r>
            <a:r>
              <a:rPr lang="zh-CN" altLang="en-US" dirty="0">
                <a:solidFill>
                  <a:srgbClr val="1A09F5"/>
                </a:solidFill>
                <a:latin typeface="Tahoma" panose="020B0604030504040204" pitchFamily="34" charset="0"/>
              </a:rPr>
              <a:t>口输出发光二极管闪烁告警信号。</a:t>
            </a:r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8" grpId="0"/>
      <p:bldP spid="7782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Text Box 2"/>
          <p:cNvSpPr txBox="1"/>
          <p:nvPr/>
        </p:nvSpPr>
        <p:spPr>
          <a:xfrm>
            <a:off x="533400" y="122238"/>
            <a:ext cx="48006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C00000"/>
                </a:solidFill>
                <a:latin typeface="Tahoma" panose="020B0604030504040204" pitchFamily="34" charset="0"/>
              </a:rPr>
              <a:t>矩阵键盘</a:t>
            </a:r>
            <a:endParaRPr lang="zh-CN" altLang="en-US" sz="3200" b="1" dirty="0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  <p:sp>
        <p:nvSpPr>
          <p:cNvPr id="92163" name="Text Box 3"/>
          <p:cNvSpPr txBox="1"/>
          <p:nvPr/>
        </p:nvSpPr>
        <p:spPr>
          <a:xfrm>
            <a:off x="1144588" y="1301750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Tahoma" panose="020B0604030504040204" pitchFamily="34" charset="0"/>
              </a:rPr>
              <a:t>矩阵键盘接口的特点：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92164" name="Text Box 4"/>
          <p:cNvSpPr txBox="1"/>
          <p:nvPr/>
        </p:nvSpPr>
        <p:spPr>
          <a:xfrm>
            <a:off x="1087438" y="1941513"/>
            <a:ext cx="7924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ahoma" panose="020B0604030504040204" pitchFamily="34" charset="0"/>
              </a:rPr>
              <a:t>1</a:t>
            </a:r>
            <a:r>
              <a:rPr lang="zh-CN" altLang="en-US" b="1" dirty="0">
                <a:latin typeface="Tahoma" panose="020B0604030504040204" pitchFamily="34" charset="0"/>
              </a:rPr>
              <a:t>、键盘由触点按键</a:t>
            </a:r>
            <a:r>
              <a:rPr lang="en-US" altLang="zh-CN" b="1" dirty="0">
                <a:latin typeface="Tahoma" panose="020B0604030504040204" pitchFamily="34" charset="0"/>
              </a:rPr>
              <a:t>(</a:t>
            </a:r>
            <a:r>
              <a:rPr lang="zh-CN" altLang="en-US" b="1" dirty="0">
                <a:latin typeface="Tahoma" panose="020B0604030504040204" pitchFamily="34" charset="0"/>
              </a:rPr>
              <a:t>开关</a:t>
            </a:r>
            <a:r>
              <a:rPr lang="en-US" altLang="zh-CN" b="1" dirty="0">
                <a:latin typeface="Tahoma" panose="020B0604030504040204" pitchFamily="34" charset="0"/>
              </a:rPr>
              <a:t>)</a:t>
            </a:r>
            <a:r>
              <a:rPr lang="zh-CN" altLang="en-US" b="1" dirty="0">
                <a:latin typeface="Tahoma" panose="020B0604030504040204" pitchFamily="34" charset="0"/>
              </a:rPr>
              <a:t>组成的矩阵形式。在行与列的交叉点位置安装按键。当按键闭合，相应的行和列连接。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grpSp>
        <p:nvGrpSpPr>
          <p:cNvPr id="31749" name="Group 5"/>
          <p:cNvGrpSpPr/>
          <p:nvPr/>
        </p:nvGrpSpPr>
        <p:grpSpPr>
          <a:xfrm>
            <a:off x="2268538" y="3008313"/>
            <a:ext cx="5410200" cy="3581400"/>
            <a:chOff x="2304" y="192"/>
            <a:chExt cx="3408" cy="2256"/>
          </a:xfrm>
        </p:grpSpPr>
        <p:sp>
          <p:nvSpPr>
            <p:cNvPr id="92166" name="Rectangle 6"/>
            <p:cNvSpPr/>
            <p:nvPr/>
          </p:nvSpPr>
          <p:spPr>
            <a:xfrm>
              <a:off x="3024" y="432"/>
              <a:ext cx="96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167" name="Line 7"/>
            <p:cNvSpPr/>
            <p:nvPr/>
          </p:nvSpPr>
          <p:spPr>
            <a:xfrm>
              <a:off x="3072" y="624"/>
              <a:ext cx="0" cy="18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68" name="Line 8"/>
            <p:cNvSpPr/>
            <p:nvPr/>
          </p:nvSpPr>
          <p:spPr>
            <a:xfrm flipH="1" flipV="1">
              <a:off x="3072" y="24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69" name="Rectangle 9"/>
            <p:cNvSpPr/>
            <p:nvPr/>
          </p:nvSpPr>
          <p:spPr>
            <a:xfrm>
              <a:off x="3456" y="432"/>
              <a:ext cx="96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170" name="Line 10"/>
            <p:cNvSpPr/>
            <p:nvPr/>
          </p:nvSpPr>
          <p:spPr>
            <a:xfrm>
              <a:off x="3504" y="624"/>
              <a:ext cx="0" cy="18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71" name="Line 11"/>
            <p:cNvSpPr/>
            <p:nvPr/>
          </p:nvSpPr>
          <p:spPr>
            <a:xfrm flipH="1" flipV="1">
              <a:off x="3504" y="24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72" name="Rectangle 12"/>
            <p:cNvSpPr/>
            <p:nvPr/>
          </p:nvSpPr>
          <p:spPr>
            <a:xfrm>
              <a:off x="3888" y="432"/>
              <a:ext cx="96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173" name="Line 13"/>
            <p:cNvSpPr/>
            <p:nvPr/>
          </p:nvSpPr>
          <p:spPr>
            <a:xfrm>
              <a:off x="3936" y="624"/>
              <a:ext cx="0" cy="18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74" name="Line 14"/>
            <p:cNvSpPr/>
            <p:nvPr/>
          </p:nvSpPr>
          <p:spPr>
            <a:xfrm flipH="1" flipV="1">
              <a:off x="3936" y="24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75" name="Rectangle 15"/>
            <p:cNvSpPr/>
            <p:nvPr/>
          </p:nvSpPr>
          <p:spPr>
            <a:xfrm>
              <a:off x="4320" y="432"/>
              <a:ext cx="96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176" name="Line 16"/>
            <p:cNvSpPr/>
            <p:nvPr/>
          </p:nvSpPr>
          <p:spPr>
            <a:xfrm>
              <a:off x="4368" y="624"/>
              <a:ext cx="0" cy="18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77" name="Line 17"/>
            <p:cNvSpPr/>
            <p:nvPr/>
          </p:nvSpPr>
          <p:spPr>
            <a:xfrm flipH="1" flipV="1">
              <a:off x="4368" y="24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78" name="Rectangle 18"/>
            <p:cNvSpPr/>
            <p:nvPr/>
          </p:nvSpPr>
          <p:spPr>
            <a:xfrm>
              <a:off x="4560" y="960"/>
              <a:ext cx="288" cy="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179" name="Line 19"/>
            <p:cNvSpPr/>
            <p:nvPr/>
          </p:nvSpPr>
          <p:spPr>
            <a:xfrm flipH="1">
              <a:off x="2304" y="1008"/>
              <a:ext cx="22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80" name="Line 20"/>
            <p:cNvSpPr/>
            <p:nvPr/>
          </p:nvSpPr>
          <p:spPr>
            <a:xfrm>
              <a:off x="4848" y="100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81" name="Rectangle 21"/>
            <p:cNvSpPr/>
            <p:nvPr/>
          </p:nvSpPr>
          <p:spPr>
            <a:xfrm>
              <a:off x="4560" y="1296"/>
              <a:ext cx="288" cy="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182" name="Line 22"/>
            <p:cNvSpPr/>
            <p:nvPr/>
          </p:nvSpPr>
          <p:spPr>
            <a:xfrm flipH="1">
              <a:off x="2304" y="1344"/>
              <a:ext cx="22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83" name="Line 23"/>
            <p:cNvSpPr/>
            <p:nvPr/>
          </p:nvSpPr>
          <p:spPr>
            <a:xfrm>
              <a:off x="4848" y="134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84" name="Rectangle 24"/>
            <p:cNvSpPr/>
            <p:nvPr/>
          </p:nvSpPr>
          <p:spPr>
            <a:xfrm>
              <a:off x="4560" y="1632"/>
              <a:ext cx="288" cy="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185" name="Line 25"/>
            <p:cNvSpPr/>
            <p:nvPr/>
          </p:nvSpPr>
          <p:spPr>
            <a:xfrm flipH="1">
              <a:off x="2304" y="1680"/>
              <a:ext cx="22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86" name="Line 26"/>
            <p:cNvSpPr/>
            <p:nvPr/>
          </p:nvSpPr>
          <p:spPr>
            <a:xfrm>
              <a:off x="4848" y="1680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87" name="Rectangle 27"/>
            <p:cNvSpPr/>
            <p:nvPr/>
          </p:nvSpPr>
          <p:spPr>
            <a:xfrm>
              <a:off x="4560" y="1968"/>
              <a:ext cx="288" cy="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188" name="Line 28"/>
            <p:cNvSpPr/>
            <p:nvPr/>
          </p:nvSpPr>
          <p:spPr>
            <a:xfrm flipH="1">
              <a:off x="2304" y="2016"/>
              <a:ext cx="22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89" name="Line 29"/>
            <p:cNvSpPr/>
            <p:nvPr/>
          </p:nvSpPr>
          <p:spPr>
            <a:xfrm>
              <a:off x="4848" y="201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90" name="Line 30"/>
            <p:cNvSpPr/>
            <p:nvPr/>
          </p:nvSpPr>
          <p:spPr>
            <a:xfrm flipV="1">
              <a:off x="5088" y="240"/>
              <a:ext cx="0" cy="17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91" name="Line 31"/>
            <p:cNvSpPr/>
            <p:nvPr/>
          </p:nvSpPr>
          <p:spPr>
            <a:xfrm>
              <a:off x="3072" y="240"/>
              <a:ext cx="23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92192" name="Group 32"/>
            <p:cNvGrpSpPr/>
            <p:nvPr/>
          </p:nvGrpSpPr>
          <p:grpSpPr>
            <a:xfrm>
              <a:off x="2592" y="720"/>
              <a:ext cx="1776" cy="1296"/>
              <a:chOff x="2592" y="1008"/>
              <a:chExt cx="1776" cy="1296"/>
            </a:xfrm>
          </p:grpSpPr>
          <p:grpSp>
            <p:nvGrpSpPr>
              <p:cNvPr id="92204" name="Group 33"/>
              <p:cNvGrpSpPr/>
              <p:nvPr/>
            </p:nvGrpSpPr>
            <p:grpSpPr>
              <a:xfrm>
                <a:off x="4128" y="2112"/>
                <a:ext cx="240" cy="192"/>
                <a:chOff x="4704" y="3408"/>
                <a:chExt cx="240" cy="192"/>
              </a:xfrm>
            </p:grpSpPr>
            <p:sp>
              <p:nvSpPr>
                <p:cNvPr id="92326" name="Line 34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27" name="Line 35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28" name="Line 36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29" name="Rectangle 37"/>
                <p:cNvSpPr/>
                <p:nvPr/>
              </p:nvSpPr>
              <p:spPr>
                <a:xfrm>
                  <a:off x="4704" y="3504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330" name="Oval 38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331" name="Oval 39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2205" name="Group 40"/>
              <p:cNvGrpSpPr/>
              <p:nvPr/>
            </p:nvGrpSpPr>
            <p:grpSpPr>
              <a:xfrm>
                <a:off x="4128" y="1776"/>
                <a:ext cx="240" cy="192"/>
                <a:chOff x="4704" y="3408"/>
                <a:chExt cx="240" cy="192"/>
              </a:xfrm>
            </p:grpSpPr>
            <p:sp>
              <p:nvSpPr>
                <p:cNvPr id="92320" name="Line 41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21" name="Line 42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22" name="Line 43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23" name="Rectangle 44"/>
                <p:cNvSpPr/>
                <p:nvPr/>
              </p:nvSpPr>
              <p:spPr>
                <a:xfrm>
                  <a:off x="4704" y="3504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324" name="Oval 45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325" name="Oval 46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2206" name="Group 47"/>
              <p:cNvGrpSpPr/>
              <p:nvPr/>
            </p:nvGrpSpPr>
            <p:grpSpPr>
              <a:xfrm>
                <a:off x="3696" y="1776"/>
                <a:ext cx="240" cy="192"/>
                <a:chOff x="4704" y="3408"/>
                <a:chExt cx="240" cy="192"/>
              </a:xfrm>
            </p:grpSpPr>
            <p:sp>
              <p:nvSpPr>
                <p:cNvPr id="92314" name="Line 48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15" name="Line 49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16" name="Line 50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17" name="Rectangle 51"/>
                <p:cNvSpPr/>
                <p:nvPr/>
              </p:nvSpPr>
              <p:spPr>
                <a:xfrm>
                  <a:off x="4704" y="3504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318" name="Oval 52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319" name="Oval 53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2207" name="Group 54"/>
              <p:cNvGrpSpPr/>
              <p:nvPr/>
            </p:nvGrpSpPr>
            <p:grpSpPr>
              <a:xfrm>
                <a:off x="3696" y="2112"/>
                <a:ext cx="240" cy="192"/>
                <a:chOff x="4704" y="3408"/>
                <a:chExt cx="240" cy="192"/>
              </a:xfrm>
            </p:grpSpPr>
            <p:sp>
              <p:nvSpPr>
                <p:cNvPr id="92308" name="Line 55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09" name="Line 56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10" name="Line 57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11" name="Rectangle 58"/>
                <p:cNvSpPr/>
                <p:nvPr/>
              </p:nvSpPr>
              <p:spPr>
                <a:xfrm>
                  <a:off x="4704" y="3504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312" name="Oval 59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313" name="Oval 60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2208" name="Group 61"/>
              <p:cNvGrpSpPr/>
              <p:nvPr/>
            </p:nvGrpSpPr>
            <p:grpSpPr>
              <a:xfrm>
                <a:off x="3264" y="2112"/>
                <a:ext cx="240" cy="192"/>
                <a:chOff x="4704" y="3408"/>
                <a:chExt cx="240" cy="192"/>
              </a:xfrm>
            </p:grpSpPr>
            <p:sp>
              <p:nvSpPr>
                <p:cNvPr id="92302" name="Line 62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03" name="Line 63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04" name="Line 64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05" name="Rectangle 65"/>
                <p:cNvSpPr/>
                <p:nvPr/>
              </p:nvSpPr>
              <p:spPr>
                <a:xfrm>
                  <a:off x="4704" y="3504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306" name="Oval 66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307" name="Oval 67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2209" name="Group 68"/>
              <p:cNvGrpSpPr/>
              <p:nvPr/>
            </p:nvGrpSpPr>
            <p:grpSpPr>
              <a:xfrm>
                <a:off x="3264" y="1776"/>
                <a:ext cx="240" cy="192"/>
                <a:chOff x="4704" y="3408"/>
                <a:chExt cx="240" cy="192"/>
              </a:xfrm>
            </p:grpSpPr>
            <p:sp>
              <p:nvSpPr>
                <p:cNvPr id="92296" name="Line 69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97" name="Line 70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98" name="Line 71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99" name="Rectangle 72"/>
                <p:cNvSpPr/>
                <p:nvPr/>
              </p:nvSpPr>
              <p:spPr>
                <a:xfrm>
                  <a:off x="4704" y="3504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300" name="Oval 73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301" name="Oval 74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2210" name="Group 75"/>
              <p:cNvGrpSpPr/>
              <p:nvPr/>
            </p:nvGrpSpPr>
            <p:grpSpPr>
              <a:xfrm>
                <a:off x="2832" y="1776"/>
                <a:ext cx="240" cy="192"/>
                <a:chOff x="4704" y="3408"/>
                <a:chExt cx="240" cy="192"/>
              </a:xfrm>
            </p:grpSpPr>
            <p:sp>
              <p:nvSpPr>
                <p:cNvPr id="92290" name="Line 76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91" name="Line 77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92" name="Line 78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93" name="Rectangle 79"/>
                <p:cNvSpPr/>
                <p:nvPr/>
              </p:nvSpPr>
              <p:spPr>
                <a:xfrm>
                  <a:off x="4704" y="3504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94" name="Oval 80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95" name="Oval 81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2211" name="Group 82"/>
              <p:cNvGrpSpPr/>
              <p:nvPr/>
            </p:nvGrpSpPr>
            <p:grpSpPr>
              <a:xfrm>
                <a:off x="2832" y="2112"/>
                <a:ext cx="240" cy="192"/>
                <a:chOff x="4704" y="3408"/>
                <a:chExt cx="240" cy="192"/>
              </a:xfrm>
            </p:grpSpPr>
            <p:sp>
              <p:nvSpPr>
                <p:cNvPr id="92284" name="Line 83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85" name="Line 84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86" name="Line 85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87" name="Rectangle 86"/>
                <p:cNvSpPr/>
                <p:nvPr/>
              </p:nvSpPr>
              <p:spPr>
                <a:xfrm>
                  <a:off x="4704" y="3504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88" name="Oval 87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89" name="Oval 88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2212" name="Group 89"/>
              <p:cNvGrpSpPr/>
              <p:nvPr/>
            </p:nvGrpSpPr>
            <p:grpSpPr>
              <a:xfrm>
                <a:off x="4128" y="1440"/>
                <a:ext cx="240" cy="192"/>
                <a:chOff x="4704" y="3408"/>
                <a:chExt cx="240" cy="192"/>
              </a:xfrm>
            </p:grpSpPr>
            <p:sp>
              <p:nvSpPr>
                <p:cNvPr id="92278" name="Line 90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79" name="Line 91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80" name="Line 92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81" name="Rectangle 93"/>
                <p:cNvSpPr/>
                <p:nvPr/>
              </p:nvSpPr>
              <p:spPr>
                <a:xfrm>
                  <a:off x="4704" y="3504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82" name="Oval 94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83" name="Oval 95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2213" name="Group 96"/>
              <p:cNvGrpSpPr/>
              <p:nvPr/>
            </p:nvGrpSpPr>
            <p:grpSpPr>
              <a:xfrm>
                <a:off x="4128" y="1104"/>
                <a:ext cx="240" cy="192"/>
                <a:chOff x="4704" y="3408"/>
                <a:chExt cx="240" cy="192"/>
              </a:xfrm>
            </p:grpSpPr>
            <p:sp>
              <p:nvSpPr>
                <p:cNvPr id="92272" name="Line 97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73" name="Line 98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74" name="Line 99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75" name="Rectangle 100"/>
                <p:cNvSpPr/>
                <p:nvPr/>
              </p:nvSpPr>
              <p:spPr>
                <a:xfrm>
                  <a:off x="4704" y="3504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76" name="Oval 101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77" name="Oval 102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2214" name="Group 103"/>
              <p:cNvGrpSpPr/>
              <p:nvPr/>
            </p:nvGrpSpPr>
            <p:grpSpPr>
              <a:xfrm>
                <a:off x="3695" y="1104"/>
                <a:ext cx="241" cy="192"/>
                <a:chOff x="4703" y="3408"/>
                <a:chExt cx="241" cy="192"/>
              </a:xfrm>
            </p:grpSpPr>
            <p:sp>
              <p:nvSpPr>
                <p:cNvPr id="92266" name="Line 104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67" name="Line 105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68" name="Line 106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69" name="Rectangle 107"/>
                <p:cNvSpPr/>
                <p:nvPr/>
              </p:nvSpPr>
              <p:spPr>
                <a:xfrm>
                  <a:off x="4703" y="3503"/>
                  <a:ext cx="193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70" name="Oval 108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71" name="Oval 109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2215" name="Group 110"/>
              <p:cNvGrpSpPr/>
              <p:nvPr/>
            </p:nvGrpSpPr>
            <p:grpSpPr>
              <a:xfrm>
                <a:off x="3696" y="1440"/>
                <a:ext cx="240" cy="192"/>
                <a:chOff x="4704" y="3408"/>
                <a:chExt cx="240" cy="192"/>
              </a:xfrm>
            </p:grpSpPr>
            <p:sp>
              <p:nvSpPr>
                <p:cNvPr id="92260" name="Line 111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61" name="Line 112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62" name="Line 113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63" name="Rectangle 114"/>
                <p:cNvSpPr/>
                <p:nvPr/>
              </p:nvSpPr>
              <p:spPr>
                <a:xfrm>
                  <a:off x="4704" y="3504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64" name="Oval 115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65" name="Oval 116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2216" name="Group 117"/>
              <p:cNvGrpSpPr/>
              <p:nvPr/>
            </p:nvGrpSpPr>
            <p:grpSpPr>
              <a:xfrm>
                <a:off x="3264" y="1440"/>
                <a:ext cx="240" cy="192"/>
                <a:chOff x="4704" y="3408"/>
                <a:chExt cx="240" cy="192"/>
              </a:xfrm>
            </p:grpSpPr>
            <p:sp>
              <p:nvSpPr>
                <p:cNvPr id="92254" name="Line 118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55" name="Line 119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56" name="Line 120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57" name="Rectangle 121"/>
                <p:cNvSpPr/>
                <p:nvPr/>
              </p:nvSpPr>
              <p:spPr>
                <a:xfrm>
                  <a:off x="4704" y="3504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58" name="Oval 122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59" name="Oval 123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2217" name="Group 124"/>
              <p:cNvGrpSpPr/>
              <p:nvPr/>
            </p:nvGrpSpPr>
            <p:grpSpPr>
              <a:xfrm>
                <a:off x="3264" y="1104"/>
                <a:ext cx="240" cy="192"/>
                <a:chOff x="4704" y="3408"/>
                <a:chExt cx="240" cy="192"/>
              </a:xfrm>
            </p:grpSpPr>
            <p:sp>
              <p:nvSpPr>
                <p:cNvPr id="92248" name="Line 125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49" name="Line 126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50" name="Line 127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51" name="Rectangle 128"/>
                <p:cNvSpPr/>
                <p:nvPr/>
              </p:nvSpPr>
              <p:spPr>
                <a:xfrm>
                  <a:off x="4704" y="3504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52" name="Oval 129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53" name="Oval 130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2218" name="Group 131"/>
              <p:cNvGrpSpPr/>
              <p:nvPr/>
            </p:nvGrpSpPr>
            <p:grpSpPr>
              <a:xfrm>
                <a:off x="2832" y="1104"/>
                <a:ext cx="240" cy="192"/>
                <a:chOff x="4704" y="3408"/>
                <a:chExt cx="240" cy="192"/>
              </a:xfrm>
            </p:grpSpPr>
            <p:sp>
              <p:nvSpPr>
                <p:cNvPr id="92242" name="Line 132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43" name="Line 133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44" name="Line 134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45" name="Rectangle 135"/>
                <p:cNvSpPr/>
                <p:nvPr/>
              </p:nvSpPr>
              <p:spPr>
                <a:xfrm>
                  <a:off x="4704" y="3504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46" name="Oval 136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47" name="Oval 137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2219" name="Group 138"/>
              <p:cNvGrpSpPr/>
              <p:nvPr/>
            </p:nvGrpSpPr>
            <p:grpSpPr>
              <a:xfrm>
                <a:off x="2832" y="1440"/>
                <a:ext cx="240" cy="192"/>
                <a:chOff x="4704" y="3408"/>
                <a:chExt cx="240" cy="192"/>
              </a:xfrm>
            </p:grpSpPr>
            <p:sp>
              <p:nvSpPr>
                <p:cNvPr id="92236" name="Line 139"/>
                <p:cNvSpPr/>
                <p:nvPr/>
              </p:nvSpPr>
              <p:spPr>
                <a:xfrm flipV="1">
                  <a:off x="4704" y="3408"/>
                  <a:ext cx="144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37" name="Line 140"/>
                <p:cNvSpPr/>
                <p:nvPr/>
              </p:nvSpPr>
              <p:spPr>
                <a:xfrm flipV="1">
                  <a:off x="4704" y="3408"/>
                  <a:ext cx="24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38" name="Line 141"/>
                <p:cNvSpPr/>
                <p:nvPr/>
              </p:nvSpPr>
              <p:spPr>
                <a:xfrm>
                  <a:off x="4704" y="3408"/>
                  <a:ext cx="96" cy="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39" name="Rectangle 142"/>
                <p:cNvSpPr/>
                <p:nvPr/>
              </p:nvSpPr>
              <p:spPr>
                <a:xfrm>
                  <a:off x="4704" y="3504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40" name="Oval 143"/>
                <p:cNvSpPr/>
                <p:nvPr/>
              </p:nvSpPr>
              <p:spPr>
                <a:xfrm>
                  <a:off x="4752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241" name="Oval 144"/>
                <p:cNvSpPr/>
                <p:nvPr/>
              </p:nvSpPr>
              <p:spPr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2220" name="Text Box 145"/>
              <p:cNvSpPr txBox="1"/>
              <p:nvPr/>
            </p:nvSpPr>
            <p:spPr>
              <a:xfrm>
                <a:off x="2592" y="2016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0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2221" name="Text Box 146"/>
              <p:cNvSpPr txBox="1"/>
              <p:nvPr/>
            </p:nvSpPr>
            <p:spPr>
              <a:xfrm>
                <a:off x="3024" y="2016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1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2222" name="Text Box 147"/>
              <p:cNvSpPr txBox="1"/>
              <p:nvPr/>
            </p:nvSpPr>
            <p:spPr>
              <a:xfrm>
                <a:off x="3456" y="2016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2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2223" name="Text Box 148"/>
              <p:cNvSpPr txBox="1"/>
              <p:nvPr/>
            </p:nvSpPr>
            <p:spPr>
              <a:xfrm>
                <a:off x="3888" y="2016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3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2224" name="Text Box 149"/>
              <p:cNvSpPr txBox="1"/>
              <p:nvPr/>
            </p:nvSpPr>
            <p:spPr>
              <a:xfrm>
                <a:off x="2592" y="1680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4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2225" name="Text Box 150"/>
              <p:cNvSpPr txBox="1"/>
              <p:nvPr/>
            </p:nvSpPr>
            <p:spPr>
              <a:xfrm>
                <a:off x="3024" y="1680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5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2226" name="Text Box 151"/>
              <p:cNvSpPr txBox="1"/>
              <p:nvPr/>
            </p:nvSpPr>
            <p:spPr>
              <a:xfrm>
                <a:off x="3456" y="1680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6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2227" name="Text Box 152"/>
              <p:cNvSpPr txBox="1"/>
              <p:nvPr/>
            </p:nvSpPr>
            <p:spPr>
              <a:xfrm>
                <a:off x="3888" y="1680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7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2228" name="Text Box 153"/>
              <p:cNvSpPr txBox="1"/>
              <p:nvPr/>
            </p:nvSpPr>
            <p:spPr>
              <a:xfrm>
                <a:off x="2592" y="1344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8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2229" name="Text Box 154"/>
              <p:cNvSpPr txBox="1"/>
              <p:nvPr/>
            </p:nvSpPr>
            <p:spPr>
              <a:xfrm>
                <a:off x="3024" y="1344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9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2230" name="Text Box 155"/>
              <p:cNvSpPr txBox="1"/>
              <p:nvPr/>
            </p:nvSpPr>
            <p:spPr>
              <a:xfrm>
                <a:off x="3456" y="1344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A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2231" name="Text Box 156"/>
              <p:cNvSpPr txBox="1"/>
              <p:nvPr/>
            </p:nvSpPr>
            <p:spPr>
              <a:xfrm>
                <a:off x="3888" y="1344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B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2232" name="Text Box 157"/>
              <p:cNvSpPr txBox="1"/>
              <p:nvPr/>
            </p:nvSpPr>
            <p:spPr>
              <a:xfrm>
                <a:off x="2592" y="1008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C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2233" name="Text Box 158"/>
              <p:cNvSpPr txBox="1"/>
              <p:nvPr/>
            </p:nvSpPr>
            <p:spPr>
              <a:xfrm>
                <a:off x="3024" y="1008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D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2234" name="Text Box 159"/>
              <p:cNvSpPr txBox="1"/>
              <p:nvPr/>
            </p:nvSpPr>
            <p:spPr>
              <a:xfrm>
                <a:off x="3456" y="1008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E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2235" name="Text Box 160"/>
              <p:cNvSpPr txBox="1"/>
              <p:nvPr/>
            </p:nvSpPr>
            <p:spPr>
              <a:xfrm>
                <a:off x="3888" y="1008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ahoma" panose="020B0604030504040204" pitchFamily="34" charset="0"/>
                  </a:rPr>
                  <a:t>F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193" name="Text Box 161"/>
            <p:cNvSpPr txBox="1"/>
            <p:nvPr/>
          </p:nvSpPr>
          <p:spPr>
            <a:xfrm>
              <a:off x="5088" y="288"/>
              <a:ext cx="6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ahoma" panose="020B0604030504040204" pitchFamily="34" charset="0"/>
                </a:rPr>
                <a:t>＋</a:t>
              </a:r>
              <a:r>
                <a:rPr lang="en-US" altLang="zh-CN" dirty="0">
                  <a:latin typeface="Tahoma" panose="020B0604030504040204" pitchFamily="34" charset="0"/>
                </a:rPr>
                <a:t>Vcc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92194" name="Text Box 162"/>
            <p:cNvSpPr txBox="1"/>
            <p:nvPr/>
          </p:nvSpPr>
          <p:spPr>
            <a:xfrm>
              <a:off x="2496" y="384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ahoma" panose="020B0604030504040204" pitchFamily="34" charset="0"/>
                </a:rPr>
                <a:t>10K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92195" name="Text Box 163"/>
            <p:cNvSpPr txBox="1"/>
            <p:nvPr/>
          </p:nvSpPr>
          <p:spPr>
            <a:xfrm>
              <a:off x="4416" y="710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ahoma" panose="020B0604030504040204" pitchFamily="34" charset="0"/>
                </a:rPr>
                <a:t>10K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92196" name="Oval 164"/>
            <p:cNvSpPr/>
            <p:nvPr/>
          </p:nvSpPr>
          <p:spPr>
            <a:xfrm>
              <a:off x="4320" y="19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197" name="Oval 165"/>
            <p:cNvSpPr/>
            <p:nvPr/>
          </p:nvSpPr>
          <p:spPr>
            <a:xfrm>
              <a:off x="3888" y="19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198" name="Oval 166"/>
            <p:cNvSpPr/>
            <p:nvPr/>
          </p:nvSpPr>
          <p:spPr>
            <a:xfrm>
              <a:off x="3456" y="19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199" name="Oval 167"/>
            <p:cNvSpPr/>
            <p:nvPr/>
          </p:nvSpPr>
          <p:spPr>
            <a:xfrm>
              <a:off x="5040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200" name="Oval 168"/>
            <p:cNvSpPr/>
            <p:nvPr/>
          </p:nvSpPr>
          <p:spPr>
            <a:xfrm>
              <a:off x="5040" y="1296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201" name="Oval 169"/>
            <p:cNvSpPr/>
            <p:nvPr/>
          </p:nvSpPr>
          <p:spPr>
            <a:xfrm>
              <a:off x="5040" y="163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202" name="Oval 170"/>
            <p:cNvSpPr/>
            <p:nvPr/>
          </p:nvSpPr>
          <p:spPr>
            <a:xfrm>
              <a:off x="5040" y="19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203" name="Oval 171"/>
            <p:cNvSpPr/>
            <p:nvPr/>
          </p:nvSpPr>
          <p:spPr>
            <a:xfrm>
              <a:off x="5376" y="192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Text Box 217"/>
          <p:cNvSpPr txBox="1"/>
          <p:nvPr/>
        </p:nvSpPr>
        <p:spPr>
          <a:xfrm>
            <a:off x="304800" y="457200"/>
            <a:ext cx="8443913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ahoma" panose="020B0604030504040204" pitchFamily="34" charset="0"/>
              </a:rPr>
              <a:t>2</a:t>
            </a:r>
            <a:r>
              <a:rPr lang="zh-CN" altLang="en-US" b="1" dirty="0">
                <a:latin typeface="Tahoma" panose="020B0604030504040204" pitchFamily="34" charset="0"/>
              </a:rPr>
              <a:t>、按键具有弹性，在闭合和断开的过程中有抖动。需要采取消抖措施。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33204" name="AutoShape 436"/>
          <p:cNvSpPr/>
          <p:nvPr/>
        </p:nvSpPr>
        <p:spPr>
          <a:xfrm>
            <a:off x="869950" y="1755775"/>
            <a:ext cx="1676400" cy="533400"/>
          </a:xfrm>
          <a:prstGeom prst="wedgeRectCallout">
            <a:avLst>
              <a:gd name="adj1" fmla="val 78694"/>
              <a:gd name="adj2" fmla="val 112204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b="1" dirty="0">
                <a:latin typeface="Tahoma" panose="020B0604030504040204" pitchFamily="34" charset="0"/>
              </a:rPr>
              <a:t>抖动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33205" name="AutoShape 437"/>
          <p:cNvSpPr/>
          <p:nvPr/>
        </p:nvSpPr>
        <p:spPr>
          <a:xfrm>
            <a:off x="6432550" y="3584575"/>
            <a:ext cx="1676400" cy="533400"/>
          </a:xfrm>
          <a:prstGeom prst="wedgeRectCallout">
            <a:avLst>
              <a:gd name="adj1" fmla="val -111079"/>
              <a:gd name="adj2" fmla="val -1041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b="1" dirty="0">
                <a:latin typeface="Tahoma" panose="020B0604030504040204" pitchFamily="34" charset="0"/>
              </a:rPr>
              <a:t>抖动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grpSp>
        <p:nvGrpSpPr>
          <p:cNvPr id="33206" name="Group 438"/>
          <p:cNvGrpSpPr/>
          <p:nvPr/>
        </p:nvGrpSpPr>
        <p:grpSpPr>
          <a:xfrm>
            <a:off x="1403350" y="2060575"/>
            <a:ext cx="6096000" cy="1905000"/>
            <a:chOff x="1056" y="2400"/>
            <a:chExt cx="3840" cy="1200"/>
          </a:xfrm>
        </p:grpSpPr>
        <p:sp>
          <p:nvSpPr>
            <p:cNvPr id="93191" name="Line 439"/>
            <p:cNvSpPr/>
            <p:nvPr/>
          </p:nvSpPr>
          <p:spPr>
            <a:xfrm>
              <a:off x="1152" y="3072"/>
              <a:ext cx="37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93192" name="Freeform 440"/>
            <p:cNvSpPr/>
            <p:nvPr/>
          </p:nvSpPr>
          <p:spPr>
            <a:xfrm>
              <a:off x="1920" y="2504"/>
              <a:ext cx="1200" cy="568"/>
            </a:xfrm>
            <a:custGeom>
              <a:avLst/>
              <a:gdLst/>
              <a:ahLst/>
              <a:cxnLst>
                <a:cxn ang="0">
                  <a:pos x="0" y="568"/>
                </a:cxn>
                <a:cxn ang="0">
                  <a:pos x="48" y="88"/>
                </a:cxn>
                <a:cxn ang="0">
                  <a:pos x="96" y="40"/>
                </a:cxn>
                <a:cxn ang="0">
                  <a:pos x="144" y="280"/>
                </a:cxn>
                <a:cxn ang="0">
                  <a:pos x="192" y="328"/>
                </a:cxn>
                <a:cxn ang="0">
                  <a:pos x="240" y="136"/>
                </a:cxn>
                <a:cxn ang="0">
                  <a:pos x="288" y="40"/>
                </a:cxn>
                <a:cxn ang="0">
                  <a:pos x="336" y="136"/>
                </a:cxn>
                <a:cxn ang="0">
                  <a:pos x="384" y="184"/>
                </a:cxn>
                <a:cxn ang="0">
                  <a:pos x="432" y="40"/>
                </a:cxn>
                <a:cxn ang="0">
                  <a:pos x="480" y="136"/>
                </a:cxn>
                <a:cxn ang="0">
                  <a:pos x="528" y="88"/>
                </a:cxn>
                <a:cxn ang="0">
                  <a:pos x="576" y="40"/>
                </a:cxn>
                <a:cxn ang="0">
                  <a:pos x="720" y="40"/>
                </a:cxn>
                <a:cxn ang="0">
                  <a:pos x="1200" y="40"/>
                </a:cxn>
              </a:cxnLst>
              <a:pathLst>
                <a:path w="1200" h="568">
                  <a:moveTo>
                    <a:pt x="0" y="568"/>
                  </a:moveTo>
                  <a:cubicBezTo>
                    <a:pt x="16" y="372"/>
                    <a:pt x="32" y="176"/>
                    <a:pt x="48" y="88"/>
                  </a:cubicBezTo>
                  <a:cubicBezTo>
                    <a:pt x="64" y="0"/>
                    <a:pt x="80" y="8"/>
                    <a:pt x="96" y="40"/>
                  </a:cubicBezTo>
                  <a:cubicBezTo>
                    <a:pt x="112" y="72"/>
                    <a:pt x="128" y="232"/>
                    <a:pt x="144" y="280"/>
                  </a:cubicBezTo>
                  <a:cubicBezTo>
                    <a:pt x="160" y="328"/>
                    <a:pt x="176" y="352"/>
                    <a:pt x="192" y="328"/>
                  </a:cubicBezTo>
                  <a:cubicBezTo>
                    <a:pt x="208" y="304"/>
                    <a:pt x="224" y="184"/>
                    <a:pt x="240" y="136"/>
                  </a:cubicBezTo>
                  <a:cubicBezTo>
                    <a:pt x="256" y="88"/>
                    <a:pt x="272" y="40"/>
                    <a:pt x="288" y="40"/>
                  </a:cubicBezTo>
                  <a:cubicBezTo>
                    <a:pt x="304" y="40"/>
                    <a:pt x="320" y="112"/>
                    <a:pt x="336" y="136"/>
                  </a:cubicBezTo>
                  <a:cubicBezTo>
                    <a:pt x="352" y="160"/>
                    <a:pt x="368" y="200"/>
                    <a:pt x="384" y="184"/>
                  </a:cubicBezTo>
                  <a:cubicBezTo>
                    <a:pt x="400" y="168"/>
                    <a:pt x="416" y="48"/>
                    <a:pt x="432" y="40"/>
                  </a:cubicBezTo>
                  <a:cubicBezTo>
                    <a:pt x="448" y="32"/>
                    <a:pt x="464" y="128"/>
                    <a:pt x="480" y="136"/>
                  </a:cubicBezTo>
                  <a:cubicBezTo>
                    <a:pt x="496" y="144"/>
                    <a:pt x="512" y="104"/>
                    <a:pt x="528" y="88"/>
                  </a:cubicBezTo>
                  <a:cubicBezTo>
                    <a:pt x="544" y="72"/>
                    <a:pt x="544" y="48"/>
                    <a:pt x="576" y="40"/>
                  </a:cubicBezTo>
                  <a:cubicBezTo>
                    <a:pt x="608" y="32"/>
                    <a:pt x="616" y="40"/>
                    <a:pt x="720" y="40"/>
                  </a:cubicBezTo>
                  <a:cubicBezTo>
                    <a:pt x="824" y="40"/>
                    <a:pt x="1120" y="40"/>
                    <a:pt x="1200" y="40"/>
                  </a:cubicBezTo>
                </a:path>
              </a:pathLst>
            </a:custGeom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193" name="Freeform 441"/>
            <p:cNvSpPr/>
            <p:nvPr/>
          </p:nvSpPr>
          <p:spPr>
            <a:xfrm flipV="1">
              <a:off x="3120" y="2544"/>
              <a:ext cx="1200" cy="568"/>
            </a:xfrm>
            <a:custGeom>
              <a:avLst/>
              <a:gdLst/>
              <a:ahLst/>
              <a:cxnLst>
                <a:cxn ang="0">
                  <a:pos x="0" y="568"/>
                </a:cxn>
                <a:cxn ang="0">
                  <a:pos x="48" y="88"/>
                </a:cxn>
                <a:cxn ang="0">
                  <a:pos x="96" y="40"/>
                </a:cxn>
                <a:cxn ang="0">
                  <a:pos x="144" y="280"/>
                </a:cxn>
                <a:cxn ang="0">
                  <a:pos x="192" y="328"/>
                </a:cxn>
                <a:cxn ang="0">
                  <a:pos x="240" y="136"/>
                </a:cxn>
                <a:cxn ang="0">
                  <a:pos x="288" y="40"/>
                </a:cxn>
                <a:cxn ang="0">
                  <a:pos x="336" y="136"/>
                </a:cxn>
                <a:cxn ang="0">
                  <a:pos x="384" y="184"/>
                </a:cxn>
                <a:cxn ang="0">
                  <a:pos x="432" y="40"/>
                </a:cxn>
                <a:cxn ang="0">
                  <a:pos x="480" y="136"/>
                </a:cxn>
                <a:cxn ang="0">
                  <a:pos x="528" y="88"/>
                </a:cxn>
                <a:cxn ang="0">
                  <a:pos x="576" y="40"/>
                </a:cxn>
                <a:cxn ang="0">
                  <a:pos x="720" y="40"/>
                </a:cxn>
                <a:cxn ang="0">
                  <a:pos x="1200" y="40"/>
                </a:cxn>
              </a:cxnLst>
              <a:pathLst>
                <a:path w="1200" h="568">
                  <a:moveTo>
                    <a:pt x="0" y="568"/>
                  </a:moveTo>
                  <a:cubicBezTo>
                    <a:pt x="16" y="372"/>
                    <a:pt x="32" y="176"/>
                    <a:pt x="48" y="88"/>
                  </a:cubicBezTo>
                  <a:cubicBezTo>
                    <a:pt x="64" y="0"/>
                    <a:pt x="80" y="8"/>
                    <a:pt x="96" y="40"/>
                  </a:cubicBezTo>
                  <a:cubicBezTo>
                    <a:pt x="112" y="72"/>
                    <a:pt x="128" y="232"/>
                    <a:pt x="144" y="280"/>
                  </a:cubicBezTo>
                  <a:cubicBezTo>
                    <a:pt x="160" y="328"/>
                    <a:pt x="176" y="352"/>
                    <a:pt x="192" y="328"/>
                  </a:cubicBezTo>
                  <a:cubicBezTo>
                    <a:pt x="208" y="304"/>
                    <a:pt x="224" y="184"/>
                    <a:pt x="240" y="136"/>
                  </a:cubicBezTo>
                  <a:cubicBezTo>
                    <a:pt x="256" y="88"/>
                    <a:pt x="272" y="40"/>
                    <a:pt x="288" y="40"/>
                  </a:cubicBezTo>
                  <a:cubicBezTo>
                    <a:pt x="304" y="40"/>
                    <a:pt x="320" y="112"/>
                    <a:pt x="336" y="136"/>
                  </a:cubicBezTo>
                  <a:cubicBezTo>
                    <a:pt x="352" y="160"/>
                    <a:pt x="368" y="200"/>
                    <a:pt x="384" y="184"/>
                  </a:cubicBezTo>
                  <a:cubicBezTo>
                    <a:pt x="400" y="168"/>
                    <a:pt x="416" y="48"/>
                    <a:pt x="432" y="40"/>
                  </a:cubicBezTo>
                  <a:cubicBezTo>
                    <a:pt x="448" y="32"/>
                    <a:pt x="464" y="128"/>
                    <a:pt x="480" y="136"/>
                  </a:cubicBezTo>
                  <a:cubicBezTo>
                    <a:pt x="496" y="144"/>
                    <a:pt x="512" y="104"/>
                    <a:pt x="528" y="88"/>
                  </a:cubicBezTo>
                  <a:cubicBezTo>
                    <a:pt x="544" y="72"/>
                    <a:pt x="544" y="48"/>
                    <a:pt x="576" y="40"/>
                  </a:cubicBezTo>
                  <a:cubicBezTo>
                    <a:pt x="608" y="32"/>
                    <a:pt x="616" y="40"/>
                    <a:pt x="720" y="40"/>
                  </a:cubicBezTo>
                  <a:cubicBezTo>
                    <a:pt x="824" y="40"/>
                    <a:pt x="1120" y="40"/>
                    <a:pt x="1200" y="40"/>
                  </a:cubicBezTo>
                </a:path>
              </a:pathLst>
            </a:custGeom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194" name="Line 442"/>
            <p:cNvSpPr/>
            <p:nvPr/>
          </p:nvSpPr>
          <p:spPr>
            <a:xfrm>
              <a:off x="1920" y="3216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195" name="Line 443"/>
            <p:cNvSpPr/>
            <p:nvPr/>
          </p:nvSpPr>
          <p:spPr>
            <a:xfrm>
              <a:off x="3120" y="3168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196" name="Text Box 444"/>
            <p:cNvSpPr txBox="1"/>
            <p:nvPr/>
          </p:nvSpPr>
          <p:spPr>
            <a:xfrm>
              <a:off x="2208" y="3312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b="1" dirty="0">
                  <a:latin typeface="Tahoma" panose="020B0604030504040204" pitchFamily="34" charset="0"/>
                </a:rPr>
                <a:t>断开</a:t>
              </a:r>
              <a:endParaRPr lang="zh-CN" altLang="en-US" b="1" dirty="0">
                <a:latin typeface="Tahoma" panose="020B0604030504040204" pitchFamily="34" charset="0"/>
              </a:endParaRPr>
            </a:p>
          </p:txBody>
        </p:sp>
        <p:sp>
          <p:nvSpPr>
            <p:cNvPr id="93197" name="Text Box 445"/>
            <p:cNvSpPr txBox="1"/>
            <p:nvPr/>
          </p:nvSpPr>
          <p:spPr>
            <a:xfrm>
              <a:off x="3264" y="3312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b="1" dirty="0">
                  <a:latin typeface="Tahoma" panose="020B0604030504040204" pitchFamily="34" charset="0"/>
                </a:rPr>
                <a:t>闭合</a:t>
              </a:r>
              <a:endParaRPr lang="zh-CN" altLang="en-US" b="1" dirty="0">
                <a:latin typeface="Tahoma" panose="020B0604030504040204" pitchFamily="34" charset="0"/>
              </a:endParaRPr>
            </a:p>
          </p:txBody>
        </p:sp>
        <p:sp>
          <p:nvSpPr>
            <p:cNvPr id="93198" name="Text Box 446"/>
            <p:cNvSpPr txBox="1"/>
            <p:nvPr/>
          </p:nvSpPr>
          <p:spPr>
            <a:xfrm>
              <a:off x="1056" y="326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b="1" dirty="0">
                  <a:latin typeface="Tahoma" panose="020B0604030504040204" pitchFamily="34" charset="0"/>
                </a:rPr>
                <a:t>闭合</a:t>
              </a:r>
              <a:endParaRPr lang="zh-CN" altLang="en-US" b="1" dirty="0">
                <a:latin typeface="Tahoma" panose="020B0604030504040204" pitchFamily="34" charset="0"/>
              </a:endParaRPr>
            </a:p>
          </p:txBody>
        </p:sp>
        <p:sp>
          <p:nvSpPr>
            <p:cNvPr id="93199" name="Text Box 447"/>
            <p:cNvSpPr txBox="1"/>
            <p:nvPr/>
          </p:nvSpPr>
          <p:spPr>
            <a:xfrm>
              <a:off x="3120" y="2400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b="1" dirty="0">
                  <a:latin typeface="Tahoma" panose="020B0604030504040204" pitchFamily="34" charset="0"/>
                </a:rPr>
                <a:t>1</a:t>
              </a:r>
              <a:endParaRPr lang="en-US" altLang="zh-CN" b="1" dirty="0">
                <a:latin typeface="Tahoma" panose="020B0604030504040204" pitchFamily="34" charset="0"/>
              </a:endParaRPr>
            </a:p>
          </p:txBody>
        </p:sp>
        <p:sp>
          <p:nvSpPr>
            <p:cNvPr id="93200" name="Line 448"/>
            <p:cNvSpPr/>
            <p:nvPr/>
          </p:nvSpPr>
          <p:spPr>
            <a:xfrm>
              <a:off x="1200" y="3072"/>
              <a:ext cx="720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3219" name="Text Box 451"/>
          <p:cNvSpPr txBox="1"/>
          <p:nvPr/>
        </p:nvSpPr>
        <p:spPr>
          <a:xfrm>
            <a:off x="869950" y="4422775"/>
            <a:ext cx="731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Tahoma" panose="020B0604030504040204" pitchFamily="34" charset="0"/>
              </a:rPr>
              <a:t>采取延时</a:t>
            </a:r>
            <a:r>
              <a:rPr lang="en-US" altLang="zh-CN" b="1" dirty="0">
                <a:latin typeface="Tahoma" panose="020B0604030504040204" pitchFamily="34" charset="0"/>
              </a:rPr>
              <a:t>10</a:t>
            </a:r>
            <a:r>
              <a:rPr lang="zh-CN" altLang="zh-CN" b="1" dirty="0">
                <a:latin typeface="Tahoma" panose="020B0604030504040204" pitchFamily="34" charset="0"/>
              </a:rPr>
              <a:t>ms，再检测的消抖措施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04" grpId="0" animBg="1"/>
      <p:bldP spid="33205" grpId="0" animBg="1"/>
      <p:bldP spid="3321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>
              <a:buNone/>
            </a:pPr>
            <a:r>
              <a:rPr lang="zh-CN" altLang="en-US" dirty="0"/>
              <a:t>扫描法</a:t>
            </a:r>
            <a:endParaRPr lang="zh-CN" altLang="en-US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zh-CN" dirty="0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667000" y="2514600"/>
          <a:ext cx="4724400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304415" imgH="1845945" progId="Visio.Drawing.11">
                  <p:embed/>
                </p:oleObj>
              </mc:Choice>
              <mc:Fallback>
                <p:oleObj name="" r:id="rId1" imgW="2304415" imgH="1845945" progId="Visio.Drawing.11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2514600"/>
                        <a:ext cx="4724400" cy="3787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斜纹 1"/>
          <p:cNvSpPr/>
          <p:nvPr/>
        </p:nvSpPr>
        <p:spPr>
          <a:xfrm>
            <a:off x="4500563" y="3213100"/>
            <a:ext cx="215900" cy="215900"/>
          </a:xfrm>
          <a:prstGeom prst="diagStrip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4214" name="矩形 2"/>
          <p:cNvSpPr/>
          <p:nvPr/>
        </p:nvSpPr>
        <p:spPr>
          <a:xfrm>
            <a:off x="611188" y="-33337"/>
            <a:ext cx="6913562" cy="715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两种按键识别方法：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扫描法、翻转法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3"/>
          <p:cNvSpPr>
            <a:spLocks noGrp="1"/>
          </p:cNvSpPr>
          <p:nvPr>
            <p:ph idx="1"/>
          </p:nvPr>
        </p:nvSpPr>
        <p:spPr>
          <a:xfrm>
            <a:off x="755650" y="620713"/>
            <a:ext cx="7129463" cy="5903912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在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翻转法</a:t>
            </a:r>
            <a:r>
              <a:rPr lang="zh-CN" altLang="en-US" sz="2400" dirty="0">
                <a:latin typeface="宋体" panose="02010600030101010101" pitchFamily="2" charset="-122"/>
              </a:rPr>
              <a:t>中，行列线交换输入、输出，两步就可获取键位置信息。可见这种方法要比扫描法效率高。</a:t>
            </a:r>
            <a:r>
              <a:rPr lang="zh-CN" altLang="en-US" sz="1400" dirty="0">
                <a:latin typeface="宋体" panose="02010600030101010101" pitchFamily="2" charset="-122"/>
              </a:rPr>
              <a:t> </a:t>
            </a:r>
            <a:endParaRPr lang="zh-CN" altLang="en-US" sz="1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zh-CN" altLang="en-US" sz="14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rgbClr val="1A0D00"/>
                </a:solidFill>
              </a:rPr>
              <a:t>翻转法程序流程如下：</a:t>
            </a:r>
            <a:endParaRPr lang="zh-CN" altLang="en-US" sz="11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rgbClr val="1A0D00"/>
                </a:solidFill>
              </a:rPr>
              <a:t>a、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CN" altLang="en-US" sz="1100" dirty="0">
                <a:solidFill>
                  <a:srgbClr val="1A0D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solidFill>
                  <a:srgbClr val="1A0D00"/>
                </a:solidFill>
              </a:rPr>
              <a:t>设定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100" dirty="0">
                <a:solidFill>
                  <a:srgbClr val="1A0D00"/>
                </a:solidFill>
              </a:rPr>
              <a:t>行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100" dirty="0">
                <a:solidFill>
                  <a:srgbClr val="1A0D00"/>
                </a:solidFill>
              </a:rPr>
              <a:t>为输出，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100" dirty="0">
                <a:solidFill>
                  <a:srgbClr val="1A0D00"/>
                </a:solidFill>
              </a:rPr>
              <a:t>列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100" dirty="0">
                <a:solidFill>
                  <a:srgbClr val="1A0D00"/>
                </a:solidFill>
              </a:rPr>
              <a:t>为输入；</a:t>
            </a:r>
            <a:endParaRPr lang="zh-CN" altLang="en-US" sz="1100" dirty="0"/>
          </a:p>
          <a:p>
            <a:pPr>
              <a:lnSpc>
                <a:spcPct val="90000"/>
              </a:lnSpc>
            </a:pPr>
            <a:r>
              <a:rPr lang="zh-CN" altLang="en-US" sz="1100" dirty="0">
                <a:solidFill>
                  <a:srgbClr val="1A0D00"/>
                </a:solidFill>
              </a:rPr>
              <a:t>b、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CN" altLang="en-US" sz="1100" dirty="0">
                <a:solidFill>
                  <a:srgbClr val="1A0D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100" dirty="0">
                <a:solidFill>
                  <a:srgbClr val="1A0D00"/>
                </a:solidFill>
              </a:rPr>
              <a:t>行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100" dirty="0">
                <a:solidFill>
                  <a:srgbClr val="1A0D00"/>
                </a:solidFill>
              </a:rPr>
              <a:t>输出为0，输入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100" dirty="0">
                <a:solidFill>
                  <a:srgbClr val="1A0D00"/>
                </a:solidFill>
              </a:rPr>
              <a:t>列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100" dirty="0">
                <a:solidFill>
                  <a:srgbClr val="1A0D00"/>
                </a:solidFill>
              </a:rPr>
              <a:t>信号；</a:t>
            </a:r>
            <a:endParaRPr lang="zh-CN" altLang="en-US" sz="1100" dirty="0"/>
          </a:p>
          <a:p>
            <a:pPr>
              <a:lnSpc>
                <a:spcPct val="90000"/>
              </a:lnSpc>
            </a:pPr>
            <a:r>
              <a:rPr lang="zh-CN" altLang="en-US" sz="1100" dirty="0">
                <a:solidFill>
                  <a:srgbClr val="1A0D00"/>
                </a:solidFill>
              </a:rPr>
              <a:t>c、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CN" altLang="en-US" sz="1100" dirty="0">
                <a:solidFill>
                  <a:srgbClr val="1A0D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solidFill>
                  <a:srgbClr val="1A0D00"/>
                </a:solidFill>
              </a:rPr>
              <a:t>检查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100" dirty="0">
                <a:solidFill>
                  <a:srgbClr val="1A0D00"/>
                </a:solidFill>
              </a:rPr>
              <a:t>列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100" dirty="0">
                <a:solidFill>
                  <a:srgbClr val="1A0D00"/>
                </a:solidFill>
              </a:rPr>
              <a:t>信号是否全为1，</a:t>
            </a:r>
            <a:endParaRPr lang="zh-CN" altLang="en-US" sz="1100" dirty="0">
              <a:solidFill>
                <a:srgbClr val="1A0D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100" dirty="0">
                <a:solidFill>
                  <a:srgbClr val="1A0D00"/>
                </a:solidFill>
                <a:latin typeface="楷体_GB2312" pitchFamily="1" charset="-122"/>
                <a:ea typeface="楷体_GB2312" pitchFamily="1" charset="-122"/>
              </a:rPr>
              <a:t>		若是，无键按下，转b；	</a:t>
            </a:r>
            <a:endParaRPr lang="zh-CN" altLang="en-US" sz="1100" dirty="0">
              <a:solidFill>
                <a:srgbClr val="1A0D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100" dirty="0">
                <a:solidFill>
                  <a:srgbClr val="1A0D00"/>
                </a:solidFill>
                <a:latin typeface="楷体_GB2312" pitchFamily="1" charset="-122"/>
                <a:ea typeface="楷体_GB2312" pitchFamily="1" charset="-122"/>
              </a:rPr>
              <a:t>		如果不全为1，表明有键按下，执行下步；</a:t>
            </a:r>
            <a:endParaRPr lang="zh-CN" altLang="en-US" sz="1100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100" dirty="0">
                <a:solidFill>
                  <a:srgbClr val="1A0D00"/>
                </a:solidFill>
              </a:rPr>
              <a:t>d、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CN" altLang="en-US" sz="1100" dirty="0">
                <a:solidFill>
                  <a:srgbClr val="1A0D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solidFill>
                  <a:srgbClr val="1A0D00"/>
                </a:solidFill>
              </a:rPr>
              <a:t>延时10ms，消除抖动。</a:t>
            </a:r>
            <a:endParaRPr lang="zh-CN" altLang="en-US" sz="1100" dirty="0"/>
          </a:p>
          <a:p>
            <a:pPr>
              <a:lnSpc>
                <a:spcPct val="90000"/>
              </a:lnSpc>
            </a:pPr>
            <a:r>
              <a:rPr lang="zh-CN" altLang="en-US" sz="1100" dirty="0">
                <a:solidFill>
                  <a:srgbClr val="1A0D00"/>
                </a:solidFill>
              </a:rPr>
              <a:t>e、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CN" altLang="en-US" sz="1100" dirty="0">
                <a:solidFill>
                  <a:srgbClr val="1A0D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solidFill>
                  <a:srgbClr val="1A0D00"/>
                </a:solidFill>
              </a:rPr>
              <a:t>逐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100" dirty="0">
                <a:solidFill>
                  <a:srgbClr val="1A0D00"/>
                </a:solidFill>
              </a:rPr>
              <a:t>列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100" dirty="0">
                <a:solidFill>
                  <a:srgbClr val="1A0D00"/>
                </a:solidFill>
              </a:rPr>
              <a:t>检测，找出为0的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100" dirty="0">
                <a:solidFill>
                  <a:srgbClr val="1A0D00"/>
                </a:solidFill>
              </a:rPr>
              <a:t>列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100" dirty="0">
                <a:solidFill>
                  <a:srgbClr val="1A0D00"/>
                </a:solidFill>
              </a:rPr>
              <a:t>信号j；</a:t>
            </a:r>
            <a:endParaRPr lang="zh-CN" altLang="en-US" sz="1100" dirty="0"/>
          </a:p>
          <a:p>
            <a:pPr>
              <a:lnSpc>
                <a:spcPct val="90000"/>
              </a:lnSpc>
            </a:pPr>
            <a:r>
              <a:rPr lang="zh-CN" altLang="en-US" sz="1100" dirty="0">
                <a:solidFill>
                  <a:srgbClr val="1A0D00"/>
                </a:solidFill>
              </a:rPr>
              <a:t>f、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 </a:t>
            </a:r>
            <a:r>
              <a:rPr lang="zh-CN" altLang="en-US" sz="1100" dirty="0">
                <a:solidFill>
                  <a:srgbClr val="1A0D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solidFill>
                  <a:srgbClr val="1A0D00"/>
                </a:solidFill>
              </a:rPr>
              <a:t>设定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100" dirty="0">
                <a:solidFill>
                  <a:srgbClr val="1A0D00"/>
                </a:solidFill>
              </a:rPr>
              <a:t>列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100" dirty="0">
                <a:solidFill>
                  <a:srgbClr val="1A0D00"/>
                </a:solidFill>
              </a:rPr>
              <a:t>为输出，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100" dirty="0">
                <a:solidFill>
                  <a:srgbClr val="1A0D00"/>
                </a:solidFill>
              </a:rPr>
              <a:t>行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100" dirty="0">
                <a:solidFill>
                  <a:srgbClr val="1A0D00"/>
                </a:solidFill>
              </a:rPr>
              <a:t>为输入；</a:t>
            </a:r>
            <a:endParaRPr lang="zh-CN" altLang="en-US" sz="1100" dirty="0"/>
          </a:p>
          <a:p>
            <a:pPr>
              <a:lnSpc>
                <a:spcPct val="90000"/>
              </a:lnSpc>
            </a:pPr>
            <a:r>
              <a:rPr lang="zh-CN" altLang="en-US" sz="1100" dirty="0">
                <a:solidFill>
                  <a:srgbClr val="1A0D00"/>
                </a:solidFill>
              </a:rPr>
              <a:t>g、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CN" altLang="en-US" sz="1100" dirty="0">
                <a:solidFill>
                  <a:srgbClr val="1A0D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100" dirty="0">
                <a:solidFill>
                  <a:srgbClr val="1A0D00"/>
                </a:solidFill>
              </a:rPr>
              <a:t>列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100" dirty="0">
                <a:solidFill>
                  <a:srgbClr val="1A0D00"/>
                </a:solidFill>
              </a:rPr>
              <a:t>输出为0，输入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100" dirty="0">
                <a:solidFill>
                  <a:srgbClr val="1A0D00"/>
                </a:solidFill>
              </a:rPr>
              <a:t>行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100" dirty="0">
                <a:solidFill>
                  <a:srgbClr val="1A0D00"/>
                </a:solidFill>
              </a:rPr>
              <a:t>信号；</a:t>
            </a:r>
            <a:endParaRPr lang="zh-CN" altLang="en-US" sz="1100" dirty="0"/>
          </a:p>
          <a:p>
            <a:pPr>
              <a:lnSpc>
                <a:spcPct val="90000"/>
              </a:lnSpc>
            </a:pPr>
            <a:r>
              <a:rPr lang="zh-CN" altLang="en-US" sz="1100" dirty="0">
                <a:solidFill>
                  <a:srgbClr val="1A0D00"/>
                </a:solidFill>
              </a:rPr>
              <a:t>h、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  </a:t>
            </a:r>
            <a:r>
              <a:rPr lang="zh-CN" altLang="en-US" sz="1100" dirty="0">
                <a:solidFill>
                  <a:srgbClr val="1A0D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solidFill>
                  <a:srgbClr val="1A0D00"/>
                </a:solidFill>
              </a:rPr>
              <a:t>逐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100" dirty="0">
                <a:solidFill>
                  <a:srgbClr val="1A0D00"/>
                </a:solidFill>
              </a:rPr>
              <a:t>行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100" dirty="0">
                <a:solidFill>
                  <a:srgbClr val="1A0D00"/>
                </a:solidFill>
              </a:rPr>
              <a:t>检测，找出为0的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100" dirty="0">
                <a:solidFill>
                  <a:srgbClr val="1A0D00"/>
                </a:solidFill>
              </a:rPr>
              <a:t>行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100" dirty="0">
                <a:solidFill>
                  <a:srgbClr val="1A0D00"/>
                </a:solidFill>
              </a:rPr>
              <a:t>信号i；</a:t>
            </a:r>
            <a:endParaRPr lang="zh-CN" altLang="en-US" sz="1100" dirty="0"/>
          </a:p>
          <a:p>
            <a:pPr>
              <a:lnSpc>
                <a:spcPct val="90000"/>
              </a:lnSpc>
            </a:pPr>
            <a:r>
              <a:rPr lang="zh-CN" altLang="en-US" sz="1100" dirty="0">
                <a:solidFill>
                  <a:srgbClr val="1A0D00"/>
                </a:solidFill>
              </a:rPr>
              <a:t>i、</a:t>
            </a:r>
            <a:r>
              <a:rPr lang="zh-CN" altLang="en-US" sz="1100" dirty="0">
                <a:solidFill>
                  <a:srgbClr val="1A0D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  </a:t>
            </a:r>
            <a:r>
              <a:rPr lang="zh-CN" altLang="en-US" sz="1100" dirty="0">
                <a:solidFill>
                  <a:srgbClr val="1A0D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solidFill>
                  <a:srgbClr val="1A0D00"/>
                </a:solidFill>
              </a:rPr>
              <a:t>计算键号key_num</a:t>
            </a:r>
            <a:endParaRPr lang="zh-CN" altLang="en-US" sz="1100" dirty="0"/>
          </a:p>
          <a:p>
            <a:pPr>
              <a:lnSpc>
                <a:spcPct val="9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sz="1600" dirty="0"/>
          </a:p>
          <a:p>
            <a:pPr>
              <a:lnSpc>
                <a:spcPct val="90000"/>
              </a:lnSpc>
            </a:pPr>
            <a:endParaRPr lang="zh-CN" altLang="en-US" sz="1600" dirty="0">
              <a:latin typeface="宋体" panose="02010600030101010101" pitchFamily="2" charset="-122"/>
            </a:endParaRPr>
          </a:p>
        </p:txBody>
      </p:sp>
      <p:graphicFrame>
        <p:nvGraphicFramePr>
          <p:cNvPr id="95235" name="Object 4"/>
          <p:cNvGraphicFramePr>
            <a:graphicFrameLocks noChangeAspect="1"/>
          </p:cNvGraphicFramePr>
          <p:nvPr/>
        </p:nvGraphicFramePr>
        <p:xfrm>
          <a:off x="5076825" y="3573463"/>
          <a:ext cx="3744913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2304415" imgH="1845945" progId="Visio.Drawing.11">
                  <p:embed/>
                </p:oleObj>
              </mc:Choice>
              <mc:Fallback>
                <p:oleObj name="" r:id="rId1" imgW="2304415" imgH="1845945" progId="Visio.Drawing.11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6825" y="3573463"/>
                        <a:ext cx="3744913" cy="300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斜纹 4"/>
          <p:cNvSpPr/>
          <p:nvPr/>
        </p:nvSpPr>
        <p:spPr>
          <a:xfrm>
            <a:off x="6516688" y="4724400"/>
            <a:ext cx="168275" cy="171450"/>
          </a:xfrm>
          <a:prstGeom prst="diagStrip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157288" y="620713"/>
            <a:ext cx="708660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隶书" pitchFamily="49" charset="-122"/>
              </a:rPr>
              <a:t>掌握</a:t>
            </a:r>
            <a:r>
              <a:rPr lang="en-US" altLang="zh-CN" dirty="0">
                <a:latin typeface="隶书" pitchFamily="49" charset="-122"/>
              </a:rPr>
              <a:t>:</a:t>
            </a:r>
            <a:endParaRPr lang="en-US" altLang="zh-CN" b="0" dirty="0"/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205105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lang="zh-CN" altLang="en-US" dirty="0"/>
              <a:t>引线功能及计数启动方法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6种工作方式及其输出波形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应用: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芯片与系统的连接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芯片的初始化编程</a:t>
            </a:r>
            <a:endParaRPr lang="zh-CN" altLang="en-US" dirty="0"/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596188" y="315913"/>
          <a:ext cx="13192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4603115" imgH="3651885" progId="">
                  <p:embed/>
                </p:oleObj>
              </mc:Choice>
              <mc:Fallback>
                <p:oleObj name="" r:id="rId1" imgW="4603115" imgH="3651885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96188" y="315913"/>
                        <a:ext cx="1319212" cy="105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024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12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0244">
                                            <p:txEl>
                                              <p:charRg st="12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244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244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38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0244">
                                            <p:txEl>
                                              <p:charRg st="38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8253</a:t>
            </a:r>
            <a:r>
              <a:rPr lang="zh-CN" altLang="en-US" dirty="0"/>
              <a:t>芯片特点</a:t>
            </a:r>
            <a:endParaRPr lang="zh-CN" altLang="en-US" dirty="0"/>
          </a:p>
        </p:txBody>
      </p:sp>
      <p:sp>
        <p:nvSpPr>
          <p:cNvPr id="11268" name="Rectangle 3"/>
          <p:cNvSpPr>
            <a:spLocks noGrp="1"/>
          </p:cNvSpPr>
          <p:nvPr>
            <p:ph type="body" idx="4294967295"/>
          </p:nvPr>
        </p:nvSpPr>
        <p:spPr>
          <a:xfrm>
            <a:off x="903288" y="1978025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Aft>
                <a:spcPct val="5000"/>
              </a:spcAft>
            </a:pPr>
            <a:r>
              <a:rPr lang="zh-CN" altLang="en-US" dirty="0"/>
              <a:t>可编程的逻辑器件；</a:t>
            </a:r>
            <a:endParaRPr lang="zh-CN" altLang="en-US" dirty="0"/>
          </a:p>
          <a:p>
            <a:pPr eaLnBrk="1" hangingPunct="1">
              <a:spcAft>
                <a:spcPct val="5000"/>
              </a:spcAft>
            </a:pPr>
            <a:r>
              <a:rPr lang="zh-CN" altLang="en-US" dirty="0"/>
              <a:t>非通道型的接口，具有特定功能；</a:t>
            </a:r>
            <a:endParaRPr lang="zh-CN" altLang="en-US" dirty="0"/>
          </a:p>
          <a:p>
            <a:pPr eaLnBrk="1" hangingPunct="1">
              <a:spcAft>
                <a:spcPct val="5000"/>
              </a:spcAft>
            </a:pPr>
            <a:r>
              <a:rPr lang="zh-CN" altLang="en-US" dirty="0"/>
              <a:t>可实现计数和定时；</a:t>
            </a:r>
            <a:endParaRPr lang="zh-CN" altLang="en-US" dirty="0"/>
          </a:p>
          <a:p>
            <a:pPr eaLnBrk="1" hangingPunct="1">
              <a:spcAft>
                <a:spcPct val="5000"/>
              </a:spcAft>
            </a:pPr>
            <a:r>
              <a:rPr lang="zh-CN" altLang="en-US" dirty="0"/>
              <a:t>工作方式：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减法计数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计数值减为</a:t>
            </a:r>
            <a:r>
              <a:rPr lang="en-US" altLang="zh-CN" dirty="0"/>
              <a:t>0</a:t>
            </a:r>
            <a:r>
              <a:rPr lang="zh-CN" altLang="en-US" dirty="0"/>
              <a:t>时输出相应控制信号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输出控制信号的形式可通过软件设置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126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1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1268">
                                            <p:txEl>
                                              <p:charRg st="1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268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1268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4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1268">
                                            <p:txEl>
                                              <p:charRg st="42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47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1268">
                                            <p:txEl>
                                              <p:charRg st="47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1268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外部引线及内部结构</a:t>
            </a:r>
            <a:endParaRPr lang="zh-CN" altLang="en-US" dirty="0"/>
          </a:p>
        </p:txBody>
      </p:sp>
      <p:sp>
        <p:nvSpPr>
          <p:cNvPr id="12292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916113"/>
            <a:ext cx="6324600" cy="460851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Aft>
                <a:spcPct val="5000"/>
              </a:spcAft>
            </a:pPr>
            <a:r>
              <a:rPr lang="zh-CN" altLang="en-US" dirty="0"/>
              <a:t>连接系统端的主要引线：</a:t>
            </a:r>
            <a:endParaRPr lang="zh-CN" altLang="en-US" dirty="0"/>
          </a:p>
          <a:p>
            <a:pPr lvl="1" eaLnBrk="1" hangingPunct="1">
              <a:lnSpc>
                <a:spcPct val="115000"/>
              </a:lnSpc>
              <a:spcAft>
                <a:spcPct val="5000"/>
              </a:spcAft>
            </a:pPr>
            <a:r>
              <a:rPr lang="en-US" altLang="zh-CN" sz="2000" dirty="0"/>
              <a:t>D0----D7</a:t>
            </a:r>
            <a:endParaRPr lang="en-US" altLang="zh-CN" sz="2000" dirty="0"/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zh-CN" sz="2000" dirty="0"/>
              <a:t>CS</a:t>
            </a:r>
            <a:endParaRPr lang="en-US" altLang="zh-CN" sz="2000" dirty="0"/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zh-CN" sz="2000" dirty="0"/>
              <a:t>RD</a:t>
            </a:r>
            <a:endParaRPr lang="en-US" altLang="zh-CN" sz="2000" dirty="0"/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zh-CN" sz="2000" dirty="0"/>
              <a:t>WR</a:t>
            </a:r>
            <a:endParaRPr lang="en-US" altLang="zh-CN" sz="2000" dirty="0"/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zh-CN" sz="2000" dirty="0"/>
              <a:t>A0，A1</a:t>
            </a:r>
            <a:r>
              <a:rPr lang="zh-CN" altLang="en-US" sz="2000" dirty="0"/>
              <a:t>   </a:t>
            </a:r>
            <a:endParaRPr lang="zh-CN" altLang="en-US" sz="2000" dirty="0"/>
          </a:p>
          <a:p>
            <a:pPr eaLnBrk="1" hangingPunct="1">
              <a:spcBef>
                <a:spcPct val="40000"/>
              </a:spcBef>
              <a:spcAft>
                <a:spcPct val="20000"/>
              </a:spcAft>
            </a:pPr>
            <a:r>
              <a:rPr lang="zh-CN" altLang="en-US" dirty="0"/>
              <a:t>连接外设端的主要引线：</a:t>
            </a:r>
            <a:endParaRPr lang="zh-CN" altLang="en-US" dirty="0"/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/>
              <a:t>CLK  ----------- </a:t>
            </a:r>
            <a:r>
              <a:rPr lang="zh-CN" altLang="en-US" sz="2000" dirty="0"/>
              <a:t>时钟脉冲输入</a:t>
            </a:r>
            <a:endParaRPr lang="zh-CN" altLang="en-US" sz="2000" dirty="0"/>
          </a:p>
          <a:p>
            <a:pPr lvl="1" eaLnBrk="1" hangingPunct="1">
              <a:spcAft>
                <a:spcPct val="10000"/>
              </a:spcAft>
            </a:pPr>
            <a:r>
              <a:rPr lang="en-US" altLang="zh-CN" sz="2000" dirty="0"/>
              <a:t>GATE ---------- </a:t>
            </a:r>
            <a:r>
              <a:rPr lang="zh-CN" altLang="en-US" sz="2000" dirty="0"/>
              <a:t>门控信号输入</a:t>
            </a:r>
            <a:endParaRPr lang="zh-CN" altLang="en-US" sz="2000" dirty="0"/>
          </a:p>
          <a:p>
            <a:pPr lvl="1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/>
              <a:t>OUT ------------  </a:t>
            </a:r>
            <a:r>
              <a:rPr lang="zh-CN" altLang="en-US" sz="2000" dirty="0"/>
              <a:t>定时输出</a:t>
            </a:r>
            <a:r>
              <a:rPr lang="zh-CN" altLang="en-US" dirty="0"/>
              <a:t> </a:t>
            </a:r>
            <a:r>
              <a:rPr lang="zh-CN" altLang="en-US" sz="2800" dirty="0"/>
              <a:t>          </a:t>
            </a:r>
            <a:endParaRPr lang="zh-CN" altLang="en-US" sz="2800" dirty="0"/>
          </a:p>
        </p:txBody>
      </p:sp>
      <p:sp>
        <p:nvSpPr>
          <p:cNvPr id="12293" name="Line 4"/>
          <p:cNvSpPr/>
          <p:nvPr/>
        </p:nvSpPr>
        <p:spPr>
          <a:xfrm flipV="1">
            <a:off x="1936750" y="3095625"/>
            <a:ext cx="331788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4" name="Line 5"/>
          <p:cNvSpPr/>
          <p:nvPr/>
        </p:nvSpPr>
        <p:spPr>
          <a:xfrm>
            <a:off x="1908175" y="3543300"/>
            <a:ext cx="4318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5" name="Line 6"/>
          <p:cNvSpPr/>
          <p:nvPr/>
        </p:nvSpPr>
        <p:spPr>
          <a:xfrm>
            <a:off x="1908175" y="3960813"/>
            <a:ext cx="490538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4824" name="Object 7"/>
          <p:cNvGraphicFramePr>
            <a:graphicFrameLocks noChangeAspect="1"/>
          </p:cNvGraphicFramePr>
          <p:nvPr/>
        </p:nvGraphicFramePr>
        <p:xfrm>
          <a:off x="7596188" y="357188"/>
          <a:ext cx="13192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4603115" imgH="3651885" progId="">
                  <p:embed/>
                </p:oleObj>
              </mc:Choice>
              <mc:Fallback>
                <p:oleObj name="" r:id="rId1" imgW="4603115" imgH="3651885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96188" y="357188"/>
                        <a:ext cx="1319212" cy="105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5" name="Picture 8" descr="PSF001064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1989138"/>
            <a:ext cx="3887788" cy="3960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229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12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charRg st="12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2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charRg st="21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2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2292">
                                            <p:txEl>
                                              <p:charRg st="24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2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292">
                                            <p:txEl>
                                              <p:charRg st="27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3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2292">
                                            <p:txEl>
                                              <p:charRg st="3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3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2292">
                                            <p:txEl>
                                              <p:charRg st="39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5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2292">
                                            <p:txEl>
                                              <p:charRg st="51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7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2292">
                                            <p:txEl>
                                              <p:charRg st="75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98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2292">
                                            <p:txEl>
                                              <p:charRg st="98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6724</Words>
  <Application>WPS 演示</Application>
  <PresentationFormat>全屏显示(4:3)</PresentationFormat>
  <Paragraphs>1250</Paragraphs>
  <Slides>68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68</vt:i4>
      </vt:variant>
    </vt:vector>
  </HeadingPairs>
  <TitlesOfParts>
    <vt:vector size="100" baseType="lpstr">
      <vt:lpstr>Arial</vt:lpstr>
      <vt:lpstr>宋体</vt:lpstr>
      <vt:lpstr>Wingdings</vt:lpstr>
      <vt:lpstr>Tahoma</vt:lpstr>
      <vt:lpstr>Times New Roman</vt:lpstr>
      <vt:lpstr>隶书</vt:lpstr>
      <vt:lpstr>微软雅黑</vt:lpstr>
      <vt:lpstr>华文行楷</vt:lpstr>
      <vt:lpstr>华文新魏</vt:lpstr>
      <vt:lpstr>楷体_GB2312</vt:lpstr>
      <vt:lpstr>新宋体</vt:lpstr>
      <vt:lpstr>Arial Unicode MS</vt:lpstr>
      <vt:lpstr>Blends</vt:lpstr>
      <vt:lpstr>1_Blends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存储系统</dc:title>
  <dc:creator>cf08</dc:creator>
  <cp:lastModifiedBy>赵钰婷</cp:lastModifiedBy>
  <cp:revision>183</cp:revision>
  <cp:lastPrinted>1995-12-08T18:33:06Z</cp:lastPrinted>
  <dcterms:created xsi:type="dcterms:W3CDTF">2002-02-20T03:40:55Z</dcterms:created>
  <dcterms:modified xsi:type="dcterms:W3CDTF">2021-05-12T13:00:35Z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76959656658A493BB7E5E1A27B450259</vt:lpwstr>
  </property>
</Properties>
</file>