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82"/>
  </p:notesMasterIdLst>
  <p:handoutMasterIdLst>
    <p:handoutMasterId r:id="rId83"/>
  </p:handoutMasterIdLst>
  <p:sldIdLst>
    <p:sldId id="256" r:id="rId3"/>
    <p:sldId id="284" r:id="rId4"/>
    <p:sldId id="285" r:id="rId5"/>
    <p:sldId id="273" r:id="rId6"/>
    <p:sldId id="265" r:id="rId7"/>
    <p:sldId id="266" r:id="rId8"/>
    <p:sldId id="267" r:id="rId9"/>
    <p:sldId id="291" r:id="rId10"/>
    <p:sldId id="315" r:id="rId11"/>
    <p:sldId id="339" r:id="rId12"/>
    <p:sldId id="268" r:id="rId13"/>
    <p:sldId id="269" r:id="rId14"/>
    <p:sldId id="338" r:id="rId15"/>
    <p:sldId id="270" r:id="rId16"/>
    <p:sldId id="293" r:id="rId17"/>
    <p:sldId id="281" r:id="rId18"/>
    <p:sldId id="340" r:id="rId19"/>
    <p:sldId id="341" r:id="rId20"/>
    <p:sldId id="376" r:id="rId21"/>
    <p:sldId id="378" r:id="rId22"/>
    <p:sldId id="358" r:id="rId23"/>
    <p:sldId id="380" r:id="rId24"/>
    <p:sldId id="382" r:id="rId25"/>
    <p:sldId id="384" r:id="rId26"/>
    <p:sldId id="379" r:id="rId27"/>
    <p:sldId id="381" r:id="rId28"/>
    <p:sldId id="377" r:id="rId29"/>
    <p:sldId id="271" r:id="rId30"/>
    <p:sldId id="424" r:id="rId31"/>
    <p:sldId id="487" r:id="rId32"/>
    <p:sldId id="488" r:id="rId33"/>
    <p:sldId id="489" r:id="rId34"/>
    <p:sldId id="490" r:id="rId35"/>
    <p:sldId id="491" r:id="rId36"/>
    <p:sldId id="492" r:id="rId37"/>
    <p:sldId id="493" r:id="rId38"/>
    <p:sldId id="494" r:id="rId39"/>
    <p:sldId id="495" r:id="rId40"/>
    <p:sldId id="499" r:id="rId41"/>
    <p:sldId id="428" r:id="rId42"/>
    <p:sldId id="431" r:id="rId43"/>
    <p:sldId id="432" r:id="rId44"/>
    <p:sldId id="433" r:id="rId45"/>
    <p:sldId id="434" r:id="rId46"/>
    <p:sldId id="501" r:id="rId47"/>
    <p:sldId id="435" r:id="rId48"/>
    <p:sldId id="283" r:id="rId49"/>
    <p:sldId id="436" r:id="rId50"/>
    <p:sldId id="437" r:id="rId51"/>
    <p:sldId id="438" r:id="rId52"/>
    <p:sldId id="439" r:id="rId53"/>
    <p:sldId id="440" r:id="rId54"/>
    <p:sldId id="441" r:id="rId55"/>
    <p:sldId id="442" r:id="rId56"/>
    <p:sldId id="443" r:id="rId57"/>
    <p:sldId id="444" r:id="rId58"/>
    <p:sldId id="445" r:id="rId59"/>
    <p:sldId id="446" r:id="rId60"/>
    <p:sldId id="447" r:id="rId61"/>
    <p:sldId id="448" r:id="rId62"/>
    <p:sldId id="449" r:id="rId63"/>
    <p:sldId id="450" r:id="rId64"/>
    <p:sldId id="500" r:id="rId65"/>
    <p:sldId id="272" r:id="rId66"/>
    <p:sldId id="274" r:id="rId67"/>
    <p:sldId id="502" r:id="rId68"/>
    <p:sldId id="507" r:id="rId69"/>
    <p:sldId id="504" r:id="rId70"/>
    <p:sldId id="282" r:id="rId71"/>
    <p:sldId id="505" r:id="rId72"/>
    <p:sldId id="508" r:id="rId73"/>
    <p:sldId id="509" r:id="rId74"/>
    <p:sldId id="510" r:id="rId75"/>
    <p:sldId id="511" r:id="rId76"/>
    <p:sldId id="512" r:id="rId77"/>
    <p:sldId id="513" r:id="rId78"/>
    <p:sldId id="514" r:id="rId79"/>
    <p:sldId id="506" r:id="rId80"/>
    <p:sldId id="515" r:id="rId81"/>
  </p:sldIdLst>
  <p:sldSz cx="9144000" cy="6858000" type="screen4x3"/>
  <p:notesSz cx="6858000" cy="9144000"/>
  <p:custDataLst>
    <p:tags r:id="rId84"/>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9pPr>
  </p:defaultTextStyle>
  <p:extLst>
    <p:ext uri="{EFAFB233-063F-42B5-8137-9DF3F51BA10A}">
      <p15:sldGuideLst xmlns:p15="http://schemas.microsoft.com/office/powerpoint/2012/main">
        <p15:guide id="1" orient="horz" pos="2114">
          <p15:clr>
            <a:srgbClr val="A4A3A4"/>
          </p15:clr>
        </p15:guide>
        <p15:guide id="2" pos="29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40" autoAdjust="0"/>
    <p:restoredTop sz="94660"/>
  </p:normalViewPr>
  <p:slideViewPr>
    <p:cSldViewPr showGuides="1">
      <p:cViewPr varScale="1">
        <p:scale>
          <a:sx n="109" d="100"/>
          <a:sy n="109" d="100"/>
        </p:scale>
        <p:origin x="1458" y="78"/>
      </p:cViewPr>
      <p:guideLst>
        <p:guide orient="horz" pos="2114"/>
        <p:guide pos="29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gs" Target="tags/tag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handoutMaster" Target="handoutMasters/handout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emf"/><Relationship Id="rId4" Type="http://schemas.openxmlformats.org/officeDocument/2006/relationships/image" Target="../media/image5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1.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 Id="rId6" Type="http://schemas.openxmlformats.org/officeDocument/2006/relationships/image" Target="../media/image67.wmf"/><Relationship Id="rId5" Type="http://schemas.openxmlformats.org/officeDocument/2006/relationships/image" Target="../media/image66.wmf"/><Relationship Id="rId4" Type="http://schemas.openxmlformats.org/officeDocument/2006/relationships/image" Target="../media/image65.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2.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0.wmf"/><Relationship Id="rId7" Type="http://schemas.openxmlformats.org/officeDocument/2006/relationships/image" Target="../media/image84.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 Id="rId5" Type="http://schemas.openxmlformats.org/officeDocument/2006/relationships/image" Target="../media/image96.wmf"/><Relationship Id="rId4" Type="http://schemas.openxmlformats.org/officeDocument/2006/relationships/image" Target="../media/image9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01.wmf"/><Relationship Id="rId1" Type="http://schemas.openxmlformats.org/officeDocument/2006/relationships/image" Target="../media/image100.wmf"/></Relationships>
</file>

<file path=ppt/drawings/_rels/vmlDrawing29.vml.rels><?xml version="1.0" encoding="UTF-8" standalone="yes"?>
<Relationships xmlns="http://schemas.openxmlformats.org/package/2006/relationships"><Relationship Id="rId8" Type="http://schemas.openxmlformats.org/officeDocument/2006/relationships/image" Target="../media/image109.wmf"/><Relationship Id="rId3" Type="http://schemas.openxmlformats.org/officeDocument/2006/relationships/image" Target="../media/image104.wmf"/><Relationship Id="rId7" Type="http://schemas.openxmlformats.org/officeDocument/2006/relationships/image" Target="../media/image108.wmf"/><Relationship Id="rId2" Type="http://schemas.openxmlformats.org/officeDocument/2006/relationships/image" Target="../media/image103.wmf"/><Relationship Id="rId1" Type="http://schemas.openxmlformats.org/officeDocument/2006/relationships/image" Target="../media/image102.wmf"/><Relationship Id="rId6" Type="http://schemas.openxmlformats.org/officeDocument/2006/relationships/image" Target="../media/image107.wmf"/><Relationship Id="rId5" Type="http://schemas.openxmlformats.org/officeDocument/2006/relationships/image" Target="../media/image106.wmf"/><Relationship Id="rId10" Type="http://schemas.openxmlformats.org/officeDocument/2006/relationships/image" Target="../media/image111.wmf"/><Relationship Id="rId4" Type="http://schemas.openxmlformats.org/officeDocument/2006/relationships/image" Target="../media/image105.wmf"/><Relationship Id="rId9" Type="http://schemas.openxmlformats.org/officeDocument/2006/relationships/image" Target="../media/image1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13.wmf"/><Relationship Id="rId1" Type="http://schemas.openxmlformats.org/officeDocument/2006/relationships/image" Target="../media/image11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26.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7.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image" Target="../media/image135.png"/></Relationships>
</file>

<file path=ppt/drawings/_rels/vmlDrawing37.v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image" Target="../media/image140.wmf"/><Relationship Id="rId1" Type="http://schemas.openxmlformats.org/officeDocument/2006/relationships/image" Target="../media/image139.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4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97ED6A2-7FD2-4244-B568-EA7363808C99}"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2022/11/1</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885208E0-D02A-41AE-B30B-FEE84C7BC812}" type="slidenum">
              <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FB1D3985-1CE6-45FF-8EC8-48A850B89D05}" type="datetimeFigureOut">
              <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rPr>
              <a:t>2022/11/1</a:t>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7C9BBFC4-E03B-43CD-BCC3-1ED31652BEF7}" type="slidenum">
              <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a:solidFill>
              <a:srgbClr val="000000">
                <a:alpha val="100000"/>
              </a:srgbClr>
            </a:solidFill>
            <a:miter lim="800000"/>
          </a:ln>
        </p:spPr>
      </p:sp>
      <p:sp>
        <p:nvSpPr>
          <p:cNvPr id="133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p>
        </p:txBody>
      </p:sp>
      <p:sp>
        <p:nvSpPr>
          <p:cNvPr id="13316" name="灯片编号占位符 3"/>
          <p:cNvSpPr txBox="1">
            <a:spLocks noGrp="1"/>
          </p:cNvSpPr>
          <p:nvPr>
            <p:ph type="sldNum" sz="quarter"/>
          </p:nvPr>
        </p:nvSpPr>
        <p:spPr>
          <a:xfrm>
            <a:off x="3884613" y="8685213"/>
            <a:ext cx="2971800" cy="458787"/>
          </a:xfrm>
          <a:prstGeom prst="rect">
            <a:avLst/>
          </a:prstGeom>
          <a:noFill/>
          <a:ln w="9525">
            <a:noFill/>
          </a:ln>
        </p:spPr>
        <p:txBody>
          <a:bodyPr anchor="b" anchorCtr="0"/>
          <a:lstStyle/>
          <a:p>
            <a:pPr lvl="0" algn="r"/>
            <a:fld id="{9A0DB2DC-4C9A-4742-B13C-FB6460FD3503}" type="slidenum">
              <a:rPr lang="zh-CN" altLang="en-US" sz="1200" dirty="0"/>
              <a:t>6</a:t>
            </a:fld>
            <a:endParaRPr lang="zh-CN"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lvl="0"/>
            <a:r>
              <a:rPr lang="zh-CN" altLang="en-US" dirty="0">
                <a:latin typeface="Arial" panose="020B0604020202020204" pitchFamily="34" charset="0"/>
              </a:rPr>
              <a:t>山东大学机械工程学院机电工程研究所</a:t>
            </a:r>
            <a:r>
              <a:rPr lang="en-US" altLang="zh-CN" sz="1600">
                <a:solidFill>
                  <a:srgbClr val="FF3300"/>
                </a:solidFill>
                <a:latin typeface="Arial" panose="020B0604020202020204" pitchFamily="34" charset="0"/>
              </a:rPr>
              <a:t>2010/09/02</a:t>
            </a:r>
          </a:p>
        </p:txBody>
      </p:sp>
      <p:sp>
        <p:nvSpPr>
          <p:cNvPr id="6" name="页脚占位符 5"/>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lvl="0"/>
            <a:r>
              <a:rPr lang="zh-CN" altLang="en-US" dirty="0">
                <a:latin typeface="Arial" panose="020B0604020202020204" pitchFamily="34" charset="0"/>
              </a:rPr>
              <a:t>山东大学机械工程学院机电工程研究所</a:t>
            </a:r>
            <a:r>
              <a:rPr lang="en-US" altLang="zh-CN" sz="1600">
                <a:solidFill>
                  <a:srgbClr val="FF3300"/>
                </a:solidFill>
                <a:latin typeface="Arial" panose="020B0604020202020204" pitchFamily="34" charset="0"/>
              </a:rPr>
              <a:t>2010/09/02</a:t>
            </a:r>
          </a:p>
        </p:txBody>
      </p:sp>
      <p:sp>
        <p:nvSpPr>
          <p:cNvPr id="7" name="页脚占位符 6"/>
          <p:cNvSpPr>
            <a:spLocks noGrp="1"/>
          </p:cNvSpPr>
          <p:nvPr>
            <p:ph type="ftr" sz="quarter" idx="11"/>
          </p:nvPr>
        </p:nvSpPr>
        <p:spPr/>
        <p:txBody>
          <a:bodyPr/>
          <a:lstStyle/>
          <a:p>
            <a:pPr lvl="0"/>
            <a:endParaRPr lang="zh-CN" altLang="en-US" dirty="0">
              <a:latin typeface="Arial" panose="020B0604020202020204" pitchFamily="34" charset="0"/>
            </a:endParaRPr>
          </a:p>
        </p:txBody>
      </p:sp>
      <p:sp>
        <p:nvSpPr>
          <p:cNvPr id="8" name="灯片编号占位符 7"/>
          <p:cNvSpPr>
            <a:spLocks noGrp="1"/>
          </p:cNvSpPr>
          <p:nvPr>
            <p:ph type="sldNum" sz="quarter" idx="12"/>
          </p:nvPr>
        </p:nvSpPr>
        <p:spPr/>
        <p:txBody>
          <a:bodyPr/>
          <a:lstStyle/>
          <a:p>
            <a:pPr lvl="0"/>
            <a:fld id="{9A0DB2DC-4C9A-4742-B13C-FB6460FD3503}" type="slidenum">
              <a:rPr lang="zh-CN" altLang="en-US" dirty="0">
                <a:latin typeface="Arial" panose="020B0604020202020204" pitchFamily="34" charset="0"/>
              </a:rPr>
              <a:t>‹#›</a:t>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a:off x="142875" y="428625"/>
            <a:ext cx="8858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2844" y="142852"/>
            <a:ext cx="1800493"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机器人技术基础</a:t>
            </a:r>
          </a:p>
        </p:txBody>
      </p:sp>
      <p:sp>
        <p:nvSpPr>
          <p:cNvPr id="9" name="矩形 8"/>
          <p:cNvSpPr/>
          <p:nvPr/>
        </p:nvSpPr>
        <p:spPr>
          <a:xfrm>
            <a:off x="5421241" y="142852"/>
            <a:ext cx="3480441"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第六章 机器人静力分析与动力学</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40A0E66-D7C0-4A4A-A29C-9B72EEFE36AA}"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303908B-9E86-43C9-BA60-47A4EC3C7E0D}"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p:nvCxnSpPr>
        <p:spPr>
          <a:xfrm>
            <a:off x="142875" y="428625"/>
            <a:ext cx="885825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42844" y="142852"/>
            <a:ext cx="1800493"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机器人技术基础</a:t>
            </a:r>
          </a:p>
        </p:txBody>
      </p:sp>
      <p:sp>
        <p:nvSpPr>
          <p:cNvPr id="9" name="矩形 8"/>
          <p:cNvSpPr/>
          <p:nvPr/>
        </p:nvSpPr>
        <p:spPr>
          <a:xfrm>
            <a:off x="5421241" y="142852"/>
            <a:ext cx="3480441" cy="369332"/>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all" spc="0" normalizeH="0" baseline="0" noProof="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uLnTx/>
                <a:uFillTx/>
                <a:latin typeface="+mn-lt"/>
                <a:ea typeface="+mn-ea"/>
                <a:cs typeface="+mn-cs"/>
              </a:rPr>
              <a:t>第六章 机器人静力分析与动力学</a:t>
            </a:r>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0"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40A0E66-D7C0-4A4A-A29C-9B72EEFE36AA}"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303908B-9E86-43C9-BA60-47A4EC3C7E0D}"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63713" y="188913"/>
            <a:ext cx="5903912" cy="7064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4"/>
          <p:cNvSpPr>
            <a:spLocks noGrp="1"/>
          </p:cNvSpPr>
          <p:nvPr>
            <p:ph type="dt" sz="half" idx="12"/>
          </p:nvPr>
        </p:nvSpPr>
        <p:spPr>
          <a:xfrm>
            <a:off x="4210050" y="6381750"/>
            <a:ext cx="4933950" cy="476250"/>
          </a:xfrm>
          <a:prstGeom prst="rect">
            <a:avLst/>
          </a:prstGeom>
        </p:spPr>
        <p:txBody>
          <a:bodyPr vert="horz" anchor="b"/>
          <a:lstStyle>
            <a:lvl1pPr>
              <a:defRPr dirty="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xx</a:t>
            </a:r>
          </a:p>
        </p:txBody>
      </p:sp>
      <p:sp>
        <p:nvSpPr>
          <p:cNvPr id="12" name="页脚占位符 5"/>
          <p:cNvSpPr>
            <a:spLocks noGrp="1"/>
          </p:cNvSpPr>
          <p:nvPr>
            <p:ph type="ftr" sz="quarter" idx="3"/>
          </p:nvPr>
        </p:nvSpPr>
        <p:spPr>
          <a:xfrm>
            <a:off x="250825" y="6237288"/>
            <a:ext cx="2895600" cy="476250"/>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3" name="灯片编号占位符 6"/>
          <p:cNvSpPr>
            <a:spLocks noGrp="1"/>
          </p:cNvSpPr>
          <p:nvPr>
            <p:ph type="sldNum" sz="quarter" idx="4"/>
          </p:nvPr>
        </p:nvSpPr>
        <p:spPr>
          <a:xfrm>
            <a:off x="6553200" y="6245225"/>
            <a:ext cx="2133600" cy="476250"/>
          </a:xfrm>
          <a:prstGeom prst="rect">
            <a:avLst/>
          </a:prstGeom>
        </p:spPr>
        <p:txBody>
          <a:bodyPr vert="horz" anchor="b"/>
          <a:lstStyle/>
          <a:p>
            <a:pPr algn="ctr">
              <a:buNone/>
            </a:pPr>
            <a:fld id="{9A0DB2DC-4C9A-4742-B13C-FB6460FD3503}" type="slidenum">
              <a:rPr lang="en-US" altLang="zh-CN" dirty="0"/>
              <a:t>‹#›</a:t>
            </a:fld>
            <a:endParaRPr lang="en-US" altLang="zh-CN"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763713" y="188913"/>
            <a:ext cx="5903912" cy="706437"/>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25538"/>
            <a:ext cx="4038600" cy="50006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25538"/>
            <a:ext cx="4038600" cy="2424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2050"/>
            <a:ext cx="4038600" cy="24241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5"/>
          <p:cNvSpPr>
            <a:spLocks noGrp="1"/>
          </p:cNvSpPr>
          <p:nvPr>
            <p:ph type="dt" sz="half" idx="12"/>
          </p:nvPr>
        </p:nvSpPr>
        <p:spPr>
          <a:xfrm>
            <a:off x="4210050" y="6381750"/>
            <a:ext cx="4933950" cy="476250"/>
          </a:xfrm>
          <a:prstGeom prst="rect">
            <a:avLst/>
          </a:prstGeom>
        </p:spPr>
        <p:txBody>
          <a:bodyPr vert="horz" anchor="b"/>
          <a:lstStyle>
            <a:lvl1pPr>
              <a:defRPr dirty="0" smtClean="0"/>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xx</a:t>
            </a:r>
          </a:p>
        </p:txBody>
      </p:sp>
      <p:sp>
        <p:nvSpPr>
          <p:cNvPr id="12" name="页脚占位符 6"/>
          <p:cNvSpPr>
            <a:spLocks noGrp="1"/>
          </p:cNvSpPr>
          <p:nvPr>
            <p:ph type="ftr" sz="quarter" idx="13"/>
          </p:nvPr>
        </p:nvSpPr>
        <p:spPr>
          <a:xfrm>
            <a:off x="250825" y="6237288"/>
            <a:ext cx="2895600" cy="476250"/>
          </a:xfrm>
          <a:prstGeom prst="rect">
            <a:avLst/>
          </a:prstGeom>
        </p:spPr>
        <p:txBody>
          <a:bodyPr vert="horz" anchor="b"/>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13" name="灯片编号占位符 7"/>
          <p:cNvSpPr>
            <a:spLocks noGrp="1"/>
          </p:cNvSpPr>
          <p:nvPr>
            <p:ph type="sldNum" sz="quarter" idx="4"/>
          </p:nvPr>
        </p:nvSpPr>
        <p:spPr>
          <a:xfrm>
            <a:off x="6553200" y="6245225"/>
            <a:ext cx="2133600" cy="476250"/>
          </a:xfrm>
          <a:prstGeom prst="rect">
            <a:avLst/>
          </a:prstGeom>
        </p:spPr>
        <p:txBody>
          <a:bodyPr vert="horz" anchor="b"/>
          <a:lstStyle/>
          <a:p>
            <a:pPr algn="ctr">
              <a:buNone/>
            </a:pPr>
            <a:fld id="{9A0DB2DC-4C9A-4742-B13C-FB6460FD3503}" type="slidenum">
              <a:rPr lang="en-US" altLang="zh-CN" dirty="0"/>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628650" y="1825625"/>
            <a:ext cx="7886700" cy="4351338"/>
          </a:xfrm>
          <a:prstGeom prst="rect">
            <a:avLst/>
          </a:prstGeom>
          <a:noFill/>
          <a:ln w="9525">
            <a:noFill/>
          </a:ln>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628650" y="365125"/>
            <a:ext cx="7886700" cy="1325563"/>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2"/>
          <p:cNvSpPr>
            <a:spLocks noGrp="1"/>
          </p:cNvSpPr>
          <p:nvPr>
            <p:ph type="body" idx="1"/>
          </p:nvPr>
        </p:nvSpPr>
        <p:spPr>
          <a:xfrm>
            <a:off x="628650" y="1825625"/>
            <a:ext cx="7886700" cy="4351338"/>
          </a:xfrm>
          <a:prstGeom prst="rect">
            <a:avLst/>
          </a:prstGeom>
          <a:noFill/>
          <a:ln w="9525">
            <a:noFill/>
          </a:ln>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77B194C-11C3-4B71-986E-9D3A6935506E}" type="datetimeFigureOut">
              <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rPr>
              <a:t>2022/11/1</a:t>
            </a:fld>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eaLnBrk="1" hangingPunct="1">
              <a:defRPr sz="900">
                <a:solidFill>
                  <a:srgbClr val="898989"/>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541F38-5149-41A8-A859-8303B92E30D9}" type="slidenum">
              <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rPr>
              <a:t>‹#›</a:t>
            </a:fld>
            <a:endParaRPr kumimoji="0" lang="zh-CN" altLang="en-US" sz="900" b="0" i="0" u="none" strike="noStrike" kern="1200" cap="none" spc="0" normalizeH="0" baseline="0" noProof="0">
              <a:ln>
                <a:noFill/>
              </a:ln>
              <a:solidFill>
                <a:srgbClr val="898989"/>
              </a:solidFill>
              <a:effectLst/>
              <a:uLnTx/>
              <a:uFillTx/>
              <a:latin typeface="等线" panose="02010600030101010101" pitchFamily="2" charset="-122"/>
              <a:ea typeface="等线"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5.wmf"/><Relationship Id="rId5" Type="http://schemas.openxmlformats.org/officeDocument/2006/relationships/oleObject" Target="../embeddings/oleObject5.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8.wmf"/><Relationship Id="rId5" Type="http://schemas.openxmlformats.org/officeDocument/2006/relationships/oleObject" Target="../embeddings/oleObject8.bin"/><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1.wmf"/><Relationship Id="rId5" Type="http://schemas.openxmlformats.org/officeDocument/2006/relationships/oleObject" Target="../embeddings/oleObject11.bin"/><Relationship Id="rId4" Type="http://schemas.openxmlformats.org/officeDocument/2006/relationships/image" Target="../media/image30.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2.bin"/><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34.png"/><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5.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36.png"/><Relationship Id="rId7" Type="http://schemas.openxmlformats.org/officeDocument/2006/relationships/image" Target="../media/image3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6.bin"/><Relationship Id="rId5" Type="http://schemas.openxmlformats.org/officeDocument/2006/relationships/image" Target="../media/image36.emf"/><Relationship Id="rId4" Type="http://schemas.openxmlformats.org/officeDocument/2006/relationships/oleObject" Target="../embeddings/oleObject15.bin"/><Relationship Id="rId9" Type="http://schemas.openxmlformats.org/officeDocument/2006/relationships/image" Target="../media/image38.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0.wmf"/><Relationship Id="rId5" Type="http://schemas.openxmlformats.org/officeDocument/2006/relationships/oleObject" Target="../embeddings/oleObject19.bin"/><Relationship Id="rId4" Type="http://schemas.openxmlformats.org/officeDocument/2006/relationships/image" Target="../media/image39.wmf"/></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6.emf"/><Relationship Id="rId5" Type="http://schemas.openxmlformats.org/officeDocument/2006/relationships/oleObject" Target="../embeddings/oleObject21.bin"/><Relationship Id="rId4" Type="http://schemas.openxmlformats.org/officeDocument/2006/relationships/image" Target="../media/image45.wmf"/></Relationships>
</file>

<file path=ppt/slides/_rels/slide27.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8.wmf"/><Relationship Id="rId5" Type="http://schemas.openxmlformats.org/officeDocument/2006/relationships/oleObject" Target="../embeddings/oleObject23.bin"/><Relationship Id="rId10" Type="http://schemas.openxmlformats.org/officeDocument/2006/relationships/image" Target="../media/image50.wmf"/><Relationship Id="rId4" Type="http://schemas.openxmlformats.org/officeDocument/2006/relationships/image" Target="../media/image47.emf"/><Relationship Id="rId9" Type="http://schemas.openxmlformats.org/officeDocument/2006/relationships/oleObject" Target="../embeddings/oleObject25.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5.xml"/><Relationship Id="rId1" Type="http://schemas.openxmlformats.org/officeDocument/2006/relationships/vmlDrawing" Target="../drawings/vmlDrawing12.vml"/><Relationship Id="rId5" Type="http://schemas.openxmlformats.org/officeDocument/2006/relationships/image" Target="../media/image51.emf"/><Relationship Id="rId4" Type="http://schemas.openxmlformats.org/officeDocument/2006/relationships/oleObject" Target="../embeddings/oleObject26.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3.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6.png"/><Relationship Id="rId7" Type="http://schemas.openxmlformats.org/officeDocument/2006/relationships/image" Target="../media/image55.wmf"/><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28.bin"/><Relationship Id="rId5" Type="http://schemas.openxmlformats.org/officeDocument/2006/relationships/image" Target="../media/image54.w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5.xml"/><Relationship Id="rId1" Type="http://schemas.openxmlformats.org/officeDocument/2006/relationships/vmlDrawing" Target="../drawings/vmlDrawing14.vml"/><Relationship Id="rId6" Type="http://schemas.openxmlformats.org/officeDocument/2006/relationships/image" Target="../media/image59.wmf"/><Relationship Id="rId5" Type="http://schemas.openxmlformats.org/officeDocument/2006/relationships/oleObject" Target="../embeddings/oleObject30.bin"/><Relationship Id="rId4" Type="http://schemas.openxmlformats.org/officeDocument/2006/relationships/image" Target="../media/image58.wmf"/><Relationship Id="rId9" Type="http://schemas.openxmlformats.org/officeDocument/2006/relationships/image" Target="../media/image61.png"/></Relationships>
</file>

<file path=ppt/slides/_rels/slide35.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66.wmf"/><Relationship Id="rId2" Type="http://schemas.openxmlformats.org/officeDocument/2006/relationships/slideLayout" Target="../slideLayouts/slideLayout15.xml"/><Relationship Id="rId1" Type="http://schemas.openxmlformats.org/officeDocument/2006/relationships/vmlDrawing" Target="../drawings/vmlDrawing15.vml"/><Relationship Id="rId6" Type="http://schemas.openxmlformats.org/officeDocument/2006/relationships/image" Target="../media/image63.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65.wmf"/><Relationship Id="rId4" Type="http://schemas.openxmlformats.org/officeDocument/2006/relationships/image" Target="../media/image62.wmf"/><Relationship Id="rId9" Type="http://schemas.openxmlformats.org/officeDocument/2006/relationships/oleObject" Target="../embeddings/oleObject35.bin"/><Relationship Id="rId14" Type="http://schemas.openxmlformats.org/officeDocument/2006/relationships/image" Target="../media/image67.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15.xml"/><Relationship Id="rId1" Type="http://schemas.openxmlformats.org/officeDocument/2006/relationships/vmlDrawing" Target="../drawings/vmlDrawing16.vml"/><Relationship Id="rId6" Type="http://schemas.openxmlformats.org/officeDocument/2006/relationships/image" Target="../media/image69.wmf"/><Relationship Id="rId5" Type="http://schemas.openxmlformats.org/officeDocument/2006/relationships/oleObject" Target="../embeddings/oleObject39.bin"/><Relationship Id="rId4" Type="http://schemas.openxmlformats.org/officeDocument/2006/relationships/image" Target="../media/image68.wmf"/></Relationships>
</file>

<file path=ppt/slides/_rels/slide37.x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image" Target="../media/image70.wmf"/><Relationship Id="rId5" Type="http://schemas.openxmlformats.org/officeDocument/2006/relationships/oleObject" Target="../embeddings/oleObject41.bin"/><Relationship Id="rId4" Type="http://schemas.openxmlformats.org/officeDocument/2006/relationships/image" Target="../media/image62.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image" Target="../media/image73.wmf"/><Relationship Id="rId5" Type="http://schemas.openxmlformats.org/officeDocument/2006/relationships/oleObject" Target="../embeddings/oleObject44.bin"/><Relationship Id="rId4" Type="http://schemas.openxmlformats.org/officeDocument/2006/relationships/image" Target="../media/image72.wmf"/></Relationships>
</file>

<file path=ppt/slides/_rels/slide3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notesSlide" Target="../notesSlides/notesSlide2.xml"/><Relationship Id="rId7" Type="http://schemas.openxmlformats.org/officeDocument/2006/relationships/image" Target="../media/image55.wmf"/><Relationship Id="rId2" Type="http://schemas.openxmlformats.org/officeDocument/2006/relationships/slideLayout" Target="../slideLayouts/slideLayout15.xml"/><Relationship Id="rId1" Type="http://schemas.openxmlformats.org/officeDocument/2006/relationships/vmlDrawing" Target="../drawings/vmlDrawing19.vml"/><Relationship Id="rId6" Type="http://schemas.openxmlformats.org/officeDocument/2006/relationships/oleObject" Target="../embeddings/oleObject46.bin"/><Relationship Id="rId5" Type="http://schemas.openxmlformats.org/officeDocument/2006/relationships/image" Target="../media/image54.wmf"/><Relationship Id="rId10" Type="http://schemas.openxmlformats.org/officeDocument/2006/relationships/image" Target="../media/image79.png"/><Relationship Id="rId4" Type="http://schemas.openxmlformats.org/officeDocument/2006/relationships/oleObject" Target="../embeddings/oleObject45.bin"/><Relationship Id="rId9" Type="http://schemas.openxmlformats.org/officeDocument/2006/relationships/image" Target="../media/image78.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5.xml"/><Relationship Id="rId1" Type="http://schemas.openxmlformats.org/officeDocument/2006/relationships/tags" Target="../tags/tag2.xml"/><Relationship Id="rId4" Type="http://schemas.openxmlformats.org/officeDocument/2006/relationships/image" Target="../media/image80.png"/></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4.xml"/><Relationship Id="rId1" Type="http://schemas.openxmlformats.org/officeDocument/2006/relationships/vmlDrawing" Target="../drawings/vmlDrawing20.vml"/><Relationship Id="rId5" Type="http://schemas.openxmlformats.org/officeDocument/2006/relationships/image" Target="../media/image82.png"/><Relationship Id="rId4" Type="http://schemas.openxmlformats.org/officeDocument/2006/relationships/image" Target="../media/image74.wmf"/></Relationships>
</file>

<file path=ppt/slides/_rels/slide4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4.xml"/><Relationship Id="rId5" Type="http://schemas.openxmlformats.org/officeDocument/2006/relationships/image" Target="../media/image86.png"/><Relationship Id="rId4" Type="http://schemas.openxmlformats.org/officeDocument/2006/relationships/image" Target="../media/image8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oleObject" Target="../embeddings/oleObject48.bin"/><Relationship Id="rId7" Type="http://schemas.openxmlformats.org/officeDocument/2006/relationships/image" Target="../media/image87.png"/><Relationship Id="rId2" Type="http://schemas.openxmlformats.org/officeDocument/2006/relationships/slideLayout" Target="../slideLayouts/slideLayout26.xml"/><Relationship Id="rId1" Type="http://schemas.openxmlformats.org/officeDocument/2006/relationships/vmlDrawing" Target="../drawings/vmlDrawing21.vml"/><Relationship Id="rId6" Type="http://schemas.openxmlformats.org/officeDocument/2006/relationships/image" Target="../media/image55.wmf"/><Relationship Id="rId5" Type="http://schemas.openxmlformats.org/officeDocument/2006/relationships/oleObject" Target="../embeddings/oleObject49.bin"/><Relationship Id="rId10" Type="http://schemas.openxmlformats.org/officeDocument/2006/relationships/image" Target="../media/image90.png"/><Relationship Id="rId4" Type="http://schemas.openxmlformats.org/officeDocument/2006/relationships/image" Target="../media/image54.wmf"/><Relationship Id="rId9" Type="http://schemas.openxmlformats.org/officeDocument/2006/relationships/image" Target="../media/image89.png"/></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6.xml"/><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15.xml"/><Relationship Id="rId1" Type="http://schemas.openxmlformats.org/officeDocument/2006/relationships/vmlDrawing" Target="../drawings/vmlDrawing22.vml"/><Relationship Id="rId6" Type="http://schemas.openxmlformats.org/officeDocument/2006/relationships/image" Target="../media/image76.wmf"/><Relationship Id="rId5" Type="http://schemas.openxmlformats.org/officeDocument/2006/relationships/oleObject" Target="../embeddings/oleObject51.bin"/><Relationship Id="rId4" Type="http://schemas.openxmlformats.org/officeDocument/2006/relationships/image" Target="../media/image75.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14.xml"/><Relationship Id="rId1" Type="http://schemas.openxmlformats.org/officeDocument/2006/relationships/vmlDrawing" Target="../drawings/vmlDrawing23.vml"/><Relationship Id="rId4" Type="http://schemas.openxmlformats.org/officeDocument/2006/relationships/image" Target="../media/image77.emf"/></Relationships>
</file>

<file path=ppt/slides/_rels/slide49.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58.bin"/><Relationship Id="rId18" Type="http://schemas.openxmlformats.org/officeDocument/2006/relationships/image" Target="../media/image85.wmf"/><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82.wmf"/><Relationship Id="rId17" Type="http://schemas.openxmlformats.org/officeDocument/2006/relationships/oleObject" Target="../embeddings/oleObject60.bin"/><Relationship Id="rId2" Type="http://schemas.openxmlformats.org/officeDocument/2006/relationships/slideLayout" Target="../slideLayouts/slideLayout14.xml"/><Relationship Id="rId16" Type="http://schemas.openxmlformats.org/officeDocument/2006/relationships/image" Target="../media/image84.wmf"/><Relationship Id="rId1" Type="http://schemas.openxmlformats.org/officeDocument/2006/relationships/vmlDrawing" Target="../drawings/vmlDrawing24.vml"/><Relationship Id="rId6" Type="http://schemas.openxmlformats.org/officeDocument/2006/relationships/image" Target="../media/image79.wmf"/><Relationship Id="rId11" Type="http://schemas.openxmlformats.org/officeDocument/2006/relationships/oleObject" Target="../embeddings/oleObject57.bin"/><Relationship Id="rId5" Type="http://schemas.openxmlformats.org/officeDocument/2006/relationships/oleObject" Target="../embeddings/oleObject54.bin"/><Relationship Id="rId15" Type="http://schemas.openxmlformats.org/officeDocument/2006/relationships/oleObject" Target="../embeddings/oleObject59.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56.bin"/><Relationship Id="rId14" Type="http://schemas.openxmlformats.org/officeDocument/2006/relationships/image" Target="../media/image83.w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88.w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90.wmf"/><Relationship Id="rId2" Type="http://schemas.openxmlformats.org/officeDocument/2006/relationships/slideLayout" Target="../slideLayouts/slideLayout14.xml"/><Relationship Id="rId1" Type="http://schemas.openxmlformats.org/officeDocument/2006/relationships/vmlDrawing" Target="../drawings/vmlDrawing25.vml"/><Relationship Id="rId6" Type="http://schemas.openxmlformats.org/officeDocument/2006/relationships/image" Target="../media/image87.w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89.wmf"/><Relationship Id="rId4" Type="http://schemas.openxmlformats.org/officeDocument/2006/relationships/image" Target="../media/image86.wmf"/><Relationship Id="rId9" Type="http://schemas.openxmlformats.org/officeDocument/2006/relationships/oleObject" Target="../embeddings/oleObject64.bin"/><Relationship Id="rId14" Type="http://schemas.openxmlformats.org/officeDocument/2006/relationships/image" Target="../media/image91.wmf"/></Relationships>
</file>

<file path=ppt/slides/_rels/slide51.xml.rels><?xml version="1.0" encoding="UTF-8" standalone="yes"?>
<Relationships xmlns="http://schemas.openxmlformats.org/package/2006/relationships"><Relationship Id="rId8" Type="http://schemas.openxmlformats.org/officeDocument/2006/relationships/image" Target="../media/image94.wmf"/><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image" Target="../media/image96.wmf"/><Relationship Id="rId2" Type="http://schemas.openxmlformats.org/officeDocument/2006/relationships/slideLayout" Target="../slideLayouts/slideLayout14.xml"/><Relationship Id="rId1" Type="http://schemas.openxmlformats.org/officeDocument/2006/relationships/vmlDrawing" Target="../drawings/vmlDrawing26.vml"/><Relationship Id="rId6" Type="http://schemas.openxmlformats.org/officeDocument/2006/relationships/image" Target="../media/image93.wmf"/><Relationship Id="rId11" Type="http://schemas.openxmlformats.org/officeDocument/2006/relationships/oleObject" Target="../embeddings/oleObject71.bin"/><Relationship Id="rId5" Type="http://schemas.openxmlformats.org/officeDocument/2006/relationships/oleObject" Target="../embeddings/oleObject68.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70.bin"/></Relationships>
</file>

<file path=ppt/slides/_rels/slide5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oleObject" Target="../embeddings/oleObject72.bin"/><Relationship Id="rId7" Type="http://schemas.openxmlformats.org/officeDocument/2006/relationships/oleObject" Target="../embeddings/oleObject74.bin"/><Relationship Id="rId2" Type="http://schemas.openxmlformats.org/officeDocument/2006/relationships/slideLayout" Target="../slideLayouts/slideLayout26.xml"/><Relationship Id="rId1" Type="http://schemas.openxmlformats.org/officeDocument/2006/relationships/vmlDrawing" Target="../drawings/vmlDrawing27.vml"/><Relationship Id="rId6" Type="http://schemas.openxmlformats.org/officeDocument/2006/relationships/image" Target="../media/image98.wmf"/><Relationship Id="rId5" Type="http://schemas.openxmlformats.org/officeDocument/2006/relationships/oleObject" Target="../embeddings/oleObject73.bin"/><Relationship Id="rId4" Type="http://schemas.openxmlformats.org/officeDocument/2006/relationships/image" Target="../media/image97.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14.xml"/><Relationship Id="rId1" Type="http://schemas.openxmlformats.org/officeDocument/2006/relationships/vmlDrawing" Target="../drawings/vmlDrawing28.vml"/><Relationship Id="rId6" Type="http://schemas.openxmlformats.org/officeDocument/2006/relationships/image" Target="../media/image101.wmf"/><Relationship Id="rId5" Type="http://schemas.openxmlformats.org/officeDocument/2006/relationships/oleObject" Target="../embeddings/oleObject76.bin"/><Relationship Id="rId4" Type="http://schemas.openxmlformats.org/officeDocument/2006/relationships/image" Target="../media/image100.wmf"/></Relationships>
</file>

<file path=ppt/slides/_rels/slide54.xml.rels><?xml version="1.0" encoding="UTF-8" standalone="yes"?>
<Relationships xmlns="http://schemas.openxmlformats.org/package/2006/relationships"><Relationship Id="rId8" Type="http://schemas.openxmlformats.org/officeDocument/2006/relationships/image" Target="../media/image104.wmf"/><Relationship Id="rId13" Type="http://schemas.openxmlformats.org/officeDocument/2006/relationships/oleObject" Target="../embeddings/oleObject82.bin"/><Relationship Id="rId18" Type="http://schemas.openxmlformats.org/officeDocument/2006/relationships/image" Target="../media/image109.wmf"/><Relationship Id="rId3" Type="http://schemas.openxmlformats.org/officeDocument/2006/relationships/oleObject" Target="../embeddings/oleObject77.bin"/><Relationship Id="rId21" Type="http://schemas.openxmlformats.org/officeDocument/2006/relationships/oleObject" Target="../embeddings/oleObject86.bin"/><Relationship Id="rId7" Type="http://schemas.openxmlformats.org/officeDocument/2006/relationships/oleObject" Target="../embeddings/oleObject79.bin"/><Relationship Id="rId12" Type="http://schemas.openxmlformats.org/officeDocument/2006/relationships/image" Target="../media/image106.wmf"/><Relationship Id="rId17" Type="http://schemas.openxmlformats.org/officeDocument/2006/relationships/oleObject" Target="../embeddings/oleObject84.bin"/><Relationship Id="rId2" Type="http://schemas.openxmlformats.org/officeDocument/2006/relationships/slideLayout" Target="../slideLayouts/slideLayout14.xml"/><Relationship Id="rId16" Type="http://schemas.openxmlformats.org/officeDocument/2006/relationships/image" Target="../media/image108.wmf"/><Relationship Id="rId20" Type="http://schemas.openxmlformats.org/officeDocument/2006/relationships/image" Target="../media/image110.wmf"/><Relationship Id="rId1" Type="http://schemas.openxmlformats.org/officeDocument/2006/relationships/vmlDrawing" Target="../drawings/vmlDrawing29.vml"/><Relationship Id="rId6" Type="http://schemas.openxmlformats.org/officeDocument/2006/relationships/image" Target="../media/image103.wmf"/><Relationship Id="rId11" Type="http://schemas.openxmlformats.org/officeDocument/2006/relationships/oleObject" Target="../embeddings/oleObject81.bin"/><Relationship Id="rId5" Type="http://schemas.openxmlformats.org/officeDocument/2006/relationships/oleObject" Target="../embeddings/oleObject78.bin"/><Relationship Id="rId15" Type="http://schemas.openxmlformats.org/officeDocument/2006/relationships/oleObject" Target="../embeddings/oleObject83.bin"/><Relationship Id="rId10" Type="http://schemas.openxmlformats.org/officeDocument/2006/relationships/image" Target="../media/image105.wmf"/><Relationship Id="rId19" Type="http://schemas.openxmlformats.org/officeDocument/2006/relationships/oleObject" Target="../embeddings/oleObject85.bin"/><Relationship Id="rId4" Type="http://schemas.openxmlformats.org/officeDocument/2006/relationships/image" Target="../media/image102.wmf"/><Relationship Id="rId9" Type="http://schemas.openxmlformats.org/officeDocument/2006/relationships/oleObject" Target="../embeddings/oleObject80.bin"/><Relationship Id="rId14" Type="http://schemas.openxmlformats.org/officeDocument/2006/relationships/image" Target="../media/image107.wmf"/><Relationship Id="rId22" Type="http://schemas.openxmlformats.org/officeDocument/2006/relationships/image" Target="../media/image111.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87.bin"/><Relationship Id="rId7" Type="http://schemas.openxmlformats.org/officeDocument/2006/relationships/image" Target="../media/image114.png"/><Relationship Id="rId2" Type="http://schemas.openxmlformats.org/officeDocument/2006/relationships/slideLayout" Target="../slideLayouts/slideLayout26.xml"/><Relationship Id="rId1" Type="http://schemas.openxmlformats.org/officeDocument/2006/relationships/vmlDrawing" Target="../drawings/vmlDrawing30.vml"/><Relationship Id="rId6" Type="http://schemas.openxmlformats.org/officeDocument/2006/relationships/image" Target="../media/image113.wmf"/><Relationship Id="rId5" Type="http://schemas.openxmlformats.org/officeDocument/2006/relationships/oleObject" Target="../embeddings/oleObject88.bin"/><Relationship Id="rId4" Type="http://schemas.openxmlformats.org/officeDocument/2006/relationships/image" Target="../media/image112.wmf"/></Relationships>
</file>

<file path=ppt/slides/_rels/slide56.xml.rels><?xml version="1.0" encoding="UTF-8" standalone="yes"?>
<Relationships xmlns="http://schemas.openxmlformats.org/package/2006/relationships"><Relationship Id="rId8" Type="http://schemas.openxmlformats.org/officeDocument/2006/relationships/image" Target="../media/image117.wmf"/><Relationship Id="rId3" Type="http://schemas.openxmlformats.org/officeDocument/2006/relationships/oleObject" Target="../embeddings/oleObject89.bin"/><Relationship Id="rId7" Type="http://schemas.openxmlformats.org/officeDocument/2006/relationships/oleObject" Target="../embeddings/oleObject91.bin"/><Relationship Id="rId2" Type="http://schemas.openxmlformats.org/officeDocument/2006/relationships/slideLayout" Target="../slideLayouts/slideLayout26.xml"/><Relationship Id="rId1" Type="http://schemas.openxmlformats.org/officeDocument/2006/relationships/vmlDrawing" Target="../drawings/vmlDrawing31.vml"/><Relationship Id="rId6" Type="http://schemas.openxmlformats.org/officeDocument/2006/relationships/image" Target="../media/image116.wmf"/><Relationship Id="rId5" Type="http://schemas.openxmlformats.org/officeDocument/2006/relationships/oleObject" Target="../embeddings/oleObject90.bin"/><Relationship Id="rId4" Type="http://schemas.openxmlformats.org/officeDocument/2006/relationships/image" Target="../media/image115.wmf"/></Relationships>
</file>

<file path=ppt/slides/_rels/slide5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24.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92.bin"/><Relationship Id="rId2" Type="http://schemas.openxmlformats.org/officeDocument/2006/relationships/slideLayout" Target="../slideLayouts/slideLayout26.xml"/><Relationship Id="rId1" Type="http://schemas.openxmlformats.org/officeDocument/2006/relationships/vmlDrawing" Target="../drawings/vmlDrawing32.vml"/><Relationship Id="rId6" Type="http://schemas.openxmlformats.org/officeDocument/2006/relationships/image" Target="../media/image145.png"/><Relationship Id="rId5" Type="http://schemas.openxmlformats.org/officeDocument/2006/relationships/image" Target="../media/image144.png"/><Relationship Id="rId4" Type="http://schemas.openxmlformats.org/officeDocument/2006/relationships/image" Target="../media/image143.png"/></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Layout" Target="../slideLayouts/slideLayout26.xml"/><Relationship Id="rId1" Type="http://schemas.openxmlformats.org/officeDocument/2006/relationships/vmlDrawing" Target="../drawings/vmlDrawing33.v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s>
</file>

<file path=ppt/slides/_rels/slide6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slideLayout" Target="../slideLayouts/slideLayout2.xml"/><Relationship Id="rId1" Type="http://schemas.openxmlformats.org/officeDocument/2006/relationships/vmlDrawing" Target="../drawings/vmlDrawing34.vml"/><Relationship Id="rId6" Type="http://schemas.openxmlformats.org/officeDocument/2006/relationships/image" Target="../media/image153.png"/><Relationship Id="rId5" Type="http://schemas.openxmlformats.org/officeDocument/2006/relationships/image" Target="../media/image126.wmf"/><Relationship Id="rId4" Type="http://schemas.openxmlformats.org/officeDocument/2006/relationships/oleObject" Target="../embeddings/oleObject94.bin"/></Relationships>
</file>

<file path=ppt/slides/_rels/slide66.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35.vml"/><Relationship Id="rId5" Type="http://schemas.openxmlformats.org/officeDocument/2006/relationships/image" Target="../media/image156.png"/><Relationship Id="rId4" Type="http://schemas.openxmlformats.org/officeDocument/2006/relationships/image" Target="../media/image127.wmf"/></Relationships>
</file>

<file path=ppt/slides/_rels/slide68.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29.jpeg"/><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2.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72.xml.rels><?xml version="1.0" encoding="UTF-8" standalone="yes"?>
<Relationships xmlns="http://schemas.openxmlformats.org/package/2006/relationships"><Relationship Id="rId8" Type="http://schemas.openxmlformats.org/officeDocument/2006/relationships/image" Target="../media/image137.png"/><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2.xml"/><Relationship Id="rId1" Type="http://schemas.openxmlformats.org/officeDocument/2006/relationships/vmlDrawing" Target="../drawings/vmlDrawing36.vml"/><Relationship Id="rId6" Type="http://schemas.openxmlformats.org/officeDocument/2006/relationships/image" Target="../media/image136.png"/><Relationship Id="rId11" Type="http://schemas.openxmlformats.org/officeDocument/2006/relationships/image" Target="../media/image172.png"/><Relationship Id="rId5" Type="http://schemas.openxmlformats.org/officeDocument/2006/relationships/oleObject" Target="../embeddings/oleObject97.bin"/><Relationship Id="rId10" Type="http://schemas.openxmlformats.org/officeDocument/2006/relationships/image" Target="../media/image171.png"/><Relationship Id="rId4" Type="http://schemas.openxmlformats.org/officeDocument/2006/relationships/image" Target="../media/image135.png"/><Relationship Id="rId9" Type="http://schemas.openxmlformats.org/officeDocument/2006/relationships/image" Target="../media/image138.png"/></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01.bin"/><Relationship Id="rId3" Type="http://schemas.openxmlformats.org/officeDocument/2006/relationships/oleObject" Target="../embeddings/oleObject99.bin"/><Relationship Id="rId7" Type="http://schemas.openxmlformats.org/officeDocument/2006/relationships/image" Target="../media/image140.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100.bin"/><Relationship Id="rId5" Type="http://schemas.openxmlformats.org/officeDocument/2006/relationships/image" Target="../media/image142.jpeg"/><Relationship Id="rId4" Type="http://schemas.openxmlformats.org/officeDocument/2006/relationships/image" Target="../media/image139.wmf"/><Relationship Id="rId9" Type="http://schemas.openxmlformats.org/officeDocument/2006/relationships/image" Target="../media/image141.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43.wmf"/></Relationships>
</file>

<file path=ppt/slides/_rels/slide75.xml.rels><?xml version="1.0" encoding="UTF-8" standalone="yes"?>
<Relationships xmlns="http://schemas.openxmlformats.org/package/2006/relationships"><Relationship Id="rId2" Type="http://schemas.openxmlformats.org/officeDocument/2006/relationships/image" Target="../media/image17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4.jpeg"/><Relationship Id="rId2" Type="http://schemas.openxmlformats.org/officeDocument/2006/relationships/image" Target="../media/image18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8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a:xfrm>
            <a:off x="341313" y="1557338"/>
            <a:ext cx="8461375" cy="1325562"/>
          </a:xfrm>
        </p:spPr>
        <p:txBody>
          <a:bodyPr vert="horz" wrap="square" lIns="91440" tIns="45720" rIns="91440" bIns="45720" anchor="ctr" anchorCtr="0"/>
          <a:lstStyle/>
          <a:p>
            <a:pPr algn="ctr" eaLnBrk="1" hangingPunct="1"/>
            <a:r>
              <a:rPr lang="zh-CN" altLang="en-US" sz="4000" b="1" dirty="0">
                <a:latin typeface="楷体_GB2312" pitchFamily="49" charset="-122"/>
                <a:ea typeface="楷体_GB2312" pitchFamily="49" charset="-122"/>
              </a:rPr>
              <a:t>第六章</a:t>
            </a:r>
            <a:r>
              <a:rPr lang="en-US" altLang="zh-CN" sz="4000" b="1" dirty="0">
                <a:latin typeface="楷体_GB2312" pitchFamily="49" charset="-122"/>
                <a:ea typeface="楷体_GB2312" pitchFamily="49" charset="-122"/>
              </a:rPr>
              <a:t>  </a:t>
            </a:r>
            <a:r>
              <a:rPr lang="zh-CN" altLang="en-US" sz="4000" b="1" dirty="0">
                <a:latin typeface="楷体_GB2312" pitchFamily="49" charset="-122"/>
                <a:ea typeface="楷体_GB2312" pitchFamily="49" charset="-122"/>
              </a:rPr>
              <a:t>机器人静力分析与动力学</a:t>
            </a:r>
            <a:endParaRPr lang="zh-CN" altLang="en-US" sz="4000" dirty="0">
              <a:latin typeface="楷体_GB2312" pitchFamily="49" charset="-122"/>
              <a:ea typeface="楷体_GB2312" pitchFamily="49" charset="-122"/>
            </a:endParaRPr>
          </a:p>
        </p:txBody>
      </p:sp>
      <p:pic>
        <p:nvPicPr>
          <p:cNvPr id="7171" name="Picture 5"/>
          <p:cNvPicPr>
            <a:picLocks noChangeAspect="1"/>
          </p:cNvPicPr>
          <p:nvPr/>
        </p:nvPicPr>
        <p:blipFill>
          <a:blip r:embed="rId2"/>
          <a:srcRect l="17036" t="9100" r="12885" b="12898"/>
          <a:stretch>
            <a:fillRect/>
          </a:stretch>
        </p:blipFill>
        <p:spPr>
          <a:xfrm>
            <a:off x="684213" y="3473450"/>
            <a:ext cx="1849437" cy="2692400"/>
          </a:xfrm>
          <a:prstGeom prst="rect">
            <a:avLst/>
          </a:prstGeom>
          <a:noFill/>
          <a:ln w="9525">
            <a:noFill/>
          </a:ln>
        </p:spPr>
      </p:pic>
      <p:pic>
        <p:nvPicPr>
          <p:cNvPr id="7172" name="Picture 11"/>
          <p:cNvPicPr>
            <a:picLocks noChangeAspect="1"/>
          </p:cNvPicPr>
          <p:nvPr/>
        </p:nvPicPr>
        <p:blipFill>
          <a:blip r:embed="rId3"/>
          <a:stretch>
            <a:fillRect/>
          </a:stretch>
        </p:blipFill>
        <p:spPr>
          <a:xfrm>
            <a:off x="3563938" y="3394075"/>
            <a:ext cx="4919662" cy="277177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spect="1" noMove="1" noResize="1" noEditPoints="1" noAdjustHandles="1" noChangeArrowheads="1" noChangeShapeType="1" noTextEdit="1"/>
          </p:cNvSpPr>
          <p:nvPr/>
        </p:nvSpPr>
        <p:spPr bwMode="auto">
          <a:xfrm>
            <a:off x="250825" y="548680"/>
            <a:ext cx="8591550" cy="6309320"/>
          </a:xfrm>
          <a:prstGeom prst="rect">
            <a:avLst/>
          </a:prstGeom>
          <a:blipFill>
            <a:blip r:embed="rId2"/>
            <a:stretch>
              <a:fillRect l="-1064" t="-580"/>
            </a:stretch>
          </a:blipFill>
          <a:ln>
            <a:noFill/>
          </a:ln>
        </p:spPr>
        <p:txBody>
          <a:bodyPr/>
          <a:lstStyle/>
          <a:p>
            <a:pPr marR="0" defTabSz="914400">
              <a:buClrTx/>
              <a:buSzTx/>
              <a:buFontTx/>
              <a:buNone/>
              <a:defRPr/>
            </a:pPr>
            <a:r>
              <a:rPr kumimoji="0" lang="zh-CN" altLang="en-US" kern="1200" cap="none" spc="0" normalizeH="0" baseline="0" noProof="0" dirty="0">
                <a:noFill/>
                <a:latin typeface="等线" panose="02010600030101010101" pitchFamily="2" charset="-122"/>
                <a:ea typeface="等线" panose="02010600030101010101" pitchFamily="2" charset="-122"/>
                <a:cs typeface="+mn-cs"/>
              </a:rPr>
              <a:t> </a:t>
            </a:r>
          </a:p>
        </p:txBody>
      </p:sp>
      <p:pic>
        <p:nvPicPr>
          <p:cNvPr id="17411" name="Picture 14"/>
          <p:cNvPicPr>
            <a:picLocks noChangeAspect="1"/>
          </p:cNvPicPr>
          <p:nvPr/>
        </p:nvPicPr>
        <p:blipFill>
          <a:blip r:embed="rId3"/>
          <a:stretch>
            <a:fillRect/>
          </a:stretch>
        </p:blipFill>
        <p:spPr>
          <a:xfrm>
            <a:off x="4859338" y="3644900"/>
            <a:ext cx="4108450" cy="2243138"/>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285750" y="642938"/>
            <a:ext cx="8715375" cy="1201737"/>
          </a:xfrm>
        </p:spPr>
        <p:txBody>
          <a:bodyPr vert="horz" wrap="square" lIns="91440" tIns="45720" rIns="91440" bIns="45720" anchor="t" anchorCtr="0"/>
          <a:lstStyle/>
          <a:p>
            <a:pPr indent="574675" eaLnBrk="1" hangingPunct="1">
              <a:lnSpc>
                <a:spcPct val="150000"/>
              </a:lnSpc>
              <a:spcBef>
                <a:spcPct val="0"/>
              </a:spcBef>
            </a:pPr>
            <a:r>
              <a:rPr lang="zh-CN" altLang="en-US" sz="2200" dirty="0">
                <a:latin typeface="楷体_GB2312" pitchFamily="49" charset="-122"/>
                <a:ea typeface="楷体_GB2312" pitchFamily="49" charset="-122"/>
              </a:rPr>
              <a:t>假定关节无摩擦，并忽略各杆件的重力，现利用</a:t>
            </a:r>
            <a:r>
              <a:rPr lang="zh-CN" altLang="en-US" sz="2200" dirty="0">
                <a:solidFill>
                  <a:srgbClr val="FF0000"/>
                </a:solidFill>
                <a:latin typeface="楷体_GB2312" pitchFamily="49" charset="-122"/>
                <a:ea typeface="楷体_GB2312" pitchFamily="49" charset="-122"/>
              </a:rPr>
              <a:t>虚功原理</a:t>
            </a:r>
            <a:r>
              <a:rPr lang="zh-CN" altLang="en-US" sz="2200" dirty="0">
                <a:latin typeface="楷体_GB2312" pitchFamily="49" charset="-122"/>
                <a:ea typeface="楷体_GB2312" pitchFamily="49" charset="-122"/>
              </a:rPr>
              <a:t>推导机器人手部端点力</a:t>
            </a:r>
            <a:r>
              <a:rPr lang="en-US" altLang="zh-CN" sz="2200" b="1" i="1" dirty="0">
                <a:latin typeface="楷体_GB2312" pitchFamily="49" charset="-122"/>
                <a:ea typeface="楷体_GB2312" pitchFamily="49" charset="-122"/>
              </a:rPr>
              <a:t>F </a:t>
            </a:r>
            <a:r>
              <a:rPr lang="zh-CN" altLang="en-US" sz="2200" dirty="0">
                <a:latin typeface="楷体_GB2312" pitchFamily="49" charset="-122"/>
                <a:ea typeface="楷体_GB2312" pitchFamily="49" charset="-122"/>
              </a:rPr>
              <a:t>与关节力矩</a:t>
            </a:r>
            <a:r>
              <a:rPr lang="en-US" altLang="zh-CN" sz="2200" b="1" i="1" dirty="0">
                <a:latin typeface="楷体_GB2312" pitchFamily="49" charset="-122"/>
                <a:ea typeface="楷体_GB2312" pitchFamily="49" charset="-122"/>
              </a:rPr>
              <a:t>τ </a:t>
            </a:r>
            <a:r>
              <a:rPr lang="zh-CN" altLang="en-US" sz="2200" dirty="0">
                <a:latin typeface="楷体_GB2312" pitchFamily="49" charset="-122"/>
                <a:ea typeface="楷体_GB2312" pitchFamily="49" charset="-122"/>
              </a:rPr>
              <a:t>的关系。</a:t>
            </a:r>
            <a:endParaRPr lang="en-US" altLang="zh-CN" sz="2200" dirty="0">
              <a:latin typeface="楷体_GB2312" pitchFamily="49" charset="-122"/>
              <a:ea typeface="楷体_GB2312" pitchFamily="49" charset="-122"/>
            </a:endParaRPr>
          </a:p>
        </p:txBody>
      </p:sp>
      <p:sp>
        <p:nvSpPr>
          <p:cNvPr id="16387" name="矩形 4"/>
          <p:cNvSpPr/>
          <p:nvPr/>
        </p:nvSpPr>
        <p:spPr>
          <a:xfrm>
            <a:off x="342900" y="3816350"/>
            <a:ext cx="8286750" cy="240030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50000"/>
              </a:lnSpc>
              <a:spcBef>
                <a:spcPct val="0"/>
              </a:spcBef>
              <a:buFontTx/>
              <a:buNone/>
            </a:pPr>
            <a:r>
              <a:rPr lang="zh-CN" altLang="en-US" sz="2000" dirty="0">
                <a:latin typeface="楷体_GB2312" pitchFamily="49" charset="-122"/>
                <a:ea typeface="楷体_GB2312" pitchFamily="49" charset="-122"/>
              </a:rPr>
              <a:t>式中：</a:t>
            </a:r>
            <a:r>
              <a:rPr lang="en-US" altLang="zh-CN" sz="2000" b="1" i="1" dirty="0">
                <a:latin typeface="楷体_GB2312" pitchFamily="49" charset="-122"/>
                <a:ea typeface="楷体_GB2312" pitchFamily="49" charset="-122"/>
              </a:rPr>
              <a:t>d</a:t>
            </a:r>
            <a:r>
              <a:rPr lang="en-US" altLang="zh-CN" sz="2000" dirty="0">
                <a:latin typeface="楷体_GB2312" pitchFamily="49" charset="-122"/>
                <a:ea typeface="楷体_GB2312" pitchFamily="49" charset="-122"/>
              </a:rPr>
              <a:t>=[</a:t>
            </a:r>
            <a:r>
              <a:rPr lang="en-US" altLang="zh-CN" sz="2000" i="1" dirty="0">
                <a:latin typeface="楷体_GB2312" pitchFamily="49" charset="-122"/>
                <a:ea typeface="楷体_GB2312" pitchFamily="49" charset="-122"/>
              </a:rPr>
              <a:t>d</a:t>
            </a:r>
            <a:r>
              <a:rPr lang="en-US" altLang="zh-CN" sz="2000" i="1" baseline="-25000" dirty="0">
                <a:latin typeface="楷体_GB2312" pitchFamily="49" charset="-122"/>
                <a:ea typeface="楷体_GB2312" pitchFamily="49" charset="-122"/>
              </a:rPr>
              <a:t>X</a:t>
            </a:r>
            <a:r>
              <a:rPr lang="zh-CN" altLang="en-US" sz="2000" dirty="0">
                <a:latin typeface="楷体_GB2312" pitchFamily="49" charset="-122"/>
                <a:ea typeface="楷体_GB2312" pitchFamily="49" charset="-122"/>
              </a:rPr>
              <a:t>，</a:t>
            </a:r>
            <a:r>
              <a:rPr lang="en-US" altLang="zh-CN" sz="2000" i="1" dirty="0">
                <a:latin typeface="楷体_GB2312" pitchFamily="49" charset="-122"/>
                <a:ea typeface="楷体_GB2312" pitchFamily="49" charset="-122"/>
              </a:rPr>
              <a:t>d</a:t>
            </a:r>
            <a:r>
              <a:rPr lang="en-US" altLang="zh-CN" sz="2000" i="1" baseline="-25000" dirty="0">
                <a:latin typeface="楷体_GB2312" pitchFamily="49" charset="-122"/>
                <a:ea typeface="楷体_GB2312" pitchFamily="49" charset="-122"/>
              </a:rPr>
              <a:t>Y</a:t>
            </a:r>
            <a:r>
              <a:rPr lang="zh-CN" altLang="en-US" sz="2000" dirty="0">
                <a:latin typeface="楷体_GB2312" pitchFamily="49" charset="-122"/>
                <a:ea typeface="楷体_GB2312" pitchFamily="49" charset="-122"/>
              </a:rPr>
              <a:t>，</a:t>
            </a:r>
            <a:r>
              <a:rPr lang="en-US" altLang="zh-CN" sz="2000" i="1" dirty="0">
                <a:latin typeface="楷体_GB2312" pitchFamily="49" charset="-122"/>
                <a:ea typeface="楷体_GB2312" pitchFamily="49" charset="-122"/>
              </a:rPr>
              <a:t>d</a:t>
            </a:r>
            <a:r>
              <a:rPr lang="en-US" altLang="zh-CN" sz="2000" i="1" baseline="-25000" dirty="0">
                <a:latin typeface="楷体_GB2312" pitchFamily="49" charset="-122"/>
                <a:ea typeface="楷体_GB2312" pitchFamily="49" charset="-122"/>
              </a:rPr>
              <a:t>Z</a:t>
            </a:r>
            <a:r>
              <a:rPr lang="en-US" altLang="zh-CN" sz="2000" dirty="0">
                <a:latin typeface="楷体_GB2312" pitchFamily="49" charset="-122"/>
                <a:ea typeface="楷体_GB2312" pitchFamily="49" charset="-122"/>
              </a:rPr>
              <a:t>]</a:t>
            </a:r>
            <a:r>
              <a:rPr lang="en-US" altLang="zh-CN" sz="2000" baseline="30000" dirty="0">
                <a:latin typeface="楷体_GB2312" pitchFamily="49" charset="-122"/>
                <a:ea typeface="楷体_GB2312" pitchFamily="49" charset="-122"/>
              </a:rPr>
              <a:t>T</a:t>
            </a:r>
            <a:r>
              <a:rPr lang="zh-CN" altLang="en-US"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marL="0" lvl="0" indent="0" defTabSz="914400" eaLnBrk="1" hangingPunct="1">
              <a:lnSpc>
                <a:spcPct val="150000"/>
              </a:lnSpc>
              <a:spcBef>
                <a:spcPct val="0"/>
              </a:spcBef>
              <a:buFontTx/>
              <a:buNone/>
            </a:pPr>
            <a:r>
              <a:rPr lang="en-US" altLang="zh-CN" sz="2000" b="1" i="1" dirty="0">
                <a:latin typeface="楷体_GB2312" pitchFamily="49" charset="-122"/>
                <a:ea typeface="楷体_GB2312" pitchFamily="49" charset="-122"/>
              </a:rPr>
              <a:t>δ</a:t>
            </a:r>
            <a:r>
              <a:rPr lang="en-US" altLang="zh-CN" sz="2000" dirty="0">
                <a:latin typeface="楷体_GB2312" pitchFamily="49" charset="-122"/>
                <a:ea typeface="楷体_GB2312" pitchFamily="49" charset="-122"/>
              </a:rPr>
              <a:t>=[δ</a:t>
            </a:r>
            <a:r>
              <a:rPr lang="en-US" altLang="zh-CN" sz="2000" i="1" dirty="0">
                <a:latin typeface="楷体_GB2312" pitchFamily="49" charset="-122"/>
                <a:ea typeface="楷体_GB2312" pitchFamily="49" charset="-122"/>
                <a:sym typeface="Symbol" panose="05050102010706020507" pitchFamily="18" charset="2"/>
              </a:rPr>
              <a:t></a:t>
            </a:r>
            <a:r>
              <a:rPr lang="en-US" altLang="zh-CN" sz="2000" i="1" baseline="-25000" dirty="0">
                <a:latin typeface="楷体_GB2312" pitchFamily="49" charset="-122"/>
                <a:ea typeface="楷体_GB2312" pitchFamily="49" charset="-122"/>
              </a:rPr>
              <a:t>X</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δ</a:t>
            </a:r>
            <a:r>
              <a:rPr lang="en-US" altLang="zh-CN" sz="2000" i="1" dirty="0">
                <a:latin typeface="楷体_GB2312" pitchFamily="49" charset="-122"/>
                <a:ea typeface="楷体_GB2312" pitchFamily="49" charset="-122"/>
                <a:sym typeface="Symbol" panose="05050102010706020507" pitchFamily="18" charset="2"/>
              </a:rPr>
              <a:t></a:t>
            </a:r>
            <a:r>
              <a:rPr lang="en-US" altLang="zh-CN" sz="2000" i="1" baseline="-25000" dirty="0">
                <a:latin typeface="楷体_GB2312" pitchFamily="49" charset="-122"/>
                <a:ea typeface="楷体_GB2312" pitchFamily="49" charset="-122"/>
              </a:rPr>
              <a:t>Y</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δ</a:t>
            </a:r>
            <a:r>
              <a:rPr lang="en-US" altLang="zh-CN" sz="2000" i="1" dirty="0">
                <a:latin typeface="楷体_GB2312" pitchFamily="49" charset="-122"/>
                <a:ea typeface="楷体_GB2312" pitchFamily="49" charset="-122"/>
                <a:sym typeface="Symbol" panose="05050102010706020507" pitchFamily="18" charset="2"/>
              </a:rPr>
              <a:t></a:t>
            </a:r>
            <a:r>
              <a:rPr lang="en-US" altLang="zh-CN" sz="2000" i="1" baseline="-25000" dirty="0">
                <a:latin typeface="楷体_GB2312" pitchFamily="49" charset="-122"/>
                <a:ea typeface="楷体_GB2312" pitchFamily="49" charset="-122"/>
              </a:rPr>
              <a:t>Z</a:t>
            </a:r>
            <a:r>
              <a:rPr lang="en-US" altLang="zh-CN" sz="2000" dirty="0">
                <a:latin typeface="楷体_GB2312" pitchFamily="49" charset="-122"/>
                <a:ea typeface="楷体_GB2312" pitchFamily="49" charset="-122"/>
              </a:rPr>
              <a:t>]</a:t>
            </a:r>
            <a:r>
              <a:rPr lang="en-US" altLang="zh-CN" sz="2000" baseline="30000" dirty="0">
                <a:latin typeface="楷体_GB2312" pitchFamily="49" charset="-122"/>
                <a:ea typeface="楷体_GB2312" pitchFamily="49" charset="-122"/>
              </a:rPr>
              <a:t>T</a:t>
            </a:r>
          </a:p>
          <a:p>
            <a:pPr marL="0" lvl="0" indent="0" defTabSz="914400" eaLnBrk="1" hangingPunct="1">
              <a:lnSpc>
                <a:spcPct val="150000"/>
              </a:lnSpc>
              <a:spcBef>
                <a:spcPct val="0"/>
              </a:spcBef>
              <a:buFontTx/>
              <a:buNone/>
            </a:pPr>
            <a:r>
              <a:rPr lang="zh-CN" altLang="en-US" sz="2000" dirty="0">
                <a:latin typeface="楷体_GB2312" pitchFamily="49" charset="-122"/>
                <a:ea typeface="楷体_GB2312" pitchFamily="49" charset="-122"/>
              </a:rPr>
              <a:t>分别对应于末端执行器的</a:t>
            </a:r>
            <a:endParaRPr lang="en-US" altLang="zh-CN" sz="2000" dirty="0">
              <a:latin typeface="楷体_GB2312" pitchFamily="49" charset="-122"/>
              <a:ea typeface="楷体_GB2312" pitchFamily="49" charset="-122"/>
            </a:endParaRPr>
          </a:p>
          <a:p>
            <a:pPr marL="0" lvl="0" indent="0" defTabSz="914400" eaLnBrk="1" hangingPunct="1">
              <a:lnSpc>
                <a:spcPct val="150000"/>
              </a:lnSpc>
              <a:spcBef>
                <a:spcPct val="0"/>
              </a:spcBef>
              <a:buFontTx/>
              <a:buNone/>
            </a:pPr>
            <a:r>
              <a:rPr lang="zh-CN" altLang="en-US" sz="2000" dirty="0">
                <a:latin typeface="楷体_GB2312" pitchFamily="49" charset="-122"/>
                <a:ea typeface="楷体_GB2312" pitchFamily="49" charset="-122"/>
              </a:rPr>
              <a:t>线虚位移和角虚位移；</a:t>
            </a:r>
            <a:endParaRPr lang="en-US" altLang="zh-CN" sz="2000" dirty="0">
              <a:latin typeface="楷体_GB2312" pitchFamily="49" charset="-122"/>
              <a:ea typeface="楷体_GB2312" pitchFamily="49" charset="-122"/>
            </a:endParaRPr>
          </a:p>
          <a:p>
            <a:pPr marL="0" lvl="0" indent="0" defTabSz="914400" eaLnBrk="1" hangingPunct="1">
              <a:lnSpc>
                <a:spcPct val="150000"/>
              </a:lnSpc>
              <a:spcBef>
                <a:spcPct val="0"/>
              </a:spcBef>
              <a:buFontTx/>
              <a:buNone/>
            </a:pP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q</a:t>
            </a:r>
            <a:r>
              <a:rPr lang="zh-CN" altLang="en-US" sz="2000" dirty="0">
                <a:latin typeface="楷体_GB2312" pitchFamily="49" charset="-122"/>
                <a:ea typeface="楷体_GB2312" pitchFamily="49" charset="-122"/>
              </a:rPr>
              <a:t>为由各关节虚位移</a:t>
            </a:r>
            <a:r>
              <a:rPr lang="en-US" altLang="zh-CN" sz="2000" dirty="0">
                <a:latin typeface="楷体_GB2312" pitchFamily="49" charset="-122"/>
                <a:ea typeface="楷体_GB2312" pitchFamily="49" charset="-122"/>
              </a:rPr>
              <a:t>δ</a:t>
            </a:r>
            <a:r>
              <a:rPr lang="en-US" altLang="zh-CN" sz="2000" i="1" dirty="0">
                <a:latin typeface="楷体_GB2312" pitchFamily="49" charset="-122"/>
                <a:ea typeface="楷体_GB2312" pitchFamily="49" charset="-122"/>
              </a:rPr>
              <a:t>q</a:t>
            </a:r>
            <a:r>
              <a:rPr lang="en-US" altLang="zh-CN" sz="2000" i="1" baseline="-25000" dirty="0">
                <a:latin typeface="楷体_GB2312" pitchFamily="49" charset="-122"/>
                <a:ea typeface="楷体_GB2312" pitchFamily="49" charset="-122"/>
              </a:rPr>
              <a:t>i</a:t>
            </a:r>
            <a:r>
              <a:rPr lang="zh-CN" altLang="en-US" sz="2000" dirty="0">
                <a:latin typeface="楷体_GB2312" pitchFamily="49" charset="-122"/>
                <a:ea typeface="楷体_GB2312" pitchFamily="49" charset="-122"/>
              </a:rPr>
              <a:t>组成的机器人关节虚位移矢量。</a:t>
            </a:r>
          </a:p>
        </p:txBody>
      </p:sp>
      <p:sp>
        <p:nvSpPr>
          <p:cNvPr id="18436" name="矩形 5"/>
          <p:cNvSpPr/>
          <p:nvPr/>
        </p:nvSpPr>
        <p:spPr>
          <a:xfrm>
            <a:off x="4749800" y="5353050"/>
            <a:ext cx="3879850" cy="369888"/>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1800" dirty="0">
                <a:latin typeface="楷体_GB2312" pitchFamily="49" charset="-122"/>
                <a:ea typeface="楷体_GB2312" pitchFamily="49" charset="-122"/>
              </a:rPr>
              <a:t>图</a:t>
            </a:r>
            <a:r>
              <a:rPr lang="en-US" altLang="zh-CN" sz="1800" dirty="0">
                <a:latin typeface="楷体_GB2312" pitchFamily="49" charset="-122"/>
                <a:ea typeface="楷体_GB2312" pitchFamily="49" charset="-122"/>
              </a:rPr>
              <a:t>6.2  </a:t>
            </a:r>
            <a:r>
              <a:rPr lang="zh-CN" altLang="en-US" sz="1800" dirty="0">
                <a:latin typeface="楷体_GB2312" pitchFamily="49" charset="-122"/>
                <a:ea typeface="楷体_GB2312" pitchFamily="49" charset="-122"/>
              </a:rPr>
              <a:t>末端执行器及各关节的虚位移</a:t>
            </a:r>
          </a:p>
        </p:txBody>
      </p:sp>
      <p:pic>
        <p:nvPicPr>
          <p:cNvPr id="18437" name="Picture 3" descr="E:\lili\上课\机器人\机器人技术基础光盘\frame\frame22.files\image013.png"/>
          <p:cNvPicPr>
            <a:picLocks noChangeAspect="1"/>
          </p:cNvPicPr>
          <p:nvPr/>
        </p:nvPicPr>
        <p:blipFill>
          <a:blip r:embed="rId3"/>
          <a:stretch>
            <a:fillRect/>
          </a:stretch>
        </p:blipFill>
        <p:spPr>
          <a:xfrm>
            <a:off x="4500563" y="2924175"/>
            <a:ext cx="4627562" cy="2428875"/>
          </a:xfrm>
          <a:prstGeom prst="rect">
            <a:avLst/>
          </a:prstGeom>
          <a:noFill/>
          <a:ln w="9525">
            <a:noFill/>
          </a:ln>
        </p:spPr>
      </p:pic>
      <p:graphicFrame>
        <p:nvGraphicFramePr>
          <p:cNvPr id="16390" name="Object 4"/>
          <p:cNvGraphicFramePr>
            <a:graphicFrameLocks noChangeAspect="1"/>
          </p:cNvGraphicFramePr>
          <p:nvPr/>
        </p:nvGraphicFramePr>
        <p:xfrm>
          <a:off x="1042988" y="2565400"/>
          <a:ext cx="1011237" cy="714375"/>
        </p:xfrm>
        <a:graphic>
          <a:graphicData uri="http://schemas.openxmlformats.org/presentationml/2006/ole">
            <mc:AlternateContent xmlns:mc="http://schemas.openxmlformats.org/markup-compatibility/2006">
              <mc:Choice xmlns:v="urn:schemas-microsoft-com:vml" Requires="v">
                <p:oleObj spid="_x0000_s3239" r:id="rId4" imgW="647700" imgH="457200" progId="Equation.DSMT4">
                  <p:embed/>
                </p:oleObj>
              </mc:Choice>
              <mc:Fallback>
                <p:oleObj r:id="rId4" imgW="647700" imgH="457200" progId="Equation.DSMT4">
                  <p:embed/>
                  <p:pic>
                    <p:nvPicPr>
                      <p:cNvPr id="0" name="图片 3083"/>
                      <p:cNvPicPr/>
                      <p:nvPr/>
                    </p:nvPicPr>
                    <p:blipFill>
                      <a:blip r:embed="rId5"/>
                      <a:stretch>
                        <a:fillRect/>
                      </a:stretch>
                    </p:blipFill>
                    <p:spPr>
                      <a:xfrm>
                        <a:off x="1042988" y="2565400"/>
                        <a:ext cx="1011237" cy="714375"/>
                      </a:xfrm>
                      <a:prstGeom prst="rect">
                        <a:avLst/>
                      </a:prstGeom>
                      <a:noFill/>
                      <a:ln w="38100">
                        <a:noFill/>
                        <a:miter/>
                      </a:ln>
                    </p:spPr>
                  </p:pic>
                </p:oleObj>
              </mc:Fallback>
            </mc:AlternateContent>
          </a:graphicData>
        </a:graphic>
      </p:graphicFrame>
      <p:graphicFrame>
        <p:nvGraphicFramePr>
          <p:cNvPr id="16391" name="Object 5"/>
          <p:cNvGraphicFramePr>
            <a:graphicFrameLocks noChangeAspect="1"/>
          </p:cNvGraphicFramePr>
          <p:nvPr/>
        </p:nvGraphicFramePr>
        <p:xfrm>
          <a:off x="1017588" y="3243263"/>
          <a:ext cx="3114675" cy="500062"/>
        </p:xfrm>
        <a:graphic>
          <a:graphicData uri="http://schemas.openxmlformats.org/presentationml/2006/ole">
            <mc:AlternateContent xmlns:mc="http://schemas.openxmlformats.org/markup-compatibility/2006">
              <mc:Choice xmlns:v="urn:schemas-microsoft-com:vml" Requires="v">
                <p:oleObj spid="_x0000_s3240" r:id="rId6" imgW="1739900" imgH="279400" progId="Equation.DSMT4">
                  <p:embed/>
                </p:oleObj>
              </mc:Choice>
              <mc:Fallback>
                <p:oleObj r:id="rId6" imgW="1739900" imgH="279400" progId="Equation.DSMT4">
                  <p:embed/>
                  <p:pic>
                    <p:nvPicPr>
                      <p:cNvPr id="0" name="图片 3082"/>
                      <p:cNvPicPr/>
                      <p:nvPr/>
                    </p:nvPicPr>
                    <p:blipFill>
                      <a:blip r:embed="rId7"/>
                      <a:stretch>
                        <a:fillRect/>
                      </a:stretch>
                    </p:blipFill>
                    <p:spPr>
                      <a:xfrm>
                        <a:off x="1017588" y="3243263"/>
                        <a:ext cx="3114675" cy="500062"/>
                      </a:xfrm>
                      <a:prstGeom prst="rect">
                        <a:avLst/>
                      </a:prstGeom>
                      <a:noFill/>
                      <a:ln w="38100">
                        <a:noFill/>
                        <a:miter/>
                      </a:ln>
                    </p:spPr>
                  </p:pic>
                </p:oleObj>
              </mc:Fallback>
            </mc:AlternateContent>
          </a:graphicData>
        </a:graphic>
      </p:graphicFrame>
      <p:sp>
        <p:nvSpPr>
          <p:cNvPr id="2" name="左大括号 1"/>
          <p:cNvSpPr/>
          <p:nvPr/>
        </p:nvSpPr>
        <p:spPr>
          <a:xfrm>
            <a:off x="755650" y="2708275"/>
            <a:ext cx="215900" cy="1008063"/>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 name="矩形 2"/>
          <p:cNvSpPr/>
          <p:nvPr/>
        </p:nvSpPr>
        <p:spPr>
          <a:xfrm>
            <a:off x="960438" y="1989138"/>
            <a:ext cx="7212012" cy="430212"/>
          </a:xfrm>
          <a:prstGeom prst="rect">
            <a:avLst/>
          </a:prstGeom>
          <a:noFill/>
          <a:ln w="9525">
            <a:noFill/>
          </a:ln>
        </p:spPr>
        <p:txBody>
          <a:bodyPr>
            <a:spAutoFit/>
          </a:bodyPr>
          <a:lstStyle/>
          <a:p>
            <a:r>
              <a:rPr lang="zh-CN" altLang="en-US" sz="2200" dirty="0">
                <a:latin typeface="楷体_GB2312" pitchFamily="49" charset="-122"/>
                <a:ea typeface="楷体_GB2312" pitchFamily="49" charset="-122"/>
              </a:rPr>
              <a:t> 若关节虚位移为</a:t>
            </a:r>
            <a:r>
              <a:rPr lang="en-US" altLang="zh-CN" sz="2200" dirty="0">
                <a:latin typeface="楷体_GB2312" pitchFamily="49" charset="-122"/>
                <a:ea typeface="楷体_GB2312" pitchFamily="49" charset="-122"/>
              </a:rPr>
              <a:t>δ</a:t>
            </a:r>
            <a:r>
              <a:rPr lang="en-US" altLang="zh-CN" sz="2200" b="1" i="1" dirty="0">
                <a:latin typeface="楷体_GB2312" pitchFamily="49" charset="-122"/>
                <a:ea typeface="楷体_GB2312" pitchFamily="49" charset="-122"/>
              </a:rPr>
              <a:t>q</a:t>
            </a:r>
            <a:r>
              <a:rPr lang="en-US" altLang="zh-CN" sz="2200" i="1" baseline="-25000" dirty="0">
                <a:latin typeface="楷体_GB2312" pitchFamily="49" charset="-122"/>
                <a:ea typeface="楷体_GB2312" pitchFamily="49" charset="-122"/>
              </a:rPr>
              <a:t>i</a:t>
            </a:r>
            <a:r>
              <a:rPr lang="zh-CN" altLang="en-US" sz="2200" dirty="0">
                <a:latin typeface="楷体_GB2312" pitchFamily="49" charset="-122"/>
                <a:ea typeface="楷体_GB2312" pitchFamily="49" charset="-122"/>
              </a:rPr>
              <a:t>，末端执行器的虚位移为</a:t>
            </a:r>
            <a:r>
              <a:rPr lang="en-US" altLang="zh-CN" sz="2200" dirty="0">
                <a:latin typeface="楷体_GB2312" pitchFamily="49" charset="-122"/>
                <a:ea typeface="楷体_GB2312" pitchFamily="49" charset="-122"/>
              </a:rPr>
              <a:t>δ</a:t>
            </a:r>
            <a:r>
              <a:rPr lang="en-US" altLang="zh-CN" sz="2200" b="1" i="1" dirty="0">
                <a:latin typeface="楷体_GB2312" pitchFamily="49" charset="-122"/>
                <a:ea typeface="楷体_GB2312" pitchFamily="49" charset="-122"/>
              </a:rPr>
              <a:t>X</a:t>
            </a:r>
            <a:r>
              <a:rPr lang="zh-CN" altLang="en-US" sz="2200" dirty="0">
                <a:latin typeface="楷体_GB2312" pitchFamily="49" charset="-122"/>
                <a:ea typeface="楷体_GB2312" pitchFamily="49" charset="-122"/>
              </a:rPr>
              <a:t>，即：</a:t>
            </a:r>
            <a:endParaRPr lang="zh-CN" altLang="en-US" sz="2200" dirty="0">
              <a:latin typeface="等线"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9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P spid="2" grpId="0" animBg="1"/>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285750" y="642938"/>
            <a:ext cx="8572500" cy="1571625"/>
          </a:xfrm>
        </p:spPr>
        <p:txBody>
          <a:bodyPr vert="horz" wrap="square" lIns="91440" tIns="45720" rIns="91440" bIns="45720" anchor="t" anchorCtr="0"/>
          <a:lstStyle/>
          <a:p>
            <a:pPr indent="574675" algn="just" eaLnBrk="1" hangingPunct="1">
              <a:lnSpc>
                <a:spcPct val="120000"/>
              </a:lnSpc>
              <a:spcBef>
                <a:spcPct val="0"/>
              </a:spcBef>
            </a:pPr>
            <a:r>
              <a:rPr lang="zh-CN" altLang="en-US" sz="2000" dirty="0">
                <a:latin typeface="楷体_GB2312" pitchFamily="49" charset="-122"/>
                <a:ea typeface="楷体_GB2312" pitchFamily="49" charset="-122"/>
              </a:rPr>
              <a:t>假设发生上述虚位移时，各关节力矩为</a:t>
            </a:r>
            <a:r>
              <a:rPr lang="en-US" altLang="zh-CN" sz="2000" i="1" dirty="0">
                <a:latin typeface="楷体_GB2312" pitchFamily="49" charset="-122"/>
                <a:ea typeface="楷体_GB2312" pitchFamily="49" charset="-122"/>
              </a:rPr>
              <a:t>τ</a:t>
            </a:r>
            <a:r>
              <a:rPr lang="en-US" altLang="zh-CN" sz="2000" i="1" baseline="-25000" dirty="0">
                <a:latin typeface="楷体_GB2312" pitchFamily="49" charset="-122"/>
                <a:ea typeface="楷体_GB2312" pitchFamily="49" charset="-122"/>
              </a:rPr>
              <a:t>i</a:t>
            </a:r>
            <a:r>
              <a:rPr lang="en-US" altLang="zh-CN" sz="2000" dirty="0">
                <a:latin typeface="楷体_GB2312" pitchFamily="49" charset="-122"/>
                <a:ea typeface="楷体_GB2312" pitchFamily="49" charset="-122"/>
              </a:rPr>
              <a:t>(</a:t>
            </a:r>
            <a:r>
              <a:rPr lang="en-US" altLang="zh-CN" sz="2000" i="1" dirty="0">
                <a:latin typeface="楷体_GB2312" pitchFamily="49" charset="-122"/>
                <a:ea typeface="楷体_GB2312" pitchFamily="49" charset="-122"/>
              </a:rPr>
              <a:t>i</a:t>
            </a:r>
            <a:r>
              <a:rPr lang="en-US" altLang="zh-CN" sz="2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a:t>
            </a:r>
            <a:r>
              <a:rPr lang="en-US" altLang="zh-CN" sz="2000" dirty="0">
                <a:latin typeface="楷体_GB2312" pitchFamily="49" charset="-122"/>
                <a:ea typeface="楷体_GB2312" pitchFamily="49" charset="-122"/>
              </a:rPr>
              <a:t>2, … , n)</a:t>
            </a:r>
            <a:r>
              <a:rPr lang="zh-CN" altLang="en-US" sz="2000" dirty="0">
                <a:latin typeface="楷体_GB2312" pitchFamily="49" charset="-122"/>
                <a:ea typeface="楷体_GB2312" pitchFamily="49" charset="-122"/>
              </a:rPr>
              <a:t>，环境作用在机器人手部端点上的力和力矩分别为</a:t>
            </a:r>
            <a:r>
              <a:rPr lang="en-US" altLang="zh-CN" sz="2000" dirty="0">
                <a:latin typeface="楷体_GB2312" pitchFamily="49" charset="-122"/>
                <a:ea typeface="楷体_GB2312" pitchFamily="49" charset="-122"/>
              </a:rPr>
              <a:t>–</a:t>
            </a:r>
            <a:r>
              <a:rPr lang="en-US" altLang="zh-CN" sz="2000" b="1" i="1" dirty="0">
                <a:latin typeface="楷体_GB2312" pitchFamily="49" charset="-122"/>
                <a:ea typeface="楷体_GB2312" pitchFamily="49" charset="-122"/>
              </a:rPr>
              <a:t>f</a:t>
            </a:r>
            <a:r>
              <a:rPr lang="en-US" altLang="zh-CN" sz="2000" i="1" baseline="-25000" dirty="0">
                <a:latin typeface="楷体_GB2312" pitchFamily="49" charset="-122"/>
                <a:ea typeface="楷体_GB2312" pitchFamily="49" charset="-122"/>
              </a:rPr>
              <a:t>n</a:t>
            </a:r>
            <a:r>
              <a:rPr lang="zh-CN" altLang="en-US" sz="2000" i="1" baseline="-25000" dirty="0">
                <a:latin typeface="楷体_GB2312" pitchFamily="49" charset="-122"/>
                <a:ea typeface="楷体_GB2312" pitchFamily="49" charset="-122"/>
              </a:rPr>
              <a:t>，</a:t>
            </a:r>
            <a:r>
              <a:rPr lang="en-US" altLang="zh-CN" sz="2000" i="1" baseline="-25000" dirty="0">
                <a:latin typeface="楷体_GB2312" pitchFamily="49" charset="-122"/>
                <a:ea typeface="楷体_GB2312" pitchFamily="49" charset="-122"/>
              </a:rPr>
              <a:t>n</a:t>
            </a:r>
            <a:r>
              <a:rPr lang="en-US" altLang="zh-CN" sz="2000" baseline="-25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a:t>
            </a:r>
            <a:r>
              <a:rPr lang="en-US" altLang="zh-CN" sz="2000" b="1" i="1" dirty="0">
                <a:latin typeface="楷体_GB2312" pitchFamily="49" charset="-122"/>
                <a:ea typeface="楷体_GB2312" pitchFamily="49" charset="-122"/>
              </a:rPr>
              <a:t>n</a:t>
            </a:r>
            <a:r>
              <a:rPr lang="en-US" altLang="zh-CN" sz="2000" i="1" baseline="-25000" dirty="0">
                <a:latin typeface="楷体_GB2312" pitchFamily="49" charset="-122"/>
                <a:ea typeface="楷体_GB2312" pitchFamily="49" charset="-122"/>
              </a:rPr>
              <a:t>n</a:t>
            </a:r>
            <a:r>
              <a:rPr lang="zh-CN" altLang="en-US" sz="2000" baseline="-25000" dirty="0">
                <a:latin typeface="楷体_GB2312" pitchFamily="49" charset="-122"/>
                <a:ea typeface="楷体_GB2312" pitchFamily="49" charset="-122"/>
              </a:rPr>
              <a:t>，</a:t>
            </a:r>
            <a:r>
              <a:rPr lang="en-US" altLang="zh-CN" sz="2000" i="1" baseline="-25000" dirty="0">
                <a:latin typeface="楷体_GB2312" pitchFamily="49" charset="-122"/>
                <a:ea typeface="楷体_GB2312" pitchFamily="49" charset="-122"/>
              </a:rPr>
              <a:t>n</a:t>
            </a:r>
            <a:r>
              <a:rPr lang="en-US" altLang="zh-CN" sz="2000" baseline="-25000" dirty="0">
                <a:latin typeface="楷体_GB2312" pitchFamily="49" charset="-122"/>
                <a:ea typeface="楷体_GB2312" pitchFamily="49" charset="-122"/>
              </a:rPr>
              <a:t>+1</a:t>
            </a:r>
            <a:r>
              <a:rPr lang="zh-CN" altLang="en-US" sz="2000" dirty="0">
                <a:latin typeface="楷体_GB2312" pitchFamily="49" charset="-122"/>
                <a:ea typeface="楷体_GB2312" pitchFamily="49" charset="-122"/>
              </a:rPr>
              <a:t>。由上述力和力矩所作的虚功可以由下式求出：</a:t>
            </a:r>
          </a:p>
          <a:p>
            <a:pPr indent="574675" algn="just" eaLnBrk="1" hangingPunct="1">
              <a:lnSpc>
                <a:spcPct val="150000"/>
              </a:lnSpc>
              <a:spcBef>
                <a:spcPct val="0"/>
              </a:spcBef>
            </a:pPr>
            <a:endParaRPr lang="zh-CN" altLang="en-US" sz="2000" dirty="0">
              <a:latin typeface="楷体_GB2312" pitchFamily="49" charset="-122"/>
              <a:ea typeface="楷体_GB2312" pitchFamily="49" charset="-122"/>
            </a:endParaRPr>
          </a:p>
        </p:txBody>
      </p:sp>
      <p:sp>
        <p:nvSpPr>
          <p:cNvPr id="19459" name="矩形 3"/>
          <p:cNvSpPr/>
          <p:nvPr/>
        </p:nvSpPr>
        <p:spPr>
          <a:xfrm>
            <a:off x="500063" y="2524125"/>
            <a:ext cx="954087" cy="400050"/>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000" dirty="0">
                <a:latin typeface="楷体_GB2312" pitchFamily="49" charset="-122"/>
                <a:ea typeface="楷体_GB2312" pitchFamily="49" charset="-122"/>
              </a:rPr>
              <a:t>或写成</a:t>
            </a:r>
          </a:p>
        </p:txBody>
      </p:sp>
      <p:sp>
        <p:nvSpPr>
          <p:cNvPr id="17412" name="矩形 5"/>
          <p:cNvSpPr/>
          <p:nvPr/>
        </p:nvSpPr>
        <p:spPr>
          <a:xfrm>
            <a:off x="571500" y="3859213"/>
            <a:ext cx="8215313" cy="120015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algn="just" defTabSz="914400" eaLnBrk="1" hangingPunct="1">
              <a:lnSpc>
                <a:spcPct val="120000"/>
              </a:lnSpc>
              <a:spcBef>
                <a:spcPct val="0"/>
              </a:spcBef>
              <a:buFontTx/>
              <a:buNone/>
            </a:pPr>
            <a:r>
              <a:rPr lang="zh-CN" altLang="en-US" sz="2000" dirty="0">
                <a:latin typeface="楷体_GB2312" pitchFamily="49" charset="-122"/>
                <a:ea typeface="楷体_GB2312" pitchFamily="49" charset="-122"/>
              </a:rPr>
              <a:t>    根据</a:t>
            </a:r>
            <a:r>
              <a:rPr lang="zh-CN" altLang="en-US" sz="2000" dirty="0">
                <a:solidFill>
                  <a:srgbClr val="FF0000"/>
                </a:solidFill>
                <a:latin typeface="楷体_GB2312" pitchFamily="49" charset="-122"/>
                <a:ea typeface="楷体_GB2312" pitchFamily="49" charset="-122"/>
              </a:rPr>
              <a:t>虚位移原理</a:t>
            </a:r>
            <a:r>
              <a:rPr lang="zh-CN" altLang="en-US" sz="2000" dirty="0">
                <a:latin typeface="楷体_GB2312" pitchFamily="49" charset="-122"/>
                <a:ea typeface="楷体_GB2312" pitchFamily="49" charset="-122"/>
              </a:rPr>
              <a:t>，机器人处于</a:t>
            </a:r>
            <a:r>
              <a:rPr lang="zh-CN" altLang="en-US" sz="2000" dirty="0">
                <a:solidFill>
                  <a:srgbClr val="FF0000"/>
                </a:solidFill>
                <a:latin typeface="楷体_GB2312" pitchFamily="49" charset="-122"/>
                <a:ea typeface="楷体_GB2312" pitchFamily="49" charset="-122"/>
              </a:rPr>
              <a:t>平衡状态</a:t>
            </a:r>
            <a:r>
              <a:rPr lang="zh-CN" altLang="en-US" sz="2000" dirty="0">
                <a:latin typeface="楷体_GB2312" pitchFamily="49" charset="-122"/>
                <a:ea typeface="楷体_GB2312" pitchFamily="49" charset="-122"/>
              </a:rPr>
              <a:t>的充分必要条件是对任意符合几何约束的虚位移有</a:t>
            </a: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W</a:t>
            </a:r>
            <a:r>
              <a:rPr lang="en-US" altLang="zh-CN" sz="2000" dirty="0">
                <a:latin typeface="楷体_GB2312" pitchFamily="49" charset="-122"/>
                <a:ea typeface="楷体_GB2312" pitchFamily="49" charset="-122"/>
              </a:rPr>
              <a:t>=0</a:t>
            </a:r>
            <a:r>
              <a:rPr lang="zh-CN" altLang="en-US" sz="2000" dirty="0">
                <a:latin typeface="楷体_GB2312" pitchFamily="49" charset="-122"/>
                <a:ea typeface="楷体_GB2312" pitchFamily="49" charset="-122"/>
              </a:rPr>
              <a:t>，并注意到虚位移</a:t>
            </a: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q </a:t>
            </a:r>
            <a:r>
              <a:rPr lang="zh-CN" altLang="en-US" sz="2000" dirty="0">
                <a:latin typeface="楷体_GB2312" pitchFamily="49" charset="-122"/>
                <a:ea typeface="楷体_GB2312" pitchFamily="49" charset="-122"/>
              </a:rPr>
              <a:t>和</a:t>
            </a: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X</a:t>
            </a:r>
            <a:r>
              <a:rPr lang="zh-CN" altLang="en-US" sz="2000" dirty="0">
                <a:latin typeface="楷体_GB2312" pitchFamily="49" charset="-122"/>
                <a:ea typeface="楷体_GB2312" pitchFamily="49" charset="-122"/>
              </a:rPr>
              <a:t>之间符合杆件的几何约束条件。利用式</a:t>
            </a: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X</a:t>
            </a:r>
            <a:r>
              <a:rPr lang="en-US" altLang="zh-CN" sz="2000" b="1" dirty="0">
                <a:latin typeface="楷体_GB2312" pitchFamily="49" charset="-122"/>
                <a:ea typeface="楷体_GB2312" pitchFamily="49" charset="-122"/>
              </a:rPr>
              <a:t>=</a:t>
            </a:r>
            <a:r>
              <a:rPr lang="en-US" altLang="zh-CN" sz="2000" b="1" i="1" dirty="0">
                <a:latin typeface="楷体_GB2312" pitchFamily="49" charset="-122"/>
                <a:ea typeface="楷体_GB2312" pitchFamily="49" charset="-122"/>
              </a:rPr>
              <a:t>J </a:t>
            </a:r>
            <a:r>
              <a:rPr lang="en-US" altLang="zh-CN" sz="2000" dirty="0">
                <a:latin typeface="楷体_GB2312" pitchFamily="49" charset="-122"/>
                <a:ea typeface="楷体_GB2312" pitchFamily="49" charset="-122"/>
              </a:rPr>
              <a:t>δ</a:t>
            </a:r>
            <a:r>
              <a:rPr lang="en-US" altLang="zh-CN" sz="2000" b="1" i="1" dirty="0">
                <a:latin typeface="楷体_GB2312" pitchFamily="49" charset="-122"/>
                <a:ea typeface="楷体_GB2312" pitchFamily="49" charset="-122"/>
              </a:rPr>
              <a:t>q</a:t>
            </a:r>
            <a:endParaRPr lang="zh-CN" altLang="en-US" sz="2000" dirty="0">
              <a:latin typeface="楷体_GB2312" pitchFamily="49" charset="-122"/>
              <a:ea typeface="楷体_GB2312" pitchFamily="49" charset="-122"/>
            </a:endParaRPr>
          </a:p>
        </p:txBody>
      </p:sp>
      <p:graphicFrame>
        <p:nvGraphicFramePr>
          <p:cNvPr id="19461" name="Object 5"/>
          <p:cNvGraphicFramePr>
            <a:graphicFrameLocks noChangeAspect="1"/>
          </p:cNvGraphicFramePr>
          <p:nvPr/>
        </p:nvGraphicFramePr>
        <p:xfrm>
          <a:off x="1928813" y="1924050"/>
          <a:ext cx="6143625" cy="496888"/>
        </p:xfrm>
        <a:graphic>
          <a:graphicData uri="http://schemas.openxmlformats.org/presentationml/2006/ole">
            <mc:AlternateContent xmlns:mc="http://schemas.openxmlformats.org/markup-compatibility/2006">
              <mc:Choice xmlns:v="urn:schemas-microsoft-com:vml" Requires="v">
                <p:oleObj spid="_x0000_s4175" r:id="rId3" imgW="2984500" imgH="241300" progId="Equation.DSMT4">
                  <p:embed/>
                </p:oleObj>
              </mc:Choice>
              <mc:Fallback>
                <p:oleObj r:id="rId3" imgW="2984500" imgH="241300" progId="Equation.DSMT4">
                  <p:embed/>
                  <p:pic>
                    <p:nvPicPr>
                      <p:cNvPr id="0" name="图片 3084"/>
                      <p:cNvPicPr/>
                      <p:nvPr/>
                    </p:nvPicPr>
                    <p:blipFill>
                      <a:blip r:embed="rId4"/>
                      <a:stretch>
                        <a:fillRect/>
                      </a:stretch>
                    </p:blipFill>
                    <p:spPr>
                      <a:xfrm>
                        <a:off x="1928813" y="1924050"/>
                        <a:ext cx="6143625" cy="496888"/>
                      </a:xfrm>
                      <a:prstGeom prst="rect">
                        <a:avLst/>
                      </a:prstGeom>
                      <a:noFill/>
                      <a:ln w="38100">
                        <a:noFill/>
                        <a:miter/>
                      </a:ln>
                    </p:spPr>
                  </p:pic>
                </p:oleObj>
              </mc:Fallback>
            </mc:AlternateContent>
          </a:graphicData>
        </a:graphic>
      </p:graphicFrame>
      <p:sp>
        <p:nvSpPr>
          <p:cNvPr id="2" name="文本框 1"/>
          <p:cNvSpPr txBox="1">
            <a:spLocks noRot="1" noChangeAspect="1" noMove="1" noResize="1" noEditPoints="1" noAdjustHandles="1" noChangeArrowheads="1" noChangeShapeType="1" noTextEdit="1"/>
          </p:cNvSpPr>
          <p:nvPr/>
        </p:nvSpPr>
        <p:spPr>
          <a:xfrm>
            <a:off x="3220188" y="2987660"/>
            <a:ext cx="2703625" cy="369332"/>
          </a:xfrm>
          <a:prstGeom prst="rect">
            <a:avLst/>
          </a:prstGeom>
          <a:blipFill>
            <a:blip r:embed="rId5"/>
            <a:stretch>
              <a:fillRect l="-2027" r="-1802" b="-24590"/>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3" name="文本框 2"/>
          <p:cNvSpPr txBox="1">
            <a:spLocks noRot="1" noChangeAspect="1" noMove="1" noResize="1" noEditPoints="1" noAdjustHandles="1" noChangeArrowheads="1" noChangeShapeType="1" noTextEdit="1"/>
          </p:cNvSpPr>
          <p:nvPr/>
        </p:nvSpPr>
        <p:spPr>
          <a:xfrm>
            <a:off x="2182628" y="5182145"/>
            <a:ext cx="4778744" cy="369332"/>
          </a:xfrm>
          <a:prstGeom prst="rect">
            <a:avLst/>
          </a:prstGeom>
          <a:blipFill>
            <a:blip r:embed="rId6"/>
            <a:stretch>
              <a:fillRect l="-893" r="-765" b="-34426"/>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4" name="文本框 3"/>
          <p:cNvSpPr txBox="1">
            <a:spLocks noRot="1" noChangeAspect="1" noMove="1" noResize="1" noEditPoints="1" noAdjustHandles="1" noChangeArrowheads="1" noChangeShapeType="1" noTextEdit="1"/>
          </p:cNvSpPr>
          <p:nvPr/>
        </p:nvSpPr>
        <p:spPr>
          <a:xfrm>
            <a:off x="571500" y="5662408"/>
            <a:ext cx="8002617" cy="430887"/>
          </a:xfrm>
          <a:prstGeom prst="rect">
            <a:avLst/>
          </a:prstGeom>
          <a:blipFill>
            <a:blip r:embed="rId7"/>
            <a:stretch>
              <a:fillRect l="-990" t="-11268" b="-25352"/>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a:spLocks noRot="1" noChangeAspect="1" noMove="1" noResize="1" noEditPoints="1" noAdjustHandles="1" noChangeArrowheads="1" noChangeShapeType="1" noTextEdit="1"/>
          </p:cNvSpPr>
          <p:nvPr/>
        </p:nvSpPr>
        <p:spPr>
          <a:xfrm>
            <a:off x="467544" y="908720"/>
            <a:ext cx="8319268" cy="2899383"/>
          </a:xfrm>
          <a:prstGeom prst="rect">
            <a:avLst/>
          </a:prstGeom>
          <a:blipFill>
            <a:blip r:embed="rId2"/>
            <a:stretch>
              <a:fillRect l="-953" t="-1681" r="-147" b="-3151"/>
            </a:stretch>
          </a:blipFill>
        </p:spPr>
        <p:txBody>
          <a:bodyPr/>
          <a:lstStyle/>
          <a:p>
            <a:pPr marR="0" defTabSz="914400">
              <a:buClrTx/>
              <a:buSzTx/>
              <a:buFontTx/>
              <a:buNone/>
              <a:defRPr/>
            </a:pPr>
            <a:r>
              <a:rPr kumimoji="0" lang="zh-CN" altLang="en-US" kern="1200" cap="none" spc="0" normalizeH="0" baseline="0" noProof="0" dirty="0">
                <a:noFill/>
                <a:latin typeface="等线" panose="02010600030101010101" pitchFamily="2" charset="-122"/>
                <a:ea typeface="等线" panose="02010600030101010101" pitchFamily="2" charset="-122"/>
                <a:cs typeface="+mn-cs"/>
              </a:rPr>
              <a:t> </a:t>
            </a:r>
          </a:p>
        </p:txBody>
      </p:sp>
      <p:sp>
        <p:nvSpPr>
          <p:cNvPr id="29706" name="矩形 1"/>
          <p:cNvSpPr/>
          <p:nvPr/>
        </p:nvSpPr>
        <p:spPr>
          <a:xfrm>
            <a:off x="7379653" y="1484313"/>
            <a:ext cx="1009650" cy="368300"/>
          </a:xfrm>
          <a:prstGeom prst="rect">
            <a:avLst/>
          </a:prstGeom>
          <a:noFill/>
          <a:ln w="9525">
            <a:noFill/>
          </a:ln>
        </p:spPr>
        <p:txBody>
          <a:bodyPr wrap="none">
            <a:spAutoFit/>
          </a:bodyPr>
          <a:lstStyle/>
          <a:p>
            <a:r>
              <a:rPr lang="zh-CN" altLang="en-US" b="1" dirty="0">
                <a:solidFill>
                  <a:schemeClr val="tx1"/>
                </a:solidFill>
                <a:latin typeface="等线" panose="02010600030101010101" pitchFamily="2" charset="-122"/>
                <a:ea typeface="华文楷体" panose="02010600040101010101" pitchFamily="2" charset="-122"/>
              </a:rPr>
              <a:t>（</a:t>
            </a:r>
            <a:r>
              <a:rPr lang="en-US" altLang="zh-CN" b="1" dirty="0">
                <a:solidFill>
                  <a:schemeClr val="tx1"/>
                </a:solidFill>
                <a:latin typeface="等线" panose="02010600030101010101" pitchFamily="2" charset="-122"/>
                <a:ea typeface="华文楷体" panose="02010600040101010101" pitchFamily="2" charset="-122"/>
              </a:rPr>
              <a:t>6-1</a:t>
            </a:r>
            <a:r>
              <a:rPr lang="zh-CN" altLang="en-US" b="1" dirty="0">
                <a:solidFill>
                  <a:schemeClr val="tx1"/>
                </a:solidFill>
                <a:latin typeface="等线" panose="02010600030101010101" pitchFamily="2" charset="-122"/>
                <a:ea typeface="华文楷体" panose="02010600040101010101" pitchFamily="2"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285750" y="642938"/>
            <a:ext cx="8572500" cy="3001962"/>
          </a:xfrm>
        </p:spPr>
        <p:txBody>
          <a:bodyPr vert="horz" wrap="square" lIns="91440" tIns="45720" rIns="91440" bIns="45720" anchor="t" anchorCtr="0"/>
          <a:lstStyle/>
          <a:p>
            <a:pPr indent="0" algn="just" eaLnBrk="1" hangingPunct="1">
              <a:lnSpc>
                <a:spcPct val="150000"/>
              </a:lnSpc>
              <a:spcBef>
                <a:spcPct val="0"/>
              </a:spcBef>
              <a:buNone/>
            </a:pPr>
            <a:r>
              <a:rPr lang="en-US" altLang="zh-CN" sz="2200" b="1" dirty="0">
                <a:latin typeface="楷体_GB2312" pitchFamily="49" charset="-122"/>
                <a:ea typeface="楷体_GB2312" pitchFamily="49" charset="-122"/>
              </a:rPr>
              <a:t>6.1.3 </a:t>
            </a:r>
            <a:r>
              <a:rPr lang="zh-CN" altLang="en-US" sz="2200" b="1" dirty="0">
                <a:latin typeface="楷体_GB2312" pitchFamily="49" charset="-122"/>
                <a:ea typeface="楷体_GB2312" pitchFamily="49" charset="-122"/>
              </a:rPr>
              <a:t>机器人静力计算</a:t>
            </a:r>
          </a:p>
          <a:p>
            <a:pPr indent="0" algn="just" eaLnBrk="1" hangingPunct="1">
              <a:lnSpc>
                <a:spcPct val="150000"/>
              </a:lnSpc>
              <a:spcBef>
                <a:spcPct val="0"/>
              </a:spcBef>
              <a:buNone/>
            </a:pPr>
            <a:r>
              <a:rPr lang="zh-CN" altLang="en-US" sz="2200" b="1" dirty="0">
                <a:latin typeface="楷体_GB2312" pitchFamily="49" charset="-122"/>
                <a:ea typeface="楷体_GB2312" pitchFamily="49" charset="-122"/>
              </a:rPr>
              <a:t>机器人操作臂静力计算可分为两类问题：</a:t>
            </a:r>
          </a:p>
          <a:p>
            <a:pPr indent="0" algn="just" eaLnBrk="1" hangingPunct="1">
              <a:lnSpc>
                <a:spcPct val="150000"/>
              </a:lnSpc>
              <a:spcBef>
                <a:spcPct val="0"/>
              </a:spcBef>
              <a:buNone/>
            </a:pPr>
            <a:r>
              <a:rPr lang="en-US" altLang="zh-CN" sz="2200" dirty="0">
                <a:latin typeface="楷体_GB2312" pitchFamily="49" charset="-122"/>
                <a:ea typeface="楷体_GB2312" pitchFamily="49" charset="-122"/>
              </a:rPr>
              <a:t>       (1)</a:t>
            </a:r>
            <a:r>
              <a:rPr lang="zh-CN" altLang="en-US" sz="2200" dirty="0">
                <a:latin typeface="楷体_GB2312" pitchFamily="49" charset="-122"/>
                <a:ea typeface="楷体_GB2312" pitchFamily="49" charset="-122"/>
              </a:rPr>
              <a:t>已知外界环境对机器人手部的作用力</a:t>
            </a:r>
            <a:r>
              <a:rPr lang="en-US" altLang="zh-CN" sz="2200" b="1" i="1" dirty="0">
                <a:latin typeface="楷体_GB2312" pitchFamily="49" charset="-122"/>
                <a:ea typeface="楷体_GB2312" pitchFamily="49" charset="-122"/>
              </a:rPr>
              <a:t>F</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，利用式</a:t>
            </a:r>
            <a:r>
              <a:rPr lang="en-US" altLang="zh-CN" sz="2200" dirty="0">
                <a:latin typeface="楷体_GB2312" pitchFamily="49" charset="-122"/>
                <a:ea typeface="楷体_GB2312" pitchFamily="49" charset="-122"/>
              </a:rPr>
              <a:t>(2.20)</a:t>
            </a:r>
            <a:r>
              <a:rPr lang="zh-CN" altLang="en-US" sz="2200" dirty="0">
                <a:latin typeface="楷体_GB2312" pitchFamily="49" charset="-122"/>
                <a:ea typeface="楷体_GB2312" pitchFamily="49" charset="-122"/>
              </a:rPr>
              <a:t>求相应的满足静力平衡条件的关节驱动力矩</a:t>
            </a:r>
            <a:r>
              <a:rPr lang="en-US" altLang="zh-CN" sz="2200" b="1" i="1" dirty="0">
                <a:latin typeface="楷体_GB2312" pitchFamily="49" charset="-122"/>
                <a:ea typeface="楷体_GB2312" pitchFamily="49" charset="-122"/>
              </a:rPr>
              <a:t>τ</a:t>
            </a:r>
            <a:r>
              <a:rPr lang="zh-CN" altLang="en-US" sz="2200" dirty="0">
                <a:latin typeface="楷体_GB2312" pitchFamily="49" charset="-122"/>
                <a:ea typeface="楷体_GB2312" pitchFamily="49" charset="-122"/>
              </a:rPr>
              <a:t>。</a:t>
            </a:r>
          </a:p>
          <a:p>
            <a:pPr indent="0" algn="just" eaLnBrk="1" hangingPunct="1">
              <a:lnSpc>
                <a:spcPct val="150000"/>
              </a:lnSpc>
              <a:spcBef>
                <a:spcPct val="0"/>
              </a:spcBef>
              <a:buNone/>
            </a:pPr>
            <a:r>
              <a:rPr lang="en-US" altLang="zh-CN" sz="2200" dirty="0">
                <a:latin typeface="楷体_GB2312" pitchFamily="49" charset="-122"/>
                <a:ea typeface="楷体_GB2312" pitchFamily="49" charset="-122"/>
              </a:rPr>
              <a:t>       (2) </a:t>
            </a:r>
            <a:r>
              <a:rPr lang="zh-CN" altLang="en-US" sz="2200" dirty="0">
                <a:latin typeface="楷体_GB2312" pitchFamily="49" charset="-122"/>
                <a:ea typeface="楷体_GB2312" pitchFamily="49" charset="-122"/>
              </a:rPr>
              <a:t>已知关节驱动力矩</a:t>
            </a:r>
            <a:r>
              <a:rPr lang="en-US" altLang="zh-CN" sz="2200" b="1" i="1" dirty="0">
                <a:latin typeface="楷体_GB2312" pitchFamily="49" charset="-122"/>
                <a:ea typeface="楷体_GB2312" pitchFamily="49" charset="-122"/>
              </a:rPr>
              <a:t>τ</a:t>
            </a:r>
            <a:r>
              <a:rPr lang="zh-CN" altLang="en-US" sz="2200" dirty="0">
                <a:latin typeface="楷体_GB2312" pitchFamily="49" charset="-122"/>
                <a:ea typeface="楷体_GB2312" pitchFamily="49" charset="-122"/>
              </a:rPr>
              <a:t>，确定机器人手部对外界环境的作用力或负载的质量。</a:t>
            </a:r>
          </a:p>
        </p:txBody>
      </p:sp>
      <p:sp>
        <p:nvSpPr>
          <p:cNvPr id="3" name="文本框 2"/>
          <p:cNvSpPr txBox="1">
            <a:spLocks noRot="1" noChangeAspect="1" noMove="1" noResize="1" noEditPoints="1" noAdjustHandles="1" noChangeArrowheads="1" noChangeShapeType="1" noTextEdit="1"/>
          </p:cNvSpPr>
          <p:nvPr/>
        </p:nvSpPr>
        <p:spPr>
          <a:xfrm>
            <a:off x="468313" y="3662363"/>
            <a:ext cx="8389937" cy="3202159"/>
          </a:xfrm>
          <a:prstGeom prst="rect">
            <a:avLst/>
          </a:prstGeom>
          <a:blipFill>
            <a:blip r:embed="rId2"/>
            <a:stretch>
              <a:fillRect l="-945" r="-945"/>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1" descr="2-5"/>
          <p:cNvPicPr>
            <a:picLocks noChangeAspect="1"/>
          </p:cNvPicPr>
          <p:nvPr/>
        </p:nvPicPr>
        <p:blipFill>
          <a:blip r:embed="rId2"/>
          <a:stretch>
            <a:fillRect/>
          </a:stretch>
        </p:blipFill>
        <p:spPr>
          <a:xfrm>
            <a:off x="3398838" y="1300163"/>
            <a:ext cx="5597525" cy="2759075"/>
          </a:xfrm>
          <a:prstGeom prst="rect">
            <a:avLst/>
          </a:prstGeom>
          <a:noFill/>
          <a:ln w="9525">
            <a:noFill/>
          </a:ln>
        </p:spPr>
      </p:pic>
      <p:sp>
        <p:nvSpPr>
          <p:cNvPr id="2" name="文本框 1"/>
          <p:cNvSpPr txBox="1">
            <a:spLocks noRot="1" noChangeAspect="1" noMove="1" noResize="1" noEditPoints="1" noAdjustHandles="1" noChangeArrowheads="1" noChangeShapeType="1" noTextEdit="1"/>
          </p:cNvSpPr>
          <p:nvPr/>
        </p:nvSpPr>
        <p:spPr>
          <a:xfrm>
            <a:off x="323528" y="535611"/>
            <a:ext cx="8496944" cy="1141723"/>
          </a:xfrm>
          <a:prstGeom prst="rect">
            <a:avLst/>
          </a:prstGeom>
          <a:blipFill>
            <a:blip r:embed="rId3"/>
            <a:stretch>
              <a:fillRect l="-933" t="-3209" r="-933" b="-10160"/>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3" name="文本框 2"/>
          <p:cNvSpPr txBox="1"/>
          <p:nvPr/>
        </p:nvSpPr>
        <p:spPr>
          <a:xfrm>
            <a:off x="539750" y="1700213"/>
            <a:ext cx="7056438" cy="647700"/>
          </a:xfrm>
          <a:prstGeom prst="rect">
            <a:avLst/>
          </a:prstGeom>
          <a:noFill/>
          <a:ln w="9525">
            <a:noFill/>
          </a:ln>
        </p:spPr>
        <p:txBody>
          <a:bodyPr>
            <a:spAutoFit/>
          </a:bodyPr>
          <a:lstStyle/>
          <a:p>
            <a:r>
              <a:rPr lang="zh-CN" altLang="en-US" dirty="0">
                <a:latin typeface="等线" panose="02010600030101010101" pitchFamily="2" charset="-122"/>
              </a:rPr>
              <a:t>解：由图可知：</a:t>
            </a:r>
            <a:endParaRPr lang="en-US" altLang="zh-CN" dirty="0">
              <a:latin typeface="等线" panose="02010600030101010101" pitchFamily="2" charset="-122"/>
            </a:endParaRPr>
          </a:p>
          <a:p>
            <a:endParaRPr lang="zh-CN" altLang="en-US" dirty="0">
              <a:latin typeface="等线" panose="02010600030101010101" pitchFamily="2" charset="-122"/>
            </a:endParaRPr>
          </a:p>
        </p:txBody>
      </p:sp>
      <p:sp>
        <p:nvSpPr>
          <p:cNvPr id="4" name="文本框 3"/>
          <p:cNvSpPr txBox="1"/>
          <p:nvPr/>
        </p:nvSpPr>
        <p:spPr>
          <a:xfrm>
            <a:off x="827088" y="3789363"/>
            <a:ext cx="3600450" cy="368300"/>
          </a:xfrm>
          <a:prstGeom prst="rect">
            <a:avLst/>
          </a:prstGeom>
          <a:noFill/>
          <a:ln w="9525">
            <a:noFill/>
          </a:ln>
        </p:spPr>
        <p:txBody>
          <a:bodyPr>
            <a:spAutoFit/>
          </a:bodyPr>
          <a:lstStyle/>
          <a:p>
            <a:r>
              <a:rPr lang="zh-CN" altLang="en-US" dirty="0">
                <a:latin typeface="等线" panose="02010600030101010101" pitchFamily="2" charset="-122"/>
              </a:rPr>
              <a:t>即：</a:t>
            </a:r>
          </a:p>
        </p:txBody>
      </p:sp>
      <p:pic>
        <p:nvPicPr>
          <p:cNvPr id="10" name="图片 4"/>
          <p:cNvPicPr>
            <a:picLocks noChangeAspect="1"/>
          </p:cNvPicPr>
          <p:nvPr/>
        </p:nvPicPr>
        <p:blipFill>
          <a:blip r:embed="rId4"/>
          <a:srcRect l="26688" t="44153" r="23608" b="46442"/>
          <a:stretch>
            <a:fillRect/>
          </a:stretch>
        </p:blipFill>
        <p:spPr>
          <a:xfrm>
            <a:off x="1763713" y="4076700"/>
            <a:ext cx="4044950" cy="582613"/>
          </a:xfrm>
          <a:prstGeom prst="rect">
            <a:avLst/>
          </a:prstGeom>
          <a:noFill/>
          <a:ln w="9525">
            <a:noFill/>
          </a:ln>
        </p:spPr>
      </p:pic>
      <p:sp>
        <p:nvSpPr>
          <p:cNvPr id="5" name="文本框 4"/>
          <p:cNvSpPr txBox="1">
            <a:spLocks noRot="1" noChangeAspect="1" noMove="1" noResize="1" noEditPoints="1" noAdjustHandles="1" noChangeArrowheads="1" noChangeShapeType="1" noTextEdit="1"/>
          </p:cNvSpPr>
          <p:nvPr/>
        </p:nvSpPr>
        <p:spPr>
          <a:xfrm>
            <a:off x="827584" y="4730510"/>
            <a:ext cx="8496944" cy="1465465"/>
          </a:xfrm>
          <a:prstGeom prst="rect">
            <a:avLst/>
          </a:prstGeom>
          <a:blipFill>
            <a:blip r:embed="rId5"/>
            <a:stretch>
              <a:fillRect l="-646" t="-2083"/>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16" name="文本框 15"/>
          <p:cNvSpPr txBox="1"/>
          <p:nvPr/>
        </p:nvSpPr>
        <p:spPr>
          <a:xfrm>
            <a:off x="179388" y="6318250"/>
            <a:ext cx="8983662" cy="430213"/>
          </a:xfrm>
          <a:prstGeom prst="rect">
            <a:avLst/>
          </a:prstGeom>
          <a:noFill/>
          <a:ln w="9525">
            <a:noFill/>
          </a:ln>
        </p:spPr>
        <p:txBody>
          <a:bodyPr>
            <a:spAutoFit/>
          </a:bodyPr>
          <a:lstStyle/>
          <a:p>
            <a:r>
              <a:rPr lang="zh-CN" altLang="en-US" sz="2200" b="1" dirty="0">
                <a:latin typeface="等线" panose="02010600030101010101" pitchFamily="2" charset="-122"/>
              </a:rPr>
              <a:t>可以看出：驱动力的大小为手爪力的大小和手爪到作用线距离的乘积。</a:t>
            </a:r>
          </a:p>
        </p:txBody>
      </p:sp>
      <p:sp>
        <p:nvSpPr>
          <p:cNvPr id="6" name="矩形 5"/>
          <p:cNvSpPr/>
          <p:nvPr/>
        </p:nvSpPr>
        <p:spPr>
          <a:xfrm>
            <a:off x="3276600" y="1341438"/>
            <a:ext cx="3527425" cy="2663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pic>
        <p:nvPicPr>
          <p:cNvPr id="7" name="图片 4"/>
          <p:cNvPicPr>
            <a:picLocks noChangeAspect="1"/>
          </p:cNvPicPr>
          <p:nvPr/>
        </p:nvPicPr>
        <p:blipFill>
          <a:blip r:embed="rId4"/>
          <a:srcRect l="27290" t="18620" r="11653" b="55811"/>
          <a:stretch>
            <a:fillRect/>
          </a:stretch>
        </p:blipFill>
        <p:spPr>
          <a:xfrm>
            <a:off x="1763713" y="2149475"/>
            <a:ext cx="4968875" cy="15843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6" grpId="0"/>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xfrm>
            <a:off x="214313" y="928688"/>
            <a:ext cx="8401050" cy="642937"/>
          </a:xfrm>
        </p:spPr>
        <p:txBody>
          <a:bodyPr vert="horz" wrap="square" lIns="91440" tIns="45720" rIns="91440" bIns="45720" anchor="ctr" anchorCtr="0"/>
          <a:lstStyle/>
          <a:p>
            <a:pPr algn="ctr" eaLnBrk="1" hangingPunct="1"/>
            <a:r>
              <a:rPr lang="en-US" altLang="zh-CN" b="1" dirty="0">
                <a:latin typeface="楷体_GB2312" pitchFamily="49" charset="-122"/>
                <a:ea typeface="楷体_GB2312" pitchFamily="49" charset="-122"/>
              </a:rPr>
              <a:t>6.2 </a:t>
            </a:r>
            <a:r>
              <a:rPr lang="zh-CN" altLang="en-US" b="1" dirty="0">
                <a:latin typeface="楷体_GB2312" pitchFamily="49" charset="-122"/>
                <a:ea typeface="楷体_GB2312" pitchFamily="49" charset="-122"/>
              </a:rPr>
              <a:t>机器人动力学分析</a:t>
            </a:r>
            <a:endParaRPr lang="zh-CN" altLang="en-US" dirty="0">
              <a:latin typeface="楷体_GB2312" pitchFamily="49" charset="-122"/>
              <a:ea typeface="楷体_GB2312" pitchFamily="49" charset="-122"/>
            </a:endParaRPr>
          </a:p>
        </p:txBody>
      </p:sp>
      <p:sp>
        <p:nvSpPr>
          <p:cNvPr id="6" name="Rectangle 10"/>
          <p:cNvSpPr/>
          <p:nvPr/>
        </p:nvSpPr>
        <p:spPr>
          <a:xfrm>
            <a:off x="468313" y="2035175"/>
            <a:ext cx="8520112" cy="3344863"/>
          </a:xfrm>
          <a:prstGeom prst="rect">
            <a:avLst/>
          </a:prstGeom>
          <a:noFill/>
          <a:ln w="9525">
            <a:noFill/>
          </a:ln>
        </p:spPr>
        <p:txBody>
          <a:bodyPr lIns="91372" tIns="45686" rIns="91372" bIns="45686" anchor="ctr" anchorCtr="0">
            <a:spAutoFit/>
          </a:bodyPr>
          <a:lstStyle/>
          <a:p>
            <a:pPr algn="just">
              <a:lnSpc>
                <a:spcPct val="150000"/>
              </a:lnSpc>
            </a:pPr>
            <a:r>
              <a:rPr lang="zh-CN" altLang="en-US" sz="2000" b="1" dirty="0">
                <a:latin typeface="黑体" panose="02010609060101010101" pitchFamily="49" charset="-122"/>
                <a:ea typeface="黑体" panose="02010609060101010101" pitchFamily="49" charset="-122"/>
              </a:rPr>
              <a:t>    机器人的运动是通过在关节轴上施加驱动力来实现的。机器人运动与驱动力的关系称为机器人动力学，是本章要讨论的主要问题。</a:t>
            </a:r>
            <a:endParaRPr lang="en-US" altLang="zh-CN" sz="2000" b="1"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pPr>
            <a:endParaRPr lang="en-US" altLang="zh-CN" sz="400" b="1"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pPr>
            <a:r>
              <a:rPr lang="en-US" altLang="zh-CN" sz="2000" b="1" dirty="0">
                <a:latin typeface="黑体" panose="02010609060101010101" pitchFamily="49" charset="-122"/>
                <a:ea typeface="黑体" panose="02010609060101010101" pitchFamily="49" charset="-122"/>
              </a:rPr>
              <a:t>    </a:t>
            </a:r>
            <a:r>
              <a:rPr lang="zh-CN" altLang="en-US" sz="2000" b="1" dirty="0">
                <a:latin typeface="黑体" panose="02010609060101010101" pitchFamily="49" charset="-122"/>
                <a:ea typeface="黑体" panose="02010609060101010101" pitchFamily="49" charset="-122"/>
              </a:rPr>
              <a:t>机器人动力学问题分为两类： </a:t>
            </a:r>
            <a:endParaRPr lang="en-US" altLang="zh-CN" sz="2000" b="1"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一类是已知作用在机器人上驱动力随时间的变规律，求机器人的运动规律（位置、速度和加速度轨迹），称为机器人正动力学问题；</a:t>
            </a:r>
            <a:endParaRPr lang="en-US" altLang="zh-CN" sz="2000" b="1" dirty="0">
              <a:latin typeface="黑体" panose="02010609060101010101" pitchFamily="49" charset="-122"/>
              <a:ea typeface="黑体" panose="02010609060101010101" pitchFamily="49" charset="-122"/>
            </a:endParaRPr>
          </a:p>
          <a:p>
            <a:pPr algn="just">
              <a:lnSpc>
                <a:spcPct val="150000"/>
              </a:lnSpc>
              <a:buFont typeface="Wingdings" panose="05000000000000000000" pitchFamily="2" charset="2"/>
            </a:pPr>
            <a:r>
              <a:rPr lang="zh-CN" altLang="en-US" sz="2000" b="1" dirty="0">
                <a:latin typeface="黑体" panose="02010609060101010101" pitchFamily="49" charset="-122"/>
                <a:ea typeface="黑体" panose="02010609060101010101" pitchFamily="49" charset="-122"/>
              </a:rPr>
              <a:t>    另一类是已知机器人随时间的运动规律，求期望的驱动力，称为机器人逆动力学问题。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内容占位符 2"/>
          <p:cNvSpPr>
            <a:spLocks noGrp="1"/>
          </p:cNvSpPr>
          <p:nvPr>
            <p:ph idx="1"/>
          </p:nvPr>
        </p:nvSpPr>
        <p:spPr>
          <a:xfrm>
            <a:off x="428625" y="1928813"/>
            <a:ext cx="8429625" cy="3929062"/>
          </a:xfrm>
        </p:spPr>
        <p:txBody>
          <a:bodyPr vert="horz" wrap="square" lIns="91440" tIns="45720" rIns="91440" bIns="45720" anchor="t" anchorCtr="0"/>
          <a:lstStyle/>
          <a:p>
            <a:pPr marL="0" indent="0" algn="just" eaLnBrk="1" hangingPunct="1">
              <a:lnSpc>
                <a:spcPct val="125000"/>
              </a:lnSpc>
              <a:spcBef>
                <a:spcPct val="0"/>
              </a:spcBef>
              <a:buNone/>
            </a:pPr>
            <a:r>
              <a:rPr lang="zh-CN" altLang="en-US" dirty="0">
                <a:latin typeface="黑体" panose="02010609060101010101" pitchFamily="49" charset="-122"/>
                <a:ea typeface="黑体" panose="02010609060101010101" pitchFamily="49" charset="-122"/>
              </a:rPr>
              <a:t>    机器人动力学的研究有牛顿</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欧拉</a:t>
            </a:r>
            <a:r>
              <a:rPr lang="en-US" altLang="zh-CN" dirty="0">
                <a:latin typeface="黑体" panose="02010609060101010101" pitchFamily="49" charset="-122"/>
                <a:ea typeface="黑体" panose="02010609060101010101" pitchFamily="49" charset="-122"/>
              </a:rPr>
              <a:t>(Newton-Euler) </a:t>
            </a:r>
            <a:r>
              <a:rPr lang="zh-CN" altLang="en-US" dirty="0">
                <a:latin typeface="黑体" panose="02010609060101010101" pitchFamily="49" charset="-122"/>
                <a:ea typeface="黑体" panose="02010609060101010101" pitchFamily="49" charset="-122"/>
              </a:rPr>
              <a:t>法、拉格朗日</a:t>
            </a:r>
            <a:r>
              <a:rPr lang="en-US" altLang="zh-CN" dirty="0">
                <a:latin typeface="黑体" panose="02010609060101010101" pitchFamily="49" charset="-122"/>
                <a:ea typeface="黑体" panose="02010609060101010101" pitchFamily="49" charset="-122"/>
              </a:rPr>
              <a:t>(Langrange)</a:t>
            </a:r>
            <a:r>
              <a:rPr lang="zh-CN" altLang="en-US" dirty="0">
                <a:latin typeface="黑体" panose="02010609060101010101" pitchFamily="49" charset="-122"/>
                <a:ea typeface="黑体" panose="02010609060101010101" pitchFamily="49" charset="-122"/>
              </a:rPr>
              <a:t>法、高斯</a:t>
            </a:r>
            <a:r>
              <a:rPr lang="en-US" altLang="zh-CN" dirty="0">
                <a:latin typeface="黑体" panose="02010609060101010101" pitchFamily="49" charset="-122"/>
                <a:ea typeface="黑体" panose="02010609060101010101" pitchFamily="49" charset="-122"/>
              </a:rPr>
              <a:t>(Gauss)</a:t>
            </a:r>
            <a:r>
              <a:rPr lang="zh-CN" altLang="en-US" dirty="0">
                <a:latin typeface="黑体" panose="02010609060101010101" pitchFamily="49" charset="-122"/>
                <a:ea typeface="黑体" panose="02010609060101010101" pitchFamily="49" charset="-122"/>
              </a:rPr>
              <a:t>法、凯恩</a:t>
            </a:r>
            <a:r>
              <a:rPr lang="en-US" altLang="zh-CN" dirty="0">
                <a:latin typeface="黑体" panose="02010609060101010101" pitchFamily="49" charset="-122"/>
                <a:ea typeface="黑体" panose="02010609060101010101" pitchFamily="49" charset="-122"/>
              </a:rPr>
              <a:t>(Kane)</a:t>
            </a:r>
            <a:r>
              <a:rPr lang="zh-CN" altLang="en-US" dirty="0">
                <a:latin typeface="黑体" panose="02010609060101010101" pitchFamily="49" charset="-122"/>
                <a:ea typeface="黑体" panose="02010609060101010101" pitchFamily="49" charset="-122"/>
              </a:rPr>
              <a:t>法及罗伯逊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魏登堡</a:t>
            </a:r>
            <a:r>
              <a:rPr lang="en-US" altLang="zh-CN" dirty="0">
                <a:latin typeface="黑体" panose="02010609060101010101" pitchFamily="49" charset="-122"/>
                <a:ea typeface="黑体" panose="02010609060101010101" pitchFamily="49" charset="-122"/>
              </a:rPr>
              <a:t>(Roberon-Wittenburg) </a:t>
            </a:r>
            <a:r>
              <a:rPr lang="zh-CN" altLang="en-US" dirty="0">
                <a:latin typeface="黑体" panose="02010609060101010101" pitchFamily="49" charset="-122"/>
                <a:ea typeface="黑体" panose="02010609060101010101" pitchFamily="49" charset="-122"/>
              </a:rPr>
              <a:t>法等。本节介绍动力学研究常用的</a:t>
            </a:r>
            <a:r>
              <a:rPr lang="zh-CN" altLang="en-US" dirty="0">
                <a:solidFill>
                  <a:srgbClr val="FF0000"/>
                </a:solidFill>
                <a:latin typeface="黑体" panose="02010609060101010101" pitchFamily="49" charset="-122"/>
                <a:ea typeface="黑体" panose="02010609060101010101" pitchFamily="49" charset="-122"/>
              </a:rPr>
              <a:t>牛顿</a:t>
            </a:r>
            <a:r>
              <a:rPr lang="en-US" altLang="zh-CN" dirty="0">
                <a:solidFill>
                  <a:srgbClr val="FF0000"/>
                </a:solidFill>
                <a:latin typeface="黑体" panose="02010609060101010101" pitchFamily="49" charset="-122"/>
                <a:ea typeface="黑体" panose="02010609060101010101" pitchFamily="49" charset="-122"/>
              </a:rPr>
              <a:t>-</a:t>
            </a:r>
            <a:r>
              <a:rPr lang="zh-CN" altLang="en-US" dirty="0">
                <a:solidFill>
                  <a:srgbClr val="FF0000"/>
                </a:solidFill>
                <a:latin typeface="黑体" panose="02010609060101010101" pitchFamily="49" charset="-122"/>
                <a:ea typeface="黑体" panose="02010609060101010101" pitchFamily="49" charset="-122"/>
              </a:rPr>
              <a:t>欧拉方程</a:t>
            </a:r>
            <a:r>
              <a:rPr lang="zh-CN" altLang="en-US" dirty="0">
                <a:latin typeface="黑体" panose="02010609060101010101" pitchFamily="49" charset="-122"/>
                <a:ea typeface="黑体" panose="02010609060101010101" pitchFamily="49" charset="-122"/>
              </a:rPr>
              <a:t>和</a:t>
            </a:r>
            <a:r>
              <a:rPr lang="zh-CN" altLang="en-US" dirty="0">
                <a:solidFill>
                  <a:srgbClr val="FF0000"/>
                </a:solidFill>
                <a:latin typeface="黑体" panose="02010609060101010101" pitchFamily="49" charset="-122"/>
                <a:ea typeface="黑体" panose="02010609060101010101" pitchFamily="49" charset="-122"/>
              </a:rPr>
              <a:t>拉格朗日方程</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just" eaLnBrk="1" hangingPunct="1">
              <a:lnSpc>
                <a:spcPct val="125000"/>
              </a:lnSpc>
              <a:spcBef>
                <a:spcPct val="0"/>
              </a:spcBef>
              <a:spcAft>
                <a:spcPts val="600"/>
              </a:spcAft>
              <a:buNone/>
            </a:pPr>
            <a:r>
              <a:rPr lang="zh-CN" altLang="en-US" sz="2000" dirty="0">
                <a:latin typeface="黑体" panose="02010609060101010101" pitchFamily="49" charset="-122"/>
                <a:ea typeface="黑体" panose="02010609060101010101" pitchFamily="49" charset="-122"/>
              </a:rPr>
              <a:t>    牛顿－欧拉法：利用牛顿力学的刚体力学知识导出逆动力学递推公式，再归纳出相应的链式规则。</a:t>
            </a:r>
          </a:p>
          <a:p>
            <a:pPr marL="0" indent="0" algn="just" eaLnBrk="1" hangingPunct="1">
              <a:lnSpc>
                <a:spcPct val="125000"/>
              </a:lnSpc>
              <a:spcBef>
                <a:spcPct val="0"/>
              </a:spcBef>
              <a:spcAft>
                <a:spcPts val="600"/>
              </a:spcAft>
              <a:buNone/>
            </a:pPr>
            <a:r>
              <a:rPr lang="zh-CN" altLang="en-US" sz="2000" dirty="0">
                <a:latin typeface="黑体" panose="02010609060101010101" pitchFamily="49" charset="-122"/>
                <a:ea typeface="黑体" panose="02010609060101010101" pitchFamily="49" charset="-122"/>
              </a:rPr>
              <a:t>    拉格朗日法：引入拉格朗日方程直接获得机器人动力学方程解析公式。</a:t>
            </a:r>
          </a:p>
          <a:p>
            <a:pPr marL="0" indent="0" algn="just" eaLnBrk="1" hangingPunct="1">
              <a:lnSpc>
                <a:spcPct val="125000"/>
              </a:lnSpc>
              <a:spcBef>
                <a:spcPct val="0"/>
              </a:spcBef>
              <a:spcAft>
                <a:spcPts val="600"/>
              </a:spcAft>
              <a:buNone/>
            </a:pPr>
            <a:r>
              <a:rPr lang="zh-CN" altLang="en-US" sz="2000" dirty="0">
                <a:latin typeface="黑体" panose="02010609060101010101" pitchFamily="49" charset="-122"/>
                <a:ea typeface="黑体" panose="02010609060101010101" pitchFamily="49" charset="-122"/>
              </a:rPr>
              <a:t>    其中拉格朗日法运算量最大，牛顿欧拉法次之，凯恩法运算量最小，效率最高。</a:t>
            </a:r>
            <a:endParaRPr lang="zh-CN" altLang="en-US" dirty="0">
              <a:latin typeface="黑体" panose="02010609060101010101" pitchFamily="49" charset="-122"/>
              <a:ea typeface="黑体" panose="02010609060101010101" pitchFamily="49" charset="-122"/>
            </a:endParaRPr>
          </a:p>
        </p:txBody>
      </p:sp>
      <p:sp>
        <p:nvSpPr>
          <p:cNvPr id="24579" name="标题 1"/>
          <p:cNvSpPr>
            <a:spLocks noGrp="1"/>
          </p:cNvSpPr>
          <p:nvPr>
            <p:ph type="title"/>
          </p:nvPr>
        </p:nvSpPr>
        <p:spPr>
          <a:xfrm>
            <a:off x="214313" y="928688"/>
            <a:ext cx="8401050" cy="642937"/>
          </a:xfrm>
        </p:spPr>
        <p:txBody>
          <a:bodyPr vert="horz" wrap="square" lIns="91440" tIns="45720" rIns="91440" bIns="45720" anchor="ctr" anchorCtr="0"/>
          <a:lstStyle/>
          <a:p>
            <a:pPr algn="ctr" eaLnBrk="1" hangingPunct="1"/>
            <a:r>
              <a:rPr lang="en-US" altLang="zh-CN" b="1" dirty="0">
                <a:latin typeface="楷体_GB2312" pitchFamily="49" charset="-122"/>
                <a:ea typeface="楷体_GB2312" pitchFamily="49" charset="-122"/>
              </a:rPr>
              <a:t>6.2 </a:t>
            </a:r>
            <a:r>
              <a:rPr lang="zh-CN" altLang="en-US" b="1" dirty="0">
                <a:latin typeface="楷体_GB2312" pitchFamily="49" charset="-122"/>
                <a:ea typeface="楷体_GB2312" pitchFamily="49" charset="-122"/>
              </a:rPr>
              <a:t>机器人动力学分析</a:t>
            </a:r>
            <a:endParaRPr lang="zh-CN" altLang="en-US" dirty="0">
              <a:latin typeface="楷体_GB2312" pitchFamily="49" charset="-122"/>
              <a:ea typeface="楷体_GB2312"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18</a:t>
            </a:fld>
            <a:endParaRPr lang="zh-CN" altLang="en-US" sz="1400" dirty="0">
              <a:latin typeface="Times New Roman" panose="02020603050405020304" pitchFamily="18" charset="0"/>
              <a:ea typeface="黑体" panose="02010609060101010101" pitchFamily="49" charset="-122"/>
            </a:endParaRPr>
          </a:p>
        </p:txBody>
      </p:sp>
      <p:sp>
        <p:nvSpPr>
          <p:cNvPr id="29710" name="Rectangle 14"/>
          <p:cNvSpPr/>
          <p:nvPr/>
        </p:nvSpPr>
        <p:spPr>
          <a:xfrm>
            <a:off x="644525" y="2951163"/>
            <a:ext cx="3470275" cy="457200"/>
          </a:xfrm>
          <a:prstGeom prst="rect">
            <a:avLst/>
          </a:prstGeom>
          <a:noFill/>
          <a:ln w="9525">
            <a:noFill/>
          </a:ln>
        </p:spPr>
        <p:txBody>
          <a:bodyPr wrap="none" lIns="91372" tIns="45686" rIns="91372" bIns="45686" anchor="ctr" anchorCtr="0">
            <a:spAutoFit/>
          </a:bodyPr>
          <a:lstStyle/>
          <a:p>
            <a:pPr>
              <a:buSzPct val="70000"/>
              <a:buFont typeface="Wingdings" panose="05000000000000000000" pitchFamily="2" charset="2"/>
              <a:buChar char="n"/>
            </a:pPr>
            <a:r>
              <a:rPr lang="zh-CN" altLang="en-US" sz="2400" b="1" dirty="0">
                <a:solidFill>
                  <a:srgbClr val="C00000"/>
                </a:solidFill>
                <a:latin typeface="华文楷体" panose="02010600040101010101" pitchFamily="2" charset="-122"/>
                <a:ea typeface="华文楷体" panose="02010600040101010101" pitchFamily="2" charset="-122"/>
              </a:rPr>
              <a:t>刚体定轴转动与惯性矩 </a:t>
            </a:r>
          </a:p>
        </p:txBody>
      </p:sp>
      <p:sp>
        <p:nvSpPr>
          <p:cNvPr id="29711" name="Rectangle 15"/>
          <p:cNvSpPr/>
          <p:nvPr/>
        </p:nvSpPr>
        <p:spPr>
          <a:xfrm>
            <a:off x="1646238" y="3463925"/>
            <a:ext cx="3041650" cy="396875"/>
          </a:xfrm>
          <a:prstGeom prst="rect">
            <a:avLst/>
          </a:prstGeom>
          <a:noFill/>
          <a:ln w="9525">
            <a:noFill/>
          </a:ln>
        </p:spPr>
        <p:txBody>
          <a:bodyPr wrap="none" lIns="91372" tIns="45686" rIns="91372" bIns="45686" anchor="ctr" anchorCtr="0">
            <a:spAutoFit/>
          </a:bodyPr>
          <a:lstStyle/>
          <a:p>
            <a:r>
              <a:rPr lang="zh-CN" altLang="en-US" sz="2000" b="1" dirty="0">
                <a:latin typeface="华文楷体" panose="02010600040101010101" pitchFamily="2" charset="-122"/>
                <a:ea typeface="华文楷体" panose="02010600040101010101" pitchFamily="2" charset="-122"/>
              </a:rPr>
              <a:t>刚体定轴转动微分方程： </a:t>
            </a:r>
          </a:p>
        </p:txBody>
      </p:sp>
      <p:graphicFrame>
        <p:nvGraphicFramePr>
          <p:cNvPr id="29712" name="Object 16"/>
          <p:cNvGraphicFramePr>
            <a:graphicFrameLocks noChangeAspect="1"/>
          </p:cNvGraphicFramePr>
          <p:nvPr/>
        </p:nvGraphicFramePr>
        <p:xfrm>
          <a:off x="4113213" y="3940175"/>
          <a:ext cx="919162" cy="401638"/>
        </p:xfrm>
        <a:graphic>
          <a:graphicData uri="http://schemas.openxmlformats.org/presentationml/2006/ole">
            <mc:AlternateContent xmlns:mc="http://schemas.openxmlformats.org/markup-compatibility/2006">
              <mc:Choice xmlns:v="urn:schemas-microsoft-com:vml" Requires="v">
                <p:oleObj spid="_x0000_s5351" r:id="rId3" imgW="457200" imgH="203200" progId="Equation.DSMT4">
                  <p:embed/>
                </p:oleObj>
              </mc:Choice>
              <mc:Fallback>
                <p:oleObj r:id="rId3" imgW="457200" imgH="203200" progId="Equation.DSMT4">
                  <p:embed/>
                  <p:pic>
                    <p:nvPicPr>
                      <p:cNvPr id="0" name="图片 3086"/>
                      <p:cNvPicPr/>
                      <p:nvPr/>
                    </p:nvPicPr>
                    <p:blipFill>
                      <a:blip r:embed="rId4"/>
                      <a:stretch>
                        <a:fillRect/>
                      </a:stretch>
                    </p:blipFill>
                    <p:spPr>
                      <a:xfrm>
                        <a:off x="4113213" y="3940175"/>
                        <a:ext cx="919162" cy="401638"/>
                      </a:xfrm>
                      <a:prstGeom prst="rect">
                        <a:avLst/>
                      </a:prstGeom>
                      <a:noFill/>
                      <a:ln w="38100">
                        <a:noFill/>
                        <a:miter/>
                      </a:ln>
                    </p:spPr>
                  </p:pic>
                </p:oleObj>
              </mc:Fallback>
            </mc:AlternateContent>
          </a:graphicData>
        </a:graphic>
      </p:graphicFrame>
      <p:sp>
        <p:nvSpPr>
          <p:cNvPr id="29714" name="Rectangle 18"/>
          <p:cNvSpPr/>
          <p:nvPr/>
        </p:nvSpPr>
        <p:spPr>
          <a:xfrm>
            <a:off x="523875" y="4408488"/>
            <a:ext cx="8348663" cy="701675"/>
          </a:xfrm>
          <a:prstGeom prst="rect">
            <a:avLst/>
          </a:prstGeom>
          <a:noFill/>
          <a:ln w="9525">
            <a:noFill/>
          </a:ln>
        </p:spPr>
        <p:txBody>
          <a:bodyPr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      其中</a:t>
            </a:r>
            <a:r>
              <a:rPr lang="en-US" altLang="zh-CN" sz="2000" b="1" i="1" dirty="0">
                <a:latin typeface="Times New Roman" panose="02020603050405020304" pitchFamily="18" charset="0"/>
                <a:ea typeface="华文楷体" panose="02010600040101010101" pitchFamily="2" charset="-122"/>
              </a:rPr>
              <a:t>I</a:t>
            </a:r>
            <a:r>
              <a:rPr lang="zh-CN" altLang="en-US" sz="2000" b="1" dirty="0">
                <a:latin typeface="Times New Roman" panose="02020603050405020304" pitchFamily="18" charset="0"/>
                <a:ea typeface="华文楷体" panose="02010600040101010101" pitchFamily="2" charset="-122"/>
              </a:rPr>
              <a:t>称为绕固定轴的惯性矩（也称为转动惯量），</a:t>
            </a:r>
            <a:r>
              <a:rPr lang="en-US" altLang="zh-CN" sz="2000" b="1" dirty="0">
                <a:latin typeface="Symbol" panose="05050102010706020507" pitchFamily="18" charset="2"/>
                <a:ea typeface="华文楷体" panose="02010600040101010101" pitchFamily="2" charset="-122"/>
              </a:rPr>
              <a:t>t</a:t>
            </a:r>
            <a:r>
              <a:rPr lang="zh-CN" altLang="en-US" sz="2000" b="1" dirty="0">
                <a:latin typeface="Times New Roman" panose="02020603050405020304" pitchFamily="18" charset="0"/>
                <a:ea typeface="华文楷体" panose="02010600040101010101" pitchFamily="2" charset="-122"/>
              </a:rPr>
              <a:t>是作用在固定轴上的合外力矩。 </a:t>
            </a:r>
          </a:p>
        </p:txBody>
      </p:sp>
      <p:sp>
        <p:nvSpPr>
          <p:cNvPr id="29715" name="Rectangle 19"/>
          <p:cNvSpPr/>
          <p:nvPr/>
        </p:nvSpPr>
        <p:spPr>
          <a:xfrm>
            <a:off x="950913" y="1547813"/>
            <a:ext cx="7921625" cy="708025"/>
          </a:xfrm>
          <a:prstGeom prst="rect">
            <a:avLst/>
          </a:prstGeom>
          <a:noFill/>
          <a:ln w="9525">
            <a:noFill/>
          </a:ln>
        </p:spPr>
        <p:txBody>
          <a:bodyPr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         质量为</a:t>
            </a:r>
            <a:r>
              <a:rPr lang="en-US" altLang="zh-CN" sz="2000" b="1" i="1" dirty="0">
                <a:latin typeface="Times New Roman" panose="02020603050405020304" pitchFamily="18" charset="0"/>
                <a:ea typeface="华文楷体" panose="02010600040101010101" pitchFamily="2" charset="-122"/>
              </a:rPr>
              <a:t>m</a:t>
            </a:r>
            <a:r>
              <a:rPr lang="zh-CN" altLang="en-US" sz="2000" b="1" dirty="0">
                <a:latin typeface="Times New Roman" panose="02020603050405020304" pitchFamily="18" charset="0"/>
                <a:ea typeface="华文楷体" panose="02010600040101010101" pitchFamily="2" charset="-122"/>
              </a:rPr>
              <a:t>的质点，其在直线上运动的动力学问题可以用牛顿第二定律描述：</a:t>
            </a:r>
          </a:p>
        </p:txBody>
      </p:sp>
      <p:graphicFrame>
        <p:nvGraphicFramePr>
          <p:cNvPr id="29716" name="Object 20"/>
          <p:cNvGraphicFramePr>
            <a:graphicFrameLocks noChangeAspect="1"/>
          </p:cNvGraphicFramePr>
          <p:nvPr/>
        </p:nvGraphicFramePr>
        <p:xfrm>
          <a:off x="3122613" y="2414588"/>
          <a:ext cx="936625" cy="377825"/>
        </p:xfrm>
        <a:graphic>
          <a:graphicData uri="http://schemas.openxmlformats.org/presentationml/2006/ole">
            <mc:AlternateContent xmlns:mc="http://schemas.openxmlformats.org/markup-compatibility/2006">
              <mc:Choice xmlns:v="urn:schemas-microsoft-com:vml" Requires="v">
                <p:oleObj spid="_x0000_s5352" r:id="rId5" imgW="494665" imgH="203200" progId="Equation.DSMT4">
                  <p:embed/>
                </p:oleObj>
              </mc:Choice>
              <mc:Fallback>
                <p:oleObj r:id="rId5" imgW="494665" imgH="203200" progId="Equation.DSMT4">
                  <p:embed/>
                  <p:pic>
                    <p:nvPicPr>
                      <p:cNvPr id="0" name="图片 3089"/>
                      <p:cNvPicPr/>
                      <p:nvPr/>
                    </p:nvPicPr>
                    <p:blipFill>
                      <a:blip r:embed="rId6"/>
                      <a:stretch>
                        <a:fillRect/>
                      </a:stretch>
                    </p:blipFill>
                    <p:spPr>
                      <a:xfrm>
                        <a:off x="3122613" y="2414588"/>
                        <a:ext cx="936625" cy="377825"/>
                      </a:xfrm>
                      <a:prstGeom prst="rect">
                        <a:avLst/>
                      </a:prstGeom>
                      <a:noFill/>
                      <a:ln w="38100">
                        <a:noFill/>
                        <a:miter/>
                      </a:ln>
                    </p:spPr>
                  </p:pic>
                </p:oleObj>
              </mc:Fallback>
            </mc:AlternateContent>
          </a:graphicData>
        </a:graphic>
      </p:graphicFrame>
      <p:sp>
        <p:nvSpPr>
          <p:cNvPr id="29718" name="Rectangle 22"/>
          <p:cNvSpPr/>
          <p:nvPr/>
        </p:nvSpPr>
        <p:spPr>
          <a:xfrm>
            <a:off x="4216400" y="2414588"/>
            <a:ext cx="692150" cy="396875"/>
          </a:xfrm>
          <a:prstGeom prst="rect">
            <a:avLst/>
          </a:prstGeom>
          <a:noFill/>
          <a:ln w="9525">
            <a:noFill/>
          </a:ln>
        </p:spPr>
        <p:txBody>
          <a:bodyPr wrap="none" lIns="91372" tIns="45686" rIns="91372" bIns="45686">
            <a:spAutoFit/>
          </a:bodyPr>
          <a:lstStyle/>
          <a:p>
            <a:pPr defTabSz="913130" eaLnBrk="1" hangingPunct="1"/>
            <a:r>
              <a:rPr lang="zh-CN" altLang="en-US" sz="2000" b="1" dirty="0">
                <a:latin typeface="Times New Roman" panose="02020603050405020304" pitchFamily="18" charset="0"/>
                <a:ea typeface="华文楷体" panose="02010600040101010101" pitchFamily="2" charset="-122"/>
              </a:rPr>
              <a:t>或者</a:t>
            </a:r>
          </a:p>
        </p:txBody>
      </p:sp>
      <p:graphicFrame>
        <p:nvGraphicFramePr>
          <p:cNvPr id="29719" name="Object 23"/>
          <p:cNvGraphicFramePr>
            <a:graphicFrameLocks noChangeAspect="1"/>
          </p:cNvGraphicFramePr>
          <p:nvPr/>
        </p:nvGraphicFramePr>
        <p:xfrm>
          <a:off x="5067300" y="2401888"/>
          <a:ext cx="1017588" cy="409575"/>
        </p:xfrm>
        <a:graphic>
          <a:graphicData uri="http://schemas.openxmlformats.org/presentationml/2006/ole">
            <mc:AlternateContent xmlns:mc="http://schemas.openxmlformats.org/markup-compatibility/2006">
              <mc:Choice xmlns:v="urn:schemas-microsoft-com:vml" Requires="v">
                <p:oleObj spid="_x0000_s5353" r:id="rId7" imgW="494665" imgH="203200" progId="Equation.DSMT4">
                  <p:embed/>
                </p:oleObj>
              </mc:Choice>
              <mc:Fallback>
                <p:oleObj r:id="rId7" imgW="494665" imgH="203200" progId="Equation.DSMT4">
                  <p:embed/>
                  <p:pic>
                    <p:nvPicPr>
                      <p:cNvPr id="0" name="图片 3087"/>
                      <p:cNvPicPr/>
                      <p:nvPr/>
                    </p:nvPicPr>
                    <p:blipFill>
                      <a:blip r:embed="rId8"/>
                      <a:stretch>
                        <a:fillRect/>
                      </a:stretch>
                    </p:blipFill>
                    <p:spPr>
                      <a:xfrm>
                        <a:off x="5067300" y="2401888"/>
                        <a:ext cx="1017588" cy="409575"/>
                      </a:xfrm>
                      <a:prstGeom prst="rect">
                        <a:avLst/>
                      </a:prstGeom>
                      <a:noFill/>
                      <a:ln w="38100">
                        <a:noFill/>
                        <a:miter/>
                      </a:ln>
                    </p:spPr>
                  </p:pic>
                </p:oleObj>
              </mc:Fallback>
            </mc:AlternateContent>
          </a:graphicData>
        </a:graphic>
      </p:graphicFrame>
      <p:sp>
        <p:nvSpPr>
          <p:cNvPr id="29721" name="Rectangle 25"/>
          <p:cNvSpPr/>
          <p:nvPr/>
        </p:nvSpPr>
        <p:spPr>
          <a:xfrm>
            <a:off x="523875" y="5289550"/>
            <a:ext cx="8296275" cy="708025"/>
          </a:xfrm>
          <a:prstGeom prst="rect">
            <a:avLst/>
          </a:prstGeom>
          <a:noFill/>
          <a:ln w="9525">
            <a:noFill/>
          </a:ln>
        </p:spPr>
        <p:txBody>
          <a:bodyPr lIns="91372" tIns="45686" rIns="91372" bIns="45686" anchor="ctr" anchorCtr="0">
            <a:spAutoFit/>
          </a:bodyPr>
          <a:lstStyle/>
          <a:p>
            <a:r>
              <a:rPr lang="zh-CN" altLang="en-US" sz="2000" b="1" dirty="0">
                <a:latin typeface="华文楷体" panose="02010600040101010101" pitchFamily="2" charset="-122"/>
                <a:ea typeface="华文楷体" panose="02010600040101010101" pitchFamily="2" charset="-122"/>
              </a:rPr>
              <a:t>       比较上面两式可以发现，刚体定轴转动和质点的直线运动的动力学方程的形式是完全相同的。因此，</a:t>
            </a:r>
            <a:r>
              <a:rPr lang="en-US" altLang="zh-CN" sz="2000" b="1" i="1" dirty="0">
                <a:latin typeface="华文楷体" panose="02010600040101010101" pitchFamily="2" charset="-122"/>
                <a:ea typeface="华文楷体" panose="02010600040101010101" pitchFamily="2" charset="-122"/>
              </a:rPr>
              <a:t>I </a:t>
            </a:r>
            <a:r>
              <a:rPr lang="zh-CN" altLang="en-US" sz="2000" b="1" dirty="0">
                <a:latin typeface="华文楷体" panose="02010600040101010101" pitchFamily="2" charset="-122"/>
                <a:ea typeface="华文楷体" panose="02010600040101010101" pitchFamily="2" charset="-122"/>
              </a:rPr>
              <a:t>可以看成刚体定轴转动的惯性质量。</a:t>
            </a:r>
          </a:p>
        </p:txBody>
      </p:sp>
      <p:sp>
        <p:nvSpPr>
          <p:cNvPr id="25612" name="矩形 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
        <p:nvSpPr>
          <p:cNvPr id="23" name="Rectangle 14"/>
          <p:cNvSpPr/>
          <p:nvPr/>
        </p:nvSpPr>
        <p:spPr>
          <a:xfrm>
            <a:off x="644525" y="1008063"/>
            <a:ext cx="2190750" cy="461962"/>
          </a:xfrm>
          <a:prstGeom prst="rect">
            <a:avLst/>
          </a:prstGeom>
          <a:noFill/>
          <a:ln w="9525">
            <a:noFill/>
          </a:ln>
        </p:spPr>
        <p:txBody>
          <a:bodyPr wrap="none" lIns="91372" tIns="45686" rIns="91372" bIns="45686" anchor="ctr" anchorCtr="0">
            <a:spAutoFit/>
          </a:bodyPr>
          <a:lstStyle/>
          <a:p>
            <a:pPr>
              <a:buSzPct val="70000"/>
              <a:buFont typeface="Wingdings" panose="05000000000000000000" pitchFamily="2" charset="2"/>
              <a:buChar char="n"/>
            </a:pPr>
            <a:r>
              <a:rPr lang="zh-CN" altLang="en-US" sz="2400" b="1" dirty="0">
                <a:solidFill>
                  <a:srgbClr val="C00000"/>
                </a:solidFill>
                <a:latin typeface="华文楷体" panose="02010600040101010101" pitchFamily="2" charset="-122"/>
                <a:ea typeface="华文楷体" panose="02010600040101010101" pitchFamily="2" charset="-122"/>
              </a:rPr>
              <a:t>刚体直线运动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7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7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7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7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0" grpId="0"/>
      <p:bldP spid="29711" grpId="0"/>
      <p:bldP spid="29714" grpId="0"/>
      <p:bldP spid="29715" grpId="0"/>
      <p:bldP spid="29718" grpId="0"/>
      <p:bldP spid="29721" grpId="0"/>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19</a:t>
            </a:fld>
            <a:endParaRPr lang="zh-CN" altLang="en-US" sz="1400" dirty="0">
              <a:latin typeface="Times New Roman" panose="02020603050405020304" pitchFamily="18" charset="0"/>
              <a:ea typeface="黑体" panose="02010609060101010101" pitchFamily="49" charset="-122"/>
            </a:endParaRPr>
          </a:p>
        </p:txBody>
      </p:sp>
      <p:graphicFrame>
        <p:nvGraphicFramePr>
          <p:cNvPr id="26627" name="Object 9"/>
          <p:cNvGraphicFramePr>
            <a:graphicFrameLocks noChangeAspect="1"/>
          </p:cNvGraphicFramePr>
          <p:nvPr/>
        </p:nvGraphicFramePr>
        <p:xfrm>
          <a:off x="6877050" y="620713"/>
          <a:ext cx="2266950" cy="2173287"/>
        </p:xfrm>
        <a:graphic>
          <a:graphicData uri="http://schemas.openxmlformats.org/presentationml/2006/ole">
            <mc:AlternateContent xmlns:mc="http://schemas.openxmlformats.org/markup-compatibility/2006">
              <mc:Choice xmlns:v="urn:schemas-microsoft-com:vml" Requires="v">
                <p:oleObj spid="_x0000_s6375" r:id="rId3" imgW="1109345" imgH="1078865" progId="Visio.Drawing.11">
                  <p:embed/>
                </p:oleObj>
              </mc:Choice>
              <mc:Fallback>
                <p:oleObj r:id="rId3" imgW="1109345" imgH="1078865" progId="Visio.Drawing.11">
                  <p:embed/>
                  <p:pic>
                    <p:nvPicPr>
                      <p:cNvPr id="0" name="图片 3090"/>
                      <p:cNvPicPr/>
                      <p:nvPr/>
                    </p:nvPicPr>
                    <p:blipFill>
                      <a:blip r:embed="rId4"/>
                      <a:stretch>
                        <a:fillRect/>
                      </a:stretch>
                    </p:blipFill>
                    <p:spPr>
                      <a:xfrm>
                        <a:off x="6877050" y="620713"/>
                        <a:ext cx="2266950" cy="2173287"/>
                      </a:xfrm>
                      <a:prstGeom prst="rect">
                        <a:avLst/>
                      </a:prstGeom>
                      <a:noFill/>
                      <a:ln w="38100">
                        <a:noFill/>
                        <a:miter/>
                      </a:ln>
                    </p:spPr>
                  </p:pic>
                </p:oleObj>
              </mc:Fallback>
            </mc:AlternateContent>
          </a:graphicData>
        </a:graphic>
      </p:graphicFrame>
      <p:sp>
        <p:nvSpPr>
          <p:cNvPr id="26628" name="Rectangle 11"/>
          <p:cNvSpPr/>
          <p:nvPr/>
        </p:nvSpPr>
        <p:spPr>
          <a:xfrm>
            <a:off x="6097588" y="2724150"/>
            <a:ext cx="3049587" cy="369888"/>
          </a:xfrm>
          <a:prstGeom prst="rect">
            <a:avLst/>
          </a:prstGeom>
          <a:noFill/>
          <a:ln w="9525">
            <a:noFill/>
          </a:ln>
        </p:spPr>
        <p:txBody>
          <a:bodyPr wrap="none" lIns="91372" tIns="45686" rIns="91372" bIns="45686" anchor="ctr" anchorCtr="0">
            <a:spAutoFit/>
          </a:bodyPr>
          <a:lstStyle/>
          <a:p>
            <a:pPr algn="ctr"/>
            <a:r>
              <a:rPr lang="zh-CN" altLang="en-US" b="1" dirty="0">
                <a:latin typeface="华文楷体" panose="02010600040101010101" pitchFamily="2" charset="-122"/>
                <a:ea typeface="华文楷体" panose="02010600040101010101" pitchFamily="2" charset="-122"/>
              </a:rPr>
              <a:t>图</a:t>
            </a:r>
            <a:r>
              <a:rPr lang="en-US" altLang="zh-CN" b="1" dirty="0">
                <a:latin typeface="华文楷体" panose="02010600040101010101" pitchFamily="2" charset="-122"/>
                <a:ea typeface="华文楷体" panose="02010600040101010101" pitchFamily="2" charset="-122"/>
              </a:rPr>
              <a:t>6.2 </a:t>
            </a:r>
            <a:r>
              <a:rPr lang="zh-CN" altLang="en-US" b="1" dirty="0">
                <a:latin typeface="华文楷体" panose="02010600040101010101" pitchFamily="2" charset="-122"/>
                <a:ea typeface="华文楷体" panose="02010600040101010101" pitchFamily="2" charset="-122"/>
              </a:rPr>
              <a:t>圆盘绕过圆心轴惯性矩</a:t>
            </a:r>
          </a:p>
        </p:txBody>
      </p:sp>
      <p:sp>
        <p:nvSpPr>
          <p:cNvPr id="26629" name="Rectangle 12"/>
          <p:cNvSpPr/>
          <p:nvPr/>
        </p:nvSpPr>
        <p:spPr>
          <a:xfrm>
            <a:off x="395288" y="1128713"/>
            <a:ext cx="6340475" cy="701675"/>
          </a:xfrm>
          <a:prstGeom prst="rect">
            <a:avLst/>
          </a:prstGeom>
          <a:noFill/>
          <a:ln w="9525">
            <a:noFill/>
          </a:ln>
        </p:spPr>
        <p:txBody>
          <a:bodyPr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        下面以图</a:t>
            </a:r>
            <a:r>
              <a:rPr lang="en-US" altLang="zh-CN" sz="2000" b="1" dirty="0">
                <a:latin typeface="Times New Roman" panose="02020603050405020304" pitchFamily="18" charset="0"/>
                <a:ea typeface="华文楷体" panose="02010600040101010101" pitchFamily="2" charset="-122"/>
              </a:rPr>
              <a:t>6.2</a:t>
            </a:r>
            <a:r>
              <a:rPr lang="zh-CN" altLang="en-US" sz="2000" b="1" dirty="0">
                <a:latin typeface="Times New Roman" panose="02020603050405020304" pitchFamily="18" charset="0"/>
                <a:ea typeface="华文楷体" panose="02010600040101010101" pitchFamily="2" charset="-122"/>
              </a:rPr>
              <a:t>所示质量为</a:t>
            </a:r>
            <a:r>
              <a:rPr lang="en-US" altLang="zh-CN" sz="2000" b="1" i="1" dirty="0">
                <a:latin typeface="Times New Roman" panose="02020603050405020304" pitchFamily="18" charset="0"/>
                <a:ea typeface="华文楷体" panose="02010600040101010101" pitchFamily="2" charset="-122"/>
              </a:rPr>
              <a:t>M</a:t>
            </a:r>
            <a:r>
              <a:rPr lang="zh-CN" altLang="en-US" sz="2000" b="1" dirty="0">
                <a:latin typeface="Times New Roman" panose="02020603050405020304" pitchFamily="18" charset="0"/>
                <a:ea typeface="华文楷体" panose="02010600040101010101" pitchFamily="2" charset="-122"/>
              </a:rPr>
              <a:t>半径为</a:t>
            </a:r>
            <a:r>
              <a:rPr lang="en-US" altLang="zh-CN" sz="2000" b="1" i="1" dirty="0">
                <a:latin typeface="Times New Roman" panose="02020603050405020304" pitchFamily="18" charset="0"/>
                <a:ea typeface="华文楷体" panose="02010600040101010101" pitchFamily="2" charset="-122"/>
              </a:rPr>
              <a:t>R</a:t>
            </a:r>
            <a:r>
              <a:rPr lang="zh-CN" altLang="en-US" sz="2000" b="1" dirty="0">
                <a:latin typeface="Times New Roman" panose="02020603050405020304" pitchFamily="18" charset="0"/>
                <a:ea typeface="华文楷体" panose="02010600040101010101" pitchFamily="2" charset="-122"/>
              </a:rPr>
              <a:t>的均匀圆盘绕过圆心的</a:t>
            </a:r>
            <a:r>
              <a:rPr lang="en-US" altLang="zh-CN" sz="2000" b="1" i="1" dirty="0">
                <a:latin typeface="Times New Roman" panose="02020603050405020304" pitchFamily="18" charset="0"/>
                <a:ea typeface="华文楷体" panose="02010600040101010101" pitchFamily="2" charset="-122"/>
              </a:rPr>
              <a:t>Z</a:t>
            </a:r>
            <a:r>
              <a:rPr lang="zh-CN" altLang="en-US" sz="2000" b="1" dirty="0">
                <a:latin typeface="Times New Roman" panose="02020603050405020304" pitchFamily="18" charset="0"/>
                <a:ea typeface="华文楷体" panose="02010600040101010101" pitchFamily="2" charset="-122"/>
              </a:rPr>
              <a:t>轴的惯性矩计算问题给出惯性矩的定义： </a:t>
            </a:r>
          </a:p>
        </p:txBody>
      </p:sp>
      <p:graphicFrame>
        <p:nvGraphicFramePr>
          <p:cNvPr id="26630" name="Object 13"/>
          <p:cNvGraphicFramePr>
            <a:graphicFrameLocks noChangeAspect="1"/>
          </p:cNvGraphicFramePr>
          <p:nvPr/>
        </p:nvGraphicFramePr>
        <p:xfrm>
          <a:off x="2844800" y="2117725"/>
          <a:ext cx="1439863" cy="579438"/>
        </p:xfrm>
        <a:graphic>
          <a:graphicData uri="http://schemas.openxmlformats.org/presentationml/2006/ole">
            <mc:AlternateContent xmlns:mc="http://schemas.openxmlformats.org/markup-compatibility/2006">
              <mc:Choice xmlns:v="urn:schemas-microsoft-com:vml" Requires="v">
                <p:oleObj spid="_x0000_s6376" r:id="rId5" imgW="736600" imgH="292100" progId="Equation.DSMT4">
                  <p:embed/>
                </p:oleObj>
              </mc:Choice>
              <mc:Fallback>
                <p:oleObj r:id="rId5" imgW="736600" imgH="292100" progId="Equation.DSMT4">
                  <p:embed/>
                  <p:pic>
                    <p:nvPicPr>
                      <p:cNvPr id="0" name="图片 3088"/>
                      <p:cNvPicPr/>
                      <p:nvPr/>
                    </p:nvPicPr>
                    <p:blipFill>
                      <a:blip r:embed="rId6"/>
                      <a:stretch>
                        <a:fillRect/>
                      </a:stretch>
                    </p:blipFill>
                    <p:spPr>
                      <a:xfrm>
                        <a:off x="2844800" y="2117725"/>
                        <a:ext cx="1439863" cy="579438"/>
                      </a:xfrm>
                      <a:prstGeom prst="rect">
                        <a:avLst/>
                      </a:prstGeom>
                      <a:noFill/>
                      <a:ln w="38100">
                        <a:noFill/>
                        <a:miter/>
                      </a:ln>
                    </p:spPr>
                  </p:pic>
                </p:oleObj>
              </mc:Fallback>
            </mc:AlternateContent>
          </a:graphicData>
        </a:graphic>
      </p:graphicFrame>
      <p:sp>
        <p:nvSpPr>
          <p:cNvPr id="26631" name="Rectangle 15"/>
          <p:cNvSpPr/>
          <p:nvPr/>
        </p:nvSpPr>
        <p:spPr>
          <a:xfrm>
            <a:off x="304800" y="3252788"/>
            <a:ext cx="8534400" cy="1014412"/>
          </a:xfrm>
          <a:prstGeom prst="rect">
            <a:avLst/>
          </a:prstGeom>
          <a:noFill/>
          <a:ln w="9525">
            <a:noFill/>
          </a:ln>
        </p:spPr>
        <p:txBody>
          <a:bodyPr lIns="91372" tIns="45686" rIns="91372" bIns="45686" anchor="ctr" anchorCtr="0">
            <a:spAutoFit/>
          </a:bodyPr>
          <a:lstStyle/>
          <a:p>
            <a:pPr algn="just"/>
            <a:r>
              <a:rPr lang="zh-CN" altLang="en-US" sz="2000" b="1" dirty="0">
                <a:latin typeface="Times New Roman" panose="02020603050405020304" pitchFamily="18" charset="0"/>
                <a:ea typeface="华文楷体" panose="02010600040101010101" pitchFamily="2" charset="-122"/>
              </a:rPr>
              <a:t>        上式给出了任意刚体绕固定轴惯性矩的定义，其中</a:t>
            </a:r>
            <a:r>
              <a:rPr lang="en-US" altLang="zh-CN" sz="2000" b="1" i="1" dirty="0">
                <a:latin typeface="Times New Roman" panose="02020603050405020304" pitchFamily="18" charset="0"/>
                <a:ea typeface="华文楷体" panose="02010600040101010101" pitchFamily="2" charset="-122"/>
              </a:rPr>
              <a:t>dm</a:t>
            </a:r>
            <a:r>
              <a:rPr lang="zh-CN" altLang="en-US" sz="2000" b="1" dirty="0">
                <a:latin typeface="Times New Roman" panose="02020603050405020304" pitchFamily="18" charset="0"/>
                <a:ea typeface="华文楷体" panose="02010600040101010101" pitchFamily="2" charset="-122"/>
              </a:rPr>
              <a:t>是微元体质量，</a:t>
            </a:r>
            <a:r>
              <a:rPr lang="en-US" altLang="zh-CN" sz="2000" b="1" i="1" dirty="0">
                <a:latin typeface="Times New Roman" panose="02020603050405020304" pitchFamily="18" charset="0"/>
                <a:ea typeface="华文楷体" panose="02010600040101010101" pitchFamily="2" charset="-122"/>
              </a:rPr>
              <a:t>r</a:t>
            </a:r>
            <a:r>
              <a:rPr lang="zh-CN" altLang="en-US" sz="2000" b="1" dirty="0">
                <a:latin typeface="Times New Roman" panose="02020603050405020304" pitchFamily="18" charset="0"/>
                <a:ea typeface="华文楷体" panose="02010600040101010101" pitchFamily="2" charset="-122"/>
              </a:rPr>
              <a:t>是微元体到转轴的距离，</a:t>
            </a:r>
            <a:r>
              <a:rPr lang="en-US" altLang="zh-CN" sz="2000" b="1" i="1" dirty="0">
                <a:latin typeface="Times New Roman" panose="02020603050405020304" pitchFamily="18" charset="0"/>
                <a:ea typeface="华文楷体" panose="02010600040101010101" pitchFamily="2" charset="-122"/>
              </a:rPr>
              <a:t>V</a:t>
            </a:r>
            <a:r>
              <a:rPr lang="zh-CN" altLang="en-US" sz="2000" b="1" dirty="0">
                <a:latin typeface="Times New Roman" panose="02020603050405020304" pitchFamily="18" charset="0"/>
                <a:ea typeface="华文楷体" panose="02010600040101010101" pitchFamily="2" charset="-122"/>
              </a:rPr>
              <a:t>是刚体的体积，因此上式表示在整个体积上的积分。</a:t>
            </a:r>
          </a:p>
        </p:txBody>
      </p:sp>
      <p:sp>
        <p:nvSpPr>
          <p:cNvPr id="30736" name="Rectangle 16"/>
          <p:cNvSpPr/>
          <p:nvPr/>
        </p:nvSpPr>
        <p:spPr>
          <a:xfrm>
            <a:off x="539750" y="4484688"/>
            <a:ext cx="7813675" cy="40005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对于图</a:t>
            </a:r>
            <a:r>
              <a:rPr lang="en-US" altLang="zh-CN" sz="2000" b="1" dirty="0">
                <a:latin typeface="Times New Roman" panose="02020603050405020304" pitchFamily="18" charset="0"/>
                <a:ea typeface="华文楷体" panose="02010600040101010101" pitchFamily="2" charset="-122"/>
              </a:rPr>
              <a:t>6.2</a:t>
            </a:r>
            <a:r>
              <a:rPr lang="zh-CN" altLang="en-US" sz="2000" b="1" dirty="0">
                <a:latin typeface="Times New Roman" panose="02020603050405020304" pitchFamily="18" charset="0"/>
                <a:ea typeface="华文楷体" panose="02010600040101010101" pitchFamily="2" charset="-122"/>
              </a:rPr>
              <a:t>所示均匀圆盘，面密度</a:t>
            </a:r>
            <a:r>
              <a:rPr lang="zh-CN" altLang="en-US" sz="2000" b="1" dirty="0">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sym typeface="Symbol" panose="05050102010706020507" pitchFamily="18" charset="2"/>
              </a:rPr>
              <a:t>M</a:t>
            </a:r>
            <a:r>
              <a:rPr lang="en-US" altLang="zh-CN" sz="2000" b="1" dirty="0">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i="1" dirty="0">
                <a:latin typeface="Times New Roman" panose="02020603050405020304" pitchFamily="18" charset="0"/>
                <a:ea typeface="华文楷体" panose="02010600040101010101" pitchFamily="2" charset="-122"/>
              </a:rPr>
              <a:t>R</a:t>
            </a:r>
            <a:r>
              <a:rPr lang="en-US" altLang="zh-CN" sz="2000" b="1" baseline="30000" dirty="0">
                <a:latin typeface="Times New Roman" panose="02020603050405020304" pitchFamily="18" charset="0"/>
                <a:ea typeface="华文楷体" panose="02010600040101010101" pitchFamily="2" charset="-122"/>
                <a:sym typeface="Symbol" panose="05050102010706020507" pitchFamily="18" charset="2"/>
              </a:rPr>
              <a:t>2</a:t>
            </a:r>
            <a:r>
              <a:rPr lang="en-US" altLang="zh-CN" sz="2000" b="1" dirty="0">
                <a:latin typeface="Times New Roman" panose="02020603050405020304" pitchFamily="18" charset="0"/>
                <a:ea typeface="华文楷体" panose="02010600040101010101" pitchFamily="2" charset="-122"/>
                <a:sym typeface="Symbol" panose="05050102010706020507" pitchFamily="18" charset="2"/>
              </a:rPr>
              <a:t>)</a:t>
            </a:r>
            <a:r>
              <a:rPr lang="zh-CN" altLang="en-US" sz="2000" b="1" dirty="0">
                <a:latin typeface="Times New Roman" panose="02020603050405020304" pitchFamily="18" charset="0"/>
                <a:ea typeface="华文楷体" panose="02010600040101010101" pitchFamily="2" charset="-122"/>
                <a:sym typeface="Symbol" panose="05050102010706020507" pitchFamily="18" charset="2"/>
              </a:rPr>
              <a:t>，取极坐标微元体，则：</a:t>
            </a:r>
          </a:p>
        </p:txBody>
      </p:sp>
      <p:graphicFrame>
        <p:nvGraphicFramePr>
          <p:cNvPr id="30737" name="Object 17"/>
          <p:cNvGraphicFramePr>
            <a:graphicFrameLocks noChangeAspect="1"/>
          </p:cNvGraphicFramePr>
          <p:nvPr/>
        </p:nvGraphicFramePr>
        <p:xfrm>
          <a:off x="1108075" y="5022850"/>
          <a:ext cx="6927850" cy="744538"/>
        </p:xfrm>
        <a:graphic>
          <a:graphicData uri="http://schemas.openxmlformats.org/presentationml/2006/ole">
            <mc:AlternateContent xmlns:mc="http://schemas.openxmlformats.org/markup-compatibility/2006">
              <mc:Choice xmlns:v="urn:schemas-microsoft-com:vml" Requires="v">
                <p:oleObj spid="_x0000_s6377" r:id="rId7" imgW="3898900" imgH="419100" progId="Equation.DSMT4">
                  <p:embed/>
                </p:oleObj>
              </mc:Choice>
              <mc:Fallback>
                <p:oleObj r:id="rId7" imgW="3898900" imgH="419100" progId="Equation.DSMT4">
                  <p:embed/>
                  <p:pic>
                    <p:nvPicPr>
                      <p:cNvPr id="0" name="图片 3091"/>
                      <p:cNvPicPr/>
                      <p:nvPr/>
                    </p:nvPicPr>
                    <p:blipFill>
                      <a:blip r:embed="rId8"/>
                      <a:stretch>
                        <a:fillRect/>
                      </a:stretch>
                    </p:blipFill>
                    <p:spPr>
                      <a:xfrm>
                        <a:off x="1108075" y="5022850"/>
                        <a:ext cx="6927850" cy="744538"/>
                      </a:xfrm>
                      <a:prstGeom prst="rect">
                        <a:avLst/>
                      </a:prstGeom>
                      <a:noFill/>
                      <a:ln w="38100">
                        <a:noFill/>
                        <a:miter/>
                      </a:ln>
                    </p:spPr>
                  </p:pic>
                </p:oleObj>
              </mc:Fallback>
            </mc:AlternateContent>
          </a:graphicData>
        </a:graphic>
      </p:graphicFrame>
      <p:sp>
        <p:nvSpPr>
          <p:cNvPr id="26634" name="矩形 2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noChangeArrowheads="1"/>
          </p:cNvSpPr>
          <p:nvPr>
            <p:ph idx="1"/>
          </p:nvPr>
        </p:nvSpPr>
        <p:spPr>
          <a:xfrm>
            <a:off x="1187450" y="1700213"/>
            <a:ext cx="5294313" cy="3871913"/>
          </a:xfrm>
        </p:spPr>
        <p:txBody>
          <a:bodyPr vert="horz" wrap="square" lIns="91440" tIns="45720" rIns="91440" bIns="45720" numCol="1" rtlCol="0" anchor="t" anchorCtr="0" compatLnSpc="1">
            <a:normAutofit/>
          </a:bodyPr>
          <a:lstStyle/>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本章重点：</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机器人的静力分析</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机器人静力雅克比矩阵</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a:t>
            </a:r>
            <a:r>
              <a:rPr kumimoji="0" lang="zh-CN" altLang="en-US"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rPr>
              <a:t>机器人动力学分析</a:t>
            </a:r>
            <a:endParaRPr kumimoji="0" lang="en-US" altLang="zh-CN" sz="28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牛顿</a:t>
            </a:r>
            <a:r>
              <a:rPr kumimoji="0" lang="en-US" altLang="zh-CN" sz="28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800" b="0" i="0" u="none" strike="noStrike" kern="1200" cap="none" spc="0" normalizeH="0" baseline="0" noProof="0" dirty="0">
                <a:ln>
                  <a:noFill/>
                </a:ln>
                <a:solidFill>
                  <a:schemeClr val="tx1"/>
                </a:solidFill>
                <a:effectLst/>
                <a:uLnTx/>
                <a:uFillTx/>
                <a:latin typeface="+mn-lt"/>
                <a:ea typeface="+mn-ea"/>
                <a:cs typeface="+mn-cs"/>
              </a:rPr>
              <a:t>欧拉方程</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拉格朗日运动方程</a:t>
            </a: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90000"/>
              </a:lnSpc>
              <a:spcBef>
                <a:spcPct val="0"/>
              </a:spcBef>
              <a:spcAft>
                <a:spcPct val="0"/>
              </a:spcAft>
              <a:buClrTx/>
              <a:buSzTx/>
              <a:buFont typeface="Arial" panose="020B0604020202020204" pitchFamily="34" charset="0"/>
              <a:buNone/>
              <a:defRPr/>
            </a:pPr>
            <a:endParaRPr kumimoji="0" lang="en-US" altLang="zh-CN" sz="2800" b="0"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mn-lt"/>
                <a:ea typeface="+mn-ea"/>
                <a:cs typeface="+mn-cs"/>
              </a:rPr>
              <a:t>本章难点：</a:t>
            </a:r>
            <a:endParaRPr kumimoji="0" lang="en-US" altLang="zh-CN" sz="2800" b="1" i="0" u="none" strike="noStrike" kern="1200" cap="none" spc="0" normalizeH="0" baseline="0" noProof="0" dirty="0">
              <a:ln>
                <a:noFill/>
              </a:ln>
              <a:solidFill>
                <a:schemeClr val="tx1"/>
              </a:solidFill>
              <a:effectLst/>
              <a:uLnTx/>
              <a:uFillTx/>
              <a:latin typeface="+mn-lt"/>
              <a:ea typeface="+mn-ea"/>
              <a:cs typeface="+mn-cs"/>
            </a:endParaRPr>
          </a:p>
          <a:p>
            <a:pPr marL="171450" marR="0" lvl="0" indent="0" algn="l" defTabSz="685800" rtl="0" eaLnBrk="1" fontAlgn="base" latinLnBrk="0" hangingPunct="1">
              <a:lnSpc>
                <a:spcPct val="90000"/>
              </a:lnSpc>
              <a:spcBef>
                <a:spcPct val="0"/>
              </a:spcBef>
              <a:spcAft>
                <a:spcPct val="0"/>
              </a:spcAft>
              <a:buClrTx/>
              <a:buSzTx/>
              <a:buFont typeface="Arial" panose="020B0604020202020204" pitchFamily="34" charset="0"/>
              <a:buNone/>
              <a:defRPr/>
            </a:pPr>
            <a:r>
              <a:rPr kumimoji="0" lang="zh-CN" altLang="en-US" sz="2800" b="0" i="0" u="none" strike="noStrike" kern="1200" cap="none" spc="0" normalizeH="0" baseline="0" noProof="0" dirty="0">
                <a:ln>
                  <a:noFill/>
                </a:ln>
                <a:solidFill>
                  <a:schemeClr val="tx1"/>
                </a:solidFill>
                <a:effectLst/>
                <a:uLnTx/>
                <a:uFillTx/>
                <a:latin typeface="+mn-lt"/>
                <a:ea typeface="+mn-ea"/>
                <a:cs typeface="+mn-cs"/>
              </a:rPr>
              <a:t>      拉格朗日运动方程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20</a:t>
            </a:fld>
            <a:endParaRPr lang="zh-CN" altLang="en-US" sz="1400" dirty="0">
              <a:latin typeface="Times New Roman" panose="02020603050405020304" pitchFamily="18" charset="0"/>
              <a:ea typeface="黑体" panose="02010609060101010101" pitchFamily="49" charset="-122"/>
            </a:endParaRPr>
          </a:p>
        </p:txBody>
      </p:sp>
      <p:graphicFrame>
        <p:nvGraphicFramePr>
          <p:cNvPr id="27651" name="Object 20"/>
          <p:cNvGraphicFramePr>
            <a:graphicFrameLocks noChangeAspect="1"/>
          </p:cNvGraphicFramePr>
          <p:nvPr/>
        </p:nvGraphicFramePr>
        <p:xfrm>
          <a:off x="5159375" y="4141788"/>
          <a:ext cx="4160838" cy="1663700"/>
        </p:xfrm>
        <a:graphic>
          <a:graphicData uri="http://schemas.openxmlformats.org/presentationml/2006/ole">
            <mc:AlternateContent xmlns:mc="http://schemas.openxmlformats.org/markup-compatibility/2006">
              <mc:Choice xmlns:v="urn:schemas-microsoft-com:vml" Requires="v">
                <p:oleObj spid="_x0000_s7323" r:id="rId3" imgW="1799590" imgH="720090" progId="Visio.Drawing.11">
                  <p:embed/>
                </p:oleObj>
              </mc:Choice>
              <mc:Fallback>
                <p:oleObj r:id="rId3" imgW="1799590" imgH="720090" progId="Visio.Drawing.11">
                  <p:embed/>
                  <p:pic>
                    <p:nvPicPr>
                      <p:cNvPr id="0" name="图片 3075"/>
                      <p:cNvPicPr/>
                      <p:nvPr/>
                    </p:nvPicPr>
                    <p:blipFill>
                      <a:blip r:embed="rId4"/>
                      <a:stretch>
                        <a:fillRect/>
                      </a:stretch>
                    </p:blipFill>
                    <p:spPr>
                      <a:xfrm>
                        <a:off x="5159375" y="4141788"/>
                        <a:ext cx="4160838" cy="1663700"/>
                      </a:xfrm>
                      <a:prstGeom prst="rect">
                        <a:avLst/>
                      </a:prstGeom>
                      <a:noFill/>
                      <a:ln w="38100">
                        <a:noFill/>
                        <a:miter/>
                      </a:ln>
                    </p:spPr>
                  </p:pic>
                </p:oleObj>
              </mc:Fallback>
            </mc:AlternateContent>
          </a:graphicData>
        </a:graphic>
      </p:graphicFrame>
      <p:sp>
        <p:nvSpPr>
          <p:cNvPr id="27652" name="Text Box 19"/>
          <p:cNvSpPr txBox="1"/>
          <p:nvPr/>
        </p:nvSpPr>
        <p:spPr>
          <a:xfrm>
            <a:off x="5724525" y="5805488"/>
            <a:ext cx="2967038" cy="411162"/>
          </a:xfrm>
          <a:prstGeom prst="rect">
            <a:avLst/>
          </a:prstGeom>
          <a:solidFill>
            <a:srgbClr val="FFFFFF"/>
          </a:solidFill>
          <a:ln w="9525">
            <a:noFill/>
          </a:ln>
        </p:spPr>
        <p:txBody>
          <a:bodyPr/>
          <a:lstStyle/>
          <a:p>
            <a:pPr algn="ctr">
              <a:buNone/>
            </a:pPr>
            <a:r>
              <a:rPr lang="zh-CN" altLang="en-US" b="1" dirty="0">
                <a:latin typeface="华文楷体" panose="02010600040101010101" pitchFamily="2" charset="-122"/>
                <a:ea typeface="华文楷体" panose="02010600040101010101" pitchFamily="2" charset="-122"/>
              </a:rPr>
              <a:t>图</a:t>
            </a:r>
            <a:r>
              <a:rPr lang="en-US" altLang="zh-CN" b="1" dirty="0">
                <a:latin typeface="华文楷体" panose="02010600040101010101" pitchFamily="2" charset="-122"/>
                <a:ea typeface="华文楷体" panose="02010600040101010101" pitchFamily="2" charset="-122"/>
              </a:rPr>
              <a:t>6.3 </a:t>
            </a:r>
            <a:r>
              <a:rPr lang="zh-CN" altLang="en-US" b="1" dirty="0">
                <a:latin typeface="华文楷体" panose="02010600040101010101" pitchFamily="2" charset="-122"/>
                <a:ea typeface="华文楷体" panose="02010600040101010101" pitchFamily="2" charset="-122"/>
              </a:rPr>
              <a:t>匀质杆绕质心惯性矩</a:t>
            </a:r>
          </a:p>
        </p:txBody>
      </p:sp>
      <p:sp>
        <p:nvSpPr>
          <p:cNvPr id="27653" name="Rectangle 24"/>
          <p:cNvSpPr/>
          <p:nvPr/>
        </p:nvSpPr>
        <p:spPr>
          <a:xfrm>
            <a:off x="328613" y="1136650"/>
            <a:ext cx="8362950" cy="400050"/>
          </a:xfrm>
          <a:prstGeom prst="rect">
            <a:avLst/>
          </a:prstGeom>
          <a:noFill/>
          <a:ln w="9525">
            <a:noFill/>
          </a:ln>
        </p:spPr>
        <p:txBody>
          <a:bodyPr lIns="91372" tIns="45686" rIns="91372" bIns="45686" anchor="ctr" anchorCtr="0">
            <a:spAutoFit/>
          </a:bodyPr>
          <a:lstStyle/>
          <a:p>
            <a:pPr>
              <a:buNone/>
            </a:pPr>
            <a:r>
              <a:rPr lang="zh-CN" altLang="en-US" sz="2000" b="1" dirty="0">
                <a:latin typeface="Times New Roman" panose="02020603050405020304" pitchFamily="18" charset="0"/>
                <a:ea typeface="华文楷体" panose="02010600040101010101" pitchFamily="2" charset="-122"/>
              </a:rPr>
              <a:t>例</a:t>
            </a:r>
            <a:r>
              <a:rPr lang="en-US" altLang="zh-CN" sz="2000" b="1" dirty="0">
                <a:latin typeface="Times New Roman" panose="02020603050405020304" pitchFamily="18" charset="0"/>
                <a:ea typeface="华文楷体" panose="02010600040101010101" pitchFamily="2" charset="-122"/>
              </a:rPr>
              <a:t> </a:t>
            </a:r>
            <a:r>
              <a:rPr lang="zh-CN" altLang="en-US" sz="2000" b="1" dirty="0">
                <a:latin typeface="Times New Roman" panose="02020603050405020304" pitchFamily="18" charset="0"/>
                <a:ea typeface="华文楷体" panose="02010600040101010101" pitchFamily="2" charset="-122"/>
              </a:rPr>
              <a:t>如图</a:t>
            </a:r>
            <a:r>
              <a:rPr lang="en-US" altLang="zh-CN" sz="2000" b="1" dirty="0">
                <a:latin typeface="Times New Roman" panose="02020603050405020304" pitchFamily="18" charset="0"/>
                <a:ea typeface="华文楷体" panose="02010600040101010101" pitchFamily="2" charset="-122"/>
              </a:rPr>
              <a:t>6.3 </a:t>
            </a:r>
            <a:r>
              <a:rPr lang="zh-CN" altLang="en-US" sz="2000" b="1" dirty="0">
                <a:latin typeface="Times New Roman" panose="02020603050405020304" pitchFamily="18" charset="0"/>
                <a:ea typeface="华文楷体" panose="02010600040101010101" pitchFamily="2" charset="-122"/>
              </a:rPr>
              <a:t>所示匀质杆，质量为</a:t>
            </a:r>
            <a:r>
              <a:rPr lang="en-US" altLang="zh-CN" sz="2000" b="1" i="1" dirty="0">
                <a:latin typeface="Times New Roman" panose="02020603050405020304" pitchFamily="18" charset="0"/>
                <a:ea typeface="华文楷体" panose="02010600040101010101" pitchFamily="2" charset="-122"/>
              </a:rPr>
              <a:t>M</a:t>
            </a:r>
            <a:r>
              <a:rPr lang="zh-CN" altLang="en-US" sz="2000" b="1" dirty="0">
                <a:latin typeface="Times New Roman" panose="02020603050405020304" pitchFamily="18" charset="0"/>
                <a:ea typeface="华文楷体" panose="02010600040101010101" pitchFamily="2" charset="-122"/>
              </a:rPr>
              <a:t>，杆长为</a:t>
            </a:r>
            <a:r>
              <a:rPr lang="en-US" altLang="zh-CN" sz="2000" b="1" i="1" dirty="0">
                <a:latin typeface="Times New Roman" panose="02020603050405020304" pitchFamily="18" charset="0"/>
                <a:ea typeface="华文楷体" panose="02010600040101010101" pitchFamily="2" charset="-122"/>
              </a:rPr>
              <a:t>L</a:t>
            </a:r>
            <a:r>
              <a:rPr lang="zh-CN" altLang="en-US" sz="2000" b="1" dirty="0">
                <a:latin typeface="Times New Roman" panose="02020603050405020304" pitchFamily="18" charset="0"/>
                <a:ea typeface="华文楷体" panose="02010600040101010101" pitchFamily="2" charset="-122"/>
              </a:rPr>
              <a:t>，计算绕质心的惯性矩。</a:t>
            </a:r>
          </a:p>
        </p:txBody>
      </p:sp>
      <p:sp>
        <p:nvSpPr>
          <p:cNvPr id="30745" name="Rectangle 25"/>
          <p:cNvSpPr/>
          <p:nvPr/>
        </p:nvSpPr>
        <p:spPr>
          <a:xfrm>
            <a:off x="328613" y="1760538"/>
            <a:ext cx="6062662" cy="400050"/>
          </a:xfrm>
          <a:prstGeom prst="rect">
            <a:avLst/>
          </a:prstGeom>
          <a:noFill/>
          <a:ln w="9525">
            <a:noFill/>
          </a:ln>
        </p:spPr>
        <p:txBody>
          <a:bodyPr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解：匀质杆的线密度</a:t>
            </a:r>
            <a:r>
              <a:rPr lang="zh-CN" altLang="en-US" sz="2000" b="1" dirty="0">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sym typeface="Symbol" panose="05050102010706020507" pitchFamily="18" charset="2"/>
              </a:rPr>
              <a:t>M</a:t>
            </a:r>
            <a:r>
              <a:rPr lang="en-US" altLang="zh-CN" sz="2000" b="1" dirty="0">
                <a:latin typeface="Times New Roman" panose="02020603050405020304" pitchFamily="18" charset="0"/>
                <a:ea typeface="华文楷体" panose="02010600040101010101" pitchFamily="2" charset="-122"/>
                <a:sym typeface="Symbol" panose="05050102010706020507" pitchFamily="18" charset="2"/>
              </a:rPr>
              <a:t>/</a:t>
            </a:r>
            <a:r>
              <a:rPr lang="en-US" altLang="zh-CN" sz="2000" b="1" i="1" dirty="0">
                <a:latin typeface="Times New Roman" panose="02020603050405020304" pitchFamily="18" charset="0"/>
                <a:ea typeface="华文楷体" panose="02010600040101010101" pitchFamily="2" charset="-122"/>
                <a:sym typeface="Symbol" panose="05050102010706020507" pitchFamily="18" charset="2"/>
              </a:rPr>
              <a:t>L</a:t>
            </a:r>
            <a:r>
              <a:rPr lang="zh-CN" altLang="en-US" sz="2000" b="1" dirty="0">
                <a:latin typeface="Times New Roman" panose="02020603050405020304" pitchFamily="18" charset="0"/>
                <a:ea typeface="华文楷体" panose="02010600040101010101" pitchFamily="2" charset="-122"/>
                <a:sym typeface="Symbol" panose="05050102010706020507" pitchFamily="18" charset="2"/>
              </a:rPr>
              <a:t>，取微元体 </a:t>
            </a:r>
            <a:r>
              <a:rPr lang="en-US" altLang="zh-CN" sz="2000" b="1" i="1" dirty="0">
                <a:latin typeface="Times New Roman" panose="02020603050405020304" pitchFamily="18" charset="0"/>
                <a:ea typeface="华文楷体" panose="02010600040101010101" pitchFamily="2" charset="-122"/>
                <a:sym typeface="Symbol" panose="05050102010706020507" pitchFamily="18" charset="2"/>
              </a:rPr>
              <a:t>dx</a:t>
            </a:r>
            <a:r>
              <a:rPr lang="zh-CN" altLang="en-US" sz="2000" b="1" dirty="0">
                <a:latin typeface="Times New Roman" panose="02020603050405020304" pitchFamily="18" charset="0"/>
                <a:ea typeface="华文楷体" panose="02010600040101010101" pitchFamily="2" charset="-122"/>
                <a:sym typeface="Symbol" panose="05050102010706020507" pitchFamily="18" charset="2"/>
              </a:rPr>
              <a:t>，则</a:t>
            </a:r>
            <a:r>
              <a:rPr lang="en-US" altLang="zh-CN" sz="2000" b="1" dirty="0">
                <a:latin typeface="Times New Roman" panose="02020603050405020304" pitchFamily="18" charset="0"/>
                <a:ea typeface="华文楷体" panose="02010600040101010101" pitchFamily="2" charset="-122"/>
                <a:sym typeface="Symbol" panose="05050102010706020507" pitchFamily="18" charset="2"/>
              </a:rPr>
              <a:t>:</a:t>
            </a:r>
            <a:endParaRPr lang="zh-CN" altLang="en-US" sz="2000" b="1" dirty="0">
              <a:latin typeface="Times New Roman" panose="02020603050405020304" pitchFamily="18" charset="0"/>
              <a:ea typeface="华文楷体" panose="02010600040101010101" pitchFamily="2" charset="-122"/>
              <a:sym typeface="Symbol" panose="05050102010706020507" pitchFamily="18" charset="2"/>
            </a:endParaRPr>
          </a:p>
        </p:txBody>
      </p:sp>
      <p:graphicFrame>
        <p:nvGraphicFramePr>
          <p:cNvPr id="30746" name="Object 26"/>
          <p:cNvGraphicFramePr>
            <a:graphicFrameLocks noChangeAspect="1"/>
          </p:cNvGraphicFramePr>
          <p:nvPr/>
        </p:nvGraphicFramePr>
        <p:xfrm>
          <a:off x="1724025" y="2522538"/>
          <a:ext cx="4733925" cy="1549400"/>
        </p:xfrm>
        <a:graphic>
          <a:graphicData uri="http://schemas.openxmlformats.org/presentationml/2006/ole">
            <mc:AlternateContent xmlns:mc="http://schemas.openxmlformats.org/markup-compatibility/2006">
              <mc:Choice xmlns:v="urn:schemas-microsoft-com:vml" Requires="v">
                <p:oleObj spid="_x0000_s7324" r:id="rId5" imgW="2540000" imgH="838200" progId="Equation.DSMT4">
                  <p:embed/>
                </p:oleObj>
              </mc:Choice>
              <mc:Fallback>
                <p:oleObj r:id="rId5" imgW="2540000" imgH="838200" progId="Equation.DSMT4">
                  <p:embed/>
                  <p:pic>
                    <p:nvPicPr>
                      <p:cNvPr id="0" name="图片 3076"/>
                      <p:cNvPicPr/>
                      <p:nvPr/>
                    </p:nvPicPr>
                    <p:blipFill>
                      <a:blip r:embed="rId6"/>
                      <a:stretch>
                        <a:fillRect/>
                      </a:stretch>
                    </p:blipFill>
                    <p:spPr>
                      <a:xfrm>
                        <a:off x="1724025" y="2522538"/>
                        <a:ext cx="4733925" cy="1549400"/>
                      </a:xfrm>
                      <a:prstGeom prst="rect">
                        <a:avLst/>
                      </a:prstGeom>
                      <a:noFill/>
                      <a:ln w="38100">
                        <a:noFill/>
                        <a:miter/>
                      </a:ln>
                    </p:spPr>
                  </p:pic>
                </p:oleObj>
              </mc:Fallback>
            </mc:AlternateContent>
          </a:graphicData>
        </a:graphic>
      </p:graphicFrame>
      <p:sp>
        <p:nvSpPr>
          <p:cNvPr id="27656" name="矩形 2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
        <p:nvSpPr>
          <p:cNvPr id="3" name="文本框 2"/>
          <p:cNvSpPr txBox="1"/>
          <p:nvPr/>
        </p:nvSpPr>
        <p:spPr>
          <a:xfrm>
            <a:off x="611188" y="5057775"/>
            <a:ext cx="4321175" cy="646113"/>
          </a:xfrm>
          <a:prstGeom prst="rect">
            <a:avLst/>
          </a:prstGeom>
          <a:noFill/>
          <a:ln w="9525">
            <a:noFill/>
          </a:ln>
        </p:spPr>
        <p:txBody>
          <a:bodyPr>
            <a:spAutoFit/>
          </a:bodyPr>
          <a:lstStyle/>
          <a:p>
            <a:r>
              <a:rPr lang="zh-CN" altLang="en-US" b="1" dirty="0">
                <a:solidFill>
                  <a:srgbClr val="C00000"/>
                </a:solidFill>
                <a:latin typeface="华光楷体_CNKI" panose="02000500000000000000" pitchFamily="2" charset="-122"/>
                <a:ea typeface="华光楷体_CNKI" panose="02000500000000000000" pitchFamily="2" charset="-122"/>
              </a:rPr>
              <a:t>注意：上面讨论的都是以刚体质心为中心的惯性矩。</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5" grpId="0"/>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21</a:t>
            </a:fld>
            <a:endParaRPr lang="zh-CN" altLang="en-US" sz="1400" dirty="0">
              <a:latin typeface="Times New Roman" panose="02020603050405020304" pitchFamily="18" charset="0"/>
              <a:ea typeface="黑体" panose="02010609060101010101" pitchFamily="49" charset="-122"/>
            </a:endParaRPr>
          </a:p>
        </p:txBody>
      </p:sp>
      <p:sp>
        <p:nvSpPr>
          <p:cNvPr id="28675" name="Rectangle 19"/>
          <p:cNvSpPr/>
          <p:nvPr/>
        </p:nvSpPr>
        <p:spPr>
          <a:xfrm>
            <a:off x="628650" y="1035050"/>
            <a:ext cx="2555875" cy="457200"/>
          </a:xfrm>
          <a:prstGeom prst="rect">
            <a:avLst/>
          </a:prstGeom>
          <a:noFill/>
          <a:ln w="9525">
            <a:noFill/>
          </a:ln>
        </p:spPr>
        <p:txBody>
          <a:bodyPr wrap="none" lIns="91372" tIns="45686" rIns="91372" bIns="45686" anchor="ctr" anchorCtr="0">
            <a:spAutoFit/>
          </a:bodyPr>
          <a:lstStyle/>
          <a:p>
            <a:pPr>
              <a:buSzPct val="70000"/>
              <a:buFont typeface="Wingdings" panose="05000000000000000000" pitchFamily="2" charset="2"/>
              <a:buChar char="n"/>
            </a:pPr>
            <a:r>
              <a:rPr lang="zh-CN" altLang="en-US" sz="2400" b="1" dirty="0">
                <a:solidFill>
                  <a:srgbClr val="C00000"/>
                </a:solidFill>
                <a:latin typeface="华文楷体" panose="02010600040101010101" pitchFamily="2" charset="-122"/>
                <a:ea typeface="华文楷体" panose="02010600040101010101" pitchFamily="2" charset="-122"/>
              </a:rPr>
              <a:t>刚体的惯性张量 </a:t>
            </a:r>
          </a:p>
        </p:txBody>
      </p:sp>
      <p:sp>
        <p:nvSpPr>
          <p:cNvPr id="28676" name="Rectangle 20"/>
          <p:cNvSpPr/>
          <p:nvPr/>
        </p:nvSpPr>
        <p:spPr>
          <a:xfrm>
            <a:off x="628650" y="1565275"/>
            <a:ext cx="8175625" cy="708025"/>
          </a:xfrm>
          <a:prstGeom prst="rect">
            <a:avLst/>
          </a:prstGeom>
          <a:noFill/>
          <a:ln w="9525">
            <a:noFill/>
          </a:ln>
        </p:spPr>
        <p:txBody>
          <a:bodyPr lIns="91372" tIns="45686" rIns="91372" bIns="45686" anchor="ctr" anchorCtr="0">
            <a:spAutoFit/>
          </a:bodyPr>
          <a:lstStyle/>
          <a:p>
            <a:r>
              <a:rPr lang="zh-CN" altLang="en-US" sz="2000" b="1" dirty="0">
                <a:latin typeface="华文楷体" panose="02010600040101010101" pitchFamily="2" charset="-122"/>
                <a:ea typeface="华文楷体" panose="02010600040101010101" pitchFamily="2" charset="-122"/>
              </a:rPr>
              <a:t>        对于在三维空间自由运动的刚体，存在无穷多个可能转轴，计算绕所有转轴的惯性矩显然是不现实的。 </a:t>
            </a:r>
          </a:p>
        </p:txBody>
      </p:sp>
      <p:graphicFrame>
        <p:nvGraphicFramePr>
          <p:cNvPr id="28677" name="Object 21"/>
          <p:cNvGraphicFramePr>
            <a:graphicFrameLocks noChangeAspect="1"/>
          </p:cNvGraphicFramePr>
          <p:nvPr/>
        </p:nvGraphicFramePr>
        <p:xfrm>
          <a:off x="6197600" y="4292600"/>
          <a:ext cx="2879725" cy="2214563"/>
        </p:xfrm>
        <a:graphic>
          <a:graphicData uri="http://schemas.openxmlformats.org/presentationml/2006/ole">
            <mc:AlternateContent xmlns:mc="http://schemas.openxmlformats.org/markup-compatibility/2006">
              <mc:Choice xmlns:v="urn:schemas-microsoft-com:vml" Requires="v">
                <p:oleObj spid="_x0000_s8347" r:id="rId3" imgW="2219325" imgH="1715770" progId="Visio.Drawing.11">
                  <p:embed/>
                </p:oleObj>
              </mc:Choice>
              <mc:Fallback>
                <p:oleObj r:id="rId3" imgW="2219325" imgH="1715770" progId="Visio.Drawing.11">
                  <p:embed/>
                  <p:pic>
                    <p:nvPicPr>
                      <p:cNvPr id="0" name="图片 3077"/>
                      <p:cNvPicPr/>
                      <p:nvPr/>
                    </p:nvPicPr>
                    <p:blipFill>
                      <a:blip r:embed="rId4"/>
                      <a:stretch>
                        <a:fillRect/>
                      </a:stretch>
                    </p:blipFill>
                    <p:spPr>
                      <a:xfrm>
                        <a:off x="6197600" y="4292600"/>
                        <a:ext cx="2879725" cy="2214563"/>
                      </a:xfrm>
                      <a:prstGeom prst="rect">
                        <a:avLst/>
                      </a:prstGeom>
                      <a:noFill/>
                      <a:ln w="38100">
                        <a:noFill/>
                        <a:miter/>
                      </a:ln>
                    </p:spPr>
                  </p:pic>
                </p:oleObj>
              </mc:Fallback>
            </mc:AlternateContent>
          </a:graphicData>
        </a:graphic>
      </p:graphicFrame>
      <p:sp>
        <p:nvSpPr>
          <p:cNvPr id="28678" name="Rectangle 23"/>
          <p:cNvSpPr/>
          <p:nvPr/>
        </p:nvSpPr>
        <p:spPr>
          <a:xfrm>
            <a:off x="6404134" y="6492717"/>
            <a:ext cx="2531745" cy="367030"/>
          </a:xfrm>
          <a:prstGeom prst="rect">
            <a:avLst/>
          </a:prstGeom>
          <a:noFill/>
          <a:ln w="9525">
            <a:noFill/>
          </a:ln>
        </p:spPr>
        <p:txBody>
          <a:bodyPr wrap="none" lIns="91372" tIns="45686" rIns="91372" bIns="45686" anchor="ctr" anchorCtr="0">
            <a:spAutoFit/>
          </a:bodyPr>
          <a:lstStyle/>
          <a:p>
            <a:pPr algn="ctr"/>
            <a:r>
              <a:rPr lang="zh-CN" altLang="en-US" b="1" dirty="0">
                <a:latin typeface="华文楷体" panose="02010600040101010101" pitchFamily="2" charset="-122"/>
                <a:ea typeface="华文楷体" panose="02010600040101010101" pitchFamily="2" charset="-122"/>
              </a:rPr>
              <a:t>图</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空间刚体的惯性张量</a:t>
            </a:r>
          </a:p>
        </p:txBody>
      </p:sp>
      <p:sp>
        <p:nvSpPr>
          <p:cNvPr id="28679" name="Rectangle 24"/>
          <p:cNvSpPr/>
          <p:nvPr/>
        </p:nvSpPr>
        <p:spPr>
          <a:xfrm>
            <a:off x="628650" y="2363788"/>
            <a:ext cx="8175625" cy="708025"/>
          </a:xfrm>
          <a:prstGeom prst="rect">
            <a:avLst/>
          </a:prstGeom>
          <a:noFill/>
          <a:ln w="9525">
            <a:noFill/>
          </a:ln>
        </p:spPr>
        <p:txBody>
          <a:bodyPr lIns="91372" tIns="45686" rIns="91372" bIns="45686" anchor="ctr" anchorCtr="0">
            <a:spAutoFit/>
          </a:bodyPr>
          <a:lstStyle/>
          <a:p>
            <a:pPr>
              <a:buFont typeface="Wingdings" panose="05000000000000000000" pitchFamily="2" charset="2"/>
            </a:pPr>
            <a:r>
              <a:rPr lang="zh-CN" altLang="en-US" sz="2000" b="1" dirty="0">
                <a:latin typeface="华文楷体" panose="02010600040101010101" pitchFamily="2" charset="-122"/>
                <a:ea typeface="华文楷体" panose="02010600040101010101" pitchFamily="2" charset="-122"/>
              </a:rPr>
              <a:t>        因此需要考虑这样的问题：</a:t>
            </a:r>
            <a:r>
              <a:rPr lang="zh-CN" altLang="en-US" sz="2000" b="1" dirty="0">
                <a:latin typeface="Times New Roman" panose="02020603050405020304" pitchFamily="18" charset="0"/>
                <a:ea typeface="华文楷体" panose="02010600040101010101" pitchFamily="2" charset="-122"/>
              </a:rPr>
              <a:t>是否存在一个量，它能够表示刚体绕任意转轴的惯性矩？</a:t>
            </a:r>
          </a:p>
        </p:txBody>
      </p:sp>
      <p:sp>
        <p:nvSpPr>
          <p:cNvPr id="31770" name="Rectangle 26"/>
          <p:cNvSpPr>
            <a:spLocks noRot="1" noChangeAspect="1" noMove="1" noResize="1" noEditPoints="1" noAdjustHandles="1" noChangeArrowheads="1" noChangeShapeType="1" noTextEdit="1"/>
          </p:cNvSpPr>
          <p:nvPr/>
        </p:nvSpPr>
        <p:spPr bwMode="auto">
          <a:xfrm>
            <a:off x="645412" y="3391766"/>
            <a:ext cx="8391084" cy="756742"/>
          </a:xfrm>
          <a:prstGeom prst="rect">
            <a:avLst/>
          </a:prstGeom>
          <a:blipFill>
            <a:blip r:embed="rId5"/>
            <a:stretch>
              <a:fillRect l="-799" t="-4000" r="-727" b="-14400"/>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noFill/>
                <a:effectLst/>
                <a:uLnTx/>
                <a:uFillTx/>
                <a:latin typeface="等线" panose="02010600030101010101" pitchFamily="2" charset="-122"/>
                <a:ea typeface="等线" panose="02010600030101010101" pitchFamily="2" charset="-122"/>
                <a:cs typeface="+mn-cs"/>
              </a:rPr>
              <a:t> </a:t>
            </a:r>
          </a:p>
        </p:txBody>
      </p:sp>
      <p:sp>
        <p:nvSpPr>
          <p:cNvPr id="28681" name="矩形 2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graphicFrame>
        <p:nvGraphicFramePr>
          <p:cNvPr id="28682" name="Object 8"/>
          <p:cNvGraphicFramePr>
            <a:graphicFrameLocks noChangeAspect="1"/>
          </p:cNvGraphicFramePr>
          <p:nvPr/>
        </p:nvGraphicFramePr>
        <p:xfrm>
          <a:off x="2339975" y="4438650"/>
          <a:ext cx="2879725" cy="1384300"/>
        </p:xfrm>
        <a:graphic>
          <a:graphicData uri="http://schemas.openxmlformats.org/presentationml/2006/ole">
            <mc:AlternateContent xmlns:mc="http://schemas.openxmlformats.org/markup-compatibility/2006">
              <mc:Choice xmlns:v="urn:schemas-microsoft-com:vml" Requires="v">
                <p:oleObj spid="_x0000_s8348" r:id="rId6" imgW="1524000" imgH="736600" progId="Equation.DSMT4">
                  <p:embed/>
                </p:oleObj>
              </mc:Choice>
              <mc:Fallback>
                <p:oleObj r:id="rId6" imgW="1524000" imgH="736600" progId="Equation.DSMT4">
                  <p:embed/>
                  <p:pic>
                    <p:nvPicPr>
                      <p:cNvPr id="0" name="图片 3080"/>
                      <p:cNvPicPr/>
                      <p:nvPr/>
                    </p:nvPicPr>
                    <p:blipFill>
                      <a:blip r:embed="rId7"/>
                      <a:stretch>
                        <a:fillRect/>
                      </a:stretch>
                    </p:blipFill>
                    <p:spPr>
                      <a:xfrm>
                        <a:off x="2339975" y="4438650"/>
                        <a:ext cx="2879725" cy="1384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7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6" grpId="0"/>
      <p:bldP spid="28676" grpId="1"/>
      <p:bldP spid="28679" grpId="0"/>
      <p:bldP spid="28679" grpId="1"/>
      <p:bldP spid="31770" grpId="0" animBg="1"/>
      <p:bldP spid="31770"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22</a:t>
            </a:fld>
            <a:endParaRPr lang="zh-CN" altLang="en-US" sz="1400" dirty="0">
              <a:latin typeface="Times New Roman" panose="02020603050405020304" pitchFamily="18" charset="0"/>
              <a:ea typeface="黑体" panose="02010609060101010101" pitchFamily="49" charset="-122"/>
            </a:endParaRPr>
          </a:p>
        </p:txBody>
      </p:sp>
      <p:sp>
        <p:nvSpPr>
          <p:cNvPr id="29699" name="Rectangle 10"/>
          <p:cNvSpPr/>
          <p:nvPr/>
        </p:nvSpPr>
        <p:spPr>
          <a:xfrm>
            <a:off x="766763" y="1299845"/>
            <a:ext cx="5019675" cy="39751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惯性张量是一个对称矩阵，各元素的值为：</a:t>
            </a:r>
          </a:p>
        </p:txBody>
      </p:sp>
      <p:graphicFrame>
        <p:nvGraphicFramePr>
          <p:cNvPr id="29700" name="Object 11"/>
          <p:cNvGraphicFramePr>
            <a:graphicFrameLocks noChangeAspect="1"/>
          </p:cNvGraphicFramePr>
          <p:nvPr/>
        </p:nvGraphicFramePr>
        <p:xfrm>
          <a:off x="2232025" y="1976438"/>
          <a:ext cx="4679950" cy="1651000"/>
        </p:xfrm>
        <a:graphic>
          <a:graphicData uri="http://schemas.openxmlformats.org/presentationml/2006/ole">
            <mc:AlternateContent xmlns:mc="http://schemas.openxmlformats.org/markup-compatibility/2006">
              <mc:Choice xmlns:v="urn:schemas-microsoft-com:vml" Requires="v">
                <p:oleObj spid="_x0000_s9295" r:id="rId3" imgW="2616200" imgH="927100" progId="Equation.DSMT4">
                  <p:embed/>
                </p:oleObj>
              </mc:Choice>
              <mc:Fallback>
                <p:oleObj r:id="rId3" imgW="2616200" imgH="927100" progId="Equation.DSMT4">
                  <p:embed/>
                  <p:pic>
                    <p:nvPicPr>
                      <p:cNvPr id="0" name="图片 3079"/>
                      <p:cNvPicPr/>
                      <p:nvPr/>
                    </p:nvPicPr>
                    <p:blipFill>
                      <a:blip r:embed="rId4"/>
                      <a:stretch>
                        <a:fillRect/>
                      </a:stretch>
                    </p:blipFill>
                    <p:spPr>
                      <a:xfrm>
                        <a:off x="2232025" y="1976438"/>
                        <a:ext cx="4679950" cy="1651000"/>
                      </a:xfrm>
                      <a:prstGeom prst="rect">
                        <a:avLst/>
                      </a:prstGeom>
                      <a:noFill/>
                      <a:ln w="38100">
                        <a:noFill/>
                        <a:miter/>
                      </a:ln>
                    </p:spPr>
                  </p:pic>
                </p:oleObj>
              </mc:Fallback>
            </mc:AlternateContent>
          </a:graphicData>
        </a:graphic>
      </p:graphicFrame>
      <p:sp>
        <p:nvSpPr>
          <p:cNvPr id="29701" name="Rectangle 13"/>
          <p:cNvSpPr/>
          <p:nvPr/>
        </p:nvSpPr>
        <p:spPr>
          <a:xfrm>
            <a:off x="788988" y="3773488"/>
            <a:ext cx="7643812" cy="40005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其中</a:t>
            </a:r>
            <a:r>
              <a:rPr lang="en-US" altLang="zh-CN" sz="2000" b="1" i="1" dirty="0">
                <a:latin typeface="Times New Roman" panose="02020603050405020304" pitchFamily="18" charset="0"/>
                <a:ea typeface="华文楷体" panose="02010600040101010101" pitchFamily="2" charset="-122"/>
              </a:rPr>
              <a:t>dv</a:t>
            </a:r>
            <a:r>
              <a:rPr lang="zh-CN" altLang="en-US" sz="2000" b="1" dirty="0">
                <a:latin typeface="Times New Roman" panose="02020603050405020304" pitchFamily="18" charset="0"/>
                <a:ea typeface="华文楷体" panose="02010600040101010101" pitchFamily="2" charset="-122"/>
              </a:rPr>
              <a:t>表示单元体，</a:t>
            </a:r>
            <a:r>
              <a:rPr lang="en-US" altLang="zh-CN" sz="2000" b="1" dirty="0">
                <a:latin typeface="Symbol" panose="05050102010706020507" pitchFamily="18" charset="2"/>
                <a:ea typeface="华文楷体" panose="02010600040101010101" pitchFamily="2" charset="-122"/>
              </a:rPr>
              <a:t>r</a:t>
            </a:r>
            <a:r>
              <a:rPr lang="zh-CN" altLang="en-US" sz="2000" b="1" dirty="0">
                <a:latin typeface="Times New Roman" panose="02020603050405020304" pitchFamily="18" charset="0"/>
                <a:ea typeface="华文楷体" panose="02010600040101010101" pitchFamily="2" charset="-122"/>
              </a:rPr>
              <a:t>表示单元体密度，单元体的位置</a:t>
            </a:r>
            <a:r>
              <a:rPr lang="en-US" altLang="zh-CN" sz="2000" b="1" baseline="30000" dirty="0">
                <a:latin typeface="Times New Roman" panose="02020603050405020304" pitchFamily="18" charset="0"/>
                <a:ea typeface="华文楷体" panose="02010600040101010101" pitchFamily="2" charset="-122"/>
              </a:rPr>
              <a:t>A</a:t>
            </a:r>
            <a:r>
              <a:rPr lang="en-US" altLang="zh-CN" sz="2000" b="1" i="1" dirty="0">
                <a:latin typeface="Times New Roman" panose="02020603050405020304" pitchFamily="18" charset="0"/>
                <a:ea typeface="华文楷体" panose="02010600040101010101" pitchFamily="2" charset="-122"/>
              </a:rPr>
              <a:t>r </a:t>
            </a:r>
            <a:r>
              <a:rPr lang="en-US" altLang="zh-CN"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rPr>
              <a:t>x y z</a:t>
            </a:r>
            <a:r>
              <a:rPr lang="en-US" altLang="zh-CN" sz="2000" b="1" dirty="0">
                <a:latin typeface="Times New Roman" panose="02020603050405020304" pitchFamily="18" charset="0"/>
                <a:ea typeface="华文楷体" panose="02010600040101010101" pitchFamily="2" charset="-122"/>
              </a:rPr>
              <a:t>]</a:t>
            </a:r>
            <a:r>
              <a:rPr lang="en-US" altLang="zh-CN" sz="2000" b="1" i="1" baseline="30000" dirty="0">
                <a:latin typeface="Times New Roman" panose="02020603050405020304" pitchFamily="18" charset="0"/>
                <a:ea typeface="华文楷体" panose="02010600040101010101" pitchFamily="2" charset="-122"/>
              </a:rPr>
              <a:t>T</a:t>
            </a:r>
            <a:r>
              <a:rPr lang="zh-CN" altLang="en-US" sz="2000" b="1" dirty="0">
                <a:latin typeface="Times New Roman" panose="02020603050405020304" pitchFamily="18" charset="0"/>
                <a:ea typeface="华文楷体" panose="02010600040101010101" pitchFamily="2" charset="-122"/>
              </a:rPr>
              <a:t>。</a:t>
            </a:r>
          </a:p>
        </p:txBody>
      </p:sp>
      <p:sp>
        <p:nvSpPr>
          <p:cNvPr id="29702" name="Rectangle 14"/>
          <p:cNvSpPr/>
          <p:nvPr/>
        </p:nvSpPr>
        <p:spPr>
          <a:xfrm>
            <a:off x="766763" y="4270375"/>
            <a:ext cx="7910512" cy="398463"/>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惯性张量中</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xx</a:t>
            </a:r>
            <a:r>
              <a:rPr lang="zh-CN" altLang="en-US"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yy</a:t>
            </a:r>
            <a:r>
              <a:rPr lang="zh-CN" altLang="en-US" sz="2000" b="1" dirty="0">
                <a:latin typeface="Times New Roman" panose="02020603050405020304" pitchFamily="18" charset="0"/>
                <a:ea typeface="华文楷体" panose="02010600040101010101" pitchFamily="2" charset="-122"/>
              </a:rPr>
              <a:t>和</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zz</a:t>
            </a:r>
            <a:r>
              <a:rPr lang="zh-CN" altLang="en-US" sz="2000" b="1" dirty="0">
                <a:latin typeface="Times New Roman" panose="02020603050405020304" pitchFamily="18" charset="0"/>
                <a:ea typeface="华文楷体" panose="02010600040101010101" pitchFamily="2" charset="-122"/>
              </a:rPr>
              <a:t>称为惯性矩，交叉项</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xy</a:t>
            </a:r>
            <a:r>
              <a:rPr lang="zh-CN" altLang="en-US"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xz</a:t>
            </a:r>
            <a:r>
              <a:rPr lang="zh-CN" altLang="en-US" sz="2000" b="1" dirty="0">
                <a:latin typeface="Times New Roman" panose="02020603050405020304" pitchFamily="18" charset="0"/>
                <a:ea typeface="华文楷体" panose="02010600040101010101" pitchFamily="2" charset="-122"/>
              </a:rPr>
              <a:t>和</a:t>
            </a:r>
            <a:r>
              <a:rPr lang="en-US" altLang="zh-CN" sz="2000" b="1" i="1" dirty="0">
                <a:latin typeface="Times New Roman" panose="02020603050405020304" pitchFamily="18" charset="0"/>
                <a:ea typeface="华文楷体" panose="02010600040101010101" pitchFamily="2" charset="-122"/>
              </a:rPr>
              <a:t>I</a:t>
            </a:r>
            <a:r>
              <a:rPr lang="en-US" altLang="zh-CN" sz="2000" b="1" i="1" baseline="-25000" dirty="0">
                <a:latin typeface="Times New Roman" panose="02020603050405020304" pitchFamily="18" charset="0"/>
                <a:ea typeface="华文楷体" panose="02010600040101010101" pitchFamily="2" charset="-122"/>
              </a:rPr>
              <a:t>yz</a:t>
            </a:r>
            <a:r>
              <a:rPr lang="zh-CN" altLang="en-US" sz="2000" b="1" dirty="0">
                <a:latin typeface="Times New Roman" panose="02020603050405020304" pitchFamily="18" charset="0"/>
                <a:ea typeface="华文楷体" panose="02010600040101010101" pitchFamily="2" charset="-122"/>
              </a:rPr>
              <a:t>称为惯性积。 </a:t>
            </a:r>
          </a:p>
        </p:txBody>
      </p:sp>
      <p:sp>
        <p:nvSpPr>
          <p:cNvPr id="29703" name="Rectangle 15"/>
          <p:cNvSpPr/>
          <p:nvPr/>
        </p:nvSpPr>
        <p:spPr>
          <a:xfrm>
            <a:off x="798513" y="4830763"/>
            <a:ext cx="7810500" cy="1016000"/>
          </a:xfrm>
          <a:prstGeom prst="rect">
            <a:avLst/>
          </a:prstGeom>
          <a:noFill/>
          <a:ln w="9525">
            <a:noFill/>
          </a:ln>
        </p:spPr>
        <p:txBody>
          <a:bodyPr lIns="91372" tIns="45686" rIns="91372" bIns="45686" anchor="ctr" anchorCtr="0">
            <a:spAutoFit/>
          </a:bodyPr>
          <a:lstStyle/>
          <a:p>
            <a:pPr>
              <a:buFont typeface="Wingdings" panose="05000000000000000000" pitchFamily="2" charset="2"/>
            </a:pPr>
            <a:r>
              <a:rPr lang="zh-CN" altLang="en-US" sz="2000" b="1" dirty="0">
                <a:latin typeface="华文楷体" panose="02010600040101010101" pitchFamily="2" charset="-122"/>
                <a:ea typeface="华文楷体" panose="02010600040101010101" pitchFamily="2" charset="-122"/>
              </a:rPr>
              <a:t>       惯性张量中元素的数值与坐标系的选择有关，一般存在某个坐标系，使得交叉项全为</a:t>
            </a:r>
            <a:r>
              <a:rPr lang="en-US" altLang="zh-CN" sz="2000" b="1" dirty="0">
                <a:latin typeface="华文楷体" panose="02010600040101010101" pitchFamily="2" charset="-122"/>
                <a:ea typeface="华文楷体" panose="02010600040101010101" pitchFamily="2" charset="-122"/>
              </a:rPr>
              <a:t>0</a:t>
            </a:r>
            <a:r>
              <a:rPr lang="zh-CN" altLang="en-US" sz="2000" b="1" dirty="0">
                <a:latin typeface="华文楷体" panose="02010600040101010101" pitchFamily="2" charset="-122"/>
                <a:ea typeface="华文楷体" panose="02010600040101010101" pitchFamily="2" charset="-122"/>
              </a:rPr>
              <a:t>。称其坐标轴为惯性主轴，该坐标系称为惯性主轴坐标系。  </a:t>
            </a:r>
          </a:p>
        </p:txBody>
      </p:sp>
      <p:sp>
        <p:nvSpPr>
          <p:cNvPr id="29704" name="Rectangle 17"/>
          <p:cNvSpPr/>
          <p:nvPr/>
        </p:nvSpPr>
        <p:spPr>
          <a:xfrm>
            <a:off x="1252538" y="5911850"/>
            <a:ext cx="7105650" cy="396875"/>
          </a:xfrm>
          <a:prstGeom prst="rect">
            <a:avLst/>
          </a:prstGeom>
          <a:noFill/>
          <a:ln w="9525">
            <a:noFill/>
          </a:ln>
        </p:spPr>
        <p:txBody>
          <a:bodyPr wrap="none" lIns="91372" tIns="45686" rIns="91372" bIns="45686" anchor="ctr" anchorCtr="0">
            <a:spAutoFit/>
          </a:bodyPr>
          <a:lstStyle/>
          <a:p>
            <a:r>
              <a:rPr lang="zh-CN" altLang="en-US" sz="2000" b="1" dirty="0">
                <a:latin typeface="华文楷体" panose="02010600040101010101" pitchFamily="2" charset="-122"/>
                <a:ea typeface="华文楷体" panose="02010600040101010101" pitchFamily="2" charset="-122"/>
              </a:rPr>
              <a:t>对于质量均匀分布的规则物体，惯性主轴就是物体的对称轴。 </a:t>
            </a:r>
          </a:p>
        </p:txBody>
      </p:sp>
      <p:sp>
        <p:nvSpPr>
          <p:cNvPr id="29705" name="矩形 17"/>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
        <p:nvSpPr>
          <p:cNvPr id="29706" name="矩形 1"/>
          <p:cNvSpPr/>
          <p:nvPr/>
        </p:nvSpPr>
        <p:spPr>
          <a:xfrm>
            <a:off x="7634288" y="2551113"/>
            <a:ext cx="1019175" cy="369887"/>
          </a:xfrm>
          <a:prstGeom prst="rect">
            <a:avLst/>
          </a:prstGeom>
          <a:noFill/>
          <a:ln w="9525">
            <a:noFill/>
          </a:ln>
        </p:spPr>
        <p:txBody>
          <a:bodyPr wrap="none">
            <a:spAutoFit/>
          </a:bodyPr>
          <a:lstStyle/>
          <a:p>
            <a:r>
              <a:rPr lang="zh-CN" altLang="en-US" b="1" dirty="0">
                <a:solidFill>
                  <a:schemeClr val="tx1"/>
                </a:solidFill>
                <a:latin typeface="等线" panose="02010600030101010101" pitchFamily="2" charset="-122"/>
                <a:ea typeface="华文楷体" panose="02010600040101010101" pitchFamily="2" charset="-122"/>
              </a:rPr>
              <a:t>（</a:t>
            </a:r>
            <a:r>
              <a:rPr lang="en-US" altLang="zh-CN" b="1" dirty="0">
                <a:solidFill>
                  <a:schemeClr val="tx1"/>
                </a:solidFill>
                <a:latin typeface="等线" panose="02010600030101010101" pitchFamily="2" charset="-122"/>
                <a:ea typeface="华文楷体" panose="02010600040101010101" pitchFamily="2" charset="-122"/>
              </a:rPr>
              <a:t>6-2</a:t>
            </a:r>
            <a:r>
              <a:rPr lang="zh-CN" altLang="en-US" b="1" dirty="0">
                <a:solidFill>
                  <a:schemeClr val="tx1"/>
                </a:solidFill>
                <a:latin typeface="等线" panose="02010600030101010101" pitchFamily="2" charset="-122"/>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7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7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70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1" grpId="0"/>
      <p:bldP spid="29701" grpId="1"/>
      <p:bldP spid="29702" grpId="0"/>
      <p:bldP spid="29702" grpId="1"/>
      <p:bldP spid="29703" grpId="0"/>
      <p:bldP spid="29703" grpId="1"/>
      <p:bldP spid="29704" grpId="0"/>
      <p:bldP spid="29704" grpId="1"/>
      <p:bldP spid="29706" grpId="0"/>
      <p:bldP spid="2970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23</a:t>
            </a:fld>
            <a:endParaRPr lang="zh-CN" altLang="en-US" sz="1400" dirty="0">
              <a:latin typeface="Times New Roman" panose="02020603050405020304" pitchFamily="18" charset="0"/>
              <a:ea typeface="黑体" panose="02010609060101010101" pitchFamily="49" charset="-122"/>
            </a:endParaRPr>
          </a:p>
        </p:txBody>
      </p:sp>
      <mc:AlternateContent xmlns:mc="http://schemas.openxmlformats.org/markup-compatibility/2006" xmlns:a14="http://schemas.microsoft.com/office/drawing/2010/main">
        <mc:Choice Requires="a14">
          <p:sp>
            <p:nvSpPr>
              <p:cNvPr id="30723" name="Rectangle 18"/>
              <p:cNvSpPr/>
              <p:nvPr/>
            </p:nvSpPr>
            <p:spPr>
              <a:xfrm>
                <a:off x="422275" y="1220470"/>
                <a:ext cx="8397875" cy="705485"/>
              </a:xfrm>
              <a:prstGeom prst="rect">
                <a:avLst/>
              </a:prstGeom>
              <a:noFill/>
              <a:ln w="9525">
                <a:noFill/>
              </a:ln>
            </p:spPr>
            <p:txBody>
              <a:bodyPr lIns="91372" tIns="45686" rIns="91372" bIns="45686" anchor="ctr" anchorCtr="0">
                <a:spAutoFit/>
              </a:bodyPr>
              <a:lstStyle/>
              <a:p>
                <a:r>
                  <a:rPr lang="zh-CN" altLang="en-US" sz="2000" b="1" dirty="0">
                    <a:latin typeface="华文楷体" panose="02010600040101010101" pitchFamily="2" charset="-122"/>
                    <a:ea typeface="华文楷体" panose="02010600040101010101" pitchFamily="2" charset="-122"/>
                  </a:rPr>
                  <a:t>例</a:t>
                </a:r>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如图</a:t>
                </a:r>
                <a:r>
                  <a:rPr lang="en-US" altLang="zh-CN" sz="2000" b="1" dirty="0">
                    <a:latin typeface="华文楷体" panose="02010600040101010101" pitchFamily="2" charset="-122"/>
                    <a:ea typeface="华文楷体" panose="02010600040101010101" pitchFamily="2" charset="-122"/>
                  </a:rPr>
                  <a:t>6.4</a:t>
                </a:r>
                <a:r>
                  <a:rPr lang="zh-CN" altLang="en-US" sz="2000" b="1" dirty="0">
                    <a:latin typeface="华文楷体" panose="02010600040101010101" pitchFamily="2" charset="-122"/>
                    <a:ea typeface="华文楷体" panose="02010600040101010101" pitchFamily="2" charset="-122"/>
                  </a:rPr>
                  <a:t>所示质量均匀分布的长方形刚体，密度为</a:t>
                </a:r>
                <a14:m>
                  <m:oMath xmlns:m="http://schemas.openxmlformats.org/officeDocument/2006/math">
                    <m:r>
                      <a:rPr lang="en-US" altLang="zh-CN" sz="2000" b="1" i="1" dirty="0">
                        <a:latin typeface="Cambria Math" panose="02040503050406030204" charset="0"/>
                        <a:ea typeface="华文楷体" panose="02010600040101010101" pitchFamily="2" charset="-122"/>
                        <a:cs typeface="Cambria Math" panose="02040503050406030204" charset="0"/>
                      </a:rPr>
                      <m:t>𝝆</m:t>
                    </m:r>
                  </m:oMath>
                </a14:m>
                <a:r>
                  <a:rPr lang="zh-CN" altLang="en-US" sz="2000" b="1" dirty="0">
                    <a:latin typeface="华文楷体" panose="02010600040101010101" pitchFamily="2" charset="-122"/>
                    <a:ea typeface="华文楷体" panose="02010600040101010101" pitchFamily="2" charset="-122"/>
                  </a:rPr>
                  <a:t>，质量为</a:t>
                </a:r>
                <a:r>
                  <a:rPr lang="en-US" altLang="zh-CN" sz="2000" b="1" i="1" dirty="0">
                    <a:latin typeface="华文楷体" panose="02010600040101010101" pitchFamily="2" charset="-122"/>
                    <a:ea typeface="华文楷体" panose="02010600040101010101" pitchFamily="2" charset="-122"/>
                  </a:rPr>
                  <a:t>M</a:t>
                </a:r>
                <a:r>
                  <a:rPr lang="zh-CN" altLang="en-US" sz="2000" b="1" dirty="0">
                    <a:latin typeface="华文楷体" panose="02010600040101010101" pitchFamily="2" charset="-122"/>
                    <a:ea typeface="华文楷体" panose="02010600040101010101" pitchFamily="2" charset="-122"/>
                  </a:rPr>
                  <a:t>，计算其</a:t>
                </a:r>
                <a:endParaRPr lang="en-US" altLang="zh-CN" sz="2000" b="1" dirty="0">
                  <a:latin typeface="华文楷体" panose="02010600040101010101" pitchFamily="2" charset="-122"/>
                  <a:ea typeface="华文楷体" panose="02010600040101010101" pitchFamily="2" charset="-122"/>
                </a:endParaRPr>
              </a:p>
              <a:p>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惯性张量。</a:t>
                </a:r>
              </a:p>
            </p:txBody>
          </p:sp>
        </mc:Choice>
        <mc:Fallback xmlns="">
          <p:sp>
            <p:nvSpPr>
              <p:cNvPr id="30723" name="Rectangle 18"/>
              <p:cNvSpPr>
                <a:spLocks noRot="1" noChangeAspect="1" noMove="1" noResize="1" noEditPoints="1" noAdjustHandles="1" noChangeArrowheads="1" noChangeShapeType="1" noTextEdit="1"/>
              </p:cNvSpPr>
              <p:nvPr/>
            </p:nvSpPr>
            <p:spPr>
              <a:xfrm>
                <a:off x="422275" y="1220470"/>
                <a:ext cx="8397875" cy="705485"/>
              </a:xfrm>
              <a:prstGeom prst="rect">
                <a:avLst/>
              </a:prstGeom>
              <a:blipFill rotWithShape="1">
                <a:blip r:embed="rId3"/>
                <a:stretch>
                  <a:fillRect/>
                </a:stretch>
              </a:blipFill>
              <a:ln w="9525">
                <a:noFill/>
              </a:ln>
            </p:spPr>
            <p:txBody>
              <a:bodyPr/>
              <a:lstStyle/>
              <a:p>
                <a:r>
                  <a:rPr lang="zh-CN" altLang="en-US">
                    <a:noFill/>
                  </a:rPr>
                  <a:t> </a:t>
                </a:r>
              </a:p>
            </p:txBody>
          </p:sp>
        </mc:Fallback>
      </mc:AlternateContent>
      <p:graphicFrame>
        <p:nvGraphicFramePr>
          <p:cNvPr id="30724" name="Object 19"/>
          <p:cNvGraphicFramePr>
            <a:graphicFrameLocks noChangeAspect="1"/>
          </p:cNvGraphicFramePr>
          <p:nvPr/>
        </p:nvGraphicFramePr>
        <p:xfrm>
          <a:off x="6035675" y="4492625"/>
          <a:ext cx="3284538" cy="2165350"/>
        </p:xfrm>
        <a:graphic>
          <a:graphicData uri="http://schemas.openxmlformats.org/presentationml/2006/ole">
            <mc:AlternateContent xmlns:mc="http://schemas.openxmlformats.org/markup-compatibility/2006">
              <mc:Choice xmlns:v="urn:schemas-microsoft-com:vml" Requires="v">
                <p:oleObj spid="_x0000_s10471" r:id="rId4" imgW="1779905" imgH="1177290" progId="Visio.Drawing.11">
                  <p:embed/>
                </p:oleObj>
              </mc:Choice>
              <mc:Fallback>
                <p:oleObj r:id="rId4" imgW="1779905" imgH="1177290" progId="Visio.Drawing.11">
                  <p:embed/>
                  <p:pic>
                    <p:nvPicPr>
                      <p:cNvPr id="0" name="图片 3078"/>
                      <p:cNvPicPr/>
                      <p:nvPr/>
                    </p:nvPicPr>
                    <p:blipFill>
                      <a:blip r:embed="rId5"/>
                      <a:stretch>
                        <a:fillRect/>
                      </a:stretch>
                    </p:blipFill>
                    <p:spPr>
                      <a:xfrm>
                        <a:off x="6035675" y="4492625"/>
                        <a:ext cx="3284538" cy="2165350"/>
                      </a:xfrm>
                      <a:prstGeom prst="rect">
                        <a:avLst/>
                      </a:prstGeom>
                      <a:noFill/>
                      <a:ln w="38100">
                        <a:noFill/>
                        <a:miter/>
                      </a:ln>
                    </p:spPr>
                  </p:pic>
                </p:oleObj>
              </mc:Fallback>
            </mc:AlternateContent>
          </a:graphicData>
        </a:graphic>
      </p:graphicFrame>
      <p:sp>
        <p:nvSpPr>
          <p:cNvPr id="30725" name="Rectangle 21"/>
          <p:cNvSpPr/>
          <p:nvPr/>
        </p:nvSpPr>
        <p:spPr>
          <a:xfrm>
            <a:off x="755650" y="1988820"/>
            <a:ext cx="4680585" cy="39751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解：单元体</a:t>
            </a:r>
            <a:r>
              <a:rPr lang="en-US" altLang="zh-CN" sz="2000" b="1" i="1" dirty="0">
                <a:latin typeface="Times New Roman" panose="02020603050405020304" pitchFamily="18" charset="0"/>
                <a:ea typeface="华文楷体" panose="02010600040101010101" pitchFamily="2" charset="-122"/>
              </a:rPr>
              <a:t>dv</a:t>
            </a:r>
            <a:r>
              <a:rPr lang="en-US" altLang="zh-CN" sz="2000" b="1" dirty="0">
                <a:latin typeface="Times New Roman" panose="02020603050405020304" pitchFamily="18" charset="0"/>
                <a:ea typeface="华文楷体" panose="02010600040101010101" pitchFamily="2" charset="-122"/>
              </a:rPr>
              <a:t>=</a:t>
            </a:r>
            <a:r>
              <a:rPr lang="en-US" altLang="zh-CN" sz="2000" b="1" i="1" dirty="0">
                <a:latin typeface="Times New Roman" panose="02020603050405020304" pitchFamily="18" charset="0"/>
                <a:ea typeface="华文楷体" panose="02010600040101010101" pitchFamily="2" charset="-122"/>
              </a:rPr>
              <a:t>dxdydz</a:t>
            </a:r>
            <a:r>
              <a:rPr lang="zh-CN" altLang="en-US" sz="2000" b="1" dirty="0">
                <a:latin typeface="Times New Roman" panose="02020603050405020304" pitchFamily="18" charset="0"/>
                <a:ea typeface="华文楷体" panose="02010600040101010101" pitchFamily="2" charset="-122"/>
              </a:rPr>
              <a:t>，根据（</a:t>
            </a:r>
            <a:r>
              <a:rPr lang="en-US" altLang="zh-CN" sz="2000" b="1" dirty="0">
                <a:latin typeface="Times New Roman" panose="02020603050405020304" pitchFamily="18" charset="0"/>
                <a:ea typeface="华文楷体" panose="02010600040101010101" pitchFamily="2" charset="-122"/>
              </a:rPr>
              <a:t>6-2</a:t>
            </a:r>
            <a:r>
              <a:rPr lang="zh-CN" altLang="en-US" sz="2000" b="1" dirty="0">
                <a:latin typeface="Times New Roman" panose="02020603050405020304" pitchFamily="18" charset="0"/>
                <a:ea typeface="华文楷体" panose="02010600040101010101" pitchFamily="2" charset="-122"/>
              </a:rPr>
              <a:t>）得：</a:t>
            </a:r>
          </a:p>
        </p:txBody>
      </p:sp>
      <p:sp>
        <p:nvSpPr>
          <p:cNvPr id="30726" name="矩形 17"/>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graphicFrame>
        <p:nvGraphicFramePr>
          <p:cNvPr id="30727" name="Object 7"/>
          <p:cNvGraphicFramePr>
            <a:graphicFrameLocks noChangeAspect="1"/>
          </p:cNvGraphicFramePr>
          <p:nvPr/>
        </p:nvGraphicFramePr>
        <p:xfrm>
          <a:off x="1476375" y="2451100"/>
          <a:ext cx="5329238" cy="1831975"/>
        </p:xfrm>
        <a:graphic>
          <a:graphicData uri="http://schemas.openxmlformats.org/presentationml/2006/ole">
            <mc:AlternateContent xmlns:mc="http://schemas.openxmlformats.org/markup-compatibility/2006">
              <mc:Choice xmlns:v="urn:schemas-microsoft-com:vml" Requires="v">
                <p:oleObj spid="_x0000_s10472" r:id="rId6" imgW="3225800" imgH="1104900" progId="Equation.DSMT4">
                  <p:embed/>
                </p:oleObj>
              </mc:Choice>
              <mc:Fallback>
                <p:oleObj r:id="rId6" imgW="3225800" imgH="1104900" progId="Equation.DSMT4">
                  <p:embed/>
                  <p:pic>
                    <p:nvPicPr>
                      <p:cNvPr id="0" name="图片 3081"/>
                      <p:cNvPicPr/>
                      <p:nvPr/>
                    </p:nvPicPr>
                    <p:blipFill>
                      <a:blip r:embed="rId7"/>
                      <a:stretch>
                        <a:fillRect/>
                      </a:stretch>
                    </p:blipFill>
                    <p:spPr>
                      <a:xfrm>
                        <a:off x="1476375" y="2451100"/>
                        <a:ext cx="5329238" cy="1831975"/>
                      </a:xfrm>
                      <a:prstGeom prst="rect">
                        <a:avLst/>
                      </a:prstGeom>
                      <a:noFill/>
                      <a:ln w="38100">
                        <a:noFill/>
                        <a:miter/>
                      </a:ln>
                    </p:spPr>
                  </p:pic>
                </p:oleObj>
              </mc:Fallback>
            </mc:AlternateContent>
          </a:graphicData>
        </a:graphic>
      </p:graphicFrame>
      <p:sp>
        <p:nvSpPr>
          <p:cNvPr id="30728" name="Rectangle 11"/>
          <p:cNvSpPr/>
          <p:nvPr/>
        </p:nvSpPr>
        <p:spPr>
          <a:xfrm>
            <a:off x="431800" y="4383088"/>
            <a:ext cx="4179888" cy="400050"/>
          </a:xfrm>
          <a:prstGeom prst="rect">
            <a:avLst/>
          </a:prstGeom>
          <a:noFill/>
          <a:ln w="9525">
            <a:noFill/>
          </a:ln>
        </p:spPr>
        <p:txBody>
          <a:bodyPr wrap="none" lIns="91372" tIns="45686" rIns="91372" bIns="45686" anchor="ctr" anchorCtr="0">
            <a:spAutoFit/>
          </a:bodyPr>
          <a:lstStyle/>
          <a:p>
            <a:pPr indent="400050">
              <a:buNone/>
            </a:pPr>
            <a:r>
              <a:rPr lang="zh-CN" altLang="en-US" sz="2000" b="1" dirty="0">
                <a:latin typeface="Times New Roman" panose="02020603050405020304" pitchFamily="18" charset="0"/>
                <a:ea typeface="华文楷体" panose="02010600040101010101" pitchFamily="2" charset="-122"/>
              </a:rPr>
              <a:t>同理可以得到另外两个惯性矩：</a:t>
            </a:r>
          </a:p>
        </p:txBody>
      </p:sp>
      <p:graphicFrame>
        <p:nvGraphicFramePr>
          <p:cNvPr id="30729" name="Object 10"/>
          <p:cNvGraphicFramePr>
            <a:graphicFrameLocks noChangeAspect="1"/>
          </p:cNvGraphicFramePr>
          <p:nvPr/>
        </p:nvGraphicFramePr>
        <p:xfrm>
          <a:off x="2046288" y="4838700"/>
          <a:ext cx="3989387" cy="635000"/>
        </p:xfrm>
        <a:graphic>
          <a:graphicData uri="http://schemas.openxmlformats.org/presentationml/2006/ole">
            <mc:AlternateContent xmlns:mc="http://schemas.openxmlformats.org/markup-compatibility/2006">
              <mc:Choice xmlns:v="urn:schemas-microsoft-com:vml" Requires="v">
                <p:oleObj spid="_x0000_s10473" r:id="rId8" imgW="2476500" imgH="393700" progId="Equation.DSMT4">
                  <p:embed/>
                </p:oleObj>
              </mc:Choice>
              <mc:Fallback>
                <p:oleObj r:id="rId8" imgW="2476500" imgH="393700" progId="Equation.DSMT4">
                  <p:embed/>
                  <p:pic>
                    <p:nvPicPr>
                      <p:cNvPr id="0" name="图片 3085"/>
                      <p:cNvPicPr/>
                      <p:nvPr/>
                    </p:nvPicPr>
                    <p:blipFill>
                      <a:blip r:embed="rId9"/>
                      <a:stretch>
                        <a:fillRect/>
                      </a:stretch>
                    </p:blipFill>
                    <p:spPr>
                      <a:xfrm>
                        <a:off x="2046288" y="4838700"/>
                        <a:ext cx="3989387" cy="6350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30725" grpId="1"/>
      <p:bldP spid="30728" grpId="0"/>
      <p:bldP spid="3072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latin typeface="Times New Roman" panose="02020603050405020304" pitchFamily="18" charset="0"/>
                <a:ea typeface="黑体" panose="02010609060101010101" pitchFamily="49" charset="-122"/>
              </a:rPr>
              <a:t>24</a:t>
            </a:fld>
            <a:endParaRPr lang="zh-CN" altLang="en-US" sz="1400" dirty="0">
              <a:latin typeface="Times New Roman" panose="02020603050405020304" pitchFamily="18" charset="0"/>
              <a:ea typeface="黑体" panose="02010609060101010101" pitchFamily="49" charset="-122"/>
            </a:endParaRPr>
          </a:p>
        </p:txBody>
      </p:sp>
      <p:sp>
        <p:nvSpPr>
          <p:cNvPr id="31747" name="Rectangle 12"/>
          <p:cNvSpPr/>
          <p:nvPr/>
        </p:nvSpPr>
        <p:spPr>
          <a:xfrm>
            <a:off x="755650" y="1203325"/>
            <a:ext cx="2236788" cy="40005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下面计算惯性积：</a:t>
            </a:r>
          </a:p>
        </p:txBody>
      </p:sp>
      <p:graphicFrame>
        <p:nvGraphicFramePr>
          <p:cNvPr id="31748" name="Object 13"/>
          <p:cNvGraphicFramePr>
            <a:graphicFrameLocks noChangeAspect="1"/>
          </p:cNvGraphicFramePr>
          <p:nvPr/>
        </p:nvGraphicFramePr>
        <p:xfrm>
          <a:off x="1725613" y="1797050"/>
          <a:ext cx="6091237" cy="1303338"/>
        </p:xfrm>
        <a:graphic>
          <a:graphicData uri="http://schemas.openxmlformats.org/presentationml/2006/ole">
            <mc:AlternateContent xmlns:mc="http://schemas.openxmlformats.org/markup-compatibility/2006">
              <mc:Choice xmlns:v="urn:schemas-microsoft-com:vml" Requires="v">
                <p:oleObj spid="_x0000_s11419" r:id="rId3" imgW="3530600" imgH="762000" progId="Equation.DSMT4">
                  <p:embed/>
                </p:oleObj>
              </mc:Choice>
              <mc:Fallback>
                <p:oleObj r:id="rId3" imgW="3530600" imgH="762000" progId="Equation.DSMT4">
                  <p:embed/>
                  <p:pic>
                    <p:nvPicPr>
                      <p:cNvPr id="0" name="图片 3099"/>
                      <p:cNvPicPr/>
                      <p:nvPr/>
                    </p:nvPicPr>
                    <p:blipFill>
                      <a:blip r:embed="rId4"/>
                      <a:stretch>
                        <a:fillRect/>
                      </a:stretch>
                    </p:blipFill>
                    <p:spPr>
                      <a:xfrm>
                        <a:off x="1725613" y="1797050"/>
                        <a:ext cx="6091237" cy="1303338"/>
                      </a:xfrm>
                      <a:prstGeom prst="rect">
                        <a:avLst/>
                      </a:prstGeom>
                      <a:noFill/>
                      <a:ln w="38100">
                        <a:noFill/>
                        <a:miter/>
                      </a:ln>
                    </p:spPr>
                  </p:pic>
                </p:oleObj>
              </mc:Fallback>
            </mc:AlternateContent>
          </a:graphicData>
        </a:graphic>
      </p:graphicFrame>
      <p:sp>
        <p:nvSpPr>
          <p:cNvPr id="31749" name="Rectangle 15"/>
          <p:cNvSpPr/>
          <p:nvPr/>
        </p:nvSpPr>
        <p:spPr>
          <a:xfrm>
            <a:off x="877888" y="3187700"/>
            <a:ext cx="3775075" cy="40005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同理可以得到另外两个惯性积：</a:t>
            </a:r>
          </a:p>
        </p:txBody>
      </p:sp>
      <p:graphicFrame>
        <p:nvGraphicFramePr>
          <p:cNvPr id="31750" name="Object 16"/>
          <p:cNvGraphicFramePr>
            <a:graphicFrameLocks noChangeAspect="1"/>
          </p:cNvGraphicFramePr>
          <p:nvPr/>
        </p:nvGraphicFramePr>
        <p:xfrm>
          <a:off x="3136900" y="3667125"/>
          <a:ext cx="2870200" cy="666750"/>
        </p:xfrm>
        <a:graphic>
          <a:graphicData uri="http://schemas.openxmlformats.org/presentationml/2006/ole">
            <mc:AlternateContent xmlns:mc="http://schemas.openxmlformats.org/markup-compatibility/2006">
              <mc:Choice xmlns:v="urn:schemas-microsoft-com:vml" Requires="v">
                <p:oleObj spid="_x0000_s11420" r:id="rId5" imgW="1701800" imgH="393700" progId="Equation.DSMT4">
                  <p:embed/>
                </p:oleObj>
              </mc:Choice>
              <mc:Fallback>
                <p:oleObj r:id="rId5" imgW="1701800" imgH="393700" progId="Equation.DSMT4">
                  <p:embed/>
                  <p:pic>
                    <p:nvPicPr>
                      <p:cNvPr id="0" name="图片 3093"/>
                      <p:cNvPicPr/>
                      <p:nvPr/>
                    </p:nvPicPr>
                    <p:blipFill>
                      <a:blip r:embed="rId6"/>
                      <a:stretch>
                        <a:fillRect/>
                      </a:stretch>
                    </p:blipFill>
                    <p:spPr>
                      <a:xfrm>
                        <a:off x="3136900" y="3667125"/>
                        <a:ext cx="2870200" cy="666750"/>
                      </a:xfrm>
                      <a:prstGeom prst="rect">
                        <a:avLst/>
                      </a:prstGeom>
                      <a:noFill/>
                      <a:ln w="38100">
                        <a:noFill/>
                        <a:miter/>
                      </a:ln>
                    </p:spPr>
                  </p:pic>
                </p:oleObj>
              </mc:Fallback>
            </mc:AlternateContent>
          </a:graphicData>
        </a:graphic>
      </p:graphicFrame>
      <p:sp>
        <p:nvSpPr>
          <p:cNvPr id="31751" name="矩形 12"/>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mc:AlternateContent xmlns:mc="http://schemas.openxmlformats.org/markup-compatibility/2006" xmlns:a14="http://schemas.microsoft.com/office/drawing/2010/main">
        <mc:Choice Requires="a14">
          <p:sp>
            <p:nvSpPr>
              <p:cNvPr id="2" name="文本框 1"/>
              <p:cNvSpPr txBox="1"/>
              <p:nvPr/>
            </p:nvSpPr>
            <p:spPr>
              <a:xfrm>
                <a:off x="539686" y="5156771"/>
                <a:ext cx="8009255" cy="98615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𝐼</m:t>
                      </m:r>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3"/>
                                    <m:mcJc m:val="center"/>
                                  </m:mcPr>
                                </m:mc>
                              </m:mcs>
                              <m:ctrlPr>
                                <a:rPr lang="en-US" altLang="zh-CN" i="1">
                                  <a:latin typeface="Cambria Math" panose="02040503050406030204" pitchFamily="18" charset="0"/>
                                  <a:cs typeface="Cambria Math" panose="02040503050406030204" charset="0"/>
                                </a:rPr>
                              </m:ctrlPr>
                            </m:mPr>
                            <m:m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𝑥𝑥</m:t>
                                    </m:r>
                                  </m:sub>
                                </m:sSub>
                              </m:e>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𝑥𝑦</m:t>
                                    </m:r>
                                  </m:sub>
                                </m:sSub>
                              </m:e>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𝑥𝑧</m:t>
                                    </m:r>
                                  </m:sub>
                                </m:sSub>
                              </m:e>
                            </m:mr>
                            <m:m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𝑥𝑦</m:t>
                                    </m:r>
                                  </m:sub>
                                </m:sSub>
                              </m:e>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𝑦𝑦</m:t>
                                    </m:r>
                                  </m:sub>
                                </m:sSub>
                              </m:e>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𝑦𝑧</m:t>
                                    </m:r>
                                  </m:sub>
                                </m:sSub>
                              </m:e>
                            </m:mr>
                            <m:mr>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𝑥𝑧</m:t>
                                    </m:r>
                                  </m:sub>
                                </m:sSub>
                              </m:e>
                              <m:e>
                                <m:r>
                                  <a:rPr lang="en-US" altLang="zh-CN" i="1">
                                    <a:latin typeface="Cambria Math" panose="02040503050406030204" charset="0"/>
                                    <a:cs typeface="Cambria Math" panose="02040503050406030204" charset="0"/>
                                  </a:rPr>
                                  <m:t>−</m:t>
                                </m:r>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𝑦𝑧</m:t>
                                    </m:r>
                                  </m:sub>
                                </m:sSub>
                              </m:e>
                              <m:e>
                                <m:sSub>
                                  <m:sSubPr>
                                    <m:ctrlPr>
                                      <a:rPr lang="en-US" altLang="zh-CN" i="1">
                                        <a:latin typeface="Cambria Math" panose="02040503050406030204" pitchFamily="18" charset="0"/>
                                        <a:cs typeface="Cambria Math" panose="02040503050406030204" charset="0"/>
                                      </a:rPr>
                                    </m:ctrlPr>
                                  </m:sSubPr>
                                  <m:e>
                                    <m:r>
                                      <a:rPr lang="en-US" altLang="zh-CN" i="1">
                                        <a:latin typeface="Cambria Math" panose="02040503050406030204" charset="0"/>
                                        <a:cs typeface="Cambria Math" panose="02040503050406030204" charset="0"/>
                                      </a:rPr>
                                      <m:t>𝐼</m:t>
                                    </m:r>
                                  </m:e>
                                  <m:sub>
                                    <m:r>
                                      <a:rPr lang="en-US" altLang="zh-CN" i="1">
                                        <a:latin typeface="Cambria Math" panose="02040503050406030204" charset="0"/>
                                        <a:cs typeface="Cambria Math" panose="02040503050406030204" charset="0"/>
                                      </a:rPr>
                                      <m:t>𝑧𝑧</m:t>
                                    </m:r>
                                  </m:sub>
                                </m:sSub>
                              </m:e>
                            </m:mr>
                          </m:m>
                        </m:e>
                      </m:d>
                      <m:r>
                        <a:rPr lang="en-US" altLang="zh-CN" i="1">
                          <a:latin typeface="Cambria Math" panose="02040503050406030204" charset="0"/>
                          <a:ea typeface="MS Mincho" charset="0"/>
                          <a:cs typeface="Cambria Math" panose="02040503050406030204" charset="0"/>
                        </a:rPr>
                        <m:t>=</m:t>
                      </m:r>
                      <m:d>
                        <m:dPr>
                          <m:begChr m:val="["/>
                          <m:endChr m:val="]"/>
                          <m:ctrlPr>
                            <a:rPr lang="en-US" altLang="zh-CN" i="1">
                              <a:latin typeface="Cambria Math" panose="02040503050406030204" pitchFamily="18" charset="0"/>
                              <a:cs typeface="Cambria Math" panose="02040503050406030204" charset="0"/>
                            </a:rPr>
                          </m:ctrlPr>
                        </m:dPr>
                        <m:e>
                          <m:m>
                            <m:mPr>
                              <m:mcs>
                                <m:mc>
                                  <m:mcPr>
                                    <m:count m:val="3"/>
                                    <m:mcJc m:val="center"/>
                                  </m:mcPr>
                                </m:mc>
                              </m:mcs>
                              <m:ctrlPr>
                                <a:rPr lang="en-US" altLang="zh-CN" i="1">
                                  <a:latin typeface="Cambria Math" panose="02040503050406030204" pitchFamily="18" charset="0"/>
                                  <a:cs typeface="Cambria Math" panose="02040503050406030204" charset="0"/>
                                </a:rPr>
                              </m:ctrlPr>
                            </m:mPr>
                            <m:mr>
                              <m:e>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m:t>
                                    </m:r>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𝑊</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𝐿</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num>
                                  <m:den>
                                    <m:r>
                                      <a:rPr lang="en-US" altLang="zh-CN" i="1">
                                        <a:latin typeface="Cambria Math" panose="02040503050406030204" charset="0"/>
                                        <a:ea typeface="MS Mincho" charset="0"/>
                                        <a:cs typeface="Cambria Math" panose="02040503050406030204" charset="0"/>
                                      </a:rPr>
                                      <m:t>3</m:t>
                                    </m:r>
                                  </m:den>
                                </m:f>
                              </m:e>
                              <m:e>
                                <m:r>
                                  <a:rPr lang="en-US" altLang="zh-CN" i="1">
                                    <a:latin typeface="Cambria Math" panose="02040503050406030204" charset="0"/>
                                    <a:ea typeface="MS Mincho"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𝑀𝑊𝐿</m:t>
                                    </m:r>
                                  </m:num>
                                  <m:den>
                                    <m:r>
                                      <a:rPr lang="en-US" altLang="zh-CN" i="1">
                                        <a:latin typeface="Cambria Math" panose="02040503050406030204" charset="0"/>
                                        <a:ea typeface="MS Mincho" charset="0"/>
                                        <a:cs typeface="Cambria Math" panose="02040503050406030204" charset="0"/>
                                      </a:rPr>
                                      <m:t>4</m:t>
                                    </m:r>
                                  </m:den>
                                </m:f>
                              </m:e>
                              <m:e>
                                <m:r>
                                  <a:rPr lang="en-US" altLang="zh-CN" i="1">
                                    <a:latin typeface="Cambria Math" panose="02040503050406030204" charset="0"/>
                                    <a:ea typeface="MS Mincho"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𝑀𝑊𝐻</m:t>
                                    </m:r>
                                  </m:num>
                                  <m:den>
                                    <m:r>
                                      <a:rPr lang="en-US" altLang="zh-CN" i="1">
                                        <a:latin typeface="Cambria Math" panose="02040503050406030204" charset="0"/>
                                        <a:ea typeface="MS Mincho" charset="0"/>
                                        <a:cs typeface="Cambria Math" panose="02040503050406030204" charset="0"/>
                                      </a:rPr>
                                      <m:t>4</m:t>
                                    </m:r>
                                  </m:den>
                                </m:f>
                              </m:e>
                            </m:mr>
                            <m:mr>
                              <m:e>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𝑀𝑊𝐿</m:t>
                                    </m:r>
                                  </m:num>
                                  <m:den>
                                    <m:r>
                                      <a:rPr lang="en-US" altLang="zh-CN" i="1">
                                        <a:latin typeface="Cambria Math" panose="02040503050406030204" charset="0"/>
                                        <a:ea typeface="MS Mincho" charset="0"/>
                                        <a:cs typeface="Cambria Math" panose="02040503050406030204" charset="0"/>
                                      </a:rPr>
                                      <m:t>4</m:t>
                                    </m:r>
                                  </m:den>
                                </m:f>
                              </m:e>
                              <m:e>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m:t>
                                    </m:r>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𝑊</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𝐻</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num>
                                  <m:den>
                                    <m:r>
                                      <a:rPr lang="en-US" altLang="zh-CN" i="1">
                                        <a:latin typeface="Cambria Math" panose="02040503050406030204" charset="0"/>
                                        <a:ea typeface="MS Mincho" charset="0"/>
                                        <a:cs typeface="Cambria Math" panose="02040503050406030204" charset="0"/>
                                      </a:rPr>
                                      <m:t>3</m:t>
                                    </m:r>
                                  </m:den>
                                </m:f>
                              </m:e>
                              <m:e>
                                <m:r>
                                  <a:rPr lang="en-US" altLang="zh-CN" i="1">
                                    <a:latin typeface="Cambria Math" panose="02040503050406030204" charset="0"/>
                                    <a:ea typeface="MS Mincho"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𝑀𝐻𝐿</m:t>
                                    </m:r>
                                  </m:num>
                                  <m:den>
                                    <m:r>
                                      <a:rPr lang="en-US" altLang="zh-CN" i="1">
                                        <a:latin typeface="Cambria Math" panose="02040503050406030204" charset="0"/>
                                        <a:ea typeface="MS Mincho" charset="0"/>
                                        <a:cs typeface="Cambria Math" panose="02040503050406030204" charset="0"/>
                                      </a:rPr>
                                      <m:t>4</m:t>
                                    </m:r>
                                  </m:den>
                                </m:f>
                              </m:e>
                            </m:mr>
                            <m:mr>
                              <m:e>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𝑀𝑊𝐻</m:t>
                                    </m:r>
                                  </m:num>
                                  <m:den>
                                    <m:r>
                                      <a:rPr lang="en-US" altLang="zh-CN" i="1">
                                        <a:latin typeface="Cambria Math" panose="02040503050406030204" charset="0"/>
                                        <a:ea typeface="MS Mincho" charset="0"/>
                                        <a:cs typeface="Cambria Math" panose="02040503050406030204" charset="0"/>
                                      </a:rPr>
                                      <m:t>4</m:t>
                                    </m:r>
                                  </m:den>
                                </m:f>
                              </m:e>
                              <m:e>
                                <m:r>
                                  <a:rPr lang="en-US" altLang="zh-CN" i="1">
                                    <a:latin typeface="Cambria Math" panose="02040503050406030204" charset="0"/>
                                    <a:cs typeface="Cambria Math" panose="02040503050406030204" charset="0"/>
                                  </a:rPr>
                                  <m:t>−</m:t>
                                </m:r>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𝑀𝐻𝐿</m:t>
                                    </m:r>
                                  </m:num>
                                  <m:den>
                                    <m:r>
                                      <a:rPr lang="en-US" altLang="zh-CN" i="1">
                                        <a:latin typeface="Cambria Math" panose="02040503050406030204" charset="0"/>
                                        <a:ea typeface="MS Mincho" charset="0"/>
                                        <a:cs typeface="Cambria Math" panose="02040503050406030204" charset="0"/>
                                      </a:rPr>
                                      <m:t>4</m:t>
                                    </m:r>
                                  </m:den>
                                </m:f>
                              </m:e>
                              <m:e>
                                <m:f>
                                  <m:fPr>
                                    <m:type m:val="lin"/>
                                    <m:ctrlPr>
                                      <a:rPr lang="en-US" altLang="zh-CN" i="1">
                                        <a:latin typeface="Cambria Math" panose="02040503050406030204" pitchFamily="18" charset="0"/>
                                        <a:cs typeface="Cambria Math" panose="02040503050406030204" charset="0"/>
                                      </a:rPr>
                                    </m:ctrlPr>
                                  </m:fPr>
                                  <m:num>
                                    <m:r>
                                      <a:rPr lang="en-US" altLang="zh-CN" i="1">
                                        <a:latin typeface="Cambria Math" panose="02040503050406030204" charset="0"/>
                                        <a:cs typeface="Cambria Math" panose="02040503050406030204" charset="0"/>
                                      </a:rPr>
                                      <m:t>𝑀</m:t>
                                    </m:r>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𝐻</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sSup>
                                      <m:sSupPr>
                                        <m:ctrlPr>
                                          <a:rPr lang="en-US" altLang="zh-CN" i="1">
                                            <a:latin typeface="Cambria Math" panose="02040503050406030204" pitchFamily="18" charset="0"/>
                                            <a:cs typeface="Cambria Math" panose="02040503050406030204" charset="0"/>
                                          </a:rPr>
                                        </m:ctrlPr>
                                      </m:sSupPr>
                                      <m:e>
                                        <m:r>
                                          <a:rPr lang="en-US" altLang="zh-CN" i="1">
                                            <a:latin typeface="Cambria Math" panose="02040503050406030204" charset="0"/>
                                            <a:cs typeface="Cambria Math" panose="02040503050406030204" charset="0"/>
                                          </a:rPr>
                                          <m:t>𝐿</m:t>
                                        </m:r>
                                      </m:e>
                                      <m:sup>
                                        <m:r>
                                          <a:rPr lang="en-US" altLang="zh-CN" i="1">
                                            <a:latin typeface="Cambria Math" panose="02040503050406030204" charset="0"/>
                                            <a:ea typeface="MS Mincho" charset="0"/>
                                            <a:cs typeface="Cambria Math" panose="02040503050406030204" charset="0"/>
                                          </a:rPr>
                                          <m:t>2</m:t>
                                        </m:r>
                                      </m:sup>
                                    </m:sSup>
                                    <m:r>
                                      <a:rPr lang="en-US" altLang="zh-CN" i="1">
                                        <a:latin typeface="Cambria Math" panose="02040503050406030204" charset="0"/>
                                        <a:ea typeface="MS Mincho" charset="0"/>
                                        <a:cs typeface="Cambria Math" panose="02040503050406030204" charset="0"/>
                                      </a:rPr>
                                      <m:t>)</m:t>
                                    </m:r>
                                  </m:num>
                                  <m:den>
                                    <m:r>
                                      <a:rPr lang="en-US" altLang="zh-CN" i="1">
                                        <a:latin typeface="Cambria Math" panose="02040503050406030204" charset="0"/>
                                        <a:ea typeface="MS Mincho" charset="0"/>
                                        <a:cs typeface="Cambria Math" panose="02040503050406030204" charset="0"/>
                                      </a:rPr>
                                      <m:t>3</m:t>
                                    </m:r>
                                  </m:den>
                                </m:f>
                              </m:e>
                            </m:mr>
                          </m:m>
                        </m:e>
                      </m:d>
                    </m:oMath>
                  </m:oMathPara>
                </a14:m>
                <a:endParaRPr lang="zh-CN" altLang="en-US">
                  <a:latin typeface="Times New Roman" panose="02020603050405020304" pitchFamily="18" charset="0"/>
                  <a:cs typeface="Times New Roman" panose="02020603050405020304" pitchFamily="18"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539686" y="5156771"/>
                <a:ext cx="8009255" cy="986155"/>
              </a:xfrm>
              <a:prstGeom prst="rect">
                <a:avLst/>
              </a:prstGeom>
              <a:blipFill rotWithShape="1">
                <a:blip r:embed="rId7"/>
                <a:stretch>
                  <a:fillRect l="-7" t="-58" r="7" b="58"/>
                </a:stretch>
              </a:blipFill>
            </p:spPr>
            <p:txBody>
              <a:bodyPr/>
              <a:lstStyle/>
              <a:p>
                <a:r>
                  <a:rPr lang="zh-CN" altLang="en-US">
                    <a:noFill/>
                  </a:rPr>
                  <a:t> </a:t>
                </a:r>
              </a:p>
            </p:txBody>
          </p:sp>
        </mc:Fallback>
      </mc:AlternateContent>
      <p:sp>
        <p:nvSpPr>
          <p:cNvPr id="3" name="Rectangle 15"/>
          <p:cNvSpPr/>
          <p:nvPr/>
        </p:nvSpPr>
        <p:spPr>
          <a:xfrm>
            <a:off x="1042988" y="4438015"/>
            <a:ext cx="4100195" cy="397510"/>
          </a:xfrm>
          <a:prstGeom prst="rect">
            <a:avLst/>
          </a:prstGeom>
          <a:noFill/>
          <a:ln w="9525">
            <a:noFill/>
          </a:ln>
        </p:spPr>
        <p:txBody>
          <a:bodyPr wrap="none" lIns="91372" tIns="45686" rIns="91372" bIns="45686" anchor="ctr" anchorCtr="0">
            <a:spAutoFit/>
          </a:bodyPr>
          <a:lstStyle/>
          <a:p>
            <a:r>
              <a:rPr lang="zh-CN" altLang="en-US" sz="2000" b="1" dirty="0">
                <a:latin typeface="Times New Roman" panose="02020603050405020304" pitchFamily="18" charset="0"/>
                <a:ea typeface="华文楷体" panose="02010600040101010101" pitchFamily="2" charset="-122"/>
              </a:rPr>
              <a:t>因此，长方形刚体的惯性张量</a:t>
            </a:r>
            <a:r>
              <a:rPr lang="en-US" altLang="zh-CN" sz="2000" b="1" i="1" dirty="0">
                <a:latin typeface="Times New Roman" panose="02020603050405020304" pitchFamily="18" charset="0"/>
                <a:ea typeface="华文楷体" panose="02010600040101010101" pitchFamily="2" charset="-122"/>
              </a:rPr>
              <a:t>I</a:t>
            </a:r>
            <a:r>
              <a:rPr lang="zh-CN" altLang="en-US" sz="2000" b="1" dirty="0">
                <a:latin typeface="Times New Roman" panose="02020603050405020304" pitchFamily="18" charset="0"/>
                <a:ea typeface="华文楷体" panose="02010600040101010101" pitchFamily="2" charset="-122"/>
              </a:rPr>
              <a:t>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P spid="31749" grpId="1"/>
      <p:bldP spid="2" grpId="0"/>
      <p:bldP spid="2" grpId="1"/>
      <p:bldP spid="3" grpId="0"/>
      <p:bldP spid="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81" name="Picture 39"/>
          <p:cNvPicPr>
            <a:picLocks noChangeAspect="1"/>
          </p:cNvPicPr>
          <p:nvPr/>
        </p:nvPicPr>
        <p:blipFill>
          <a:blip r:embed="rId2"/>
          <a:stretch>
            <a:fillRect/>
          </a:stretch>
        </p:blipFill>
        <p:spPr>
          <a:xfrm>
            <a:off x="5431790" y="4587240"/>
            <a:ext cx="2778760" cy="2259965"/>
          </a:xfrm>
          <a:prstGeom prst="rect">
            <a:avLst/>
          </a:prstGeom>
          <a:noFill/>
          <a:ln w="9525">
            <a:noFill/>
          </a:ln>
        </p:spPr>
      </p:pic>
      <p:sp>
        <p:nvSpPr>
          <p:cNvPr id="33794"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solidFill>
                  <a:srgbClr val="022EBA"/>
                </a:solidFill>
                <a:latin typeface="Times New Roman" panose="02020603050405020304" pitchFamily="18" charset="0"/>
                <a:ea typeface="黑体" panose="02010609060101010101" pitchFamily="49" charset="-122"/>
              </a:rPr>
              <a:t>25</a:t>
            </a:fld>
            <a:endParaRPr lang="zh-CN" altLang="en-US" sz="1400" dirty="0">
              <a:solidFill>
                <a:srgbClr val="022EBA"/>
              </a:solidFill>
              <a:latin typeface="Times New Roman" panose="02020603050405020304" pitchFamily="18" charset="0"/>
              <a:ea typeface="黑体" panose="02010609060101010101" pitchFamily="49" charset="-122"/>
            </a:endParaRPr>
          </a:p>
        </p:txBody>
      </p:sp>
      <p:sp>
        <p:nvSpPr>
          <p:cNvPr id="33795" name="Rectangle 12"/>
          <p:cNvSpPr/>
          <p:nvPr/>
        </p:nvSpPr>
        <p:spPr>
          <a:xfrm>
            <a:off x="668338" y="4040188"/>
            <a:ext cx="8191500" cy="708025"/>
          </a:xfrm>
          <a:prstGeom prst="rect">
            <a:avLst/>
          </a:prstGeom>
          <a:noFill/>
          <a:ln w="9525">
            <a:noFill/>
          </a:ln>
        </p:spPr>
        <p:txBody>
          <a:bodyPr lIns="91372" tIns="45686" rIns="91372" bIns="45686" anchor="ctr" anchorCtr="0">
            <a:spAutoFit/>
          </a:bodyPr>
          <a:lstStyle/>
          <a:p>
            <a:pPr algn="just"/>
            <a:r>
              <a:rPr lang="zh-CN" altLang="en-US" sz="2000" b="1" dirty="0">
                <a:latin typeface="Times New Roman" panose="02020603050405020304" pitchFamily="18" charset="0"/>
                <a:ea typeface="华文楷体" panose="02010600040101010101" pitchFamily="2" charset="-122"/>
              </a:rPr>
              <a:t>其它的惯性矩和惯性积可通过交换</a:t>
            </a:r>
            <a:r>
              <a:rPr lang="en-US" altLang="zh-CN" sz="2000" b="1" dirty="0">
                <a:latin typeface="Times New Roman" panose="02020603050405020304" pitchFamily="18" charset="0"/>
                <a:ea typeface="华文楷体" panose="02010600040101010101" pitchFamily="2" charset="-122"/>
              </a:rPr>
              <a:t>x</a:t>
            </a:r>
            <a:r>
              <a:rPr lang="zh-CN" altLang="en-US" sz="2000" b="1" dirty="0">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华文楷体" panose="02010600040101010101" pitchFamily="2" charset="-122"/>
              </a:rPr>
              <a:t>y</a:t>
            </a:r>
            <a:r>
              <a:rPr lang="zh-CN" altLang="en-US" sz="2000" b="1" dirty="0">
                <a:latin typeface="Times New Roman" panose="02020603050405020304" pitchFamily="18" charset="0"/>
                <a:ea typeface="华文楷体" panose="02010600040101010101" pitchFamily="2" charset="-122"/>
              </a:rPr>
              <a:t>、</a:t>
            </a:r>
            <a:r>
              <a:rPr lang="en-US" altLang="zh-CN" sz="2000" b="1" dirty="0">
                <a:latin typeface="Times New Roman" panose="02020603050405020304" pitchFamily="18" charset="0"/>
                <a:ea typeface="华文楷体" panose="02010600040101010101" pitchFamily="2" charset="-122"/>
              </a:rPr>
              <a:t>z</a:t>
            </a:r>
            <a:r>
              <a:rPr lang="zh-CN" altLang="en-US" sz="2000" b="1" dirty="0">
                <a:latin typeface="Times New Roman" panose="02020603050405020304" pitchFamily="18" charset="0"/>
                <a:ea typeface="华文楷体" panose="02010600040101010101" pitchFamily="2" charset="-122"/>
              </a:rPr>
              <a:t>的顺序得到。其中，</a:t>
            </a:r>
            <a:r>
              <a:rPr lang="en-US" altLang="zh-CN" sz="2000" b="1" baseline="30000" dirty="0">
                <a:latin typeface="Times New Roman" panose="02020603050405020304" pitchFamily="18" charset="0"/>
                <a:ea typeface="华文楷体" panose="02010600040101010101" pitchFamily="2" charset="-122"/>
              </a:rPr>
              <a:t>C</a:t>
            </a:r>
            <a:r>
              <a:rPr lang="en-US" altLang="zh-CN" sz="2000" b="1" i="1" dirty="0">
                <a:latin typeface="Times New Roman" panose="02020603050405020304" pitchFamily="18" charset="0"/>
                <a:ea typeface="华文楷体" panose="02010600040101010101" pitchFamily="2" charset="-122"/>
              </a:rPr>
              <a:t>I </a:t>
            </a:r>
            <a:r>
              <a:rPr lang="zh-CN" altLang="en-US" sz="2000" b="1" dirty="0">
                <a:latin typeface="Times New Roman" panose="02020603050405020304" pitchFamily="18" charset="0"/>
                <a:ea typeface="华文楷体" panose="02010600040101010101" pitchFamily="2" charset="-122"/>
              </a:rPr>
              <a:t>表示刚体绕质心轴的惯性矩，</a:t>
            </a:r>
            <a:r>
              <a:rPr lang="en-US" altLang="zh-CN" sz="2000" b="1" dirty="0">
                <a:latin typeface="Times New Roman" panose="02020603050405020304" pitchFamily="18" charset="0"/>
                <a:ea typeface="华文楷体" panose="02010600040101010101" pitchFamily="2" charset="-122"/>
              </a:rPr>
              <a:t>m</a:t>
            </a:r>
            <a:r>
              <a:rPr lang="zh-CN" altLang="en-US" sz="2000" b="1" dirty="0">
                <a:latin typeface="Times New Roman" panose="02020603050405020304" pitchFamily="18" charset="0"/>
                <a:ea typeface="华文楷体" panose="02010600040101010101" pitchFamily="2" charset="-122"/>
              </a:rPr>
              <a:t>为刚体质量，</a:t>
            </a:r>
            <a:r>
              <a:rPr lang="en-US" altLang="zh-CN" sz="2000" b="1" i="1" dirty="0">
                <a:latin typeface="Times New Roman" panose="02020603050405020304" pitchFamily="18" charset="0"/>
                <a:ea typeface="华文楷体" panose="02010600040101010101" pitchFamily="2" charset="-122"/>
              </a:rPr>
              <a:t>d</a:t>
            </a:r>
            <a:r>
              <a:rPr lang="zh-CN" altLang="en-US" sz="2000" b="1" dirty="0">
                <a:latin typeface="Times New Roman" panose="02020603050405020304" pitchFamily="18" charset="0"/>
                <a:ea typeface="华文楷体" panose="02010600040101010101" pitchFamily="2" charset="-122"/>
              </a:rPr>
              <a:t>为两轴之间的距离。 </a:t>
            </a:r>
          </a:p>
        </p:txBody>
      </p:sp>
      <p:sp>
        <p:nvSpPr>
          <p:cNvPr id="33796" name="Rectangle 13"/>
          <p:cNvSpPr/>
          <p:nvPr/>
        </p:nvSpPr>
        <p:spPr>
          <a:xfrm>
            <a:off x="683895" y="4940935"/>
            <a:ext cx="3213735" cy="1628775"/>
          </a:xfrm>
          <a:prstGeom prst="rect">
            <a:avLst/>
          </a:prstGeom>
          <a:noFill/>
          <a:ln w="9525">
            <a:noFill/>
          </a:ln>
        </p:spPr>
        <p:txBody>
          <a:bodyPr wrap="square" lIns="91372" tIns="45686" rIns="91372" bIns="45686" anchor="ctr" anchorCtr="0">
            <a:spAutoFit/>
          </a:bodyPr>
          <a:lstStyle/>
          <a:p>
            <a:pPr algn="just"/>
            <a:r>
              <a:rPr lang="zh-CN" altLang="en-US" sz="2000" b="1" dirty="0">
                <a:latin typeface="华文楷体" panose="02010600040101010101" pitchFamily="2" charset="-122"/>
                <a:ea typeface="华文楷体" panose="02010600040101010101" pitchFamily="2" charset="-122"/>
              </a:rPr>
              <a:t>        若已知刚体绕质心轴的惯性矩，则刚体绕任意平行轴的惯性矩可以非常方便地利用平行移轴定理进行计算。 </a:t>
            </a:r>
          </a:p>
        </p:txBody>
      </p:sp>
      <p:sp>
        <p:nvSpPr>
          <p:cNvPr id="33797" name="矩形 2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
        <p:nvSpPr>
          <p:cNvPr id="33798" name="Rectangle 19"/>
          <p:cNvSpPr/>
          <p:nvPr/>
        </p:nvSpPr>
        <p:spPr>
          <a:xfrm>
            <a:off x="628650" y="1031875"/>
            <a:ext cx="2190750" cy="461963"/>
          </a:xfrm>
          <a:prstGeom prst="rect">
            <a:avLst/>
          </a:prstGeom>
          <a:noFill/>
          <a:ln w="9525">
            <a:noFill/>
          </a:ln>
        </p:spPr>
        <p:txBody>
          <a:bodyPr wrap="none" lIns="91372" tIns="45686" rIns="91372" bIns="45686" anchor="ctr" anchorCtr="0">
            <a:spAutoFit/>
          </a:bodyPr>
          <a:lstStyle/>
          <a:p>
            <a:pPr>
              <a:buSzPct val="70000"/>
              <a:buFont typeface="Wingdings" panose="05000000000000000000" pitchFamily="2" charset="2"/>
              <a:buChar char="n"/>
            </a:pPr>
            <a:r>
              <a:rPr lang="zh-CN" altLang="en-US" sz="2400" b="1" dirty="0">
                <a:solidFill>
                  <a:srgbClr val="C00000"/>
                </a:solidFill>
                <a:latin typeface="华文楷体" panose="02010600040101010101" pitchFamily="2" charset="-122"/>
                <a:ea typeface="华文楷体" panose="02010600040101010101" pitchFamily="2" charset="-122"/>
              </a:rPr>
              <a:t>平行移轴定理</a:t>
            </a:r>
          </a:p>
        </p:txBody>
      </p:sp>
      <p:sp>
        <p:nvSpPr>
          <p:cNvPr id="24" name="Rectangle 13"/>
          <p:cNvSpPr>
            <a:spLocks noRot="1" noChangeAspect="1" noMove="1" noResize="1" noEditPoints="1" noAdjustHandles="1" noChangeArrowheads="1" noChangeShapeType="1" noTextEdit="1"/>
          </p:cNvSpPr>
          <p:nvPr/>
        </p:nvSpPr>
        <p:spPr bwMode="auto">
          <a:xfrm>
            <a:off x="899593" y="1628800"/>
            <a:ext cx="7920880" cy="1092859"/>
          </a:xfrm>
          <a:prstGeom prst="rect">
            <a:avLst/>
          </a:prstGeom>
          <a:blipFill>
            <a:blip r:embed="rId3"/>
            <a:stretch>
              <a:fillRect l="-847" t="-2235" r="-770" b="-4469"/>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等线" panose="02010600030101010101" pitchFamily="2" charset="-122"/>
                <a:ea typeface="等线" panose="02010600030101010101" pitchFamily="2" charset="-122"/>
                <a:cs typeface="+mn-cs"/>
              </a:rPr>
              <a:t> </a:t>
            </a:r>
          </a:p>
        </p:txBody>
      </p:sp>
      <p:sp>
        <p:nvSpPr>
          <p:cNvPr id="2" name="文本框 1"/>
          <p:cNvSpPr txBox="1">
            <a:spLocks noRot="1" noChangeAspect="1" noMove="1" noResize="1" noEditPoints="1" noAdjustHandles="1" noChangeArrowheads="1" noChangeShapeType="1" noTextEdit="1"/>
          </p:cNvSpPr>
          <p:nvPr/>
        </p:nvSpPr>
        <p:spPr>
          <a:xfrm>
            <a:off x="1331640" y="2766394"/>
            <a:ext cx="6768752" cy="1382686"/>
          </a:xfrm>
          <a:prstGeom prst="rect">
            <a:avLst/>
          </a:prstGeom>
          <a:blipFill>
            <a:blip r:embed="rId4"/>
            <a:stretch>
              <a:fillRect l="-900" t="-2643"/>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P spid="3379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solidFill>
                  <a:srgbClr val="022EBA"/>
                </a:solidFill>
                <a:latin typeface="Times New Roman" panose="02020603050405020304" pitchFamily="18" charset="0"/>
                <a:ea typeface="黑体" panose="02010609060101010101" pitchFamily="49" charset="-122"/>
              </a:rPr>
              <a:t>26</a:t>
            </a:fld>
            <a:endParaRPr lang="zh-CN" altLang="en-US" sz="1400" dirty="0">
              <a:solidFill>
                <a:srgbClr val="022EBA"/>
              </a:solidFill>
              <a:latin typeface="Times New Roman" panose="02020603050405020304" pitchFamily="18" charset="0"/>
              <a:ea typeface="黑体" panose="02010609060101010101" pitchFamily="49" charset="-122"/>
            </a:endParaRPr>
          </a:p>
        </p:txBody>
      </p:sp>
      <p:sp>
        <p:nvSpPr>
          <p:cNvPr id="34819" name="Rectangle 15"/>
          <p:cNvSpPr/>
          <p:nvPr/>
        </p:nvSpPr>
        <p:spPr>
          <a:xfrm>
            <a:off x="628650" y="1709738"/>
            <a:ext cx="5313363" cy="400050"/>
          </a:xfrm>
          <a:prstGeom prst="rect">
            <a:avLst/>
          </a:prstGeom>
          <a:noFill/>
          <a:ln w="9525">
            <a:noFill/>
          </a:ln>
        </p:spPr>
        <p:txBody>
          <a:bodyPr wrap="none" lIns="91372" tIns="45686" rIns="91372" bIns="45686" anchor="ctr" anchorCtr="0">
            <a:spAutoFit/>
          </a:bodyPr>
          <a:lstStyle/>
          <a:p>
            <a:r>
              <a:rPr lang="zh-CN" altLang="en-US" sz="2000" b="1" dirty="0">
                <a:solidFill>
                  <a:schemeClr val="tx1"/>
                </a:solidFill>
                <a:latin typeface="华文楷体" panose="02010600040101010101" pitchFamily="2" charset="-122"/>
                <a:ea typeface="华文楷体" panose="02010600040101010101" pitchFamily="2" charset="-122"/>
              </a:rPr>
              <a:t>例如，计算下图所示匀质杆绕杆端点的惯性矩</a:t>
            </a:r>
          </a:p>
        </p:txBody>
      </p:sp>
      <p:graphicFrame>
        <p:nvGraphicFramePr>
          <p:cNvPr id="34820" name="Object 16"/>
          <p:cNvGraphicFramePr>
            <a:graphicFrameLocks noChangeAspect="1"/>
          </p:cNvGraphicFramePr>
          <p:nvPr/>
        </p:nvGraphicFramePr>
        <p:xfrm>
          <a:off x="2173288" y="2901950"/>
          <a:ext cx="4284662" cy="674688"/>
        </p:xfrm>
        <a:graphic>
          <a:graphicData uri="http://schemas.openxmlformats.org/presentationml/2006/ole">
            <mc:AlternateContent xmlns:mc="http://schemas.openxmlformats.org/markup-compatibility/2006">
              <mc:Choice xmlns:v="urn:schemas-microsoft-com:vml" Requires="v">
                <p:oleObj spid="_x0000_s12445" r:id="rId3" imgW="2527300" imgH="393700" progId="Equation.DSMT4">
                  <p:embed/>
                </p:oleObj>
              </mc:Choice>
              <mc:Fallback>
                <p:oleObj r:id="rId3" imgW="2527300" imgH="393700" progId="Equation.DSMT4">
                  <p:embed/>
                  <p:pic>
                    <p:nvPicPr>
                      <p:cNvPr id="0" name="图片 3102"/>
                      <p:cNvPicPr/>
                      <p:nvPr/>
                    </p:nvPicPr>
                    <p:blipFill>
                      <a:blip r:embed="rId4"/>
                      <a:stretch>
                        <a:fillRect/>
                      </a:stretch>
                    </p:blipFill>
                    <p:spPr>
                      <a:xfrm>
                        <a:off x="2173288" y="2901950"/>
                        <a:ext cx="4284662" cy="674688"/>
                      </a:xfrm>
                      <a:prstGeom prst="rect">
                        <a:avLst/>
                      </a:prstGeom>
                      <a:noFill/>
                      <a:ln w="38100">
                        <a:noFill/>
                        <a:miter/>
                      </a:ln>
                    </p:spPr>
                  </p:pic>
                </p:oleObj>
              </mc:Fallback>
            </mc:AlternateContent>
          </a:graphicData>
        </a:graphic>
      </p:graphicFrame>
      <p:sp>
        <p:nvSpPr>
          <p:cNvPr id="34821" name="Rectangle 18"/>
          <p:cNvSpPr/>
          <p:nvPr/>
        </p:nvSpPr>
        <p:spPr>
          <a:xfrm>
            <a:off x="1006475" y="4022725"/>
            <a:ext cx="5264150" cy="396875"/>
          </a:xfrm>
          <a:prstGeom prst="rect">
            <a:avLst/>
          </a:prstGeom>
          <a:noFill/>
          <a:ln w="9525">
            <a:noFill/>
          </a:ln>
        </p:spPr>
        <p:txBody>
          <a:bodyPr wrap="none" lIns="91372" tIns="45686" rIns="91372" bIns="45686" anchor="ctr" anchorCtr="0">
            <a:spAutoFit/>
          </a:bodyPr>
          <a:lstStyle/>
          <a:p>
            <a:r>
              <a:rPr lang="zh-CN" altLang="en-US" sz="2000" b="1" dirty="0">
                <a:solidFill>
                  <a:schemeClr val="tx1"/>
                </a:solidFill>
                <a:latin typeface="Times New Roman" panose="02020603050405020304" pitchFamily="18" charset="0"/>
                <a:ea typeface="华文楷体" panose="02010600040101010101" pitchFamily="2" charset="-122"/>
              </a:rPr>
              <a:t>可以验证，与采用积分方法计算的结果相同。</a:t>
            </a:r>
          </a:p>
        </p:txBody>
      </p:sp>
      <p:sp>
        <p:nvSpPr>
          <p:cNvPr id="34822" name="矩形 21"/>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
        <p:nvSpPr>
          <p:cNvPr id="34823" name="Rectangle 19"/>
          <p:cNvSpPr/>
          <p:nvPr/>
        </p:nvSpPr>
        <p:spPr>
          <a:xfrm>
            <a:off x="628650" y="1031875"/>
            <a:ext cx="2190750" cy="461963"/>
          </a:xfrm>
          <a:prstGeom prst="rect">
            <a:avLst/>
          </a:prstGeom>
          <a:noFill/>
          <a:ln w="9525">
            <a:noFill/>
          </a:ln>
        </p:spPr>
        <p:txBody>
          <a:bodyPr wrap="none" lIns="91372" tIns="45686" rIns="91372" bIns="45686" anchor="ctr" anchorCtr="0">
            <a:spAutoFit/>
          </a:bodyPr>
          <a:lstStyle/>
          <a:p>
            <a:pPr>
              <a:buSzPct val="70000"/>
              <a:buFont typeface="Wingdings" panose="05000000000000000000" pitchFamily="2" charset="2"/>
              <a:buChar char="n"/>
            </a:pPr>
            <a:r>
              <a:rPr lang="zh-CN" altLang="en-US" sz="2400" b="1" dirty="0">
                <a:solidFill>
                  <a:srgbClr val="C00000"/>
                </a:solidFill>
                <a:latin typeface="华文楷体" panose="02010600040101010101" pitchFamily="2" charset="-122"/>
                <a:ea typeface="华文楷体" panose="02010600040101010101" pitchFamily="2" charset="-122"/>
              </a:rPr>
              <a:t>平行移轴定理</a:t>
            </a:r>
          </a:p>
        </p:txBody>
      </p:sp>
      <p:graphicFrame>
        <p:nvGraphicFramePr>
          <p:cNvPr id="34824" name="Object 20"/>
          <p:cNvGraphicFramePr>
            <a:graphicFrameLocks noChangeAspect="1"/>
          </p:cNvGraphicFramePr>
          <p:nvPr/>
        </p:nvGraphicFramePr>
        <p:xfrm>
          <a:off x="4983322" y="4714875"/>
          <a:ext cx="4160520" cy="1663700"/>
        </p:xfrm>
        <a:graphic>
          <a:graphicData uri="http://schemas.openxmlformats.org/presentationml/2006/ole">
            <mc:AlternateContent xmlns:mc="http://schemas.openxmlformats.org/markup-compatibility/2006">
              <mc:Choice xmlns:v="urn:schemas-microsoft-com:vml" Requires="v">
                <p:oleObj spid="_x0000_s12446" r:id="rId5" imgW="1799590" imgH="720090" progId="Visio.Drawing.11">
                  <p:embed/>
                </p:oleObj>
              </mc:Choice>
              <mc:Fallback>
                <p:oleObj r:id="rId5" imgW="1799590" imgH="720090" progId="Visio.Drawing.11">
                  <p:embed/>
                  <p:pic>
                    <p:nvPicPr>
                      <p:cNvPr id="0" name="图片 3101"/>
                      <p:cNvPicPr/>
                      <p:nvPr/>
                    </p:nvPicPr>
                    <p:blipFill>
                      <a:blip r:embed="rId6"/>
                      <a:stretch>
                        <a:fillRect/>
                      </a:stretch>
                    </p:blipFill>
                    <p:spPr>
                      <a:xfrm>
                        <a:off x="4983322" y="4714875"/>
                        <a:ext cx="4160520" cy="1663700"/>
                      </a:xfrm>
                      <a:prstGeom prst="rect">
                        <a:avLst/>
                      </a:prstGeom>
                      <a:noFill/>
                      <a:ln w="38100">
                        <a:noFill/>
                        <a:miter/>
                      </a:ln>
                    </p:spPr>
                  </p:pic>
                </p:oleObj>
              </mc:Fallback>
            </mc:AlternateContent>
          </a:graphicData>
        </a:graphic>
      </p:graphicFrame>
      <p:sp>
        <p:nvSpPr>
          <p:cNvPr id="34825" name="矩形 1"/>
          <p:cNvSpPr/>
          <p:nvPr/>
        </p:nvSpPr>
        <p:spPr>
          <a:xfrm>
            <a:off x="971550" y="2398713"/>
            <a:ext cx="2724150" cy="368300"/>
          </a:xfrm>
          <a:prstGeom prst="rect">
            <a:avLst/>
          </a:prstGeom>
          <a:noFill/>
          <a:ln w="9525">
            <a:noFill/>
          </a:ln>
        </p:spPr>
        <p:txBody>
          <a:bodyPr wrap="none">
            <a:spAutoFit/>
          </a:bodyPr>
          <a:lstStyle/>
          <a:p>
            <a:r>
              <a:rPr lang="zh-CN" altLang="en-US" b="1" dirty="0">
                <a:solidFill>
                  <a:schemeClr val="tx1"/>
                </a:solidFill>
                <a:latin typeface="华文楷体" panose="02010600040101010101" pitchFamily="2" charset="-122"/>
                <a:ea typeface="华文楷体" panose="02010600040101010101" pitchFamily="2" charset="-122"/>
              </a:rPr>
              <a:t>解：根据平行移轴定理，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等线" panose="02010600030101010101" pitchFamily="2" charset="-122"/>
                <a:ea typeface="等线"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等线" panose="02010600030101010101" pitchFamily="2" charset="-122"/>
                <a:ea typeface="等线" panose="02010600030101010101" pitchFamily="2" charset="-122"/>
                <a:cs typeface="+mn-cs"/>
              </a:defRPr>
            </a:lvl5pPr>
          </a:lstStyle>
          <a:p>
            <a:pPr lvl="0" algn="r" eaLnBrk="1" hangingPunct="1"/>
            <a:fld id="{9A0DB2DC-4C9A-4742-B13C-FB6460FD3503}" type="slidenum">
              <a:rPr lang="zh-CN" altLang="en-US" sz="1400" dirty="0">
                <a:solidFill>
                  <a:schemeClr val="tx1"/>
                </a:solidFill>
                <a:latin typeface="Times New Roman" panose="02020603050405020304" pitchFamily="18" charset="0"/>
                <a:ea typeface="黑体" panose="02010609060101010101" pitchFamily="49" charset="-122"/>
              </a:rPr>
              <a:t>27</a:t>
            </a:fld>
            <a:endParaRPr lang="zh-CN" altLang="en-US" sz="1400" dirty="0">
              <a:solidFill>
                <a:schemeClr val="tx1"/>
              </a:solidFill>
              <a:latin typeface="Times New Roman" panose="02020603050405020304" pitchFamily="18" charset="0"/>
              <a:ea typeface="黑体" panose="02010609060101010101" pitchFamily="49" charset="-122"/>
            </a:endParaRPr>
          </a:p>
        </p:txBody>
      </p:sp>
      <p:sp>
        <p:nvSpPr>
          <p:cNvPr id="2105" name="Rectangle 57"/>
          <p:cNvSpPr/>
          <p:nvPr/>
        </p:nvSpPr>
        <p:spPr>
          <a:xfrm>
            <a:off x="323850" y="1050925"/>
            <a:ext cx="8473440" cy="705485"/>
          </a:xfrm>
          <a:prstGeom prst="rect">
            <a:avLst/>
          </a:prstGeom>
          <a:noFill/>
          <a:ln w="9525">
            <a:noFill/>
          </a:ln>
        </p:spPr>
        <p:txBody>
          <a:bodyPr wrap="square" lIns="91372" tIns="45686" rIns="91372" bIns="45686" anchor="ctr" anchorCtr="0">
            <a:spAutoFit/>
          </a:bodyPr>
          <a:lstStyle/>
          <a:p>
            <a:r>
              <a:rPr lang="zh-CN" altLang="en-US" sz="2000" b="1" dirty="0">
                <a:solidFill>
                  <a:schemeClr val="tx1"/>
                </a:solidFill>
                <a:latin typeface="华文楷体" panose="02010600040101010101" pitchFamily="2" charset="-122"/>
                <a:ea typeface="华文楷体" panose="02010600040101010101" pitchFamily="2" charset="-122"/>
              </a:rPr>
              <a:t>例</a:t>
            </a:r>
            <a:r>
              <a:rPr lang="en-US" altLang="zh-CN" sz="2000" b="1" dirty="0">
                <a:solidFill>
                  <a:schemeClr val="tx1"/>
                </a:solidFill>
                <a:latin typeface="华文楷体" panose="02010600040101010101" pitchFamily="2" charset="-122"/>
                <a:ea typeface="华文楷体" panose="02010600040101010101" pitchFamily="2" charset="-122"/>
              </a:rPr>
              <a:t> </a:t>
            </a:r>
            <a:r>
              <a:rPr lang="zh-CN" altLang="en-US" sz="2000" b="1" dirty="0">
                <a:solidFill>
                  <a:schemeClr val="tx1"/>
                </a:solidFill>
                <a:latin typeface="华文楷体" panose="02010600040101010101" pitchFamily="2" charset="-122"/>
                <a:ea typeface="华文楷体" panose="02010600040101010101" pitchFamily="2" charset="-122"/>
              </a:rPr>
              <a:t>如图</a:t>
            </a:r>
            <a:r>
              <a:rPr lang="en-US" altLang="zh-CN" sz="2000" b="1" dirty="0">
                <a:solidFill>
                  <a:schemeClr val="tx1"/>
                </a:solidFill>
                <a:latin typeface="华文楷体" panose="02010600040101010101" pitchFamily="2" charset="-122"/>
                <a:ea typeface="华文楷体" panose="02010600040101010101" pitchFamily="2" charset="-122"/>
              </a:rPr>
              <a:t>6-4</a:t>
            </a:r>
            <a:r>
              <a:rPr lang="zh-CN" altLang="en-US" sz="2000" b="1" dirty="0">
                <a:solidFill>
                  <a:schemeClr val="tx1"/>
                </a:solidFill>
                <a:latin typeface="华文楷体" panose="02010600040101010101" pitchFamily="2" charset="-122"/>
                <a:ea typeface="华文楷体" panose="02010600040101010101" pitchFamily="2" charset="-122"/>
              </a:rPr>
              <a:t>所示质量均匀分布的长方形刚体在质心坐标系（原点位于质心，坐标系姿态与原坐标系姿态相同）下表示的惯性张量。</a:t>
            </a:r>
          </a:p>
        </p:txBody>
      </p:sp>
      <p:graphicFrame>
        <p:nvGraphicFramePr>
          <p:cNvPr id="2106" name="Object 58"/>
          <p:cNvGraphicFramePr>
            <a:graphicFrameLocks noChangeAspect="1"/>
          </p:cNvGraphicFramePr>
          <p:nvPr/>
        </p:nvGraphicFramePr>
        <p:xfrm>
          <a:off x="6605905" y="5049520"/>
          <a:ext cx="2743200" cy="1808480"/>
        </p:xfrm>
        <a:graphic>
          <a:graphicData uri="http://schemas.openxmlformats.org/presentationml/2006/ole">
            <mc:AlternateContent xmlns:mc="http://schemas.openxmlformats.org/markup-compatibility/2006">
              <mc:Choice xmlns:v="urn:schemas-microsoft-com:vml" Requires="v">
                <p:oleObj spid="_x0000_s13623" r:id="rId3" imgW="2921000" imgH="1930400" progId="Visio.Drawing.11">
                  <p:embed/>
                </p:oleObj>
              </mc:Choice>
              <mc:Fallback>
                <p:oleObj r:id="rId3" imgW="2921000" imgH="1930400" progId="Visio.Drawing.11">
                  <p:embed/>
                  <p:pic>
                    <p:nvPicPr>
                      <p:cNvPr id="0" name="图片 3114"/>
                      <p:cNvPicPr/>
                      <p:nvPr/>
                    </p:nvPicPr>
                    <p:blipFill>
                      <a:blip r:embed="rId4"/>
                      <a:stretch>
                        <a:fillRect/>
                      </a:stretch>
                    </p:blipFill>
                    <p:spPr>
                      <a:xfrm>
                        <a:off x="6605905" y="5049520"/>
                        <a:ext cx="2743200" cy="1808480"/>
                      </a:xfrm>
                      <a:prstGeom prst="rect">
                        <a:avLst/>
                      </a:prstGeom>
                      <a:noFill/>
                      <a:ln w="38100">
                        <a:noFill/>
                        <a:miter/>
                      </a:ln>
                    </p:spPr>
                  </p:pic>
                </p:oleObj>
              </mc:Fallback>
            </mc:AlternateContent>
          </a:graphicData>
        </a:graphic>
      </p:graphicFrame>
      <p:sp>
        <p:nvSpPr>
          <p:cNvPr id="2107" name="Rectangle 59"/>
          <p:cNvSpPr/>
          <p:nvPr/>
        </p:nvSpPr>
        <p:spPr>
          <a:xfrm>
            <a:off x="467678" y="1725613"/>
            <a:ext cx="4185920" cy="397510"/>
          </a:xfrm>
          <a:prstGeom prst="rect">
            <a:avLst/>
          </a:prstGeom>
          <a:noFill/>
          <a:ln w="9525">
            <a:noFill/>
          </a:ln>
        </p:spPr>
        <p:txBody>
          <a:bodyPr wrap="none" lIns="91372" tIns="45686" rIns="91372" bIns="45686" anchor="ctr" anchorCtr="0">
            <a:spAutoFit/>
          </a:bodyPr>
          <a:lstStyle/>
          <a:p>
            <a:r>
              <a:rPr lang="zh-CN" altLang="en-US" sz="2000" b="1" dirty="0">
                <a:solidFill>
                  <a:schemeClr val="tx1"/>
                </a:solidFill>
                <a:latin typeface="华文楷体" panose="02010600040101010101" pitchFamily="2" charset="-122"/>
                <a:ea typeface="华文楷体" panose="02010600040101010101" pitchFamily="2" charset="-122"/>
              </a:rPr>
              <a:t> 解：根据平行移轴定理计算，其中</a:t>
            </a:r>
            <a:r>
              <a:rPr lang="en-US" altLang="zh-CN" sz="2000" b="1" dirty="0">
                <a:solidFill>
                  <a:schemeClr val="tx1"/>
                </a:solidFill>
                <a:latin typeface="华文楷体" panose="02010600040101010101" pitchFamily="2" charset="-122"/>
                <a:ea typeface="华文楷体" panose="02010600040101010101" pitchFamily="2" charset="-122"/>
              </a:rPr>
              <a:t>:</a:t>
            </a:r>
            <a:r>
              <a:rPr lang="zh-CN" altLang="en-US" sz="2000" b="1" dirty="0">
                <a:solidFill>
                  <a:schemeClr val="tx1"/>
                </a:solidFill>
                <a:latin typeface="华文楷体" panose="02010600040101010101" pitchFamily="2" charset="-122"/>
                <a:ea typeface="华文楷体" panose="02010600040101010101" pitchFamily="2" charset="-122"/>
              </a:rPr>
              <a:t> </a:t>
            </a:r>
          </a:p>
        </p:txBody>
      </p:sp>
      <p:graphicFrame>
        <p:nvGraphicFramePr>
          <p:cNvPr id="2108" name="Object 60"/>
          <p:cNvGraphicFramePr>
            <a:graphicFrameLocks noChangeAspect="1"/>
          </p:cNvGraphicFramePr>
          <p:nvPr/>
        </p:nvGraphicFramePr>
        <p:xfrm>
          <a:off x="3491548" y="2061210"/>
          <a:ext cx="1331912" cy="1103313"/>
        </p:xfrm>
        <a:graphic>
          <a:graphicData uri="http://schemas.openxmlformats.org/presentationml/2006/ole">
            <mc:AlternateContent xmlns:mc="http://schemas.openxmlformats.org/markup-compatibility/2006">
              <mc:Choice xmlns:v="urn:schemas-microsoft-com:vml" Requires="v">
                <p:oleObj spid="_x0000_s13624" r:id="rId5" imgW="862965" imgH="711200" progId="Equation.DSMT4">
                  <p:embed/>
                </p:oleObj>
              </mc:Choice>
              <mc:Fallback>
                <p:oleObj r:id="rId5" imgW="862965" imgH="711200" progId="Equation.DSMT4">
                  <p:embed/>
                  <p:pic>
                    <p:nvPicPr>
                      <p:cNvPr id="0" name="图片 3113"/>
                      <p:cNvPicPr/>
                      <p:nvPr/>
                    </p:nvPicPr>
                    <p:blipFill>
                      <a:blip r:embed="rId6"/>
                      <a:stretch>
                        <a:fillRect/>
                      </a:stretch>
                    </p:blipFill>
                    <p:spPr>
                      <a:xfrm>
                        <a:off x="3491548" y="2061210"/>
                        <a:ext cx="1331912" cy="1103313"/>
                      </a:xfrm>
                      <a:prstGeom prst="rect">
                        <a:avLst/>
                      </a:prstGeom>
                      <a:noFill/>
                      <a:ln w="38100">
                        <a:noFill/>
                        <a:miter/>
                      </a:ln>
                    </p:spPr>
                  </p:pic>
                </p:oleObj>
              </mc:Fallback>
            </mc:AlternateContent>
          </a:graphicData>
        </a:graphic>
      </p:graphicFrame>
      <p:sp>
        <p:nvSpPr>
          <p:cNvPr id="2110" name="Rectangle 62"/>
          <p:cNvSpPr/>
          <p:nvPr/>
        </p:nvSpPr>
        <p:spPr>
          <a:xfrm>
            <a:off x="1125538" y="2996565"/>
            <a:ext cx="1200150" cy="396875"/>
          </a:xfrm>
          <a:prstGeom prst="rect">
            <a:avLst/>
          </a:prstGeom>
          <a:noFill/>
          <a:ln w="9525">
            <a:noFill/>
          </a:ln>
        </p:spPr>
        <p:txBody>
          <a:bodyPr wrap="none" lIns="91372" tIns="45686" rIns="91372" bIns="45686" anchor="ctr" anchorCtr="0">
            <a:spAutoFit/>
          </a:bodyPr>
          <a:lstStyle/>
          <a:p>
            <a:r>
              <a:rPr lang="zh-CN" altLang="en-US" sz="2000" b="1" dirty="0">
                <a:solidFill>
                  <a:schemeClr val="tx1"/>
                </a:solidFill>
                <a:latin typeface="Times New Roman" panose="02020603050405020304" pitchFamily="18" charset="0"/>
                <a:ea typeface="华文楷体" panose="02010600040101010101" pitchFamily="2" charset="-122"/>
              </a:rPr>
              <a:t>因此得，</a:t>
            </a:r>
          </a:p>
        </p:txBody>
      </p:sp>
      <p:graphicFrame>
        <p:nvGraphicFramePr>
          <p:cNvPr id="2111" name="Object 63"/>
          <p:cNvGraphicFramePr>
            <a:graphicFrameLocks noChangeAspect="1"/>
          </p:cNvGraphicFramePr>
          <p:nvPr/>
        </p:nvGraphicFramePr>
        <p:xfrm>
          <a:off x="1258888" y="3285490"/>
          <a:ext cx="7002462" cy="1258888"/>
        </p:xfrm>
        <a:graphic>
          <a:graphicData uri="http://schemas.openxmlformats.org/presentationml/2006/ole">
            <mc:AlternateContent xmlns:mc="http://schemas.openxmlformats.org/markup-compatibility/2006">
              <mc:Choice xmlns:v="urn:schemas-microsoft-com:vml" Requires="v">
                <p:oleObj spid="_x0000_s13625" r:id="rId7" imgW="4470400" imgH="812800" progId="Equation.DSMT4">
                  <p:embed/>
                </p:oleObj>
              </mc:Choice>
              <mc:Fallback>
                <p:oleObj r:id="rId7" imgW="4470400" imgH="812800" progId="Equation.DSMT4">
                  <p:embed/>
                  <p:pic>
                    <p:nvPicPr>
                      <p:cNvPr id="0" name="图片 3115"/>
                      <p:cNvPicPr/>
                      <p:nvPr/>
                    </p:nvPicPr>
                    <p:blipFill>
                      <a:blip r:embed="rId8"/>
                      <a:stretch>
                        <a:fillRect/>
                      </a:stretch>
                    </p:blipFill>
                    <p:spPr>
                      <a:xfrm>
                        <a:off x="1258888" y="3285490"/>
                        <a:ext cx="7002462" cy="1258888"/>
                      </a:xfrm>
                      <a:prstGeom prst="rect">
                        <a:avLst/>
                      </a:prstGeom>
                      <a:noFill/>
                      <a:ln w="38100">
                        <a:noFill/>
                        <a:miter/>
                      </a:ln>
                    </p:spPr>
                  </p:pic>
                </p:oleObj>
              </mc:Fallback>
            </mc:AlternateContent>
          </a:graphicData>
        </a:graphic>
      </p:graphicFrame>
      <p:sp>
        <p:nvSpPr>
          <p:cNvPr id="2113" name="Rectangle 65"/>
          <p:cNvSpPr/>
          <p:nvPr/>
        </p:nvSpPr>
        <p:spPr>
          <a:xfrm>
            <a:off x="828040" y="4581525"/>
            <a:ext cx="8583930" cy="705485"/>
          </a:xfrm>
          <a:prstGeom prst="rect">
            <a:avLst/>
          </a:prstGeom>
          <a:noFill/>
          <a:ln w="9525">
            <a:noFill/>
          </a:ln>
        </p:spPr>
        <p:txBody>
          <a:bodyPr wrap="square" lIns="91372" tIns="45686" rIns="91372" bIns="45686" anchor="ctr" anchorCtr="0">
            <a:spAutoFit/>
          </a:bodyPr>
          <a:lstStyle/>
          <a:p>
            <a:r>
              <a:rPr lang="zh-CN" altLang="en-US" sz="2000" b="1" dirty="0">
                <a:solidFill>
                  <a:schemeClr val="tx1"/>
                </a:solidFill>
                <a:latin typeface="Times New Roman" panose="02020603050405020304" pitchFamily="18" charset="0"/>
                <a:ea typeface="华文楷体" panose="02010600040101010101" pitchFamily="2" charset="-122"/>
              </a:rPr>
              <a:t>其它四个值可以采用类似的方法获得。</a:t>
            </a:r>
          </a:p>
          <a:p>
            <a:r>
              <a:rPr lang="zh-CN" altLang="en-US" sz="2000" b="1" dirty="0">
                <a:solidFill>
                  <a:schemeClr val="tx1"/>
                </a:solidFill>
                <a:latin typeface="Times New Roman" panose="02020603050405020304" pitchFamily="18" charset="0"/>
                <a:ea typeface="华文楷体" panose="02010600040101010101" pitchFamily="2" charset="-122"/>
              </a:rPr>
              <a:t>因此，在质心坐标系</a:t>
            </a:r>
            <a:r>
              <a:rPr lang="en-US" altLang="zh-CN" sz="2000" b="1" dirty="0">
                <a:solidFill>
                  <a:schemeClr val="tx1"/>
                </a:solidFill>
                <a:latin typeface="Times New Roman" panose="02020603050405020304" pitchFamily="18" charset="0"/>
                <a:ea typeface="华文楷体" panose="02010600040101010101" pitchFamily="2" charset="-122"/>
              </a:rPr>
              <a:t>{</a:t>
            </a:r>
            <a:r>
              <a:rPr lang="en-US" altLang="zh-CN" sz="2000" b="1" i="1" dirty="0">
                <a:solidFill>
                  <a:schemeClr val="tx1"/>
                </a:solidFill>
                <a:latin typeface="Times New Roman" panose="02020603050405020304" pitchFamily="18" charset="0"/>
                <a:ea typeface="华文楷体" panose="02010600040101010101" pitchFamily="2" charset="-122"/>
              </a:rPr>
              <a:t>C</a:t>
            </a:r>
            <a:r>
              <a:rPr lang="en-US" altLang="zh-CN" sz="2000" b="1" dirty="0">
                <a:solidFill>
                  <a:schemeClr val="tx1"/>
                </a:solidFill>
                <a:latin typeface="Times New Roman" panose="02020603050405020304" pitchFamily="18" charset="0"/>
                <a:ea typeface="华文楷体" panose="02010600040101010101" pitchFamily="2" charset="-122"/>
              </a:rPr>
              <a:t>}</a:t>
            </a:r>
            <a:r>
              <a:rPr lang="zh-CN" altLang="en-US" sz="2000" b="1" dirty="0">
                <a:solidFill>
                  <a:schemeClr val="tx1"/>
                </a:solidFill>
                <a:latin typeface="Times New Roman" panose="02020603050405020304" pitchFamily="18" charset="0"/>
                <a:ea typeface="华文楷体" panose="02010600040101010101" pitchFamily="2" charset="-122"/>
              </a:rPr>
              <a:t>下，刚体的惯性张量为：</a:t>
            </a:r>
          </a:p>
        </p:txBody>
      </p:sp>
      <p:graphicFrame>
        <p:nvGraphicFramePr>
          <p:cNvPr id="2114" name="Object 66"/>
          <p:cNvGraphicFramePr>
            <a:graphicFrameLocks noChangeAspect="1"/>
          </p:cNvGraphicFramePr>
          <p:nvPr/>
        </p:nvGraphicFramePr>
        <p:xfrm>
          <a:off x="2554923" y="5358765"/>
          <a:ext cx="3789362" cy="1136650"/>
        </p:xfrm>
        <a:graphic>
          <a:graphicData uri="http://schemas.openxmlformats.org/presentationml/2006/ole">
            <mc:AlternateContent xmlns:mc="http://schemas.openxmlformats.org/markup-compatibility/2006">
              <mc:Choice xmlns:v="urn:schemas-microsoft-com:vml" Requires="v">
                <p:oleObj spid="_x0000_s13626" r:id="rId9" imgW="2451100" imgH="736600" progId="Equation.DSMT4">
                  <p:embed/>
                </p:oleObj>
              </mc:Choice>
              <mc:Fallback>
                <p:oleObj r:id="rId9" imgW="2451100" imgH="736600" progId="Equation.DSMT4">
                  <p:embed/>
                  <p:pic>
                    <p:nvPicPr>
                      <p:cNvPr id="0" name="图片 3116"/>
                      <p:cNvPicPr/>
                      <p:nvPr/>
                    </p:nvPicPr>
                    <p:blipFill>
                      <a:blip r:embed="rId10"/>
                      <a:stretch>
                        <a:fillRect/>
                      </a:stretch>
                    </p:blipFill>
                    <p:spPr>
                      <a:xfrm>
                        <a:off x="2554923" y="5358765"/>
                        <a:ext cx="3789362" cy="1136650"/>
                      </a:xfrm>
                      <a:prstGeom prst="rect">
                        <a:avLst/>
                      </a:prstGeom>
                      <a:noFill/>
                      <a:ln w="38100">
                        <a:noFill/>
                        <a:miter/>
                      </a:ln>
                    </p:spPr>
                  </p:pic>
                </p:oleObj>
              </mc:Fallback>
            </mc:AlternateContent>
          </a:graphicData>
        </a:graphic>
      </p:graphicFrame>
      <p:sp>
        <p:nvSpPr>
          <p:cNvPr id="2116" name="Rectangle 68"/>
          <p:cNvSpPr/>
          <p:nvPr/>
        </p:nvSpPr>
        <p:spPr>
          <a:xfrm>
            <a:off x="161925" y="6462078"/>
            <a:ext cx="7506970" cy="397510"/>
          </a:xfrm>
          <a:prstGeom prst="rect">
            <a:avLst/>
          </a:prstGeom>
          <a:noFill/>
          <a:ln w="9525">
            <a:noFill/>
          </a:ln>
        </p:spPr>
        <p:txBody>
          <a:bodyPr wrap="square" lIns="91372" tIns="45686" rIns="91372" bIns="45686" anchor="ctr" anchorCtr="0">
            <a:spAutoFit/>
          </a:bodyPr>
          <a:lstStyle/>
          <a:p>
            <a:r>
              <a:rPr lang="zh-CN" altLang="en-US" sz="2000" b="1" dirty="0">
                <a:solidFill>
                  <a:schemeClr val="tx1"/>
                </a:solidFill>
                <a:latin typeface="Times New Roman" panose="02020603050405020304" pitchFamily="18" charset="0"/>
                <a:ea typeface="华文楷体" panose="02010600040101010101" pitchFamily="2" charset="-122"/>
              </a:rPr>
              <a:t>结果是对角矩阵，此时坐标系</a:t>
            </a:r>
            <a:r>
              <a:rPr lang="en-US" altLang="zh-CN" sz="2000" b="1" dirty="0">
                <a:solidFill>
                  <a:schemeClr val="tx1"/>
                </a:solidFill>
                <a:latin typeface="Times New Roman" panose="02020603050405020304" pitchFamily="18" charset="0"/>
                <a:ea typeface="华文楷体" panose="02010600040101010101" pitchFamily="2" charset="-122"/>
              </a:rPr>
              <a:t>{</a:t>
            </a:r>
            <a:r>
              <a:rPr lang="en-US" altLang="zh-CN" sz="2000" b="1" i="1" dirty="0">
                <a:solidFill>
                  <a:schemeClr val="tx1"/>
                </a:solidFill>
                <a:latin typeface="Times New Roman" panose="02020603050405020304" pitchFamily="18" charset="0"/>
                <a:ea typeface="华文楷体" panose="02010600040101010101" pitchFamily="2" charset="-122"/>
              </a:rPr>
              <a:t>C</a:t>
            </a:r>
            <a:r>
              <a:rPr lang="en-US" altLang="zh-CN" sz="2000" b="1" dirty="0">
                <a:solidFill>
                  <a:schemeClr val="tx1"/>
                </a:solidFill>
                <a:latin typeface="Times New Roman" panose="02020603050405020304" pitchFamily="18" charset="0"/>
                <a:ea typeface="华文楷体" panose="02010600040101010101" pitchFamily="2" charset="-122"/>
              </a:rPr>
              <a:t>}</a:t>
            </a:r>
            <a:r>
              <a:rPr lang="zh-CN" altLang="en-US" sz="2000" b="1" dirty="0">
                <a:solidFill>
                  <a:schemeClr val="tx1"/>
                </a:solidFill>
                <a:latin typeface="Times New Roman" panose="02020603050405020304" pitchFamily="18" charset="0"/>
                <a:ea typeface="华文楷体" panose="02010600040101010101" pitchFamily="2" charset="-122"/>
              </a:rPr>
              <a:t>的坐标轴是刚体的惯性主轴。</a:t>
            </a:r>
          </a:p>
        </p:txBody>
      </p:sp>
      <p:sp>
        <p:nvSpPr>
          <p:cNvPr id="37902" name="矩形 13"/>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6.2.1  </a:t>
            </a:r>
            <a:r>
              <a:rPr lang="zh-CN" altLang="en-US" sz="2400" b="1" dirty="0">
                <a:solidFill>
                  <a:schemeClr val="tx1"/>
                </a:solidFill>
                <a:latin typeface="楷体_GB2312" pitchFamily="49" charset="-122"/>
                <a:ea typeface="楷体_GB2312" pitchFamily="49" charset="-122"/>
              </a:rPr>
              <a:t>牛顿</a:t>
            </a:r>
            <a:r>
              <a:rPr lang="en-US" altLang="zh-CN" sz="2400" b="1" dirty="0">
                <a:solidFill>
                  <a:schemeClr val="tx1"/>
                </a:solidFill>
                <a:latin typeface="楷体_GB2312" pitchFamily="49" charset="-122"/>
                <a:ea typeface="楷体_GB2312" pitchFamily="49" charset="-122"/>
              </a:rPr>
              <a:t>-</a:t>
            </a:r>
            <a:r>
              <a:rPr lang="zh-CN" altLang="en-US" sz="2400" b="1" dirty="0">
                <a:solidFill>
                  <a:schemeClr val="tx1"/>
                </a:solidFill>
                <a:latin typeface="楷体_GB2312" pitchFamily="49" charset="-122"/>
                <a:ea typeface="楷体_GB2312" pitchFamily="49" charset="-122"/>
              </a:rPr>
              <a:t>欧拉方程</a:t>
            </a:r>
          </a:p>
        </p:txBody>
      </p:sp>
      <p:grpSp>
        <p:nvGrpSpPr>
          <p:cNvPr id="8" name="组合 7"/>
          <p:cNvGrpSpPr/>
          <p:nvPr/>
        </p:nvGrpSpPr>
        <p:grpSpPr>
          <a:xfrm>
            <a:off x="7309485" y="4787265"/>
            <a:ext cx="1494790" cy="1512570"/>
            <a:chOff x="11850" y="3132"/>
            <a:chExt cx="2354" cy="2382"/>
          </a:xfrm>
        </p:grpSpPr>
        <p:cxnSp>
          <p:nvCxnSpPr>
            <p:cNvPr id="4" name="直接箭头连接符 3"/>
            <p:cNvCxnSpPr/>
            <p:nvPr/>
          </p:nvCxnSpPr>
          <p:spPr>
            <a:xfrm flipV="1">
              <a:off x="12643" y="3132"/>
              <a:ext cx="0" cy="1701"/>
            </a:xfrm>
            <a:prstGeom prst="straightConnector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12644" y="4834"/>
              <a:ext cx="1560" cy="16"/>
            </a:xfrm>
            <a:prstGeom prst="straightConnector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a:off x="11850" y="4840"/>
              <a:ext cx="768" cy="674"/>
            </a:xfrm>
            <a:prstGeom prst="straightConnector1">
              <a:avLst/>
            </a:prstGeom>
            <a:ln>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5"/>
                                        </p:tgtEl>
                                        <p:attrNameLst>
                                          <p:attrName>style.visibility</p:attrName>
                                        </p:attrNameLst>
                                      </p:cBhvr>
                                      <p:to>
                                        <p:strVal val="visible"/>
                                      </p:to>
                                    </p:set>
                                    <p:animEffect transition="in" filter="wipe(left)">
                                      <p:cBhvr>
                                        <p:cTn id="7" dur="500"/>
                                        <p:tgtEl>
                                          <p:spTgt spid="210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106"/>
                                        </p:tgtEl>
                                        <p:attrNameLst>
                                          <p:attrName>style.visibility</p:attrName>
                                        </p:attrNameLst>
                                      </p:cBhvr>
                                      <p:to>
                                        <p:strVal val="visible"/>
                                      </p:to>
                                    </p:set>
                                    <p:animEffect transition="in" filter="wipe(left)">
                                      <p:cBhvr>
                                        <p:cTn id="12" dur="500"/>
                                        <p:tgtEl>
                                          <p:spTgt spid="21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7"/>
                                        </p:tgtEl>
                                        <p:attrNameLst>
                                          <p:attrName>style.visibility</p:attrName>
                                        </p:attrNameLst>
                                      </p:cBhvr>
                                      <p:to>
                                        <p:strVal val="visible"/>
                                      </p:to>
                                    </p:set>
                                    <p:animEffect transition="in" filter="wipe(left)">
                                      <p:cBhvr>
                                        <p:cTn id="17" dur="500"/>
                                        <p:tgtEl>
                                          <p:spTgt spid="210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108"/>
                                        </p:tgtEl>
                                        <p:attrNameLst>
                                          <p:attrName>style.visibility</p:attrName>
                                        </p:attrNameLst>
                                      </p:cBhvr>
                                      <p:to>
                                        <p:strVal val="visible"/>
                                      </p:to>
                                    </p:set>
                                    <p:animEffect transition="in" filter="wipe(left)">
                                      <p:cBhvr>
                                        <p:cTn id="22" dur="500"/>
                                        <p:tgtEl>
                                          <p:spTgt spid="210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10"/>
                                        </p:tgtEl>
                                        <p:attrNameLst>
                                          <p:attrName>style.visibility</p:attrName>
                                        </p:attrNameLst>
                                      </p:cBhvr>
                                      <p:to>
                                        <p:strVal val="visible"/>
                                      </p:to>
                                    </p:set>
                                    <p:animEffect transition="in" filter="wipe(left)">
                                      <p:cBhvr>
                                        <p:cTn id="27" dur="500"/>
                                        <p:tgtEl>
                                          <p:spTgt spid="21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11"/>
                                        </p:tgtEl>
                                        <p:attrNameLst>
                                          <p:attrName>style.visibility</p:attrName>
                                        </p:attrNameLst>
                                      </p:cBhvr>
                                      <p:to>
                                        <p:strVal val="visible"/>
                                      </p:to>
                                    </p:set>
                                    <p:animEffect transition="in" filter="wipe(left)">
                                      <p:cBhvr>
                                        <p:cTn id="32" dur="500"/>
                                        <p:tgtEl>
                                          <p:spTgt spid="2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13"/>
                                        </p:tgtEl>
                                        <p:attrNameLst>
                                          <p:attrName>style.visibility</p:attrName>
                                        </p:attrNameLst>
                                      </p:cBhvr>
                                      <p:to>
                                        <p:strVal val="visible"/>
                                      </p:to>
                                    </p:set>
                                    <p:animEffect transition="in" filter="wipe(left)">
                                      <p:cBhvr>
                                        <p:cTn id="37" dur="500"/>
                                        <p:tgtEl>
                                          <p:spTgt spid="21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14"/>
                                        </p:tgtEl>
                                        <p:attrNameLst>
                                          <p:attrName>style.visibility</p:attrName>
                                        </p:attrNameLst>
                                      </p:cBhvr>
                                      <p:to>
                                        <p:strVal val="visible"/>
                                      </p:to>
                                    </p:set>
                                    <p:animEffect transition="in" filter="wipe(left)">
                                      <p:cBhvr>
                                        <p:cTn id="42" dur="500"/>
                                        <p:tgtEl>
                                          <p:spTgt spid="21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16"/>
                                        </p:tgtEl>
                                        <p:attrNameLst>
                                          <p:attrName>style.visibility</p:attrName>
                                        </p:attrNameLst>
                                      </p:cBhvr>
                                      <p:to>
                                        <p:strVal val="visible"/>
                                      </p:to>
                                    </p:set>
                                    <p:animEffect transition="in" filter="wipe(left)">
                                      <p:cBhvr>
                                        <p:cTn id="47" dur="500"/>
                                        <p:tgtEl>
                                          <p:spTgt spid="2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5" grpId="0"/>
      <p:bldP spid="2107" grpId="0"/>
      <p:bldP spid="2110" grpId="0"/>
      <p:bldP spid="2113" grpId="0"/>
      <p:bldP spid="21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395605" y="1484630"/>
            <a:ext cx="8377555" cy="3806825"/>
          </a:xfrm>
        </p:spPr>
        <p:txBody>
          <a:bodyPr vert="horz" wrap="square" lIns="91440" tIns="45720" rIns="91440" bIns="45720" anchor="t" anchorCtr="0"/>
          <a:lstStyle/>
          <a:p>
            <a:pPr indent="0" algn="just" eaLnBrk="1" hangingPunct="1">
              <a:lnSpc>
                <a:spcPct val="100000"/>
              </a:lnSpc>
              <a:spcBef>
                <a:spcPct val="0"/>
              </a:spcBef>
              <a:buNone/>
            </a:pP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我们知道：刚体的运动</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质心的平动</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绕质心的转动</a:t>
            </a:r>
          </a:p>
          <a:p>
            <a:pPr indent="0" algn="just" eaLnBrk="1" hangingPunct="1">
              <a:lnSpc>
                <a:spcPct val="100000"/>
              </a:lnSpc>
              <a:spcBef>
                <a:spcPct val="0"/>
              </a:spcBef>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其中，质心平动涉及直线运动，包含</a:t>
            </a:r>
            <a:r>
              <a:rPr lang="zh-CN" altLang="en-US" sz="2200" b="1" dirty="0">
                <a:solidFill>
                  <a:srgbClr val="C00000"/>
                </a:solidFill>
                <a:latin typeface="华文楷体" panose="02010600040101010101" pitchFamily="2" charset="-122"/>
                <a:ea typeface="华文楷体" panose="02010600040101010101" pitchFamily="2" charset="-122"/>
                <a:cs typeface="华文楷体" panose="02010600040101010101" pitchFamily="2" charset="-122"/>
              </a:rPr>
              <a:t>速度、加速度</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p>
          <a:p>
            <a:pPr indent="0" algn="just" eaLnBrk="1" hangingPunct="1">
              <a:lnSpc>
                <a:spcPct val="100000"/>
              </a:lnSpc>
              <a:spcBef>
                <a:spcPct val="0"/>
              </a:spcBef>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绕质心的转动涉及转动，包含</a:t>
            </a:r>
            <a:r>
              <a:rPr lang="zh-CN" altLang="en-US" sz="2200" b="1" dirty="0">
                <a:solidFill>
                  <a:srgbClr val="C00000"/>
                </a:solidFill>
                <a:latin typeface="华文楷体" panose="02010600040101010101" pitchFamily="2" charset="-122"/>
                <a:ea typeface="华文楷体" panose="02010600040101010101" pitchFamily="2" charset="-122"/>
                <a:cs typeface="华文楷体" panose="02010600040101010101" pitchFamily="2" charset="-122"/>
              </a:rPr>
              <a:t>角速度、角加速度</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endPar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algn="just" eaLnBrk="1" hangingPunct="1">
              <a:lnSpc>
                <a:spcPct val="100000"/>
              </a:lnSpc>
              <a:spcBef>
                <a:spcPct val="0"/>
              </a:spcBef>
              <a:buNone/>
            </a:pPr>
            <a:endPar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algn="just" eaLnBrk="1" hangingPunct="1">
              <a:lnSpc>
                <a:spcPct val="100000"/>
              </a:lnSpc>
              <a:spcBef>
                <a:spcPct val="0"/>
              </a:spcBef>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应用牛顿</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欧拉方程建立机器人机构的动力学方程是指：研究构件质心的运动使用牛顿方程，研究相对于构件质心的转动使用欧拉方程。</a:t>
            </a:r>
          </a:p>
          <a:p>
            <a:pPr indent="0" algn="just" eaLnBrk="1" hangingPunct="1">
              <a:lnSpc>
                <a:spcPct val="100000"/>
              </a:lnSpc>
              <a:spcBef>
                <a:spcPct val="0"/>
              </a:spcBef>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牛顿</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欧拉方程表征了力、力矩、惯性张量和加速度之间的关系。</a:t>
            </a:r>
          </a:p>
          <a:p>
            <a:pPr indent="0" algn="just" eaLnBrk="1" hangingPunct="1">
              <a:lnSpc>
                <a:spcPct val="100000"/>
              </a:lnSpc>
              <a:spcBef>
                <a:spcPct val="0"/>
              </a:spcBef>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endPar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p:txBody>
      </p:sp>
      <p:sp>
        <p:nvSpPr>
          <p:cNvPr id="38915" name="矩形 2"/>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8914" name="内容占位符 2"/>
              <p:cNvSpPr>
                <a:spLocks noGrp="1"/>
              </p:cNvSpPr>
              <p:nvPr>
                <p:ph idx="1"/>
              </p:nvPr>
            </p:nvSpPr>
            <p:spPr>
              <a:xfrm>
                <a:off x="250190" y="1124585"/>
                <a:ext cx="8643620" cy="3779520"/>
              </a:xfrm>
            </p:spPr>
            <p:txBody>
              <a:bodyPr vert="horz" wrap="square" lIns="91440" tIns="45720" rIns="91440" bIns="45720" anchor="t" anchorCtr="0"/>
              <a:lstStyle/>
              <a:p>
                <a:pPr indent="0" eaLnBrk="1" hangingPunct="1">
                  <a:lnSpc>
                    <a:spcPct val="100000"/>
                  </a:lnSpc>
                  <a:spcBef>
                    <a:spcPct val="0"/>
                  </a:spcBef>
                  <a:buNone/>
                </a:pP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质量为</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m</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、质心在</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C</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点的刚体，作用在其质心的力</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F</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的大小与质心加速度</a:t>
                </a:r>
                <a14:m>
                  <m:oMath xmlns:m="http://schemas.openxmlformats.org/officeDocument/2006/math">
                    <m:sSub>
                      <m:sSubPr>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sSubPr>
                      <m:e>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𝒗</m:t>
                            </m:r>
                          </m:e>
                        </m:acc>
                      </m:e>
                      <m:sub>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𝒄</m:t>
                        </m:r>
                      </m:sub>
                    </m:sSub>
                  </m:oMath>
                </a14:m>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的关系</a:t>
                </a:r>
              </a:p>
              <a:p>
                <a:pPr indent="0" eaLnBrk="1" hangingPunct="1">
                  <a:lnSpc>
                    <a:spcPct val="100000"/>
                  </a:lnSpc>
                  <a:spcBef>
                    <a:spcPct val="0"/>
                  </a:spcBef>
                  <a:buNone/>
                </a:pPr>
                <a14:m>
                  <m:oMathPara xmlns:m="http://schemas.openxmlformats.org/officeDocument/2006/math">
                    <m:oMathParaPr>
                      <m:jc m:val="centerGroup"/>
                    </m:oMathParaPr>
                    <m:oMath xmlns:m="http://schemas.openxmlformats.org/officeDocument/2006/math">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𝑭</m:t>
                      </m:r>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m:t>
                      </m:r>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𝑴</m:t>
                      </m:r>
                      <m:sSub>
                        <m:sSubPr>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sSubPr>
                        <m:e>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𝒗</m:t>
                              </m:r>
                            </m:e>
                          </m:acc>
                        </m:e>
                        <m:sub>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𝒄</m:t>
                          </m:r>
                        </m:sub>
                      </m:sSub>
                    </m:oMath>
                  </m:oMathPara>
                </a14:m>
                <a:endPar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eaLnBrk="1" hangingPunct="1">
                  <a:lnSpc>
                    <a:spcPct val="100000"/>
                  </a:lnSpc>
                  <a:spcBef>
                    <a:spcPct val="0"/>
                  </a:spcBef>
                  <a:buNone/>
                </a:pP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sym typeface="+mn-ea"/>
                  </a:rPr>
                  <a:t>其中</a:t>
                </a:r>
                <a:r>
                  <a:rPr lang="en-US" altLang="zh-CN" sz="2200" b="1" i="1" dirty="0">
                    <a:solidFill>
                      <a:schemeClr val="tx1"/>
                    </a:solidFill>
                    <a:latin typeface="华文楷体" panose="02010600040101010101" pitchFamily="2" charset="-122"/>
                    <a:ea typeface="华文楷体" panose="02010600040101010101" pitchFamily="2" charset="-122"/>
                    <a:sym typeface="+mn-ea"/>
                  </a:rPr>
                  <a:t>M</a:t>
                </a:r>
                <a:r>
                  <a:rPr lang="zh-CN" altLang="en-US" sz="2200" b="1" dirty="0">
                    <a:solidFill>
                      <a:schemeClr val="tx1"/>
                    </a:solidFill>
                    <a:latin typeface="华文楷体" panose="02010600040101010101" pitchFamily="2" charset="-122"/>
                    <a:ea typeface="华文楷体" panose="02010600040101010101" pitchFamily="2" charset="-122"/>
                    <a:sym typeface="+mn-ea"/>
                  </a:rPr>
                  <a:t>表示刚体质量，</a:t>
                </a:r>
                <a:r>
                  <a:rPr lang="en-US" altLang="zh-CN" sz="2200" b="1" i="1" dirty="0">
                    <a:solidFill>
                      <a:schemeClr val="tx1"/>
                    </a:solidFill>
                    <a:latin typeface="华文楷体" panose="02010600040101010101" pitchFamily="2" charset="-122"/>
                    <a:ea typeface="华文楷体" panose="02010600040101010101" pitchFamily="2" charset="-122"/>
                    <a:sym typeface="+mn-ea"/>
                  </a:rPr>
                  <a:t>F</a:t>
                </a:r>
                <a:r>
                  <a:rPr lang="zh-CN" altLang="en-US" sz="2200" b="1" dirty="0">
                    <a:solidFill>
                      <a:schemeClr val="tx1"/>
                    </a:solidFill>
                    <a:latin typeface="华文楷体" panose="02010600040101010101" pitchFamily="2" charset="-122"/>
                    <a:ea typeface="华文楷体" panose="02010600040101010101" pitchFamily="2" charset="-122"/>
                    <a:sym typeface="+mn-ea"/>
                  </a:rPr>
                  <a:t>表示作用在刚体上的合外力矢量，</a:t>
                </a:r>
                <a14:m>
                  <m:oMath xmlns:m="http://schemas.openxmlformats.org/officeDocument/2006/math">
                    <m:sSub>
                      <m:sSubPr>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sSubPr>
                      <m:e>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sym typeface="+mn-ea"/>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𝒗</m:t>
                            </m:r>
                          </m:e>
                        </m:acc>
                      </m:e>
                      <m:sub>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sym typeface="+mn-ea"/>
                          </a:rPr>
                          <m:t>𝒄</m:t>
                        </m:r>
                      </m:sub>
                    </m:sSub>
                  </m:oMath>
                </a14:m>
                <a:r>
                  <a:rPr lang="zh-CN" altLang="en-US" sz="2200" b="1" dirty="0">
                    <a:solidFill>
                      <a:schemeClr val="tx1"/>
                    </a:solidFill>
                    <a:latin typeface="华文楷体" panose="02010600040101010101" pitchFamily="2" charset="-122"/>
                    <a:ea typeface="华文楷体" panose="02010600040101010101" pitchFamily="2" charset="-122"/>
                    <a:sym typeface="+mn-ea"/>
                  </a:rPr>
                  <a:t>表示质心速度矢量，</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上式称为牛顿方程。</a:t>
                </a:r>
              </a:p>
              <a:p>
                <a:pPr indent="0" eaLnBrk="1" hangingPunct="1">
                  <a:lnSpc>
                    <a:spcPct val="100000"/>
                  </a:lnSpc>
                  <a:spcBef>
                    <a:spcPts val="1000"/>
                  </a:spcBef>
                  <a:spcAft>
                    <a:spcPts val="0"/>
                  </a:spcAft>
                  <a:buNone/>
                </a:pPr>
                <a:r>
                  <a:rPr lang="en-US" altLang="zh-CN"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       </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欲使刚体得到角速度为</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ω</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、角加速度为</a:t>
                </a:r>
                <a14:m>
                  <m:oMath xmlns:m="http://schemas.openxmlformats.org/officeDocument/2006/math">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𝝎</m:t>
                        </m:r>
                      </m:e>
                    </m:acc>
                  </m:oMath>
                </a14:m>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的转动，则作用在刚体上力矩</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的大小为</a:t>
                </a:r>
              </a:p>
              <a:p>
                <a:pPr indent="0" eaLnBrk="1" hangingPunct="1">
                  <a:lnSpc>
                    <a:spcPct val="100000"/>
                  </a:lnSpc>
                  <a:spcBef>
                    <a:spcPct val="0"/>
                  </a:spcBef>
                  <a:buNone/>
                </a:pPr>
                <a14:m>
                  <m:oMathPara xmlns:m="http://schemas.openxmlformats.org/officeDocument/2006/math">
                    <m:oMathParaPr>
                      <m:jc m:val="centerGroup"/>
                    </m:oMathParaPr>
                    <m:oMath xmlns:m="http://schemas.openxmlformats.org/officeDocument/2006/math">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𝑵</m:t>
                      </m:r>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m:t>
                      </m:r>
                      <m:sPre>
                        <m:sPrePr>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rPr>
                          </m:ctrlPr>
                        </m:sPrePr>
                        <m:sub/>
                        <m:sup>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𝑪</m:t>
                          </m:r>
                        </m:sup>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𝑰</m:t>
                          </m:r>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𝝎</m:t>
                              </m:r>
                            </m:e>
                          </m:acc>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m:t>
                          </m:r>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𝝎</m:t>
                          </m:r>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m:t>
                          </m:r>
                          <m:sPre>
                            <m:sPrePr>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rPr>
                              </m:ctrlPr>
                            </m:sPrePr>
                            <m:sub/>
                            <m:sup>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𝑪</m:t>
                              </m:r>
                            </m:sup>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𝑰</m:t>
                              </m:r>
                            </m:e>
                          </m:sPr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𝝎</m:t>
                          </m:r>
                        </m:e>
                      </m:sPre>
                    </m:oMath>
                  </m:oMathPara>
                </a14:m>
                <a:endPar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endParaRPr>
              </a:p>
              <a:p>
                <a:pPr indent="0" eaLnBrk="1" hangingPunct="1">
                  <a:lnSpc>
                    <a:spcPct val="100000"/>
                  </a:lnSpc>
                  <a:spcBef>
                    <a:spcPts val="700"/>
                  </a:spcBef>
                  <a:spcAft>
                    <a:spcPts val="0"/>
                  </a:spcAft>
                  <a:buNone/>
                </a:pP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式中：</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N</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ω</a:t>
                </a:r>
                <a:r>
                  <a:rPr lang="zh-CN" altLang="en-US" sz="2200" b="1" dirty="0">
                    <a:latin typeface="华文楷体" panose="02010600040101010101" pitchFamily="2" charset="-122"/>
                    <a:ea typeface="华文楷体" panose="02010600040101010101" pitchFamily="2" charset="-122"/>
                    <a:cs typeface="华文楷体" panose="02010600040101010101" pitchFamily="2" charset="-122"/>
                    <a:sym typeface="+mn-ea"/>
                  </a:rPr>
                  <a:t>、</a:t>
                </a:r>
                <a14:m>
                  <m:oMath xmlns:m="http://schemas.openxmlformats.org/officeDocument/2006/math">
                    <m:acc>
                      <m:accPr>
                        <m:chr m:val="̇"/>
                        <m:ctrlPr>
                          <a:rPr lang="en-US" altLang="zh-CN" sz="2200" b="1" i="1" dirty="0">
                            <a:solidFill>
                              <a:schemeClr val="tx1"/>
                            </a:solidFill>
                            <a:latin typeface="Cambria Math" panose="02040503050406030204" pitchFamily="18" charset="0"/>
                            <a:ea typeface="华文楷体" panose="02010600040101010101" pitchFamily="2" charset="-122"/>
                            <a:cs typeface="Cambria Math" panose="02040503050406030204" charset="0"/>
                          </a:rPr>
                        </m:ctrlPr>
                      </m:accPr>
                      <m:e>
                        <m:r>
                          <a:rPr lang="en-US" altLang="zh-CN" sz="2200" b="1" i="1" dirty="0">
                            <a:solidFill>
                              <a:schemeClr val="tx1"/>
                            </a:solidFill>
                            <a:latin typeface="Cambria Math" panose="02040503050406030204" charset="0"/>
                            <a:ea typeface="华文楷体" panose="02010600040101010101" pitchFamily="2" charset="-122"/>
                            <a:cs typeface="Cambria Math" panose="02040503050406030204" charset="0"/>
                          </a:rPr>
                          <m:t>𝝎</m:t>
                        </m:r>
                      </m:e>
                    </m:acc>
                  </m:oMath>
                </a14:m>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均为三维矢量；</a:t>
                </a:r>
                <a:r>
                  <a:rPr lang="en-US" altLang="zh-CN" sz="2200" b="1" i="1" baseline="30000"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C</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I</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为刚体相对于原点通过质心</a:t>
                </a:r>
                <a:r>
                  <a:rPr lang="en-US" altLang="zh-CN" sz="2200" b="1" i="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C</a:t>
                </a:r>
                <a:r>
                  <a:rPr lang="zh-CN" altLang="en-US" sz="2200" b="1" dirty="0">
                    <a:solidFill>
                      <a:schemeClr val="tx1"/>
                    </a:solidFill>
                    <a:latin typeface="华文楷体" panose="02010600040101010101" pitchFamily="2" charset="-122"/>
                    <a:ea typeface="华文楷体" panose="02010600040101010101" pitchFamily="2" charset="-122"/>
                    <a:cs typeface="华文楷体" panose="02010600040101010101" pitchFamily="2" charset="-122"/>
                  </a:rPr>
                  <a:t>并与刚体固结的刚体坐标系的惯性张量，上式称为欧拉方程。</a:t>
                </a:r>
              </a:p>
            </p:txBody>
          </p:sp>
        </mc:Choice>
        <mc:Fallback xmlns="">
          <p:sp>
            <p:nvSpPr>
              <p:cNvPr id="38914" name="内容占位符 2"/>
              <p:cNvSpPr>
                <a:spLocks noRot="1" noChangeAspect="1" noMove="1" noResize="1" noEditPoints="1" noAdjustHandles="1" noChangeArrowheads="1" noChangeShapeType="1" noTextEdit="1"/>
              </p:cNvSpPr>
              <p:nvPr>
                <p:ph idx="1"/>
              </p:nvPr>
            </p:nvSpPr>
            <p:spPr>
              <a:xfrm>
                <a:off x="250190" y="1124585"/>
                <a:ext cx="8643620" cy="3779520"/>
              </a:xfrm>
              <a:blipFill rotWithShape="1">
                <a:blip r:embed="rId3"/>
                <a:stretch>
                  <a:fillRect/>
                </a:stretch>
              </a:blipFill>
            </p:spPr>
            <p:txBody>
              <a:bodyPr/>
              <a:lstStyle/>
              <a:p>
                <a:r>
                  <a:rPr lang="zh-CN" altLang="en-US">
                    <a:noFill/>
                  </a:rPr>
                  <a:t> </a:t>
                </a:r>
              </a:p>
            </p:txBody>
          </p:sp>
        </mc:Fallback>
      </mc:AlternateContent>
      <p:sp>
        <p:nvSpPr>
          <p:cNvPr id="38915" name="矩形 2"/>
          <p:cNvSpPr/>
          <p:nvPr/>
        </p:nvSpPr>
        <p:spPr>
          <a:xfrm>
            <a:off x="179388" y="549275"/>
            <a:ext cx="3092450" cy="460375"/>
          </a:xfrm>
          <a:prstGeom prst="rect">
            <a:avLst/>
          </a:prstGeom>
          <a:noFill/>
          <a:ln w="9525">
            <a:noFill/>
          </a:ln>
        </p:spPr>
        <p:txBody>
          <a:bodyPr wrap="none">
            <a:spAutoFit/>
          </a:bodyPr>
          <a:lstStyle/>
          <a:p>
            <a:pPr eaLnBrk="1" hangingPunct="1"/>
            <a:r>
              <a:rPr lang="en-US" altLang="zh-CN" sz="2400" b="1" dirty="0">
                <a:latin typeface="楷体_GB2312" pitchFamily="49" charset="-122"/>
                <a:ea typeface="楷体_GB2312" pitchFamily="49" charset="-122"/>
              </a:rPr>
              <a:t>6.2.1  </a:t>
            </a:r>
            <a:r>
              <a:rPr lang="zh-CN" altLang="en-US" sz="2400" b="1" dirty="0">
                <a:latin typeface="楷体_GB2312" pitchFamily="49" charset="-122"/>
                <a:ea typeface="楷体_GB2312" pitchFamily="49" charset="-122"/>
              </a:rPr>
              <a:t>牛顿</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欧拉方程</a:t>
            </a:r>
          </a:p>
        </p:txBody>
      </p:sp>
      <p:graphicFrame>
        <p:nvGraphicFramePr>
          <p:cNvPr id="39943" name="Object 9"/>
          <p:cNvGraphicFramePr>
            <a:graphicFrameLocks noChangeAspect="1"/>
          </p:cNvGraphicFramePr>
          <p:nvPr/>
        </p:nvGraphicFramePr>
        <p:xfrm>
          <a:off x="5347335" y="4831715"/>
          <a:ext cx="3856355" cy="2069465"/>
        </p:xfrm>
        <a:graphic>
          <a:graphicData uri="http://schemas.openxmlformats.org/presentationml/2006/ole">
            <mc:AlternateContent xmlns:mc="http://schemas.openxmlformats.org/markup-compatibility/2006">
              <mc:Choice xmlns:v="urn:schemas-microsoft-com:vml" Requires="v">
                <p:oleObj spid="_x0000_s14415" r:id="rId4" imgW="2239645" imgH="1202055" progId="Visio.Drawing.11">
                  <p:embed/>
                </p:oleObj>
              </mc:Choice>
              <mc:Fallback>
                <p:oleObj r:id="rId4" imgW="2239645" imgH="1202055" progId="Visio.Drawing.11">
                  <p:embed/>
                  <p:pic>
                    <p:nvPicPr>
                      <p:cNvPr id="0" name="图片 3121"/>
                      <p:cNvPicPr/>
                      <p:nvPr/>
                    </p:nvPicPr>
                    <p:blipFill>
                      <a:blip r:embed="rId5"/>
                      <a:stretch>
                        <a:fillRect/>
                      </a:stretch>
                    </p:blipFill>
                    <p:spPr>
                      <a:xfrm>
                        <a:off x="5347335" y="4831715"/>
                        <a:ext cx="3856355" cy="2069465"/>
                      </a:xfrm>
                      <a:prstGeom prst="rect">
                        <a:avLst/>
                      </a:prstGeom>
                      <a:noFill/>
                      <a:ln w="38100">
                        <a:noFill/>
                        <a:miter/>
                      </a:ln>
                    </p:spPr>
                  </p:pic>
                </p:oleObj>
              </mc:Fallback>
            </mc:AlternateContent>
          </a:graphicData>
        </a:graphic>
      </p:graphicFrame>
      <p:sp>
        <p:nvSpPr>
          <p:cNvPr id="33816" name="Rectangle 24"/>
          <p:cNvSpPr/>
          <p:nvPr/>
        </p:nvSpPr>
        <p:spPr>
          <a:xfrm>
            <a:off x="480695" y="5013325"/>
            <a:ext cx="4930140" cy="1628775"/>
          </a:xfrm>
          <a:prstGeom prst="rect">
            <a:avLst/>
          </a:prstGeom>
          <a:noFill/>
          <a:ln w="9525">
            <a:noFill/>
          </a:ln>
        </p:spPr>
        <p:txBody>
          <a:bodyPr wrap="square" lIns="91372" tIns="45686" rIns="91372" bIns="45686" anchor="ctr" anchorCtr="0">
            <a:spAutoFit/>
          </a:bodyPr>
          <a:lstStyle/>
          <a:p>
            <a:r>
              <a:rPr lang="zh-CN" altLang="en-US" sz="2000" b="1" dirty="0">
                <a:solidFill>
                  <a:schemeClr val="tx1"/>
                </a:solidFill>
                <a:latin typeface="华文楷体" panose="02010600040101010101" pitchFamily="2" charset="-122"/>
                <a:ea typeface="华文楷体" panose="02010600040101010101" pitchFamily="2" charset="-122"/>
              </a:rPr>
              <a:t>式（</a:t>
            </a:r>
            <a:r>
              <a:rPr lang="en-US" altLang="zh-CN" sz="2000" b="1" dirty="0">
                <a:solidFill>
                  <a:schemeClr val="tx1"/>
                </a:solidFill>
                <a:latin typeface="华文楷体" panose="02010600040101010101" pitchFamily="2" charset="-122"/>
                <a:ea typeface="华文楷体" panose="02010600040101010101" pitchFamily="2" charset="-122"/>
              </a:rPr>
              <a:t>6-3</a:t>
            </a:r>
            <a:r>
              <a:rPr lang="zh-CN" altLang="en-US" sz="2000" b="1" dirty="0">
                <a:solidFill>
                  <a:schemeClr val="tx1"/>
                </a:solidFill>
                <a:latin typeface="华文楷体" panose="02010600040101010101" pitchFamily="2" charset="-122"/>
                <a:ea typeface="华文楷体" panose="02010600040101010101" pitchFamily="2" charset="-122"/>
              </a:rPr>
              <a:t>）和（</a:t>
            </a:r>
            <a:r>
              <a:rPr lang="en-US" altLang="zh-CN" sz="2000" b="1" dirty="0">
                <a:solidFill>
                  <a:schemeClr val="tx1"/>
                </a:solidFill>
                <a:latin typeface="华文楷体" panose="02010600040101010101" pitchFamily="2" charset="-122"/>
                <a:ea typeface="华文楷体" panose="02010600040101010101" pitchFamily="2" charset="-122"/>
              </a:rPr>
              <a:t>6-4</a:t>
            </a:r>
            <a:r>
              <a:rPr lang="zh-CN" altLang="en-US" sz="2000" b="1" dirty="0">
                <a:solidFill>
                  <a:schemeClr val="tx1"/>
                </a:solidFill>
                <a:latin typeface="华文楷体" panose="02010600040101010101" pitchFamily="2" charset="-122"/>
                <a:ea typeface="华文楷体" panose="02010600040101010101" pitchFamily="2" charset="-122"/>
              </a:rPr>
              <a:t>）一起称为刚体的牛顿</a:t>
            </a:r>
            <a:r>
              <a:rPr lang="en-US" altLang="zh-CN" sz="2000" b="1" dirty="0">
                <a:solidFill>
                  <a:schemeClr val="tx1"/>
                </a:solidFill>
                <a:latin typeface="华文楷体" panose="02010600040101010101" pitchFamily="2" charset="-122"/>
                <a:ea typeface="华文楷体" panose="02010600040101010101" pitchFamily="2" charset="-122"/>
              </a:rPr>
              <a:t>-</a:t>
            </a:r>
            <a:r>
              <a:rPr lang="zh-CN" altLang="en-US" sz="2000" b="1" dirty="0">
                <a:solidFill>
                  <a:schemeClr val="tx1"/>
                </a:solidFill>
                <a:latin typeface="华文楷体" panose="02010600040101010101" pitchFamily="2" charset="-122"/>
                <a:ea typeface="华文楷体" panose="02010600040101010101" pitchFamily="2" charset="-122"/>
              </a:rPr>
              <a:t>欧拉方程。分析机械臂的动力学问题时，首先对每个连杆列出牛顿</a:t>
            </a:r>
            <a:r>
              <a:rPr lang="en-US" altLang="zh-CN" sz="2000" b="1" dirty="0">
                <a:solidFill>
                  <a:schemeClr val="tx1"/>
                </a:solidFill>
                <a:latin typeface="华文楷体" panose="02010600040101010101" pitchFamily="2" charset="-122"/>
                <a:ea typeface="华文楷体" panose="02010600040101010101" pitchFamily="2" charset="-122"/>
              </a:rPr>
              <a:t>-</a:t>
            </a:r>
            <a:r>
              <a:rPr lang="zh-CN" altLang="en-US" sz="2000" b="1" dirty="0">
                <a:solidFill>
                  <a:schemeClr val="tx1"/>
                </a:solidFill>
                <a:latin typeface="华文楷体" panose="02010600040101010101" pitchFamily="2" charset="-122"/>
                <a:ea typeface="华文楷体" panose="02010600040101010101" pitchFamily="2" charset="-122"/>
              </a:rPr>
              <a:t>欧拉方程，同时需要分析连杆间的速度、加速度传递关系以及力的传递关系。 </a:t>
            </a:r>
          </a:p>
        </p:txBody>
      </p:sp>
      <p:sp>
        <p:nvSpPr>
          <p:cNvPr id="29706" name="矩形 1"/>
          <p:cNvSpPr/>
          <p:nvPr/>
        </p:nvSpPr>
        <p:spPr>
          <a:xfrm>
            <a:off x="7740333" y="1772603"/>
            <a:ext cx="1009650" cy="368300"/>
          </a:xfrm>
          <a:prstGeom prst="rect">
            <a:avLst/>
          </a:prstGeom>
          <a:noFill/>
          <a:ln w="9525">
            <a:noFill/>
          </a:ln>
        </p:spPr>
        <p:txBody>
          <a:bodyPr wrap="none">
            <a:spAutoFit/>
          </a:bodyPr>
          <a:lstStyle/>
          <a:p>
            <a:r>
              <a:rPr lang="zh-CN" altLang="en-US" b="1" dirty="0">
                <a:solidFill>
                  <a:schemeClr val="tx1"/>
                </a:solidFill>
                <a:latin typeface="等线" panose="02010600030101010101" pitchFamily="2" charset="-122"/>
                <a:ea typeface="华文楷体" panose="02010600040101010101" pitchFamily="2" charset="-122"/>
              </a:rPr>
              <a:t>（</a:t>
            </a:r>
            <a:r>
              <a:rPr lang="en-US" altLang="zh-CN" b="1" dirty="0">
                <a:solidFill>
                  <a:schemeClr val="tx1"/>
                </a:solidFill>
                <a:latin typeface="等线" panose="02010600030101010101" pitchFamily="2" charset="-122"/>
                <a:ea typeface="华文楷体" panose="02010600040101010101" pitchFamily="2" charset="-122"/>
              </a:rPr>
              <a:t>6-3</a:t>
            </a:r>
            <a:r>
              <a:rPr lang="zh-CN" altLang="en-US" b="1" dirty="0">
                <a:solidFill>
                  <a:schemeClr val="tx1"/>
                </a:solidFill>
                <a:latin typeface="等线" panose="02010600030101010101" pitchFamily="2" charset="-122"/>
                <a:ea typeface="华文楷体" panose="02010600040101010101" pitchFamily="2" charset="-122"/>
              </a:rPr>
              <a:t>）</a:t>
            </a:r>
          </a:p>
        </p:txBody>
      </p:sp>
      <p:sp>
        <p:nvSpPr>
          <p:cNvPr id="2" name="矩形 1"/>
          <p:cNvSpPr/>
          <p:nvPr/>
        </p:nvSpPr>
        <p:spPr>
          <a:xfrm>
            <a:off x="7812088" y="3572828"/>
            <a:ext cx="1009650" cy="368300"/>
          </a:xfrm>
          <a:prstGeom prst="rect">
            <a:avLst/>
          </a:prstGeom>
          <a:noFill/>
          <a:ln w="9525">
            <a:noFill/>
          </a:ln>
        </p:spPr>
        <p:txBody>
          <a:bodyPr wrap="none">
            <a:spAutoFit/>
          </a:bodyPr>
          <a:lstStyle/>
          <a:p>
            <a:r>
              <a:rPr lang="zh-CN" altLang="en-US" b="1" dirty="0">
                <a:solidFill>
                  <a:schemeClr val="tx1"/>
                </a:solidFill>
                <a:latin typeface="等线" panose="02010600030101010101" pitchFamily="2" charset="-122"/>
                <a:ea typeface="华文楷体" panose="02010600040101010101" pitchFamily="2" charset="-122"/>
              </a:rPr>
              <a:t>（</a:t>
            </a:r>
            <a:r>
              <a:rPr lang="en-US" altLang="zh-CN" b="1" dirty="0">
                <a:solidFill>
                  <a:schemeClr val="tx1"/>
                </a:solidFill>
                <a:latin typeface="等线" panose="02010600030101010101" pitchFamily="2" charset="-122"/>
                <a:ea typeface="华文楷体" panose="02010600040101010101" pitchFamily="2" charset="-122"/>
              </a:rPr>
              <a:t>6-4</a:t>
            </a:r>
            <a:r>
              <a:rPr lang="zh-CN" altLang="en-US" b="1" dirty="0">
                <a:solidFill>
                  <a:schemeClr val="tx1"/>
                </a:solidFill>
                <a:latin typeface="等线" panose="02010600030101010101" pitchFamily="2" charset="-122"/>
                <a:ea typeface="华文楷体" panose="020106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9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9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14">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70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38914" grpId="1" build="p"/>
      <p:bldP spid="33816" grpId="0"/>
      <p:bldP spid="33816" grpId="1"/>
      <p:bldP spid="29706" grpId="0"/>
      <p:bldP spid="29706"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1"/>
          </p:nvPr>
        </p:nvSpPr>
        <p:spPr>
          <a:xfrm>
            <a:off x="357188" y="1484313"/>
            <a:ext cx="8501062" cy="4879975"/>
          </a:xfrm>
        </p:spPr>
        <p:txBody>
          <a:bodyPr vert="horz" wrap="square" lIns="91440" tIns="45720" rIns="91440" bIns="45720" anchor="t" anchorCtr="0"/>
          <a:lstStyle/>
          <a:p>
            <a:pPr indent="0" algn="just" eaLnBrk="1" hangingPunct="1">
              <a:lnSpc>
                <a:spcPct val="114000"/>
              </a:lnSpc>
              <a:spcBef>
                <a:spcPct val="0"/>
              </a:spcBef>
              <a:buNone/>
            </a:pPr>
            <a:r>
              <a:rPr lang="zh-CN" altLang="en-US" sz="2400" dirty="0">
                <a:latin typeface="楷体_GB2312" pitchFamily="49" charset="-122"/>
                <a:ea typeface="楷体_GB2312" pitchFamily="49" charset="-122"/>
              </a:rPr>
              <a:t>      前面章节介绍的机器人运动学和逆运动学以及微分运动等均是以位置为研究对象。除了位置控制方式外，力也是机器人的另一种重要控制方式。</a:t>
            </a:r>
            <a:endParaRPr lang="en-US" altLang="zh-CN" sz="2400" dirty="0">
              <a:latin typeface="楷体_GB2312" pitchFamily="49" charset="-122"/>
              <a:ea typeface="楷体_GB2312" pitchFamily="49" charset="-122"/>
            </a:endParaRPr>
          </a:p>
          <a:p>
            <a:pPr indent="0" algn="just" eaLnBrk="1" hangingPunct="1">
              <a:lnSpc>
                <a:spcPct val="114000"/>
              </a:lnSpc>
              <a:spcBef>
                <a:spcPts val="600"/>
              </a:spcBef>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机器人是一个复杂的动力学系统，机器人系统在外载荷和关节驱动力矩</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驱动力</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的作用下将取得</a:t>
            </a:r>
            <a:r>
              <a:rPr lang="zh-CN" altLang="en-US" sz="2400" dirty="0">
                <a:solidFill>
                  <a:srgbClr val="FF0000"/>
                </a:solidFill>
                <a:latin typeface="楷体_GB2312" pitchFamily="49" charset="-122"/>
                <a:ea typeface="楷体_GB2312" pitchFamily="49" charset="-122"/>
              </a:rPr>
              <a:t>静力平衡</a:t>
            </a:r>
            <a:r>
              <a:rPr lang="zh-CN" altLang="en-US" sz="2400" dirty="0">
                <a:latin typeface="楷体_GB2312" pitchFamily="49" charset="-122"/>
                <a:ea typeface="楷体_GB2312" pitchFamily="49" charset="-122"/>
              </a:rPr>
              <a:t>，在关节驱动力矩</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驱动力</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的作用下将发生运动变化。当机器人出于静力平衡时，可以对其进行静力分析，而当机器人出于运动模式时，需要对其进行动力学分析。</a:t>
            </a:r>
            <a:endParaRPr lang="en-US" altLang="zh-CN" sz="2400" dirty="0">
              <a:latin typeface="楷体_GB2312" pitchFamily="49" charset="-122"/>
              <a:ea typeface="楷体_GB2312" pitchFamily="49" charset="-122"/>
            </a:endParaRPr>
          </a:p>
          <a:p>
            <a:pPr indent="0" algn="just" eaLnBrk="1" hangingPunct="1">
              <a:lnSpc>
                <a:spcPct val="114000"/>
              </a:lnSpc>
              <a:spcBef>
                <a:spcPts val="600"/>
              </a:spcBef>
              <a:buNone/>
            </a:pPr>
            <a:r>
              <a:rPr lang="zh-CN" altLang="en-US" sz="2400" dirty="0">
                <a:latin typeface="楷体_GB2312" pitchFamily="49" charset="-122"/>
                <a:ea typeface="楷体_GB2312" pitchFamily="49" charset="-122"/>
              </a:rPr>
              <a:t>       机器人的动态性能不仅与</a:t>
            </a:r>
            <a:r>
              <a:rPr lang="zh-CN" altLang="en-US" sz="2400" dirty="0">
                <a:solidFill>
                  <a:srgbClr val="FF0000"/>
                </a:solidFill>
                <a:latin typeface="楷体_GB2312" pitchFamily="49" charset="-122"/>
                <a:ea typeface="楷体_GB2312" pitchFamily="49" charset="-122"/>
              </a:rPr>
              <a:t>运动学因素</a:t>
            </a:r>
            <a:r>
              <a:rPr lang="zh-CN" altLang="en-US" sz="2400" dirty="0">
                <a:latin typeface="楷体_GB2312" pitchFamily="49" charset="-122"/>
                <a:ea typeface="楷体_GB2312" pitchFamily="49" charset="-122"/>
              </a:rPr>
              <a:t>有关，还与机器人的</a:t>
            </a:r>
            <a:r>
              <a:rPr lang="zh-CN" altLang="en-US" sz="2400" dirty="0">
                <a:solidFill>
                  <a:srgbClr val="FF0000"/>
                </a:solidFill>
                <a:latin typeface="楷体_GB2312" pitchFamily="49" charset="-122"/>
                <a:ea typeface="楷体_GB2312" pitchFamily="49" charset="-122"/>
              </a:rPr>
              <a:t>结构形式、质量分布、执行机构的位置、传动装置</a:t>
            </a:r>
            <a:r>
              <a:rPr lang="zh-CN" altLang="en-US" sz="2400" dirty="0">
                <a:latin typeface="楷体_GB2312" pitchFamily="49" charset="-122"/>
                <a:ea typeface="楷体_GB2312" pitchFamily="49" charset="-122"/>
              </a:rPr>
              <a:t>等对动力学产生重要影响的因素有关。</a:t>
            </a:r>
            <a:endParaRPr lang="zh-CN" altLang="en-US" sz="2400" dirty="0"/>
          </a:p>
        </p:txBody>
      </p:sp>
      <p:sp>
        <p:nvSpPr>
          <p:cNvPr id="9219" name="文本框 1"/>
          <p:cNvSpPr txBox="1"/>
          <p:nvPr/>
        </p:nvSpPr>
        <p:spPr>
          <a:xfrm>
            <a:off x="2700338" y="560388"/>
            <a:ext cx="3743325" cy="708025"/>
          </a:xfrm>
          <a:prstGeom prst="rect">
            <a:avLst/>
          </a:prstGeom>
          <a:noFill/>
          <a:ln w="9525">
            <a:noFill/>
          </a:ln>
        </p:spPr>
        <p:txBody>
          <a:bodyPr>
            <a:spAutoFit/>
          </a:bodyPr>
          <a:lstStyle/>
          <a:p>
            <a:pPr algn="ctr" eaLnBrk="1" hangingPunct="1"/>
            <a:r>
              <a:rPr lang="zh-CN" altLang="en-US" sz="4000" b="1" dirty="0">
                <a:latin typeface="等线" panose="02010600030101010101" pitchFamily="2" charset="-122"/>
              </a:rPr>
              <a:t>引言</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机器人的杆件的速度和加速度</a:t>
            </a:r>
            <a:endParaRPr lang="en-US" altLang="zh-CN" sz="3200" dirty="0">
              <a:solidFill>
                <a:srgbClr val="0000CC"/>
              </a:solidFill>
              <a:latin typeface="宋体" panose="02010600030101010101" pitchFamily="2" charset="-122"/>
            </a:endParaRPr>
          </a:p>
        </p:txBody>
      </p:sp>
      <p:sp>
        <p:nvSpPr>
          <p:cNvPr id="559107" name="文本占位符 559106"/>
          <p:cNvSpPr>
            <a:spLocks noGrp="1"/>
          </p:cNvSpPr>
          <p:nvPr>
            <p:ph type="body" idx="1"/>
          </p:nvPr>
        </p:nvSpPr>
        <p:spPr>
          <a:xfrm>
            <a:off x="838200" y="1524000"/>
            <a:ext cx="7848600" cy="3065463"/>
          </a:xfrm>
        </p:spPr>
        <p:txBody>
          <a:bodyPr/>
          <a:lstStyle/>
          <a:p>
            <a:pPr marL="0" indent="0">
              <a:buNone/>
            </a:pPr>
            <a:r>
              <a:rPr lang="zh-CN" altLang="en-US" sz="4000" b="1" dirty="0">
                <a:latin typeface="华文楷体" panose="02010600040101010101" pitchFamily="2" charset="-122"/>
                <a:ea typeface="华文楷体" panose="02010600040101010101" pitchFamily="2" charset="-122"/>
                <a:cs typeface="华文楷体" panose="02010600040101010101" pitchFamily="2" charset="-122"/>
              </a:rPr>
              <a:t>基本思路：</a:t>
            </a:r>
          </a:p>
          <a:p>
            <a:pPr marL="0" indent="0">
              <a:buNone/>
            </a:pPr>
            <a:r>
              <a:rPr lang="zh-CN" altLang="en-US" sz="2000"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cs typeface="华文楷体" panose="02010600040101010101" pitchFamily="2" charset="-122"/>
              </a:rPr>
              <a:t>已知基座速度和各关节的相对速度，从基座速度开始，一步一步递推出末端执行器的速度。</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2772410" y="3140710"/>
            <a:ext cx="4381500" cy="3209925"/>
          </a:xfrm>
          <a:prstGeom prst="rect">
            <a:avLst/>
          </a:prstGeom>
          <a:noFill/>
          <a:ln w="9525">
            <a:noFill/>
          </a:ln>
        </p:spPr>
      </p:pic>
      <mc:AlternateContent xmlns:mc="http://schemas.openxmlformats.org/markup-compatibility/2006" xmlns:a14="http://schemas.microsoft.com/office/drawing/2010/main">
        <mc:Choice Requires="a14">
          <p:sp>
            <p:nvSpPr>
              <p:cNvPr id="5" name="文本占位符 4"/>
              <p:cNvSpPr>
                <a:spLocks noGrp="1"/>
              </p:cNvSpPr>
              <p:nvPr>
                <p:ph type="body" sz="half" idx="1"/>
              </p:nvPr>
            </p:nvSpPr>
            <p:spPr>
              <a:xfrm>
                <a:off x="755650" y="1628775"/>
                <a:ext cx="7772400" cy="3733800"/>
              </a:xfrm>
            </p:spPr>
            <p:txBody>
              <a:bodyPr/>
              <a:lstStyle/>
              <a:p>
                <a:pPr marL="0" indent="0">
                  <a:buClrTx/>
                  <a:buSzTx/>
                  <a:buFontTx/>
                  <a:buNone/>
                </a:pPr>
                <a:r>
                  <a:rPr lang="en-US" altLang="zh-CN" sz="2400"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机器人杆件的速度包括线速度和角速度，下面介绍如何从</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杆件的速度递推计算</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杆件的线速度和角速度。</a:t>
                </a:r>
              </a:p>
              <a:p>
                <a:pPr marL="0" indent="0">
                  <a:buClrTx/>
                  <a:buSzTx/>
                  <a:buFontTx/>
                  <a:buNone/>
                </a:pP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       如图所示，设已知</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杆件的速度为</a:t>
                </a:r>
                <a:r>
                  <a:rPr lang="el-GR" altLang="zh-CN" sz="2400" dirty="0">
                    <a:latin typeface="华文楷体" panose="02010600040101010101" pitchFamily="2" charset="-122"/>
                    <a:ea typeface="华文楷体" panose="02010600040101010101" pitchFamily="2" charset="-122"/>
                    <a:cs typeface="华文楷体" panose="02010600040101010101" pitchFamily="2" charset="-122"/>
                  </a:rPr>
                  <a:t>ω</a:t>
                </a:r>
                <a:r>
                  <a:rPr lang="en-US" altLang="zh-CN" sz="2400" baseline="-12000">
                    <a:latin typeface="华文楷体" panose="02010600040101010101" pitchFamily="2" charset="-122"/>
                    <a:ea typeface="华文楷体" panose="02010600040101010101" pitchFamily="2" charset="-122"/>
                    <a:cs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和</a:t>
                </a:r>
                <a:r>
                  <a:rPr lang="en-US" altLang="zh-CN" sz="2400" i="1">
                    <a:latin typeface="华文楷体" panose="02010600040101010101" pitchFamily="2" charset="-122"/>
                    <a:ea typeface="华文楷体" panose="02010600040101010101" pitchFamily="2" charset="-122"/>
                    <a:cs typeface="华文楷体" panose="02010600040101010101" pitchFamily="2" charset="-122"/>
                  </a:rPr>
                  <a:t>v</a:t>
                </a:r>
                <a:r>
                  <a:rPr lang="en-US" altLang="zh-CN" sz="2400" baseline="-12000">
                    <a:latin typeface="华文楷体" panose="02010600040101010101" pitchFamily="2" charset="-122"/>
                    <a:ea typeface="华文楷体" panose="02010600040101010101" pitchFamily="2" charset="-122"/>
                    <a:cs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杆件绕</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Z</a:t>
                </a:r>
                <a:r>
                  <a:rPr lang="en-US" altLang="zh-CN" sz="2400" baseline="-120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轴旋转的角速度为</a:t>
                </a:r>
                <a14:m>
                  <m:oMath xmlns:m="http://schemas.openxmlformats.org/officeDocument/2006/math">
                    <m:sSub>
                      <m:sSubPr>
                        <m:ctrlPr>
                          <a:rPr lang="en-US" altLang="zh-CN" sz="2000" i="1" dirty="0">
                            <a:latin typeface="Cambria Math" panose="02040503050406030204" pitchFamily="18" charset="0"/>
                            <a:ea typeface="华文楷体" panose="02010600040101010101" pitchFamily="2" charset="-122"/>
                            <a:cs typeface="Cambria Math" panose="02040503050406030204" charset="0"/>
                          </a:rPr>
                        </m:ctrlPr>
                      </m:sSubPr>
                      <m:e>
                        <m:acc>
                          <m:accPr>
                            <m:chr m:val="̇"/>
                            <m:ctrlPr>
                              <a:rPr lang="en-US" altLang="zh-CN" sz="2000" i="1" dirty="0">
                                <a:latin typeface="Cambria Math" panose="02040503050406030204" pitchFamily="18" charset="0"/>
                                <a:ea typeface="华文楷体" panose="02010600040101010101" pitchFamily="2" charset="-122"/>
                                <a:cs typeface="Cambria Math" panose="02040503050406030204" charset="0"/>
                              </a:rPr>
                            </m:ctrlPr>
                          </m:accPr>
                          <m:e>
                            <m:r>
                              <a:rPr lang="en-US" altLang="zh-CN" sz="2000" i="1" dirty="0">
                                <a:latin typeface="Cambria Math" panose="02040503050406030204" charset="0"/>
                                <a:ea typeface="华文楷体" panose="02010600040101010101" pitchFamily="2" charset="-122"/>
                                <a:cs typeface="Cambria Math" panose="02040503050406030204" charset="0"/>
                              </a:rPr>
                              <m:t>𝜃</m:t>
                            </m:r>
                          </m:e>
                        </m:acc>
                      </m:e>
                      <m:sub>
                        <m:r>
                          <a:rPr lang="en-US" altLang="zh-CN" sz="2000" i="1" dirty="0">
                            <a:latin typeface="Cambria Math" panose="02040503050406030204" charset="0"/>
                            <a:ea typeface="华文楷体" panose="02010600040101010101" pitchFamily="2" charset="-122"/>
                            <a:cs typeface="Cambria Math" panose="02040503050406030204" charset="0"/>
                          </a:rPr>
                          <m:t>𝑖</m:t>
                        </m:r>
                        <m:r>
                          <a:rPr lang="en-US" altLang="zh-CN" sz="2000" i="1" dirty="0">
                            <a:latin typeface="Cambria Math" panose="02040503050406030204" charset="0"/>
                            <a:ea typeface="华文楷体" panose="02010600040101010101" pitchFamily="2" charset="-122"/>
                            <a:cs typeface="Cambria Math" panose="02040503050406030204" charset="0"/>
                          </a:rPr>
                          <m:t>+1</m:t>
                        </m:r>
                      </m:sub>
                    </m:sSub>
                  </m:oMath>
                </a14:m>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     。</a:t>
                </a:r>
                <a:endParaRPr lang="zh-CN" altLang="el-GR" sz="2400" dirty="0">
                  <a:latin typeface="华文楷体" panose="02010600040101010101" pitchFamily="2" charset="-122"/>
                  <a:ea typeface="华文楷体" panose="02010600040101010101" pitchFamily="2" charset="-122"/>
                  <a:cs typeface="华文楷体" panose="02010600040101010101" pitchFamily="2" charset="-122"/>
                </a:endParaRPr>
              </a:p>
              <a:p>
                <a:pPr marL="0" indent="0">
                  <a:buClrTx/>
                  <a:buSzTx/>
                  <a:buFontTx/>
                  <a:buNone/>
                </a:pPr>
                <a:r>
                  <a:rPr lang="zh-CN" altLang="en-US" sz="3200" dirty="0">
                    <a:latin typeface="华文楷体" panose="02010600040101010101" pitchFamily="2" charset="-122"/>
                    <a:ea typeface="华文楷体" panose="02010600040101010101" pitchFamily="2" charset="-122"/>
                    <a:cs typeface="华文楷体" panose="02010600040101010101" pitchFamily="2" charset="-122"/>
                  </a:rPr>
                  <a:t> </a:t>
                </a:r>
              </a:p>
            </p:txBody>
          </p:sp>
        </mc:Choice>
        <mc:Fallback xmlns="">
          <p:sp>
            <p:nvSpPr>
              <p:cNvPr id="5" name="文本占位符 4"/>
              <p:cNvSpPr>
                <a:spLocks noRot="1" noChangeAspect="1" noMove="1" noResize="1" noEditPoints="1" noAdjustHandles="1" noChangeArrowheads="1" noChangeShapeType="1" noTextEdit="1"/>
              </p:cNvSpPr>
              <p:nvPr>
                <p:ph type="body" sz="half" idx="1"/>
              </p:nvPr>
            </p:nvSpPr>
            <p:spPr>
              <a:xfrm>
                <a:off x="755650" y="1628775"/>
                <a:ext cx="7772400" cy="3733800"/>
              </a:xfrm>
              <a:blipFill rotWithShape="1">
                <a:blip r:embed="rId3"/>
                <a:stretch>
                  <a:fillRect/>
                </a:stretch>
              </a:blipFill>
            </p:spPr>
            <p:txBody>
              <a:bodyPr/>
              <a:lstStyle/>
              <a:p>
                <a:r>
                  <a:rPr lang="zh-CN" altLang="en-US">
                    <a:noFill/>
                  </a:rPr>
                  <a:t> </a:t>
                </a:r>
              </a:p>
            </p:txBody>
          </p:sp>
        </mc:Fallback>
      </mc:AlternateContent>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1163" name="图片 561162"/>
          <p:cNvPicPr>
            <a:picLocks noChangeAspect="1"/>
          </p:cNvPicPr>
          <p:nvPr/>
        </p:nvPicPr>
        <p:blipFill>
          <a:blip r:embed="rId3"/>
          <a:stretch>
            <a:fillRect/>
          </a:stretch>
        </p:blipFill>
        <p:spPr>
          <a:xfrm>
            <a:off x="4572000" y="3429000"/>
            <a:ext cx="4067175" cy="2962275"/>
          </a:xfrm>
          <a:prstGeom prst="rect">
            <a:avLst/>
          </a:prstGeom>
          <a:noFill/>
          <a:ln w="9525">
            <a:noFill/>
          </a:ln>
        </p:spPr>
      </p:pic>
      <p:sp>
        <p:nvSpPr>
          <p:cNvPr id="561155" name="文本占位符 561154"/>
          <p:cNvSpPr>
            <a:spLocks noGrp="1"/>
          </p:cNvSpPr>
          <p:nvPr>
            <p:ph type="body" sz="half" idx="1"/>
          </p:nvPr>
        </p:nvSpPr>
        <p:spPr>
          <a:xfrm>
            <a:off x="533400" y="1636395"/>
            <a:ext cx="8229600" cy="1084263"/>
          </a:xfrm>
        </p:spPr>
        <p:txBody>
          <a:bodyPr/>
          <a:lstStyle/>
          <a:p>
            <a:pPr marL="0" indent="0">
              <a:buClrTx/>
              <a:buSzTx/>
              <a:buFontTx/>
              <a:buNone/>
            </a:pPr>
            <a:r>
              <a:rPr lang="en-US" altLang="zh-CN" sz="2400"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则：在</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坐标系中表示的</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杆件杆的角速度为：</a:t>
            </a:r>
          </a:p>
          <a:p>
            <a:pPr marL="0" indent="0">
              <a:buClrTx/>
              <a:buSzTx/>
              <a:buFontTx/>
              <a:buNone/>
            </a:pPr>
            <a:endParaRPr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a:p>
            <a:pPr marL="0" indent="0">
              <a:buClrTx/>
              <a:buSzTx/>
              <a:buFontTx/>
              <a:buNone/>
            </a:pPr>
            <a:endParaRPr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561156" name="对象 561155"/>
          <p:cNvGraphicFramePr/>
          <p:nvPr/>
        </p:nvGraphicFramePr>
        <p:xfrm>
          <a:off x="2627630" y="2132965"/>
          <a:ext cx="3767138" cy="579438"/>
        </p:xfrm>
        <a:graphic>
          <a:graphicData uri="http://schemas.openxmlformats.org/presentationml/2006/ole">
            <mc:AlternateContent xmlns:mc="http://schemas.openxmlformats.org/markup-compatibility/2006">
              <mc:Choice xmlns:v="urn:schemas-microsoft-com:vml" Requires="v">
                <p:oleObj spid="_x0000_s15515" r:id="rId4" imgW="1649730" imgH="254000" progId="Equation.3">
                  <p:embed/>
                </p:oleObj>
              </mc:Choice>
              <mc:Fallback>
                <p:oleObj r:id="rId4" imgW="1649730" imgH="254000" progId="Equation.3">
                  <p:embed/>
                  <p:pic>
                    <p:nvPicPr>
                      <p:cNvPr id="0" name="图片 3093"/>
                      <p:cNvPicPr/>
                      <p:nvPr/>
                    </p:nvPicPr>
                    <p:blipFill>
                      <a:blip r:embed="rId5"/>
                      <a:stretch>
                        <a:fillRect/>
                      </a:stretch>
                    </p:blipFill>
                    <p:spPr>
                      <a:xfrm>
                        <a:off x="2627630" y="2132965"/>
                        <a:ext cx="3767138" cy="579438"/>
                      </a:xfrm>
                      <a:prstGeom prst="rect">
                        <a:avLst/>
                      </a:prstGeom>
                      <a:noFill/>
                      <a:ln w="38100">
                        <a:miter/>
                      </a:ln>
                    </p:spPr>
                  </p:pic>
                </p:oleObj>
              </mc:Fallback>
            </mc:AlternateContent>
          </a:graphicData>
        </a:graphic>
      </p:graphicFrame>
      <p:sp>
        <p:nvSpPr>
          <p:cNvPr id="561158" name="文本框 561157"/>
          <p:cNvSpPr txBox="1"/>
          <p:nvPr/>
        </p:nvSpPr>
        <p:spPr>
          <a:xfrm>
            <a:off x="838200" y="2895600"/>
            <a:ext cx="7540625" cy="755015"/>
          </a:xfrm>
          <a:prstGeom prst="rect">
            <a:avLst/>
          </a:prstGeom>
          <a:noFill/>
          <a:ln w="9525">
            <a:noFill/>
          </a:ln>
        </p:spPr>
        <p:txBody>
          <a:bodyPr wrap="square">
            <a:spAutoFit/>
          </a:bodyPr>
          <a:lstStyle/>
          <a:p>
            <a:pPr>
              <a:lnSpc>
                <a:spcPct val="80000"/>
              </a:lnSpc>
              <a:spcBef>
                <a:spcPct val="20000"/>
              </a:spcBef>
            </a:pPr>
            <a:r>
              <a:rPr lang="en-US" altLang="zh-CN" sz="2400" dirty="0">
                <a:latin typeface="华文楷体" panose="02010600040101010101" pitchFamily="2" charset="-122"/>
                <a:ea typeface="华文楷体" panose="02010600040101010101" pitchFamily="2" charset="-122"/>
                <a:cs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在</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坐标系中表示的</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坐标系原点的线速度为：</a:t>
            </a:r>
          </a:p>
          <a:p>
            <a:pPr>
              <a:lnSpc>
                <a:spcPct val="80000"/>
              </a:lnSpc>
              <a:spcBef>
                <a:spcPct val="20000"/>
              </a:spcBef>
            </a:pPr>
            <a:endParaRPr lang="zh-CN" altLang="en-US" sz="2400" dirty="0">
              <a:latin typeface="华文楷体" panose="02010600040101010101" pitchFamily="2" charset="-122"/>
              <a:ea typeface="华文楷体" panose="02010600040101010101" pitchFamily="2" charset="-122"/>
              <a:cs typeface="华文楷体" panose="02010600040101010101" pitchFamily="2" charset="-122"/>
            </a:endParaRPr>
          </a:p>
        </p:txBody>
      </p:sp>
      <p:graphicFrame>
        <p:nvGraphicFramePr>
          <p:cNvPr id="561159" name="对象 561158"/>
          <p:cNvGraphicFramePr/>
          <p:nvPr/>
        </p:nvGraphicFramePr>
        <p:xfrm>
          <a:off x="2627630" y="3500755"/>
          <a:ext cx="3581400" cy="541338"/>
        </p:xfrm>
        <a:graphic>
          <a:graphicData uri="http://schemas.openxmlformats.org/presentationml/2006/ole">
            <mc:AlternateContent xmlns:mc="http://schemas.openxmlformats.org/markup-compatibility/2006">
              <mc:Choice xmlns:v="urn:schemas-microsoft-com:vml" Requires="v">
                <p:oleObj spid="_x0000_s15516" r:id="rId6" imgW="1599565" imgH="241300" progId="Equation.3">
                  <p:embed/>
                </p:oleObj>
              </mc:Choice>
              <mc:Fallback>
                <p:oleObj r:id="rId6" imgW="1599565" imgH="241300" progId="Equation.3">
                  <p:embed/>
                  <p:pic>
                    <p:nvPicPr>
                      <p:cNvPr id="0" name="图片 3094"/>
                      <p:cNvPicPr/>
                      <p:nvPr/>
                    </p:nvPicPr>
                    <p:blipFill>
                      <a:blip r:embed="rId7"/>
                      <a:stretch>
                        <a:fillRect/>
                      </a:stretch>
                    </p:blipFill>
                    <p:spPr>
                      <a:xfrm>
                        <a:off x="2627630" y="3500755"/>
                        <a:ext cx="3581400" cy="541338"/>
                      </a:xfrm>
                      <a:prstGeom prst="rect">
                        <a:avLst/>
                      </a:prstGeom>
                      <a:noFill/>
                      <a:ln w="38100">
                        <a:miter/>
                      </a:ln>
                    </p:spPr>
                  </p:pic>
                </p:oleObj>
              </mc:Fallback>
            </mc:AlternateContent>
          </a:graphicData>
        </a:graphic>
      </p:graphicFrame>
      <p:sp>
        <p:nvSpPr>
          <p:cNvPr id="561160" name="文本框 561159"/>
          <p:cNvSpPr txBox="1"/>
          <p:nvPr/>
        </p:nvSpPr>
        <p:spPr>
          <a:xfrm>
            <a:off x="539115" y="2099945"/>
            <a:ext cx="2010410" cy="645160"/>
          </a:xfrm>
          <a:prstGeom prst="rect">
            <a:avLst/>
          </a:prstGeom>
          <a:noFill/>
          <a:ln w="9525">
            <a:noFill/>
          </a:ln>
        </p:spPr>
        <p:txBody>
          <a:bodyPr wrap="square" anchor="t" anchorCtr="0">
            <a:spAutoFit/>
          </a:bodyPr>
          <a:lstStyle/>
          <a:p>
            <a:r>
              <a:rPr lang="zh-CN" altLang="en-US" sz="1800"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在</a:t>
            </a:r>
            <a:r>
              <a:rPr lang="en-US" altLang="zh-CN" sz="180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{i+1}</a:t>
            </a:r>
            <a:r>
              <a:rPr lang="zh-CN" altLang="en-US" sz="1800"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中表示的</a:t>
            </a:r>
            <a:r>
              <a:rPr lang="en-US" altLang="zh-CN" sz="180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i+1</a:t>
            </a:r>
            <a:r>
              <a:rPr lang="zh-CN" altLang="en-US" sz="1800" dirty="0">
                <a:solidFill>
                  <a:srgbClr val="FF3300"/>
                </a:solidFill>
                <a:latin typeface="华文楷体" panose="02010600040101010101" pitchFamily="2" charset="-122"/>
                <a:ea typeface="华文楷体" panose="02010600040101010101" pitchFamily="2" charset="-122"/>
                <a:cs typeface="华文楷体" panose="02010600040101010101" pitchFamily="2" charset="-122"/>
              </a:rPr>
              <a:t>杆的角速度</a:t>
            </a:r>
          </a:p>
        </p:txBody>
      </p:sp>
      <mc:AlternateContent xmlns:mc="http://schemas.openxmlformats.org/markup-compatibility/2006" xmlns:a14="http://schemas.microsoft.com/office/drawing/2010/main">
        <mc:Choice Requires="a14">
          <p:sp>
            <p:nvSpPr>
              <p:cNvPr id="561161" name="文本框 561160"/>
              <p:cNvSpPr txBox="1"/>
              <p:nvPr/>
            </p:nvSpPr>
            <p:spPr>
              <a:xfrm>
                <a:off x="533400" y="4453255"/>
                <a:ext cx="4166870" cy="914400"/>
              </a:xfrm>
              <a:prstGeom prst="rect">
                <a:avLst/>
              </a:prstGeom>
              <a:noFill/>
              <a:ln w="9525">
                <a:noFill/>
              </a:ln>
            </p:spPr>
            <p:txBody>
              <a:bodyPr wrap="square" anchor="t" anchorCtr="0">
                <a:spAutoFit/>
              </a:bodyPr>
              <a:lstStyle/>
              <a:p>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其中，</a:t>
                </a:r>
                <a14:m>
                  <m:oMath xmlns:m="http://schemas.openxmlformats.org/officeDocument/2006/math">
                    <m:sPre>
                      <m:sPrePr>
                        <m:ctrlPr>
                          <a:rPr lang="en-US" altLang="zh-CN" sz="2400" i="1" dirty="0">
                            <a:latin typeface="Cambria Math" panose="02040503050406030204" pitchFamily="18" charset="0"/>
                            <a:ea typeface="华文楷体" panose="02010600040101010101" pitchFamily="2" charset="-122"/>
                            <a:cs typeface="Cambria Math" panose="02040503050406030204" charset="0"/>
                          </a:rPr>
                        </m:ctrlPr>
                      </m:sPrePr>
                      <m:sub/>
                      <m:sup>
                        <m:r>
                          <a:rPr lang="en-US" altLang="zh-CN" sz="2400" i="1" dirty="0">
                            <a:latin typeface="Cambria Math" panose="02040503050406030204" charset="0"/>
                            <a:ea typeface="华文楷体" panose="02010600040101010101" pitchFamily="2" charset="-122"/>
                            <a:cs typeface="Cambria Math" panose="02040503050406030204" charset="0"/>
                          </a:rPr>
                          <m:t>𝑖</m:t>
                        </m:r>
                      </m:sup>
                      <m:e>
                        <m:sSub>
                          <m:sSubPr>
                            <m:ctrlPr>
                              <a:rPr lang="en-US" altLang="zh-CN" sz="2400" i="1" dirty="0">
                                <a:latin typeface="Cambria Math" panose="02040503050406030204" pitchFamily="18" charset="0"/>
                                <a:ea typeface="华文楷体" panose="02010600040101010101" pitchFamily="2" charset="-122"/>
                                <a:cs typeface="Cambria Math" panose="02040503050406030204" charset="0"/>
                              </a:rPr>
                            </m:ctrlPr>
                          </m:sSubPr>
                          <m:e>
                            <m:r>
                              <a:rPr lang="en-US" altLang="zh-CN" sz="2400" i="1" dirty="0">
                                <a:latin typeface="Cambria Math" panose="02040503050406030204" charset="0"/>
                                <a:ea typeface="华文楷体" panose="02010600040101010101" pitchFamily="2" charset="-122"/>
                                <a:cs typeface="Cambria Math" panose="02040503050406030204" charset="0"/>
                              </a:rPr>
                              <m:t>𝑝</m:t>
                            </m:r>
                          </m:e>
                          <m:sub>
                            <m:r>
                              <a:rPr lang="en-US" altLang="zh-CN" sz="2400" i="1" dirty="0">
                                <a:latin typeface="Cambria Math" panose="02040503050406030204" charset="0"/>
                                <a:ea typeface="华文楷体" panose="02010600040101010101" pitchFamily="2" charset="-122"/>
                                <a:cs typeface="Cambria Math" panose="02040503050406030204" charset="0"/>
                              </a:rPr>
                              <m:t>𝑖</m:t>
                            </m:r>
                            <m:r>
                              <a:rPr lang="en-US" altLang="zh-CN" sz="2400" i="1" dirty="0">
                                <a:latin typeface="Cambria Math" panose="02040503050406030204" charset="0"/>
                                <a:ea typeface="华文楷体" panose="02010600040101010101" pitchFamily="2" charset="-122"/>
                                <a:cs typeface="Cambria Math" panose="02040503050406030204" charset="0"/>
                              </a:rPr>
                              <m:t>+1</m:t>
                            </m:r>
                          </m:sub>
                        </m:sSub>
                      </m:e>
                    </m:sPre>
                  </m:oMath>
                </a14:m>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 是在</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中表示的指向</a:t>
                </a:r>
                <a:r>
                  <a:rPr lang="en-US" altLang="zh-CN" sz="2400">
                    <a:latin typeface="华文楷体" panose="02010600040101010101" pitchFamily="2" charset="-122"/>
                    <a:ea typeface="华文楷体" panose="02010600040101010101" pitchFamily="2" charset="-122"/>
                    <a:cs typeface="华文楷体" panose="02010600040101010101" pitchFamily="2" charset="-122"/>
                  </a:rPr>
                  <a:t>{i+1}</a:t>
                </a:r>
                <a:r>
                  <a:rPr lang="zh-CN" altLang="en-US" sz="2400" dirty="0">
                    <a:latin typeface="华文楷体" panose="02010600040101010101" pitchFamily="2" charset="-122"/>
                    <a:ea typeface="华文楷体" panose="02010600040101010101" pitchFamily="2" charset="-122"/>
                    <a:cs typeface="华文楷体" panose="02010600040101010101" pitchFamily="2" charset="-122"/>
                  </a:rPr>
                  <a:t>原点的距离。</a:t>
                </a:r>
              </a:p>
            </p:txBody>
          </p:sp>
        </mc:Choice>
        <mc:Fallback xmlns="">
          <p:sp>
            <p:nvSpPr>
              <p:cNvPr id="561161" name="文本框 561160"/>
              <p:cNvSpPr txBox="1">
                <a:spLocks noRot="1" noChangeAspect="1" noMove="1" noResize="1" noEditPoints="1" noAdjustHandles="1" noChangeArrowheads="1" noChangeShapeType="1" noTextEdit="1"/>
              </p:cNvSpPr>
              <p:nvPr/>
            </p:nvSpPr>
            <p:spPr>
              <a:xfrm>
                <a:off x="533400" y="4453255"/>
                <a:ext cx="4166870" cy="914400"/>
              </a:xfrm>
              <a:prstGeom prst="rect">
                <a:avLst/>
              </a:prstGeom>
              <a:blipFill rotWithShape="1">
                <a:blip r:embed="rId8"/>
                <a:stretch>
                  <a:fillRect/>
                </a:stretch>
              </a:blipFill>
              <a:ln w="9525">
                <a:noFill/>
              </a:ln>
            </p:spPr>
            <p:txBody>
              <a:bodyPr/>
              <a:lstStyle/>
              <a:p>
                <a:r>
                  <a:rPr lang="zh-CN" altLang="en-US">
                    <a:noFill/>
                  </a:rPr>
                  <a:t> </a:t>
                </a:r>
              </a:p>
            </p:txBody>
          </p:sp>
        </mc:Fallback>
      </mc:AlternateContent>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文本占位符 562178"/>
          <p:cNvSpPr>
            <a:spLocks noGrp="1"/>
          </p:cNvSpPr>
          <p:nvPr>
            <p:ph type="body" idx="1"/>
          </p:nvPr>
        </p:nvSpPr>
        <p:spPr>
          <a:xfrm>
            <a:off x="628650" y="1430020"/>
            <a:ext cx="7886700" cy="4351338"/>
          </a:xfrm>
        </p:spPr>
        <p:txBody>
          <a:bodyPr/>
          <a:lstStyle/>
          <a:p>
            <a:pPr>
              <a:buNone/>
            </a:pPr>
            <a:r>
              <a:rPr lang="zh-CN" altLang="en-US" b="1" dirty="0">
                <a:latin typeface="华文楷体" panose="02010600040101010101" pitchFamily="2" charset="-122"/>
                <a:ea typeface="华文楷体" panose="02010600040101010101" pitchFamily="2" charset="-122"/>
              </a:rPr>
              <a:t>例</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一两杆关节机器人如图所示，计算以关节速度为函数的手尖处</a:t>
            </a:r>
          </a:p>
          <a:p>
            <a:pPr>
              <a:buNone/>
            </a:pPr>
            <a:r>
              <a:rPr lang="zh-CN" altLang="en-US" b="1" dirty="0">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的速度。</a:t>
            </a:r>
          </a:p>
        </p:txBody>
      </p:sp>
      <p:pic>
        <p:nvPicPr>
          <p:cNvPr id="562180" name="图片 562179"/>
          <p:cNvPicPr>
            <a:picLocks noChangeAspect="1"/>
          </p:cNvPicPr>
          <p:nvPr/>
        </p:nvPicPr>
        <p:blipFill>
          <a:blip r:embed="rId2"/>
          <a:stretch>
            <a:fillRect/>
          </a:stretch>
        </p:blipFill>
        <p:spPr>
          <a:xfrm>
            <a:off x="2971800" y="2743200"/>
            <a:ext cx="2895600" cy="3038475"/>
          </a:xfrm>
          <a:prstGeom prst="rect">
            <a:avLst/>
          </a:prstGeom>
          <a:noFill/>
          <a:ln w="9525">
            <a:noFill/>
          </a:ln>
        </p:spPr>
      </p:pic>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文本占位符 563202"/>
          <p:cNvSpPr>
            <a:spLocks noGrp="1"/>
          </p:cNvSpPr>
          <p:nvPr>
            <p:ph type="body" sz="half" idx="1"/>
          </p:nvPr>
        </p:nvSpPr>
        <p:spPr>
          <a:xfrm>
            <a:off x="457200" y="1484313"/>
            <a:ext cx="5410200" cy="5000625"/>
          </a:xfrm>
        </p:spPr>
        <p:txBody>
          <a:bodyPr/>
          <a:lstStyle/>
          <a:p>
            <a:pPr>
              <a:lnSpc>
                <a:spcPct val="90000"/>
              </a:lnSpc>
              <a:spcBef>
                <a:spcPct val="0"/>
              </a:spcBef>
              <a:buClrTx/>
              <a:buSzTx/>
              <a:buFontTx/>
              <a:buNone/>
            </a:pPr>
            <a:r>
              <a:rPr lang="zh-CN" altLang="en-US" dirty="0"/>
              <a:t>解：</a:t>
            </a:r>
            <a:r>
              <a:rPr lang="en-US" altLang="zh-CN"/>
              <a:t>1</a:t>
            </a:r>
            <a:r>
              <a:rPr lang="zh-CN" altLang="en-US" dirty="0"/>
              <a:t>、建立坐标系，如图：</a:t>
            </a:r>
          </a:p>
          <a:p>
            <a:pPr>
              <a:lnSpc>
                <a:spcPct val="90000"/>
              </a:lnSpc>
              <a:spcBef>
                <a:spcPct val="0"/>
              </a:spcBef>
              <a:buClrTx/>
              <a:buSzTx/>
              <a:buFontTx/>
              <a:buNone/>
            </a:pPr>
            <a:r>
              <a:rPr lang="zh-CN" altLang="en-US"/>
              <a:t>       </a:t>
            </a:r>
            <a:r>
              <a:rPr lang="en-US" altLang="zh-CN"/>
              <a:t>2</a:t>
            </a:r>
            <a:r>
              <a:rPr lang="zh-CN" altLang="en-US" dirty="0"/>
              <a:t>、求位姿矩阵：</a:t>
            </a:r>
          </a:p>
          <a:p>
            <a:pPr>
              <a:buClrTx/>
              <a:buSzTx/>
              <a:buFontTx/>
              <a:buNone/>
            </a:pPr>
            <a:endParaRPr lang="zh-CN" altLang="en-US" dirty="0"/>
          </a:p>
        </p:txBody>
      </p:sp>
      <p:graphicFrame>
        <p:nvGraphicFramePr>
          <p:cNvPr id="563206" name="对象 563205"/>
          <p:cNvGraphicFramePr/>
          <p:nvPr/>
        </p:nvGraphicFramePr>
        <p:xfrm>
          <a:off x="1191895" y="4552792"/>
          <a:ext cx="2416810" cy="1475105"/>
        </p:xfrm>
        <a:graphic>
          <a:graphicData uri="http://schemas.openxmlformats.org/presentationml/2006/ole">
            <mc:AlternateContent xmlns:mc="http://schemas.openxmlformats.org/markup-compatibility/2006">
              <mc:Choice xmlns:v="urn:schemas-microsoft-com:vml" Requires="v">
                <p:oleObj spid="_x0000_s16615" r:id="rId3" imgW="1270000" imgH="774065" progId="Equation.3">
                  <p:embed/>
                </p:oleObj>
              </mc:Choice>
              <mc:Fallback>
                <p:oleObj r:id="rId3" imgW="1270000" imgH="774065" progId="Equation.3">
                  <p:embed/>
                  <p:pic>
                    <p:nvPicPr>
                      <p:cNvPr id="0" name="图片 3097"/>
                      <p:cNvPicPr/>
                      <p:nvPr/>
                    </p:nvPicPr>
                    <p:blipFill>
                      <a:blip r:embed="rId4"/>
                      <a:stretch>
                        <a:fillRect/>
                      </a:stretch>
                    </p:blipFill>
                    <p:spPr>
                      <a:xfrm>
                        <a:off x="1191895" y="4552792"/>
                        <a:ext cx="2416810" cy="1475105"/>
                      </a:xfrm>
                      <a:prstGeom prst="rect">
                        <a:avLst/>
                      </a:prstGeom>
                      <a:noFill/>
                      <a:ln w="38100">
                        <a:miter/>
                      </a:ln>
                    </p:spPr>
                  </p:pic>
                </p:oleObj>
              </mc:Fallback>
            </mc:AlternateContent>
          </a:graphicData>
        </a:graphic>
      </p:graphicFrame>
      <p:graphicFrame>
        <p:nvGraphicFramePr>
          <p:cNvPr id="563207" name="对象 563206"/>
          <p:cNvGraphicFramePr/>
          <p:nvPr/>
        </p:nvGraphicFramePr>
        <p:xfrm>
          <a:off x="1223963" y="2428399"/>
          <a:ext cx="2428875" cy="1574165"/>
        </p:xfrm>
        <a:graphic>
          <a:graphicData uri="http://schemas.openxmlformats.org/presentationml/2006/ole">
            <mc:AlternateContent xmlns:mc="http://schemas.openxmlformats.org/markup-compatibility/2006">
              <mc:Choice xmlns:v="urn:schemas-microsoft-com:vml" Requires="v">
                <p:oleObj spid="_x0000_s16616" r:id="rId5" imgW="1193800" imgH="774065" progId="Equation.3">
                  <p:embed/>
                </p:oleObj>
              </mc:Choice>
              <mc:Fallback>
                <p:oleObj r:id="rId5" imgW="1193800" imgH="774065" progId="Equation.3">
                  <p:embed/>
                  <p:pic>
                    <p:nvPicPr>
                      <p:cNvPr id="0" name="图片 3098"/>
                      <p:cNvPicPr/>
                      <p:nvPr/>
                    </p:nvPicPr>
                    <p:blipFill>
                      <a:blip r:embed="rId6"/>
                      <a:stretch>
                        <a:fillRect/>
                      </a:stretch>
                    </p:blipFill>
                    <p:spPr>
                      <a:xfrm>
                        <a:off x="1223963" y="2428399"/>
                        <a:ext cx="2428875" cy="1574165"/>
                      </a:xfrm>
                      <a:prstGeom prst="rect">
                        <a:avLst/>
                      </a:prstGeom>
                      <a:noFill/>
                      <a:ln w="38100">
                        <a:noFill/>
                        <a:miter/>
                      </a:ln>
                    </p:spPr>
                  </p:pic>
                </p:oleObj>
              </mc:Fallback>
            </mc:AlternateContent>
          </a:graphicData>
        </a:graphic>
      </p:graphicFrame>
      <p:graphicFrame>
        <p:nvGraphicFramePr>
          <p:cNvPr id="563208" name="对象 563207"/>
          <p:cNvGraphicFramePr/>
          <p:nvPr/>
        </p:nvGraphicFramePr>
        <p:xfrm>
          <a:off x="4537869" y="4409599"/>
          <a:ext cx="2171700" cy="1574165"/>
        </p:xfrm>
        <a:graphic>
          <a:graphicData uri="http://schemas.openxmlformats.org/presentationml/2006/ole">
            <mc:AlternateContent xmlns:mc="http://schemas.openxmlformats.org/markup-compatibility/2006">
              <mc:Choice xmlns:v="urn:schemas-microsoft-com:vml" Requires="v">
                <p:oleObj spid="_x0000_s16617" r:id="rId7" imgW="1066800" imgH="774065" progId="Equation.3">
                  <p:embed/>
                </p:oleObj>
              </mc:Choice>
              <mc:Fallback>
                <p:oleObj r:id="rId7" imgW="1066800" imgH="774065" progId="Equation.3">
                  <p:embed/>
                  <p:pic>
                    <p:nvPicPr>
                      <p:cNvPr id="0" name="图片 3080"/>
                      <p:cNvPicPr/>
                      <p:nvPr/>
                    </p:nvPicPr>
                    <p:blipFill>
                      <a:blip r:embed="rId8"/>
                      <a:stretch>
                        <a:fillRect/>
                      </a:stretch>
                    </p:blipFill>
                    <p:spPr>
                      <a:xfrm>
                        <a:off x="4537869" y="4409599"/>
                        <a:ext cx="2171700" cy="1574165"/>
                      </a:xfrm>
                      <a:prstGeom prst="rect">
                        <a:avLst/>
                      </a:prstGeom>
                      <a:noFill/>
                      <a:ln w="38100">
                        <a:noFill/>
                        <a:miter/>
                      </a:ln>
                    </p:spPr>
                  </p:pic>
                </p:oleObj>
              </mc:Fallback>
            </mc:AlternateContent>
          </a:graphicData>
        </a:graphic>
      </p:graphicFrame>
      <p:pic>
        <p:nvPicPr>
          <p:cNvPr id="563209" name="图片 563208"/>
          <p:cNvPicPr>
            <a:picLocks noChangeAspect="1"/>
          </p:cNvPicPr>
          <p:nvPr/>
        </p:nvPicPr>
        <p:blipFill>
          <a:blip r:embed="rId9"/>
          <a:stretch>
            <a:fillRect/>
          </a:stretch>
        </p:blipFill>
        <p:spPr>
          <a:xfrm>
            <a:off x="5715000" y="1219200"/>
            <a:ext cx="2274888" cy="2857500"/>
          </a:xfrm>
          <a:prstGeom prst="rect">
            <a:avLst/>
          </a:prstGeom>
          <a:noFill/>
          <a:ln w="9525">
            <a:noFill/>
          </a:ln>
        </p:spPr>
      </p:pic>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7" name="文本占位符 564226"/>
          <p:cNvSpPr>
            <a:spLocks noGrp="1"/>
          </p:cNvSpPr>
          <p:nvPr>
            <p:ph type="body" sz="half" idx="1"/>
          </p:nvPr>
        </p:nvSpPr>
        <p:spPr>
          <a:xfrm>
            <a:off x="457200" y="1484313"/>
            <a:ext cx="1524000" cy="703262"/>
          </a:xfrm>
        </p:spPr>
        <p:txBody>
          <a:bodyPr/>
          <a:lstStyle/>
          <a:p>
            <a:pPr>
              <a:buClrTx/>
              <a:buSzTx/>
              <a:buFontTx/>
              <a:buNone/>
            </a:pPr>
            <a:r>
              <a:rPr lang="zh-CN" altLang="en-US" dirty="0"/>
              <a:t>得：</a:t>
            </a:r>
          </a:p>
        </p:txBody>
      </p:sp>
      <p:graphicFrame>
        <p:nvGraphicFramePr>
          <p:cNvPr id="564228" name="对象 564227"/>
          <p:cNvGraphicFramePr/>
          <p:nvPr/>
        </p:nvGraphicFramePr>
        <p:xfrm>
          <a:off x="685800" y="4854575"/>
          <a:ext cx="2057400" cy="1662113"/>
        </p:xfrm>
        <a:graphic>
          <a:graphicData uri="http://schemas.openxmlformats.org/presentationml/2006/ole">
            <mc:AlternateContent xmlns:mc="http://schemas.openxmlformats.org/markup-compatibility/2006">
              <mc:Choice xmlns:v="urn:schemas-microsoft-com:vml" Requires="v">
                <p:oleObj spid="_x0000_s17867" r:id="rId3" imgW="1231265" imgH="711200" progId="Equation.3">
                  <p:embed/>
                </p:oleObj>
              </mc:Choice>
              <mc:Fallback>
                <p:oleObj r:id="rId3" imgW="1231265" imgH="711200" progId="Equation.3">
                  <p:embed/>
                  <p:pic>
                    <p:nvPicPr>
                      <p:cNvPr id="0" name="图片 3081"/>
                      <p:cNvPicPr/>
                      <p:nvPr/>
                    </p:nvPicPr>
                    <p:blipFill>
                      <a:blip r:embed="rId4"/>
                      <a:stretch>
                        <a:fillRect/>
                      </a:stretch>
                    </p:blipFill>
                    <p:spPr>
                      <a:xfrm>
                        <a:off x="685800" y="4854575"/>
                        <a:ext cx="2057400" cy="1662113"/>
                      </a:xfrm>
                      <a:prstGeom prst="rect">
                        <a:avLst/>
                      </a:prstGeom>
                      <a:noFill/>
                      <a:ln w="38100">
                        <a:miter/>
                      </a:ln>
                    </p:spPr>
                  </p:pic>
                </p:oleObj>
              </mc:Fallback>
            </mc:AlternateContent>
          </a:graphicData>
        </a:graphic>
      </p:graphicFrame>
      <p:graphicFrame>
        <p:nvGraphicFramePr>
          <p:cNvPr id="564229" name="对象 564228"/>
          <p:cNvGraphicFramePr/>
          <p:nvPr/>
        </p:nvGraphicFramePr>
        <p:xfrm>
          <a:off x="2971800" y="4930775"/>
          <a:ext cx="5943600" cy="1646238"/>
        </p:xfrm>
        <a:graphic>
          <a:graphicData uri="http://schemas.openxmlformats.org/presentationml/2006/ole">
            <mc:AlternateContent xmlns:mc="http://schemas.openxmlformats.org/markup-compatibility/2006">
              <mc:Choice xmlns:v="urn:schemas-microsoft-com:vml" Requires="v">
                <p:oleObj spid="_x0000_s17868" r:id="rId5" imgW="3389630" imgH="761365" progId="Equation.3">
                  <p:embed/>
                </p:oleObj>
              </mc:Choice>
              <mc:Fallback>
                <p:oleObj r:id="rId5" imgW="3389630" imgH="761365" progId="Equation.3">
                  <p:embed/>
                  <p:pic>
                    <p:nvPicPr>
                      <p:cNvPr id="0" name="图片 3086"/>
                      <p:cNvPicPr/>
                      <p:nvPr/>
                    </p:nvPicPr>
                    <p:blipFill>
                      <a:blip r:embed="rId6"/>
                      <a:stretch>
                        <a:fillRect/>
                      </a:stretch>
                    </p:blipFill>
                    <p:spPr>
                      <a:xfrm>
                        <a:off x="2971800" y="4930775"/>
                        <a:ext cx="5943600" cy="1646238"/>
                      </a:xfrm>
                      <a:prstGeom prst="rect">
                        <a:avLst/>
                      </a:prstGeom>
                      <a:noFill/>
                      <a:ln w="38100">
                        <a:miter/>
                      </a:ln>
                    </p:spPr>
                  </p:pic>
                </p:oleObj>
              </mc:Fallback>
            </mc:AlternateContent>
          </a:graphicData>
        </a:graphic>
      </p:graphicFrame>
      <p:graphicFrame>
        <p:nvGraphicFramePr>
          <p:cNvPr id="564230" name="对象 564229"/>
          <p:cNvGraphicFramePr/>
          <p:nvPr/>
        </p:nvGraphicFramePr>
        <p:xfrm>
          <a:off x="838200" y="3254375"/>
          <a:ext cx="2209800" cy="1371600"/>
        </p:xfrm>
        <a:graphic>
          <a:graphicData uri="http://schemas.openxmlformats.org/presentationml/2006/ole">
            <mc:AlternateContent xmlns:mc="http://schemas.openxmlformats.org/markup-compatibility/2006">
              <mc:Choice xmlns:v="urn:schemas-microsoft-com:vml" Requires="v">
                <p:oleObj spid="_x0000_s17869" r:id="rId7" imgW="939165" imgH="711200" progId="Equation.3">
                  <p:embed/>
                </p:oleObj>
              </mc:Choice>
              <mc:Fallback>
                <p:oleObj r:id="rId7" imgW="939165" imgH="711200" progId="Equation.3">
                  <p:embed/>
                  <p:pic>
                    <p:nvPicPr>
                      <p:cNvPr id="0" name="图片 3082"/>
                      <p:cNvPicPr/>
                      <p:nvPr/>
                    </p:nvPicPr>
                    <p:blipFill>
                      <a:blip r:embed="rId8"/>
                      <a:stretch>
                        <a:fillRect/>
                      </a:stretch>
                    </p:blipFill>
                    <p:spPr>
                      <a:xfrm>
                        <a:off x="838200" y="3254375"/>
                        <a:ext cx="2209800" cy="1371600"/>
                      </a:xfrm>
                      <a:prstGeom prst="rect">
                        <a:avLst/>
                      </a:prstGeom>
                      <a:noFill/>
                      <a:ln w="38100">
                        <a:noFill/>
                        <a:miter/>
                      </a:ln>
                    </p:spPr>
                  </p:pic>
                </p:oleObj>
              </mc:Fallback>
            </mc:AlternateContent>
          </a:graphicData>
        </a:graphic>
      </p:graphicFrame>
      <p:graphicFrame>
        <p:nvGraphicFramePr>
          <p:cNvPr id="564231" name="对象 564230"/>
          <p:cNvGraphicFramePr/>
          <p:nvPr/>
        </p:nvGraphicFramePr>
        <p:xfrm>
          <a:off x="3429000" y="1425575"/>
          <a:ext cx="1495425" cy="1676400"/>
        </p:xfrm>
        <a:graphic>
          <a:graphicData uri="http://schemas.openxmlformats.org/presentationml/2006/ole">
            <mc:AlternateContent xmlns:mc="http://schemas.openxmlformats.org/markup-compatibility/2006">
              <mc:Choice xmlns:v="urn:schemas-microsoft-com:vml" Requires="v">
                <p:oleObj spid="_x0000_s17870" r:id="rId9" imgW="558800" imgH="711200" progId="Equation.3">
                  <p:embed/>
                </p:oleObj>
              </mc:Choice>
              <mc:Fallback>
                <p:oleObj r:id="rId9" imgW="558800" imgH="711200" progId="Equation.3">
                  <p:embed/>
                  <p:pic>
                    <p:nvPicPr>
                      <p:cNvPr id="0" name="图片 3087"/>
                      <p:cNvPicPr/>
                      <p:nvPr/>
                    </p:nvPicPr>
                    <p:blipFill>
                      <a:blip r:embed="rId10"/>
                      <a:stretch>
                        <a:fillRect/>
                      </a:stretch>
                    </p:blipFill>
                    <p:spPr>
                      <a:xfrm>
                        <a:off x="3429000" y="1425575"/>
                        <a:ext cx="1495425" cy="1676400"/>
                      </a:xfrm>
                      <a:prstGeom prst="rect">
                        <a:avLst/>
                      </a:prstGeom>
                      <a:noFill/>
                      <a:ln w="38100">
                        <a:noFill/>
                        <a:miter/>
                      </a:ln>
                    </p:spPr>
                  </p:pic>
                </p:oleObj>
              </mc:Fallback>
            </mc:AlternateContent>
          </a:graphicData>
        </a:graphic>
      </p:graphicFrame>
      <p:graphicFrame>
        <p:nvGraphicFramePr>
          <p:cNvPr id="564232" name="对象 564231"/>
          <p:cNvGraphicFramePr/>
          <p:nvPr/>
        </p:nvGraphicFramePr>
        <p:xfrm>
          <a:off x="1371600" y="1425575"/>
          <a:ext cx="1905000" cy="1706563"/>
        </p:xfrm>
        <a:graphic>
          <a:graphicData uri="http://schemas.openxmlformats.org/presentationml/2006/ole">
            <mc:AlternateContent xmlns:mc="http://schemas.openxmlformats.org/markup-compatibility/2006">
              <mc:Choice xmlns:v="urn:schemas-microsoft-com:vml" Requires="v">
                <p:oleObj spid="_x0000_s17871" r:id="rId11" imgW="635000" imgH="711200" progId="Equation.3">
                  <p:embed/>
                </p:oleObj>
              </mc:Choice>
              <mc:Fallback>
                <p:oleObj r:id="rId11" imgW="635000" imgH="711200" progId="Equation.3">
                  <p:embed/>
                  <p:pic>
                    <p:nvPicPr>
                      <p:cNvPr id="0" name="图片 3084"/>
                      <p:cNvPicPr/>
                      <p:nvPr/>
                    </p:nvPicPr>
                    <p:blipFill>
                      <a:blip r:embed="rId12"/>
                      <a:stretch>
                        <a:fillRect/>
                      </a:stretch>
                    </p:blipFill>
                    <p:spPr>
                      <a:xfrm>
                        <a:off x="1371600" y="1425575"/>
                        <a:ext cx="1905000" cy="1706563"/>
                      </a:xfrm>
                      <a:prstGeom prst="rect">
                        <a:avLst/>
                      </a:prstGeom>
                      <a:noFill/>
                      <a:ln w="38100">
                        <a:noFill/>
                        <a:miter/>
                      </a:ln>
                    </p:spPr>
                  </p:pic>
                </p:oleObj>
              </mc:Fallback>
            </mc:AlternateContent>
          </a:graphicData>
        </a:graphic>
      </p:graphicFrame>
      <p:graphicFrame>
        <p:nvGraphicFramePr>
          <p:cNvPr id="564233" name="对象 564232"/>
          <p:cNvGraphicFramePr/>
          <p:nvPr/>
        </p:nvGraphicFramePr>
        <p:xfrm>
          <a:off x="3352800" y="3254375"/>
          <a:ext cx="5257800" cy="1524000"/>
        </p:xfrm>
        <a:graphic>
          <a:graphicData uri="http://schemas.openxmlformats.org/presentationml/2006/ole">
            <mc:AlternateContent xmlns:mc="http://schemas.openxmlformats.org/markup-compatibility/2006">
              <mc:Choice xmlns:v="urn:schemas-microsoft-com:vml" Requires="v">
                <p:oleObj spid="_x0000_s17872" r:id="rId13" imgW="2209800" imgH="736600" progId="Equation.3">
                  <p:embed/>
                </p:oleObj>
              </mc:Choice>
              <mc:Fallback>
                <p:oleObj r:id="rId13" imgW="2209800" imgH="736600" progId="Equation.3">
                  <p:embed/>
                  <p:pic>
                    <p:nvPicPr>
                      <p:cNvPr id="0" name="图片 3083"/>
                      <p:cNvPicPr/>
                      <p:nvPr/>
                    </p:nvPicPr>
                    <p:blipFill>
                      <a:blip r:embed="rId14"/>
                      <a:stretch>
                        <a:fillRect/>
                      </a:stretch>
                    </p:blipFill>
                    <p:spPr>
                      <a:xfrm>
                        <a:off x="3352800" y="3254375"/>
                        <a:ext cx="5257800" cy="1524000"/>
                      </a:xfrm>
                      <a:prstGeom prst="rect">
                        <a:avLst/>
                      </a:prstGeom>
                      <a:noFill/>
                      <a:ln w="38100">
                        <a:noFill/>
                        <a:miter/>
                      </a:ln>
                    </p:spPr>
                  </p:pic>
                </p:oleObj>
              </mc:Fallback>
            </mc:AlternateContent>
          </a:graphicData>
        </a:graphic>
      </p:graphicFrame>
      <p:sp>
        <p:nvSpPr>
          <p:cNvPr id="564234" name="文本框 564233"/>
          <p:cNvSpPr txBox="1"/>
          <p:nvPr/>
        </p:nvSpPr>
        <p:spPr>
          <a:xfrm>
            <a:off x="5546725" y="1981200"/>
            <a:ext cx="2470150" cy="366713"/>
          </a:xfrm>
          <a:prstGeom prst="rect">
            <a:avLst/>
          </a:prstGeom>
          <a:noFill/>
          <a:ln w="9525">
            <a:noFill/>
          </a:ln>
        </p:spPr>
        <p:txBody>
          <a:bodyPr wrap="none" anchor="t" anchorCtr="0">
            <a:spAutoFit/>
          </a:bodyPr>
          <a:lstStyle/>
          <a:p>
            <a:r>
              <a:rPr lang="en-US" altLang="zh-CN">
                <a:solidFill>
                  <a:srgbClr val="FF3300"/>
                </a:solidFill>
                <a:latin typeface="宋体" panose="02010600030101010101" pitchFamily="2" charset="-122"/>
              </a:rPr>
              <a:t>1</a:t>
            </a:r>
            <a:r>
              <a:rPr lang="zh-CN" altLang="en-US" dirty="0">
                <a:solidFill>
                  <a:srgbClr val="FF3300"/>
                </a:solidFill>
                <a:latin typeface="宋体" panose="02010600030101010101" pitchFamily="2" charset="-122"/>
              </a:rPr>
              <a:t>杆在</a:t>
            </a:r>
            <a:r>
              <a:rPr lang="en-US" altLang="zh-CN">
                <a:solidFill>
                  <a:srgbClr val="FF3300"/>
                </a:solidFill>
                <a:latin typeface="宋体" panose="02010600030101010101" pitchFamily="2" charset="-122"/>
              </a:rPr>
              <a:t>{1}</a:t>
            </a:r>
            <a:r>
              <a:rPr lang="zh-CN" altLang="en-US" dirty="0">
                <a:solidFill>
                  <a:srgbClr val="FF3300"/>
                </a:solidFill>
                <a:latin typeface="宋体" panose="02010600030101010101" pitchFamily="2" charset="-122"/>
              </a:rPr>
              <a:t>中表示的速度</a:t>
            </a:r>
          </a:p>
        </p:txBody>
      </p:sp>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文本占位符 565250"/>
          <p:cNvSpPr>
            <a:spLocks noGrp="1"/>
          </p:cNvSpPr>
          <p:nvPr>
            <p:ph type="body" sz="half" idx="1"/>
          </p:nvPr>
        </p:nvSpPr>
        <p:spPr>
          <a:xfrm>
            <a:off x="457200" y="1699578"/>
            <a:ext cx="8229600" cy="703262"/>
          </a:xfrm>
        </p:spPr>
        <p:txBody>
          <a:bodyPr/>
          <a:lstStyle/>
          <a:p>
            <a:pPr>
              <a:buClrTx/>
              <a:buSzTx/>
              <a:buFontTx/>
              <a:buNone/>
            </a:pPr>
            <a:r>
              <a:rPr lang="zh-CN" altLang="en-US" dirty="0"/>
              <a:t>如果在基座坐标系中表示，仅需乘以</a:t>
            </a:r>
            <a:r>
              <a:rPr lang="en-US" altLang="zh-CN"/>
              <a:t>R</a:t>
            </a:r>
            <a:r>
              <a:rPr lang="en-US" altLang="zh-CN" baseline="-12000"/>
              <a:t>03</a:t>
            </a:r>
            <a:r>
              <a:rPr lang="zh-CN" altLang="en-US" dirty="0"/>
              <a:t>。</a:t>
            </a:r>
          </a:p>
        </p:txBody>
      </p:sp>
      <p:graphicFrame>
        <p:nvGraphicFramePr>
          <p:cNvPr id="565252" name="对象 565251"/>
          <p:cNvGraphicFramePr/>
          <p:nvPr/>
        </p:nvGraphicFramePr>
        <p:xfrm>
          <a:off x="2133600" y="2326640"/>
          <a:ext cx="4572000" cy="1497013"/>
        </p:xfrm>
        <a:graphic>
          <a:graphicData uri="http://schemas.openxmlformats.org/presentationml/2006/ole">
            <mc:AlternateContent xmlns:mc="http://schemas.openxmlformats.org/markup-compatibility/2006">
              <mc:Choice xmlns:v="urn:schemas-microsoft-com:vml" Requires="v">
                <p:oleObj spid="_x0000_s18587" r:id="rId3" imgW="1929765" imgH="711200" progId="Equation.3">
                  <p:embed/>
                </p:oleObj>
              </mc:Choice>
              <mc:Fallback>
                <p:oleObj r:id="rId3" imgW="1929765" imgH="711200" progId="Equation.3">
                  <p:embed/>
                  <p:pic>
                    <p:nvPicPr>
                      <p:cNvPr id="0" name="图片 3085"/>
                      <p:cNvPicPr/>
                      <p:nvPr/>
                    </p:nvPicPr>
                    <p:blipFill>
                      <a:blip r:embed="rId4"/>
                      <a:stretch>
                        <a:fillRect/>
                      </a:stretch>
                    </p:blipFill>
                    <p:spPr>
                      <a:xfrm>
                        <a:off x="2133600" y="2326640"/>
                        <a:ext cx="4572000" cy="1497013"/>
                      </a:xfrm>
                      <a:prstGeom prst="rect">
                        <a:avLst/>
                      </a:prstGeom>
                      <a:noFill/>
                      <a:ln w="38100">
                        <a:miter/>
                      </a:ln>
                    </p:spPr>
                  </p:pic>
                </p:oleObj>
              </mc:Fallback>
            </mc:AlternateContent>
          </a:graphicData>
        </a:graphic>
      </p:graphicFrame>
      <p:graphicFrame>
        <p:nvGraphicFramePr>
          <p:cNvPr id="565253" name="对象 565252"/>
          <p:cNvGraphicFramePr/>
          <p:nvPr/>
        </p:nvGraphicFramePr>
        <p:xfrm>
          <a:off x="2057400" y="4155440"/>
          <a:ext cx="5029200" cy="2058988"/>
        </p:xfrm>
        <a:graphic>
          <a:graphicData uri="http://schemas.openxmlformats.org/presentationml/2006/ole">
            <mc:AlternateContent xmlns:mc="http://schemas.openxmlformats.org/markup-compatibility/2006">
              <mc:Choice xmlns:v="urn:schemas-microsoft-com:vml" Requires="v">
                <p:oleObj spid="_x0000_s18588" r:id="rId5" imgW="2272030" imgH="989965" progId="Equation.3">
                  <p:embed/>
                </p:oleObj>
              </mc:Choice>
              <mc:Fallback>
                <p:oleObj r:id="rId5" imgW="2272030" imgH="989965" progId="Equation.3">
                  <p:embed/>
                  <p:pic>
                    <p:nvPicPr>
                      <p:cNvPr id="0" name="图片 3079"/>
                      <p:cNvPicPr/>
                      <p:nvPr/>
                    </p:nvPicPr>
                    <p:blipFill>
                      <a:blip r:embed="rId6"/>
                      <a:stretch>
                        <a:fillRect/>
                      </a:stretch>
                    </p:blipFill>
                    <p:spPr>
                      <a:xfrm>
                        <a:off x="2057400" y="4155440"/>
                        <a:ext cx="5029200" cy="2058988"/>
                      </a:xfrm>
                      <a:prstGeom prst="rect">
                        <a:avLst/>
                      </a:prstGeom>
                      <a:noFill/>
                      <a:ln w="38100">
                        <a:miter/>
                      </a:ln>
                    </p:spPr>
                  </p:pic>
                </p:oleObj>
              </mc:Fallback>
            </mc:AlternateContent>
          </a:graphicData>
        </a:graphic>
      </p:graphicFrame>
      <p:sp>
        <p:nvSpPr>
          <p:cNvPr id="565254" name="文本框 565253"/>
          <p:cNvSpPr txBox="1"/>
          <p:nvPr/>
        </p:nvSpPr>
        <p:spPr>
          <a:xfrm>
            <a:off x="1066800" y="3698240"/>
            <a:ext cx="17526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则：</a:t>
            </a:r>
          </a:p>
        </p:txBody>
      </p:sp>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文本占位符 566274"/>
          <p:cNvSpPr>
            <a:spLocks noGrp="1"/>
          </p:cNvSpPr>
          <p:nvPr>
            <p:ph type="body" sz="half" idx="1"/>
          </p:nvPr>
        </p:nvSpPr>
        <p:spPr>
          <a:xfrm>
            <a:off x="838200" y="1564640"/>
            <a:ext cx="7772400" cy="1447800"/>
          </a:xfrm>
        </p:spPr>
        <p:txBody>
          <a:bodyPr/>
          <a:lstStyle/>
          <a:p>
            <a:pPr marL="0" indent="0">
              <a:lnSpc>
                <a:spcPct val="90000"/>
              </a:lnSpc>
              <a:spcBef>
                <a:spcPct val="0"/>
              </a:spcBef>
              <a:buClrTx/>
              <a:buSzTx/>
              <a:buFontTx/>
              <a:buNone/>
            </a:pPr>
            <a:r>
              <a:rPr lang="zh-CN" altLang="en-US" dirty="0"/>
              <a:t>例</a:t>
            </a:r>
            <a:r>
              <a:rPr lang="en-US" altLang="zh-CN"/>
              <a:t>2</a:t>
            </a:r>
            <a:r>
              <a:rPr lang="zh-CN" altLang="en-US" dirty="0"/>
              <a:t>、试求例</a:t>
            </a:r>
            <a:r>
              <a:rPr lang="en-US" altLang="zh-CN"/>
              <a:t>1</a:t>
            </a:r>
            <a:r>
              <a:rPr lang="zh-CN" altLang="en-US" dirty="0"/>
              <a:t>中两杆关节机器人的雅克比矩阵。</a:t>
            </a:r>
          </a:p>
          <a:p>
            <a:pPr marL="0" indent="0">
              <a:lnSpc>
                <a:spcPct val="90000"/>
              </a:lnSpc>
              <a:spcBef>
                <a:spcPct val="0"/>
              </a:spcBef>
              <a:buClrTx/>
              <a:buSzTx/>
              <a:buFontTx/>
              <a:buNone/>
            </a:pPr>
            <a:r>
              <a:rPr lang="zh-CN" altLang="en-US" dirty="0">
                <a:latin typeface="宋体" panose="02010600030101010101" pitchFamily="2" charset="-122"/>
              </a:rPr>
              <a:t>解：由例</a:t>
            </a:r>
            <a:r>
              <a:rPr lang="en-US" altLang="zh-CN">
                <a:latin typeface="宋体" panose="02010600030101010101" pitchFamily="2" charset="-122"/>
              </a:rPr>
              <a:t>1</a:t>
            </a:r>
            <a:r>
              <a:rPr lang="zh-CN" altLang="en-US" dirty="0">
                <a:latin typeface="宋体" panose="02010600030101010101" pitchFamily="2" charset="-122"/>
              </a:rPr>
              <a:t>知：</a:t>
            </a:r>
          </a:p>
        </p:txBody>
      </p:sp>
      <p:graphicFrame>
        <p:nvGraphicFramePr>
          <p:cNvPr id="566276" name="对象 566275"/>
          <p:cNvGraphicFramePr/>
          <p:nvPr/>
        </p:nvGraphicFramePr>
        <p:xfrm>
          <a:off x="914400" y="2433955"/>
          <a:ext cx="3352800" cy="1295400"/>
        </p:xfrm>
        <a:graphic>
          <a:graphicData uri="http://schemas.openxmlformats.org/presentationml/2006/ole">
            <mc:AlternateContent xmlns:mc="http://schemas.openxmlformats.org/markup-compatibility/2006">
              <mc:Choice xmlns:v="urn:schemas-microsoft-com:vml" Requires="v">
                <p:oleObj spid="_x0000_s19687" r:id="rId3" imgW="1231265" imgH="711200" progId="Equation.3">
                  <p:embed/>
                </p:oleObj>
              </mc:Choice>
              <mc:Fallback>
                <p:oleObj r:id="rId3" imgW="1231265" imgH="711200" progId="Equation.3">
                  <p:embed/>
                  <p:pic>
                    <p:nvPicPr>
                      <p:cNvPr id="0" name="图片 3089"/>
                      <p:cNvPicPr/>
                      <p:nvPr/>
                    </p:nvPicPr>
                    <p:blipFill>
                      <a:blip r:embed="rId4"/>
                      <a:stretch>
                        <a:fillRect/>
                      </a:stretch>
                    </p:blipFill>
                    <p:spPr>
                      <a:xfrm>
                        <a:off x="914400" y="2433955"/>
                        <a:ext cx="3352800" cy="1295400"/>
                      </a:xfrm>
                      <a:prstGeom prst="rect">
                        <a:avLst/>
                      </a:prstGeom>
                      <a:noFill/>
                      <a:ln w="38100">
                        <a:miter/>
                      </a:ln>
                    </p:spPr>
                  </p:pic>
                </p:oleObj>
              </mc:Fallback>
            </mc:AlternateContent>
          </a:graphicData>
        </a:graphic>
      </p:graphicFrame>
      <p:graphicFrame>
        <p:nvGraphicFramePr>
          <p:cNvPr id="566277" name="对象 566276"/>
          <p:cNvGraphicFramePr/>
          <p:nvPr/>
        </p:nvGraphicFramePr>
        <p:xfrm>
          <a:off x="4876800" y="2433955"/>
          <a:ext cx="3657600" cy="1271588"/>
        </p:xfrm>
        <a:graphic>
          <a:graphicData uri="http://schemas.openxmlformats.org/presentationml/2006/ole">
            <mc:AlternateContent xmlns:mc="http://schemas.openxmlformats.org/markup-compatibility/2006">
              <mc:Choice xmlns:v="urn:schemas-microsoft-com:vml" Requires="v">
                <p:oleObj spid="_x0000_s19688" r:id="rId5" imgW="1587500" imgH="736600" progId="Equation.3">
                  <p:embed/>
                </p:oleObj>
              </mc:Choice>
              <mc:Fallback>
                <p:oleObj r:id="rId5" imgW="1587500" imgH="736600" progId="Equation.3">
                  <p:embed/>
                  <p:pic>
                    <p:nvPicPr>
                      <p:cNvPr id="0" name="图片 3088"/>
                      <p:cNvPicPr/>
                      <p:nvPr/>
                    </p:nvPicPr>
                    <p:blipFill>
                      <a:blip r:embed="rId6"/>
                      <a:stretch>
                        <a:fillRect/>
                      </a:stretch>
                    </p:blipFill>
                    <p:spPr>
                      <a:xfrm>
                        <a:off x="4876800" y="2433955"/>
                        <a:ext cx="3657600" cy="1271588"/>
                      </a:xfrm>
                      <a:prstGeom prst="rect">
                        <a:avLst/>
                      </a:prstGeom>
                      <a:noFill/>
                      <a:ln w="38100">
                        <a:miter/>
                      </a:ln>
                    </p:spPr>
                  </p:pic>
                </p:oleObj>
              </mc:Fallback>
            </mc:AlternateContent>
          </a:graphicData>
        </a:graphic>
      </p:graphicFrame>
      <p:graphicFrame>
        <p:nvGraphicFramePr>
          <p:cNvPr id="566278" name="对象 566277"/>
          <p:cNvGraphicFramePr/>
          <p:nvPr/>
        </p:nvGraphicFramePr>
        <p:xfrm>
          <a:off x="2133600" y="3653155"/>
          <a:ext cx="5181600" cy="2841625"/>
        </p:xfrm>
        <a:graphic>
          <a:graphicData uri="http://schemas.openxmlformats.org/presentationml/2006/ole">
            <mc:AlternateContent xmlns:mc="http://schemas.openxmlformats.org/markup-compatibility/2006">
              <mc:Choice xmlns:v="urn:schemas-microsoft-com:vml" Requires="v">
                <p:oleObj spid="_x0000_s19689" r:id="rId7" imgW="2044700" imgH="1473200" progId="Equation.3">
                  <p:embed/>
                </p:oleObj>
              </mc:Choice>
              <mc:Fallback>
                <p:oleObj r:id="rId7" imgW="2044700" imgH="1473200" progId="Equation.3">
                  <p:embed/>
                  <p:pic>
                    <p:nvPicPr>
                      <p:cNvPr id="0" name="图片 3091"/>
                      <p:cNvPicPr/>
                      <p:nvPr/>
                    </p:nvPicPr>
                    <p:blipFill>
                      <a:blip r:embed="rId8"/>
                      <a:stretch>
                        <a:fillRect/>
                      </a:stretch>
                    </p:blipFill>
                    <p:spPr>
                      <a:xfrm>
                        <a:off x="2133600" y="3653155"/>
                        <a:ext cx="5181600" cy="2841625"/>
                      </a:xfrm>
                      <a:prstGeom prst="rect">
                        <a:avLst/>
                      </a:prstGeom>
                      <a:noFill/>
                      <a:ln w="38100">
                        <a:noFill/>
                        <a:miter/>
                      </a:ln>
                    </p:spPr>
                  </p:pic>
                </p:oleObj>
              </mc:Fallback>
            </mc:AlternateContent>
          </a:graphicData>
        </a:graphic>
      </p:graphicFrame>
      <p:sp>
        <p:nvSpPr>
          <p:cNvPr id="566279" name="文本框 566278"/>
          <p:cNvSpPr txBox="1"/>
          <p:nvPr/>
        </p:nvSpPr>
        <p:spPr>
          <a:xfrm>
            <a:off x="838200" y="3957955"/>
            <a:ext cx="12192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则：</a:t>
            </a:r>
          </a:p>
        </p:txBody>
      </p:sp>
      <p:sp>
        <p:nvSpPr>
          <p:cNvPr id="566280" name="文本框 566279"/>
          <p:cNvSpPr txBox="1"/>
          <p:nvPr/>
        </p:nvSpPr>
        <p:spPr>
          <a:xfrm>
            <a:off x="4267200" y="2662555"/>
            <a:ext cx="5334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及</a:t>
            </a:r>
          </a:p>
        </p:txBody>
      </p:sp>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9" name="文本占位符 567298"/>
          <p:cNvSpPr>
            <a:spLocks noGrp="1"/>
          </p:cNvSpPr>
          <p:nvPr>
            <p:ph type="body" sz="half" idx="1"/>
          </p:nvPr>
        </p:nvSpPr>
        <p:spPr>
          <a:xfrm>
            <a:off x="838200" y="1636395"/>
            <a:ext cx="7696200" cy="938530"/>
          </a:xfrm>
        </p:spPr>
        <p:txBody>
          <a:bodyPr/>
          <a:lstStyle/>
          <a:p>
            <a:pPr marL="0" indent="0">
              <a:spcBef>
                <a:spcPct val="0"/>
              </a:spcBef>
              <a:buClrTx/>
              <a:buSzTx/>
              <a:buFontTx/>
              <a:buNone/>
            </a:pPr>
            <a:r>
              <a:rPr lang="en-US" altLang="zh-CN" dirty="0"/>
              <a:t>       </a:t>
            </a:r>
            <a:r>
              <a:rPr lang="zh-CN" altLang="en-US" dirty="0"/>
              <a:t>雅克比矩阵的行数等于笛卡尔空间自由度，列数等于机器人的关节数。</a:t>
            </a:r>
          </a:p>
          <a:p>
            <a:pPr marL="0" indent="0">
              <a:spcBef>
                <a:spcPct val="0"/>
              </a:spcBef>
              <a:buClrTx/>
              <a:buSzTx/>
              <a:buFontTx/>
              <a:buNone/>
            </a:pPr>
            <a:r>
              <a:rPr lang="zh-CN" altLang="en-US" dirty="0"/>
              <a:t>       同理，我们可以求相对基座坐标系的雅克比矩阵。    </a:t>
            </a:r>
          </a:p>
        </p:txBody>
      </p:sp>
      <p:graphicFrame>
        <p:nvGraphicFramePr>
          <p:cNvPr id="567300" name="对象 567299"/>
          <p:cNvGraphicFramePr/>
          <p:nvPr/>
        </p:nvGraphicFramePr>
        <p:xfrm>
          <a:off x="1676400" y="2971800"/>
          <a:ext cx="5029200" cy="1630363"/>
        </p:xfrm>
        <a:graphic>
          <a:graphicData uri="http://schemas.openxmlformats.org/presentationml/2006/ole">
            <mc:AlternateContent xmlns:mc="http://schemas.openxmlformats.org/markup-compatibility/2006">
              <mc:Choice xmlns:v="urn:schemas-microsoft-com:vml" Requires="v">
                <p:oleObj spid="_x0000_s20637" r:id="rId3" imgW="2273300" imgH="736600" progId="Equation.3">
                  <p:embed/>
                </p:oleObj>
              </mc:Choice>
              <mc:Fallback>
                <p:oleObj r:id="rId3" imgW="2273300" imgH="736600" progId="Equation.3">
                  <p:embed/>
                  <p:pic>
                    <p:nvPicPr>
                      <p:cNvPr id="0" name="图片 3092"/>
                      <p:cNvPicPr/>
                      <p:nvPr/>
                    </p:nvPicPr>
                    <p:blipFill>
                      <a:blip r:embed="rId4"/>
                      <a:stretch>
                        <a:fillRect/>
                      </a:stretch>
                    </p:blipFill>
                    <p:spPr>
                      <a:xfrm>
                        <a:off x="1676400" y="2971800"/>
                        <a:ext cx="5029200" cy="1630363"/>
                      </a:xfrm>
                      <a:prstGeom prst="rect">
                        <a:avLst/>
                      </a:prstGeom>
                      <a:noFill/>
                      <a:ln w="38100">
                        <a:miter/>
                      </a:ln>
                    </p:spPr>
                  </p:pic>
                </p:oleObj>
              </mc:Fallback>
            </mc:AlternateContent>
          </a:graphicData>
        </a:graphic>
      </p:graphicFrame>
      <p:graphicFrame>
        <p:nvGraphicFramePr>
          <p:cNvPr id="567301" name="对象 567300"/>
          <p:cNvGraphicFramePr/>
          <p:nvPr/>
        </p:nvGraphicFramePr>
        <p:xfrm>
          <a:off x="2667000" y="5029200"/>
          <a:ext cx="4343400" cy="1201738"/>
        </p:xfrm>
        <a:graphic>
          <a:graphicData uri="http://schemas.openxmlformats.org/presentationml/2006/ole">
            <mc:AlternateContent xmlns:mc="http://schemas.openxmlformats.org/markup-compatibility/2006">
              <mc:Choice xmlns:v="urn:schemas-microsoft-com:vml" Requires="v">
                <p:oleObj spid="_x0000_s20638" r:id="rId5" imgW="1955165" imgH="482600" progId="Equation.3">
                  <p:embed/>
                </p:oleObj>
              </mc:Choice>
              <mc:Fallback>
                <p:oleObj r:id="rId5" imgW="1955165" imgH="482600" progId="Equation.3">
                  <p:embed/>
                  <p:pic>
                    <p:nvPicPr>
                      <p:cNvPr id="0" name="图片 3090"/>
                      <p:cNvPicPr/>
                      <p:nvPr/>
                    </p:nvPicPr>
                    <p:blipFill>
                      <a:blip r:embed="rId6"/>
                      <a:stretch>
                        <a:fillRect/>
                      </a:stretch>
                    </p:blipFill>
                    <p:spPr>
                      <a:xfrm>
                        <a:off x="2667000" y="5029200"/>
                        <a:ext cx="4343400" cy="1201738"/>
                      </a:xfrm>
                      <a:prstGeom prst="rect">
                        <a:avLst/>
                      </a:prstGeom>
                      <a:noFill/>
                      <a:ln w="38100">
                        <a:miter/>
                      </a:ln>
                    </p:spPr>
                  </p:pic>
                </p:oleObj>
              </mc:Fallback>
            </mc:AlternateContent>
          </a:graphicData>
        </a:graphic>
      </p:graphicFrame>
      <p:sp>
        <p:nvSpPr>
          <p:cNvPr id="567302" name="文本框 567301"/>
          <p:cNvSpPr txBox="1"/>
          <p:nvPr/>
        </p:nvSpPr>
        <p:spPr>
          <a:xfrm>
            <a:off x="838200" y="4419600"/>
            <a:ext cx="18288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所以：</a:t>
            </a:r>
          </a:p>
        </p:txBody>
      </p:sp>
      <p:sp>
        <p:nvSpPr>
          <p:cNvPr id="567303" name="文本框 567302"/>
          <p:cNvSpPr txBox="1"/>
          <p:nvPr/>
        </p:nvSpPr>
        <p:spPr>
          <a:xfrm>
            <a:off x="7756525" y="6575425"/>
            <a:ext cx="412750" cy="366713"/>
          </a:xfrm>
          <a:prstGeom prst="rect">
            <a:avLst/>
          </a:prstGeom>
          <a:noFill/>
          <a:ln w="9525">
            <a:noFill/>
          </a:ln>
        </p:spPr>
        <p:txBody>
          <a:bodyPr wrap="none" anchor="t" anchorCtr="0">
            <a:spAutoFit/>
          </a:bodyPr>
          <a:lstStyle/>
          <a:p>
            <a:r>
              <a:rPr lang="en-US" altLang="zh-CN">
                <a:latin typeface="宋体" panose="02010600030101010101" pitchFamily="2" charset="-122"/>
              </a:rPr>
              <a:t>10</a:t>
            </a:r>
          </a:p>
        </p:txBody>
      </p:sp>
      <p:sp>
        <p:nvSpPr>
          <p:cNvPr id="559106" name="标题 559105"/>
          <p:cNvSpPr>
            <a:spLocks noGrp="1"/>
          </p:cNvSpPr>
          <p:nvPr>
            <p:ph type="title"/>
          </p:nvPr>
        </p:nvSpPr>
        <p:spPr/>
        <p:txBody>
          <a:bodyPr anchor="ctr" anchorCtr="0"/>
          <a:lstStyle/>
          <a:p>
            <a:r>
              <a:rPr lang="zh-CN" altLang="en-US" sz="3200" dirty="0">
                <a:solidFill>
                  <a:srgbClr val="0000CC"/>
                </a:solidFill>
                <a:latin typeface="宋体" panose="02010600030101010101" pitchFamily="2" charset="-122"/>
              </a:rPr>
              <a:t>机器人的杆件的速度</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1156" name="对象 561155"/>
          <p:cNvGraphicFramePr/>
          <p:nvPr/>
        </p:nvGraphicFramePr>
        <p:xfrm>
          <a:off x="2266950" y="1484313"/>
          <a:ext cx="3767138" cy="579437"/>
        </p:xfrm>
        <a:graphic>
          <a:graphicData uri="http://schemas.openxmlformats.org/presentationml/2006/ole">
            <mc:AlternateContent xmlns:mc="http://schemas.openxmlformats.org/markup-compatibility/2006">
              <mc:Choice xmlns:v="urn:schemas-microsoft-com:vml" Requires="v">
                <p:oleObj spid="_x0000_s21673" name="Equation" r:id="rId4" imgW="1649730" imgH="254000" progId="Equation.DSMT4">
                  <p:embed/>
                </p:oleObj>
              </mc:Choice>
              <mc:Fallback>
                <p:oleObj name="Equation" r:id="rId4" imgW="1649730" imgH="254000" progId="Equation.DSMT4">
                  <p:embed/>
                  <p:pic>
                    <p:nvPicPr>
                      <p:cNvPr id="0" name="图片 3093"/>
                      <p:cNvPicPr/>
                      <p:nvPr/>
                    </p:nvPicPr>
                    <p:blipFill>
                      <a:blip r:embed="rId5"/>
                      <a:stretch>
                        <a:fillRect/>
                      </a:stretch>
                    </p:blipFill>
                    <p:spPr>
                      <a:xfrm>
                        <a:off x="2266950" y="1484313"/>
                        <a:ext cx="3767138" cy="579437"/>
                      </a:xfrm>
                      <a:prstGeom prst="rect">
                        <a:avLst/>
                      </a:prstGeom>
                      <a:noFill/>
                      <a:ln w="38100">
                        <a:miter/>
                      </a:ln>
                    </p:spPr>
                  </p:pic>
                </p:oleObj>
              </mc:Fallback>
            </mc:AlternateContent>
          </a:graphicData>
        </a:graphic>
      </p:graphicFrame>
      <p:sp>
        <p:nvSpPr>
          <p:cNvPr id="559106" name="标题 559105"/>
          <p:cNvSpPr>
            <a:spLocks noGrp="1"/>
          </p:cNvSpPr>
          <p:nvPr/>
        </p:nvSpPr>
        <p:spPr>
          <a:xfrm>
            <a:off x="628650" y="365125"/>
            <a:ext cx="7886700" cy="1325563"/>
          </a:xfrm>
          <a:prstGeom prst="rect">
            <a:avLst/>
          </a:prstGeom>
          <a:noFill/>
          <a:ln w="9525">
            <a:noFill/>
          </a:ln>
        </p:spPr>
        <p:txBody>
          <a:bodyPr anchor="ctr" anchorCtr="0"/>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a:lstStyle>
          <a:p>
            <a:r>
              <a:rPr lang="zh-CN" altLang="en-US" sz="3200" dirty="0">
                <a:solidFill>
                  <a:srgbClr val="0000CC"/>
                </a:solidFill>
                <a:latin typeface="宋体" panose="02010600030101010101" pitchFamily="2" charset="-122"/>
              </a:rPr>
              <a:t>机器人的杆件的加速度</a:t>
            </a:r>
          </a:p>
        </p:txBody>
      </p:sp>
      <p:graphicFrame>
        <p:nvGraphicFramePr>
          <p:cNvPr id="561159" name="对象 561158"/>
          <p:cNvGraphicFramePr/>
          <p:nvPr/>
        </p:nvGraphicFramePr>
        <p:xfrm>
          <a:off x="2360613" y="2276475"/>
          <a:ext cx="3581400" cy="541338"/>
        </p:xfrm>
        <a:graphic>
          <a:graphicData uri="http://schemas.openxmlformats.org/presentationml/2006/ole">
            <mc:AlternateContent xmlns:mc="http://schemas.openxmlformats.org/markup-compatibility/2006">
              <mc:Choice xmlns:v="urn:schemas-microsoft-com:vml" Requires="v">
                <p:oleObj spid="_x0000_s21674" name="Equation" r:id="rId6" imgW="1599565" imgH="241300" progId="Equation.DSMT4">
                  <p:embed/>
                </p:oleObj>
              </mc:Choice>
              <mc:Fallback>
                <p:oleObj name="Equation" r:id="rId6" imgW="1599565" imgH="241300" progId="Equation.DSMT4">
                  <p:embed/>
                  <p:pic>
                    <p:nvPicPr>
                      <p:cNvPr id="0" name="图片 3094"/>
                      <p:cNvPicPr/>
                      <p:nvPr/>
                    </p:nvPicPr>
                    <p:blipFill>
                      <a:blip r:embed="rId7"/>
                      <a:stretch>
                        <a:fillRect/>
                      </a:stretch>
                    </p:blipFill>
                    <p:spPr>
                      <a:xfrm>
                        <a:off x="2360613" y="2276475"/>
                        <a:ext cx="3581400" cy="541338"/>
                      </a:xfrm>
                      <a:prstGeom prst="rect">
                        <a:avLst/>
                      </a:prstGeom>
                      <a:noFill/>
                      <a:ln w="38100">
                        <a:miter/>
                      </a:ln>
                    </p:spPr>
                  </p:pic>
                </p:oleObj>
              </mc:Fallback>
            </mc:AlternateContent>
          </a:graphicData>
        </a:graphic>
      </p:graphicFrame>
      <p:sp>
        <p:nvSpPr>
          <p:cNvPr id="2" name="下箭头 1"/>
          <p:cNvSpPr/>
          <p:nvPr/>
        </p:nvSpPr>
        <p:spPr>
          <a:xfrm>
            <a:off x="3780155" y="2996565"/>
            <a:ext cx="108013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p:cNvSpPr txBox="1"/>
              <p:nvPr/>
            </p:nvSpPr>
            <p:spPr>
              <a:xfrm>
                <a:off x="827976" y="3860736"/>
                <a:ext cx="7794625" cy="5092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𝜔</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r>
                            <a:rPr lang="en-US" altLang="zh-CN" sz="2400" i="1">
                              <a:latin typeface="Cambria Math" panose="02040503050406030204" charset="0"/>
                              <a:cs typeface="Cambria Math" panose="02040503050406030204" charset="0"/>
                            </a:rPr>
                            <m:t>𝑅</m:t>
                          </m:r>
                        </m:e>
                      </m:sPre>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𝜔</m:t>
                                  </m:r>
                                </m:e>
                              </m:acc>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r>
                            <a:rPr lang="en-US" altLang="zh-CN" sz="2400" i="1">
                              <a:latin typeface="Cambria Math" panose="02040503050406030204" charset="0"/>
                              <a:cs typeface="Cambria Math" panose="02040503050406030204" charset="0"/>
                            </a:rPr>
                            <m:t>𝑅</m:t>
                          </m:r>
                        </m:e>
                      </m:sPre>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𝜔</m:t>
                              </m:r>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𝜃</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𝑍</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𝜃</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𝑧</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e>
                          </m:sPre>
                        </m:e>
                      </m:sPre>
                    </m:oMath>
                  </m:oMathPara>
                </a14:m>
                <a:endParaRPr lang="en-US" altLang="zh-CN" sz="2400" i="1" dirty="0">
                  <a:latin typeface="Cambria Math" panose="02040503050406030204" charset="0"/>
                  <a:cs typeface="Cambria Math" panose="0204050305040603020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27976" y="3860736"/>
                <a:ext cx="7794625" cy="509270"/>
              </a:xfrm>
              <a:prstGeom prst="rect">
                <a:avLst/>
              </a:prstGeom>
              <a:blipFill rotWithShape="1">
                <a:blip r:embed="rId8"/>
                <a:stretch>
                  <a:fillRect l="-7" t="-112" r="7" b="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827976" y="4550981"/>
                <a:ext cx="7922895" cy="50927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𝑣</m:t>
                                  </m:r>
                                </m:e>
                              </m:acc>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r>
                            <a:rPr lang="en-US" altLang="zh-CN" sz="2400" i="1">
                              <a:latin typeface="Cambria Math" panose="02040503050406030204" charset="0"/>
                              <a:cs typeface="Cambria Math" panose="02040503050406030204" charset="0"/>
                            </a:rPr>
                            <m:t>𝑖</m:t>
                          </m:r>
                        </m:sub>
                        <m:sup>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p>
                        <m:e>
                          <m:r>
                            <a:rPr lang="en-US" altLang="zh-CN" sz="2400" i="1">
                              <a:latin typeface="Cambria Math" panose="02040503050406030204" charset="0"/>
                              <a:cs typeface="Cambria Math" panose="02040503050406030204" charset="0"/>
                            </a:rPr>
                            <m:t>𝑅</m:t>
                          </m:r>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𝜔</m:t>
                                  </m:r>
                                </m:e>
                              </m:acc>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𝑃</m:t>
                              </m:r>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𝜔</m:t>
                              </m:r>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𝜔</m:t>
                              </m:r>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𝑃</m:t>
                              </m:r>
                            </m:e>
                            <m:sub>
                              <m:r>
                                <a:rPr lang="en-US" altLang="zh-CN" sz="2400" i="1">
                                  <a:latin typeface="Cambria Math" panose="02040503050406030204" charset="0"/>
                                  <a:cs typeface="Cambria Math" panose="02040503050406030204" charset="0"/>
                                </a:rPr>
                                <m:t>𝑖</m:t>
                              </m:r>
                              <m:r>
                                <a:rPr lang="en-US" altLang="zh-CN" sz="2400" i="1">
                                  <a:latin typeface="Cambria Math" panose="02040503050406030204" charset="0"/>
                                  <a:cs typeface="Cambria Math" panose="02040503050406030204" charset="0"/>
                                </a:rPr>
                                <m:t>+1</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𝑣</m:t>
                                  </m:r>
                                </m:e>
                              </m:acc>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ea typeface="MS Mincho" charset="0"/>
                          <a:cs typeface="Cambria Math" panose="02040503050406030204" charset="0"/>
                        </a:rPr>
                        <m:t>]</m:t>
                      </m:r>
                    </m:oMath>
                  </m:oMathPara>
                </a14:m>
                <a:endParaRPr lang="en-US" altLang="zh-CN" sz="2400" i="1" dirty="0">
                  <a:latin typeface="Cambria Math" panose="02040503050406030204" charset="0"/>
                  <a:ea typeface="MS Mincho" charset="0"/>
                  <a:cs typeface="Cambria Math" panose="0204050305040603020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827976" y="4550981"/>
                <a:ext cx="7922895" cy="509270"/>
              </a:xfrm>
              <a:prstGeom prst="rect">
                <a:avLst/>
              </a:prstGeom>
              <a:blipFill rotWithShape="1">
                <a:blip r:embed="rId9"/>
                <a:stretch>
                  <a:fillRect l="-7" t="-112" r="7" b="1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094627" y="5302173"/>
                <a:ext cx="6451190" cy="4489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𝑣</m:t>
                                  </m:r>
                                </m:e>
                              </m:acc>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𝐶</m:t>
                                  </m:r>
                                </m:e>
                                <m:sub>
                                  <m:r>
                                    <a:rPr lang="en-US" altLang="zh-CN" sz="2400" b="0" i="1" smtClean="0">
                                      <a:latin typeface="Cambria Math" panose="02040503050406030204" charset="0"/>
                                    </a:rPr>
                                    <m:t>𝑖</m:t>
                                  </m:r>
                                </m:sub>
                              </m:sSub>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𝜔</m:t>
                                  </m:r>
                                </m:e>
                              </m:acc>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𝑃</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𝐶</m:t>
                                  </m:r>
                                </m:e>
                                <m:sub>
                                  <m:r>
                                    <a:rPr lang="en-US" altLang="zh-CN" sz="2400" b="0" i="1" smtClean="0">
                                      <a:latin typeface="Cambria Math" panose="02040503050406030204" charset="0"/>
                                    </a:rPr>
                                    <m:t>𝑖</m:t>
                                  </m:r>
                                </m:sub>
                              </m:sSub>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𝜔</m:t>
                              </m:r>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𝜔</m:t>
                              </m:r>
                            </m:e>
                            <m:sub>
                              <m:r>
                                <a:rPr lang="en-US" altLang="zh-CN" sz="2400" i="1">
                                  <a:latin typeface="Cambria Math" panose="02040503050406030204" charset="0"/>
                                  <a:cs typeface="Cambria Math" panose="02040503050406030204" charset="0"/>
                                </a:rPr>
                                <m:t>𝑖</m:t>
                              </m:r>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r>
                                <a:rPr lang="en-US" altLang="zh-CN" sz="2400" i="1">
                                  <a:latin typeface="Cambria Math" panose="02040503050406030204" charset="0"/>
                                  <a:cs typeface="Cambria Math" panose="02040503050406030204" charset="0"/>
                                </a:rPr>
                                <m:t>𝑃</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𝐶</m:t>
                                  </m:r>
                                </m:e>
                                <m:sub>
                                  <m:r>
                                    <a:rPr lang="en-US" altLang="zh-CN" sz="2400" b="0" i="1" smtClean="0">
                                      <a:latin typeface="Cambria Math" panose="02040503050406030204" charset="0"/>
                                    </a:rPr>
                                    <m:t>𝑖</m:t>
                                  </m:r>
                                </m:sub>
                              </m:sSub>
                            </m:sub>
                          </m:sSub>
                        </m:e>
                      </m:sPre>
                      <m:r>
                        <a:rPr lang="en-US" altLang="zh-CN" sz="2400" i="1">
                          <a:latin typeface="Cambria Math" panose="02040503050406030204" charset="0"/>
                          <a:cs typeface="Cambria Math" panose="02040503050406030204" charset="0"/>
                        </a:rPr>
                        <m:t>)+</m:t>
                      </m:r>
                      <m:sPre>
                        <m:sPrePr>
                          <m:ctrlPr>
                            <a:rPr lang="en-US" altLang="zh-CN" sz="2400" i="1">
                              <a:latin typeface="Cambria Math" panose="02040503050406030204" pitchFamily="18" charset="0"/>
                              <a:cs typeface="Cambria Math" panose="02040503050406030204" charset="0"/>
                            </a:rPr>
                          </m:ctrlPr>
                        </m:sPrePr>
                        <m:sub/>
                        <m:sup>
                          <m:r>
                            <a:rPr lang="en-US" altLang="zh-CN" sz="2400" i="1">
                              <a:latin typeface="Cambria Math" panose="02040503050406030204" charset="0"/>
                              <a:cs typeface="Cambria Math" panose="02040503050406030204" charset="0"/>
                            </a:rPr>
                            <m:t>𝑖</m:t>
                          </m:r>
                        </m:sup>
                        <m:e>
                          <m:sSub>
                            <m:sSubPr>
                              <m:ctrlPr>
                                <a:rPr lang="en-US" altLang="zh-CN" sz="2400" i="1">
                                  <a:latin typeface="Cambria Math" panose="02040503050406030204" pitchFamily="18" charset="0"/>
                                  <a:cs typeface="Cambria Math" panose="02040503050406030204" charset="0"/>
                                </a:rPr>
                              </m:ctrlPr>
                            </m:sSubPr>
                            <m:e>
                              <m:acc>
                                <m:accPr>
                                  <m:chr m:val="̇"/>
                                  <m:ctrlPr>
                                    <a:rPr lang="en-US" altLang="zh-CN" sz="2400" i="1">
                                      <a:latin typeface="Cambria Math" panose="02040503050406030204" pitchFamily="18" charset="0"/>
                                      <a:cs typeface="Cambria Math" panose="02040503050406030204" charset="0"/>
                                    </a:rPr>
                                  </m:ctrlPr>
                                </m:accPr>
                                <m:e>
                                  <m:r>
                                    <a:rPr lang="en-US" altLang="zh-CN" sz="2400" i="1">
                                      <a:latin typeface="Cambria Math" panose="02040503050406030204" charset="0"/>
                                      <a:cs typeface="Cambria Math" panose="02040503050406030204" charset="0"/>
                                    </a:rPr>
                                    <m:t>𝑣</m:t>
                                  </m:r>
                                </m:e>
                              </m:acc>
                            </m:e>
                            <m:sub>
                              <m:r>
                                <a:rPr lang="en-US" altLang="zh-CN" sz="2400" i="1">
                                  <a:latin typeface="Cambria Math" panose="02040503050406030204" charset="0"/>
                                  <a:cs typeface="Cambria Math" panose="02040503050406030204" charset="0"/>
                                </a:rPr>
                                <m:t>𝑖</m:t>
                              </m:r>
                            </m:sub>
                          </m:sSub>
                        </m:e>
                      </m:sPre>
                    </m:oMath>
                  </m:oMathPara>
                </a14:m>
                <a:endParaRPr lang="en-US" altLang="zh-CN" sz="2400" i="1" dirty="0">
                  <a:latin typeface="Cambria Math" panose="02040503050406030204" charset="0"/>
                  <a:ea typeface="MS Mincho" charset="0"/>
                  <a:cs typeface="Cambria Math" panose="02040503050406030204" charset="0"/>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094627" y="5302173"/>
                <a:ext cx="6451190" cy="448969"/>
              </a:xfrm>
              <a:prstGeom prst="rect">
                <a:avLst/>
              </a:prstGeom>
              <a:blipFill rotWithShape="1">
                <a:blip r:embed="rId10"/>
                <a:stretch>
                  <a:fillRect l="-8" t="-124" r="-185" b="130"/>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214313" y="928688"/>
            <a:ext cx="8401050" cy="642937"/>
          </a:xfrm>
        </p:spPr>
        <p:txBody>
          <a:bodyPr vert="horz" wrap="square" lIns="91440" tIns="45720" rIns="91440" bIns="45720" anchor="ctr" anchorCtr="0"/>
          <a:lstStyle/>
          <a:p>
            <a:pPr algn="ctr" eaLnBrk="1" hangingPunct="1"/>
            <a:r>
              <a:rPr lang="en-US" altLang="zh-CN" b="1" dirty="0">
                <a:latin typeface="楷体_GB2312" pitchFamily="49" charset="-122"/>
                <a:ea typeface="楷体_GB2312" pitchFamily="49" charset="-122"/>
              </a:rPr>
              <a:t>6.1 </a:t>
            </a:r>
            <a:r>
              <a:rPr lang="zh-CN" altLang="en-US" b="1" dirty="0">
                <a:latin typeface="楷体_GB2312" pitchFamily="49" charset="-122"/>
                <a:ea typeface="楷体_GB2312" pitchFamily="49" charset="-122"/>
              </a:rPr>
              <a:t>机器人静力分析</a:t>
            </a:r>
            <a:endParaRPr lang="zh-CN" altLang="en-US" dirty="0">
              <a:latin typeface="楷体_GB2312" pitchFamily="49" charset="-122"/>
              <a:ea typeface="楷体_GB2312" pitchFamily="49" charset="-122"/>
            </a:endParaRPr>
          </a:p>
        </p:txBody>
      </p:sp>
      <p:sp>
        <p:nvSpPr>
          <p:cNvPr id="8195" name="内容占位符 2"/>
          <p:cNvSpPr>
            <a:spLocks noGrp="1" noRot="1" noChangeAspect="1" noMove="1" noResize="1" noEditPoints="1" noAdjustHandles="1" noChangeArrowheads="1" noChangeShapeType="1" noTextEdit="1"/>
          </p:cNvSpPr>
          <p:nvPr>
            <p:ph idx="1"/>
          </p:nvPr>
        </p:nvSpPr>
        <p:spPr bwMode="auto">
          <a:xfrm>
            <a:off x="357188" y="1857375"/>
            <a:ext cx="8429625" cy="4286250"/>
          </a:xfrm>
          <a:blipFill>
            <a:blip r:embed="rId2"/>
            <a:stretch>
              <a:fillRect/>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noFill/>
                <a:effectLst/>
                <a:uLnTx/>
                <a:uFillTx/>
                <a:latin typeface="+mn-lt"/>
                <a:ea typeface="+mn-ea"/>
                <a:cs typeface="+mn-cs"/>
              </a:rPr>
              <a:t>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a:xfrm>
            <a:off x="1295400" y="188913"/>
            <a:ext cx="6781800" cy="706437"/>
          </a:xfrm>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4.2 </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机械人的牛顿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p>
        </p:txBody>
      </p:sp>
      <p:sp>
        <p:nvSpPr>
          <p:cNvPr id="21508" name="Rectangle 3"/>
          <p:cNvSpPr>
            <a:spLocks noGrp="1"/>
          </p:cNvSpPr>
          <p:nvPr>
            <p:ph type="body" sz="half" idx="1"/>
          </p:nvPr>
        </p:nvSpPr>
        <p:spPr>
          <a:xfrm>
            <a:off x="914400" y="1125538"/>
            <a:ext cx="7696200" cy="2532062"/>
          </a:xfrm>
        </p:spPr>
        <p:txBody>
          <a:bodyPr vert="horz" wrap="square" lIns="91440" tIns="45720" rIns="91440" bIns="45720" anchor="t" anchorCtr="0"/>
          <a:lstStyle/>
          <a:p>
            <a:pPr marL="0" indent="0" eaLnBrk="1" hangingPunct="1">
              <a:lnSpc>
                <a:spcPct val="90000"/>
              </a:lnSpc>
              <a:buClr>
                <a:schemeClr val="accent1"/>
              </a:buClr>
              <a:buSzPct val="80000"/>
              <a:buFontTx/>
              <a:buNone/>
            </a:pPr>
            <a:r>
              <a:rPr lang="zh-CN" altLang="en-US" sz="2800" b="1" dirty="0">
                <a:latin typeface="宋体" panose="02010600030101010101" pitchFamily="2" charset="-122"/>
              </a:rPr>
              <a:t>作用力和力矩</a:t>
            </a:r>
            <a:endParaRPr lang="zh-CN" altLang="en-US" sz="2800" b="1" dirty="0"/>
          </a:p>
          <a:p>
            <a:pPr marL="0" indent="0" eaLnBrk="1" hangingPunct="1">
              <a:lnSpc>
                <a:spcPct val="90000"/>
              </a:lnSpc>
              <a:buClr>
                <a:schemeClr val="accent1"/>
              </a:buClr>
              <a:buSzPct val="80000"/>
              <a:buFontTx/>
              <a:buNone/>
            </a:pPr>
            <a:r>
              <a:rPr lang="zh-CN" altLang="en-US" sz="2800" dirty="0"/>
              <a:t>     </a:t>
            </a:r>
            <a:r>
              <a:rPr lang="zh-CN" altLang="en-US" dirty="0">
                <a:latin typeface="宋体" panose="02010600030101010101" pitchFamily="2" charset="-122"/>
              </a:rPr>
              <a:t>计算出每个杆件质心的加速度后，我们可以应用牛顿</a:t>
            </a:r>
            <a:r>
              <a:rPr lang="en-US" altLang="zh-CN" dirty="0">
                <a:latin typeface="宋体" panose="02010600030101010101" pitchFamily="2" charset="-122"/>
              </a:rPr>
              <a:t>-</a:t>
            </a:r>
            <a:r>
              <a:rPr lang="zh-CN" altLang="en-US" dirty="0">
                <a:latin typeface="宋体" panose="02010600030101010101" pitchFamily="2" charset="-122"/>
              </a:rPr>
              <a:t>欧拉方程来计算作用在每个杆件质心的惯性力和惯性力矩。</a:t>
            </a:r>
          </a:p>
          <a:p>
            <a:pPr marL="0" indent="0" eaLnBrk="1" hangingPunct="1">
              <a:lnSpc>
                <a:spcPct val="90000"/>
              </a:lnSpc>
              <a:buClr>
                <a:schemeClr val="accent1"/>
              </a:buClr>
              <a:buSzPct val="80000"/>
              <a:buFontTx/>
              <a:buNone/>
            </a:pPr>
            <a:r>
              <a:rPr lang="zh-CN" altLang="en-US" dirty="0">
                <a:latin typeface="宋体" panose="02010600030101010101" pitchFamily="2" charset="-122"/>
              </a:rPr>
              <a:t>    根据牛顿</a:t>
            </a:r>
            <a:r>
              <a:rPr lang="en-US" altLang="zh-CN" dirty="0">
                <a:latin typeface="宋体" panose="02010600030101010101" pitchFamily="2" charset="-122"/>
              </a:rPr>
              <a:t>-</a:t>
            </a:r>
            <a:r>
              <a:rPr lang="zh-CN" altLang="en-US" dirty="0">
                <a:latin typeface="宋体" panose="02010600030101010101" pitchFamily="2" charset="-122"/>
              </a:rPr>
              <a:t>欧拉方程，有：</a:t>
            </a:r>
          </a:p>
          <a:p>
            <a:pPr marL="0" indent="0" eaLnBrk="1" hangingPunct="1">
              <a:lnSpc>
                <a:spcPct val="90000"/>
              </a:lnSpc>
              <a:buClr>
                <a:schemeClr val="accent1"/>
              </a:buClr>
              <a:buSzPct val="80000"/>
              <a:buFontTx/>
              <a:buNone/>
            </a:pPr>
            <a:endParaRPr lang="en-US" altLang="zh-CN" dirty="0">
              <a:latin typeface="宋体" panose="02010600030101010101" pitchFamily="2" charset="-122"/>
            </a:endParaRPr>
          </a:p>
        </p:txBody>
      </p:sp>
      <p:sp>
        <p:nvSpPr>
          <p:cNvPr id="21509" name="Text Box 9"/>
          <p:cNvSpPr txBox="1"/>
          <p:nvPr/>
        </p:nvSpPr>
        <p:spPr>
          <a:xfrm>
            <a:off x="6842125" y="6575425"/>
            <a:ext cx="412750" cy="366713"/>
          </a:xfrm>
          <a:prstGeom prst="rect">
            <a:avLst/>
          </a:prstGeom>
          <a:noFill/>
          <a:ln w="9525">
            <a:noFill/>
          </a:ln>
        </p:spPr>
        <p:txBody>
          <a:bodyPr wrap="none">
            <a:spAutoFit/>
          </a:bodyPr>
          <a:lstStyle/>
          <a:p>
            <a:r>
              <a:rPr lang="en-US" altLang="zh-CN" dirty="0">
                <a:latin typeface="宋体" panose="02010600030101010101" pitchFamily="2" charset="-122"/>
              </a:rPr>
              <a:t>28</a:t>
            </a:r>
          </a:p>
        </p:txBody>
      </p:sp>
      <p:sp>
        <p:nvSpPr>
          <p:cNvPr id="21510" name="灯片编号占位符 6"/>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40</a:t>
            </a:fld>
            <a:endParaRPr lang="en-US" altLang="zh-CN" sz="1200" dirty="0"/>
          </a:p>
        </p:txBody>
      </p:sp>
      <p:sp>
        <p:nvSpPr>
          <p:cNvPr id="2" name="文本框 1"/>
          <p:cNvSpPr txBox="1">
            <a:spLocks noRot="1" noChangeAspect="1" noMove="1" noResize="1" noEditPoints="1" noAdjustHandles="1" noChangeArrowheads="1" noChangeShapeType="1" noTextEdit="1"/>
          </p:cNvSpPr>
          <p:nvPr>
            <p:custDataLst>
              <p:tags r:id="rId1"/>
            </p:custDataLst>
          </p:nvPr>
        </p:nvSpPr>
        <p:spPr>
          <a:xfrm>
            <a:off x="1187178" y="2780665"/>
            <a:ext cx="6523581" cy="636585"/>
          </a:xfrm>
          <a:prstGeom prst="rect">
            <a:avLst/>
          </a:prstGeom>
          <a:blipFill>
            <a:blip r:embed="rId3"/>
            <a:stretch>
              <a:fillRect r="-280" b="-10476"/>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3" name="下箭头 2"/>
          <p:cNvSpPr/>
          <p:nvPr/>
        </p:nvSpPr>
        <p:spPr>
          <a:xfrm>
            <a:off x="3780155" y="3717027"/>
            <a:ext cx="1007745" cy="360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Object 7"/>
              <p:cNvSpPr txBox="1"/>
              <p:nvPr/>
            </p:nvSpPr>
            <p:spPr>
              <a:xfrm>
                <a:off x="1189027" y="4310856"/>
                <a:ext cx="7146945" cy="1281112"/>
              </a:xfrm>
              <a:prstGeom prst="rect">
                <a:avLst/>
              </a:prstGeom>
              <a:noFill/>
              <a:ln w="38100">
                <a:noFill/>
                <a:miter/>
              </a:ln>
            </p:spPr>
            <p:txBody>
              <a:bodyPr>
                <a:norm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sz="2400" i="1" smtClean="0">
                          <a:solidFill>
                            <a:srgbClr val="000000"/>
                          </a:solidFill>
                          <a:latin typeface="Cambria Math" panose="02040503050406030204" charset="0"/>
                        </a:rPr>
                        <m:t>    </m:t>
                      </m:r>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i="1" smtClean="0">
                              <a:latin typeface="Cambria Math" panose="02040503050406030204" charset="0"/>
                            </a:rPr>
                            <m:t>𝑖</m:t>
                          </m:r>
                        </m:sup>
                        <m:e>
                          <m:sSub>
                            <m:sSubPr>
                              <m:ctrlPr>
                                <a:rPr lang="en-US" altLang="zh-CN" i="1" smtClean="0">
                                  <a:latin typeface="Cambria Math" panose="02040503050406030204" pitchFamily="18" charset="0"/>
                                </a:rPr>
                              </m:ctrlPr>
                            </m:sSubPr>
                            <m:e>
                              <m:r>
                                <a:rPr lang="en-US" altLang="zh-CN" i="1" smtClean="0">
                                  <a:latin typeface="Cambria Math" panose="02040503050406030204" charset="0"/>
                                </a:rPr>
                                <m:t>𝐹</m:t>
                              </m:r>
                            </m:e>
                            <m:sub>
                              <m:r>
                                <a:rPr lang="en-US" altLang="zh-CN" i="1" smtClean="0">
                                  <a:latin typeface="Cambria Math" panose="02040503050406030204" charset="0"/>
                                </a:rPr>
                                <m:t>𝑖</m:t>
                              </m:r>
                            </m:sub>
                          </m:sSub>
                        </m:e>
                      </m:sPre>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𝑚</m:t>
                          </m:r>
                        </m:e>
                        <m:sub>
                          <m:r>
                            <a:rPr lang="zh-CN" altLang="en-US" sz="2400" i="1">
                              <a:solidFill>
                                <a:srgbClr val="000000"/>
                              </a:solidFill>
                              <a:latin typeface="Cambria Math" panose="02040503050406030204" charset="0"/>
                            </a:rPr>
                            <m:t>𝑖</m:t>
                          </m:r>
                        </m:sub>
                      </m:sSub>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i="1" smtClean="0">
                              <a:latin typeface="Cambria Math" panose="02040503050406030204" charset="0"/>
                            </a:rPr>
                            <m:t>𝑖</m:t>
                          </m:r>
                        </m:sup>
                        <m:e>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charset="0"/>
                                    </a:rPr>
                                    <m:t>𝑣</m:t>
                                  </m:r>
                                </m:e>
                              </m:acc>
                            </m:e>
                            <m:sub>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charset="0"/>
                                    </a:rPr>
                                    <m:t>𝐶</m:t>
                                  </m:r>
                                </m:e>
                                <m:sub>
                                  <m:r>
                                    <a:rPr lang="en-US" altLang="zh-CN" sz="2000" i="1">
                                      <a:solidFill>
                                        <a:srgbClr val="000000"/>
                                      </a:solidFill>
                                      <a:latin typeface="Cambria Math" panose="02040503050406030204" charset="0"/>
                                    </a:rPr>
                                    <m:t>𝑖</m:t>
                                  </m:r>
                                </m:sub>
                              </m:sSub>
                            </m:sub>
                          </m:sSub>
                        </m:e>
                      </m:sPre>
                    </m:oMath>
                    <m:oMath xmlns:m="http://schemas.openxmlformats.org/officeDocument/2006/math">
                      <m:sPre>
                        <m:sPrePr>
                          <m:ctrlPr>
                            <a:rPr lang="en-US" altLang="zh-CN" sz="2800" i="1">
                              <a:solidFill>
                                <a:srgbClr val="000000"/>
                              </a:solidFill>
                              <a:latin typeface="Cambria Math" panose="02040503050406030204" pitchFamily="18" charset="0"/>
                            </a:rPr>
                          </m:ctrlPr>
                        </m:sPrePr>
                        <m:sub>
                          <m:r>
                            <a:rPr lang="en-US" altLang="zh-CN" sz="28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smtClean="0">
                                  <a:latin typeface="Cambria Math" panose="02040503050406030204" charset="0"/>
                                </a:rPr>
                                <m:t>𝑁</m:t>
                              </m:r>
                            </m:e>
                            <m:sub>
                              <m:r>
                                <a:rPr lang="en-US" altLang="zh-CN" sz="2400" i="1">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800" i="1">
                              <a:latin typeface="Cambria Math" panose="02040503050406030204" pitchFamily="18" charset="0"/>
                            </a:rPr>
                          </m:ctrlPr>
                        </m:sPrePr>
                        <m:sub>
                          <m:r>
                            <a:rPr lang="en-US" altLang="zh-CN" sz="2800" i="1">
                              <a:latin typeface="Cambria Math" panose="02040503050406030204" charset="0"/>
                            </a:rPr>
                            <m:t> </m:t>
                          </m:r>
                        </m:sub>
                        <m:sup>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sub>
                          </m:sSub>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𝐼</m:t>
                              </m:r>
                            </m:e>
                            <m:sub>
                              <m:r>
                                <a:rPr lang="en-US" altLang="zh-CN" sz="2400" i="1">
                                  <a:latin typeface="Cambria Math" panose="02040503050406030204" charset="0"/>
                                </a:rPr>
                                <m:t>𝑖</m:t>
                              </m:r>
                            </m:sub>
                          </m:sSub>
                        </m:e>
                      </m:sPre>
                      <m:sPre>
                        <m:sPrePr>
                          <m:ctrlPr>
                            <a:rPr lang="en-US" altLang="zh-CN" sz="2800" i="1">
                              <a:solidFill>
                                <a:srgbClr val="000000"/>
                              </a:solidFill>
                              <a:latin typeface="Cambria Math" panose="02040503050406030204" pitchFamily="18" charset="0"/>
                            </a:rPr>
                          </m:ctrlPr>
                        </m:sPrePr>
                        <m:sub>
                          <m:r>
                            <a:rPr lang="en-US" altLang="zh-CN" sz="28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zh-CN" altLang="en-US" sz="2400" i="1">
                                  <a:solidFill>
                                    <a:srgbClr val="000000"/>
                                  </a:solidFill>
                                  <a:latin typeface="Cambria Math" panose="02040503050406030204" pitchFamily="18" charset="0"/>
                                </a:rPr>
                              </m:ctrlPr>
                            </m:sSubPr>
                            <m:e>
                              <m:acc>
                                <m:accPr>
                                  <m:chr m:val="̇"/>
                                  <m:ctrlPr>
                                    <a:rPr lang="zh-CN" altLang="en-US" sz="2400" i="1" smtClean="0">
                                      <a:solidFill>
                                        <a:srgbClr val="000000"/>
                                      </a:solidFill>
                                      <a:latin typeface="Cambria Math" panose="02040503050406030204" pitchFamily="18" charset="0"/>
                                    </a:rPr>
                                  </m:ctrlPr>
                                </m:accPr>
                                <m:e>
                                  <m:r>
                                    <a:rPr lang="zh-CN" altLang="en-US" sz="2400" i="1" smtClean="0">
                                      <a:solidFill>
                                        <a:srgbClr val="000000"/>
                                      </a:solidFill>
                                      <a:latin typeface="Cambria Math" panose="02040503050406030204" charset="0"/>
                                    </a:rPr>
                                    <m:t>𝜔</m:t>
                                  </m:r>
                                </m:e>
                              </m:acc>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charset="0"/>
                                    </a:rPr>
                                    <m:t>𝐶</m:t>
                                  </m:r>
                                </m:e>
                                <m:sub>
                                  <m:r>
                                    <a:rPr lang="en-US" altLang="zh-CN" sz="2400" i="1">
                                      <a:solidFill>
                                        <a:srgbClr val="000000"/>
                                      </a:solidFill>
                                      <a:latin typeface="Cambria Math" panose="02040503050406030204" charset="0"/>
                                    </a:rPr>
                                    <m:t>𝑖</m:t>
                                  </m:r>
                                </m:sub>
                              </m:sSub>
                            </m:sub>
                          </m:sSub>
                        </m:e>
                      </m:sPre>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𝜔</m:t>
                          </m:r>
                        </m:e>
                        <m:sub>
                          <m:r>
                            <a:rPr lang="zh-CN" altLang="en-US" sz="2400" i="1">
                              <a:solidFill>
                                <a:srgbClr val="000000"/>
                              </a:solidFill>
                              <a:latin typeface="Cambria Math" panose="02040503050406030204" charset="0"/>
                            </a:rPr>
                            <m:t>𝑖</m:t>
                          </m:r>
                        </m:sub>
                      </m:sSub>
                      <m:r>
                        <a:rPr lang="zh-CN" altLang="en-US" sz="2400" i="1">
                          <a:solidFill>
                            <a:srgbClr val="000000"/>
                          </a:solidFill>
                          <a:latin typeface="Cambria Math" panose="02040503050406030204" charset="0"/>
                        </a:rPr>
                        <m:t>×</m:t>
                      </m:r>
                      <m:sPre>
                        <m:sPrePr>
                          <m:ctrlPr>
                            <a:rPr lang="en-US" altLang="zh-CN" sz="2400" i="1" smtClean="0">
                              <a:latin typeface="Cambria Math" panose="02040503050406030204" pitchFamily="18" charset="0"/>
                            </a:rPr>
                          </m:ctrlPr>
                        </m:sPrePr>
                        <m:sub>
                          <m:r>
                            <a:rPr lang="en-US" altLang="zh-CN" sz="2400" i="1" smtClean="0">
                              <a:latin typeface="Cambria Math" panose="02040503050406030204" charset="0"/>
                            </a:rPr>
                            <m:t> </m:t>
                          </m:r>
                        </m:sub>
                        <m:sup>
                          <m:sSub>
                            <m:sSubPr>
                              <m:ctrlPr>
                                <a:rPr lang="en-US" altLang="zh-CN" i="1" smtClean="0">
                                  <a:latin typeface="Cambria Math" panose="02040503050406030204" pitchFamily="18" charset="0"/>
                                </a:rPr>
                              </m:ctrlPr>
                            </m:sSubPr>
                            <m:e>
                              <m:r>
                                <a:rPr lang="en-US" altLang="zh-CN" i="1" smtClean="0">
                                  <a:latin typeface="Cambria Math" panose="02040503050406030204" charset="0"/>
                                </a:rPr>
                                <m:t>𝐶</m:t>
                              </m:r>
                            </m:e>
                            <m:sub>
                              <m:r>
                                <a:rPr lang="en-US" altLang="zh-CN" i="1" smtClean="0">
                                  <a:latin typeface="Cambria Math" panose="02040503050406030204" charset="0"/>
                                </a:rPr>
                                <m:t>𝑖</m:t>
                              </m:r>
                            </m:sub>
                          </m:sSub>
                        </m:sup>
                        <m:e>
                          <m:sSub>
                            <m:sSubPr>
                              <m:ctrlPr>
                                <a:rPr lang="en-US" altLang="zh-CN" i="1" smtClean="0">
                                  <a:latin typeface="Cambria Math" panose="02040503050406030204" pitchFamily="18" charset="0"/>
                                </a:rPr>
                              </m:ctrlPr>
                            </m:sSubPr>
                            <m:e>
                              <m:r>
                                <a:rPr lang="en-US" altLang="zh-CN" i="1" smtClean="0">
                                  <a:latin typeface="Cambria Math" panose="02040503050406030204" charset="0"/>
                                </a:rPr>
                                <m:t>𝐼</m:t>
                              </m:r>
                            </m:e>
                            <m:sub>
                              <m:r>
                                <a:rPr lang="en-US" altLang="zh-CN" i="1" smtClean="0">
                                  <a:latin typeface="Cambria Math" panose="02040503050406030204" charset="0"/>
                                </a:rPr>
                                <m:t>𝑖</m:t>
                              </m:r>
                            </m:sub>
                          </m:sSub>
                        </m:e>
                      </m:sPre>
                      <m:sPre>
                        <m:sPrePr>
                          <m:ctrlPr>
                            <a:rPr lang="en-US" altLang="zh-CN" i="1" smtClean="0">
                              <a:latin typeface="Cambria Math" panose="02040503050406030204" pitchFamily="18" charset="0"/>
                            </a:rPr>
                          </m:ctrlPr>
                        </m:sPrePr>
                        <m:sub>
                          <m:r>
                            <a:rPr lang="en-US" altLang="zh-CN" i="1" smtClean="0">
                              <a:latin typeface="Cambria Math" panose="02040503050406030204" charset="0"/>
                            </a:rPr>
                            <m:t> </m:t>
                          </m:r>
                        </m:sub>
                        <m:sup>
                          <m:r>
                            <a:rPr lang="en-US" altLang="zh-CN" b="0" i="1" smtClean="0">
                              <a:latin typeface="Cambria Math" panose="02040503050406030204" charset="0"/>
                            </a:rPr>
                            <m:t>𝑖</m:t>
                          </m:r>
                        </m:sup>
                        <m:e>
                          <m:sSub>
                            <m:sSubPr>
                              <m:ctrlPr>
                                <a:rPr lang="en-US" altLang="zh-CN" i="1" smtClean="0">
                                  <a:latin typeface="Cambria Math" panose="02040503050406030204" pitchFamily="18" charset="0"/>
                                </a:rPr>
                              </m:ctrlPr>
                            </m:sSubPr>
                            <m:e>
                              <m:r>
                                <a:rPr lang="zh-CN" altLang="en-US" i="1" smtClean="0">
                                  <a:latin typeface="Cambria Math" panose="02040503050406030204" charset="0"/>
                                </a:rPr>
                                <m:t>𝜔</m:t>
                              </m:r>
                            </m:e>
                            <m:sub>
                              <m:r>
                                <a:rPr lang="en-US" altLang="zh-CN" b="0" i="1" smtClean="0">
                                  <a:latin typeface="Cambria Math" panose="02040503050406030204" charset="0"/>
                                </a:rPr>
                                <m:t>𝑖</m:t>
                              </m:r>
                            </m:sub>
                          </m:sSub>
                        </m:e>
                      </m:sPre>
                    </m:oMath>
                  </m:oMathPara>
                </a14:m>
                <a:endParaRPr lang="zh-CN" altLang="en-US" sz="2400" dirty="0"/>
              </a:p>
            </p:txBody>
          </p:sp>
        </mc:Choice>
        <mc:Fallback xmlns="">
          <p:sp>
            <p:nvSpPr>
              <p:cNvPr id="13" name="Object 7"/>
              <p:cNvSpPr txBox="1">
                <a:spLocks noRot="1" noChangeAspect="1" noMove="1" noResize="1" noEditPoints="1" noAdjustHandles="1" noChangeArrowheads="1" noChangeShapeType="1" noTextEdit="1"/>
              </p:cNvSpPr>
              <p:nvPr/>
            </p:nvSpPr>
            <p:spPr>
              <a:xfrm>
                <a:off x="1189027" y="4310856"/>
                <a:ext cx="7146945" cy="1281112"/>
              </a:xfrm>
              <a:prstGeom prst="rect">
                <a:avLst/>
              </a:prstGeom>
              <a:blipFill rotWithShape="1">
                <a:blip r:embed="rId4"/>
                <a:stretch>
                  <a:fillRect l="-4" t="-37" r="5" b="12"/>
                </a:stretch>
              </a:blipFill>
              <a:ln w="38100">
                <a:noFill/>
                <a:miter/>
              </a:ln>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Rectangle 2"/>
          <p:cNvSpPr>
            <a:spLocks noGrp="1" noChangeArrowheads="1"/>
          </p:cNvSpPr>
          <p:nvPr>
            <p:ph type="ctrTitle"/>
          </p:nvPr>
        </p:nvSpPr>
        <p:spPr>
          <a:xfrm>
            <a:off x="1295400" y="0"/>
            <a:ext cx="6934200" cy="981075"/>
          </a:xfrm>
          <a:noFill/>
          <a:ln>
            <a:noFill/>
          </a:ln>
          <a:effectLst/>
          <a:scene3d>
            <a:camera prst="orthographicFront"/>
            <a:lightRig rig="balanced" dir="t"/>
          </a:scene3d>
          <a:sp3d prstMaterial="plastic"/>
        </p:spPr>
        <p:txBody>
          <a:bodyPr vert="horz" anchor="b">
            <a:normAutofit fontScale="90000"/>
          </a:bodyPr>
          <a:lstStyle/>
          <a:p>
            <a:pPr marL="484505" marR="0" lvl="0" indent="0" algn="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0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p:sp>
        <p:nvSpPr>
          <p:cNvPr id="23556"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57"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58"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59"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0"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1"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2" name="Text Box 10"/>
          <p:cNvSpPr txBox="1"/>
          <p:nvPr/>
        </p:nvSpPr>
        <p:spPr>
          <a:xfrm>
            <a:off x="990600" y="990600"/>
            <a:ext cx="7620000" cy="107721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    作用在第</a:t>
            </a:r>
            <a:r>
              <a:rPr lang="en-US" altLang="zh-CN" sz="3200" i="1" dirty="0">
                <a:latin typeface="宋体" panose="02010600030101010101" pitchFamily="2" charset="-122"/>
              </a:rPr>
              <a:t>i</a:t>
            </a:r>
            <a:r>
              <a:rPr lang="zh-CN" altLang="en-US" sz="3200" dirty="0">
                <a:latin typeface="宋体" panose="02010600030101010101" pitchFamily="2" charset="-122"/>
              </a:rPr>
              <a:t>个构件上的所有力化简到质心的总的合力为：</a:t>
            </a:r>
          </a:p>
        </p:txBody>
      </p:sp>
      <p:sp>
        <p:nvSpPr>
          <p:cNvPr id="23563" name="Rectangle 11"/>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4" name="Rectangle 14"/>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5" name="Rectangle 17"/>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6" name="Rectangle 20"/>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3568" name="Rectangle 25"/>
          <p:cNvSpPr/>
          <p:nvPr/>
        </p:nvSpPr>
        <p:spPr>
          <a:xfrm>
            <a:off x="0" y="306228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3554" name="Object 29"/>
          <p:cNvGraphicFramePr/>
          <p:nvPr/>
        </p:nvGraphicFramePr>
        <p:xfrm>
          <a:off x="2856706" y="2213450"/>
          <a:ext cx="3430588" cy="671513"/>
        </p:xfrm>
        <a:graphic>
          <a:graphicData uri="http://schemas.openxmlformats.org/presentationml/2006/ole">
            <mc:AlternateContent xmlns:mc="http://schemas.openxmlformats.org/markup-compatibility/2006">
              <mc:Choice xmlns:v="urn:schemas-microsoft-com:vml" Requires="v">
                <p:oleObj spid="_x0000_s24663" r:id="rId3" imgW="1231265" imgH="241300" progId="Equation.3">
                  <p:embed/>
                </p:oleObj>
              </mc:Choice>
              <mc:Fallback>
                <p:oleObj r:id="rId3" imgW="1231265" imgH="241300" progId="Equation.3">
                  <p:embed/>
                  <p:pic>
                    <p:nvPicPr>
                      <p:cNvPr id="0" name="图片 3094"/>
                      <p:cNvPicPr/>
                      <p:nvPr/>
                    </p:nvPicPr>
                    <p:blipFill>
                      <a:blip r:embed="rId4"/>
                      <a:stretch>
                        <a:fillRect/>
                      </a:stretch>
                    </p:blipFill>
                    <p:spPr>
                      <a:xfrm>
                        <a:off x="2856706" y="2213450"/>
                        <a:ext cx="3430588" cy="671513"/>
                      </a:xfrm>
                      <a:prstGeom prst="rect">
                        <a:avLst/>
                      </a:prstGeom>
                      <a:noFill/>
                      <a:ln w="38100">
                        <a:noFill/>
                        <a:miter/>
                      </a:ln>
                    </p:spPr>
                  </p:pic>
                </p:oleObj>
              </mc:Fallback>
            </mc:AlternateContent>
          </a:graphicData>
        </a:graphic>
      </p:graphicFrame>
      <p:sp>
        <p:nvSpPr>
          <p:cNvPr id="23569" name="Text Box 30"/>
          <p:cNvSpPr txBox="1"/>
          <p:nvPr/>
        </p:nvSpPr>
        <p:spPr>
          <a:xfrm>
            <a:off x="1023144" y="2963862"/>
            <a:ext cx="5467350" cy="579438"/>
          </a:xfrm>
          <a:prstGeom prst="rect">
            <a:avLst/>
          </a:prstGeom>
          <a:noFill/>
          <a:ln w="9525">
            <a:noFill/>
          </a:ln>
        </p:spPr>
        <p:txBody>
          <a:bodyPr wrap="none">
            <a:spAutoFit/>
          </a:bodyPr>
          <a:lstStyle/>
          <a:p>
            <a:r>
              <a:rPr lang="zh-CN" altLang="en-US" sz="3200" dirty="0">
                <a:latin typeface="宋体" panose="02010600030101010101" pitchFamily="2" charset="-122"/>
              </a:rPr>
              <a:t>它们都在基础坐标系中表示。</a:t>
            </a:r>
          </a:p>
        </p:txBody>
      </p:sp>
      <p:sp>
        <p:nvSpPr>
          <p:cNvPr id="23570" name="灯片编号占位符 18"/>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41</a:t>
            </a:fld>
            <a:endParaRPr lang="en-US" altLang="zh-CN" sz="1300" dirty="0">
              <a:solidFill>
                <a:srgbClr val="FFFFFF"/>
              </a:solidFill>
            </a:endParaRPr>
          </a:p>
        </p:txBody>
      </p:sp>
      <p:sp>
        <p:nvSpPr>
          <p:cNvPr id="19" name="Rectangle 19"/>
          <p:cNvSpPr/>
          <p:nvPr/>
        </p:nvSpPr>
        <p:spPr>
          <a:xfrm>
            <a:off x="1786890" y="4097020"/>
            <a:ext cx="6640830" cy="860425"/>
          </a:xfrm>
          <a:prstGeom prst="rect">
            <a:avLst/>
          </a:prstGeom>
          <a:noFill/>
          <a:ln w="9525">
            <a:noFill/>
          </a:ln>
        </p:spPr>
        <p:txBody>
          <a:bodyPr wrap="square" anchor="ctr" anchorCtr="0">
            <a:spAutoFit/>
          </a:bodyPr>
          <a:lstStyle/>
          <a:p>
            <a:r>
              <a:rPr lang="zh-CN" altLang="en-US" sz="3200" dirty="0">
                <a:latin typeface="Arial" panose="020B0604020202020204" pitchFamily="34" charset="0"/>
              </a:rPr>
              <a:t>相对于质心的总的合力矩</a:t>
            </a:r>
            <a:r>
              <a:rPr lang="en-US" altLang="zh-CN" sz="3200" i="1" dirty="0">
                <a:latin typeface="Arial" panose="020B0604020202020204" pitchFamily="34" charset="0"/>
              </a:rPr>
              <a:t>N</a:t>
            </a:r>
            <a:r>
              <a:rPr lang="en-US" altLang="zh-CN" sz="2400" i="1" baseline="-25000" dirty="0">
                <a:latin typeface="Arial" panose="020B0604020202020204" pitchFamily="34" charset="0"/>
              </a:rPr>
              <a:t>i</a:t>
            </a:r>
            <a:r>
              <a:rPr lang="zh-CN" altLang="en-US" sz="3200" dirty="0">
                <a:latin typeface="Arial" panose="020B0604020202020204" pitchFamily="34" charset="0"/>
              </a:rPr>
              <a:t>为：</a:t>
            </a:r>
          </a:p>
          <a:p>
            <a:r>
              <a:rPr lang="zh-CN" altLang="en-US" dirty="0">
                <a:latin typeface="Arial" panose="020B0604020202020204" pitchFamily="34" charset="0"/>
              </a:rPr>
              <a:t> </a:t>
            </a:r>
          </a:p>
        </p:txBody>
      </p:sp>
      <mc:AlternateContent xmlns:mc="http://schemas.openxmlformats.org/markup-compatibility/2006" xmlns:a14="http://schemas.microsoft.com/office/drawing/2010/main">
        <mc:Choice Requires="a14">
          <p:sp>
            <p:nvSpPr>
              <p:cNvPr id="20" name="Object 29"/>
              <p:cNvSpPr txBox="1"/>
              <p:nvPr/>
            </p:nvSpPr>
            <p:spPr>
              <a:xfrm>
                <a:off x="125760" y="4874467"/>
                <a:ext cx="8892479" cy="569913"/>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𝑁</m:t>
                              </m:r>
                            </m:e>
                            <m:sub>
                              <m:r>
                                <a:rPr lang="en-US" altLang="zh-CN" sz="2400" b="0" i="1" smtClean="0">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𝑛</m:t>
                              </m:r>
                            </m:e>
                            <m:sub>
                              <m:r>
                                <a:rPr lang="en-US" altLang="zh-CN" sz="2400" b="0" i="1" smtClean="0">
                                  <a:latin typeface="Cambria Math" panose="02040503050406030204" charset="0"/>
                                </a:rPr>
                                <m:t>𝑖</m:t>
                              </m:r>
                            </m:sub>
                          </m:sSub>
                        </m:e>
                      </m:sPre>
                      <m:r>
                        <a:rPr lang="en-US" altLang="zh-CN" sz="2400" b="0" i="1" smtClean="0">
                          <a:latin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𝑛</m:t>
                              </m:r>
                            </m:e>
                            <m:sub>
                              <m:r>
                                <a:rPr lang="en-US" altLang="zh-CN" sz="2400" i="1">
                                  <a:latin typeface="Cambria Math" panose="02040503050406030204" charset="0"/>
                                </a:rPr>
                                <m:t>𝑖</m:t>
                              </m:r>
                              <m:r>
                                <a:rPr lang="en-US" altLang="zh-CN" sz="2400" b="0" i="1" smtClean="0">
                                  <a:latin typeface="Cambria Math" panose="02040503050406030204" charset="0"/>
                                </a:rPr>
                                <m:t>+1</m:t>
                              </m:r>
                            </m:sub>
                          </m:sSub>
                        </m:e>
                      </m:sPre>
                      <m:r>
                        <a:rPr lang="en-US" altLang="zh-CN" sz="2400" b="0" i="1" smtClean="0">
                          <a:latin typeface="Cambria Math" panose="02040503050406030204" charset="0"/>
                        </a:rPr>
                        <m:t>+(−</m:t>
                      </m:r>
                      <m:sPre>
                        <m:sPrePr>
                          <m:ctrlPr>
                            <a:rPr lang="en-US" altLang="zh-CN" sz="2400" b="0" i="1" smtClean="0">
                              <a:latin typeface="Cambria Math" panose="02040503050406030204" pitchFamily="18" charset="0"/>
                            </a:rPr>
                          </m:ctrlPr>
                        </m:sPrePr>
                        <m:sub>
                          <m:r>
                            <a:rPr lang="en-US" altLang="zh-CN" sz="2400" b="0" i="1" smtClean="0">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𝑃</m:t>
                              </m:r>
                            </m:e>
                            <m:sub>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𝐶</m:t>
                                  </m:r>
                                </m:e>
                                <m:sub>
                                  <m:r>
                                    <a:rPr lang="en-US" altLang="zh-CN" sz="2400" b="0" i="1" smtClean="0">
                                      <a:latin typeface="Cambria Math" panose="02040503050406030204" charset="0"/>
                                    </a:rPr>
                                    <m:t>𝑖</m:t>
                                  </m:r>
                                </m:sub>
                              </m:sSub>
                            </m:sub>
                          </m:sSub>
                        </m:e>
                      </m:sPre>
                      <m:r>
                        <a:rPr lang="en-US" altLang="zh-CN" sz="2400" b="0" i="1" smtClean="0">
                          <a:latin typeface="Cambria Math" panose="02040503050406030204" charset="0"/>
                        </a:rPr>
                        <m:t>)</m:t>
                      </m:r>
                      <m:r>
                        <a:rPr lang="en-US" altLang="zh-CN" sz="2400" b="0" i="1" smtClean="0">
                          <a:latin typeface="Cambria Math" panose="02040503050406030204" charset="0"/>
                          <a:ea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i="1">
                                  <a:latin typeface="Cambria Math" panose="02040503050406030204" charset="0"/>
                                </a:rPr>
                                <m:t>𝑖</m:t>
                              </m:r>
                            </m:sub>
                          </m:sSub>
                        </m:e>
                      </m:sPre>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r>
                                    <a:rPr lang="en-US" altLang="zh-CN" sz="2400" b="0" i="1" smtClean="0">
                                      <a:latin typeface="Cambria Math" panose="02040503050406030204" charset="0"/>
                                    </a:rPr>
                                    <m:t>+1</m:t>
                                  </m:r>
                                </m:sub>
                              </m:sSub>
                            </m:sub>
                          </m:sSub>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sub>
                              </m:sSub>
                            </m:sub>
                          </m:sSub>
                        </m:e>
                      </m:sPre>
                      <m:r>
                        <a:rPr lang="en-US" altLang="zh-CN" sz="2400" b="0" i="1" smtClean="0">
                          <a:solidFill>
                            <a:srgbClr val="000000"/>
                          </a:solidFill>
                          <a:latin typeface="Cambria Math" panose="02040503050406030204" charset="0"/>
                        </a:rPr>
                        <m:t>)</m:t>
                      </m:r>
                      <m:r>
                        <a:rPr lang="en-US" altLang="zh-CN" sz="2400" b="0" i="1" smtClean="0">
                          <a:solidFill>
                            <a:srgbClr val="000000"/>
                          </a:solidFill>
                          <a:latin typeface="Cambria Math" panose="02040503050406030204" charset="0"/>
                          <a:ea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i="1">
                                  <a:latin typeface="Cambria Math" panose="02040503050406030204" charset="0"/>
                                </a:rPr>
                                <m:t>𝑖</m:t>
                              </m:r>
                              <m:r>
                                <a:rPr lang="en-US" altLang="zh-CN" sz="2400" i="1">
                                  <a:latin typeface="Cambria Math" panose="02040503050406030204" charset="0"/>
                                </a:rPr>
                                <m:t>+1</m:t>
                              </m:r>
                            </m:sub>
                          </m:sSub>
                        </m:e>
                      </m:sPre>
                    </m:oMath>
                  </m:oMathPara>
                </a14:m>
                <a:endParaRPr lang="zh-CN" altLang="en-US" sz="2400" dirty="0"/>
              </a:p>
            </p:txBody>
          </p:sp>
        </mc:Choice>
        <mc:Fallback xmlns="">
          <p:sp>
            <p:nvSpPr>
              <p:cNvPr id="20" name="Object 29"/>
              <p:cNvSpPr txBox="1">
                <a:spLocks noRot="1" noChangeAspect="1" noMove="1" noResize="1" noEditPoints="1" noAdjustHandles="1" noChangeArrowheads="1" noChangeShapeType="1" noTextEdit="1"/>
              </p:cNvSpPr>
              <p:nvPr/>
            </p:nvSpPr>
            <p:spPr>
              <a:xfrm>
                <a:off x="125760" y="4874467"/>
                <a:ext cx="8892479" cy="569913"/>
              </a:xfrm>
              <a:prstGeom prst="rect">
                <a:avLst/>
              </a:prstGeom>
              <a:blipFill rotWithShape="1">
                <a:blip r:embed="rId5"/>
                <a:stretch>
                  <a:fillRect t="-36" r="7" b="92"/>
                </a:stretch>
              </a:blipFill>
              <a:ln w="38100">
                <a:noFill/>
                <a:miter/>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9" grpId="1"/>
      <p:bldP spid="20" grpId="0"/>
      <p:bldP spid="20"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ctrTitle"/>
          </p:nvPr>
        </p:nvSpPr>
        <p:spPr>
          <a:xfrm>
            <a:off x="1524000" y="0"/>
            <a:ext cx="7010400" cy="981075"/>
          </a:xfrm>
          <a:noFill/>
          <a:ln>
            <a:noFill/>
          </a:ln>
          <a:effectLst/>
          <a:scene3d>
            <a:camera prst="orthographicFront"/>
            <a:lightRig rig="balanced" dir="t"/>
          </a:scene3d>
          <a:sp3d prstMaterial="plastic"/>
        </p:spPr>
        <p:txBody>
          <a:bodyPr vert="horz" anchor="b">
            <a:normAutofit fontScale="90000"/>
          </a:bodyPr>
          <a:lstStyle/>
          <a:p>
            <a:pPr marL="484505" marR="0" lvl="0" indent="0" algn="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0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p:sp>
        <p:nvSpPr>
          <p:cNvPr id="24583"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4"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5"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6"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8"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89" name="Rectangle 11"/>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90" name="Rectangle 14"/>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91" name="Rectangle 17"/>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4595" name="Rectangle 27"/>
          <p:cNvSpPr/>
          <p:nvPr/>
        </p:nvSpPr>
        <p:spPr>
          <a:xfrm>
            <a:off x="467544" y="1412776"/>
            <a:ext cx="8143056" cy="954107"/>
          </a:xfrm>
          <a:prstGeom prst="rect">
            <a:avLst/>
          </a:prstGeom>
          <a:noFill/>
          <a:ln w="9525">
            <a:noFill/>
          </a:ln>
        </p:spPr>
        <p:txBody>
          <a:bodyPr wrap="square" anchor="ctr" anchorCtr="0">
            <a:spAutoFit/>
          </a:bodyPr>
          <a:lstStyle/>
          <a:p>
            <a:r>
              <a:rPr lang="en-US" altLang="zh-CN" sz="2800" dirty="0">
                <a:latin typeface="Arial" panose="020B0604020202020204" pitchFamily="34" charset="0"/>
              </a:rPr>
              <a:t>       </a:t>
            </a:r>
            <a:r>
              <a:rPr lang="zh-CN" altLang="en-US" sz="2800" dirty="0">
                <a:latin typeface="Arial" panose="020B0604020202020204" pitchFamily="34" charset="0"/>
              </a:rPr>
              <a:t>最后，为了便于递推计算，重新安排力和力矩计算公式，由连杆序号由高往低的递推式子为： </a:t>
            </a:r>
          </a:p>
        </p:txBody>
      </p:sp>
      <mc:AlternateContent xmlns:mc="http://schemas.openxmlformats.org/markup-compatibility/2006" xmlns:a14="http://schemas.microsoft.com/office/drawing/2010/main">
        <mc:Choice Requires="a14">
          <p:sp>
            <p:nvSpPr>
              <p:cNvPr id="24579" name="Object 30"/>
              <p:cNvSpPr txBox="1"/>
              <p:nvPr/>
            </p:nvSpPr>
            <p:spPr>
              <a:xfrm>
                <a:off x="2353679" y="2708920"/>
                <a:ext cx="4436640" cy="582612"/>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b="0" i="1" smtClean="0">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400" i="1" smtClean="0">
                              <a:solidFill>
                                <a:srgbClr val="000000"/>
                              </a:solidFill>
                              <a:latin typeface="Cambria Math" panose="02040503050406030204" pitchFamily="18" charset="0"/>
                            </a:rPr>
                          </m:ctrlPr>
                        </m:sPrePr>
                        <m:sub>
                          <m:r>
                            <a:rPr lang="en-US" altLang="zh-CN" sz="2400" b="0" i="1" smtClean="0">
                              <a:solidFill>
                                <a:srgbClr val="000000"/>
                              </a:solidFill>
                              <a:latin typeface="Cambria Math" panose="02040503050406030204" charset="0"/>
                            </a:rPr>
                            <m:t>𝑖</m:t>
                          </m:r>
                          <m:r>
                            <a:rPr lang="en-US" altLang="zh-CN" sz="2400" b="0" i="1" smtClean="0">
                              <a:solidFill>
                                <a:srgbClr val="000000"/>
                              </a:solidFill>
                              <a:latin typeface="Cambria Math" panose="02040503050406030204" charset="0"/>
                            </a:rPr>
                            <m:t>+1</m:t>
                          </m:r>
                        </m:sub>
                        <m:sup>
                          <m:r>
                            <a:rPr lang="en-US" altLang="zh-CN" sz="2400" b="0" i="1" smtClean="0">
                              <a:latin typeface="Cambria Math" panose="02040503050406030204" charset="0"/>
                            </a:rPr>
                            <m:t>𝑖</m:t>
                          </m:r>
                        </m:sup>
                        <m:e>
                          <m:r>
                            <a:rPr lang="en-US" altLang="zh-CN" sz="2400" b="0" i="1" smtClean="0">
                              <a:latin typeface="Cambria Math" panose="02040503050406030204" charset="0"/>
                            </a:rPr>
                            <m:t>𝑅</m:t>
                          </m:r>
                        </m:e>
                      </m:sPre>
                      <m:sPre>
                        <m:sPrePr>
                          <m:ctrlPr>
                            <a:rPr lang="en-US" altLang="zh-CN" sz="2400" i="1" smtClean="0">
                              <a:latin typeface="Cambria Math" panose="02040503050406030204" pitchFamily="18" charset="0"/>
                            </a:rPr>
                          </m:ctrlPr>
                        </m:sPrePr>
                        <m:sub>
                          <m:r>
                            <a:rPr lang="en-US" altLang="zh-CN" sz="2400" i="1" smtClean="0">
                              <a:latin typeface="Cambria Math" panose="02040503050406030204" charset="0"/>
                            </a:rPr>
                            <m:t> </m:t>
                          </m:r>
                        </m:sub>
                        <m:sup>
                          <m:r>
                            <a:rPr lang="en-US" altLang="zh-CN" sz="2400" b="0" i="1" smtClean="0">
                              <a:latin typeface="Cambria Math" panose="02040503050406030204" charset="0"/>
                            </a:rPr>
                            <m:t>𝑖</m:t>
                          </m:r>
                          <m:r>
                            <a:rPr lang="en-US" altLang="zh-CN" sz="2400" b="0" i="1" smtClean="0">
                              <a:latin typeface="Cambria Math" panose="02040503050406030204"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b="0" i="1" smtClean="0">
                                  <a:latin typeface="Cambria Math" panose="02040503050406030204" charset="0"/>
                                </a:rPr>
                                <m:t>𝑖</m:t>
                              </m:r>
                              <m:r>
                                <a:rPr lang="en-US" altLang="zh-CN" sz="2400" b="0" i="1" smtClean="0">
                                  <a:latin typeface="Cambria Math" panose="02040503050406030204" charset="0"/>
                                </a:rPr>
                                <m:t>+1</m:t>
                              </m:r>
                            </m:sub>
                          </m:sSub>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𝐹</m:t>
                              </m:r>
                            </m:e>
                            <m:sub>
                              <m:r>
                                <a:rPr lang="en-US" altLang="zh-CN" sz="2400" i="1">
                                  <a:latin typeface="Cambria Math" panose="02040503050406030204" charset="0"/>
                                </a:rPr>
                                <m:t>𝑖</m:t>
                              </m:r>
                            </m:sub>
                          </m:sSub>
                        </m:e>
                      </m:sPre>
                    </m:oMath>
                  </m:oMathPara>
                </a14:m>
                <a:endParaRPr lang="zh-CN" altLang="en-US" sz="2400" dirty="0"/>
              </a:p>
            </p:txBody>
          </p:sp>
        </mc:Choice>
        <mc:Fallback xmlns="">
          <p:sp>
            <p:nvSpPr>
              <p:cNvPr id="24579" name="Object 30"/>
              <p:cNvSpPr txBox="1">
                <a:spLocks noRot="1" noChangeAspect="1" noMove="1" noResize="1" noEditPoints="1" noAdjustHandles="1" noChangeArrowheads="1" noChangeShapeType="1" noTextEdit="1"/>
              </p:cNvSpPr>
              <p:nvPr/>
            </p:nvSpPr>
            <p:spPr>
              <a:xfrm>
                <a:off x="2353679" y="2708920"/>
                <a:ext cx="4436640" cy="582612"/>
              </a:xfrm>
              <a:prstGeom prst="rect">
                <a:avLst/>
              </a:prstGeom>
              <a:blipFill rotWithShape="1">
                <a:blip r:embed="rId2"/>
                <a:stretch>
                  <a:fillRect l="-8" t="-2" r="6" b="56"/>
                </a:stretch>
              </a:blipFill>
              <a:ln w="38100">
                <a:noFill/>
                <a:miter/>
              </a:ln>
            </p:spPr>
            <p:txBody>
              <a:bodyPr/>
              <a:lstStyle/>
              <a:p>
                <a:r>
                  <a:rPr lang="zh-CN" altLang="en-US">
                    <a:noFill/>
                  </a:rPr>
                  <a:t> </a:t>
                </a:r>
              </a:p>
            </p:txBody>
          </p:sp>
        </mc:Fallback>
      </mc:AlternateContent>
      <p:sp>
        <p:nvSpPr>
          <p:cNvPr id="24601" name="灯片编号占位符 2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42</a:t>
            </a:fld>
            <a:endParaRPr lang="en-US" altLang="zh-CN" sz="1300" dirty="0">
              <a:solidFill>
                <a:srgbClr val="FFFFFF"/>
              </a:solidFill>
            </a:endParaRPr>
          </a:p>
        </p:txBody>
      </p:sp>
      <mc:AlternateContent xmlns:mc="http://schemas.openxmlformats.org/markup-compatibility/2006" xmlns:a14="http://schemas.microsoft.com/office/drawing/2010/main">
        <mc:Choice Requires="a14">
          <p:sp>
            <p:nvSpPr>
              <p:cNvPr id="30" name="Object 29"/>
              <p:cNvSpPr txBox="1"/>
              <p:nvPr/>
            </p:nvSpPr>
            <p:spPr>
              <a:xfrm>
                <a:off x="125760" y="3501008"/>
                <a:ext cx="8892479" cy="569913"/>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𝑛</m:t>
                              </m:r>
                            </m:e>
                            <m:sub>
                              <m:r>
                                <a:rPr lang="en-US" altLang="zh-CN" sz="2400" b="0" i="1" smtClean="0">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𝑁</m:t>
                              </m:r>
                            </m:e>
                            <m:sub>
                              <m:r>
                                <a:rPr lang="en-US" altLang="zh-CN" sz="2400" b="0" i="1" smtClean="0">
                                  <a:latin typeface="Cambria Math" panose="02040503050406030204" charset="0"/>
                                </a:rPr>
                                <m:t>𝑖</m:t>
                              </m:r>
                            </m:sub>
                          </m:sSub>
                        </m:e>
                      </m:sPre>
                      <m:r>
                        <a:rPr lang="en-US" altLang="zh-CN" sz="2400" b="0" i="1" smtClean="0">
                          <a:latin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𝑖</m:t>
                          </m:r>
                          <m:r>
                            <a:rPr lang="en-US" altLang="zh-CN" sz="2400" i="1">
                              <a:solidFill>
                                <a:srgbClr val="000000"/>
                              </a:solidFill>
                              <a:latin typeface="Cambria Math" panose="02040503050406030204" charset="0"/>
                            </a:rPr>
                            <m:t>+1</m:t>
                          </m:r>
                        </m:sub>
                        <m:sup>
                          <m:r>
                            <a:rPr lang="en-US" altLang="zh-CN" sz="2400" i="1">
                              <a:latin typeface="Cambria Math" panose="02040503050406030204" charset="0"/>
                            </a:rPr>
                            <m:t>𝑖</m:t>
                          </m:r>
                        </m:sup>
                        <m:e>
                          <m:r>
                            <a:rPr lang="en-US" altLang="zh-CN" sz="2400" i="1">
                              <a:latin typeface="Cambria Math" panose="02040503050406030204" charset="0"/>
                            </a:rPr>
                            <m:t>𝑅</m:t>
                          </m:r>
                        </m:e>
                      </m:sPre>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𝑛</m:t>
                              </m:r>
                            </m:e>
                            <m:sub>
                              <m:r>
                                <a:rPr lang="en-US" altLang="zh-CN" sz="2400" i="1">
                                  <a:latin typeface="Cambria Math" panose="02040503050406030204" charset="0"/>
                                </a:rPr>
                                <m:t>𝑖</m:t>
                              </m:r>
                              <m:r>
                                <a:rPr lang="en-US" altLang="zh-CN" sz="2400" i="1">
                                  <a:latin typeface="Cambria Math" panose="02040503050406030204" charset="0"/>
                                </a:rPr>
                                <m:t>+1</m:t>
                              </m:r>
                            </m:sub>
                          </m:sSub>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sub>
                              </m:sSub>
                            </m:sub>
                          </m:sSub>
                          <m:r>
                            <a:rPr lang="en-US" altLang="zh-CN" sz="2400" i="1" smtClean="0">
                              <a:latin typeface="Cambria Math" panose="02040503050406030204" charset="0"/>
                              <a:ea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𝐹</m:t>
                                  </m:r>
                                </m:e>
                                <m:sub>
                                  <m:r>
                                    <a:rPr lang="en-US" altLang="zh-CN" sz="2400" b="0" i="1" smtClean="0">
                                      <a:latin typeface="Cambria Math" panose="02040503050406030204" charset="0"/>
                                    </a:rPr>
                                    <m:t>𝑖</m:t>
                                  </m:r>
                                </m:sub>
                              </m:sSub>
                            </m:e>
                          </m:sPre>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r>
                                <a:rPr lang="en-US" altLang="zh-CN" sz="2400" b="0" i="1" smtClean="0">
                                  <a:latin typeface="Cambria Math" panose="02040503050406030204" charset="0"/>
                                </a:rPr>
                                <m:t>𝑖</m:t>
                              </m:r>
                              <m:r>
                                <a:rPr lang="en-US" altLang="zh-CN" sz="2400" b="0" i="1" smtClean="0">
                                  <a:latin typeface="Cambria Math" panose="02040503050406030204" charset="0"/>
                                </a:rPr>
                                <m:t>+1</m:t>
                              </m:r>
                            </m:sub>
                          </m:sSub>
                          <m:r>
                            <a:rPr lang="en-US" altLang="zh-CN" sz="2400" i="1">
                              <a:latin typeface="Cambria Math" panose="02040503050406030204" charset="0"/>
                              <a:ea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𝑖</m:t>
                              </m:r>
                              <m:r>
                                <a:rPr lang="en-US" altLang="zh-CN" sz="2400" i="1">
                                  <a:solidFill>
                                    <a:srgbClr val="000000"/>
                                  </a:solidFill>
                                  <a:latin typeface="Cambria Math" panose="02040503050406030204" charset="0"/>
                                </a:rPr>
                                <m:t>+1</m:t>
                              </m:r>
                            </m:sub>
                            <m:sup>
                              <m:r>
                                <a:rPr lang="en-US" altLang="zh-CN" sz="2400" i="1">
                                  <a:latin typeface="Cambria Math" panose="02040503050406030204" charset="0"/>
                                </a:rPr>
                                <m:t>𝑖</m:t>
                              </m:r>
                            </m:sup>
                            <m:e>
                              <m:r>
                                <a:rPr lang="en-US" altLang="zh-CN" sz="2400" i="1">
                                  <a:latin typeface="Cambria Math" panose="02040503050406030204" charset="0"/>
                                </a:rPr>
                                <m:t>𝑅</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i="1">
                                          <a:latin typeface="Cambria Math" panose="02040503050406030204" charset="0"/>
                                        </a:rPr>
                                        <m:t>𝑖</m:t>
                                      </m:r>
                                      <m:r>
                                        <a:rPr lang="en-US" altLang="zh-CN" sz="2400" i="1">
                                          <a:latin typeface="Cambria Math" panose="02040503050406030204" charset="0"/>
                                        </a:rPr>
                                        <m:t>+1</m:t>
                                      </m:r>
                                    </m:sub>
                                  </m:sSub>
                                </m:e>
                              </m:sPre>
                            </m:e>
                          </m:sPre>
                        </m:e>
                      </m:sPre>
                    </m:oMath>
                  </m:oMathPara>
                </a14:m>
                <a:endParaRPr lang="zh-CN" altLang="en-US" sz="2400" dirty="0"/>
              </a:p>
            </p:txBody>
          </p:sp>
        </mc:Choice>
        <mc:Fallback xmlns="">
          <p:sp>
            <p:nvSpPr>
              <p:cNvPr id="30" name="Object 29"/>
              <p:cNvSpPr txBox="1">
                <a:spLocks noRot="1" noChangeAspect="1" noMove="1" noResize="1" noEditPoints="1" noAdjustHandles="1" noChangeArrowheads="1" noChangeShapeType="1" noTextEdit="1"/>
              </p:cNvSpPr>
              <p:nvPr/>
            </p:nvSpPr>
            <p:spPr>
              <a:xfrm>
                <a:off x="125760" y="3501008"/>
                <a:ext cx="8892479" cy="569913"/>
              </a:xfrm>
              <a:prstGeom prst="rect">
                <a:avLst/>
              </a:prstGeom>
              <a:blipFill rotWithShape="1">
                <a:blip r:embed="rId3"/>
                <a:stretch>
                  <a:fillRect t="-44" r="7" b="100"/>
                </a:stretch>
              </a:blipFill>
              <a:ln w="38100">
                <a:noFill/>
                <a:miter/>
              </a:ln>
            </p:spPr>
            <p:txBody>
              <a:bodyPr/>
              <a:lstStyle/>
              <a:p>
                <a:r>
                  <a:rPr lang="zh-CN" altLang="en-US">
                    <a:noFill/>
                  </a:rPr>
                  <a:t> </a:t>
                </a:r>
              </a:p>
            </p:txBody>
          </p:sp>
        </mc:Fallback>
      </mc:AlternateContent>
      <p:sp>
        <p:nvSpPr>
          <p:cNvPr id="31" name="Rectangle 3"/>
          <p:cNvSpPr txBox="1"/>
          <p:nvPr/>
        </p:nvSpPr>
        <p:spPr>
          <a:xfrm>
            <a:off x="467543" y="4667625"/>
            <a:ext cx="8502115" cy="1236663"/>
          </a:xfrm>
          <a:prstGeom prst="rect">
            <a:avLst/>
          </a:prstGeom>
          <a:noFill/>
          <a:ln w="9525">
            <a:noFill/>
          </a:ln>
        </p:spPr>
        <p:txBody>
          <a:bodyPr vert="horz" wrap="square" lIns="91440" tIns="45720" rIns="91440" bIns="45720" anchor="t" anchorCtr="0"/>
          <a:lstStyle>
            <a:lvl1pPr marL="0" indent="0" algn="ctr" defTabSz="685800" rtl="0" eaLnBrk="0" fontAlgn="base" hangingPunct="0">
              <a:lnSpc>
                <a:spcPct val="90000"/>
              </a:lnSpc>
              <a:spcBef>
                <a:spcPts val="750"/>
              </a:spcBef>
              <a:spcAft>
                <a:spcPct val="0"/>
              </a:spcAft>
              <a:buFont typeface="Arial" panose="020B0604020202020204" pitchFamily="34" charset="0"/>
              <a:buNone/>
              <a:defRPr sz="1800" kern="1200">
                <a:solidFill>
                  <a:schemeClr val="tx1"/>
                </a:solidFill>
                <a:latin typeface="+mn-lt"/>
                <a:ea typeface="+mn-ea"/>
                <a:cs typeface="+mn-cs"/>
              </a:defRPr>
            </a:lvl1pPr>
            <a:lvl2pPr marL="342900" indent="0" algn="ctr" defTabSz="685800" rtl="0" eaLnBrk="0" fontAlgn="base" hangingPunct="0">
              <a:lnSpc>
                <a:spcPct val="90000"/>
              </a:lnSpc>
              <a:spcBef>
                <a:spcPts val="375"/>
              </a:spcBef>
              <a:spcAft>
                <a:spcPct val="0"/>
              </a:spcAft>
              <a:buFont typeface="Arial" panose="020B0604020202020204" pitchFamily="34" charset="0"/>
              <a:buNone/>
              <a:defRPr sz="1500" kern="1200">
                <a:solidFill>
                  <a:schemeClr val="tx1"/>
                </a:solidFill>
                <a:latin typeface="+mn-lt"/>
                <a:ea typeface="+mn-ea"/>
                <a:cs typeface="+mn-cs"/>
              </a:defRPr>
            </a:lvl2pPr>
            <a:lvl3pPr marL="685800" indent="0" algn="ctr" defTabSz="685800" rtl="0" eaLnBrk="0" fontAlgn="base" hangingPunct="0">
              <a:lnSpc>
                <a:spcPct val="90000"/>
              </a:lnSpc>
              <a:spcBef>
                <a:spcPts val="375"/>
              </a:spcBef>
              <a:spcAft>
                <a:spcPct val="0"/>
              </a:spcAft>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0" fontAlgn="base" hangingPunct="0">
              <a:lnSpc>
                <a:spcPct val="90000"/>
              </a:lnSpc>
              <a:spcBef>
                <a:spcPts val="375"/>
              </a:spcBef>
              <a:spcAft>
                <a:spcPct val="0"/>
              </a:spcAft>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just" eaLnBrk="1" hangingPunct="1">
              <a:buClr>
                <a:schemeClr val="accent1"/>
              </a:buClr>
              <a:buSzPct val="80000"/>
              <a:buFontTx/>
              <a:buNone/>
            </a:pPr>
            <a:r>
              <a:rPr lang="en-US" altLang="zh-CN" sz="2800" dirty="0">
                <a:latin typeface="宋体" panose="02010600030101010101" pitchFamily="2" charset="-122"/>
              </a:rPr>
              <a:t>   </a:t>
            </a:r>
            <a:r>
              <a:rPr lang="en-US" altLang="zh-CN" sz="2800" dirty="0" err="1">
                <a:latin typeface="宋体" panose="02010600030101010101" pitchFamily="2" charset="-122"/>
              </a:rPr>
              <a:t>i</a:t>
            </a:r>
            <a:r>
              <a:rPr lang="zh-CN" altLang="en-US" sz="2800" dirty="0">
                <a:latin typeface="宋体" panose="02010600030101010101" pitchFamily="2" charset="-122"/>
              </a:rPr>
              <a:t>杆件需要的关节力矩为相邻杆件作用于它的力矩的</a:t>
            </a:r>
            <a:r>
              <a:rPr lang="en-US" altLang="zh-CN" sz="2800" dirty="0">
                <a:latin typeface="宋体" panose="02010600030101010101" pitchFamily="2" charset="-122"/>
              </a:rPr>
              <a:t>Z</a:t>
            </a:r>
            <a:r>
              <a:rPr lang="zh-CN" altLang="en-US" sz="2800" dirty="0">
                <a:latin typeface="宋体" panose="02010600030101010101" pitchFamily="2" charset="-122"/>
              </a:rPr>
              <a:t>分量，即：</a:t>
            </a:r>
            <a:endParaRPr lang="zh-CN" altLang="en-US" sz="4000" dirty="0"/>
          </a:p>
        </p:txBody>
      </p:sp>
      <mc:AlternateContent xmlns:mc="http://schemas.openxmlformats.org/markup-compatibility/2006" xmlns:a14="http://schemas.microsoft.com/office/drawing/2010/main">
        <mc:Choice Requires="a14">
          <p:sp>
            <p:nvSpPr>
              <p:cNvPr id="32" name="Object 8"/>
              <p:cNvSpPr txBox="1"/>
              <p:nvPr/>
            </p:nvSpPr>
            <p:spPr>
              <a:xfrm>
                <a:off x="3268923" y="5661248"/>
                <a:ext cx="2540297" cy="641350"/>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𝜏</m:t>
                          </m:r>
                        </m:e>
                        <m:sub>
                          <m:r>
                            <a:rPr lang="zh-CN" altLang="en-US" sz="2400" i="1">
                              <a:solidFill>
                                <a:srgbClr val="000000"/>
                              </a:solidFill>
                              <a:latin typeface="Cambria Math" panose="02040503050406030204" charset="0"/>
                            </a:rPr>
                            <m:t>𝑖</m:t>
                          </m:r>
                        </m:sub>
                      </m:sSub>
                      <m:r>
                        <a:rPr lang="zh-CN" altLang="en-US" sz="2400" i="1">
                          <a:solidFill>
                            <a:srgbClr val="000000"/>
                          </a:solidFill>
                          <a:latin typeface="Cambria Math" panose="02040503050406030204" charset="0"/>
                        </a:rPr>
                        <m:t>=</m:t>
                      </m:r>
                      <m:sSup>
                        <m:sSupPr>
                          <m:ctrlPr>
                            <a:rPr lang="en-US" altLang="zh-CN" sz="2400" i="1" smtClean="0">
                              <a:latin typeface="Cambria Math" panose="02040503050406030204" pitchFamily="18" charset="0"/>
                            </a:rPr>
                          </m:ctrlPr>
                        </m:sSupPr>
                        <m:e>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𝑛</m:t>
                                  </m:r>
                                </m:e>
                                <m:sub>
                                  <m:r>
                                    <a:rPr lang="en-US" altLang="zh-CN" sz="2400" i="1">
                                      <a:latin typeface="Cambria Math" panose="02040503050406030204" charset="0"/>
                                    </a:rPr>
                                    <m:t>𝑖</m:t>
                                  </m:r>
                                </m:sub>
                              </m:sSub>
                            </m:e>
                          </m:sPre>
                        </m:e>
                        <m:sup>
                          <m:r>
                            <a:rPr lang="en-US" altLang="zh-CN" sz="2400" b="0" i="1" smtClean="0">
                              <a:latin typeface="Cambria Math" panose="02040503050406030204" charset="0"/>
                            </a:rPr>
                            <m:t>𝑇</m:t>
                          </m:r>
                        </m:sup>
                      </m:sSup>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smtClean="0">
                                  <a:latin typeface="Cambria Math" panose="02040503050406030204" pitchFamily="18" charset="0"/>
                                </a:rPr>
                              </m:ctrlPr>
                            </m:sSubPr>
                            <m:e>
                              <m:acc>
                                <m:accPr>
                                  <m:chr m:val="̂"/>
                                  <m:ctrlPr>
                                    <a:rPr lang="en-US" altLang="zh-CN" sz="240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𝑍</m:t>
                                  </m:r>
                                </m:e>
                              </m:acc>
                            </m:e>
                            <m:sub>
                              <m:r>
                                <a:rPr lang="en-US" altLang="zh-CN" sz="2400" b="0" i="1" smtClean="0">
                                  <a:latin typeface="Cambria Math" panose="02040503050406030204" charset="0"/>
                                </a:rPr>
                                <m:t>𝑖</m:t>
                              </m:r>
                            </m:sub>
                          </m:sSub>
                        </m:e>
                      </m:sPre>
                    </m:oMath>
                  </m:oMathPara>
                </a14:m>
                <a:endParaRPr lang="zh-CN" altLang="en-US" sz="2400" dirty="0"/>
              </a:p>
            </p:txBody>
          </p:sp>
        </mc:Choice>
        <mc:Fallback xmlns="">
          <p:sp>
            <p:nvSpPr>
              <p:cNvPr id="32" name="Object 8"/>
              <p:cNvSpPr txBox="1">
                <a:spLocks noRot="1" noChangeAspect="1" noMove="1" noResize="1" noEditPoints="1" noAdjustHandles="1" noChangeArrowheads="1" noChangeShapeType="1" noTextEdit="1"/>
              </p:cNvSpPr>
              <p:nvPr/>
            </p:nvSpPr>
            <p:spPr>
              <a:xfrm>
                <a:off x="3268923" y="5661248"/>
                <a:ext cx="2540297" cy="641350"/>
              </a:xfrm>
              <a:prstGeom prst="rect">
                <a:avLst/>
              </a:prstGeom>
              <a:blipFill rotWithShape="1">
                <a:blip r:embed="rId4"/>
                <a:stretch>
                  <a:fillRect l="-23" t="-35" r="9" b="35"/>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683568" y="4149080"/>
                <a:ext cx="7272808" cy="369332"/>
              </a:xfrm>
              <a:prstGeom prst="rect">
                <a:avLst/>
              </a:prstGeom>
              <a:noFill/>
            </p:spPr>
            <p:txBody>
              <a:bodyPr wrap="square" rtlCol="0">
                <a:spAutoFit/>
              </a:bodyPr>
              <a:lstStyle/>
              <a:p>
                <a:r>
                  <a:rPr lang="zh-CN" altLang="en-US" dirty="0"/>
                  <a:t>其中，</a:t>
                </a:r>
                <a:r>
                  <a:rPr lang="en-US" altLang="zh-CN" dirty="0">
                    <a:solidFill>
                      <a:srgbClr val="000000"/>
                    </a:solidFill>
                  </a:rPr>
                  <a:t> </a:t>
                </a:r>
                <a14:m>
                  <m:oMath xmlns:m="http://schemas.openxmlformats.org/officeDocument/2006/math">
                    <m:sPre>
                      <m:sPrePr>
                        <m:ctrlPr>
                          <a:rPr lang="en-US" altLang="zh-CN" i="1">
                            <a:solidFill>
                              <a:srgbClr val="000000"/>
                            </a:solidFill>
                            <a:latin typeface="Cambria Math" panose="02040503050406030204" pitchFamily="18" charset="0"/>
                          </a:rPr>
                        </m:ctrlPr>
                      </m:sPrePr>
                      <m:sub>
                        <m:r>
                          <a:rPr lang="en-US" altLang="zh-CN" b="0" i="1" smtClean="0">
                            <a:solidFill>
                              <a:srgbClr val="000000"/>
                            </a:solidFill>
                            <a:latin typeface="Cambria Math" panose="02040503050406030204" charset="0"/>
                          </a:rPr>
                          <m:t> </m:t>
                        </m:r>
                      </m:sub>
                      <m:sup>
                        <m:r>
                          <a:rPr lang="en-US" altLang="zh-CN" b="0" i="1" smtClean="0">
                            <a:solidFill>
                              <a:srgbClr val="000000"/>
                            </a:solidFill>
                            <a:latin typeface="Cambria Math" panose="02040503050406030204" charset="0"/>
                          </a:rPr>
                          <m:t> </m:t>
                        </m:r>
                      </m:sup>
                      <m:e>
                        <m:sSub>
                          <m:sSubPr>
                            <m:ctrlPr>
                              <a:rPr lang="en-US" altLang="zh-CN" i="1">
                                <a:latin typeface="Cambria Math" panose="02040503050406030204" pitchFamily="18" charset="0"/>
                              </a:rPr>
                            </m:ctrlPr>
                          </m:sSubPr>
                          <m:e>
                            <m:r>
                              <a:rPr lang="en-US" altLang="zh-CN" i="1">
                                <a:latin typeface="Cambria Math" panose="02040503050406030204" charset="0"/>
                              </a:rPr>
                              <m:t>𝑓</m:t>
                            </m:r>
                          </m:e>
                          <m:sub>
                            <m:r>
                              <a:rPr lang="en-US" altLang="zh-CN" i="1">
                                <a:latin typeface="Cambria Math" panose="02040503050406030204" charset="0"/>
                              </a:rPr>
                              <m:t>𝑖</m:t>
                            </m:r>
                          </m:sub>
                        </m:sSub>
                        <m:r>
                          <a:rPr lang="zh-CN" altLang="en-US" i="1" smtClean="0">
                            <a:latin typeface="Cambria Math" panose="02040503050406030204" charset="0"/>
                          </a:rPr>
                          <m:t>表示</m:t>
                        </m:r>
                        <m:r>
                          <a:rPr lang="zh-CN" altLang="en-US" i="1">
                            <a:latin typeface="Cambria Math" panose="02040503050406030204" charset="0"/>
                          </a:rPr>
                          <m:t>连杆</m:t>
                        </m:r>
                        <m:r>
                          <a:rPr lang="en-US" altLang="zh-CN" b="0" i="1" smtClean="0">
                            <a:latin typeface="Cambria Math" panose="02040503050406030204" charset="0"/>
                          </a:rPr>
                          <m:t>𝑖</m:t>
                        </m:r>
                        <m:r>
                          <a:rPr lang="en-US" altLang="zh-CN" b="0" i="1" smtClean="0">
                            <a:latin typeface="Cambria Math" panose="02040503050406030204" charset="0"/>
                          </a:rPr>
                          <m:t>−1</m:t>
                        </m:r>
                        <m:r>
                          <a:rPr lang="zh-CN" altLang="en-US" i="1">
                            <a:latin typeface="Cambria Math" panose="02040503050406030204" charset="0"/>
                          </a:rPr>
                          <m:t>对</m:t>
                        </m:r>
                        <m:r>
                          <a:rPr lang="zh-CN" altLang="en-US" i="1" smtClean="0">
                            <a:latin typeface="Cambria Math" panose="02040503050406030204" charset="0"/>
                          </a:rPr>
                          <m:t>连杆</m:t>
                        </m:r>
                        <m:r>
                          <a:rPr lang="en-US" altLang="zh-CN" b="0" i="1" smtClean="0">
                            <a:latin typeface="Cambria Math" panose="02040503050406030204" charset="0"/>
                          </a:rPr>
                          <m:t>𝑖</m:t>
                        </m:r>
                        <m:r>
                          <a:rPr lang="zh-CN" altLang="en-US" i="1">
                            <a:latin typeface="Cambria Math" panose="02040503050406030204" charset="0"/>
                          </a:rPr>
                          <m:t>的</m:t>
                        </m:r>
                        <m:r>
                          <a:rPr lang="zh-CN" altLang="en-US" i="1" smtClean="0">
                            <a:latin typeface="Cambria Math" panose="02040503050406030204" charset="0"/>
                          </a:rPr>
                          <m:t>力</m:t>
                        </m:r>
                        <m:r>
                          <a:rPr lang="zh-CN" altLang="en-US" i="1">
                            <a:latin typeface="Cambria Math" panose="02040503050406030204" charset="0"/>
                          </a:rPr>
                          <m:t>，</m:t>
                        </m:r>
                        <m:sSub>
                          <m:sSubPr>
                            <m:ctrlPr>
                              <a:rPr lang="en-US" altLang="zh-CN" i="1">
                                <a:latin typeface="Cambria Math" panose="02040503050406030204" pitchFamily="18" charset="0"/>
                              </a:rPr>
                            </m:ctrlPr>
                          </m:sSubPr>
                          <m:e>
                            <m:r>
                              <a:rPr lang="en-US" altLang="zh-CN" i="1">
                                <a:latin typeface="Cambria Math" panose="02040503050406030204" charset="0"/>
                              </a:rPr>
                              <m:t>𝑛</m:t>
                            </m:r>
                          </m:e>
                          <m:sub>
                            <m:r>
                              <a:rPr lang="en-US" altLang="zh-CN" i="1">
                                <a:latin typeface="Cambria Math" panose="02040503050406030204" charset="0"/>
                              </a:rPr>
                              <m:t>𝑖</m:t>
                            </m:r>
                          </m:sub>
                        </m:sSub>
                        <m:r>
                          <a:rPr lang="zh-CN" altLang="en-US" i="1" smtClean="0">
                            <a:latin typeface="Cambria Math" panose="02040503050406030204" charset="0"/>
                          </a:rPr>
                          <m:t>表示</m:t>
                        </m:r>
                        <m:r>
                          <a:rPr lang="zh-CN" altLang="en-US" i="1">
                            <a:latin typeface="Cambria Math" panose="02040503050406030204" charset="0"/>
                          </a:rPr>
                          <m:t>连杆</m:t>
                        </m:r>
                        <m:r>
                          <a:rPr lang="en-US" altLang="zh-CN" i="1">
                            <a:latin typeface="Cambria Math" panose="02040503050406030204" charset="0"/>
                          </a:rPr>
                          <m:t>𝑖</m:t>
                        </m:r>
                        <m:r>
                          <a:rPr lang="en-US" altLang="zh-CN" i="1">
                            <a:latin typeface="Cambria Math" panose="02040503050406030204" charset="0"/>
                          </a:rPr>
                          <m:t>−1</m:t>
                        </m:r>
                        <m:r>
                          <a:rPr lang="zh-CN" altLang="en-US" i="1">
                            <a:latin typeface="Cambria Math" panose="02040503050406030204" charset="0"/>
                          </a:rPr>
                          <m:t>对连杆</m:t>
                        </m:r>
                        <m:r>
                          <a:rPr lang="en-US" altLang="zh-CN" i="1">
                            <a:latin typeface="Cambria Math" panose="02040503050406030204" charset="0"/>
                          </a:rPr>
                          <m:t>𝑖</m:t>
                        </m:r>
                        <m:r>
                          <a:rPr lang="zh-CN" altLang="en-US" i="1">
                            <a:latin typeface="Cambria Math" panose="02040503050406030204" charset="0"/>
                          </a:rPr>
                          <m:t>的力</m:t>
                        </m:r>
                        <m:r>
                          <a:rPr lang="zh-CN" altLang="en-US" i="1" smtClean="0">
                            <a:latin typeface="Cambria Math" panose="02040503050406030204" charset="0"/>
                          </a:rPr>
                          <m:t>矩</m:t>
                        </m:r>
                        <m:r>
                          <a:rPr lang="zh-CN" altLang="en-US" i="1">
                            <a:latin typeface="Cambria Math" panose="02040503050406030204" charset="0"/>
                          </a:rPr>
                          <m:t>。</m:t>
                        </m:r>
                      </m:e>
                    </m:sPre>
                  </m:oMath>
                </a14:m>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683568" y="4149080"/>
                <a:ext cx="7272808" cy="369332"/>
              </a:xfrm>
              <a:prstGeom prst="rect">
                <a:avLst/>
              </a:prstGeom>
              <a:blipFill rotWithShape="1">
                <a:blip r:embed="rId5"/>
                <a:stretch>
                  <a:fillRect l="-4" t="-169" r="6" b="105"/>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1" grpId="1"/>
      <p:bldP spid="32" grpId="0"/>
      <p:bldP spid="32"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a:xfrm>
            <a:off x="1447800" y="188913"/>
            <a:ext cx="6781800" cy="706437"/>
          </a:xfrm>
          <a:noFill/>
          <a:ln>
            <a:noFill/>
          </a:ln>
          <a:effectLst/>
          <a:scene3d>
            <a:camera prst="orthographicFront"/>
            <a:lightRig rig="balanced" dir="t"/>
          </a:scene3d>
          <a:sp3d prstMaterial="plastic"/>
        </p:spPr>
        <p:txBody>
          <a:bodyPr vert="horz" anchor="ctr">
            <a:normAutofit fontScale="90000"/>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0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p:sp>
        <p:nvSpPr>
          <p:cNvPr id="25605" name="Text Box 11"/>
          <p:cNvSpPr txBox="1"/>
          <p:nvPr/>
        </p:nvSpPr>
        <p:spPr>
          <a:xfrm>
            <a:off x="762000" y="1052736"/>
            <a:ext cx="8346504" cy="3558540"/>
          </a:xfrm>
          <a:prstGeom prst="rect">
            <a:avLst/>
          </a:prstGeom>
          <a:noFill/>
          <a:ln w="9525">
            <a:noFill/>
          </a:ln>
        </p:spPr>
        <p:txBody>
          <a:bodyPr wrap="square">
            <a:spAutoFit/>
          </a:bodyPr>
          <a:lstStyle/>
          <a:p>
            <a:pPr>
              <a:lnSpc>
                <a:spcPct val="90000"/>
              </a:lnSpc>
            </a:pPr>
            <a:r>
              <a:rPr lang="zh-CN" altLang="en-US" sz="2800" dirty="0">
                <a:latin typeface="宋体" panose="02010600030101010101" pitchFamily="2" charset="-122"/>
              </a:rPr>
              <a:t>牛顿</a:t>
            </a:r>
            <a:r>
              <a:rPr lang="en-US" altLang="zh-CN" sz="2800" dirty="0">
                <a:latin typeface="宋体" panose="02010600030101010101" pitchFamily="2" charset="-122"/>
              </a:rPr>
              <a:t>-</a:t>
            </a:r>
            <a:r>
              <a:rPr lang="zh-CN" altLang="en-US" sz="2800" dirty="0">
                <a:latin typeface="宋体" panose="02010600030101010101" pitchFamily="2" charset="-122"/>
              </a:rPr>
              <a:t>欧拉方程的递推算法：</a:t>
            </a:r>
          </a:p>
          <a:p>
            <a:pPr>
              <a:lnSpc>
                <a:spcPct val="90000"/>
              </a:lnSpc>
            </a:pPr>
            <a:r>
              <a:rPr lang="zh-CN" altLang="en-US" sz="2800" dirty="0">
                <a:latin typeface="宋体" panose="02010600030101010101" pitchFamily="2" charset="-122"/>
              </a:rPr>
              <a:t>    </a:t>
            </a:r>
            <a:endParaRPr lang="en-US" altLang="zh-CN" sz="2800" dirty="0">
              <a:latin typeface="宋体" panose="02010600030101010101" pitchFamily="2" charset="-122"/>
            </a:endParaRPr>
          </a:p>
          <a:p>
            <a:pPr>
              <a:lnSpc>
                <a:spcPct val="125000"/>
              </a:lnSpc>
              <a:spcBef>
                <a:spcPts val="0"/>
              </a:spcBef>
              <a:spcAft>
                <a:spcPts val="0"/>
              </a:spcAft>
            </a:pPr>
            <a:r>
              <a:rPr lang="zh-CN" altLang="en-US" sz="2800" dirty="0">
                <a:latin typeface="宋体" panose="02010600030101010101" pitchFamily="2" charset="-122"/>
              </a:rPr>
              <a:t>由两部分组成：</a:t>
            </a:r>
            <a:endParaRPr lang="en-US" altLang="zh-CN" sz="2800" dirty="0">
              <a:latin typeface="宋体" panose="02010600030101010101" pitchFamily="2" charset="-122"/>
            </a:endParaRPr>
          </a:p>
          <a:p>
            <a:pPr>
              <a:lnSpc>
                <a:spcPct val="125000"/>
              </a:lnSpc>
              <a:spcBef>
                <a:spcPts val="0"/>
              </a:spcBef>
              <a:spcAft>
                <a:spcPts val="0"/>
              </a:spcAft>
            </a:pPr>
            <a:r>
              <a:rPr lang="en-US" altLang="zh-CN" sz="2800" dirty="0">
                <a:solidFill>
                  <a:srgbClr val="FF3300"/>
                </a:solidFill>
                <a:latin typeface="宋体" panose="02010600030101010101" pitchFamily="2" charset="-122"/>
              </a:rPr>
              <a:t>    </a:t>
            </a:r>
            <a:r>
              <a:rPr lang="zh-CN" altLang="en-US" sz="2800" dirty="0">
                <a:solidFill>
                  <a:srgbClr val="FF3300"/>
                </a:solidFill>
                <a:latin typeface="宋体" panose="02010600030101010101" pitchFamily="2" charset="-122"/>
              </a:rPr>
              <a:t>首先</a:t>
            </a:r>
            <a:r>
              <a:rPr lang="zh-CN" altLang="en-US" sz="2800" dirty="0">
                <a:latin typeface="宋体" panose="02010600030101010101" pitchFamily="2" charset="-122"/>
              </a:rPr>
              <a:t>，从</a:t>
            </a:r>
            <a:r>
              <a:rPr lang="en-US" altLang="zh-CN" sz="2800" dirty="0">
                <a:latin typeface="宋体" panose="02010600030101010101" pitchFamily="2" charset="-122"/>
              </a:rPr>
              <a:t>1</a:t>
            </a:r>
            <a:r>
              <a:rPr lang="zh-CN" altLang="en-US" sz="2800" dirty="0">
                <a:latin typeface="宋体" panose="02010600030101010101" pitchFamily="2" charset="-122"/>
              </a:rPr>
              <a:t>号杆到</a:t>
            </a:r>
            <a:r>
              <a:rPr lang="en-US" altLang="zh-CN" sz="2800" dirty="0">
                <a:latin typeface="宋体" panose="02010600030101010101" pitchFamily="2" charset="-122"/>
              </a:rPr>
              <a:t>n</a:t>
            </a:r>
            <a:r>
              <a:rPr lang="zh-CN" altLang="en-US" sz="2800" dirty="0">
                <a:latin typeface="宋体" panose="02010600030101010101" pitchFamily="2" charset="-122"/>
              </a:rPr>
              <a:t>号杆，向前递推计算各杆的速度和加速度</a:t>
            </a:r>
            <a:r>
              <a:rPr lang="en-US" altLang="zh-CN" sz="2800" dirty="0">
                <a:latin typeface="宋体" panose="02010600030101010101" pitchFamily="2" charset="-122"/>
              </a:rPr>
              <a:t>;</a:t>
            </a:r>
          </a:p>
          <a:p>
            <a:pPr>
              <a:lnSpc>
                <a:spcPct val="125000"/>
              </a:lnSpc>
              <a:spcBef>
                <a:spcPts val="0"/>
              </a:spcBef>
              <a:spcAft>
                <a:spcPts val="0"/>
              </a:spcAft>
            </a:pPr>
            <a:r>
              <a:rPr lang="en-US" altLang="zh-CN" sz="2800" dirty="0">
                <a:solidFill>
                  <a:srgbClr val="FF3300"/>
                </a:solidFill>
                <a:latin typeface="宋体" panose="02010600030101010101" pitchFamily="2" charset="-122"/>
              </a:rPr>
              <a:t>    </a:t>
            </a:r>
            <a:r>
              <a:rPr lang="zh-CN" altLang="en-US" sz="2800" dirty="0">
                <a:solidFill>
                  <a:srgbClr val="FF3300"/>
                </a:solidFill>
                <a:latin typeface="宋体" panose="02010600030101010101" pitchFamily="2" charset="-122"/>
              </a:rPr>
              <a:t>然后</a:t>
            </a:r>
            <a:r>
              <a:rPr lang="zh-CN" altLang="en-US" sz="2800" dirty="0">
                <a:latin typeface="宋体" panose="02010600030101010101" pitchFamily="2" charset="-122"/>
              </a:rPr>
              <a:t>，再从</a:t>
            </a:r>
            <a:r>
              <a:rPr lang="en-US" altLang="zh-CN" sz="2800" dirty="0">
                <a:latin typeface="宋体" panose="02010600030101010101" pitchFamily="2" charset="-122"/>
              </a:rPr>
              <a:t>n</a:t>
            </a:r>
            <a:r>
              <a:rPr lang="zh-CN" altLang="en-US" sz="2800" dirty="0">
                <a:latin typeface="宋体" panose="02010600030101010101" pitchFamily="2" charset="-122"/>
              </a:rPr>
              <a:t>号杆到</a:t>
            </a:r>
            <a:r>
              <a:rPr lang="en-US" altLang="zh-CN" sz="2800" dirty="0">
                <a:latin typeface="宋体" panose="02010600030101010101" pitchFamily="2" charset="-122"/>
              </a:rPr>
              <a:t>1</a:t>
            </a:r>
            <a:r>
              <a:rPr lang="zh-CN" altLang="en-US" sz="2800" dirty="0">
                <a:latin typeface="宋体" panose="02010600030101010101" pitchFamily="2" charset="-122"/>
              </a:rPr>
              <a:t>号杆，向后递推计算作用力和力矩，以及关节驱动力矩。</a:t>
            </a:r>
          </a:p>
        </p:txBody>
      </p:sp>
      <p:sp>
        <p:nvSpPr>
          <p:cNvPr id="25606" name="灯片编号占位符 6"/>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43</a:t>
            </a:fld>
            <a:endParaRPr lang="en-US" altLang="zh-CN" sz="12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1295400" y="228600"/>
            <a:ext cx="7391400" cy="706438"/>
          </a:xfrm>
          <a:noFill/>
          <a:ln>
            <a:noFill/>
          </a:ln>
          <a:effectLst/>
          <a:scene3d>
            <a:camera prst="orthographicFront"/>
            <a:lightRig rig="balanced" dir="t"/>
          </a:scene3d>
          <a:sp3d prstMaterial="plastic"/>
        </p:spPr>
        <p:txBody>
          <a:bodyPr vert="horz" anchor="ctr">
            <a:normAutofit fontScale="90000"/>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altLang="zh-CN"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2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p:sp>
        <p:nvSpPr>
          <p:cNvPr id="26634" name="Rectangle 3"/>
          <p:cNvSpPr>
            <a:spLocks noGrp="1"/>
          </p:cNvSpPr>
          <p:nvPr>
            <p:ph type="body" sz="half" idx="1"/>
          </p:nvPr>
        </p:nvSpPr>
        <p:spPr>
          <a:xfrm>
            <a:off x="571500" y="2334042"/>
            <a:ext cx="4038600" cy="533400"/>
          </a:xfrm>
        </p:spPr>
        <p:txBody>
          <a:bodyPr vert="horz" wrap="square" lIns="91440" tIns="45720" rIns="91440" bIns="45720" anchor="t" anchorCtr="0"/>
          <a:lstStyle/>
          <a:p>
            <a:pPr eaLnBrk="1" hangingPunct="1">
              <a:lnSpc>
                <a:spcPct val="90000"/>
              </a:lnSpc>
              <a:buClr>
                <a:schemeClr val="accent1"/>
              </a:buClr>
              <a:buSzPct val="80000"/>
              <a:buFontTx/>
              <a:buNone/>
            </a:pPr>
            <a:r>
              <a:rPr lang="zh-CN" altLang="en-US" sz="2800" dirty="0">
                <a:solidFill>
                  <a:srgbClr val="C00000"/>
                </a:solidFill>
                <a:latin typeface="宋体" panose="02010600030101010101" pitchFamily="2" charset="-122"/>
              </a:rPr>
              <a:t>向外递推：</a:t>
            </a:r>
            <a:r>
              <a:rPr lang="en-US" altLang="zh-CN" sz="2800" dirty="0">
                <a:solidFill>
                  <a:srgbClr val="C00000"/>
                </a:solidFill>
                <a:latin typeface="宋体" panose="02010600030101010101" pitchFamily="2" charset="-122"/>
              </a:rPr>
              <a:t>i:  0→5</a:t>
            </a:r>
          </a:p>
        </p:txBody>
      </p:sp>
      <p:sp>
        <p:nvSpPr>
          <p:cNvPr id="26637" name="Text Box 22"/>
          <p:cNvSpPr txBox="1"/>
          <p:nvPr/>
        </p:nvSpPr>
        <p:spPr>
          <a:xfrm>
            <a:off x="739080" y="1474629"/>
            <a:ext cx="8153400" cy="519113"/>
          </a:xfrm>
          <a:prstGeom prst="rect">
            <a:avLst/>
          </a:prstGeom>
          <a:noFill/>
          <a:ln w="9525">
            <a:noFill/>
          </a:ln>
        </p:spPr>
        <p:txBody>
          <a:bodyPr>
            <a:spAutoFit/>
          </a:bodyPr>
          <a:lstStyle/>
          <a:p>
            <a:r>
              <a:rPr lang="zh-CN" altLang="en-US" sz="2800" dirty="0">
                <a:latin typeface="宋体" panose="02010600030101010101" pitchFamily="2" charset="-122"/>
              </a:rPr>
              <a:t>条件：基础杆件和各关节的角速度和角加速度已知</a:t>
            </a:r>
          </a:p>
        </p:txBody>
      </p:sp>
      <p:sp>
        <p:nvSpPr>
          <p:cNvPr id="26638" name="灯片编号占位符 1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44</a:t>
            </a:fld>
            <a:endParaRPr lang="en-US" altLang="zh-CN" sz="1200" dirty="0"/>
          </a:p>
        </p:txBody>
      </p:sp>
      <p:graphicFrame>
        <p:nvGraphicFramePr>
          <p:cNvPr id="23" name="对象 22"/>
          <p:cNvGraphicFramePr/>
          <p:nvPr/>
        </p:nvGraphicFramePr>
        <p:xfrm>
          <a:off x="951230" y="3091180"/>
          <a:ext cx="3458210" cy="488315"/>
        </p:xfrm>
        <a:graphic>
          <a:graphicData uri="http://schemas.openxmlformats.org/presentationml/2006/ole">
            <mc:AlternateContent xmlns:mc="http://schemas.openxmlformats.org/markup-compatibility/2006">
              <mc:Choice xmlns:v="urn:schemas-microsoft-com:vml" Requires="v">
                <p:oleObj spid="_x0000_s27913" name="Equation" r:id="rId3" imgW="1649730" imgH="254000" progId="Equation.DSMT4">
                  <p:embed/>
                </p:oleObj>
              </mc:Choice>
              <mc:Fallback>
                <p:oleObj name="Equation" r:id="rId3" imgW="1649730" imgH="254000" progId="Equation.DSMT4">
                  <p:embed/>
                  <p:pic>
                    <p:nvPicPr>
                      <p:cNvPr id="0" name="对象 561155"/>
                      <p:cNvPicPr/>
                      <p:nvPr/>
                    </p:nvPicPr>
                    <p:blipFill>
                      <a:blip r:embed="rId4"/>
                      <a:stretch>
                        <a:fillRect/>
                      </a:stretch>
                    </p:blipFill>
                    <p:spPr>
                      <a:xfrm>
                        <a:off x="951230" y="3091180"/>
                        <a:ext cx="3458210" cy="488315"/>
                      </a:xfrm>
                      <a:prstGeom prst="rect">
                        <a:avLst/>
                      </a:prstGeom>
                      <a:noFill/>
                      <a:ln w="38100">
                        <a:miter/>
                      </a:ln>
                    </p:spPr>
                  </p:pic>
                </p:oleObj>
              </mc:Fallback>
            </mc:AlternateContent>
          </a:graphicData>
        </a:graphic>
      </p:graphicFrame>
      <p:graphicFrame>
        <p:nvGraphicFramePr>
          <p:cNvPr id="24" name="对象 23"/>
          <p:cNvGraphicFramePr/>
          <p:nvPr/>
        </p:nvGraphicFramePr>
        <p:xfrm>
          <a:off x="1114425" y="4069080"/>
          <a:ext cx="3295015" cy="446405"/>
        </p:xfrm>
        <a:graphic>
          <a:graphicData uri="http://schemas.openxmlformats.org/presentationml/2006/ole">
            <mc:AlternateContent xmlns:mc="http://schemas.openxmlformats.org/markup-compatibility/2006">
              <mc:Choice xmlns:v="urn:schemas-microsoft-com:vml" Requires="v">
                <p:oleObj spid="_x0000_s27914" name="Equation" r:id="rId5" imgW="1599565" imgH="241300" progId="Equation.DSMT4">
                  <p:embed/>
                </p:oleObj>
              </mc:Choice>
              <mc:Fallback>
                <p:oleObj name="Equation" r:id="rId5" imgW="1599565" imgH="241300" progId="Equation.DSMT4">
                  <p:embed/>
                  <p:pic>
                    <p:nvPicPr>
                      <p:cNvPr id="0" name="对象 561158"/>
                      <p:cNvPicPr/>
                      <p:nvPr/>
                    </p:nvPicPr>
                    <p:blipFill>
                      <a:blip r:embed="rId6"/>
                      <a:stretch>
                        <a:fillRect/>
                      </a:stretch>
                    </p:blipFill>
                    <p:spPr>
                      <a:xfrm>
                        <a:off x="1114425" y="4069080"/>
                        <a:ext cx="3295015" cy="446405"/>
                      </a:xfrm>
                      <a:prstGeom prst="rect">
                        <a:avLst/>
                      </a:prstGeom>
                      <a:noFill/>
                      <a:ln w="38100">
                        <a:miter/>
                      </a:ln>
                    </p:spPr>
                  </p:pic>
                </p:oleObj>
              </mc:Fallback>
            </mc:AlternateContent>
          </a:graphicData>
        </a:graphic>
      </p:graphicFrame>
      <mc:AlternateContent xmlns:mc="http://schemas.openxmlformats.org/markup-compatibility/2006" xmlns:a14="http://schemas.microsoft.com/office/drawing/2010/main">
        <mc:Choice Requires="a14">
          <p:sp>
            <p:nvSpPr>
              <p:cNvPr id="25" name="文本框 24"/>
              <p:cNvSpPr txBox="1"/>
              <p:nvPr/>
            </p:nvSpPr>
            <p:spPr>
              <a:xfrm>
                <a:off x="899628" y="3644617"/>
                <a:ext cx="6315075" cy="42227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𝜔</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r>
                            <a:rPr lang="en-US" altLang="zh-CN" sz="2000" i="1">
                              <a:latin typeface="Cambria Math" panose="02040503050406030204" charset="0"/>
                              <a:cs typeface="Cambria Math" panose="02040503050406030204" charset="0"/>
                            </a:rPr>
                            <m:t>𝑅</m:t>
                          </m:r>
                        </m:e>
                      </m:sPre>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𝜔</m:t>
                                  </m:r>
                                </m:e>
                              </m:acc>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r>
                            <a:rPr lang="en-US" altLang="zh-CN" sz="2000" i="1">
                              <a:latin typeface="Cambria Math" panose="02040503050406030204" charset="0"/>
                              <a:cs typeface="Cambria Math" panose="02040503050406030204" charset="0"/>
                            </a:rPr>
                            <m:t>𝑅</m:t>
                          </m:r>
                        </m:e>
                      </m:sPre>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𝜃</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𝑍</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r>
                            <a:rPr lang="en-US" altLang="zh-CN" sz="2000" i="1">
                              <a:latin typeface="Cambria Math" panose="02040503050406030204" charset="0"/>
                              <a:cs typeface="Cambria Math" panose="02040503050406030204" charset="0"/>
                            </a:rPr>
                            <m:t>+</m:t>
                          </m:r>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𝜃</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𝑧</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e>
                          </m:sPre>
                        </m:e>
                      </m:sPre>
                    </m:oMath>
                  </m:oMathPara>
                </a14:m>
                <a:endParaRPr lang="en-US" altLang="zh-CN" sz="2000" i="1" dirty="0">
                  <a:latin typeface="Cambria Math" panose="02040503050406030204" charset="0"/>
                  <a:cs typeface="Cambria Math" panose="02040503050406030204" charset="0"/>
                </a:endParaRPr>
              </a:p>
            </p:txBody>
          </p:sp>
        </mc:Choice>
        <mc:Fallback xmlns="">
          <p:sp>
            <p:nvSpPr>
              <p:cNvPr id="25" name="文本框 24"/>
              <p:cNvSpPr txBox="1">
                <a:spLocks noRot="1" noChangeAspect="1" noMove="1" noResize="1" noEditPoints="1" noAdjustHandles="1" noChangeArrowheads="1" noChangeShapeType="1" noTextEdit="1"/>
              </p:cNvSpPr>
              <p:nvPr/>
            </p:nvSpPr>
            <p:spPr>
              <a:xfrm>
                <a:off x="899628" y="3644617"/>
                <a:ext cx="6315075" cy="422275"/>
              </a:xfrm>
              <a:prstGeom prst="rect">
                <a:avLst/>
              </a:prstGeom>
              <a:blipFill rotWithShape="1">
                <a:blip r:embed="rId7"/>
                <a:stretch>
                  <a:fillRect l="-7" t="-83" r="7" b="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p:cNvSpPr txBox="1"/>
              <p:nvPr/>
            </p:nvSpPr>
            <p:spPr>
              <a:xfrm>
                <a:off x="898346" y="4517996"/>
                <a:ext cx="6090285" cy="42227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𝑣</m:t>
                                  </m:r>
                                </m:e>
                              </m:acc>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𝑖</m:t>
                          </m:r>
                        </m:sub>
                        <m:sup>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p>
                        <m:e>
                          <m:r>
                            <a:rPr lang="en-US" altLang="zh-CN" sz="2000" i="1">
                              <a:latin typeface="Cambria Math" panose="02040503050406030204" charset="0"/>
                              <a:cs typeface="Cambria Math" panose="02040503050406030204" charset="0"/>
                            </a:rPr>
                            <m:t>𝑅</m:t>
                          </m:r>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𝜔</m:t>
                                  </m:r>
                                </m:e>
                              </m:acc>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r>
                                <a:rPr lang="en-US" altLang="zh-CN" sz="2000" i="1">
                                  <a:latin typeface="Cambria Math" panose="02040503050406030204" charset="0"/>
                                  <a:cs typeface="Cambria Math" panose="02040503050406030204" charset="0"/>
                                </a:rPr>
                                <m:t>𝑖</m:t>
                              </m:r>
                              <m:r>
                                <a:rPr lang="en-US" altLang="zh-CN" sz="2000" i="1">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𝑣</m:t>
                                  </m:r>
                                </m:e>
                              </m:acc>
                            </m:e>
                            <m:sub>
                              <m:r>
                                <a:rPr lang="en-US" altLang="zh-CN" sz="2000" i="1">
                                  <a:latin typeface="Cambria Math" panose="02040503050406030204" charset="0"/>
                                  <a:cs typeface="Cambria Math" panose="02040503050406030204" charset="0"/>
                                </a:rPr>
                                <m:t>𝑖</m:t>
                              </m:r>
                            </m:sub>
                          </m:sSub>
                        </m:e>
                      </m:sPre>
                      <m:r>
                        <a:rPr lang="en-US" altLang="zh-CN" sz="2000" i="1">
                          <a:latin typeface="Cambria Math" panose="02040503050406030204" charset="0"/>
                          <a:ea typeface="MS Mincho" charset="0"/>
                          <a:cs typeface="Cambria Math" panose="02040503050406030204" charset="0"/>
                        </a:rPr>
                        <m:t>]</m:t>
                      </m:r>
                    </m:oMath>
                  </m:oMathPara>
                </a14:m>
                <a:endParaRPr lang="en-US" altLang="zh-CN" sz="2000" i="1" dirty="0">
                  <a:latin typeface="Cambria Math" panose="02040503050406030204" charset="0"/>
                  <a:ea typeface="MS Mincho" charset="0"/>
                  <a:cs typeface="Cambria Math" panose="02040503050406030204" charset="0"/>
                </a:endParaRPr>
              </a:p>
            </p:txBody>
          </p:sp>
        </mc:Choice>
        <mc:Fallback xmlns="">
          <p:sp>
            <p:nvSpPr>
              <p:cNvPr id="26" name="文本框 25"/>
              <p:cNvSpPr txBox="1">
                <a:spLocks noRot="1" noChangeAspect="1" noMove="1" noResize="1" noEditPoints="1" noAdjustHandles="1" noChangeArrowheads="1" noChangeShapeType="1" noTextEdit="1"/>
              </p:cNvSpPr>
              <p:nvPr/>
            </p:nvSpPr>
            <p:spPr>
              <a:xfrm>
                <a:off x="898346" y="4517996"/>
                <a:ext cx="6090285" cy="422275"/>
              </a:xfrm>
              <a:prstGeom prst="rect">
                <a:avLst/>
              </a:prstGeom>
              <a:blipFill rotWithShape="1">
                <a:blip r:embed="rId8"/>
                <a:stretch>
                  <a:fillRect l="-7" t="-144" r="7" b="1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p:cNvSpPr txBox="1"/>
              <p:nvPr/>
            </p:nvSpPr>
            <p:spPr>
              <a:xfrm>
                <a:off x="966148" y="5026302"/>
                <a:ext cx="7782560" cy="3594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Pre>
                        <m:sPrePr>
                          <m:ctrlPr>
                            <a:rPr lang="en-US" altLang="zh-CN" sz="2000" i="1" smtClean="0">
                              <a:latin typeface="Cambria Math" panose="02040503050406030204" pitchFamily="18" charset="0"/>
                              <a:cs typeface="Cambria Math" panose="02040503050406030204" charset="0"/>
                            </a:rPr>
                          </m:ctrlPr>
                        </m:sPrePr>
                        <m:sub>
                          <m:r>
                            <a:rPr lang="en-US" altLang="zh-CN" sz="2000" i="1" smtClean="0">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𝑣</m:t>
                                  </m:r>
                                </m:e>
                              </m:acc>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charset="0"/>
                                    </a:rPr>
                                    <m:t>𝐶</m:t>
                                  </m:r>
                                </m:e>
                                <m:sub>
                                  <m:r>
                                    <a:rPr lang="en-US" altLang="zh-CN" sz="2000" b="0" i="1" smtClean="0">
                                      <a:latin typeface="Cambria Math" panose="02040503050406030204" charset="0"/>
                                    </a:rPr>
                                    <m:t>𝑖</m:t>
                                  </m:r>
                                  <m:r>
                                    <a:rPr lang="en-US" altLang="zh-CN" sz="2000" b="0" i="1" smtClean="0">
                                      <a:latin typeface="Cambria Math" panose="02040503050406030204" charset="0"/>
                                    </a:rPr>
                                    <m:t>+1</m:t>
                                  </m:r>
                                </m:sub>
                              </m:sSub>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𝜔</m:t>
                                  </m:r>
                                </m:e>
                              </m:acc>
                            </m:e>
                            <m:sub>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charset="0"/>
                                    </a:rPr>
                                    <m:t>𝐶</m:t>
                                  </m:r>
                                </m:e>
                                <m:sub>
                                  <m:r>
                                    <a:rPr lang="en-US" altLang="zh-CN" sz="2000" b="0" i="1" smtClean="0">
                                      <a:latin typeface="Cambria Math" panose="02040503050406030204" charset="0"/>
                                    </a:rPr>
                                    <m:t>𝑖</m:t>
                                  </m:r>
                                  <m:r>
                                    <a:rPr lang="en-US" altLang="zh-CN" sz="2000" b="0" i="1" smtClean="0">
                                      <a:latin typeface="Cambria Math" panose="02040503050406030204" charset="0"/>
                                    </a:rPr>
                                    <m:t>+1</m:t>
                                  </m:r>
                                </m:sub>
                              </m:sSub>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𝜔</m:t>
                              </m:r>
                            </m:e>
                            <m:sub>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r>
                                <a:rPr lang="en-US" altLang="zh-CN" sz="2000" i="1">
                                  <a:latin typeface="Cambria Math" panose="02040503050406030204" charset="0"/>
                                  <a:cs typeface="Cambria Math" panose="02040503050406030204" charset="0"/>
                                </a:rPr>
                                <m:t>𝑃</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charset="0"/>
                                    </a:rPr>
                                    <m:t>𝐶</m:t>
                                  </m:r>
                                </m:e>
                                <m:sub>
                                  <m:r>
                                    <a:rPr lang="en-US" altLang="zh-CN" sz="2000" b="0" i="1" smtClean="0">
                                      <a:latin typeface="Cambria Math" panose="02040503050406030204" charset="0"/>
                                    </a:rPr>
                                    <m:t>𝑖</m:t>
                                  </m:r>
                                  <m:r>
                                    <a:rPr lang="en-US" altLang="zh-CN" sz="2000" b="0" i="1" smtClean="0">
                                      <a:latin typeface="Cambria Math" panose="02040503050406030204" charset="0"/>
                                    </a:rPr>
                                    <m:t>+1</m:t>
                                  </m:r>
                                </m:sub>
                              </m:sSub>
                            </m:sub>
                          </m:sSub>
                        </m:e>
                      </m:sPre>
                      <m:r>
                        <a:rPr lang="en-US" altLang="zh-CN" sz="2000" i="1">
                          <a:latin typeface="Cambria Math" panose="02040503050406030204" charset="0"/>
                          <a:cs typeface="Cambria Math" panose="02040503050406030204" charset="0"/>
                        </a:rPr>
                        <m:t>)+</m:t>
                      </m:r>
                      <m:sPre>
                        <m:sPrePr>
                          <m:ctrlPr>
                            <a:rPr lang="en-US" altLang="zh-CN" sz="2000" i="1">
                              <a:latin typeface="Cambria Math" panose="02040503050406030204" pitchFamily="18" charset="0"/>
                              <a:cs typeface="Cambria Math" panose="02040503050406030204" charset="0"/>
                            </a:rPr>
                          </m:ctrlPr>
                        </m:sPrePr>
                        <m:sub>
                          <m:r>
                            <a:rPr lang="en-US" altLang="zh-CN" sz="2000" i="1">
                              <a:latin typeface="Cambria Math" panose="02040503050406030204" charset="0"/>
                              <a:cs typeface="Cambria Math" panose="02040503050406030204" charset="0"/>
                            </a:rPr>
                            <m:t> </m:t>
                          </m:r>
                        </m:sub>
                        <m:sup>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p>
                        <m:e>
                          <m:sSub>
                            <m:sSubPr>
                              <m:ctrlPr>
                                <a:rPr lang="en-US" altLang="zh-CN" sz="2000" i="1">
                                  <a:latin typeface="Cambria Math" panose="02040503050406030204" pitchFamily="18" charset="0"/>
                                  <a:cs typeface="Cambria Math" panose="02040503050406030204" charset="0"/>
                                </a:rPr>
                              </m:ctrlPr>
                            </m:sSubPr>
                            <m:e>
                              <m:acc>
                                <m:accPr>
                                  <m:chr m:val="̇"/>
                                  <m:ctrlPr>
                                    <a:rPr lang="en-US" altLang="zh-CN" sz="2000" i="1">
                                      <a:latin typeface="Cambria Math" panose="02040503050406030204" pitchFamily="18" charset="0"/>
                                      <a:cs typeface="Cambria Math" panose="02040503050406030204" charset="0"/>
                                    </a:rPr>
                                  </m:ctrlPr>
                                </m:accPr>
                                <m:e>
                                  <m:r>
                                    <a:rPr lang="en-US" altLang="zh-CN" sz="2000" i="1">
                                      <a:latin typeface="Cambria Math" panose="02040503050406030204" charset="0"/>
                                      <a:cs typeface="Cambria Math" panose="02040503050406030204" charset="0"/>
                                    </a:rPr>
                                    <m:t>𝑣</m:t>
                                  </m:r>
                                </m:e>
                              </m:acc>
                            </m:e>
                            <m:sub>
                              <m:r>
                                <a:rPr lang="en-US" altLang="zh-CN" sz="2000" i="1">
                                  <a:latin typeface="Cambria Math" panose="02040503050406030204" charset="0"/>
                                  <a:cs typeface="Cambria Math" panose="02040503050406030204" charset="0"/>
                                </a:rPr>
                                <m:t>𝑖</m:t>
                              </m:r>
                              <m:r>
                                <a:rPr lang="en-US" altLang="zh-CN" sz="2000" b="0" i="1" smtClean="0">
                                  <a:latin typeface="Cambria Math" panose="02040503050406030204" charset="0"/>
                                  <a:cs typeface="Cambria Math" panose="02040503050406030204" charset="0"/>
                                </a:rPr>
                                <m:t>+1</m:t>
                              </m:r>
                            </m:sub>
                          </m:sSub>
                        </m:e>
                      </m:sPre>
                    </m:oMath>
                  </m:oMathPara>
                </a14:m>
                <a:endParaRPr lang="en-US" altLang="zh-CN" sz="2000" i="1" dirty="0">
                  <a:latin typeface="Cambria Math" panose="02040503050406030204" charset="0"/>
                  <a:ea typeface="MS Mincho" charset="0"/>
                  <a:cs typeface="Cambria Math" panose="02040503050406030204" charset="0"/>
                </a:endParaRPr>
              </a:p>
            </p:txBody>
          </p:sp>
        </mc:Choice>
        <mc:Fallback xmlns="">
          <p:sp>
            <p:nvSpPr>
              <p:cNvPr id="27" name="文本框 26"/>
              <p:cNvSpPr txBox="1">
                <a:spLocks noRot="1" noChangeAspect="1" noMove="1" noResize="1" noEditPoints="1" noAdjustHandles="1" noChangeArrowheads="1" noChangeShapeType="1" noTextEdit="1"/>
              </p:cNvSpPr>
              <p:nvPr/>
            </p:nvSpPr>
            <p:spPr>
              <a:xfrm>
                <a:off x="966148" y="5026302"/>
                <a:ext cx="7782560" cy="359410"/>
              </a:xfrm>
              <a:prstGeom prst="rect">
                <a:avLst/>
              </a:prstGeom>
              <a:blipFill rotWithShape="1">
                <a:blip r:embed="rId9"/>
                <a:stretch>
                  <a:fillRect l="-4" t="-77" r="-893" b="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Object 7"/>
              <p:cNvSpPr txBox="1">
                <a:spLocks noGrp="1"/>
              </p:cNvSpPr>
              <p:nvPr>
                <p:ph sz="half" idx="2"/>
              </p:nvPr>
            </p:nvSpPr>
            <p:spPr>
              <a:xfrm>
                <a:off x="772618" y="5532264"/>
                <a:ext cx="7146945" cy="1281112"/>
              </a:xfrm>
              <a:prstGeom prst="rect">
                <a:avLst/>
              </a:prstGeom>
              <a:noFill/>
              <a:ln w="38100">
                <a:miter/>
              </a:ln>
            </p:spPr>
            <p:txBody>
              <a:bodyPr>
                <a:normAutofit/>
              </a:bodyPr>
              <a:lstStyle/>
              <a:p>
                <a:pPr>
                  <a:buNone/>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b="0" i="1" smtClean="0">
                              <a:latin typeface="Cambria Math" panose="02040503050406030204" charset="0"/>
                            </a:rPr>
                            <m:t>𝑖</m:t>
                          </m:r>
                          <m:r>
                            <a:rPr lang="en-US" altLang="zh-CN" b="0" i="1" smtClean="0">
                              <a:latin typeface="Cambria Math" panose="02040503050406030204" charset="0"/>
                            </a:rPr>
                            <m:t>+1</m:t>
                          </m:r>
                        </m:sup>
                        <m:e>
                          <m:sSub>
                            <m:sSubPr>
                              <m:ctrlPr>
                                <a:rPr lang="en-US" altLang="zh-CN" i="1" smtClean="0">
                                  <a:latin typeface="Cambria Math" panose="02040503050406030204" pitchFamily="18" charset="0"/>
                                </a:rPr>
                              </m:ctrlPr>
                            </m:sSubPr>
                            <m:e>
                              <m:r>
                                <a:rPr lang="en-US" altLang="zh-CN" b="0" i="1" smtClean="0">
                                  <a:latin typeface="Cambria Math" panose="02040503050406030204" charset="0"/>
                                </a:rPr>
                                <m:t>𝐹</m:t>
                              </m:r>
                            </m:e>
                            <m:sub>
                              <m:r>
                                <a:rPr lang="en-US" altLang="zh-CN" b="0" i="1" smtClean="0">
                                  <a:latin typeface="Cambria Math" panose="02040503050406030204" charset="0"/>
                                </a:rPr>
                                <m:t>𝑖</m:t>
                              </m:r>
                              <m:r>
                                <a:rPr lang="en-US" altLang="zh-CN" b="0" i="1" smtClean="0">
                                  <a:latin typeface="Cambria Math" panose="02040503050406030204" charset="0"/>
                                </a:rPr>
                                <m:t>+1</m:t>
                              </m:r>
                            </m:sub>
                          </m:sSub>
                        </m:e>
                      </m:sPre>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𝑚</m:t>
                          </m:r>
                        </m:e>
                        <m:sub>
                          <m:r>
                            <a:rPr lang="zh-CN" altLang="en-US" sz="2400" i="1">
                              <a:solidFill>
                                <a:srgbClr val="000000"/>
                              </a:solidFill>
                              <a:latin typeface="Cambria Math" panose="02040503050406030204" charset="0"/>
                            </a:rPr>
                            <m:t>𝑖</m:t>
                          </m:r>
                          <m:r>
                            <a:rPr lang="en-US" altLang="zh-CN" sz="2400" b="0" i="1" smtClean="0">
                              <a:solidFill>
                                <a:srgbClr val="000000"/>
                              </a:solidFill>
                              <a:latin typeface="Cambria Math" panose="02040503050406030204" charset="0"/>
                            </a:rPr>
                            <m:t>+1</m:t>
                          </m:r>
                        </m:sub>
                      </m:sSub>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b="0" i="1" smtClean="0">
                              <a:latin typeface="Cambria Math" panose="02040503050406030204" charset="0"/>
                            </a:rPr>
                            <m:t>𝑖</m:t>
                          </m:r>
                          <m:r>
                            <a:rPr lang="en-US" altLang="zh-CN" b="0" i="1" smtClean="0">
                              <a:latin typeface="Cambria Math" panose="02040503050406030204" charset="0"/>
                            </a:rPr>
                            <m:t>+1</m:t>
                          </m:r>
                        </m:sup>
                        <m:e>
                          <m:sSub>
                            <m:sSubPr>
                              <m:ctrlPr>
                                <a:rPr lang="zh-CN" altLang="en-US" sz="2000" i="1">
                                  <a:solidFill>
                                    <a:srgbClr val="000000"/>
                                  </a:solidFill>
                                  <a:latin typeface="Cambria Math" panose="02040503050406030204" pitchFamily="18" charset="0"/>
                                </a:rPr>
                              </m:ctrlPr>
                            </m:sSub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charset="0"/>
                                    </a:rPr>
                                    <m:t>𝑣</m:t>
                                  </m:r>
                                </m:e>
                              </m:acc>
                            </m:e>
                            <m:sub>
                              <m:sSub>
                                <m:sSubPr>
                                  <m:ctrlPr>
                                    <a:rPr lang="en-US" altLang="zh-CN" sz="2000" i="1">
                                      <a:solidFill>
                                        <a:srgbClr val="000000"/>
                                      </a:solidFill>
                                      <a:latin typeface="Cambria Math" panose="02040503050406030204" pitchFamily="18" charset="0"/>
                                    </a:rPr>
                                  </m:ctrlPr>
                                </m:sSubPr>
                                <m:e>
                                  <m:r>
                                    <a:rPr lang="en-US" altLang="zh-CN" sz="2000" i="1">
                                      <a:solidFill>
                                        <a:srgbClr val="000000"/>
                                      </a:solidFill>
                                      <a:latin typeface="Cambria Math" panose="02040503050406030204" charset="0"/>
                                    </a:rPr>
                                    <m:t>𝐶</m:t>
                                  </m:r>
                                </m:e>
                                <m:sub>
                                  <m:r>
                                    <a:rPr lang="en-US" altLang="zh-CN" sz="2000" i="1">
                                      <a:solidFill>
                                        <a:srgbClr val="000000"/>
                                      </a:solidFill>
                                      <a:latin typeface="Cambria Math" panose="02040503050406030204" charset="0"/>
                                    </a:rPr>
                                    <m:t>𝑖</m:t>
                                  </m:r>
                                  <m:r>
                                    <a:rPr lang="en-US" altLang="zh-CN" sz="2000" i="1">
                                      <a:solidFill>
                                        <a:srgbClr val="000000"/>
                                      </a:solidFill>
                                      <a:latin typeface="Cambria Math" panose="02040503050406030204" charset="0"/>
                                    </a:rPr>
                                    <m:t>+1</m:t>
                                  </m:r>
                                </m:sub>
                              </m:sSub>
                            </m:sub>
                          </m:sSub>
                        </m:e>
                      </m:sPre>
                    </m:oMath>
                    <m:oMath xmlns:m="http://schemas.openxmlformats.org/officeDocument/2006/math">
                      <m:sPre>
                        <m:sPrePr>
                          <m:ctrlPr>
                            <a:rPr lang="en-US" altLang="zh-CN" sz="2800" i="1">
                              <a:solidFill>
                                <a:srgbClr val="000000"/>
                              </a:solidFill>
                              <a:latin typeface="Cambria Math" panose="02040503050406030204" pitchFamily="18" charset="0"/>
                            </a:rPr>
                          </m:ctrlPr>
                        </m:sPrePr>
                        <m:sub>
                          <m:r>
                            <a:rPr lang="en-US" altLang="zh-CN" sz="2800" i="1">
                              <a:solidFill>
                                <a:srgbClr val="000000"/>
                              </a:solidFill>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𝑁</m:t>
                              </m:r>
                            </m:e>
                            <m:sub>
                              <m:r>
                                <a:rPr lang="en-US" altLang="zh-CN" sz="2400" i="1">
                                  <a:latin typeface="Cambria Math" panose="02040503050406030204" charset="0"/>
                                </a:rPr>
                                <m:t>𝑖</m:t>
                              </m:r>
                              <m:r>
                                <a:rPr lang="en-US" altLang="zh-CN" sz="2400" i="1">
                                  <a:latin typeface="Cambria Math" panose="02040503050406030204" charset="0"/>
                                </a:rPr>
                                <m:t>+1</m:t>
                              </m:r>
                            </m:sub>
                          </m:sSub>
                        </m:e>
                      </m:sPre>
                      <m:r>
                        <a:rPr lang="zh-CN" altLang="en-US" sz="2400" i="1">
                          <a:solidFill>
                            <a:srgbClr val="000000"/>
                          </a:solidFill>
                          <a:latin typeface="Cambria Math" panose="02040503050406030204" charset="0"/>
                        </a:rPr>
                        <m:t>=</m:t>
                      </m:r>
                      <m:sPre>
                        <m:sPrePr>
                          <m:ctrlPr>
                            <a:rPr lang="en-US" altLang="zh-CN" sz="2800" i="1">
                              <a:latin typeface="Cambria Math" panose="02040503050406030204" pitchFamily="18" charset="0"/>
                            </a:rPr>
                          </m:ctrlPr>
                        </m:sPrePr>
                        <m:sub>
                          <m:r>
                            <a:rPr lang="en-US" altLang="zh-CN" sz="2800" i="1">
                              <a:latin typeface="Cambria Math" panose="02040503050406030204" charset="0"/>
                            </a:rPr>
                            <m:t> </m:t>
                          </m:r>
                        </m:sub>
                        <m:sup>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r>
                                <a:rPr lang="en-US" altLang="zh-CN" sz="2400" i="1">
                                  <a:latin typeface="Cambria Math" panose="02040503050406030204" charset="0"/>
                                </a:rPr>
                                <m:t>+1</m:t>
                              </m:r>
                            </m:sub>
                          </m:sSub>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𝐼</m:t>
                              </m:r>
                            </m:e>
                            <m:sub>
                              <m:r>
                                <a:rPr lang="en-US" altLang="zh-CN" sz="2400" i="1">
                                  <a:latin typeface="Cambria Math" panose="02040503050406030204" charset="0"/>
                                </a:rPr>
                                <m:t>𝑖</m:t>
                              </m:r>
                              <m:r>
                                <a:rPr lang="en-US" altLang="zh-CN" sz="2400" i="1">
                                  <a:latin typeface="Cambria Math" panose="02040503050406030204" charset="0"/>
                                </a:rPr>
                                <m:t>+1</m:t>
                              </m:r>
                            </m:sub>
                          </m:sSub>
                        </m:e>
                      </m:sPre>
                      <m:sPre>
                        <m:sPrePr>
                          <m:ctrlPr>
                            <a:rPr lang="en-US" altLang="zh-CN" sz="2800" i="1">
                              <a:solidFill>
                                <a:srgbClr val="000000"/>
                              </a:solidFill>
                              <a:latin typeface="Cambria Math" panose="02040503050406030204" pitchFamily="18" charset="0"/>
                            </a:rPr>
                          </m:ctrlPr>
                        </m:sPrePr>
                        <m:sub>
                          <m:r>
                            <a:rPr lang="en-US" altLang="zh-CN" sz="2800" i="1">
                              <a:solidFill>
                                <a:srgbClr val="000000"/>
                              </a:solidFill>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zh-CN" altLang="en-US" sz="2400" i="1">
                                  <a:solidFill>
                                    <a:srgbClr val="000000"/>
                                  </a:solidFill>
                                  <a:latin typeface="Cambria Math" panose="02040503050406030204" pitchFamily="18" charset="0"/>
                                </a:rPr>
                              </m:ctrlPr>
                            </m:sSubPr>
                            <m:e>
                              <m:acc>
                                <m:accPr>
                                  <m:chr m:val="̇"/>
                                  <m:ctrlPr>
                                    <a:rPr lang="zh-CN" altLang="en-US" sz="2400" i="1" smtClean="0">
                                      <a:solidFill>
                                        <a:srgbClr val="000000"/>
                                      </a:solidFill>
                                      <a:latin typeface="Cambria Math" panose="02040503050406030204" pitchFamily="18" charset="0"/>
                                    </a:rPr>
                                  </m:ctrlPr>
                                </m:accPr>
                                <m:e>
                                  <m:r>
                                    <a:rPr lang="zh-CN" altLang="en-US" sz="2400" i="1" smtClean="0">
                                      <a:solidFill>
                                        <a:srgbClr val="000000"/>
                                      </a:solidFill>
                                      <a:latin typeface="Cambria Math" panose="02040503050406030204" charset="0"/>
                                    </a:rPr>
                                    <m:t>𝜔</m:t>
                                  </m:r>
                                </m:e>
                              </m:acc>
                            </m:e>
                            <m:sub>
                              <m:sSub>
                                <m:sSubPr>
                                  <m:ctrlPr>
                                    <a:rPr lang="en-US" altLang="zh-CN"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charset="0"/>
                                    </a:rPr>
                                    <m:t>𝐶</m:t>
                                  </m:r>
                                </m:e>
                                <m:sub>
                                  <m:r>
                                    <a:rPr lang="en-US" altLang="zh-CN" sz="2400" i="1">
                                      <a:solidFill>
                                        <a:srgbClr val="000000"/>
                                      </a:solidFill>
                                      <a:latin typeface="Cambria Math" panose="02040503050406030204" charset="0"/>
                                    </a:rPr>
                                    <m:t>𝑖</m:t>
                                  </m:r>
                                  <m:r>
                                    <a:rPr lang="en-US" altLang="zh-CN" sz="2400" i="1">
                                      <a:solidFill>
                                        <a:srgbClr val="000000"/>
                                      </a:solidFill>
                                      <a:latin typeface="Cambria Math" panose="02040503050406030204" charset="0"/>
                                    </a:rPr>
                                    <m:t>+1</m:t>
                                  </m:r>
                                </m:sub>
                              </m:sSub>
                            </m:sub>
                          </m:sSub>
                        </m:e>
                      </m:sPre>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𝜔</m:t>
                          </m:r>
                        </m:e>
                        <m:sub>
                          <m:r>
                            <a:rPr lang="zh-CN" altLang="en-US" sz="2400" i="1">
                              <a:solidFill>
                                <a:srgbClr val="000000"/>
                              </a:solidFill>
                              <a:latin typeface="Cambria Math" panose="02040503050406030204" charset="0"/>
                            </a:rPr>
                            <m:t>𝑖</m:t>
                          </m:r>
                          <m:r>
                            <a:rPr lang="en-US" altLang="zh-CN" sz="2400" b="0" i="1" smtClean="0">
                              <a:solidFill>
                                <a:srgbClr val="000000"/>
                              </a:solidFill>
                              <a:latin typeface="Cambria Math" panose="02040503050406030204" charset="0"/>
                            </a:rPr>
                            <m:t>+1</m:t>
                          </m:r>
                        </m:sub>
                      </m:sSub>
                      <m:r>
                        <a:rPr lang="zh-CN" altLang="en-US" sz="2400" i="1">
                          <a:solidFill>
                            <a:srgbClr val="000000"/>
                          </a:solidFill>
                          <a:latin typeface="Cambria Math" panose="02040503050406030204" charset="0"/>
                        </a:rPr>
                        <m:t>×</m:t>
                      </m:r>
                      <m:sPre>
                        <m:sPrePr>
                          <m:ctrlPr>
                            <a:rPr lang="en-US" altLang="zh-CN" sz="2400" i="1" smtClean="0">
                              <a:latin typeface="Cambria Math" panose="02040503050406030204" pitchFamily="18" charset="0"/>
                            </a:rPr>
                          </m:ctrlPr>
                        </m:sPrePr>
                        <m:sub>
                          <m:r>
                            <a:rPr lang="en-US" altLang="zh-CN" sz="2400" i="1" smtClean="0">
                              <a:latin typeface="Cambria Math" panose="02040503050406030204" charset="0"/>
                            </a:rPr>
                            <m:t> </m:t>
                          </m:r>
                        </m:sub>
                        <m:sup>
                          <m:sSub>
                            <m:sSubPr>
                              <m:ctrlPr>
                                <a:rPr lang="en-US" altLang="zh-CN" i="1" smtClean="0">
                                  <a:latin typeface="Cambria Math" panose="02040503050406030204" pitchFamily="18" charset="0"/>
                                </a:rPr>
                              </m:ctrlPr>
                            </m:sSubPr>
                            <m:e>
                              <m:r>
                                <a:rPr lang="en-US" altLang="zh-CN" b="0" i="1" smtClean="0">
                                  <a:latin typeface="Cambria Math" panose="02040503050406030204" charset="0"/>
                                </a:rPr>
                                <m:t>𝐶</m:t>
                              </m:r>
                            </m:e>
                            <m:sub>
                              <m:r>
                                <a:rPr lang="en-US" altLang="zh-CN" b="0" i="1" smtClean="0">
                                  <a:latin typeface="Cambria Math" panose="02040503050406030204" charset="0"/>
                                </a:rPr>
                                <m:t>𝑖</m:t>
                              </m:r>
                              <m:r>
                                <a:rPr lang="en-US" altLang="zh-CN" b="0" i="1" smtClean="0">
                                  <a:latin typeface="Cambria Math" panose="02040503050406030204" charset="0"/>
                                </a:rPr>
                                <m:t>+1</m:t>
                              </m:r>
                            </m:sub>
                          </m:sSub>
                        </m:sup>
                        <m:e>
                          <m:sSub>
                            <m:sSubPr>
                              <m:ctrlPr>
                                <a:rPr lang="en-US" altLang="zh-CN" i="1" smtClean="0">
                                  <a:latin typeface="Cambria Math" panose="02040503050406030204" pitchFamily="18" charset="0"/>
                                </a:rPr>
                              </m:ctrlPr>
                            </m:sSubPr>
                            <m:e>
                              <m:r>
                                <a:rPr lang="en-US" altLang="zh-CN" b="0" i="1" smtClean="0">
                                  <a:latin typeface="Cambria Math" panose="02040503050406030204" charset="0"/>
                                </a:rPr>
                                <m:t>𝐼</m:t>
                              </m:r>
                            </m:e>
                            <m:sub>
                              <m:r>
                                <a:rPr lang="en-US" altLang="zh-CN" b="0" i="1" smtClean="0">
                                  <a:latin typeface="Cambria Math" panose="02040503050406030204" charset="0"/>
                                </a:rPr>
                                <m:t>𝑖</m:t>
                              </m:r>
                              <m:r>
                                <a:rPr lang="en-US" altLang="zh-CN" b="0" i="1" smtClean="0">
                                  <a:latin typeface="Cambria Math" panose="02040503050406030204" charset="0"/>
                                </a:rPr>
                                <m:t>+1</m:t>
                              </m:r>
                            </m:sub>
                          </m:sSub>
                        </m:e>
                      </m:sPre>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r>
                            <a:rPr lang="en-US" altLang="zh-CN" sz="2400" b="0" i="1" smtClean="0">
                              <a:latin typeface="Cambria Math" panose="02040503050406030204" charset="0"/>
                            </a:rPr>
                            <m:t>+1</m:t>
                          </m:r>
                        </m:sup>
                        <m:e>
                          <m:sSub>
                            <m:sSubPr>
                              <m:ctrlPr>
                                <a:rPr lang="en-US" altLang="zh-CN" sz="2400" i="1">
                                  <a:latin typeface="Cambria Math" panose="02040503050406030204" pitchFamily="18" charset="0"/>
                                </a:rPr>
                              </m:ctrlPr>
                            </m:sSubPr>
                            <m:e>
                              <m:r>
                                <a:rPr lang="zh-CN" altLang="en-US" sz="2400" i="1">
                                  <a:latin typeface="Cambria Math" panose="02040503050406030204" charset="0"/>
                                </a:rPr>
                                <m:t>𝜔</m:t>
                              </m:r>
                            </m:e>
                            <m:sub>
                              <m:r>
                                <a:rPr lang="en-US" altLang="zh-CN" sz="2400" i="1">
                                  <a:latin typeface="Cambria Math" panose="02040503050406030204" charset="0"/>
                                </a:rPr>
                                <m:t>𝑖</m:t>
                              </m:r>
                              <m:r>
                                <a:rPr lang="en-US" altLang="zh-CN" sz="2400" b="0" i="1" smtClean="0">
                                  <a:latin typeface="Cambria Math" panose="02040503050406030204" charset="0"/>
                                </a:rPr>
                                <m:t>+1</m:t>
                              </m:r>
                            </m:sub>
                          </m:sSub>
                        </m:e>
                      </m:sPre>
                    </m:oMath>
                  </m:oMathPara>
                </a14:m>
                <a:endParaRPr lang="zh-CN" altLang="en-US" sz="2400" dirty="0"/>
              </a:p>
            </p:txBody>
          </p:sp>
        </mc:Choice>
        <mc:Fallback xmlns="">
          <p:sp>
            <p:nvSpPr>
              <p:cNvPr id="28" name="Object 7"/>
              <p:cNvSpPr txBox="1">
                <a:spLocks noRot="1" noChangeAspect="1" noMove="1" noResize="1" noEditPoints="1" noAdjustHandles="1" noChangeArrowheads="1" noChangeShapeType="1" noTextEdit="1"/>
              </p:cNvSpPr>
              <p:nvPr>
                <p:ph sz="half" idx="2"/>
              </p:nvPr>
            </p:nvSpPr>
            <p:spPr>
              <a:xfrm>
                <a:off x="772618" y="5532264"/>
                <a:ext cx="7146945" cy="1281112"/>
              </a:xfrm>
              <a:prstGeom prst="rect">
                <a:avLst/>
              </a:prstGeom>
              <a:blipFill rotWithShape="1">
                <a:blip r:embed="rId10"/>
                <a:stretch>
                  <a:fillRect l="-6" t="-11" r="7" b="36"/>
                </a:stretch>
              </a:blipFill>
              <a:ln w="38100">
                <a:miter/>
              </a:ln>
            </p:spPr>
            <p:txBody>
              <a:bodyPr/>
              <a:lstStyle/>
              <a:p>
                <a:r>
                  <a:rPr lang="zh-CN" altLang="en-US">
                    <a:noFill/>
                  </a:rPr>
                  <a:t> </a:t>
                </a:r>
              </a:p>
            </p:txBody>
          </p:sp>
        </mc:Fallback>
      </mc:AlternateContent>
      <p:sp>
        <p:nvSpPr>
          <p:cNvPr id="29" name="矩形 28"/>
          <p:cNvSpPr/>
          <p:nvPr/>
        </p:nvSpPr>
        <p:spPr>
          <a:xfrm>
            <a:off x="323528" y="830526"/>
            <a:ext cx="3595856" cy="523220"/>
          </a:xfrm>
          <a:prstGeom prst="rect">
            <a:avLst/>
          </a:prstGeom>
        </p:spPr>
        <p:txBody>
          <a:bodyPr wrap="none">
            <a:spAutoFit/>
          </a:bodyPr>
          <a:lstStyle/>
          <a:p>
            <a:r>
              <a:rPr lang="zh-CN" altLang="en-US" sz="2800" dirty="0">
                <a:latin typeface="宋体" panose="02010600030101010101" pitchFamily="2" charset="-122"/>
              </a:rPr>
              <a:t> 算法过程总结如下：</a:t>
            </a:r>
            <a:endParaRPr lang="zh-CN" alt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type="title"/>
          </p:nvPr>
        </p:nvSpPr>
        <p:spPr>
          <a:xfrm>
            <a:off x="1295400" y="228600"/>
            <a:ext cx="7391400" cy="706438"/>
          </a:xfrm>
          <a:noFill/>
          <a:ln>
            <a:noFill/>
          </a:ln>
          <a:effectLst/>
          <a:scene3d>
            <a:camera prst="orthographicFront"/>
            <a:lightRig rig="balanced" dir="t"/>
          </a:scene3d>
          <a:sp3d prstMaterial="plastic"/>
        </p:spPr>
        <p:txBody>
          <a:bodyPr vert="horz" anchor="ctr">
            <a:normAutofit fontScale="90000"/>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altLang="zh-CN"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40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2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p:sp>
        <p:nvSpPr>
          <p:cNvPr id="26635" name="Text Box 16"/>
          <p:cNvSpPr txBox="1"/>
          <p:nvPr/>
        </p:nvSpPr>
        <p:spPr>
          <a:xfrm>
            <a:off x="533400" y="1700808"/>
            <a:ext cx="4343400" cy="579438"/>
          </a:xfrm>
          <a:prstGeom prst="rect">
            <a:avLst/>
          </a:prstGeom>
          <a:noFill/>
          <a:ln w="9525">
            <a:noFill/>
          </a:ln>
        </p:spPr>
        <p:txBody>
          <a:bodyPr>
            <a:spAutoFit/>
          </a:bodyPr>
          <a:lstStyle/>
          <a:p>
            <a:pPr>
              <a:spcBef>
                <a:spcPct val="50000"/>
              </a:spcBef>
            </a:pPr>
            <a:r>
              <a:rPr lang="zh-CN" altLang="en-US" sz="3200" dirty="0">
                <a:solidFill>
                  <a:srgbClr val="C00000"/>
                </a:solidFill>
                <a:latin typeface="宋体" panose="02010600030101010101" pitchFamily="2" charset="-122"/>
              </a:rPr>
              <a:t>向内递推：</a:t>
            </a:r>
            <a:r>
              <a:rPr lang="en-US" altLang="zh-CN" sz="3200" dirty="0">
                <a:solidFill>
                  <a:srgbClr val="C00000"/>
                </a:solidFill>
                <a:latin typeface="宋体" panose="02010600030101010101" pitchFamily="2" charset="-122"/>
              </a:rPr>
              <a:t>i:  6→1</a:t>
            </a:r>
          </a:p>
        </p:txBody>
      </p:sp>
      <p:sp>
        <p:nvSpPr>
          <p:cNvPr id="26637" name="Text Box 22"/>
          <p:cNvSpPr txBox="1"/>
          <p:nvPr/>
        </p:nvSpPr>
        <p:spPr>
          <a:xfrm>
            <a:off x="533400" y="990600"/>
            <a:ext cx="8153400" cy="519113"/>
          </a:xfrm>
          <a:prstGeom prst="rect">
            <a:avLst/>
          </a:prstGeom>
          <a:noFill/>
          <a:ln w="9525">
            <a:noFill/>
          </a:ln>
        </p:spPr>
        <p:txBody>
          <a:bodyPr>
            <a:spAutoFit/>
          </a:bodyPr>
          <a:lstStyle/>
          <a:p>
            <a:r>
              <a:rPr lang="zh-CN" altLang="en-US" sz="2800" dirty="0">
                <a:latin typeface="宋体" panose="02010600030101010101" pitchFamily="2" charset="-122"/>
              </a:rPr>
              <a:t>条件：基础杆件和各关节的角速度和角加速度已知</a:t>
            </a:r>
          </a:p>
        </p:txBody>
      </p:sp>
      <p:sp>
        <p:nvSpPr>
          <p:cNvPr id="26638" name="灯片编号占位符 14"/>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45</a:t>
            </a:fld>
            <a:endParaRPr lang="en-US" altLang="zh-CN" sz="1200" dirty="0"/>
          </a:p>
        </p:txBody>
      </p:sp>
      <mc:AlternateContent xmlns:mc="http://schemas.openxmlformats.org/markup-compatibility/2006" xmlns:a14="http://schemas.microsoft.com/office/drawing/2010/main">
        <mc:Choice Requires="a14">
          <p:sp>
            <p:nvSpPr>
              <p:cNvPr id="17" name="Object 30"/>
              <p:cNvSpPr txBox="1"/>
              <p:nvPr/>
            </p:nvSpPr>
            <p:spPr>
              <a:xfrm>
                <a:off x="251520" y="2580419"/>
                <a:ext cx="4436640" cy="582612"/>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b="0" i="1" smtClean="0">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400" i="1" smtClean="0">
                              <a:solidFill>
                                <a:srgbClr val="000000"/>
                              </a:solidFill>
                              <a:latin typeface="Cambria Math" panose="02040503050406030204" pitchFamily="18" charset="0"/>
                            </a:rPr>
                          </m:ctrlPr>
                        </m:sPrePr>
                        <m:sub>
                          <m:r>
                            <a:rPr lang="en-US" altLang="zh-CN" sz="2400" b="0" i="1" smtClean="0">
                              <a:solidFill>
                                <a:srgbClr val="000000"/>
                              </a:solidFill>
                              <a:latin typeface="Cambria Math" panose="02040503050406030204" charset="0"/>
                            </a:rPr>
                            <m:t>𝑖</m:t>
                          </m:r>
                          <m:r>
                            <a:rPr lang="en-US" altLang="zh-CN" sz="2400" b="0" i="1" smtClean="0">
                              <a:solidFill>
                                <a:srgbClr val="000000"/>
                              </a:solidFill>
                              <a:latin typeface="Cambria Math" panose="02040503050406030204" charset="0"/>
                            </a:rPr>
                            <m:t>+1</m:t>
                          </m:r>
                        </m:sub>
                        <m:sup>
                          <m:r>
                            <a:rPr lang="en-US" altLang="zh-CN" sz="2400" b="0" i="1" smtClean="0">
                              <a:latin typeface="Cambria Math" panose="02040503050406030204" charset="0"/>
                            </a:rPr>
                            <m:t>𝑖</m:t>
                          </m:r>
                        </m:sup>
                        <m:e>
                          <m:r>
                            <a:rPr lang="en-US" altLang="zh-CN" sz="2400" b="0" i="1" smtClean="0">
                              <a:latin typeface="Cambria Math" panose="02040503050406030204" charset="0"/>
                            </a:rPr>
                            <m:t>𝑅</m:t>
                          </m:r>
                        </m:e>
                      </m:sPre>
                      <m:sPre>
                        <m:sPrePr>
                          <m:ctrlPr>
                            <a:rPr lang="en-US" altLang="zh-CN" sz="2400" i="1" smtClean="0">
                              <a:latin typeface="Cambria Math" panose="02040503050406030204" pitchFamily="18" charset="0"/>
                            </a:rPr>
                          </m:ctrlPr>
                        </m:sPrePr>
                        <m:sub>
                          <m:r>
                            <a:rPr lang="en-US" altLang="zh-CN" sz="2400" i="1" smtClean="0">
                              <a:latin typeface="Cambria Math" panose="02040503050406030204" charset="0"/>
                            </a:rPr>
                            <m:t> </m:t>
                          </m:r>
                        </m:sub>
                        <m:sup>
                          <m:r>
                            <a:rPr lang="en-US" altLang="zh-CN" sz="2400" b="0" i="1" smtClean="0">
                              <a:latin typeface="Cambria Math" panose="02040503050406030204" charset="0"/>
                            </a:rPr>
                            <m:t>𝑖</m:t>
                          </m:r>
                          <m:r>
                            <a:rPr lang="en-US" altLang="zh-CN" sz="2400" b="0" i="1" smtClean="0">
                              <a:latin typeface="Cambria Math" panose="02040503050406030204" charset="0"/>
                            </a:rPr>
                            <m:t>+1</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b="0" i="1" smtClean="0">
                                  <a:latin typeface="Cambria Math" panose="02040503050406030204" charset="0"/>
                                </a:rPr>
                                <m:t>𝑖</m:t>
                              </m:r>
                              <m:r>
                                <a:rPr lang="en-US" altLang="zh-CN" sz="2400" b="0" i="1" smtClean="0">
                                  <a:latin typeface="Cambria Math" panose="02040503050406030204" charset="0"/>
                                </a:rPr>
                                <m:t>+1</m:t>
                              </m:r>
                            </m:sub>
                          </m:sSub>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𝐹</m:t>
                              </m:r>
                            </m:e>
                            <m:sub>
                              <m:r>
                                <a:rPr lang="en-US" altLang="zh-CN" sz="2400" i="1">
                                  <a:latin typeface="Cambria Math" panose="02040503050406030204" charset="0"/>
                                </a:rPr>
                                <m:t>𝑖</m:t>
                              </m:r>
                            </m:sub>
                          </m:sSub>
                        </m:e>
                      </m:sPre>
                    </m:oMath>
                  </m:oMathPara>
                </a14:m>
                <a:endParaRPr lang="zh-CN" altLang="en-US" sz="2400" dirty="0"/>
              </a:p>
            </p:txBody>
          </p:sp>
        </mc:Choice>
        <mc:Fallback xmlns="">
          <p:sp>
            <p:nvSpPr>
              <p:cNvPr id="17" name="Object 30"/>
              <p:cNvSpPr txBox="1">
                <a:spLocks noRot="1" noChangeAspect="1" noMove="1" noResize="1" noEditPoints="1" noAdjustHandles="1" noChangeArrowheads="1" noChangeShapeType="1" noTextEdit="1"/>
              </p:cNvSpPr>
              <p:nvPr/>
            </p:nvSpPr>
            <p:spPr>
              <a:xfrm>
                <a:off x="251520" y="2580419"/>
                <a:ext cx="4436640" cy="582612"/>
              </a:xfrm>
              <a:prstGeom prst="rect">
                <a:avLst/>
              </a:prstGeom>
              <a:blipFill rotWithShape="1">
                <a:blip r:embed="rId2"/>
                <a:stretch>
                  <a:fillRect l="-1" t="-71" r="13" b="16"/>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Object 29"/>
              <p:cNvSpPr txBox="1"/>
              <p:nvPr/>
            </p:nvSpPr>
            <p:spPr>
              <a:xfrm>
                <a:off x="395536" y="3239599"/>
                <a:ext cx="8892479" cy="569913"/>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𝑛</m:t>
                              </m:r>
                            </m:e>
                            <m:sub>
                              <m:r>
                                <a:rPr lang="en-US" altLang="zh-CN" sz="2400" b="0" i="1" smtClean="0">
                                  <a:latin typeface="Cambria Math" panose="02040503050406030204" charset="0"/>
                                </a:rPr>
                                <m:t>𝑖</m:t>
                              </m:r>
                            </m:sub>
                          </m:sSub>
                        </m:e>
                      </m:sPre>
                      <m:r>
                        <a:rPr lang="zh-CN" altLang="en-US" sz="2400" i="1">
                          <a:solidFill>
                            <a:srgbClr val="000000"/>
                          </a:solidFill>
                          <a:latin typeface="Cambria Math" panose="02040503050406030204" charset="0"/>
                        </a:rPr>
                        <m:t>=</m:t>
                      </m:r>
                      <m:sPre>
                        <m:sPrePr>
                          <m:ctrlPr>
                            <a:rPr lang="en-US" altLang="zh-CN" sz="2400" i="1" smtClean="0">
                              <a:solidFill>
                                <a:srgbClr val="000000"/>
                              </a:solidFill>
                              <a:latin typeface="Cambria Math" panose="02040503050406030204" pitchFamily="18" charset="0"/>
                            </a:rPr>
                          </m:ctrlPr>
                        </m:sPrePr>
                        <m:sub>
                          <m:r>
                            <a:rPr lang="en-US" altLang="zh-CN" sz="2400" i="1" smtClean="0">
                              <a:solidFill>
                                <a:srgbClr val="000000"/>
                              </a:solidFill>
                              <a:latin typeface="Cambria Math" panose="02040503050406030204" charset="0"/>
                            </a:rPr>
                            <m:t> </m:t>
                          </m:r>
                        </m:sub>
                        <m:sup>
                          <m:r>
                            <a:rPr lang="en-US" altLang="zh-CN" sz="2400" b="0" i="1" smtClean="0">
                              <a:latin typeface="Cambria Math" panose="02040503050406030204" charset="0"/>
                            </a:rPr>
                            <m:t>𝑖</m:t>
                          </m:r>
                        </m:sup>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charset="0"/>
                                </a:rPr>
                                <m:t>𝑁</m:t>
                              </m:r>
                            </m:e>
                            <m:sub>
                              <m:r>
                                <a:rPr lang="en-US" altLang="zh-CN" sz="2400" b="0" i="1" smtClean="0">
                                  <a:latin typeface="Cambria Math" panose="02040503050406030204" charset="0"/>
                                </a:rPr>
                                <m:t>𝑖</m:t>
                              </m:r>
                            </m:sub>
                          </m:sSub>
                        </m:e>
                      </m:sPre>
                      <m:r>
                        <a:rPr lang="en-US" altLang="zh-CN" sz="2400" b="0" i="1" smtClean="0">
                          <a:latin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𝑖</m:t>
                          </m:r>
                          <m:r>
                            <a:rPr lang="en-US" altLang="zh-CN" sz="2400" i="1">
                              <a:solidFill>
                                <a:srgbClr val="000000"/>
                              </a:solidFill>
                              <a:latin typeface="Cambria Math" panose="02040503050406030204" charset="0"/>
                            </a:rPr>
                            <m:t>+1</m:t>
                          </m:r>
                        </m:sub>
                        <m:sup>
                          <m:r>
                            <a:rPr lang="en-US" altLang="zh-CN" sz="2400" i="1">
                              <a:latin typeface="Cambria Math" panose="02040503050406030204" charset="0"/>
                            </a:rPr>
                            <m:t>𝑖</m:t>
                          </m:r>
                        </m:sup>
                        <m:e>
                          <m:r>
                            <a:rPr lang="en-US" altLang="zh-CN" sz="2400" i="1">
                              <a:latin typeface="Cambria Math" panose="02040503050406030204" charset="0"/>
                            </a:rPr>
                            <m:t>𝑅</m:t>
                          </m:r>
                        </m:e>
                      </m:sPre>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𝑛</m:t>
                              </m:r>
                            </m:e>
                            <m:sub>
                              <m:r>
                                <a:rPr lang="en-US" altLang="zh-CN" sz="2400" i="1">
                                  <a:latin typeface="Cambria Math" panose="02040503050406030204" charset="0"/>
                                </a:rPr>
                                <m:t>𝑖</m:t>
                              </m:r>
                              <m:r>
                                <a:rPr lang="en-US" altLang="zh-CN" sz="2400" i="1">
                                  <a:latin typeface="Cambria Math" panose="02040503050406030204" charset="0"/>
                                </a:rPr>
                                <m:t>+1</m:t>
                              </m:r>
                            </m:sub>
                          </m:sSub>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sSub>
                                <m:sSubPr>
                                  <m:ctrlPr>
                                    <a:rPr lang="en-US" altLang="zh-CN" sz="2400" i="1">
                                      <a:latin typeface="Cambria Math" panose="02040503050406030204" pitchFamily="18" charset="0"/>
                                    </a:rPr>
                                  </m:ctrlPr>
                                </m:sSubPr>
                                <m:e>
                                  <m:r>
                                    <a:rPr lang="en-US" altLang="zh-CN" sz="2400" i="1">
                                      <a:latin typeface="Cambria Math" panose="02040503050406030204" charset="0"/>
                                    </a:rPr>
                                    <m:t>𝐶</m:t>
                                  </m:r>
                                </m:e>
                                <m:sub>
                                  <m:r>
                                    <a:rPr lang="en-US" altLang="zh-CN" sz="2400" i="1">
                                      <a:latin typeface="Cambria Math" panose="02040503050406030204" charset="0"/>
                                    </a:rPr>
                                    <m:t>𝑖</m:t>
                                  </m:r>
                                </m:sub>
                              </m:sSub>
                            </m:sub>
                          </m:sSub>
                          <m:r>
                            <a:rPr lang="en-US" altLang="zh-CN" sz="2400" i="1" smtClean="0">
                              <a:latin typeface="Cambria Math" panose="02040503050406030204" charset="0"/>
                              <a:ea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𝐹</m:t>
                                  </m:r>
                                </m:e>
                                <m:sub>
                                  <m:r>
                                    <a:rPr lang="en-US" altLang="zh-CN" sz="2400" b="0" i="1" smtClean="0">
                                      <a:latin typeface="Cambria Math" panose="02040503050406030204" charset="0"/>
                                    </a:rPr>
                                    <m:t>𝑖</m:t>
                                  </m:r>
                                </m:sub>
                              </m:sSub>
                            </m:e>
                          </m:sPre>
                        </m:e>
                      </m:sPre>
                      <m:r>
                        <a:rPr lang="en-US" altLang="zh-CN" sz="2400" b="0" i="1" smtClean="0">
                          <a:latin typeface="Cambria Math" panose="02040503050406030204" charset="0"/>
                        </a:rPr>
                        <m:t>+</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𝑃</m:t>
                              </m:r>
                            </m:e>
                            <m:sub>
                              <m:r>
                                <a:rPr lang="en-US" altLang="zh-CN" sz="2400" b="0" i="1" smtClean="0">
                                  <a:latin typeface="Cambria Math" panose="02040503050406030204" charset="0"/>
                                </a:rPr>
                                <m:t>𝑖</m:t>
                              </m:r>
                              <m:r>
                                <a:rPr lang="en-US" altLang="zh-CN" sz="2400" b="0" i="1" smtClean="0">
                                  <a:latin typeface="Cambria Math" panose="02040503050406030204" charset="0"/>
                                </a:rPr>
                                <m:t>+1</m:t>
                              </m:r>
                            </m:sub>
                          </m:sSub>
                          <m:r>
                            <a:rPr lang="en-US" altLang="zh-CN" sz="2400" i="1">
                              <a:latin typeface="Cambria Math" panose="02040503050406030204" charset="0"/>
                              <a:ea typeface="Cambria Math" panose="02040503050406030204" charset="0"/>
                            </a:rPr>
                            <m:t>×</m:t>
                          </m:r>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𝑖</m:t>
                              </m:r>
                              <m:r>
                                <a:rPr lang="en-US" altLang="zh-CN" sz="2400" i="1">
                                  <a:solidFill>
                                    <a:srgbClr val="000000"/>
                                  </a:solidFill>
                                  <a:latin typeface="Cambria Math" panose="02040503050406030204" charset="0"/>
                                </a:rPr>
                                <m:t>+1</m:t>
                              </m:r>
                            </m:sub>
                            <m:sup>
                              <m:r>
                                <a:rPr lang="en-US" altLang="zh-CN" sz="2400" i="1">
                                  <a:latin typeface="Cambria Math" panose="02040503050406030204" charset="0"/>
                                </a:rPr>
                                <m:t>𝑖</m:t>
                              </m:r>
                            </m:sup>
                            <m:e>
                              <m:r>
                                <a:rPr lang="en-US" altLang="zh-CN" sz="2400" i="1">
                                  <a:latin typeface="Cambria Math" panose="02040503050406030204" charset="0"/>
                                </a:rPr>
                                <m:t>𝑅</m:t>
                              </m:r>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r>
                                    <a:rPr lang="en-US" altLang="zh-CN" sz="2400" i="1">
                                      <a:latin typeface="Cambria Math" panose="02040503050406030204" charset="0"/>
                                    </a:rPr>
                                    <m:t>+1</m:t>
                                  </m:r>
                                </m:sup>
                                <m:e>
                                  <m:sSub>
                                    <m:sSubPr>
                                      <m:ctrlPr>
                                        <a:rPr lang="en-US" altLang="zh-CN" sz="2400" i="1">
                                          <a:latin typeface="Cambria Math" panose="02040503050406030204" pitchFamily="18" charset="0"/>
                                        </a:rPr>
                                      </m:ctrlPr>
                                    </m:sSubPr>
                                    <m:e>
                                      <m:r>
                                        <a:rPr lang="en-US" altLang="zh-CN" sz="2400" b="0" i="1" smtClean="0">
                                          <a:latin typeface="Cambria Math" panose="02040503050406030204" charset="0"/>
                                        </a:rPr>
                                        <m:t>𝑓</m:t>
                                      </m:r>
                                    </m:e>
                                    <m:sub>
                                      <m:r>
                                        <a:rPr lang="en-US" altLang="zh-CN" sz="2400" i="1">
                                          <a:latin typeface="Cambria Math" panose="02040503050406030204" charset="0"/>
                                        </a:rPr>
                                        <m:t>𝑖</m:t>
                                      </m:r>
                                      <m:r>
                                        <a:rPr lang="en-US" altLang="zh-CN" sz="2400" i="1">
                                          <a:latin typeface="Cambria Math" panose="02040503050406030204" charset="0"/>
                                        </a:rPr>
                                        <m:t>+1</m:t>
                                      </m:r>
                                    </m:sub>
                                  </m:sSub>
                                </m:e>
                              </m:sPre>
                            </m:e>
                          </m:sPre>
                        </m:e>
                      </m:sPre>
                    </m:oMath>
                  </m:oMathPara>
                </a14:m>
                <a:endParaRPr lang="zh-CN" altLang="en-US" sz="2400" dirty="0"/>
              </a:p>
            </p:txBody>
          </p:sp>
        </mc:Choice>
        <mc:Fallback xmlns="">
          <p:sp>
            <p:nvSpPr>
              <p:cNvPr id="18" name="Object 29"/>
              <p:cNvSpPr txBox="1">
                <a:spLocks noRot="1" noChangeAspect="1" noMove="1" noResize="1" noEditPoints="1" noAdjustHandles="1" noChangeArrowheads="1" noChangeShapeType="1" noTextEdit="1"/>
              </p:cNvSpPr>
              <p:nvPr/>
            </p:nvSpPr>
            <p:spPr>
              <a:xfrm>
                <a:off x="395536" y="3239599"/>
                <a:ext cx="8892479" cy="569913"/>
              </a:xfrm>
              <a:prstGeom prst="rect">
                <a:avLst/>
              </a:prstGeom>
              <a:blipFill rotWithShape="1">
                <a:blip r:embed="rId3"/>
                <a:stretch>
                  <a:fillRect l="-6" t="-81" r="6" b="26"/>
                </a:stretch>
              </a:blipFill>
              <a:ln w="38100">
                <a:noFill/>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Object 8"/>
              <p:cNvSpPr txBox="1"/>
              <p:nvPr/>
            </p:nvSpPr>
            <p:spPr>
              <a:xfrm>
                <a:off x="683568" y="3809512"/>
                <a:ext cx="2540297" cy="641350"/>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𝜏</m:t>
                          </m:r>
                        </m:e>
                        <m:sub>
                          <m:r>
                            <a:rPr lang="zh-CN" altLang="en-US" sz="2400" i="1">
                              <a:solidFill>
                                <a:srgbClr val="000000"/>
                              </a:solidFill>
                              <a:latin typeface="Cambria Math" panose="02040503050406030204" charset="0"/>
                            </a:rPr>
                            <m:t>𝑖</m:t>
                          </m:r>
                        </m:sub>
                      </m:sSub>
                      <m:r>
                        <a:rPr lang="zh-CN" altLang="en-US" sz="2400" i="1">
                          <a:solidFill>
                            <a:srgbClr val="000000"/>
                          </a:solidFill>
                          <a:latin typeface="Cambria Math" panose="02040503050406030204" charset="0"/>
                        </a:rPr>
                        <m:t>=</m:t>
                      </m:r>
                      <m:sSup>
                        <m:sSupPr>
                          <m:ctrlPr>
                            <a:rPr lang="en-US" altLang="zh-CN" sz="2400" i="1" smtClean="0">
                              <a:latin typeface="Cambria Math" panose="02040503050406030204" pitchFamily="18" charset="0"/>
                            </a:rPr>
                          </m:ctrlPr>
                        </m:sSupPr>
                        <m:e>
                          <m:sPre>
                            <m:sPrePr>
                              <m:ctrlPr>
                                <a:rPr lang="en-US" altLang="zh-CN" sz="2400" i="1">
                                  <a:solidFill>
                                    <a:srgbClr val="000000"/>
                                  </a:solidFill>
                                  <a:latin typeface="Cambria Math" panose="02040503050406030204" pitchFamily="18" charset="0"/>
                                </a:rPr>
                              </m:ctrlPr>
                            </m:sPrePr>
                            <m:sub>
                              <m:r>
                                <a:rPr lang="en-US" altLang="zh-CN" sz="2400" i="1">
                                  <a:solidFill>
                                    <a:srgbClr val="000000"/>
                                  </a:solidFill>
                                  <a:latin typeface="Cambria Math" panose="02040503050406030204" charset="0"/>
                                </a:rPr>
                                <m:t> </m:t>
                              </m:r>
                            </m:sub>
                            <m:sup>
                              <m:r>
                                <a:rPr lang="en-US" altLang="zh-CN" sz="2400" i="1">
                                  <a:latin typeface="Cambria Math" panose="02040503050406030204" charset="0"/>
                                </a:rPr>
                                <m:t>𝑖</m:t>
                              </m:r>
                            </m:sup>
                            <m:e>
                              <m:sSub>
                                <m:sSubPr>
                                  <m:ctrlPr>
                                    <a:rPr lang="en-US" altLang="zh-CN" sz="2400" i="1">
                                      <a:latin typeface="Cambria Math" panose="02040503050406030204" pitchFamily="18" charset="0"/>
                                    </a:rPr>
                                  </m:ctrlPr>
                                </m:sSubPr>
                                <m:e>
                                  <m:r>
                                    <a:rPr lang="en-US" altLang="zh-CN" sz="2400" i="1">
                                      <a:latin typeface="Cambria Math" panose="02040503050406030204" charset="0"/>
                                    </a:rPr>
                                    <m:t>𝑛</m:t>
                                  </m:r>
                                </m:e>
                                <m:sub>
                                  <m:r>
                                    <a:rPr lang="en-US" altLang="zh-CN" sz="2400" i="1">
                                      <a:latin typeface="Cambria Math" panose="02040503050406030204" charset="0"/>
                                    </a:rPr>
                                    <m:t>𝑖</m:t>
                                  </m:r>
                                </m:sub>
                              </m:sSub>
                            </m:e>
                          </m:sPre>
                        </m:e>
                        <m:sup>
                          <m:r>
                            <a:rPr lang="en-US" altLang="zh-CN" sz="2400" b="0" i="1" smtClean="0">
                              <a:latin typeface="Cambria Math" panose="02040503050406030204" charset="0"/>
                            </a:rPr>
                            <m:t>𝑇</m:t>
                          </m:r>
                        </m:sup>
                      </m:sSup>
                      <m:sPre>
                        <m:sPrePr>
                          <m:ctrlPr>
                            <a:rPr lang="en-US" altLang="zh-CN" sz="2400" i="1">
                              <a:latin typeface="Cambria Math" panose="02040503050406030204" pitchFamily="18" charset="0"/>
                            </a:rPr>
                          </m:ctrlPr>
                        </m:sPrePr>
                        <m:sub>
                          <m:r>
                            <a:rPr lang="en-US" altLang="zh-CN" sz="2400" i="1">
                              <a:latin typeface="Cambria Math" panose="02040503050406030204" charset="0"/>
                            </a:rPr>
                            <m:t> </m:t>
                          </m:r>
                        </m:sub>
                        <m:sup>
                          <m:r>
                            <a:rPr lang="en-US" altLang="zh-CN" sz="2400" i="1">
                              <a:latin typeface="Cambria Math" panose="02040503050406030204" charset="0"/>
                            </a:rPr>
                            <m:t>𝑖</m:t>
                          </m:r>
                        </m:sup>
                        <m:e>
                          <m:sSub>
                            <m:sSubPr>
                              <m:ctrlPr>
                                <a:rPr lang="en-US" altLang="zh-CN" sz="2400" i="1" smtClean="0">
                                  <a:latin typeface="Cambria Math" panose="02040503050406030204" pitchFamily="18" charset="0"/>
                                </a:rPr>
                              </m:ctrlPr>
                            </m:sSubPr>
                            <m:e>
                              <m:acc>
                                <m:accPr>
                                  <m:chr m:val="̂"/>
                                  <m:ctrlPr>
                                    <a:rPr lang="en-US" altLang="zh-CN" sz="240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𝑍</m:t>
                                  </m:r>
                                </m:e>
                              </m:acc>
                            </m:e>
                            <m:sub>
                              <m:r>
                                <a:rPr lang="en-US" altLang="zh-CN" sz="2400" b="0" i="1" smtClean="0">
                                  <a:latin typeface="Cambria Math" panose="02040503050406030204" charset="0"/>
                                </a:rPr>
                                <m:t>𝑖</m:t>
                              </m:r>
                            </m:sub>
                          </m:sSub>
                        </m:e>
                      </m:sPre>
                    </m:oMath>
                  </m:oMathPara>
                </a14:m>
                <a:endParaRPr lang="zh-CN" altLang="en-US" sz="2400" dirty="0"/>
              </a:p>
            </p:txBody>
          </p:sp>
        </mc:Choice>
        <mc:Fallback xmlns="">
          <p:sp>
            <p:nvSpPr>
              <p:cNvPr id="19" name="Object 8"/>
              <p:cNvSpPr txBox="1">
                <a:spLocks noRot="1" noChangeAspect="1" noMove="1" noResize="1" noEditPoints="1" noAdjustHandles="1" noChangeArrowheads="1" noChangeShapeType="1" noTextEdit="1"/>
              </p:cNvSpPr>
              <p:nvPr/>
            </p:nvSpPr>
            <p:spPr>
              <a:xfrm>
                <a:off x="683568" y="3809512"/>
                <a:ext cx="2540297" cy="641350"/>
              </a:xfrm>
              <a:prstGeom prst="rect">
                <a:avLst/>
              </a:prstGeom>
              <a:blipFill rotWithShape="1">
                <a:blip r:embed="rId4"/>
                <a:stretch>
                  <a:fillRect l="-12" t="-23" r="24" b="23"/>
                </a:stretch>
              </a:blipFill>
              <a:ln w="38100">
                <a:noFill/>
                <a:miter/>
              </a:ln>
            </p:spPr>
            <p:txBody>
              <a:bodyPr/>
              <a:lstStyle/>
              <a:p>
                <a:r>
                  <a:rPr lang="zh-CN" altLang="en-US">
                    <a:noFill/>
                  </a:rPr>
                  <a:t> </a:t>
                </a:r>
              </a:p>
            </p:txBody>
          </p:sp>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1763713" y="188913"/>
            <a:ext cx="6618287" cy="706437"/>
          </a:xfrm>
          <a:noFill/>
          <a:ln>
            <a:noFill/>
          </a:ln>
          <a:effectLst/>
          <a:scene3d>
            <a:camera prst="orthographicFront"/>
            <a:lightRig rig="balanced" dir="t"/>
          </a:scene3d>
          <a:sp3d prstMaterial="plastic"/>
        </p:spPr>
        <p:txBody>
          <a:bodyPr vert="horz" anchor="ctr">
            <a:normAutofit fontScale="90000"/>
          </a:bodyPr>
          <a:lstStyle/>
          <a:p>
            <a:pPr marL="484505"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3.3.1 </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机械臂的牛顿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a:t>
            </a:r>
            <a:endParaRPr kumimoji="0" lang="zh-CN" altLang="en-US" sz="4000" b="0" i="0" u="none" strike="noStrike" kern="1200" cap="none" spc="0" normalizeH="0" baseline="0" noProof="0">
              <a:ln w="6350">
                <a:solidFill>
                  <a:schemeClr val="accent1">
                    <a:shade val="43000"/>
                  </a:schemeClr>
                </a:solidFill>
              </a:ln>
              <a:solidFill>
                <a:schemeClr val="tx1"/>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endParaRPr>
          </a:p>
        </p:txBody>
      </p:sp>
      <mc:AlternateContent xmlns:mc="http://schemas.openxmlformats.org/markup-compatibility/2006" xmlns:a14="http://schemas.microsoft.com/office/drawing/2010/main">
        <mc:Choice Requires="a14">
          <p:sp>
            <p:nvSpPr>
              <p:cNvPr id="27652" name="Rectangle 3"/>
              <p:cNvSpPr>
                <a:spLocks noGrp="1"/>
              </p:cNvSpPr>
              <p:nvPr>
                <p:ph type="body" sz="half" idx="1"/>
              </p:nvPr>
            </p:nvSpPr>
            <p:spPr>
              <a:xfrm>
                <a:off x="685800" y="1587623"/>
                <a:ext cx="8001000" cy="4267200"/>
              </a:xfrm>
            </p:spPr>
            <p:txBody>
              <a:bodyPr vert="horz" wrap="square" lIns="91440" tIns="45720" rIns="91440" bIns="45720" anchor="t" anchorCtr="0"/>
              <a:lstStyle/>
              <a:p>
                <a:pPr marL="0" indent="0" algn="just" eaLnBrk="1" hangingPunct="1">
                  <a:lnSpc>
                    <a:spcPct val="100000"/>
                  </a:lnSpc>
                  <a:buClr>
                    <a:schemeClr val="accent1"/>
                  </a:buClr>
                  <a:buSzPct val="80000"/>
                  <a:buNone/>
                </a:pPr>
                <a:r>
                  <a:rPr lang="en-US" altLang="zh-CN" sz="2400" dirty="0"/>
                  <a:t>        </a:t>
                </a:r>
                <a:r>
                  <a:rPr lang="zh-CN" altLang="en-US" sz="2400" dirty="0"/>
                  <a:t>引力对杆件作用的影响可以通过设置</a:t>
                </a:r>
                <a14:m>
                  <m:oMath xmlns:m="http://schemas.openxmlformats.org/officeDocument/2006/math">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charset="0"/>
                              </a:rPr>
                              <m:t>𝑣</m:t>
                            </m:r>
                          </m:e>
                        </m:acc>
                      </m:e>
                      <m:sub>
                        <m:r>
                          <a:rPr lang="zh-CN" altLang="en-US" sz="2400">
                            <a:solidFill>
                              <a:srgbClr val="000000"/>
                            </a:solidFill>
                            <a:latin typeface="Cambria Math" panose="02040503050406030204" charset="0"/>
                          </a:rPr>
                          <m:t>1</m:t>
                        </m:r>
                      </m:sub>
                    </m:sSub>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𝐺</m:t>
                    </m:r>
                  </m:oMath>
                </a14:m>
                <a:r>
                  <a:rPr lang="zh-CN" altLang="en-US" sz="2400" dirty="0"/>
                  <a:t>来实现，这里，</a:t>
                </a:r>
                <a:r>
                  <a:rPr lang="en-US" altLang="zh-CN" sz="2400" dirty="0"/>
                  <a:t>G</a:t>
                </a:r>
                <a:r>
                  <a:rPr lang="zh-CN" altLang="en-US" sz="2400" dirty="0"/>
                  <a:t>为引力常数。</a:t>
                </a:r>
              </a:p>
              <a:p>
                <a:pPr marL="0" indent="0" algn="just" eaLnBrk="1" hangingPunct="1">
                  <a:lnSpc>
                    <a:spcPct val="100000"/>
                  </a:lnSpc>
                  <a:buClr>
                    <a:schemeClr val="accent1"/>
                  </a:buClr>
                  <a:buSzPct val="80000"/>
                  <a:buFontTx/>
                  <a:buNone/>
                </a:pPr>
                <a:r>
                  <a:rPr lang="zh-CN" altLang="en-US" sz="2400" dirty="0"/>
                  <a:t>       上面给出了关节型机器人的动力学计算方法，对于移动关节可以推导相应的方程。</a:t>
                </a:r>
              </a:p>
              <a:p>
                <a:pPr marL="0" indent="0" algn="just" eaLnBrk="1" hangingPunct="1">
                  <a:lnSpc>
                    <a:spcPct val="100000"/>
                  </a:lnSpc>
                  <a:buClr>
                    <a:schemeClr val="accent1"/>
                  </a:buClr>
                  <a:buSzPct val="80000"/>
                  <a:buFontTx/>
                  <a:buNone/>
                </a:pPr>
                <a:r>
                  <a:rPr lang="zh-CN" altLang="en-US" sz="2400" dirty="0"/>
                  <a:t>        对一些相对简单的问题，用上述方法，也可能得到闭式解析结果。</a:t>
                </a:r>
              </a:p>
              <a:p>
                <a:pPr marL="0" indent="0" algn="just" eaLnBrk="1" hangingPunct="1">
                  <a:lnSpc>
                    <a:spcPct val="100000"/>
                  </a:lnSpc>
                  <a:buClr>
                    <a:schemeClr val="accent1"/>
                  </a:buClr>
                  <a:buSzPct val="80000"/>
                  <a:buFontTx/>
                  <a:buNone/>
                </a:pPr>
                <a:r>
                  <a:rPr lang="zh-CN" altLang="en-US" sz="2400" dirty="0"/>
                  <a:t>       上述递推算法是一种通用算法，可以用于任意自由度数的关节型机器人。</a:t>
                </a:r>
              </a:p>
            </p:txBody>
          </p:sp>
        </mc:Choice>
        <mc:Fallback xmlns="">
          <p:sp>
            <p:nvSpPr>
              <p:cNvPr id="27652" name="Rectangle 3"/>
              <p:cNvSpPr>
                <a:spLocks noRot="1" noChangeAspect="1" noMove="1" noResize="1" noEditPoints="1" noAdjustHandles="1" noChangeArrowheads="1" noChangeShapeType="1" noTextEdit="1"/>
              </p:cNvSpPr>
              <p:nvPr>
                <p:ph type="body" sz="half" idx="1"/>
              </p:nvPr>
            </p:nvSpPr>
            <p:spPr>
              <a:xfrm>
                <a:off x="685800" y="1587623"/>
                <a:ext cx="8001000" cy="4267200"/>
              </a:xfrm>
              <a:blipFill rotWithShape="1">
                <a:blip r:embed="rId2"/>
                <a:stretch>
                  <a:fillRect t="-3" b="3"/>
                </a:stretch>
              </a:blipFill>
            </p:spPr>
            <p:txBody>
              <a:bodyPr/>
              <a:lstStyle/>
              <a:p>
                <a:r>
                  <a:rPr lang="zh-CN" altLang="en-US">
                    <a:noFill/>
                  </a:rPr>
                  <a:t> </a:t>
                </a:r>
              </a:p>
            </p:txBody>
          </p:sp>
        </mc:Fallback>
      </mc:AlternateContent>
      <p:sp>
        <p:nvSpPr>
          <p:cNvPr id="27653" name="灯片编号占位符 5"/>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46</a:t>
            </a:fld>
            <a:endParaRPr lang="en-US" altLang="zh-CN"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714375"/>
            <a:ext cx="8572500" cy="6000750"/>
          </a:xfrm>
        </p:spPr>
        <p:txBody>
          <a:bodyPr vert="horz" wrap="square" lIns="91440" tIns="45720" rIns="91440" bIns="45720" numCol="1" rtlCol="0" anchor="t" anchorCtr="0" compatLnSpc="1">
            <a:normAutofit lnSpcReduction="10000"/>
          </a:bodyPr>
          <a:lstStyle/>
          <a:p>
            <a:pPr marL="0" marR="0" lvl="0" indent="0" algn="just" defTabSz="685800" rtl="0" eaLnBrk="1" fontAlgn="auto" latinLnBrk="0" hangingPunct="1">
              <a:lnSpc>
                <a:spcPct val="130000"/>
              </a:lnSpc>
              <a:spcBef>
                <a:spcPts val="750"/>
              </a:spcBef>
              <a:spcAft>
                <a:spcPts val="0"/>
              </a:spcAft>
              <a:buClrTx/>
              <a:buSzTx/>
              <a:buNone/>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从推导可以看出，很简单的二自由度平面关节型机器人的动力学方程已经很复杂，包含了很多因素，这些因素都在影响机器人的动力学特性。对于比较复杂的多自由度机器人，其动力学方程更庞杂，推导过程更为复杂，不利于机器人的实时控制。故进行动力学分析时，通常进行下列简化：</a:t>
            </a:r>
          </a:p>
          <a:p>
            <a:pPr marL="457200" marR="0" lvl="0" indent="-457200" algn="just" defTabSz="685800" rtl="0" eaLnBrk="1" fontAlgn="auto" latinLnBrk="0" hangingPunct="1">
              <a:lnSpc>
                <a:spcPct val="130000"/>
              </a:lnSpc>
              <a:spcBef>
                <a:spcPts val="750"/>
              </a:spcBef>
              <a:spcAft>
                <a:spcPts val="0"/>
              </a:spcAft>
              <a:buClrTx/>
              <a:buSzTx/>
              <a:buAutoNum type="arabicParenBoth"/>
              <a:defRPr/>
            </a:pP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当杆件长度不太长，重量很轻时，动力学方程中的重力矩项可以</a:t>
            </a:r>
            <a:endPar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marR="0" lvl="0" indent="0" algn="just" defTabSz="685800" rtl="0" eaLnBrk="1" fontAlgn="auto" latinLnBrk="0" hangingPunct="1">
              <a:lnSpc>
                <a:spcPct val="130000"/>
              </a:lnSpc>
              <a:spcBef>
                <a:spcPts val="750"/>
              </a:spcBef>
              <a:spcAft>
                <a:spcPts val="0"/>
              </a:spcAft>
              <a:buClrTx/>
              <a:buSzTx/>
              <a:buNone/>
              <a:defRPr/>
            </a:pP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省略。</a:t>
            </a:r>
          </a:p>
          <a:p>
            <a:pPr marL="0" marR="0" lvl="0" indent="0" algn="just" defTabSz="685800" rtl="0" eaLnBrk="1" fontAlgn="auto" latinLnBrk="0" hangingPunct="1">
              <a:lnSpc>
                <a:spcPct val="130000"/>
              </a:lnSpc>
              <a:spcBef>
                <a:spcPts val="75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(2) </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当关节速度不太大，机器人不是高速机器人时，含有</a:t>
            </a:r>
            <a:endPar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indent="0" algn="just" eaLnBrk="1" fontAlgn="auto" hangingPunct="1">
              <a:lnSpc>
                <a:spcPct val="130000"/>
              </a:lnSpc>
              <a:spcAft>
                <a:spcPts val="0"/>
              </a:spcAft>
              <a:buNone/>
              <a:defRPr/>
            </a:pPr>
            <a:r>
              <a:rPr kumimoji="0" lang="en-US" sz="22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        </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的项可以省略。</a:t>
            </a:r>
          </a:p>
          <a:p>
            <a:pPr marL="0" marR="0" lvl="0" indent="0" algn="just" defTabSz="685800" rtl="0" eaLnBrk="1" fontAlgn="auto" latinLnBrk="0" hangingPunct="1">
              <a:lnSpc>
                <a:spcPct val="130000"/>
              </a:lnSpc>
              <a:spcBef>
                <a:spcPts val="750"/>
              </a:spcBef>
              <a:spcAft>
                <a:spcPts val="0"/>
              </a:spcAft>
              <a:buClrTx/>
              <a:buSzTx/>
              <a:buNone/>
              <a:defRPr/>
            </a:pPr>
            <a:r>
              <a:rPr kumimoji="0" 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(3) </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当关节加速度不太大，即关节电动机的升、降速比较平稳时，</a:t>
            </a:r>
            <a:endPar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indent="0" algn="just" eaLnBrk="1" fontAlgn="auto" hangingPunct="1">
              <a:lnSpc>
                <a:spcPct val="130000"/>
              </a:lnSpc>
              <a:spcAft>
                <a:spcPts val="0"/>
              </a:spcAft>
              <a:buNone/>
              <a:defRPr/>
            </a:pP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含有     的项有时可以省略。但关节加速度减小会引起速度升</a:t>
            </a:r>
            <a:endPar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0" indent="0" algn="just" eaLnBrk="1" fontAlgn="auto" hangingPunct="1">
              <a:lnSpc>
                <a:spcPct val="130000"/>
              </a:lnSpc>
              <a:spcAft>
                <a:spcPts val="0"/>
              </a:spcAft>
              <a:buNone/>
              <a:defRPr/>
            </a:pP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降的时间增加，延长机器人作业循环的时间。</a:t>
            </a: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graphicFrame>
        <p:nvGraphicFramePr>
          <p:cNvPr id="64515" name="Object 2"/>
          <p:cNvGraphicFramePr>
            <a:graphicFrameLocks noChangeAspect="1"/>
          </p:cNvGraphicFramePr>
          <p:nvPr/>
        </p:nvGraphicFramePr>
        <p:xfrm>
          <a:off x="7429500" y="4076700"/>
          <a:ext cx="1428750" cy="393700"/>
        </p:xfrm>
        <a:graphic>
          <a:graphicData uri="http://schemas.openxmlformats.org/presentationml/2006/ole">
            <mc:AlternateContent xmlns:mc="http://schemas.openxmlformats.org/markup-compatibility/2006">
              <mc:Choice xmlns:v="urn:schemas-microsoft-com:vml" Requires="v">
                <p:oleObj spid="_x0000_s70688" r:id="rId3" imgW="876300" imgH="241300" progId="Equation.DSMT4">
                  <p:embed/>
                </p:oleObj>
              </mc:Choice>
              <mc:Fallback>
                <p:oleObj r:id="rId3" imgW="876300" imgH="241300" progId="Equation.DSMT4">
                  <p:embed/>
                  <p:pic>
                    <p:nvPicPr>
                      <p:cNvPr id="0" name="Object 2"/>
                      <p:cNvPicPr/>
                      <p:nvPr/>
                    </p:nvPicPr>
                    <p:blipFill>
                      <a:blip r:embed="rId4"/>
                      <a:stretch>
                        <a:fillRect/>
                      </a:stretch>
                    </p:blipFill>
                    <p:spPr>
                      <a:xfrm>
                        <a:off x="7429500" y="4076700"/>
                        <a:ext cx="1428750" cy="393700"/>
                      </a:xfrm>
                      <a:prstGeom prst="rect">
                        <a:avLst/>
                      </a:prstGeom>
                      <a:noFill/>
                      <a:ln w="38100">
                        <a:noFill/>
                        <a:miter/>
                      </a:ln>
                    </p:spPr>
                  </p:pic>
                </p:oleObj>
              </mc:Fallback>
            </mc:AlternateContent>
          </a:graphicData>
        </a:graphic>
      </p:graphicFrame>
      <p:graphicFrame>
        <p:nvGraphicFramePr>
          <p:cNvPr id="64516" name="Object 3"/>
          <p:cNvGraphicFramePr>
            <a:graphicFrameLocks noChangeAspect="1"/>
          </p:cNvGraphicFramePr>
          <p:nvPr/>
        </p:nvGraphicFramePr>
        <p:xfrm>
          <a:off x="1620183" y="5517232"/>
          <a:ext cx="571500" cy="452437"/>
        </p:xfrm>
        <a:graphic>
          <a:graphicData uri="http://schemas.openxmlformats.org/presentationml/2006/ole">
            <mc:AlternateContent xmlns:mc="http://schemas.openxmlformats.org/markup-compatibility/2006">
              <mc:Choice xmlns:v="urn:schemas-microsoft-com:vml" Requires="v">
                <p:oleObj spid="_x0000_s70689" r:id="rId5" imgW="304800" imgH="241300" progId="Equation.DSMT4">
                  <p:embed/>
                </p:oleObj>
              </mc:Choice>
              <mc:Fallback>
                <p:oleObj r:id="rId5" imgW="304800" imgH="241300" progId="Equation.DSMT4">
                  <p:embed/>
                  <p:pic>
                    <p:nvPicPr>
                      <p:cNvPr id="0" name="Object 3"/>
                      <p:cNvPicPr/>
                      <p:nvPr/>
                    </p:nvPicPr>
                    <p:blipFill>
                      <a:blip r:embed="rId6"/>
                      <a:stretch>
                        <a:fillRect/>
                      </a:stretch>
                    </p:blipFill>
                    <p:spPr>
                      <a:xfrm>
                        <a:off x="1620183" y="5517232"/>
                        <a:ext cx="571500" cy="452437"/>
                      </a:xfrm>
                      <a:prstGeom prst="rect">
                        <a:avLst/>
                      </a:prstGeom>
                      <a:noFill/>
                      <a:ln w="38100">
                        <a:noFill/>
                        <a:miter/>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
        <p:nvSpPr>
          <p:cNvPr id="28676"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77"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78"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79"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80"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81"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82" name="Rectangle 10"/>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83" name="Rectangle 11"/>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8684" name="Rectangle 12"/>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8674" name="Object 13"/>
          <p:cNvGraphicFramePr/>
          <p:nvPr/>
        </p:nvGraphicFramePr>
        <p:xfrm>
          <a:off x="5410200" y="1676400"/>
          <a:ext cx="3429000" cy="3565525"/>
        </p:xfrm>
        <a:graphic>
          <a:graphicData uri="http://schemas.openxmlformats.org/presentationml/2006/ole">
            <mc:AlternateContent xmlns:mc="http://schemas.openxmlformats.org/markup-compatibility/2006">
              <mc:Choice xmlns:v="urn:schemas-microsoft-com:vml" Requires="v">
                <p:oleObj spid="_x0000_s29775" r:id="rId3" imgW="1793240" imgH="1873885" progId="Visio.Drawing.11">
                  <p:embed/>
                </p:oleObj>
              </mc:Choice>
              <mc:Fallback>
                <p:oleObj r:id="rId3" imgW="1793240" imgH="1873885" progId="Visio.Drawing.11">
                  <p:embed/>
                  <p:pic>
                    <p:nvPicPr>
                      <p:cNvPr id="0" name="图片 3142"/>
                      <p:cNvPicPr/>
                      <p:nvPr/>
                    </p:nvPicPr>
                    <p:blipFill>
                      <a:blip r:embed="rId4"/>
                      <a:stretch>
                        <a:fillRect/>
                      </a:stretch>
                    </p:blipFill>
                    <p:spPr>
                      <a:xfrm>
                        <a:off x="5410200" y="1676400"/>
                        <a:ext cx="3429000" cy="3565525"/>
                      </a:xfrm>
                      <a:prstGeom prst="rect">
                        <a:avLst/>
                      </a:prstGeom>
                      <a:noFill/>
                      <a:ln w="38100">
                        <a:noFill/>
                        <a:miter/>
                      </a:ln>
                    </p:spPr>
                  </p:pic>
                </p:oleObj>
              </mc:Fallback>
            </mc:AlternateContent>
          </a:graphicData>
        </a:graphic>
      </p:graphicFrame>
      <p:sp>
        <p:nvSpPr>
          <p:cNvPr id="28685" name="Rectangle 14"/>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28686" name="Rectangle 15"/>
          <p:cNvSpPr/>
          <p:nvPr/>
        </p:nvSpPr>
        <p:spPr>
          <a:xfrm>
            <a:off x="5511800" y="5334000"/>
            <a:ext cx="3206750" cy="946150"/>
          </a:xfrm>
          <a:prstGeom prst="rect">
            <a:avLst/>
          </a:prstGeom>
          <a:noFill/>
          <a:ln w="9525">
            <a:noFill/>
          </a:ln>
        </p:spPr>
        <p:txBody>
          <a:bodyPr wrap="none" anchor="ctr" anchorCtr="0">
            <a:spAutoFit/>
          </a:bodyPr>
          <a:lstStyle/>
          <a:p>
            <a:pPr algn="ctr"/>
            <a:r>
              <a:rPr lang="zh-CN" altLang="en-US" sz="2800" dirty="0">
                <a:latin typeface="宋体" panose="02010600030101010101" pitchFamily="2" charset="-122"/>
                <a:cs typeface="Times New Roman" panose="02020603050405020304" pitchFamily="18" charset="0"/>
              </a:rPr>
              <a:t>图 </a:t>
            </a:r>
            <a:r>
              <a:rPr lang="en-US" altLang="zh-CN" sz="2800" dirty="0">
                <a:latin typeface="宋体" panose="02010600030101010101" pitchFamily="2" charset="-122"/>
                <a:cs typeface="Times New Roman" panose="02020603050405020304" pitchFamily="18" charset="0"/>
              </a:rPr>
              <a:t>3 </a:t>
            </a:r>
            <a:r>
              <a:rPr lang="zh-CN" altLang="en-US" sz="2800" dirty="0">
                <a:latin typeface="宋体" panose="02010600030101010101" pitchFamily="2" charset="-122"/>
                <a:cs typeface="Times New Roman" panose="02020603050405020304" pitchFamily="18" charset="0"/>
              </a:rPr>
              <a:t>平面两自由度</a:t>
            </a:r>
          </a:p>
          <a:p>
            <a:pPr algn="ctr"/>
            <a:r>
              <a:rPr lang="zh-CN" altLang="en-US" sz="2800" dirty="0">
                <a:latin typeface="宋体" panose="02010600030101010101" pitchFamily="2" charset="-122"/>
                <a:cs typeface="Times New Roman" panose="02020603050405020304" pitchFamily="18" charset="0"/>
              </a:rPr>
              <a:t>机器人机构</a:t>
            </a:r>
            <a:endParaRPr lang="zh-CN" altLang="en-US" sz="2800" dirty="0">
              <a:latin typeface="宋体" panose="02010600030101010101" pitchFamily="2" charset="-122"/>
            </a:endParaRPr>
          </a:p>
        </p:txBody>
      </p:sp>
      <p:sp>
        <p:nvSpPr>
          <p:cNvPr id="28687" name="Rectangle 29"/>
          <p:cNvSpPr/>
          <p:nvPr/>
        </p:nvSpPr>
        <p:spPr>
          <a:xfrm>
            <a:off x="457200" y="1066800"/>
            <a:ext cx="5257800" cy="4911725"/>
          </a:xfrm>
          <a:prstGeom prst="rect">
            <a:avLst/>
          </a:prstGeom>
          <a:noFill/>
          <a:ln w="9525">
            <a:noFill/>
          </a:ln>
        </p:spPr>
        <p:txBody>
          <a:bodyPr>
            <a:spAutoFit/>
          </a:bodyPr>
          <a:lstStyle/>
          <a:p>
            <a:pPr>
              <a:lnSpc>
                <a:spcPct val="90000"/>
              </a:lnSpc>
            </a:pPr>
            <a:r>
              <a:rPr lang="zh-CN" altLang="en-US" sz="3200" dirty="0">
                <a:latin typeface="宋体" panose="02010600030101010101" pitchFamily="2" charset="-122"/>
              </a:rPr>
              <a:t>例</a:t>
            </a:r>
            <a:r>
              <a:rPr lang="en-US" altLang="zh-CN" sz="3200" dirty="0">
                <a:latin typeface="宋体" panose="02010600030101010101" pitchFamily="2" charset="-122"/>
              </a:rPr>
              <a:t>1  </a:t>
            </a:r>
            <a:r>
              <a:rPr lang="zh-CN" altLang="en-US" sz="3200" dirty="0">
                <a:latin typeface="宋体" panose="02010600030101010101" pitchFamily="2" charset="-122"/>
              </a:rPr>
              <a:t>如图</a:t>
            </a:r>
            <a:r>
              <a:rPr lang="en-US" altLang="zh-CN" sz="3200" dirty="0">
                <a:latin typeface="宋体" panose="02010600030101010101" pitchFamily="2" charset="-122"/>
              </a:rPr>
              <a:t>3</a:t>
            </a:r>
            <a:r>
              <a:rPr lang="zh-CN" altLang="en-US" sz="3200" dirty="0">
                <a:latin typeface="宋体" panose="02010600030101010101" pitchFamily="2" charset="-122"/>
              </a:rPr>
              <a:t>所示的平面两自由度机器人机构。</a:t>
            </a:r>
          </a:p>
          <a:p>
            <a:pPr>
              <a:lnSpc>
                <a:spcPct val="90000"/>
              </a:lnSpc>
            </a:pPr>
            <a:r>
              <a:rPr lang="zh-CN" altLang="en-US" sz="3200" dirty="0">
                <a:latin typeface="宋体" panose="02010600030101010101" pitchFamily="2" charset="-122"/>
              </a:rPr>
              <a:t>连杆</a:t>
            </a:r>
            <a:r>
              <a:rPr lang="en-US" altLang="zh-CN" sz="3200" dirty="0">
                <a:latin typeface="宋体" panose="02010600030101010101" pitchFamily="2" charset="-122"/>
              </a:rPr>
              <a:t>L</a:t>
            </a:r>
            <a:r>
              <a:rPr lang="en-US" altLang="zh-CN" sz="2000" dirty="0">
                <a:latin typeface="宋体" panose="02010600030101010101" pitchFamily="2" charset="-122"/>
              </a:rPr>
              <a:t>1</a:t>
            </a:r>
            <a:r>
              <a:rPr lang="zh-CN" altLang="en-US" sz="3200" dirty="0">
                <a:latin typeface="宋体" panose="02010600030101010101" pitchFamily="2" charset="-122"/>
              </a:rPr>
              <a:t>质心为</a:t>
            </a:r>
            <a:r>
              <a:rPr lang="en-US" altLang="zh-CN" sz="3200" dirty="0">
                <a:latin typeface="宋体" panose="02010600030101010101" pitchFamily="2" charset="-122"/>
              </a:rPr>
              <a:t>C</a:t>
            </a:r>
            <a:r>
              <a:rPr lang="en-US" altLang="zh-CN" sz="2000" dirty="0">
                <a:latin typeface="宋体" panose="02010600030101010101" pitchFamily="2" charset="-122"/>
              </a:rPr>
              <a:t>1</a:t>
            </a:r>
            <a:r>
              <a:rPr lang="zh-CN" altLang="en-US" sz="3200" dirty="0">
                <a:latin typeface="宋体" panose="02010600030101010101" pitchFamily="2" charset="-122"/>
              </a:rPr>
              <a:t>，质量为</a:t>
            </a:r>
            <a:r>
              <a:rPr lang="en-US" altLang="zh-CN" sz="3200" dirty="0">
                <a:latin typeface="宋体" panose="02010600030101010101" pitchFamily="2" charset="-122"/>
              </a:rPr>
              <a:t>m</a:t>
            </a:r>
            <a:r>
              <a:rPr lang="en-US" altLang="zh-CN" sz="2000" dirty="0">
                <a:latin typeface="宋体" panose="02010600030101010101" pitchFamily="2" charset="-122"/>
              </a:rPr>
              <a:t>1</a:t>
            </a:r>
            <a:r>
              <a:rPr lang="zh-CN" altLang="en-US" sz="3200" dirty="0">
                <a:latin typeface="宋体" panose="02010600030101010101" pitchFamily="2" charset="-122"/>
              </a:rPr>
              <a:t>，</a:t>
            </a:r>
          </a:p>
          <a:p>
            <a:pPr>
              <a:lnSpc>
                <a:spcPct val="90000"/>
              </a:lnSpc>
            </a:pPr>
            <a:r>
              <a:rPr lang="zh-CN" altLang="en-US" sz="3200" dirty="0">
                <a:latin typeface="宋体" panose="02010600030101010101" pitchFamily="2" charset="-122"/>
              </a:rPr>
              <a:t>驱动力矩为</a:t>
            </a:r>
            <a:r>
              <a:rPr lang="en-US" altLang="zh-CN" sz="3200" b="1" dirty="0">
                <a:latin typeface="宋体" panose="02010600030101010101" pitchFamily="2" charset="-122"/>
              </a:rPr>
              <a:t>m</a:t>
            </a:r>
            <a:r>
              <a:rPr lang="en-US" altLang="zh-CN" sz="2000" dirty="0">
                <a:latin typeface="宋体" panose="02010600030101010101" pitchFamily="2" charset="-122"/>
              </a:rPr>
              <a:t>1</a:t>
            </a:r>
            <a:r>
              <a:rPr lang="en-US" altLang="zh-CN" sz="3200" dirty="0">
                <a:latin typeface="宋体" panose="02010600030101010101" pitchFamily="2" charset="-122"/>
              </a:rPr>
              <a:t>=[0 0 m</a:t>
            </a:r>
            <a:r>
              <a:rPr lang="en-US" altLang="zh-CN" sz="2000" dirty="0">
                <a:latin typeface="宋体" panose="02010600030101010101" pitchFamily="2" charset="-122"/>
              </a:rPr>
              <a:t>11</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zh-CN" altLang="en-US" sz="3200" dirty="0">
                <a:latin typeface="宋体" panose="02010600030101010101" pitchFamily="2" charset="-122"/>
              </a:rPr>
              <a:t>，角速度为</a:t>
            </a:r>
            <a:r>
              <a:rPr lang="el-GR" altLang="zh-CN" sz="3200" b="1" dirty="0">
                <a:latin typeface="宋体" panose="02010600030101010101" pitchFamily="2" charset="-122"/>
              </a:rPr>
              <a:t>ω</a:t>
            </a:r>
            <a:r>
              <a:rPr lang="en-US" altLang="zh-CN" sz="2000" dirty="0">
                <a:latin typeface="宋体" panose="02010600030101010101" pitchFamily="2" charset="-122"/>
              </a:rPr>
              <a:t>1</a:t>
            </a:r>
            <a:r>
              <a:rPr lang="en-US" altLang="zh-CN" sz="3200" dirty="0">
                <a:latin typeface="宋体" panose="02010600030101010101" pitchFamily="2" charset="-122"/>
              </a:rPr>
              <a:t>=[0 0 </a:t>
            </a:r>
            <a:r>
              <a:rPr lang="el-GR" altLang="zh-CN" sz="3200" dirty="0">
                <a:latin typeface="宋体" panose="02010600030101010101" pitchFamily="2" charset="-122"/>
              </a:rPr>
              <a:t>ω</a:t>
            </a:r>
            <a:r>
              <a:rPr lang="en-US" altLang="zh-CN" sz="2000" dirty="0">
                <a:latin typeface="宋体" panose="02010600030101010101" pitchFamily="2" charset="-122"/>
              </a:rPr>
              <a:t>1</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en-US" altLang="zh-CN" sz="3200" dirty="0">
                <a:latin typeface="宋体" panose="02010600030101010101" pitchFamily="2" charset="-122"/>
              </a:rPr>
              <a:t>,</a:t>
            </a:r>
          </a:p>
          <a:p>
            <a:pPr>
              <a:lnSpc>
                <a:spcPct val="90000"/>
              </a:lnSpc>
            </a:pPr>
            <a:r>
              <a:rPr lang="zh-CN" altLang="en-US" sz="3200" dirty="0">
                <a:latin typeface="宋体" panose="02010600030101010101" pitchFamily="2" charset="-122"/>
              </a:rPr>
              <a:t>加速度为</a:t>
            </a:r>
            <a:r>
              <a:rPr lang="el-GR" altLang="zh-CN" sz="3200" b="1" dirty="0">
                <a:latin typeface="宋体" panose="02010600030101010101" pitchFamily="2" charset="-122"/>
              </a:rPr>
              <a:t>ε</a:t>
            </a:r>
            <a:r>
              <a:rPr lang="en-US" altLang="zh-CN" sz="2000" dirty="0">
                <a:latin typeface="宋体" panose="02010600030101010101" pitchFamily="2" charset="-122"/>
              </a:rPr>
              <a:t>1</a:t>
            </a:r>
            <a:r>
              <a:rPr lang="en-US" altLang="zh-CN" sz="3200" dirty="0">
                <a:latin typeface="宋体" panose="02010600030101010101" pitchFamily="2" charset="-122"/>
              </a:rPr>
              <a:t>=[0 0 </a:t>
            </a:r>
            <a:r>
              <a:rPr lang="el-GR" altLang="zh-CN" sz="3200" dirty="0">
                <a:latin typeface="宋体" panose="02010600030101010101" pitchFamily="2" charset="-122"/>
              </a:rPr>
              <a:t>ε</a:t>
            </a:r>
            <a:r>
              <a:rPr lang="en-US" altLang="zh-CN" sz="2000" dirty="0">
                <a:latin typeface="宋体" panose="02010600030101010101" pitchFamily="2" charset="-122"/>
              </a:rPr>
              <a:t>1</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en-US" altLang="zh-CN" sz="3200" dirty="0">
                <a:latin typeface="宋体" panose="02010600030101010101" pitchFamily="2" charset="-122"/>
              </a:rPr>
              <a:t>; </a:t>
            </a:r>
          </a:p>
          <a:p>
            <a:pPr>
              <a:lnSpc>
                <a:spcPct val="90000"/>
              </a:lnSpc>
            </a:pPr>
            <a:r>
              <a:rPr lang="zh-CN" altLang="en-US" sz="3200" dirty="0">
                <a:latin typeface="宋体" panose="02010600030101010101" pitchFamily="2" charset="-122"/>
              </a:rPr>
              <a:t>连杆</a:t>
            </a:r>
            <a:r>
              <a:rPr lang="en-US" altLang="zh-CN" sz="3200" dirty="0">
                <a:latin typeface="宋体" panose="02010600030101010101" pitchFamily="2" charset="-122"/>
              </a:rPr>
              <a:t>L</a:t>
            </a:r>
            <a:r>
              <a:rPr lang="en-US" altLang="zh-CN" sz="2000" dirty="0">
                <a:latin typeface="宋体" panose="02010600030101010101" pitchFamily="2" charset="-122"/>
              </a:rPr>
              <a:t>2</a:t>
            </a:r>
            <a:r>
              <a:rPr lang="zh-CN" altLang="en-US" sz="3200" dirty="0">
                <a:latin typeface="宋体" panose="02010600030101010101" pitchFamily="2" charset="-122"/>
              </a:rPr>
              <a:t>质心为</a:t>
            </a:r>
            <a:r>
              <a:rPr lang="en-US" altLang="zh-CN" sz="3200" dirty="0">
                <a:latin typeface="宋体" panose="02010600030101010101" pitchFamily="2" charset="-122"/>
              </a:rPr>
              <a:t>C</a:t>
            </a:r>
            <a:r>
              <a:rPr lang="en-US" altLang="zh-CN" sz="2000" dirty="0">
                <a:latin typeface="宋体" panose="02010600030101010101" pitchFamily="2" charset="-122"/>
              </a:rPr>
              <a:t>2</a:t>
            </a:r>
            <a:r>
              <a:rPr lang="zh-CN" altLang="en-US" sz="3200" dirty="0">
                <a:latin typeface="宋体" panose="02010600030101010101" pitchFamily="2" charset="-122"/>
              </a:rPr>
              <a:t>，质量为</a:t>
            </a:r>
            <a:r>
              <a:rPr lang="en-US" altLang="zh-CN" sz="3200" dirty="0">
                <a:latin typeface="宋体" panose="02010600030101010101" pitchFamily="2" charset="-122"/>
              </a:rPr>
              <a:t>m</a:t>
            </a:r>
            <a:r>
              <a:rPr lang="en-US" altLang="zh-CN" sz="2000" dirty="0">
                <a:latin typeface="宋体" panose="02010600030101010101" pitchFamily="2" charset="-122"/>
              </a:rPr>
              <a:t>2</a:t>
            </a:r>
            <a:r>
              <a:rPr lang="zh-CN" altLang="en-US" sz="3200" dirty="0">
                <a:latin typeface="宋体" panose="02010600030101010101" pitchFamily="2" charset="-122"/>
              </a:rPr>
              <a:t>，</a:t>
            </a:r>
          </a:p>
          <a:p>
            <a:pPr>
              <a:lnSpc>
                <a:spcPct val="90000"/>
              </a:lnSpc>
            </a:pPr>
            <a:r>
              <a:rPr lang="zh-CN" altLang="en-US" sz="3200" dirty="0">
                <a:latin typeface="宋体" panose="02010600030101010101" pitchFamily="2" charset="-122"/>
              </a:rPr>
              <a:t>驱动力矩为</a:t>
            </a:r>
            <a:r>
              <a:rPr lang="en-US" altLang="zh-CN" sz="3200" b="1" dirty="0">
                <a:latin typeface="宋体" panose="02010600030101010101" pitchFamily="2" charset="-122"/>
              </a:rPr>
              <a:t>m</a:t>
            </a:r>
            <a:r>
              <a:rPr lang="en-US" altLang="zh-CN" sz="2000" dirty="0">
                <a:latin typeface="宋体" panose="02010600030101010101" pitchFamily="2" charset="-122"/>
              </a:rPr>
              <a:t>2</a:t>
            </a:r>
            <a:r>
              <a:rPr lang="en-US" altLang="zh-CN" sz="3200" dirty="0">
                <a:latin typeface="宋体" panose="02010600030101010101" pitchFamily="2" charset="-122"/>
              </a:rPr>
              <a:t>=[0 0 m</a:t>
            </a:r>
            <a:r>
              <a:rPr lang="en-US" altLang="zh-CN" sz="2000" dirty="0">
                <a:latin typeface="宋体" panose="02010600030101010101" pitchFamily="2" charset="-122"/>
              </a:rPr>
              <a:t>22</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zh-CN" altLang="en-US" sz="3200" dirty="0">
                <a:latin typeface="宋体" panose="02010600030101010101" pitchFamily="2" charset="-122"/>
              </a:rPr>
              <a:t>，角速度为</a:t>
            </a:r>
            <a:r>
              <a:rPr lang="el-GR" altLang="zh-CN" sz="3200" b="1" dirty="0">
                <a:latin typeface="宋体" panose="02010600030101010101" pitchFamily="2" charset="-122"/>
              </a:rPr>
              <a:t>ω</a:t>
            </a:r>
            <a:r>
              <a:rPr lang="en-US" altLang="zh-CN" sz="2000" dirty="0">
                <a:latin typeface="宋体" panose="02010600030101010101" pitchFamily="2" charset="-122"/>
              </a:rPr>
              <a:t>2</a:t>
            </a:r>
            <a:r>
              <a:rPr lang="en-US" altLang="zh-CN" sz="3200" dirty="0">
                <a:latin typeface="宋体" panose="02010600030101010101" pitchFamily="2" charset="-122"/>
              </a:rPr>
              <a:t>=[0 0 </a:t>
            </a:r>
            <a:r>
              <a:rPr lang="el-GR" altLang="zh-CN" sz="3200" dirty="0">
                <a:latin typeface="宋体" panose="02010600030101010101" pitchFamily="2" charset="-122"/>
              </a:rPr>
              <a:t>ω</a:t>
            </a:r>
            <a:r>
              <a:rPr lang="en-US" altLang="zh-CN" sz="2000" dirty="0">
                <a:latin typeface="宋体" panose="02010600030101010101" pitchFamily="2" charset="-122"/>
              </a:rPr>
              <a:t>2</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en-US" altLang="zh-CN" sz="3200" dirty="0">
                <a:latin typeface="宋体" panose="02010600030101010101" pitchFamily="2" charset="-122"/>
              </a:rPr>
              <a:t>,</a:t>
            </a:r>
          </a:p>
          <a:p>
            <a:pPr>
              <a:lnSpc>
                <a:spcPct val="90000"/>
              </a:lnSpc>
            </a:pPr>
            <a:r>
              <a:rPr lang="zh-CN" altLang="en-US" sz="3200" dirty="0">
                <a:latin typeface="宋体" panose="02010600030101010101" pitchFamily="2" charset="-122"/>
              </a:rPr>
              <a:t>加速度为</a:t>
            </a:r>
            <a:r>
              <a:rPr lang="el-GR" altLang="zh-CN" sz="3200" b="1" dirty="0">
                <a:latin typeface="宋体" panose="02010600030101010101" pitchFamily="2" charset="-122"/>
              </a:rPr>
              <a:t>ε</a:t>
            </a:r>
            <a:r>
              <a:rPr lang="en-US" altLang="zh-CN" sz="2000" dirty="0">
                <a:latin typeface="宋体" panose="02010600030101010101" pitchFamily="2" charset="-122"/>
              </a:rPr>
              <a:t>2</a:t>
            </a:r>
            <a:r>
              <a:rPr lang="en-US" altLang="zh-CN" sz="3200" dirty="0">
                <a:latin typeface="宋体" panose="02010600030101010101" pitchFamily="2" charset="-122"/>
              </a:rPr>
              <a:t>=[0 0 </a:t>
            </a:r>
            <a:r>
              <a:rPr lang="el-GR" altLang="zh-CN" sz="3200" dirty="0">
                <a:latin typeface="宋体" panose="02010600030101010101" pitchFamily="2" charset="-122"/>
              </a:rPr>
              <a:t>ε</a:t>
            </a:r>
            <a:r>
              <a:rPr lang="en-US" altLang="zh-CN" sz="2000" dirty="0">
                <a:latin typeface="宋体" panose="02010600030101010101" pitchFamily="2" charset="-122"/>
              </a:rPr>
              <a:t>2</a:t>
            </a:r>
            <a:r>
              <a:rPr lang="en-US" altLang="zh-CN" sz="3200" dirty="0">
                <a:latin typeface="宋体" panose="02010600030101010101" pitchFamily="2" charset="-122"/>
              </a:rPr>
              <a:t>]</a:t>
            </a:r>
            <a:r>
              <a:rPr lang="en-US" altLang="zh-CN" sz="3200" baseline="30000" dirty="0">
                <a:latin typeface="宋体" panose="02010600030101010101" pitchFamily="2" charset="-122"/>
              </a:rPr>
              <a:t>T</a:t>
            </a:r>
            <a:r>
              <a:rPr lang="zh-CN" altLang="en-US" sz="3200" dirty="0">
                <a:latin typeface="宋体" panose="02010600030101010101" pitchFamily="2" charset="-122"/>
              </a:rPr>
              <a:t>，</a:t>
            </a:r>
          </a:p>
          <a:p>
            <a:pPr>
              <a:lnSpc>
                <a:spcPct val="90000"/>
              </a:lnSpc>
            </a:pPr>
            <a:endParaRPr lang="en-US" altLang="zh-CN" sz="3200" dirty="0">
              <a:latin typeface="宋体" panose="02010600030101010101" pitchFamily="2" charset="-122"/>
            </a:endParaRPr>
          </a:p>
        </p:txBody>
      </p:sp>
      <p:sp>
        <p:nvSpPr>
          <p:cNvPr id="28688" name="灯片编号占位符 16"/>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48</a:t>
            </a:fld>
            <a:endParaRPr lang="en-US" altLang="zh-CN" sz="1300" dirty="0">
              <a:solidFill>
                <a:srgbClr val="FFFFF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0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09"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10"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11"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12"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13" name="Rectangle 10"/>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29714" name="Rectangle 16"/>
          <p:cNvSpPr/>
          <p:nvPr/>
        </p:nvSpPr>
        <p:spPr>
          <a:xfrm>
            <a:off x="762000" y="1066800"/>
            <a:ext cx="7696200" cy="1406525"/>
          </a:xfrm>
          <a:prstGeom prst="rect">
            <a:avLst/>
          </a:prstGeom>
          <a:noFill/>
          <a:ln w="9525">
            <a:noFill/>
          </a:ln>
        </p:spPr>
        <p:txBody>
          <a:bodyPr>
            <a:spAutoFit/>
          </a:bodyPr>
          <a:lstStyle/>
          <a:p>
            <a:pPr>
              <a:lnSpc>
                <a:spcPct val="90000"/>
              </a:lnSpc>
            </a:pPr>
            <a:r>
              <a:rPr lang="en-US" altLang="zh-CN" sz="3200" dirty="0">
                <a:latin typeface="宋体" panose="02010600030101010101" pitchFamily="2" charset="-122"/>
              </a:rPr>
              <a:t>    </a:t>
            </a:r>
            <a:r>
              <a:rPr lang="zh-CN" altLang="en-US" sz="3200" dirty="0">
                <a:latin typeface="宋体" panose="02010600030101010101" pitchFamily="2" charset="-122"/>
              </a:rPr>
              <a:t>选取关节</a:t>
            </a:r>
            <a:r>
              <a:rPr lang="en-US" altLang="zh-CN" sz="3200" dirty="0">
                <a:latin typeface="宋体" panose="02010600030101010101" pitchFamily="2" charset="-122"/>
              </a:rPr>
              <a:t>O</a:t>
            </a:r>
            <a:r>
              <a:rPr lang="zh-CN" altLang="en-US" sz="3200" dirty="0">
                <a:latin typeface="宋体" panose="02010600030101010101" pitchFamily="2" charset="-122"/>
              </a:rPr>
              <a:t>和关节</a:t>
            </a:r>
            <a:r>
              <a:rPr lang="en-US" altLang="zh-CN" sz="3200" dirty="0">
                <a:latin typeface="宋体" panose="02010600030101010101" pitchFamily="2" charset="-122"/>
              </a:rPr>
              <a:t>A</a:t>
            </a:r>
            <a:r>
              <a:rPr lang="zh-CN" altLang="en-US" sz="3200" dirty="0">
                <a:latin typeface="宋体" panose="02010600030101010101" pitchFamily="2" charset="-122"/>
              </a:rPr>
              <a:t>处的转角</a:t>
            </a:r>
            <a:r>
              <a:rPr lang="el-GR" altLang="zh-CN" sz="3200" i="1" dirty="0">
                <a:latin typeface="宋体" panose="02010600030101010101" pitchFamily="2" charset="-122"/>
              </a:rPr>
              <a:t>θ</a:t>
            </a:r>
            <a:r>
              <a:rPr lang="en-US" altLang="zh-CN" sz="2000" dirty="0">
                <a:latin typeface="宋体" panose="02010600030101010101" pitchFamily="2" charset="-122"/>
              </a:rPr>
              <a:t>1</a:t>
            </a:r>
            <a:r>
              <a:rPr lang="zh-CN" altLang="en-US" sz="3200" dirty="0">
                <a:latin typeface="宋体" panose="02010600030101010101" pitchFamily="2" charset="-122"/>
              </a:rPr>
              <a:t>和</a:t>
            </a:r>
            <a:r>
              <a:rPr lang="el-GR" altLang="zh-CN" sz="3200" i="1" dirty="0">
                <a:latin typeface="宋体" panose="02010600030101010101" pitchFamily="2" charset="-122"/>
              </a:rPr>
              <a:t>θ</a:t>
            </a:r>
            <a:r>
              <a:rPr lang="en-US" altLang="zh-CN" sz="2000" dirty="0">
                <a:latin typeface="宋体" panose="02010600030101010101" pitchFamily="2" charset="-122"/>
              </a:rPr>
              <a:t>2</a:t>
            </a:r>
            <a:r>
              <a:rPr lang="zh-CN" altLang="en-US" sz="3200" dirty="0">
                <a:latin typeface="宋体" panose="02010600030101010101" pitchFamily="2" charset="-122"/>
              </a:rPr>
              <a:t>为系统的广义坐标，可以写出连杆</a:t>
            </a:r>
            <a:r>
              <a:rPr lang="en-US" altLang="zh-CN" sz="3200" i="1" dirty="0">
                <a:latin typeface="宋体" panose="02010600030101010101" pitchFamily="2" charset="-122"/>
              </a:rPr>
              <a:t>L</a:t>
            </a:r>
            <a:r>
              <a:rPr lang="en-US" altLang="zh-CN" sz="2000" dirty="0">
                <a:latin typeface="宋体" panose="02010600030101010101" pitchFamily="2" charset="-122"/>
              </a:rPr>
              <a:t>1</a:t>
            </a:r>
            <a:r>
              <a:rPr lang="zh-CN" altLang="en-US" sz="3200" dirty="0">
                <a:latin typeface="宋体" panose="02010600030101010101" pitchFamily="2" charset="-122"/>
              </a:rPr>
              <a:t>的牛顿</a:t>
            </a:r>
            <a:r>
              <a:rPr lang="en-US" altLang="zh-CN" sz="3200" dirty="0">
                <a:latin typeface="宋体" panose="02010600030101010101" pitchFamily="2" charset="-122"/>
              </a:rPr>
              <a:t>—</a:t>
            </a:r>
            <a:r>
              <a:rPr lang="zh-CN" altLang="en-US" sz="3200" dirty="0">
                <a:latin typeface="宋体" panose="02010600030101010101" pitchFamily="2" charset="-122"/>
              </a:rPr>
              <a:t>欧拉方程为</a:t>
            </a:r>
            <a:r>
              <a:rPr lang="en-US" altLang="zh-CN" sz="3200" dirty="0">
                <a:latin typeface="宋体" panose="02010600030101010101" pitchFamily="2" charset="-122"/>
              </a:rPr>
              <a:t>:</a:t>
            </a:r>
          </a:p>
        </p:txBody>
      </p:sp>
      <p:sp>
        <p:nvSpPr>
          <p:cNvPr id="29715" name="Rectangle 17"/>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9698" name="Object 18"/>
          <p:cNvGraphicFramePr/>
          <p:nvPr/>
        </p:nvGraphicFramePr>
        <p:xfrm>
          <a:off x="1752600" y="2438400"/>
          <a:ext cx="2836863" cy="522288"/>
        </p:xfrm>
        <a:graphic>
          <a:graphicData uri="http://schemas.openxmlformats.org/presentationml/2006/ole">
            <mc:AlternateContent xmlns:mc="http://schemas.openxmlformats.org/markup-compatibility/2006">
              <mc:Choice xmlns:v="urn:schemas-microsoft-com:vml" Requires="v">
                <p:oleObj spid="_x0000_s31331" r:id="rId3" imgW="1308100" imgH="241300" progId="Equation.DSMT4">
                  <p:embed/>
                </p:oleObj>
              </mc:Choice>
              <mc:Fallback>
                <p:oleObj r:id="rId3" imgW="1308100" imgH="241300" progId="Equation.DSMT4">
                  <p:embed/>
                  <p:pic>
                    <p:nvPicPr>
                      <p:cNvPr id="0" name="图片 3144"/>
                      <p:cNvPicPr/>
                      <p:nvPr/>
                    </p:nvPicPr>
                    <p:blipFill>
                      <a:blip r:embed="rId4"/>
                      <a:stretch>
                        <a:fillRect/>
                      </a:stretch>
                    </p:blipFill>
                    <p:spPr>
                      <a:xfrm>
                        <a:off x="1752600" y="2438400"/>
                        <a:ext cx="2836863" cy="522288"/>
                      </a:xfrm>
                      <a:prstGeom prst="rect">
                        <a:avLst/>
                      </a:prstGeom>
                      <a:noFill/>
                      <a:ln w="38100">
                        <a:noFill/>
                        <a:miter/>
                      </a:ln>
                    </p:spPr>
                  </p:pic>
                </p:oleObj>
              </mc:Fallback>
            </mc:AlternateContent>
          </a:graphicData>
        </a:graphic>
      </p:graphicFrame>
      <p:sp>
        <p:nvSpPr>
          <p:cNvPr id="29716" name="Rectangle 19"/>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9699" name="Object 20"/>
          <p:cNvGraphicFramePr/>
          <p:nvPr/>
        </p:nvGraphicFramePr>
        <p:xfrm>
          <a:off x="1752600" y="2895600"/>
          <a:ext cx="5257800" cy="534988"/>
        </p:xfrm>
        <a:graphic>
          <a:graphicData uri="http://schemas.openxmlformats.org/presentationml/2006/ole">
            <mc:AlternateContent xmlns:mc="http://schemas.openxmlformats.org/markup-compatibility/2006">
              <mc:Choice xmlns:v="urn:schemas-microsoft-com:vml" Requires="v">
                <p:oleObj spid="_x0000_s31332" r:id="rId5" imgW="2362200" imgH="241300" progId="Equation.DSMT4">
                  <p:embed/>
                </p:oleObj>
              </mc:Choice>
              <mc:Fallback>
                <p:oleObj r:id="rId5" imgW="2362200" imgH="241300" progId="Equation.DSMT4">
                  <p:embed/>
                  <p:pic>
                    <p:nvPicPr>
                      <p:cNvPr id="0" name="图片 3145"/>
                      <p:cNvPicPr/>
                      <p:nvPr/>
                    </p:nvPicPr>
                    <p:blipFill>
                      <a:blip r:embed="rId6"/>
                      <a:stretch>
                        <a:fillRect/>
                      </a:stretch>
                    </p:blipFill>
                    <p:spPr>
                      <a:xfrm>
                        <a:off x="1752600" y="2895600"/>
                        <a:ext cx="5257800" cy="534988"/>
                      </a:xfrm>
                      <a:prstGeom prst="rect">
                        <a:avLst/>
                      </a:prstGeom>
                      <a:noFill/>
                      <a:ln w="38100">
                        <a:noFill/>
                        <a:miter/>
                      </a:ln>
                    </p:spPr>
                  </p:pic>
                </p:oleObj>
              </mc:Fallback>
            </mc:AlternateContent>
          </a:graphicData>
        </a:graphic>
      </p:graphicFrame>
      <p:sp>
        <p:nvSpPr>
          <p:cNvPr id="29717" name="Rectangle 23"/>
          <p:cNvSpPr/>
          <p:nvPr/>
        </p:nvSpPr>
        <p:spPr>
          <a:xfrm>
            <a:off x="762000" y="3352800"/>
            <a:ext cx="5133975" cy="579438"/>
          </a:xfrm>
          <a:prstGeom prst="rect">
            <a:avLst/>
          </a:prstGeom>
          <a:noFill/>
          <a:ln w="9525">
            <a:noFill/>
          </a:ln>
        </p:spPr>
        <p:txBody>
          <a:bodyPr wrap="none">
            <a:spAutoFit/>
          </a:bodyPr>
          <a:lstStyle/>
          <a:p>
            <a:r>
              <a:rPr lang="zh-CN" altLang="en-US" sz="3200" dirty="0">
                <a:latin typeface="Arial" panose="020B0604020202020204" pitchFamily="34" charset="0"/>
              </a:rPr>
              <a:t>连杆</a:t>
            </a:r>
            <a:r>
              <a:rPr lang="en-US" altLang="zh-CN" sz="3200" i="1" dirty="0">
                <a:latin typeface="Arial" panose="020B0604020202020204" pitchFamily="34" charset="0"/>
              </a:rPr>
              <a:t>L</a:t>
            </a:r>
            <a:r>
              <a:rPr lang="en-US" altLang="zh-CN" sz="2000" dirty="0">
                <a:latin typeface="Arial" panose="020B0604020202020204" pitchFamily="34" charset="0"/>
              </a:rPr>
              <a:t>2</a:t>
            </a:r>
            <a:r>
              <a:rPr lang="zh-CN" altLang="en-US" sz="3200" dirty="0">
                <a:latin typeface="Arial" panose="020B0604020202020204" pitchFamily="34" charset="0"/>
              </a:rPr>
              <a:t>的牛顿</a:t>
            </a:r>
            <a:r>
              <a:rPr lang="en-US" altLang="zh-CN" sz="3200" dirty="0">
                <a:latin typeface="Arial" panose="020B0604020202020204" pitchFamily="34" charset="0"/>
              </a:rPr>
              <a:t>—</a:t>
            </a:r>
            <a:r>
              <a:rPr lang="zh-CN" altLang="en-US" sz="3200" dirty="0">
                <a:latin typeface="Arial" panose="020B0604020202020204" pitchFamily="34" charset="0"/>
              </a:rPr>
              <a:t>欧拉方程为</a:t>
            </a:r>
            <a:r>
              <a:rPr lang="en-US" altLang="zh-CN" sz="3200" dirty="0">
                <a:latin typeface="Arial" panose="020B0604020202020204" pitchFamily="34" charset="0"/>
              </a:rPr>
              <a:t>:</a:t>
            </a:r>
          </a:p>
        </p:txBody>
      </p:sp>
      <p:sp>
        <p:nvSpPr>
          <p:cNvPr id="29718" name="Rectangle 24"/>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9700" name="Object 25"/>
          <p:cNvGraphicFramePr/>
          <p:nvPr/>
        </p:nvGraphicFramePr>
        <p:xfrm>
          <a:off x="1752600" y="3810000"/>
          <a:ext cx="2319338" cy="557213"/>
        </p:xfrm>
        <a:graphic>
          <a:graphicData uri="http://schemas.openxmlformats.org/presentationml/2006/ole">
            <mc:AlternateContent xmlns:mc="http://schemas.openxmlformats.org/markup-compatibility/2006">
              <mc:Choice xmlns:v="urn:schemas-microsoft-com:vml" Requires="v">
                <p:oleObj spid="_x0000_s31333" r:id="rId7" imgW="1002665" imgH="241300" progId="Equation.DSMT4">
                  <p:embed/>
                </p:oleObj>
              </mc:Choice>
              <mc:Fallback>
                <p:oleObj r:id="rId7" imgW="1002665" imgH="241300" progId="Equation.DSMT4">
                  <p:embed/>
                  <p:pic>
                    <p:nvPicPr>
                      <p:cNvPr id="0" name="图片 3147"/>
                      <p:cNvPicPr/>
                      <p:nvPr/>
                    </p:nvPicPr>
                    <p:blipFill>
                      <a:blip r:embed="rId8"/>
                      <a:stretch>
                        <a:fillRect/>
                      </a:stretch>
                    </p:blipFill>
                    <p:spPr>
                      <a:xfrm>
                        <a:off x="1752600" y="3810000"/>
                        <a:ext cx="2319338" cy="557213"/>
                      </a:xfrm>
                      <a:prstGeom prst="rect">
                        <a:avLst/>
                      </a:prstGeom>
                      <a:noFill/>
                      <a:ln w="38100">
                        <a:noFill/>
                        <a:miter/>
                      </a:ln>
                    </p:spPr>
                  </p:pic>
                </p:oleObj>
              </mc:Fallback>
            </mc:AlternateContent>
          </a:graphicData>
        </a:graphic>
      </p:graphicFrame>
      <p:sp>
        <p:nvSpPr>
          <p:cNvPr id="29719" name="Rectangle 26"/>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29701" name="Object 27"/>
          <p:cNvGraphicFramePr/>
          <p:nvPr/>
        </p:nvGraphicFramePr>
        <p:xfrm>
          <a:off x="1676400" y="4267200"/>
          <a:ext cx="2903538" cy="488950"/>
        </p:xfrm>
        <a:graphic>
          <a:graphicData uri="http://schemas.openxmlformats.org/presentationml/2006/ole">
            <mc:AlternateContent xmlns:mc="http://schemas.openxmlformats.org/markup-compatibility/2006">
              <mc:Choice xmlns:v="urn:schemas-microsoft-com:vml" Requires="v">
                <p:oleObj spid="_x0000_s31334" r:id="rId9" imgW="1435100" imgH="241300" progId="Equation.DSMT4">
                  <p:embed/>
                </p:oleObj>
              </mc:Choice>
              <mc:Fallback>
                <p:oleObj r:id="rId9" imgW="1435100" imgH="241300" progId="Equation.DSMT4">
                  <p:embed/>
                  <p:pic>
                    <p:nvPicPr>
                      <p:cNvPr id="0" name="图片 3149"/>
                      <p:cNvPicPr/>
                      <p:nvPr/>
                    </p:nvPicPr>
                    <p:blipFill>
                      <a:blip r:embed="rId10"/>
                      <a:stretch>
                        <a:fillRect/>
                      </a:stretch>
                    </p:blipFill>
                    <p:spPr>
                      <a:xfrm>
                        <a:off x="1676400" y="4267200"/>
                        <a:ext cx="2903538" cy="488950"/>
                      </a:xfrm>
                      <a:prstGeom prst="rect">
                        <a:avLst/>
                      </a:prstGeom>
                      <a:noFill/>
                      <a:ln w="38100">
                        <a:noFill/>
                        <a:miter/>
                      </a:ln>
                    </p:spPr>
                  </p:pic>
                </p:oleObj>
              </mc:Fallback>
            </mc:AlternateContent>
          </a:graphicData>
        </a:graphic>
      </p:graphicFrame>
      <p:sp>
        <p:nvSpPr>
          <p:cNvPr id="29720" name="Text Box 28"/>
          <p:cNvSpPr txBox="1"/>
          <p:nvPr/>
        </p:nvSpPr>
        <p:spPr>
          <a:xfrm>
            <a:off x="838200" y="4800600"/>
            <a:ext cx="1225550" cy="579438"/>
          </a:xfrm>
          <a:prstGeom prst="rect">
            <a:avLst/>
          </a:prstGeom>
          <a:noFill/>
          <a:ln w="9525">
            <a:noFill/>
          </a:ln>
        </p:spPr>
        <p:txBody>
          <a:bodyPr>
            <a:spAutoFit/>
          </a:bodyPr>
          <a:lstStyle/>
          <a:p>
            <a:r>
              <a:rPr lang="zh-CN" altLang="en-US" sz="3200" dirty="0">
                <a:latin typeface="Arial" panose="020B0604020202020204" pitchFamily="34" charset="0"/>
              </a:rPr>
              <a:t>式中</a:t>
            </a:r>
            <a:r>
              <a:rPr lang="en-US" altLang="zh-CN" sz="3200" dirty="0">
                <a:latin typeface="Arial" panose="020B0604020202020204" pitchFamily="34" charset="0"/>
              </a:rPr>
              <a:t>:</a:t>
            </a:r>
          </a:p>
        </p:txBody>
      </p:sp>
      <p:sp>
        <p:nvSpPr>
          <p:cNvPr id="29721" name="Rectangle 29"/>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22" name="Rectangle 45"/>
          <p:cNvSpPr/>
          <p:nvPr/>
        </p:nvSpPr>
        <p:spPr>
          <a:xfrm>
            <a:off x="0" y="19812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29723" name="Text Box 47"/>
          <p:cNvSpPr txBox="1"/>
          <p:nvPr/>
        </p:nvSpPr>
        <p:spPr>
          <a:xfrm>
            <a:off x="7924800" y="5257800"/>
            <a:ext cx="685800" cy="376238"/>
          </a:xfrm>
          <a:prstGeom prst="rect">
            <a:avLst/>
          </a:prstGeom>
          <a:no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dirty="0">
                <a:latin typeface="宋体" panose="02010600030101010101" pitchFamily="2" charset="-122"/>
              </a:rPr>
              <a:t>重力</a:t>
            </a:r>
          </a:p>
        </p:txBody>
      </p:sp>
      <p:sp>
        <p:nvSpPr>
          <p:cNvPr id="29724" name="Text Box 48"/>
          <p:cNvSpPr txBox="1"/>
          <p:nvPr/>
        </p:nvSpPr>
        <p:spPr>
          <a:xfrm>
            <a:off x="7696200" y="5867400"/>
            <a:ext cx="1143000" cy="376238"/>
          </a:xfrm>
          <a:prstGeom prst="rect">
            <a:avLst/>
          </a:prstGeom>
          <a:no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dirty="0">
                <a:latin typeface="宋体" panose="02010600030101010101" pitchFamily="2" charset="-122"/>
              </a:rPr>
              <a:t>驱动力矩</a:t>
            </a:r>
          </a:p>
        </p:txBody>
      </p:sp>
      <p:sp>
        <p:nvSpPr>
          <p:cNvPr id="29725" name="Line 49"/>
          <p:cNvSpPr/>
          <p:nvPr/>
        </p:nvSpPr>
        <p:spPr>
          <a:xfrm>
            <a:off x="6172200" y="3429000"/>
            <a:ext cx="762000" cy="0"/>
          </a:xfrm>
          <a:prstGeom prst="line">
            <a:avLst/>
          </a:prstGeom>
          <a:ln w="9525" cap="flat" cmpd="sng">
            <a:solidFill>
              <a:srgbClr val="FF3300"/>
            </a:solidFill>
            <a:prstDash val="solid"/>
            <a:headEnd type="none" w="med" len="med"/>
            <a:tailEnd type="none" w="med" len="med"/>
          </a:ln>
        </p:spPr>
      </p:sp>
      <p:graphicFrame>
        <p:nvGraphicFramePr>
          <p:cNvPr id="29702" name="Object 52"/>
          <p:cNvGraphicFramePr/>
          <p:nvPr/>
        </p:nvGraphicFramePr>
        <p:xfrm>
          <a:off x="2057400" y="4800600"/>
          <a:ext cx="2438400" cy="466725"/>
        </p:xfrm>
        <a:graphic>
          <a:graphicData uri="http://schemas.openxmlformats.org/presentationml/2006/ole">
            <mc:AlternateContent xmlns:mc="http://schemas.openxmlformats.org/markup-compatibility/2006">
              <mc:Choice xmlns:v="urn:schemas-microsoft-com:vml" Requires="v">
                <p:oleObj spid="_x0000_s31335" r:id="rId11" imgW="1104265" imgH="241300" progId="Equation.3">
                  <p:embed/>
                </p:oleObj>
              </mc:Choice>
              <mc:Fallback>
                <p:oleObj r:id="rId11" imgW="1104265" imgH="241300" progId="Equation.3">
                  <p:embed/>
                  <p:pic>
                    <p:nvPicPr>
                      <p:cNvPr id="0" name="图片 3151"/>
                      <p:cNvPicPr/>
                      <p:nvPr/>
                    </p:nvPicPr>
                    <p:blipFill>
                      <a:blip r:embed="rId12"/>
                      <a:stretch>
                        <a:fillRect/>
                      </a:stretch>
                    </p:blipFill>
                    <p:spPr>
                      <a:xfrm>
                        <a:off x="2057400" y="4800600"/>
                        <a:ext cx="2438400" cy="466725"/>
                      </a:xfrm>
                      <a:prstGeom prst="rect">
                        <a:avLst/>
                      </a:prstGeom>
                      <a:noFill/>
                      <a:ln w="38100">
                        <a:noFill/>
                        <a:miter/>
                      </a:ln>
                    </p:spPr>
                  </p:pic>
                </p:oleObj>
              </mc:Fallback>
            </mc:AlternateContent>
          </a:graphicData>
        </a:graphic>
      </p:graphicFrame>
      <p:graphicFrame>
        <p:nvGraphicFramePr>
          <p:cNvPr id="29703" name="Object 53"/>
          <p:cNvGraphicFramePr/>
          <p:nvPr/>
        </p:nvGraphicFramePr>
        <p:xfrm>
          <a:off x="4648200" y="4800600"/>
          <a:ext cx="2713038" cy="501650"/>
        </p:xfrm>
        <a:graphic>
          <a:graphicData uri="http://schemas.openxmlformats.org/presentationml/2006/ole">
            <mc:AlternateContent xmlns:mc="http://schemas.openxmlformats.org/markup-compatibility/2006">
              <mc:Choice xmlns:v="urn:schemas-microsoft-com:vml" Requires="v">
                <p:oleObj spid="_x0000_s31336" r:id="rId13" imgW="1142365" imgH="241300" progId="Equation.3">
                  <p:embed/>
                </p:oleObj>
              </mc:Choice>
              <mc:Fallback>
                <p:oleObj r:id="rId13" imgW="1142365" imgH="241300" progId="Equation.3">
                  <p:embed/>
                  <p:pic>
                    <p:nvPicPr>
                      <p:cNvPr id="0" name="图片 3146"/>
                      <p:cNvPicPr/>
                      <p:nvPr/>
                    </p:nvPicPr>
                    <p:blipFill>
                      <a:blip r:embed="rId14"/>
                      <a:stretch>
                        <a:fillRect/>
                      </a:stretch>
                    </p:blipFill>
                    <p:spPr>
                      <a:xfrm>
                        <a:off x="4648200" y="4800600"/>
                        <a:ext cx="2713038" cy="501650"/>
                      </a:xfrm>
                      <a:prstGeom prst="rect">
                        <a:avLst/>
                      </a:prstGeom>
                      <a:noFill/>
                      <a:ln w="38100">
                        <a:noFill/>
                        <a:miter/>
                      </a:ln>
                    </p:spPr>
                  </p:pic>
                </p:oleObj>
              </mc:Fallback>
            </mc:AlternateContent>
          </a:graphicData>
        </a:graphic>
      </p:graphicFrame>
      <p:graphicFrame>
        <p:nvGraphicFramePr>
          <p:cNvPr id="29704" name="Object 54"/>
          <p:cNvGraphicFramePr/>
          <p:nvPr/>
        </p:nvGraphicFramePr>
        <p:xfrm>
          <a:off x="2057400" y="5334000"/>
          <a:ext cx="3616325" cy="527050"/>
        </p:xfrm>
        <a:graphic>
          <a:graphicData uri="http://schemas.openxmlformats.org/presentationml/2006/ole">
            <mc:AlternateContent xmlns:mc="http://schemas.openxmlformats.org/markup-compatibility/2006">
              <mc:Choice xmlns:v="urn:schemas-microsoft-com:vml" Requires="v">
                <p:oleObj spid="_x0000_s31337" r:id="rId15" imgW="1522730" imgH="254000" progId="Equation.3">
                  <p:embed/>
                </p:oleObj>
              </mc:Choice>
              <mc:Fallback>
                <p:oleObj r:id="rId15" imgW="1522730" imgH="254000" progId="Equation.3">
                  <p:embed/>
                  <p:pic>
                    <p:nvPicPr>
                      <p:cNvPr id="0" name="图片 3148"/>
                      <p:cNvPicPr/>
                      <p:nvPr/>
                    </p:nvPicPr>
                    <p:blipFill>
                      <a:blip r:embed="rId16"/>
                      <a:stretch>
                        <a:fillRect/>
                      </a:stretch>
                    </p:blipFill>
                    <p:spPr>
                      <a:xfrm>
                        <a:off x="2057400" y="5334000"/>
                        <a:ext cx="3616325" cy="527050"/>
                      </a:xfrm>
                      <a:prstGeom prst="rect">
                        <a:avLst/>
                      </a:prstGeom>
                      <a:noFill/>
                      <a:ln w="38100">
                        <a:noFill/>
                        <a:miter/>
                      </a:ln>
                    </p:spPr>
                  </p:pic>
                </p:oleObj>
              </mc:Fallback>
            </mc:AlternateContent>
          </a:graphicData>
        </a:graphic>
      </p:graphicFrame>
      <p:graphicFrame>
        <p:nvGraphicFramePr>
          <p:cNvPr id="29705" name="Object 55"/>
          <p:cNvGraphicFramePr/>
          <p:nvPr/>
        </p:nvGraphicFramePr>
        <p:xfrm>
          <a:off x="1981200" y="5943600"/>
          <a:ext cx="3708400" cy="527050"/>
        </p:xfrm>
        <a:graphic>
          <a:graphicData uri="http://schemas.openxmlformats.org/presentationml/2006/ole">
            <mc:AlternateContent xmlns:mc="http://schemas.openxmlformats.org/markup-compatibility/2006">
              <mc:Choice xmlns:v="urn:schemas-microsoft-com:vml" Requires="v">
                <p:oleObj spid="_x0000_s31338" r:id="rId17" imgW="1560830" imgH="254000" progId="Equation.3">
                  <p:embed/>
                </p:oleObj>
              </mc:Choice>
              <mc:Fallback>
                <p:oleObj r:id="rId17" imgW="1560830" imgH="254000" progId="Equation.3">
                  <p:embed/>
                  <p:pic>
                    <p:nvPicPr>
                      <p:cNvPr id="0" name="图片 3150"/>
                      <p:cNvPicPr/>
                      <p:nvPr/>
                    </p:nvPicPr>
                    <p:blipFill>
                      <a:blip r:embed="rId18"/>
                      <a:stretch>
                        <a:fillRect/>
                      </a:stretch>
                    </p:blipFill>
                    <p:spPr>
                      <a:xfrm>
                        <a:off x="1981200" y="5943600"/>
                        <a:ext cx="3708400" cy="527050"/>
                      </a:xfrm>
                      <a:prstGeom prst="rect">
                        <a:avLst/>
                      </a:prstGeom>
                      <a:noFill/>
                      <a:ln w="38100">
                        <a:noFill/>
                        <a:miter/>
                      </a:ln>
                    </p:spPr>
                  </p:pic>
                </p:oleObj>
              </mc:Fallback>
            </mc:AlternateContent>
          </a:graphicData>
        </a:graphic>
      </p:graphicFrame>
      <p:sp>
        <p:nvSpPr>
          <p:cNvPr id="29726" name="灯片编号占位符 30"/>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49</a:t>
            </a:fld>
            <a:endParaRPr lang="en-US" altLang="zh-CN" sz="1300" dirty="0">
              <a:solidFill>
                <a:srgbClr val="FFFFFF"/>
              </a:solidFill>
            </a:endParaRPr>
          </a:p>
        </p:txBody>
      </p:sp>
      <p:sp>
        <p:nvSpPr>
          <p:cNvPr id="451586" name="Rectangle 2"/>
          <p:cNvSpPr>
            <a:spLocks noGrp="1" noChangeArrowheads="1"/>
          </p:cNvSpPr>
          <p:nvPr/>
        </p:nvSpPr>
        <p:spPr>
          <a:xfrm>
            <a:off x="762000" y="0"/>
            <a:ext cx="7620000" cy="904875"/>
          </a:xfrm>
          <a:prstGeom prst="rect">
            <a:avLst/>
          </a:prstGeom>
          <a:noFill/>
          <a:ln w="9525">
            <a:noFill/>
          </a:ln>
          <a:effectLst/>
          <a:scene3d>
            <a:camera prst="orthographicFront"/>
            <a:lightRig rig="balanced" dir="t"/>
          </a:scene3d>
          <a:sp3d prstMaterial="plastic"/>
        </p:spPr>
        <p:txBody>
          <a:bodyPr vert="horz" anchor="b" anchorCtr="0">
            <a:normAutofit/>
          </a:bodyPr>
          <a:lstStyle>
            <a:lvl1pPr algn="ctr" defTabSz="685800" rtl="0" eaLnBrk="0" fontAlgn="base" hangingPunct="0">
              <a:lnSpc>
                <a:spcPct val="90000"/>
              </a:lnSpc>
              <a:spcBef>
                <a:spcPct val="0"/>
              </a:spcBef>
              <a:spcAft>
                <a:spcPct val="0"/>
              </a:spcAft>
              <a:defRPr sz="45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642938"/>
            <a:ext cx="8358188" cy="1500188"/>
          </a:xfrm>
        </p:spPr>
        <p:txBody>
          <a:bodyPr vert="horz" wrap="square" lIns="91440" tIns="45720" rIns="91440" bIns="45720" numCol="1" rtlCol="0" anchor="t" anchorCtr="0" compatLnSpc="1">
            <a:normAutofit fontScale="92500" lnSpcReduction="10000"/>
          </a:bodyPr>
          <a:lstStyle/>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en-US" altLang="zh-CN" sz="2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6.1.1 </a:t>
            </a:r>
            <a:r>
              <a:rPr kumimoji="0" lang="zh-CN" altLang="en-US" sz="2200" b="1"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操作臂力和力矩的平衡</a:t>
            </a:r>
          </a:p>
          <a:p>
            <a:pPr marL="0" marR="0" lvl="0" indent="0" algn="l" defTabSz="685800" rtl="0" eaLnBrk="1" fontAlgn="auto" latinLnBrk="0" hangingPunct="1">
              <a:lnSpc>
                <a:spcPct val="150000"/>
              </a:lnSpc>
              <a:spcBef>
                <a:spcPts val="750"/>
              </a:spcBef>
              <a:spcAft>
                <a:spcPts val="0"/>
              </a:spcAft>
              <a:buClrTx/>
              <a:buSzTx/>
              <a:buFont typeface="Arial" panose="020B0604020202020204" pitchFamily="34" charset="0"/>
              <a:buNone/>
              <a:defRPr/>
            </a:pP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       如图</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2.3</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所示，杆</a:t>
            </a:r>
            <a:r>
              <a:rPr kumimoji="0" lang="en-US" sz="2200" b="0" i="1"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通过关节</a:t>
            </a:r>
            <a:r>
              <a:rPr kumimoji="0" lang="en-US" sz="2200" b="0" i="1"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sz="2200" b="0" i="1"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分别与杆</a:t>
            </a:r>
            <a:r>
              <a:rPr kumimoji="0" lang="en-US" sz="2200" b="0" i="1"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sz="2200" b="0" i="1"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相连接，建立两个坐标系</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sz="2200" b="0" i="1"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1}</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和</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en-US" sz="2200" b="0" i="1" u="none" strike="noStrike" kern="1200" cap="none" spc="0" normalizeH="0" baseline="0" noProof="0" dirty="0" err="1">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i</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r>
              <a:rPr kumimoji="0" lang="zh-CN" altLang="en-US" sz="2200" b="0" i="0" u="none" strike="noStrike" kern="120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Times New Roman" panose="02020603050405020304" pitchFamily="18" charset="0"/>
              </a:rPr>
              <a:t>。</a:t>
            </a:r>
          </a:p>
        </p:txBody>
      </p:sp>
      <p:pic>
        <p:nvPicPr>
          <p:cNvPr id="11267" name="Picture 1" descr="E:\lili\上课\机器人\机器人技术基础光盘\frame\frame22.files\image001.png"/>
          <p:cNvPicPr>
            <a:picLocks noChangeAspect="1"/>
          </p:cNvPicPr>
          <p:nvPr/>
        </p:nvPicPr>
        <p:blipFill>
          <a:blip r:embed="rId2"/>
          <a:stretch>
            <a:fillRect/>
          </a:stretch>
        </p:blipFill>
        <p:spPr>
          <a:xfrm>
            <a:off x="1208088" y="2143125"/>
            <a:ext cx="6727825" cy="4381500"/>
          </a:xfrm>
          <a:prstGeom prst="rect">
            <a:avLst/>
          </a:prstGeom>
          <a:noFill/>
          <a:ln w="9525">
            <a:noFill/>
          </a:ln>
        </p:spPr>
      </p:pic>
      <p:sp>
        <p:nvSpPr>
          <p:cNvPr id="11268" name="矩形 3"/>
          <p:cNvSpPr/>
          <p:nvPr/>
        </p:nvSpPr>
        <p:spPr>
          <a:xfrm>
            <a:off x="3294063" y="6286500"/>
            <a:ext cx="2555875" cy="369888"/>
          </a:xfrm>
          <a:prstGeom prst="rect">
            <a:avLst/>
          </a:prstGeom>
          <a:noFill/>
          <a:ln w="9525">
            <a:noFill/>
          </a:ln>
        </p:spPr>
        <p:txBody>
          <a:bodyPr wrap="none">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1800" dirty="0">
                <a:latin typeface="楷体_GB2312" pitchFamily="49" charset="-122"/>
                <a:ea typeface="楷体_GB2312" pitchFamily="49" charset="-122"/>
              </a:rPr>
              <a:t>图</a:t>
            </a:r>
            <a:r>
              <a:rPr lang="en-US" altLang="zh-CN" sz="1800" dirty="0">
                <a:latin typeface="楷体_GB2312" pitchFamily="49" charset="-122"/>
                <a:ea typeface="楷体_GB2312" pitchFamily="49" charset="-122"/>
              </a:rPr>
              <a:t>6.1  </a:t>
            </a:r>
            <a:r>
              <a:rPr lang="zh-CN" altLang="en-US" sz="1800" dirty="0">
                <a:latin typeface="楷体_GB2312" pitchFamily="49" charset="-122"/>
                <a:ea typeface="楷体_GB2312" pitchFamily="49" charset="-122"/>
              </a:rPr>
              <a:t>杆</a:t>
            </a:r>
            <a:r>
              <a:rPr lang="en-US" altLang="zh-CN" sz="1800" i="1" dirty="0">
                <a:latin typeface="楷体_GB2312" pitchFamily="49" charset="-122"/>
                <a:ea typeface="楷体_GB2312" pitchFamily="49" charset="-122"/>
              </a:rPr>
              <a:t>i</a:t>
            </a:r>
            <a:r>
              <a:rPr lang="zh-CN" altLang="en-US" sz="1800" dirty="0">
                <a:latin typeface="楷体_GB2312" pitchFamily="49" charset="-122"/>
                <a:ea typeface="楷体_GB2312" pitchFamily="49" charset="-122"/>
              </a:rPr>
              <a:t>上的力和力矩</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Rectangle 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0"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1"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2"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3"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4"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5" name="Rectangle 9"/>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30736" name="Rectangle 16"/>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7" name="Rectangle 18"/>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8" name="Rectangle 23"/>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39" name="Rectangle 25"/>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40" name="Rectangle 28"/>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41" name="Rectangle 30"/>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42" name="Rectangle 32"/>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43" name="Rectangle 34"/>
          <p:cNvSpPr/>
          <p:nvPr/>
        </p:nvSpPr>
        <p:spPr>
          <a:xfrm>
            <a:off x="0" y="330993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0744" name="Text Box 36"/>
          <p:cNvSpPr txBox="1"/>
          <p:nvPr/>
        </p:nvSpPr>
        <p:spPr>
          <a:xfrm>
            <a:off x="762000" y="990600"/>
            <a:ext cx="7205663" cy="579438"/>
          </a:xfrm>
          <a:prstGeom prst="rect">
            <a:avLst/>
          </a:prstGeom>
          <a:noFill/>
          <a:ln w="9525">
            <a:noFill/>
          </a:ln>
        </p:spPr>
        <p:txBody>
          <a:bodyPr wrap="none">
            <a:spAutoFit/>
          </a:bodyPr>
          <a:lstStyle/>
          <a:p>
            <a:r>
              <a:rPr lang="zh-CN" altLang="en-US" sz="3200" dirty="0">
                <a:latin typeface="Arial" panose="020B0604020202020204" pitchFamily="34" charset="0"/>
              </a:rPr>
              <a:t>由以上几式消去杆件间作用力，可解得</a:t>
            </a:r>
            <a:r>
              <a:rPr lang="en-US" altLang="zh-CN" sz="3200" dirty="0">
                <a:latin typeface="Arial" panose="020B0604020202020204" pitchFamily="34" charset="0"/>
              </a:rPr>
              <a:t>:</a:t>
            </a:r>
          </a:p>
        </p:txBody>
      </p:sp>
      <p:sp>
        <p:nvSpPr>
          <p:cNvPr id="30745" name="Rectangle 37"/>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0722" name="Object 38"/>
          <p:cNvGraphicFramePr/>
          <p:nvPr/>
        </p:nvGraphicFramePr>
        <p:xfrm>
          <a:off x="1447800" y="1447800"/>
          <a:ext cx="4724400" cy="509588"/>
        </p:xfrm>
        <a:graphic>
          <a:graphicData uri="http://schemas.openxmlformats.org/presentationml/2006/ole">
            <mc:AlternateContent xmlns:mc="http://schemas.openxmlformats.org/markup-compatibility/2006">
              <mc:Choice xmlns:v="urn:schemas-microsoft-com:vml" Requires="v">
                <p:oleObj spid="_x0000_s32203" r:id="rId3" imgW="1943100" imgH="228600" progId="Equation.DSMT4">
                  <p:embed/>
                </p:oleObj>
              </mc:Choice>
              <mc:Fallback>
                <p:oleObj r:id="rId3" imgW="1943100" imgH="228600" progId="Equation.DSMT4">
                  <p:embed/>
                  <p:pic>
                    <p:nvPicPr>
                      <p:cNvPr id="0" name="图片 3157"/>
                      <p:cNvPicPr/>
                      <p:nvPr/>
                    </p:nvPicPr>
                    <p:blipFill>
                      <a:blip r:embed="rId4"/>
                      <a:stretch>
                        <a:fillRect/>
                      </a:stretch>
                    </p:blipFill>
                    <p:spPr>
                      <a:xfrm>
                        <a:off x="1447800" y="1447800"/>
                        <a:ext cx="4724400" cy="509588"/>
                      </a:xfrm>
                      <a:prstGeom prst="rect">
                        <a:avLst/>
                      </a:prstGeom>
                      <a:noFill/>
                      <a:ln w="38100">
                        <a:noFill/>
                        <a:miter/>
                      </a:ln>
                    </p:spPr>
                  </p:pic>
                </p:oleObj>
              </mc:Fallback>
            </mc:AlternateContent>
          </a:graphicData>
        </a:graphic>
      </p:graphicFrame>
      <p:sp>
        <p:nvSpPr>
          <p:cNvPr id="30746" name="Rectangle 39"/>
          <p:cNvSpPr/>
          <p:nvPr/>
        </p:nvSpPr>
        <p:spPr>
          <a:xfrm>
            <a:off x="0" y="331470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0723" name="Object 40"/>
          <p:cNvGraphicFramePr/>
          <p:nvPr/>
        </p:nvGraphicFramePr>
        <p:xfrm>
          <a:off x="1524000" y="1905000"/>
          <a:ext cx="3962400" cy="1281113"/>
        </p:xfrm>
        <a:graphic>
          <a:graphicData uri="http://schemas.openxmlformats.org/presentationml/2006/ole">
            <mc:AlternateContent xmlns:mc="http://schemas.openxmlformats.org/markup-compatibility/2006">
              <mc:Choice xmlns:v="urn:schemas-microsoft-com:vml" Requires="v">
                <p:oleObj spid="_x0000_s32204" r:id="rId5" imgW="2120900" imgH="685800" progId="Equation.DSMT4">
                  <p:embed/>
                </p:oleObj>
              </mc:Choice>
              <mc:Fallback>
                <p:oleObj r:id="rId5" imgW="2120900" imgH="685800" progId="Equation.DSMT4">
                  <p:embed/>
                  <p:pic>
                    <p:nvPicPr>
                      <p:cNvPr id="0" name="图片 3154"/>
                      <p:cNvPicPr/>
                      <p:nvPr/>
                    </p:nvPicPr>
                    <p:blipFill>
                      <a:blip r:embed="rId6"/>
                      <a:stretch>
                        <a:fillRect/>
                      </a:stretch>
                    </p:blipFill>
                    <p:spPr>
                      <a:xfrm>
                        <a:off x="1524000" y="1905000"/>
                        <a:ext cx="3962400" cy="1281113"/>
                      </a:xfrm>
                      <a:prstGeom prst="rect">
                        <a:avLst/>
                      </a:prstGeom>
                      <a:noFill/>
                      <a:ln w="38100">
                        <a:noFill/>
                        <a:miter/>
                      </a:ln>
                    </p:spPr>
                  </p:pic>
                </p:oleObj>
              </mc:Fallback>
            </mc:AlternateContent>
          </a:graphicData>
        </a:graphic>
      </p:graphicFrame>
      <p:sp>
        <p:nvSpPr>
          <p:cNvPr id="30747" name="Text Box 41"/>
          <p:cNvSpPr txBox="1"/>
          <p:nvPr/>
        </p:nvSpPr>
        <p:spPr>
          <a:xfrm>
            <a:off x="685800" y="3048000"/>
            <a:ext cx="3028950" cy="579438"/>
          </a:xfrm>
          <a:prstGeom prst="rect">
            <a:avLst/>
          </a:prstGeom>
          <a:noFill/>
          <a:ln w="9525">
            <a:noFill/>
          </a:ln>
        </p:spPr>
        <p:txBody>
          <a:bodyPr wrap="none">
            <a:spAutoFit/>
          </a:bodyPr>
          <a:lstStyle/>
          <a:p>
            <a:r>
              <a:rPr lang="zh-CN" altLang="en-US" sz="3200" dirty="0">
                <a:latin typeface="Arial" panose="020B0604020202020204" pitchFamily="34" charset="0"/>
              </a:rPr>
              <a:t>考虑质心位置：</a:t>
            </a:r>
          </a:p>
        </p:txBody>
      </p:sp>
      <p:sp>
        <p:nvSpPr>
          <p:cNvPr id="30748" name="Rectangle 42"/>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0724" name="Object 43"/>
          <p:cNvGraphicFramePr/>
          <p:nvPr/>
        </p:nvGraphicFramePr>
        <p:xfrm>
          <a:off x="1447800" y="3557588"/>
          <a:ext cx="1981200" cy="1295400"/>
        </p:xfrm>
        <a:graphic>
          <a:graphicData uri="http://schemas.openxmlformats.org/presentationml/2006/ole">
            <mc:AlternateContent xmlns:mc="http://schemas.openxmlformats.org/markup-compatibility/2006">
              <mc:Choice xmlns:v="urn:schemas-microsoft-com:vml" Requires="v">
                <p:oleObj spid="_x0000_s32205" r:id="rId7" imgW="939165" imgH="711200" progId="Equation.DSMT4">
                  <p:embed/>
                </p:oleObj>
              </mc:Choice>
              <mc:Fallback>
                <p:oleObj r:id="rId7" imgW="939165" imgH="711200" progId="Equation.DSMT4">
                  <p:embed/>
                  <p:pic>
                    <p:nvPicPr>
                      <p:cNvPr id="0" name="图片 3152"/>
                      <p:cNvPicPr/>
                      <p:nvPr/>
                    </p:nvPicPr>
                    <p:blipFill>
                      <a:blip r:embed="rId8"/>
                      <a:stretch>
                        <a:fillRect/>
                      </a:stretch>
                    </p:blipFill>
                    <p:spPr>
                      <a:xfrm>
                        <a:off x="1447800" y="3557588"/>
                        <a:ext cx="1981200" cy="1295400"/>
                      </a:xfrm>
                      <a:prstGeom prst="rect">
                        <a:avLst/>
                      </a:prstGeom>
                      <a:noFill/>
                      <a:ln w="38100">
                        <a:noFill/>
                        <a:miter/>
                      </a:ln>
                    </p:spPr>
                  </p:pic>
                </p:oleObj>
              </mc:Fallback>
            </mc:AlternateContent>
          </a:graphicData>
        </a:graphic>
      </p:graphicFrame>
      <p:sp>
        <p:nvSpPr>
          <p:cNvPr id="30749" name="Rectangle 44"/>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0725" name="Object 45"/>
          <p:cNvGraphicFramePr/>
          <p:nvPr/>
        </p:nvGraphicFramePr>
        <p:xfrm>
          <a:off x="3733800" y="3505200"/>
          <a:ext cx="4191000" cy="1370013"/>
        </p:xfrm>
        <a:graphic>
          <a:graphicData uri="http://schemas.openxmlformats.org/presentationml/2006/ole">
            <mc:AlternateContent xmlns:mc="http://schemas.openxmlformats.org/markup-compatibility/2006">
              <mc:Choice xmlns:v="urn:schemas-microsoft-com:vml" Requires="v">
                <p:oleObj spid="_x0000_s32206" r:id="rId9" imgW="1981200" imgH="711200" progId="Equation.DSMT4">
                  <p:embed/>
                </p:oleObj>
              </mc:Choice>
              <mc:Fallback>
                <p:oleObj r:id="rId9" imgW="1981200" imgH="711200" progId="Equation.DSMT4">
                  <p:embed/>
                  <p:pic>
                    <p:nvPicPr>
                      <p:cNvPr id="0" name="图片 3153"/>
                      <p:cNvPicPr/>
                      <p:nvPr/>
                    </p:nvPicPr>
                    <p:blipFill>
                      <a:blip r:embed="rId10"/>
                      <a:stretch>
                        <a:fillRect/>
                      </a:stretch>
                    </p:blipFill>
                    <p:spPr>
                      <a:xfrm>
                        <a:off x="3733800" y="3505200"/>
                        <a:ext cx="4191000" cy="1370013"/>
                      </a:xfrm>
                      <a:prstGeom prst="rect">
                        <a:avLst/>
                      </a:prstGeom>
                      <a:noFill/>
                      <a:ln w="38100">
                        <a:noFill/>
                        <a:miter/>
                      </a:ln>
                    </p:spPr>
                  </p:pic>
                </p:oleObj>
              </mc:Fallback>
            </mc:AlternateContent>
          </a:graphicData>
        </a:graphic>
      </p:graphicFrame>
      <p:sp>
        <p:nvSpPr>
          <p:cNvPr id="30750" name="Text Box 46"/>
          <p:cNvSpPr txBox="1"/>
          <p:nvPr/>
        </p:nvSpPr>
        <p:spPr>
          <a:xfrm>
            <a:off x="762000" y="4648200"/>
            <a:ext cx="1809750" cy="579438"/>
          </a:xfrm>
          <a:prstGeom prst="rect">
            <a:avLst/>
          </a:prstGeom>
          <a:noFill/>
          <a:ln w="9525">
            <a:noFill/>
          </a:ln>
        </p:spPr>
        <p:txBody>
          <a:bodyPr wrap="none">
            <a:spAutoFit/>
          </a:bodyPr>
          <a:lstStyle/>
          <a:p>
            <a:r>
              <a:rPr lang="zh-CN" altLang="en-US" sz="3200" dirty="0">
                <a:latin typeface="Arial" panose="020B0604020202020204" pitchFamily="34" charset="0"/>
              </a:rPr>
              <a:t>求导得：</a:t>
            </a:r>
          </a:p>
        </p:txBody>
      </p:sp>
      <p:graphicFrame>
        <p:nvGraphicFramePr>
          <p:cNvPr id="30726" name="Object 47"/>
          <p:cNvGraphicFramePr/>
          <p:nvPr/>
        </p:nvGraphicFramePr>
        <p:xfrm>
          <a:off x="2286000" y="5029200"/>
          <a:ext cx="1982788" cy="1301750"/>
        </p:xfrm>
        <a:graphic>
          <a:graphicData uri="http://schemas.openxmlformats.org/presentationml/2006/ole">
            <mc:AlternateContent xmlns:mc="http://schemas.openxmlformats.org/markup-compatibility/2006">
              <mc:Choice xmlns:v="urn:schemas-microsoft-com:vml" Requires="v">
                <p:oleObj spid="_x0000_s32207" r:id="rId11" imgW="1117600" imgH="736600" progId="Equation.DSMT4">
                  <p:embed/>
                </p:oleObj>
              </mc:Choice>
              <mc:Fallback>
                <p:oleObj r:id="rId11" imgW="1117600" imgH="736600" progId="Equation.DSMT4">
                  <p:embed/>
                  <p:pic>
                    <p:nvPicPr>
                      <p:cNvPr id="0" name="图片 3156"/>
                      <p:cNvPicPr/>
                      <p:nvPr/>
                    </p:nvPicPr>
                    <p:blipFill>
                      <a:blip r:embed="rId12"/>
                      <a:stretch>
                        <a:fillRect/>
                      </a:stretch>
                    </p:blipFill>
                    <p:spPr>
                      <a:xfrm>
                        <a:off x="2286000" y="5029200"/>
                        <a:ext cx="1982788" cy="1301750"/>
                      </a:xfrm>
                      <a:prstGeom prst="rect">
                        <a:avLst/>
                      </a:prstGeom>
                      <a:noFill/>
                      <a:ln w="38100">
                        <a:noFill/>
                        <a:miter/>
                      </a:ln>
                    </p:spPr>
                  </p:pic>
                </p:oleObj>
              </mc:Fallback>
            </mc:AlternateContent>
          </a:graphicData>
        </a:graphic>
      </p:graphicFrame>
      <p:graphicFrame>
        <p:nvGraphicFramePr>
          <p:cNvPr id="30727" name="Object 48"/>
          <p:cNvGraphicFramePr/>
          <p:nvPr/>
        </p:nvGraphicFramePr>
        <p:xfrm>
          <a:off x="4724400" y="4876800"/>
          <a:ext cx="3581400" cy="1398588"/>
        </p:xfrm>
        <a:graphic>
          <a:graphicData uri="http://schemas.openxmlformats.org/presentationml/2006/ole">
            <mc:AlternateContent xmlns:mc="http://schemas.openxmlformats.org/markup-compatibility/2006">
              <mc:Choice xmlns:v="urn:schemas-microsoft-com:vml" Requires="v">
                <p:oleObj spid="_x0000_s32208" r:id="rId13" imgW="1879600" imgH="736600" progId="Equation.DSMT4">
                  <p:embed/>
                </p:oleObj>
              </mc:Choice>
              <mc:Fallback>
                <p:oleObj r:id="rId13" imgW="1879600" imgH="736600" progId="Equation.DSMT4">
                  <p:embed/>
                  <p:pic>
                    <p:nvPicPr>
                      <p:cNvPr id="0" name="图片 3155"/>
                      <p:cNvPicPr/>
                      <p:nvPr/>
                    </p:nvPicPr>
                    <p:blipFill>
                      <a:blip r:embed="rId14"/>
                      <a:stretch>
                        <a:fillRect/>
                      </a:stretch>
                    </p:blipFill>
                    <p:spPr>
                      <a:xfrm>
                        <a:off x="4724400" y="4876800"/>
                        <a:ext cx="3581400" cy="1398588"/>
                      </a:xfrm>
                      <a:prstGeom prst="rect">
                        <a:avLst/>
                      </a:prstGeom>
                      <a:noFill/>
                      <a:ln w="38100">
                        <a:noFill/>
                        <a:miter/>
                      </a:ln>
                    </p:spPr>
                  </p:pic>
                </p:oleObj>
              </mc:Fallback>
            </mc:AlternateContent>
          </a:graphicData>
        </a:graphic>
      </p:graphicFrame>
      <p:sp>
        <p:nvSpPr>
          <p:cNvPr id="30751" name="灯片编号占位符 3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50</a:t>
            </a:fld>
            <a:endParaRPr lang="en-US" altLang="zh-CN" sz="1300" dirty="0">
              <a:solidFill>
                <a:srgbClr val="FFFFFF"/>
              </a:solidFill>
            </a:endParaRPr>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3"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4"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5"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6"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7"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58" name="Rectangle 10"/>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31759" name="Rectangle 12"/>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60" name="Rectangle 13"/>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61" name="Rectangle 14"/>
          <p:cNvSpPr/>
          <p:nvPr/>
        </p:nvSpPr>
        <p:spPr>
          <a:xfrm>
            <a:off x="0" y="306228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62"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1763" name="Rectangle 18"/>
          <p:cNvSpPr/>
          <p:nvPr/>
        </p:nvSpPr>
        <p:spPr>
          <a:xfrm>
            <a:off x="0" y="306228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1746" name="Object 19"/>
          <p:cNvGraphicFramePr/>
          <p:nvPr/>
        </p:nvGraphicFramePr>
        <p:xfrm>
          <a:off x="838200" y="1143000"/>
          <a:ext cx="5029200" cy="1192213"/>
        </p:xfrm>
        <a:graphic>
          <a:graphicData uri="http://schemas.openxmlformats.org/presentationml/2006/ole">
            <mc:AlternateContent xmlns:mc="http://schemas.openxmlformats.org/markup-compatibility/2006">
              <mc:Choice xmlns:v="urn:schemas-microsoft-com:vml" Requires="v">
                <p:oleObj spid="_x0000_s33151" r:id="rId3" imgW="2641600" imgH="736600" progId="Equation.DSMT4">
                  <p:embed/>
                </p:oleObj>
              </mc:Choice>
              <mc:Fallback>
                <p:oleObj r:id="rId3" imgW="2641600" imgH="736600" progId="Equation.DSMT4">
                  <p:embed/>
                  <p:pic>
                    <p:nvPicPr>
                      <p:cNvPr id="0" name="图片 3158"/>
                      <p:cNvPicPr/>
                      <p:nvPr/>
                    </p:nvPicPr>
                    <p:blipFill>
                      <a:blip r:embed="rId4"/>
                      <a:stretch>
                        <a:fillRect/>
                      </a:stretch>
                    </p:blipFill>
                    <p:spPr>
                      <a:xfrm>
                        <a:off x="838200" y="1143000"/>
                        <a:ext cx="5029200" cy="1192213"/>
                      </a:xfrm>
                      <a:prstGeom prst="rect">
                        <a:avLst/>
                      </a:prstGeom>
                      <a:noFill/>
                      <a:ln w="38100">
                        <a:noFill/>
                        <a:miter/>
                      </a:ln>
                    </p:spPr>
                  </p:pic>
                </p:oleObj>
              </mc:Fallback>
            </mc:AlternateContent>
          </a:graphicData>
        </a:graphic>
      </p:graphicFrame>
      <p:graphicFrame>
        <p:nvGraphicFramePr>
          <p:cNvPr id="31747" name="Object 20"/>
          <p:cNvGraphicFramePr/>
          <p:nvPr/>
        </p:nvGraphicFramePr>
        <p:xfrm>
          <a:off x="838200" y="2362200"/>
          <a:ext cx="8001000" cy="1273175"/>
        </p:xfrm>
        <a:graphic>
          <a:graphicData uri="http://schemas.openxmlformats.org/presentationml/2006/ole">
            <mc:AlternateContent xmlns:mc="http://schemas.openxmlformats.org/markup-compatibility/2006">
              <mc:Choice xmlns:v="urn:schemas-microsoft-com:vml" Requires="v">
                <p:oleObj spid="_x0000_s33152" r:id="rId5" imgW="4965700" imgH="736600" progId="Equation.DSMT4">
                  <p:embed/>
                </p:oleObj>
              </mc:Choice>
              <mc:Fallback>
                <p:oleObj r:id="rId5" imgW="4965700" imgH="736600" progId="Equation.DSMT4">
                  <p:embed/>
                  <p:pic>
                    <p:nvPicPr>
                      <p:cNvPr id="0" name="图片 3162"/>
                      <p:cNvPicPr/>
                      <p:nvPr/>
                    </p:nvPicPr>
                    <p:blipFill>
                      <a:blip r:embed="rId6"/>
                      <a:stretch>
                        <a:fillRect/>
                      </a:stretch>
                    </p:blipFill>
                    <p:spPr>
                      <a:xfrm>
                        <a:off x="838200" y="2362200"/>
                        <a:ext cx="8001000" cy="1273175"/>
                      </a:xfrm>
                      <a:prstGeom prst="rect">
                        <a:avLst/>
                      </a:prstGeom>
                      <a:noFill/>
                      <a:ln w="38100">
                        <a:noFill/>
                        <a:miter/>
                      </a:ln>
                    </p:spPr>
                  </p:pic>
                </p:oleObj>
              </mc:Fallback>
            </mc:AlternateContent>
          </a:graphicData>
        </a:graphic>
      </p:graphicFrame>
      <p:sp>
        <p:nvSpPr>
          <p:cNvPr id="31764" name="Text Box 22"/>
          <p:cNvSpPr txBox="1"/>
          <p:nvPr/>
        </p:nvSpPr>
        <p:spPr>
          <a:xfrm>
            <a:off x="762000" y="3657600"/>
            <a:ext cx="15240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另外：</a:t>
            </a:r>
          </a:p>
        </p:txBody>
      </p:sp>
      <p:graphicFrame>
        <p:nvGraphicFramePr>
          <p:cNvPr id="31748" name="Object 23"/>
          <p:cNvGraphicFramePr/>
          <p:nvPr/>
        </p:nvGraphicFramePr>
        <p:xfrm>
          <a:off x="2057400" y="3657600"/>
          <a:ext cx="2362200" cy="1308100"/>
        </p:xfrm>
        <a:graphic>
          <a:graphicData uri="http://schemas.openxmlformats.org/presentationml/2006/ole">
            <mc:AlternateContent xmlns:mc="http://schemas.openxmlformats.org/markup-compatibility/2006">
              <mc:Choice xmlns:v="urn:schemas-microsoft-com:vml" Requires="v">
                <p:oleObj spid="_x0000_s33153" r:id="rId7" imgW="1282065" imgH="711200" progId="Equation.3">
                  <p:embed/>
                </p:oleObj>
              </mc:Choice>
              <mc:Fallback>
                <p:oleObj r:id="rId7" imgW="1282065" imgH="711200" progId="Equation.3">
                  <p:embed/>
                  <p:pic>
                    <p:nvPicPr>
                      <p:cNvPr id="0" name="图片 3161"/>
                      <p:cNvPicPr/>
                      <p:nvPr/>
                    </p:nvPicPr>
                    <p:blipFill>
                      <a:blip r:embed="rId8"/>
                      <a:stretch>
                        <a:fillRect/>
                      </a:stretch>
                    </p:blipFill>
                    <p:spPr>
                      <a:xfrm>
                        <a:off x="2057400" y="3657600"/>
                        <a:ext cx="2362200" cy="1308100"/>
                      </a:xfrm>
                      <a:prstGeom prst="rect">
                        <a:avLst/>
                      </a:prstGeom>
                      <a:noFill/>
                      <a:ln w="38100">
                        <a:noFill/>
                        <a:miter/>
                      </a:ln>
                    </p:spPr>
                  </p:pic>
                </p:oleObj>
              </mc:Fallback>
            </mc:AlternateContent>
          </a:graphicData>
        </a:graphic>
      </p:graphicFrame>
      <p:graphicFrame>
        <p:nvGraphicFramePr>
          <p:cNvPr id="31749" name="Object 24"/>
          <p:cNvGraphicFramePr/>
          <p:nvPr/>
        </p:nvGraphicFramePr>
        <p:xfrm>
          <a:off x="5257800" y="3657600"/>
          <a:ext cx="1828800" cy="1343025"/>
        </p:xfrm>
        <a:graphic>
          <a:graphicData uri="http://schemas.openxmlformats.org/presentationml/2006/ole">
            <mc:AlternateContent xmlns:mc="http://schemas.openxmlformats.org/markup-compatibility/2006">
              <mc:Choice xmlns:v="urn:schemas-microsoft-com:vml" Requires="v">
                <p:oleObj spid="_x0000_s33154" r:id="rId9" imgW="875665" imgH="711200" progId="Equation.3">
                  <p:embed/>
                </p:oleObj>
              </mc:Choice>
              <mc:Fallback>
                <p:oleObj r:id="rId9" imgW="875665" imgH="711200" progId="Equation.3">
                  <p:embed/>
                  <p:pic>
                    <p:nvPicPr>
                      <p:cNvPr id="0" name="图片 3159"/>
                      <p:cNvPicPr/>
                      <p:nvPr/>
                    </p:nvPicPr>
                    <p:blipFill>
                      <a:blip r:embed="rId10"/>
                      <a:stretch>
                        <a:fillRect/>
                      </a:stretch>
                    </p:blipFill>
                    <p:spPr>
                      <a:xfrm>
                        <a:off x="5257800" y="3657600"/>
                        <a:ext cx="1828800" cy="1343025"/>
                      </a:xfrm>
                      <a:prstGeom prst="rect">
                        <a:avLst/>
                      </a:prstGeom>
                      <a:noFill/>
                      <a:ln w="38100">
                        <a:noFill/>
                        <a:miter/>
                      </a:ln>
                    </p:spPr>
                  </p:pic>
                </p:oleObj>
              </mc:Fallback>
            </mc:AlternateContent>
          </a:graphicData>
        </a:graphic>
      </p:graphicFrame>
      <p:graphicFrame>
        <p:nvGraphicFramePr>
          <p:cNvPr id="31750" name="Object 25"/>
          <p:cNvGraphicFramePr/>
          <p:nvPr/>
        </p:nvGraphicFramePr>
        <p:xfrm>
          <a:off x="1981200" y="5105400"/>
          <a:ext cx="2286000" cy="1290638"/>
        </p:xfrm>
        <a:graphic>
          <a:graphicData uri="http://schemas.openxmlformats.org/presentationml/2006/ole">
            <mc:AlternateContent xmlns:mc="http://schemas.openxmlformats.org/markup-compatibility/2006">
              <mc:Choice xmlns:v="urn:schemas-microsoft-com:vml" Requires="v">
                <p:oleObj spid="_x0000_s33155" r:id="rId11" imgW="1256665" imgH="711200" progId="Equation.3">
                  <p:embed/>
                </p:oleObj>
              </mc:Choice>
              <mc:Fallback>
                <p:oleObj r:id="rId11" imgW="1256665" imgH="711200" progId="Equation.3">
                  <p:embed/>
                  <p:pic>
                    <p:nvPicPr>
                      <p:cNvPr id="0" name="图片 3160"/>
                      <p:cNvPicPr/>
                      <p:nvPr/>
                    </p:nvPicPr>
                    <p:blipFill>
                      <a:blip r:embed="rId12"/>
                      <a:stretch>
                        <a:fillRect/>
                      </a:stretch>
                    </p:blipFill>
                    <p:spPr>
                      <a:xfrm>
                        <a:off x="1981200" y="5105400"/>
                        <a:ext cx="2286000" cy="1290638"/>
                      </a:xfrm>
                      <a:prstGeom prst="rect">
                        <a:avLst/>
                      </a:prstGeom>
                      <a:noFill/>
                      <a:ln w="38100">
                        <a:noFill/>
                        <a:miter/>
                      </a:ln>
                    </p:spPr>
                  </p:pic>
                </p:oleObj>
              </mc:Fallback>
            </mc:AlternateContent>
          </a:graphicData>
        </a:graphic>
      </p:graphicFrame>
      <p:sp>
        <p:nvSpPr>
          <p:cNvPr id="31765" name="灯片编号占位符 2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51</a:t>
            </a:fld>
            <a:endParaRPr lang="en-US" altLang="zh-CN" sz="1300" dirty="0">
              <a:solidFill>
                <a:srgbClr val="FFFFFF"/>
              </a:solidFill>
            </a:endParaRPr>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4" name="Rectangle 3"/>
          <p:cNvSpPr>
            <a:spLocks noGrp="1"/>
          </p:cNvSpPr>
          <p:nvPr>
            <p:ph type="body" sz="half" idx="1"/>
          </p:nvPr>
        </p:nvSpPr>
        <p:spPr>
          <a:xfrm>
            <a:off x="457200" y="1125538"/>
            <a:ext cx="8305800" cy="1389062"/>
          </a:xfrm>
        </p:spPr>
        <p:txBody>
          <a:bodyPr vert="horz" wrap="square" lIns="91440" tIns="45720" rIns="91440" bIns="45720" anchor="t" anchorCtr="0"/>
          <a:lstStyle/>
          <a:p>
            <a:pPr eaLnBrk="1" hangingPunct="1">
              <a:buClr>
                <a:schemeClr val="accent1"/>
              </a:buClr>
              <a:buSzPct val="80000"/>
              <a:buFontTx/>
              <a:buNone/>
            </a:pPr>
            <a:r>
              <a:rPr lang="zh-CN" altLang="en-US" dirty="0"/>
              <a:t>有：</a:t>
            </a:r>
          </a:p>
        </p:txBody>
      </p:sp>
      <p:graphicFrame>
        <p:nvGraphicFramePr>
          <p:cNvPr id="32770" name="Object 10"/>
          <p:cNvGraphicFramePr>
            <a:graphicFrameLocks noGrp="1"/>
          </p:cNvGraphicFramePr>
          <p:nvPr>
            <p:ph sz="quarter" idx="2"/>
          </p:nvPr>
        </p:nvGraphicFramePr>
        <p:xfrm>
          <a:off x="1219200" y="2371725"/>
          <a:ext cx="7696200" cy="523875"/>
        </p:xfrm>
        <a:graphic>
          <a:graphicData uri="http://schemas.openxmlformats.org/presentationml/2006/ole">
            <mc:AlternateContent xmlns:mc="http://schemas.openxmlformats.org/markup-compatibility/2006">
              <mc:Choice xmlns:v="urn:schemas-microsoft-com:vml" Requires="v">
                <p:oleObj spid="_x0000_s34023" r:id="rId3" imgW="3730625" imgH="254000" progId="Equation.3">
                  <p:embed/>
                </p:oleObj>
              </mc:Choice>
              <mc:Fallback>
                <p:oleObj r:id="rId3" imgW="3730625" imgH="254000" progId="Equation.3">
                  <p:embed/>
                  <p:pic>
                    <p:nvPicPr>
                      <p:cNvPr id="0" name="图片 3165"/>
                      <p:cNvPicPr/>
                      <p:nvPr/>
                    </p:nvPicPr>
                    <p:blipFill>
                      <a:blip r:embed="rId4"/>
                      <a:stretch>
                        <a:fillRect/>
                      </a:stretch>
                    </p:blipFill>
                    <p:spPr>
                      <a:xfrm>
                        <a:off x="1219200" y="2371725"/>
                        <a:ext cx="7696200" cy="523875"/>
                      </a:xfrm>
                      <a:prstGeom prst="rect">
                        <a:avLst/>
                      </a:prstGeom>
                      <a:noFill/>
                      <a:ln w="38100">
                        <a:miter/>
                      </a:ln>
                    </p:spPr>
                  </p:pic>
                </p:oleObj>
              </mc:Fallback>
            </mc:AlternateContent>
          </a:graphicData>
        </a:graphic>
      </p:graphicFrame>
      <p:graphicFrame>
        <p:nvGraphicFramePr>
          <p:cNvPr id="32771" name="Object 6"/>
          <p:cNvGraphicFramePr>
            <a:graphicFrameLocks noGrp="1"/>
          </p:cNvGraphicFramePr>
          <p:nvPr>
            <p:ph sz="quarter" idx="3"/>
          </p:nvPr>
        </p:nvGraphicFramePr>
        <p:xfrm>
          <a:off x="1212850" y="1143000"/>
          <a:ext cx="7248525" cy="1208088"/>
        </p:xfrm>
        <a:graphic>
          <a:graphicData uri="http://schemas.openxmlformats.org/presentationml/2006/ole">
            <mc:AlternateContent xmlns:mc="http://schemas.openxmlformats.org/markup-compatibility/2006">
              <mc:Choice xmlns:v="urn:schemas-microsoft-com:vml" Requires="v">
                <p:oleObj spid="_x0000_s34024" r:id="rId5" imgW="4265295" imgH="711200" progId="Equation.3">
                  <p:embed/>
                </p:oleObj>
              </mc:Choice>
              <mc:Fallback>
                <p:oleObj r:id="rId5" imgW="4265295" imgH="711200" progId="Equation.3">
                  <p:embed/>
                  <p:pic>
                    <p:nvPicPr>
                      <p:cNvPr id="0" name="图片 3164"/>
                      <p:cNvPicPr/>
                      <p:nvPr/>
                    </p:nvPicPr>
                    <p:blipFill>
                      <a:blip r:embed="rId6"/>
                      <a:stretch>
                        <a:fillRect/>
                      </a:stretch>
                    </p:blipFill>
                    <p:spPr>
                      <a:xfrm>
                        <a:off x="1212850" y="1143000"/>
                        <a:ext cx="7248525" cy="1208088"/>
                      </a:xfrm>
                      <a:prstGeom prst="rect">
                        <a:avLst/>
                      </a:prstGeom>
                      <a:noFill/>
                      <a:ln w="38100">
                        <a:miter/>
                      </a:ln>
                    </p:spPr>
                  </p:pic>
                </p:oleObj>
              </mc:Fallback>
            </mc:AlternateContent>
          </a:graphicData>
        </a:graphic>
      </p:graphicFrame>
      <p:sp>
        <p:nvSpPr>
          <p:cNvPr id="32775" name="Text Box 9"/>
          <p:cNvSpPr txBox="1"/>
          <p:nvPr/>
        </p:nvSpPr>
        <p:spPr>
          <a:xfrm>
            <a:off x="381000" y="2286000"/>
            <a:ext cx="11430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即：</a:t>
            </a:r>
          </a:p>
        </p:txBody>
      </p:sp>
      <p:sp>
        <p:nvSpPr>
          <p:cNvPr id="32776" name="Text Box 12"/>
          <p:cNvSpPr txBox="1"/>
          <p:nvPr/>
        </p:nvSpPr>
        <p:spPr>
          <a:xfrm>
            <a:off x="533400" y="5791200"/>
            <a:ext cx="60960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对</a:t>
            </a:r>
            <a:r>
              <a:rPr lang="en-US" altLang="zh-CN" sz="3200" i="1" dirty="0">
                <a:latin typeface="宋体" panose="02010600030101010101" pitchFamily="2" charset="-122"/>
              </a:rPr>
              <a:t>m</a:t>
            </a:r>
            <a:r>
              <a:rPr lang="en-US" altLang="zh-CN" sz="3200" baseline="-12000" dirty="0">
                <a:latin typeface="宋体" panose="02010600030101010101" pitchFamily="2" charset="-122"/>
              </a:rPr>
              <a:t>22</a:t>
            </a:r>
            <a:r>
              <a:rPr lang="zh-CN" altLang="en-US" sz="3200" dirty="0">
                <a:latin typeface="宋体" panose="02010600030101010101" pitchFamily="2" charset="-122"/>
              </a:rPr>
              <a:t>可同样写出矩阵方程。</a:t>
            </a:r>
          </a:p>
        </p:txBody>
      </p:sp>
      <p:sp>
        <p:nvSpPr>
          <p:cNvPr id="32777" name="Text Box 13"/>
          <p:cNvSpPr txBox="1"/>
          <p:nvPr/>
        </p:nvSpPr>
        <p:spPr>
          <a:xfrm>
            <a:off x="381000" y="2819400"/>
            <a:ext cx="6629400" cy="579438"/>
          </a:xfrm>
          <a:prstGeom prst="rect">
            <a:avLst/>
          </a:prstGeom>
          <a:noFill/>
          <a:ln w="9525">
            <a:noFill/>
          </a:ln>
        </p:spPr>
        <p:txBody>
          <a:bodyPr>
            <a:spAutoFit/>
          </a:bodyPr>
          <a:lstStyle/>
          <a:p>
            <a:pPr>
              <a:spcBef>
                <a:spcPct val="50000"/>
              </a:spcBef>
            </a:pPr>
            <a:r>
              <a:rPr lang="zh-CN" altLang="en-US" sz="3200" dirty="0">
                <a:latin typeface="宋体" panose="02010600030101010101" pitchFamily="2" charset="-122"/>
              </a:rPr>
              <a:t>代入加速度分量，得：</a:t>
            </a:r>
          </a:p>
        </p:txBody>
      </p:sp>
      <p:graphicFrame>
        <p:nvGraphicFramePr>
          <p:cNvPr id="32772" name="Object 14"/>
          <p:cNvGraphicFramePr/>
          <p:nvPr/>
        </p:nvGraphicFramePr>
        <p:xfrm>
          <a:off x="457200" y="3505200"/>
          <a:ext cx="7972425" cy="2174875"/>
        </p:xfrm>
        <a:graphic>
          <a:graphicData uri="http://schemas.openxmlformats.org/presentationml/2006/ole">
            <mc:AlternateContent xmlns:mc="http://schemas.openxmlformats.org/markup-compatibility/2006">
              <mc:Choice xmlns:v="urn:schemas-microsoft-com:vml" Requires="v">
                <p:oleObj spid="_x0000_s34025" r:id="rId7" imgW="3618230" imgH="989965" progId="Equation.3">
                  <p:embed/>
                </p:oleObj>
              </mc:Choice>
              <mc:Fallback>
                <p:oleObj r:id="rId7" imgW="3618230" imgH="989965" progId="Equation.3">
                  <p:embed/>
                  <p:pic>
                    <p:nvPicPr>
                      <p:cNvPr id="0" name="图片 3163"/>
                      <p:cNvPicPr/>
                      <p:nvPr/>
                    </p:nvPicPr>
                    <p:blipFill>
                      <a:blip r:embed="rId8"/>
                      <a:stretch>
                        <a:fillRect/>
                      </a:stretch>
                    </p:blipFill>
                    <p:spPr>
                      <a:xfrm>
                        <a:off x="457200" y="3505200"/>
                        <a:ext cx="7972425" cy="2174875"/>
                      </a:xfrm>
                      <a:prstGeom prst="rect">
                        <a:avLst/>
                      </a:prstGeom>
                      <a:noFill/>
                      <a:ln w="38100">
                        <a:noFill/>
                        <a:miter/>
                      </a:ln>
                    </p:spPr>
                  </p:pic>
                </p:oleObj>
              </mc:Fallback>
            </mc:AlternateContent>
          </a:graphicData>
        </a:graphic>
      </p:graphicFrame>
      <p:sp>
        <p:nvSpPr>
          <p:cNvPr id="32778" name="灯片编号占位符 10"/>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52</a:t>
            </a:fld>
            <a:endParaRPr lang="en-US" altLang="zh-CN" sz="1200" dirty="0"/>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798"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799"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0"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1"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2"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3" name="Rectangle 10"/>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33804" name="Rectangle 12"/>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5" name="Rectangle 13"/>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6" name="Rectangle 14"/>
          <p:cNvSpPr/>
          <p:nvPr/>
        </p:nvSpPr>
        <p:spPr>
          <a:xfrm>
            <a:off x="0" y="306228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7"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8" name="Rectangle 16"/>
          <p:cNvSpPr/>
          <p:nvPr/>
        </p:nvSpPr>
        <p:spPr>
          <a:xfrm>
            <a:off x="0" y="3062288"/>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09" name="Rectangle 17"/>
          <p:cNvSpPr/>
          <p:nvPr/>
        </p:nvSpPr>
        <p:spPr>
          <a:xfrm>
            <a:off x="0" y="30718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3810" name="Rectangle 19"/>
          <p:cNvSpPr/>
          <p:nvPr/>
        </p:nvSpPr>
        <p:spPr>
          <a:xfrm>
            <a:off x="762000" y="990600"/>
            <a:ext cx="2279650" cy="579438"/>
          </a:xfrm>
          <a:prstGeom prst="rect">
            <a:avLst/>
          </a:prstGeom>
          <a:noFill/>
          <a:ln w="9525">
            <a:noFill/>
          </a:ln>
        </p:spPr>
        <p:txBody>
          <a:bodyPr wrap="none" anchor="ctr" anchorCtr="0">
            <a:spAutoFit/>
          </a:bodyPr>
          <a:lstStyle/>
          <a:p>
            <a:r>
              <a:rPr lang="zh-CN" altLang="en-US" sz="3200" dirty="0">
                <a:latin typeface="Arial" panose="020B0604020202020204" pitchFamily="34" charset="0"/>
              </a:rPr>
              <a:t>化简可得：</a:t>
            </a:r>
            <a:r>
              <a:rPr lang="zh-CN" altLang="en-US" dirty="0">
                <a:latin typeface="Arial" panose="020B0604020202020204" pitchFamily="34" charset="0"/>
              </a:rPr>
              <a:t> </a:t>
            </a:r>
          </a:p>
        </p:txBody>
      </p:sp>
      <p:sp>
        <p:nvSpPr>
          <p:cNvPr id="33811" name="Rectangle 20"/>
          <p:cNvSpPr/>
          <p:nvPr/>
        </p:nvSpPr>
        <p:spPr>
          <a:xfrm>
            <a:off x="0" y="299085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3794" name="Object 21"/>
          <p:cNvGraphicFramePr/>
          <p:nvPr/>
        </p:nvGraphicFramePr>
        <p:xfrm>
          <a:off x="381000" y="1600200"/>
          <a:ext cx="8534400" cy="1722438"/>
        </p:xfrm>
        <a:graphic>
          <a:graphicData uri="http://schemas.openxmlformats.org/presentationml/2006/ole">
            <mc:AlternateContent xmlns:mc="http://schemas.openxmlformats.org/markup-compatibility/2006">
              <mc:Choice xmlns:v="urn:schemas-microsoft-com:vml" Requires="v">
                <p:oleObj spid="_x0000_s34971" r:id="rId3" imgW="4343400" imgH="876300" progId="Equation.DSMT4">
                  <p:embed/>
                </p:oleObj>
              </mc:Choice>
              <mc:Fallback>
                <p:oleObj r:id="rId3" imgW="4343400" imgH="876300" progId="Equation.DSMT4">
                  <p:embed/>
                  <p:pic>
                    <p:nvPicPr>
                      <p:cNvPr id="0" name="图片 3166"/>
                      <p:cNvPicPr/>
                      <p:nvPr/>
                    </p:nvPicPr>
                    <p:blipFill>
                      <a:blip r:embed="rId4"/>
                      <a:stretch>
                        <a:fillRect/>
                      </a:stretch>
                    </p:blipFill>
                    <p:spPr>
                      <a:xfrm>
                        <a:off x="381000" y="1600200"/>
                        <a:ext cx="8534400" cy="1722438"/>
                      </a:xfrm>
                      <a:prstGeom prst="rect">
                        <a:avLst/>
                      </a:prstGeom>
                      <a:noFill/>
                      <a:ln w="38100">
                        <a:noFill/>
                        <a:miter/>
                      </a:ln>
                    </p:spPr>
                  </p:pic>
                </p:oleObj>
              </mc:Fallback>
            </mc:AlternateContent>
          </a:graphicData>
        </a:graphic>
      </p:graphicFrame>
      <p:sp>
        <p:nvSpPr>
          <p:cNvPr id="33812" name="Rectangle 22"/>
          <p:cNvSpPr/>
          <p:nvPr/>
        </p:nvSpPr>
        <p:spPr>
          <a:xfrm>
            <a:off x="0" y="3148013"/>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3795" name="Object 23"/>
          <p:cNvGraphicFramePr/>
          <p:nvPr/>
        </p:nvGraphicFramePr>
        <p:xfrm>
          <a:off x="533400" y="3581400"/>
          <a:ext cx="6453188" cy="1135063"/>
        </p:xfrm>
        <a:graphic>
          <a:graphicData uri="http://schemas.openxmlformats.org/presentationml/2006/ole">
            <mc:AlternateContent xmlns:mc="http://schemas.openxmlformats.org/markup-compatibility/2006">
              <mc:Choice xmlns:v="urn:schemas-microsoft-com:vml" Requires="v">
                <p:oleObj spid="_x0000_s34972" r:id="rId5" imgW="3175000" imgH="558800" progId="Equation.DSMT4">
                  <p:embed/>
                </p:oleObj>
              </mc:Choice>
              <mc:Fallback>
                <p:oleObj r:id="rId5" imgW="3175000" imgH="558800" progId="Equation.DSMT4">
                  <p:embed/>
                  <p:pic>
                    <p:nvPicPr>
                      <p:cNvPr id="0" name="图片 3167"/>
                      <p:cNvPicPr/>
                      <p:nvPr/>
                    </p:nvPicPr>
                    <p:blipFill>
                      <a:blip r:embed="rId6"/>
                      <a:stretch>
                        <a:fillRect/>
                      </a:stretch>
                    </p:blipFill>
                    <p:spPr>
                      <a:xfrm>
                        <a:off x="533400" y="3581400"/>
                        <a:ext cx="6453188" cy="1135063"/>
                      </a:xfrm>
                      <a:prstGeom prst="rect">
                        <a:avLst/>
                      </a:prstGeom>
                      <a:noFill/>
                      <a:ln w="38100">
                        <a:noFill/>
                        <a:miter/>
                      </a:ln>
                    </p:spPr>
                  </p:pic>
                </p:oleObj>
              </mc:Fallback>
            </mc:AlternateContent>
          </a:graphicData>
        </a:graphic>
      </p:graphicFrame>
      <p:sp>
        <p:nvSpPr>
          <p:cNvPr id="33813" name="Text Box 24"/>
          <p:cNvSpPr txBox="1"/>
          <p:nvPr/>
        </p:nvSpPr>
        <p:spPr>
          <a:xfrm>
            <a:off x="609600" y="4800600"/>
            <a:ext cx="7848600" cy="1554163"/>
          </a:xfrm>
          <a:prstGeom prst="rect">
            <a:avLst/>
          </a:prstGeom>
          <a:noFill/>
          <a:ln w="9525">
            <a:noFill/>
          </a:ln>
        </p:spPr>
        <p:txBody>
          <a:bodyPr>
            <a:spAutoFit/>
          </a:bodyPr>
          <a:lstStyle/>
          <a:p>
            <a:pPr>
              <a:spcBef>
                <a:spcPct val="50000"/>
              </a:spcBef>
            </a:pPr>
            <a:r>
              <a:rPr lang="en-US" altLang="zh-CN" sz="3200" dirty="0">
                <a:latin typeface="宋体" panose="02010600030101010101" pitchFamily="2" charset="-122"/>
              </a:rPr>
              <a:t>    </a:t>
            </a:r>
            <a:r>
              <a:rPr lang="zh-CN" altLang="en-US" sz="3200" dirty="0">
                <a:latin typeface="宋体" panose="02010600030101010101" pitchFamily="2" charset="-122"/>
              </a:rPr>
              <a:t>上式即为各杆件关节的驱动力计算公式，它是一个以角加速度为变量、变系数的非线性动力学方程。</a:t>
            </a:r>
          </a:p>
        </p:txBody>
      </p:sp>
      <p:sp>
        <p:nvSpPr>
          <p:cNvPr id="33814" name="灯片编号占位符 22"/>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53</a:t>
            </a:fld>
            <a:endParaRPr lang="en-US" altLang="zh-CN" sz="1300" dirty="0">
              <a:solidFill>
                <a:srgbClr val="FFFFFF"/>
              </a:solidFill>
            </a:endParaRPr>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9"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0" name="Rectangle 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1"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2"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3"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4"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5" name="Rectangle 10"/>
          <p:cNvSpPr/>
          <p:nvPr/>
        </p:nvSpPr>
        <p:spPr>
          <a:xfrm>
            <a:off x="1736725" y="6526213"/>
            <a:ext cx="454025" cy="503237"/>
          </a:xfrm>
          <a:prstGeom prst="rect">
            <a:avLst/>
          </a:prstGeom>
          <a:noFill/>
          <a:ln w="9525">
            <a:noFill/>
          </a:ln>
        </p:spPr>
        <p:txBody>
          <a:bodyPr wrap="none" anchor="ctr" anchorCtr="0">
            <a:spAutoFit/>
          </a:bodyPr>
          <a:lstStyle/>
          <a:p>
            <a:pPr indent="269875"/>
            <a:endParaRPr lang="en-US" altLang="zh-CN" sz="900" dirty="0">
              <a:latin typeface="Arial" panose="020B0604020202020204" pitchFamily="34" charset="0"/>
            </a:endParaRPr>
          </a:p>
          <a:p>
            <a:pPr indent="269875" eaLnBrk="0" hangingPunct="0"/>
            <a:endParaRPr lang="en-US" altLang="zh-CN" dirty="0">
              <a:latin typeface="Arial" panose="020B0604020202020204" pitchFamily="34" charset="0"/>
            </a:endParaRPr>
          </a:p>
        </p:txBody>
      </p:sp>
      <p:sp>
        <p:nvSpPr>
          <p:cNvPr id="34836" name="Text Box 11"/>
          <p:cNvSpPr txBox="1"/>
          <p:nvPr/>
        </p:nvSpPr>
        <p:spPr>
          <a:xfrm>
            <a:off x="762000" y="1066800"/>
            <a:ext cx="4248150" cy="579438"/>
          </a:xfrm>
          <a:prstGeom prst="rect">
            <a:avLst/>
          </a:prstGeom>
          <a:noFill/>
          <a:ln w="9525">
            <a:noFill/>
          </a:ln>
        </p:spPr>
        <p:txBody>
          <a:bodyPr wrap="none">
            <a:spAutoFit/>
          </a:bodyPr>
          <a:lstStyle/>
          <a:p>
            <a:r>
              <a:rPr lang="zh-CN" altLang="en-US" sz="3200" dirty="0">
                <a:latin typeface="Arial" panose="020B0604020202020204" pitchFamily="34" charset="0"/>
              </a:rPr>
              <a:t>以上两式进一步写成：</a:t>
            </a:r>
          </a:p>
        </p:txBody>
      </p:sp>
      <p:sp>
        <p:nvSpPr>
          <p:cNvPr id="34837"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sp>
        <p:nvSpPr>
          <p:cNvPr id="34838" name="Rectangle 13"/>
          <p:cNvSpPr/>
          <p:nvPr/>
        </p:nvSpPr>
        <p:spPr>
          <a:xfrm>
            <a:off x="762000" y="2743200"/>
            <a:ext cx="1466850" cy="579438"/>
          </a:xfrm>
          <a:prstGeom prst="rect">
            <a:avLst/>
          </a:prstGeom>
          <a:noFill/>
          <a:ln w="9525">
            <a:noFill/>
          </a:ln>
        </p:spPr>
        <p:txBody>
          <a:bodyPr wrap="none" anchor="ctr" anchorCtr="0">
            <a:spAutoFit/>
          </a:bodyPr>
          <a:lstStyle/>
          <a:p>
            <a:r>
              <a:rPr lang="zh-CN" altLang="en-US" sz="3200" dirty="0">
                <a:latin typeface="Arial" panose="020B0604020202020204" pitchFamily="34" charset="0"/>
              </a:rPr>
              <a:t>式中：</a:t>
            </a:r>
            <a:r>
              <a:rPr lang="zh-CN" altLang="en-US" dirty="0">
                <a:latin typeface="Arial" panose="020B0604020202020204" pitchFamily="34" charset="0"/>
              </a:rPr>
              <a:t> </a:t>
            </a:r>
          </a:p>
        </p:txBody>
      </p:sp>
      <p:sp>
        <p:nvSpPr>
          <p:cNvPr id="34839" name="Rectangle 1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ndParaRPr>
          </a:p>
        </p:txBody>
      </p:sp>
      <p:graphicFrame>
        <p:nvGraphicFramePr>
          <p:cNvPr id="34818" name="Object 15"/>
          <p:cNvGraphicFramePr/>
          <p:nvPr/>
        </p:nvGraphicFramePr>
        <p:xfrm>
          <a:off x="1676400" y="1600200"/>
          <a:ext cx="5476875" cy="1149350"/>
        </p:xfrm>
        <a:graphic>
          <a:graphicData uri="http://schemas.openxmlformats.org/presentationml/2006/ole">
            <mc:AlternateContent xmlns:mc="http://schemas.openxmlformats.org/markup-compatibility/2006">
              <mc:Choice xmlns:v="urn:schemas-microsoft-com:vml" Requires="v">
                <p:oleObj spid="_x0000_s36613" r:id="rId3" imgW="2781300" imgH="584200" progId="Equation.DSMT4">
                  <p:embed/>
                </p:oleObj>
              </mc:Choice>
              <mc:Fallback>
                <p:oleObj r:id="rId3" imgW="2781300" imgH="584200" progId="Equation.DSMT4">
                  <p:embed/>
                  <p:pic>
                    <p:nvPicPr>
                      <p:cNvPr id="0" name="图片 3170"/>
                      <p:cNvPicPr/>
                      <p:nvPr/>
                    </p:nvPicPr>
                    <p:blipFill>
                      <a:blip r:embed="rId4"/>
                      <a:stretch>
                        <a:fillRect/>
                      </a:stretch>
                    </p:blipFill>
                    <p:spPr>
                      <a:xfrm>
                        <a:off x="1676400" y="1600200"/>
                        <a:ext cx="5476875" cy="1149350"/>
                      </a:xfrm>
                      <a:prstGeom prst="rect">
                        <a:avLst/>
                      </a:prstGeom>
                      <a:noFill/>
                      <a:ln w="38100">
                        <a:noFill/>
                        <a:miter/>
                      </a:ln>
                    </p:spPr>
                  </p:pic>
                </p:oleObj>
              </mc:Fallback>
            </mc:AlternateContent>
          </a:graphicData>
        </a:graphic>
      </p:graphicFrame>
      <p:graphicFrame>
        <p:nvGraphicFramePr>
          <p:cNvPr id="34819" name="Object 16"/>
          <p:cNvGraphicFramePr/>
          <p:nvPr/>
        </p:nvGraphicFramePr>
        <p:xfrm>
          <a:off x="2057400" y="2819400"/>
          <a:ext cx="5638800" cy="428625"/>
        </p:xfrm>
        <a:graphic>
          <a:graphicData uri="http://schemas.openxmlformats.org/presentationml/2006/ole">
            <mc:AlternateContent xmlns:mc="http://schemas.openxmlformats.org/markup-compatibility/2006">
              <mc:Choice xmlns:v="urn:schemas-microsoft-com:vml" Requires="v">
                <p:oleObj spid="_x0000_s36614" r:id="rId5" imgW="3175000" imgH="241300" progId="Equation.DSMT4">
                  <p:embed/>
                </p:oleObj>
              </mc:Choice>
              <mc:Fallback>
                <p:oleObj r:id="rId5" imgW="3175000" imgH="241300" progId="Equation.DSMT4">
                  <p:embed/>
                  <p:pic>
                    <p:nvPicPr>
                      <p:cNvPr id="0" name="图片 3173"/>
                      <p:cNvPicPr/>
                      <p:nvPr/>
                    </p:nvPicPr>
                    <p:blipFill>
                      <a:blip r:embed="rId6"/>
                      <a:stretch>
                        <a:fillRect/>
                      </a:stretch>
                    </p:blipFill>
                    <p:spPr>
                      <a:xfrm>
                        <a:off x="2057400" y="2819400"/>
                        <a:ext cx="5638800" cy="428625"/>
                      </a:xfrm>
                      <a:prstGeom prst="rect">
                        <a:avLst/>
                      </a:prstGeom>
                      <a:noFill/>
                      <a:ln w="38100">
                        <a:noFill/>
                        <a:miter/>
                      </a:ln>
                    </p:spPr>
                  </p:pic>
                </p:oleObj>
              </mc:Fallback>
            </mc:AlternateContent>
          </a:graphicData>
        </a:graphic>
      </p:graphicFrame>
      <p:graphicFrame>
        <p:nvGraphicFramePr>
          <p:cNvPr id="34820" name="Object 17"/>
          <p:cNvGraphicFramePr/>
          <p:nvPr/>
        </p:nvGraphicFramePr>
        <p:xfrm>
          <a:off x="2057400" y="3200400"/>
          <a:ext cx="3505200" cy="439738"/>
        </p:xfrm>
        <a:graphic>
          <a:graphicData uri="http://schemas.openxmlformats.org/presentationml/2006/ole">
            <mc:AlternateContent xmlns:mc="http://schemas.openxmlformats.org/markup-compatibility/2006">
              <mc:Choice xmlns:v="urn:schemas-microsoft-com:vml" Requires="v">
                <p:oleObj spid="_x0000_s36615" r:id="rId7" imgW="1930400" imgH="241300" progId="Equation.DSMT4">
                  <p:embed/>
                </p:oleObj>
              </mc:Choice>
              <mc:Fallback>
                <p:oleObj r:id="rId7" imgW="1930400" imgH="241300" progId="Equation.DSMT4">
                  <p:embed/>
                  <p:pic>
                    <p:nvPicPr>
                      <p:cNvPr id="0" name="图片 3168"/>
                      <p:cNvPicPr/>
                      <p:nvPr/>
                    </p:nvPicPr>
                    <p:blipFill>
                      <a:blip r:embed="rId8"/>
                      <a:stretch>
                        <a:fillRect/>
                      </a:stretch>
                    </p:blipFill>
                    <p:spPr>
                      <a:xfrm>
                        <a:off x="2057400" y="3200400"/>
                        <a:ext cx="3505200" cy="439738"/>
                      </a:xfrm>
                      <a:prstGeom prst="rect">
                        <a:avLst/>
                      </a:prstGeom>
                      <a:noFill/>
                      <a:ln w="38100">
                        <a:noFill/>
                        <a:miter/>
                      </a:ln>
                    </p:spPr>
                  </p:pic>
                </p:oleObj>
              </mc:Fallback>
            </mc:AlternateContent>
          </a:graphicData>
        </a:graphic>
      </p:graphicFrame>
      <p:graphicFrame>
        <p:nvGraphicFramePr>
          <p:cNvPr id="34821" name="Object 18"/>
          <p:cNvGraphicFramePr/>
          <p:nvPr/>
        </p:nvGraphicFramePr>
        <p:xfrm>
          <a:off x="2057400" y="3581400"/>
          <a:ext cx="2286000" cy="406400"/>
        </p:xfrm>
        <a:graphic>
          <a:graphicData uri="http://schemas.openxmlformats.org/presentationml/2006/ole">
            <mc:AlternateContent xmlns:mc="http://schemas.openxmlformats.org/markup-compatibility/2006">
              <mc:Choice xmlns:v="urn:schemas-microsoft-com:vml" Requires="v">
                <p:oleObj spid="_x0000_s36616" r:id="rId9" imgW="1282700" imgH="228600" progId="Equation.DSMT4">
                  <p:embed/>
                </p:oleObj>
              </mc:Choice>
              <mc:Fallback>
                <p:oleObj r:id="rId9" imgW="1282700" imgH="228600" progId="Equation.DSMT4">
                  <p:embed/>
                  <p:pic>
                    <p:nvPicPr>
                      <p:cNvPr id="0" name="图片 3171"/>
                      <p:cNvPicPr/>
                      <p:nvPr/>
                    </p:nvPicPr>
                    <p:blipFill>
                      <a:blip r:embed="rId10"/>
                      <a:stretch>
                        <a:fillRect/>
                      </a:stretch>
                    </p:blipFill>
                    <p:spPr>
                      <a:xfrm>
                        <a:off x="2057400" y="3581400"/>
                        <a:ext cx="2286000" cy="406400"/>
                      </a:xfrm>
                      <a:prstGeom prst="rect">
                        <a:avLst/>
                      </a:prstGeom>
                      <a:noFill/>
                      <a:ln w="38100">
                        <a:noFill/>
                        <a:miter/>
                      </a:ln>
                    </p:spPr>
                  </p:pic>
                </p:oleObj>
              </mc:Fallback>
            </mc:AlternateContent>
          </a:graphicData>
        </a:graphic>
      </p:graphicFrame>
      <p:graphicFrame>
        <p:nvGraphicFramePr>
          <p:cNvPr id="34822" name="Object 19"/>
          <p:cNvGraphicFramePr/>
          <p:nvPr/>
        </p:nvGraphicFramePr>
        <p:xfrm>
          <a:off x="2057400" y="3962400"/>
          <a:ext cx="2667000" cy="449263"/>
        </p:xfrm>
        <a:graphic>
          <a:graphicData uri="http://schemas.openxmlformats.org/presentationml/2006/ole">
            <mc:AlternateContent xmlns:mc="http://schemas.openxmlformats.org/markup-compatibility/2006">
              <mc:Choice xmlns:v="urn:schemas-microsoft-com:vml" Requires="v">
                <p:oleObj spid="_x0000_s36617" r:id="rId11" imgW="1358900" imgH="228600" progId="Equation.DSMT4">
                  <p:embed/>
                </p:oleObj>
              </mc:Choice>
              <mc:Fallback>
                <p:oleObj r:id="rId11" imgW="1358900" imgH="228600" progId="Equation.DSMT4">
                  <p:embed/>
                  <p:pic>
                    <p:nvPicPr>
                      <p:cNvPr id="0" name="图片 3172"/>
                      <p:cNvPicPr/>
                      <p:nvPr/>
                    </p:nvPicPr>
                    <p:blipFill>
                      <a:blip r:embed="rId12"/>
                      <a:stretch>
                        <a:fillRect/>
                      </a:stretch>
                    </p:blipFill>
                    <p:spPr>
                      <a:xfrm>
                        <a:off x="2057400" y="3962400"/>
                        <a:ext cx="2667000" cy="449263"/>
                      </a:xfrm>
                      <a:prstGeom prst="rect">
                        <a:avLst/>
                      </a:prstGeom>
                      <a:noFill/>
                      <a:ln w="38100">
                        <a:noFill/>
                        <a:miter/>
                      </a:ln>
                    </p:spPr>
                  </p:pic>
                </p:oleObj>
              </mc:Fallback>
            </mc:AlternateContent>
          </a:graphicData>
        </a:graphic>
      </p:graphicFrame>
      <p:graphicFrame>
        <p:nvGraphicFramePr>
          <p:cNvPr id="34823" name="Object 20"/>
          <p:cNvGraphicFramePr/>
          <p:nvPr/>
        </p:nvGraphicFramePr>
        <p:xfrm>
          <a:off x="2057400" y="4419600"/>
          <a:ext cx="5638800" cy="469900"/>
        </p:xfrm>
        <a:graphic>
          <a:graphicData uri="http://schemas.openxmlformats.org/presentationml/2006/ole">
            <mc:AlternateContent xmlns:mc="http://schemas.openxmlformats.org/markup-compatibility/2006">
              <mc:Choice xmlns:v="urn:schemas-microsoft-com:vml" Requires="v">
                <p:oleObj spid="_x0000_s36618" r:id="rId13" imgW="2743200" imgH="228600" progId="Equation.DSMT4">
                  <p:embed/>
                </p:oleObj>
              </mc:Choice>
              <mc:Fallback>
                <p:oleObj r:id="rId13" imgW="2743200" imgH="228600" progId="Equation.DSMT4">
                  <p:embed/>
                  <p:pic>
                    <p:nvPicPr>
                      <p:cNvPr id="0" name="图片 3174"/>
                      <p:cNvPicPr/>
                      <p:nvPr/>
                    </p:nvPicPr>
                    <p:blipFill>
                      <a:blip r:embed="rId14"/>
                      <a:stretch>
                        <a:fillRect/>
                      </a:stretch>
                    </p:blipFill>
                    <p:spPr>
                      <a:xfrm>
                        <a:off x="2057400" y="4419600"/>
                        <a:ext cx="5638800" cy="469900"/>
                      </a:xfrm>
                      <a:prstGeom prst="rect">
                        <a:avLst/>
                      </a:prstGeom>
                      <a:noFill/>
                      <a:ln w="38100">
                        <a:noFill/>
                        <a:miter/>
                      </a:ln>
                    </p:spPr>
                  </p:pic>
                </p:oleObj>
              </mc:Fallback>
            </mc:AlternateContent>
          </a:graphicData>
        </a:graphic>
      </p:graphicFrame>
      <p:graphicFrame>
        <p:nvGraphicFramePr>
          <p:cNvPr id="34824" name="Object 21"/>
          <p:cNvGraphicFramePr/>
          <p:nvPr/>
        </p:nvGraphicFramePr>
        <p:xfrm>
          <a:off x="2057400" y="4876800"/>
          <a:ext cx="3429000" cy="430213"/>
        </p:xfrm>
        <a:graphic>
          <a:graphicData uri="http://schemas.openxmlformats.org/presentationml/2006/ole">
            <mc:AlternateContent xmlns:mc="http://schemas.openxmlformats.org/markup-compatibility/2006">
              <mc:Choice xmlns:v="urn:schemas-microsoft-com:vml" Requires="v">
                <p:oleObj spid="_x0000_s36619" r:id="rId15" imgW="1930400" imgH="241300" progId="Equation.DSMT4">
                  <p:embed/>
                </p:oleObj>
              </mc:Choice>
              <mc:Fallback>
                <p:oleObj r:id="rId15" imgW="1930400" imgH="241300" progId="Equation.DSMT4">
                  <p:embed/>
                  <p:pic>
                    <p:nvPicPr>
                      <p:cNvPr id="0" name="图片 3169"/>
                      <p:cNvPicPr/>
                      <p:nvPr/>
                    </p:nvPicPr>
                    <p:blipFill>
                      <a:blip r:embed="rId16"/>
                      <a:stretch>
                        <a:fillRect/>
                      </a:stretch>
                    </p:blipFill>
                    <p:spPr>
                      <a:xfrm>
                        <a:off x="2057400" y="4876800"/>
                        <a:ext cx="3429000" cy="430213"/>
                      </a:xfrm>
                      <a:prstGeom prst="rect">
                        <a:avLst/>
                      </a:prstGeom>
                      <a:noFill/>
                      <a:ln w="38100">
                        <a:noFill/>
                        <a:miter/>
                      </a:ln>
                    </p:spPr>
                  </p:pic>
                </p:oleObj>
              </mc:Fallback>
            </mc:AlternateContent>
          </a:graphicData>
        </a:graphic>
      </p:graphicFrame>
      <p:graphicFrame>
        <p:nvGraphicFramePr>
          <p:cNvPr id="34825" name="Object 22"/>
          <p:cNvGraphicFramePr/>
          <p:nvPr/>
        </p:nvGraphicFramePr>
        <p:xfrm>
          <a:off x="2057400" y="5257800"/>
          <a:ext cx="1905000" cy="446088"/>
        </p:xfrm>
        <a:graphic>
          <a:graphicData uri="http://schemas.openxmlformats.org/presentationml/2006/ole">
            <mc:AlternateContent xmlns:mc="http://schemas.openxmlformats.org/markup-compatibility/2006">
              <mc:Choice xmlns:v="urn:schemas-microsoft-com:vml" Requires="v">
                <p:oleObj spid="_x0000_s36620" r:id="rId17" imgW="1028065" imgH="241300" progId="Equation.DSMT4">
                  <p:embed/>
                </p:oleObj>
              </mc:Choice>
              <mc:Fallback>
                <p:oleObj r:id="rId17" imgW="1028065" imgH="241300" progId="Equation.DSMT4">
                  <p:embed/>
                  <p:pic>
                    <p:nvPicPr>
                      <p:cNvPr id="0" name="图片 3180"/>
                      <p:cNvPicPr/>
                      <p:nvPr/>
                    </p:nvPicPr>
                    <p:blipFill>
                      <a:blip r:embed="rId18"/>
                      <a:stretch>
                        <a:fillRect/>
                      </a:stretch>
                    </p:blipFill>
                    <p:spPr>
                      <a:xfrm>
                        <a:off x="2057400" y="5257800"/>
                        <a:ext cx="1905000" cy="446088"/>
                      </a:xfrm>
                      <a:prstGeom prst="rect">
                        <a:avLst/>
                      </a:prstGeom>
                      <a:noFill/>
                      <a:ln w="38100">
                        <a:noFill/>
                        <a:miter/>
                      </a:ln>
                    </p:spPr>
                  </p:pic>
                </p:oleObj>
              </mc:Fallback>
            </mc:AlternateContent>
          </a:graphicData>
        </a:graphic>
      </p:graphicFrame>
      <p:graphicFrame>
        <p:nvGraphicFramePr>
          <p:cNvPr id="34826" name="Object 23"/>
          <p:cNvGraphicFramePr/>
          <p:nvPr/>
        </p:nvGraphicFramePr>
        <p:xfrm>
          <a:off x="2057400" y="5700713"/>
          <a:ext cx="2057400" cy="393700"/>
        </p:xfrm>
        <a:graphic>
          <a:graphicData uri="http://schemas.openxmlformats.org/presentationml/2006/ole">
            <mc:AlternateContent xmlns:mc="http://schemas.openxmlformats.org/markup-compatibility/2006">
              <mc:Choice xmlns:v="urn:schemas-microsoft-com:vml" Requires="v">
                <p:oleObj spid="_x0000_s36621" r:id="rId19" imgW="1193800" imgH="228600" progId="Equation.DSMT4">
                  <p:embed/>
                </p:oleObj>
              </mc:Choice>
              <mc:Fallback>
                <p:oleObj r:id="rId19" imgW="1193800" imgH="228600" progId="Equation.DSMT4">
                  <p:embed/>
                  <p:pic>
                    <p:nvPicPr>
                      <p:cNvPr id="0" name="图片 3176"/>
                      <p:cNvPicPr/>
                      <p:nvPr/>
                    </p:nvPicPr>
                    <p:blipFill>
                      <a:blip r:embed="rId20"/>
                      <a:stretch>
                        <a:fillRect/>
                      </a:stretch>
                    </p:blipFill>
                    <p:spPr>
                      <a:xfrm>
                        <a:off x="2057400" y="5700713"/>
                        <a:ext cx="2057400" cy="393700"/>
                      </a:xfrm>
                      <a:prstGeom prst="rect">
                        <a:avLst/>
                      </a:prstGeom>
                      <a:noFill/>
                      <a:ln w="38100">
                        <a:noFill/>
                        <a:miter/>
                      </a:ln>
                    </p:spPr>
                  </p:pic>
                </p:oleObj>
              </mc:Fallback>
            </mc:AlternateContent>
          </a:graphicData>
        </a:graphic>
      </p:graphicFrame>
      <p:graphicFrame>
        <p:nvGraphicFramePr>
          <p:cNvPr id="34827" name="Object 24"/>
          <p:cNvGraphicFramePr/>
          <p:nvPr/>
        </p:nvGraphicFramePr>
        <p:xfrm>
          <a:off x="2057400" y="6096000"/>
          <a:ext cx="3276600" cy="487363"/>
        </p:xfrm>
        <a:graphic>
          <a:graphicData uri="http://schemas.openxmlformats.org/presentationml/2006/ole">
            <mc:AlternateContent xmlns:mc="http://schemas.openxmlformats.org/markup-compatibility/2006">
              <mc:Choice xmlns:v="urn:schemas-microsoft-com:vml" Requires="v">
                <p:oleObj spid="_x0000_s36622" r:id="rId21" imgW="1536700" imgH="228600" progId="Equation.DSMT4">
                  <p:embed/>
                </p:oleObj>
              </mc:Choice>
              <mc:Fallback>
                <p:oleObj r:id="rId21" imgW="1536700" imgH="228600" progId="Equation.DSMT4">
                  <p:embed/>
                  <p:pic>
                    <p:nvPicPr>
                      <p:cNvPr id="0" name="图片 3175"/>
                      <p:cNvPicPr/>
                      <p:nvPr/>
                    </p:nvPicPr>
                    <p:blipFill>
                      <a:blip r:embed="rId22"/>
                      <a:stretch>
                        <a:fillRect/>
                      </a:stretch>
                    </p:blipFill>
                    <p:spPr>
                      <a:xfrm>
                        <a:off x="2057400" y="6096000"/>
                        <a:ext cx="3276600" cy="487363"/>
                      </a:xfrm>
                      <a:prstGeom prst="rect">
                        <a:avLst/>
                      </a:prstGeom>
                      <a:noFill/>
                      <a:ln w="38100">
                        <a:noFill/>
                        <a:miter/>
                      </a:ln>
                    </p:spPr>
                  </p:pic>
                </p:oleObj>
              </mc:Fallback>
            </mc:AlternateContent>
          </a:graphicData>
        </a:graphic>
      </p:graphicFrame>
      <p:sp>
        <p:nvSpPr>
          <p:cNvPr id="34840" name="Text Box 25"/>
          <p:cNvSpPr txBox="1"/>
          <p:nvPr/>
        </p:nvSpPr>
        <p:spPr>
          <a:xfrm>
            <a:off x="6259016" y="5486400"/>
            <a:ext cx="2057400" cy="707886"/>
          </a:xfrm>
          <a:prstGeom prst="rect">
            <a:avLst/>
          </a:prstGeom>
          <a:noFill/>
          <a:ln w="9525" cap="flat" cmpd="sng">
            <a:solidFill>
              <a:srgbClr val="FF3300"/>
            </a:solidFill>
            <a:prstDash val="solid"/>
            <a:miter/>
            <a:headEnd type="none" w="med" len="med"/>
            <a:tailEnd type="none" w="med" len="med"/>
          </a:ln>
        </p:spPr>
        <p:txBody>
          <a:bodyPr>
            <a:spAutoFit/>
          </a:bodyPr>
          <a:lstStyle/>
          <a:p>
            <a:pPr>
              <a:spcBef>
                <a:spcPct val="50000"/>
              </a:spcBef>
            </a:pPr>
            <a:r>
              <a:rPr lang="zh-CN" altLang="en-US" sz="2000" dirty="0">
                <a:latin typeface="宋体" panose="02010600030101010101" pitchFamily="2" charset="-122"/>
              </a:rPr>
              <a:t>系数是位置的函数</a:t>
            </a:r>
          </a:p>
        </p:txBody>
      </p:sp>
      <p:sp>
        <p:nvSpPr>
          <p:cNvPr id="34841" name="灯片编号占位符 25"/>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300" dirty="0">
                <a:solidFill>
                  <a:srgbClr val="FFFFFF"/>
                </a:solidFill>
              </a:rPr>
              <a:t>54</a:t>
            </a:fld>
            <a:endParaRPr lang="en-US" altLang="zh-CN" sz="1300" dirty="0">
              <a:solidFill>
                <a:srgbClr val="FFFFFF"/>
              </a:solidFill>
            </a:endParaRPr>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p:cNvSpPr>
          <p:nvPr>
            <p:ph type="body" sz="half" idx="1"/>
          </p:nvPr>
        </p:nvSpPr>
        <p:spPr>
          <a:xfrm>
            <a:off x="609600" y="990600"/>
            <a:ext cx="7848600" cy="1465263"/>
          </a:xfrm>
        </p:spPr>
        <p:txBody>
          <a:bodyPr vert="horz" wrap="square" lIns="91440" tIns="45720" rIns="91440" bIns="45720" anchor="t" anchorCtr="0"/>
          <a:lstStyle/>
          <a:p>
            <a:pPr marL="0" indent="0" eaLnBrk="1" hangingPunct="1">
              <a:lnSpc>
                <a:spcPct val="90000"/>
              </a:lnSpc>
              <a:buClr>
                <a:schemeClr val="accent1"/>
              </a:buClr>
              <a:buSzPct val="80000"/>
              <a:buFontTx/>
              <a:buNone/>
            </a:pPr>
            <a:r>
              <a:rPr lang="en-US" altLang="zh-CN" sz="2800" dirty="0"/>
              <a:t>      </a:t>
            </a:r>
            <a:r>
              <a:rPr lang="zh-CN" altLang="en-US" dirty="0">
                <a:latin typeface="宋体" panose="02010600030101010101" pitchFamily="2" charset="-122"/>
              </a:rPr>
              <a:t>例</a:t>
            </a:r>
            <a:r>
              <a:rPr lang="en-US" altLang="zh-CN" dirty="0">
                <a:latin typeface="宋体" panose="02010600030101010101" pitchFamily="2" charset="-122"/>
              </a:rPr>
              <a:t>2</a:t>
            </a:r>
            <a:r>
              <a:rPr lang="zh-CN" altLang="en-US" dirty="0">
                <a:latin typeface="宋体" panose="02010600030101010101" pitchFamily="2" charset="-122"/>
              </a:rPr>
              <a:t>：如图所示为两杆平面机器人，为了简单起见，我们假设每个杆件的质量集中于杆件的尾部，其大小为</a:t>
            </a:r>
            <a:r>
              <a:rPr lang="en-US" altLang="zh-CN" i="1" dirty="0">
                <a:latin typeface="宋体" panose="02010600030101010101" pitchFamily="2" charset="-122"/>
              </a:rPr>
              <a:t>m</a:t>
            </a:r>
            <a:r>
              <a:rPr lang="en-US" altLang="zh-CN" sz="2000" dirty="0">
                <a:latin typeface="宋体" panose="02010600030101010101" pitchFamily="2" charset="-122"/>
              </a:rPr>
              <a:t>1</a:t>
            </a:r>
            <a:r>
              <a:rPr lang="zh-CN" altLang="en-US" dirty="0">
                <a:latin typeface="宋体" panose="02010600030101010101" pitchFamily="2" charset="-122"/>
              </a:rPr>
              <a:t>和</a:t>
            </a:r>
            <a:r>
              <a:rPr lang="en-US" altLang="zh-CN" i="1" dirty="0">
                <a:latin typeface="宋体" panose="02010600030101010101" pitchFamily="2" charset="-122"/>
              </a:rPr>
              <a:t>m</a:t>
            </a:r>
            <a:r>
              <a:rPr lang="en-US" altLang="zh-CN" sz="2000" dirty="0">
                <a:latin typeface="宋体" panose="02010600030101010101" pitchFamily="2" charset="-122"/>
              </a:rPr>
              <a:t>2</a:t>
            </a:r>
            <a:r>
              <a:rPr lang="zh-CN" altLang="en-US" dirty="0">
                <a:latin typeface="宋体" panose="02010600030101010101" pitchFamily="2" charset="-122"/>
              </a:rPr>
              <a:t>。</a:t>
            </a:r>
          </a:p>
        </p:txBody>
      </p:sp>
      <p:graphicFrame>
        <p:nvGraphicFramePr>
          <p:cNvPr id="35842" name="Object 7"/>
          <p:cNvGraphicFramePr>
            <a:graphicFrameLocks noGrp="1"/>
          </p:cNvGraphicFramePr>
          <p:nvPr>
            <p:ph sz="quarter" idx="2"/>
          </p:nvPr>
        </p:nvGraphicFramePr>
        <p:xfrm>
          <a:off x="1693863" y="3505200"/>
          <a:ext cx="2708275" cy="520700"/>
        </p:xfrm>
        <a:graphic>
          <a:graphicData uri="http://schemas.openxmlformats.org/presentationml/2006/ole">
            <mc:AlternateContent xmlns:mc="http://schemas.openxmlformats.org/markup-compatibility/2006">
              <mc:Choice xmlns:v="urn:schemas-microsoft-com:vml" Requires="v">
                <p:oleObj spid="_x0000_s37019" r:id="rId3" imgW="1319530" imgH="254000" progId="Equation.3">
                  <p:embed/>
                </p:oleObj>
              </mc:Choice>
              <mc:Fallback>
                <p:oleObj r:id="rId3" imgW="1319530" imgH="254000" progId="Equation.3">
                  <p:embed/>
                  <p:pic>
                    <p:nvPicPr>
                      <p:cNvPr id="0" name="图片 3177"/>
                      <p:cNvPicPr/>
                      <p:nvPr/>
                    </p:nvPicPr>
                    <p:blipFill>
                      <a:blip r:embed="rId4"/>
                      <a:stretch>
                        <a:fillRect/>
                      </a:stretch>
                    </p:blipFill>
                    <p:spPr>
                      <a:xfrm>
                        <a:off x="1693863" y="3505200"/>
                        <a:ext cx="2708275" cy="520700"/>
                      </a:xfrm>
                      <a:prstGeom prst="rect">
                        <a:avLst/>
                      </a:prstGeom>
                      <a:noFill/>
                      <a:ln w="38100">
                        <a:miter/>
                      </a:ln>
                    </p:spPr>
                  </p:pic>
                </p:oleObj>
              </mc:Fallback>
            </mc:AlternateContent>
          </a:graphicData>
        </a:graphic>
      </p:graphicFrame>
      <p:graphicFrame>
        <p:nvGraphicFramePr>
          <p:cNvPr id="35843" name="Object 10"/>
          <p:cNvGraphicFramePr>
            <a:graphicFrameLocks noGrp="1"/>
          </p:cNvGraphicFramePr>
          <p:nvPr>
            <p:ph sz="quarter" idx="3"/>
          </p:nvPr>
        </p:nvGraphicFramePr>
        <p:xfrm>
          <a:off x="1676400" y="5715000"/>
          <a:ext cx="2101850" cy="511175"/>
        </p:xfrm>
        <a:graphic>
          <a:graphicData uri="http://schemas.openxmlformats.org/presentationml/2006/ole">
            <mc:AlternateContent xmlns:mc="http://schemas.openxmlformats.org/markup-compatibility/2006">
              <mc:Choice xmlns:v="urn:schemas-microsoft-com:vml" Requires="v">
                <p:oleObj spid="_x0000_s37020" r:id="rId5" imgW="939800" imgH="228600" progId="Equation.3">
                  <p:embed/>
                </p:oleObj>
              </mc:Choice>
              <mc:Fallback>
                <p:oleObj r:id="rId5" imgW="939800" imgH="228600" progId="Equation.3">
                  <p:embed/>
                  <p:pic>
                    <p:nvPicPr>
                      <p:cNvPr id="0" name="图片 3178"/>
                      <p:cNvPicPr/>
                      <p:nvPr/>
                    </p:nvPicPr>
                    <p:blipFill>
                      <a:blip r:embed="rId6"/>
                      <a:stretch>
                        <a:fillRect/>
                      </a:stretch>
                    </p:blipFill>
                    <p:spPr>
                      <a:xfrm>
                        <a:off x="1676400" y="5715000"/>
                        <a:ext cx="2101850" cy="511175"/>
                      </a:xfrm>
                      <a:prstGeom prst="rect">
                        <a:avLst/>
                      </a:prstGeom>
                      <a:noFill/>
                      <a:ln w="38100">
                        <a:miter/>
                      </a:ln>
                    </p:spPr>
                  </p:pic>
                </p:oleObj>
              </mc:Fallback>
            </mc:AlternateContent>
          </a:graphicData>
        </a:graphic>
      </p:graphicFrame>
      <p:sp>
        <p:nvSpPr>
          <p:cNvPr id="35846" name="Text Box 5"/>
          <p:cNvSpPr txBox="1"/>
          <p:nvPr/>
        </p:nvSpPr>
        <p:spPr>
          <a:xfrm>
            <a:off x="685800" y="2438400"/>
            <a:ext cx="4724400" cy="968375"/>
          </a:xfrm>
          <a:prstGeom prst="rect">
            <a:avLst/>
          </a:prstGeom>
          <a:noFill/>
          <a:ln w="9525">
            <a:noFill/>
          </a:ln>
        </p:spPr>
        <p:txBody>
          <a:bodyPr>
            <a:spAutoFit/>
          </a:bodyPr>
          <a:lstStyle/>
          <a:p>
            <a:pPr>
              <a:lnSpc>
                <a:spcPct val="90000"/>
              </a:lnSpc>
            </a:pPr>
            <a:r>
              <a:rPr lang="zh-CN" altLang="en-US" sz="3200" dirty="0">
                <a:latin typeface="宋体" panose="02010600030101010101" pitchFamily="2" charset="-122"/>
              </a:rPr>
              <a:t>解：每个杆件的质量中心矢量为：</a:t>
            </a:r>
          </a:p>
        </p:txBody>
      </p:sp>
      <p:sp>
        <p:nvSpPr>
          <p:cNvPr id="35847" name="Text Box 9"/>
          <p:cNvSpPr txBox="1"/>
          <p:nvPr/>
        </p:nvSpPr>
        <p:spPr>
          <a:xfrm>
            <a:off x="838200" y="4114800"/>
            <a:ext cx="4495800" cy="1406525"/>
          </a:xfrm>
          <a:prstGeom prst="rect">
            <a:avLst/>
          </a:prstGeom>
          <a:noFill/>
          <a:ln w="9525">
            <a:noFill/>
          </a:ln>
        </p:spPr>
        <p:txBody>
          <a:bodyPr>
            <a:spAutoFit/>
          </a:bodyPr>
          <a:lstStyle/>
          <a:p>
            <a:pPr>
              <a:lnSpc>
                <a:spcPct val="90000"/>
              </a:lnSpc>
            </a:pPr>
            <a:r>
              <a:rPr lang="en-US" altLang="zh-CN" sz="3200" dirty="0">
                <a:latin typeface="宋体" panose="02010600030101010101" pitchFamily="2" charset="-122"/>
              </a:rPr>
              <a:t>    </a:t>
            </a:r>
            <a:r>
              <a:rPr lang="zh-CN" altLang="en-US" sz="3200" dirty="0">
                <a:latin typeface="宋体" panose="02010600030101010101" pitchFamily="2" charset="-122"/>
              </a:rPr>
              <a:t>由于点质量假设，每个杆件相对质心的惯性张量为零，即：</a:t>
            </a:r>
          </a:p>
        </p:txBody>
      </p:sp>
      <p:pic>
        <p:nvPicPr>
          <p:cNvPr id="35848" name="Picture 17"/>
          <p:cNvPicPr>
            <a:picLocks noChangeAspect="1"/>
          </p:cNvPicPr>
          <p:nvPr/>
        </p:nvPicPr>
        <p:blipFill>
          <a:blip r:embed="rId7"/>
          <a:stretch>
            <a:fillRect/>
          </a:stretch>
        </p:blipFill>
        <p:spPr>
          <a:xfrm>
            <a:off x="6477000" y="3352800"/>
            <a:ext cx="2090738" cy="3038475"/>
          </a:xfrm>
          <a:prstGeom prst="rect">
            <a:avLst/>
          </a:prstGeom>
          <a:noFill/>
          <a:ln w="9525">
            <a:noFill/>
          </a:ln>
        </p:spPr>
      </p:pic>
      <p:sp>
        <p:nvSpPr>
          <p:cNvPr id="35849" name="灯片编号占位符 9"/>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55</a:t>
            </a:fld>
            <a:endParaRPr lang="en-US" altLang="zh-CN" sz="1200" dirty="0"/>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8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p:bldP spid="35846" grpId="1"/>
      <p:bldP spid="35847" grpId="0"/>
      <p:bldP spid="35847" grpId="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70" name="Rectangle 3"/>
          <p:cNvSpPr>
            <a:spLocks noGrp="1"/>
          </p:cNvSpPr>
          <p:nvPr>
            <p:ph type="body" sz="half" idx="1"/>
          </p:nvPr>
        </p:nvSpPr>
        <p:spPr>
          <a:xfrm>
            <a:off x="838200" y="1066800"/>
            <a:ext cx="6553200" cy="474663"/>
          </a:xfrm>
        </p:spPr>
        <p:txBody>
          <a:bodyPr vert="horz" wrap="square" lIns="91440" tIns="45720" rIns="91440" bIns="45720" anchor="t" anchorCtr="0"/>
          <a:lstStyle/>
          <a:p>
            <a:pPr eaLnBrk="1" hangingPunct="1">
              <a:lnSpc>
                <a:spcPct val="80000"/>
              </a:lnSpc>
              <a:buClr>
                <a:schemeClr val="accent1"/>
              </a:buClr>
              <a:buSzPct val="80000"/>
              <a:buFontTx/>
              <a:buNone/>
            </a:pPr>
            <a:r>
              <a:rPr lang="zh-CN" altLang="en-US" sz="2400" dirty="0"/>
              <a:t>末端执行器上无作用力，所以：</a:t>
            </a:r>
          </a:p>
        </p:txBody>
      </p:sp>
      <p:graphicFrame>
        <p:nvGraphicFramePr>
          <p:cNvPr id="36866" name="Object 4"/>
          <p:cNvGraphicFramePr>
            <a:graphicFrameLocks noGrp="1"/>
          </p:cNvGraphicFramePr>
          <p:nvPr>
            <p:ph sz="quarter" idx="2"/>
          </p:nvPr>
        </p:nvGraphicFramePr>
        <p:xfrm>
          <a:off x="2590800" y="1524000"/>
          <a:ext cx="1873250" cy="488950"/>
        </p:xfrm>
        <a:graphic>
          <a:graphicData uri="http://schemas.openxmlformats.org/presentationml/2006/ole">
            <mc:AlternateContent xmlns:mc="http://schemas.openxmlformats.org/markup-compatibility/2006">
              <mc:Choice xmlns:v="urn:schemas-microsoft-com:vml" Requires="v">
                <p:oleObj spid="_x0000_s38119" r:id="rId3" imgW="876300" imgH="228600" progId="Equation.3">
                  <p:embed/>
                </p:oleObj>
              </mc:Choice>
              <mc:Fallback>
                <p:oleObj r:id="rId3" imgW="876300" imgH="228600" progId="Equation.3">
                  <p:embed/>
                  <p:pic>
                    <p:nvPicPr>
                      <p:cNvPr id="0" name="图片 3183"/>
                      <p:cNvPicPr/>
                      <p:nvPr/>
                    </p:nvPicPr>
                    <p:blipFill>
                      <a:blip r:embed="rId4"/>
                      <a:stretch>
                        <a:fillRect/>
                      </a:stretch>
                    </p:blipFill>
                    <p:spPr>
                      <a:xfrm>
                        <a:off x="2590800" y="1524000"/>
                        <a:ext cx="1873250" cy="488950"/>
                      </a:xfrm>
                      <a:prstGeom prst="rect">
                        <a:avLst/>
                      </a:prstGeom>
                      <a:noFill/>
                      <a:ln w="38100">
                        <a:miter/>
                      </a:ln>
                    </p:spPr>
                  </p:pic>
                </p:oleObj>
              </mc:Fallback>
            </mc:AlternateContent>
          </a:graphicData>
        </a:graphic>
      </p:graphicFrame>
      <p:graphicFrame>
        <p:nvGraphicFramePr>
          <p:cNvPr id="36867" name="Object 6"/>
          <p:cNvGraphicFramePr>
            <a:graphicFrameLocks noGrp="1"/>
          </p:cNvGraphicFramePr>
          <p:nvPr>
            <p:ph sz="quarter" idx="3"/>
          </p:nvPr>
        </p:nvGraphicFramePr>
        <p:xfrm>
          <a:off x="2644775" y="2514600"/>
          <a:ext cx="2252663" cy="555625"/>
        </p:xfrm>
        <a:graphic>
          <a:graphicData uri="http://schemas.openxmlformats.org/presentationml/2006/ole">
            <mc:AlternateContent xmlns:mc="http://schemas.openxmlformats.org/markup-compatibility/2006">
              <mc:Choice xmlns:v="urn:schemas-microsoft-com:vml" Requires="v">
                <p:oleObj spid="_x0000_s38120" r:id="rId5" imgW="927100" imgH="228600" progId="Equation.3">
                  <p:embed/>
                </p:oleObj>
              </mc:Choice>
              <mc:Fallback>
                <p:oleObj r:id="rId5" imgW="927100" imgH="228600" progId="Equation.3">
                  <p:embed/>
                  <p:pic>
                    <p:nvPicPr>
                      <p:cNvPr id="0" name="图片 3181"/>
                      <p:cNvPicPr/>
                      <p:nvPr/>
                    </p:nvPicPr>
                    <p:blipFill>
                      <a:blip r:embed="rId6"/>
                      <a:stretch>
                        <a:fillRect/>
                      </a:stretch>
                    </p:blipFill>
                    <p:spPr>
                      <a:xfrm>
                        <a:off x="2644775" y="2514600"/>
                        <a:ext cx="2252663" cy="555625"/>
                      </a:xfrm>
                      <a:prstGeom prst="rect">
                        <a:avLst/>
                      </a:prstGeom>
                      <a:noFill/>
                      <a:ln w="38100">
                        <a:miter/>
                      </a:ln>
                    </p:spPr>
                  </p:pic>
                </p:oleObj>
              </mc:Fallback>
            </mc:AlternateContent>
          </a:graphicData>
        </a:graphic>
      </p:graphicFrame>
      <p:graphicFrame>
        <p:nvGraphicFramePr>
          <p:cNvPr id="36868" name="Object 8"/>
          <p:cNvGraphicFramePr/>
          <p:nvPr/>
        </p:nvGraphicFramePr>
        <p:xfrm>
          <a:off x="5424488" y="2971800"/>
          <a:ext cx="1592262" cy="566738"/>
        </p:xfrm>
        <a:graphic>
          <a:graphicData uri="http://schemas.openxmlformats.org/presentationml/2006/ole">
            <mc:AlternateContent xmlns:mc="http://schemas.openxmlformats.org/markup-compatibility/2006">
              <mc:Choice xmlns:v="urn:schemas-microsoft-com:vml" Requires="v">
                <p:oleObj spid="_x0000_s38121" r:id="rId7" imgW="710565" imgH="254000" progId="Equation.3">
                  <p:embed/>
                </p:oleObj>
              </mc:Choice>
              <mc:Fallback>
                <p:oleObj r:id="rId7" imgW="710565" imgH="254000" progId="Equation.3">
                  <p:embed/>
                  <p:pic>
                    <p:nvPicPr>
                      <p:cNvPr id="0" name="图片 3182"/>
                      <p:cNvPicPr/>
                      <p:nvPr/>
                    </p:nvPicPr>
                    <p:blipFill>
                      <a:blip r:embed="rId8"/>
                      <a:stretch>
                        <a:fillRect/>
                      </a:stretch>
                    </p:blipFill>
                    <p:spPr>
                      <a:xfrm>
                        <a:off x="5424488" y="2971800"/>
                        <a:ext cx="1592262" cy="566738"/>
                      </a:xfrm>
                      <a:prstGeom prst="rect">
                        <a:avLst/>
                      </a:prstGeom>
                      <a:noFill/>
                      <a:ln w="38100">
                        <a:noFill/>
                        <a:miter/>
                      </a:ln>
                    </p:spPr>
                  </p:pic>
                </p:oleObj>
              </mc:Fallback>
            </mc:AlternateContent>
          </a:graphicData>
        </a:graphic>
      </p:graphicFrame>
      <p:sp>
        <p:nvSpPr>
          <p:cNvPr id="36871" name="Text Box 9"/>
          <p:cNvSpPr txBox="1"/>
          <p:nvPr/>
        </p:nvSpPr>
        <p:spPr>
          <a:xfrm>
            <a:off x="899795" y="1988820"/>
            <a:ext cx="3886200" cy="460375"/>
          </a:xfrm>
          <a:prstGeom prst="rect">
            <a:avLst/>
          </a:prstGeom>
          <a:noFill/>
          <a:ln w="9525">
            <a:noFill/>
          </a:ln>
        </p:spPr>
        <p:txBody>
          <a:bodyPr>
            <a:spAutoFit/>
          </a:bodyPr>
          <a:lstStyle/>
          <a:p>
            <a:pPr>
              <a:spcBef>
                <a:spcPct val="50000"/>
              </a:spcBef>
            </a:pPr>
            <a:r>
              <a:rPr lang="zh-CN" altLang="en-US" sz="2400" dirty="0">
                <a:latin typeface="宋体" panose="02010600030101010101" pitchFamily="2" charset="-122"/>
              </a:rPr>
              <a:t>基座静止，因此：</a:t>
            </a:r>
          </a:p>
        </p:txBody>
      </p:sp>
      <p:sp>
        <p:nvSpPr>
          <p:cNvPr id="36872" name="Text Box 10"/>
          <p:cNvSpPr txBox="1"/>
          <p:nvPr/>
        </p:nvSpPr>
        <p:spPr>
          <a:xfrm>
            <a:off x="838200" y="3070225"/>
            <a:ext cx="6324600" cy="460375"/>
          </a:xfrm>
          <a:prstGeom prst="rect">
            <a:avLst/>
          </a:prstGeom>
          <a:noFill/>
          <a:ln w="9525">
            <a:noFill/>
          </a:ln>
        </p:spPr>
        <p:txBody>
          <a:bodyPr>
            <a:spAutoFit/>
          </a:bodyPr>
          <a:lstStyle/>
          <a:p>
            <a:pPr>
              <a:spcBef>
                <a:spcPct val="50000"/>
              </a:spcBef>
            </a:pPr>
            <a:r>
              <a:rPr lang="zh-CN" altLang="en-US" sz="2400" dirty="0">
                <a:latin typeface="宋体" panose="02010600030101010101" pitchFamily="2" charset="-122"/>
              </a:rPr>
              <a:t>考虑到重力，我们使用：</a:t>
            </a:r>
          </a:p>
        </p:txBody>
      </p:sp>
      <p:sp>
        <p:nvSpPr>
          <p:cNvPr id="36873" name="灯片编号占位符 9"/>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56</a:t>
            </a:fld>
            <a:endParaRPr lang="en-US" altLang="zh-CN" sz="1200" dirty="0"/>
          </a:p>
        </p:txBody>
      </p:sp>
      <p:sp>
        <p:nvSpPr>
          <p:cNvPr id="451586" name="Rectangle 2"/>
          <p:cNvSpPr>
            <a:spLocks noGrp="1" noChangeArrowheads="1"/>
          </p:cNvSpPr>
          <p:nvPr>
            <p:ph type="ctrTitle"/>
          </p:nvPr>
        </p:nvSpPr>
        <p:spPr>
          <a:xfrm>
            <a:off x="762000" y="0"/>
            <a:ext cx="7620000" cy="904875"/>
          </a:xfrm>
          <a:noFill/>
          <a:ln>
            <a:noFill/>
          </a:ln>
          <a:effectLst/>
          <a:scene3d>
            <a:camera prst="orthographicFront"/>
            <a:lightRig rig="balanced" dir="t"/>
          </a:scene3d>
          <a:sp3d prstMaterial="plastic"/>
        </p:spPr>
        <p:txBody>
          <a:bodyPr vert="horz" anchor="b">
            <a:normAutofit/>
          </a:bodyPr>
          <a:lstStyle/>
          <a:p>
            <a:pPr marL="484505"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牛顿</a:t>
            </a:r>
            <a:r>
              <a:rPr kumimoji="0" lang="en-US" altLang="zh-CN"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a:t>
            </a:r>
            <a:r>
              <a:rPr kumimoji="0" lang="zh-CN" altLang="en-US" sz="36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宋体" panose="02010600030101010101" pitchFamily="2" charset="-122"/>
                <a:ea typeface="+mj-ea"/>
                <a:cs typeface="+mj-cs"/>
              </a:rPr>
              <a:t>欧拉方程实例</a:t>
            </a:r>
            <a:endPar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p:cNvSpPr>
          <p:nvPr>
            <p:ph idx="1"/>
          </p:nvPr>
        </p:nvSpPr>
        <p:spPr>
          <a:xfrm>
            <a:off x="457200" y="990600"/>
            <a:ext cx="8229600" cy="5000625"/>
          </a:xfrm>
        </p:spPr>
        <p:txBody>
          <a:bodyPr vert="horz" wrap="square" lIns="91440" tIns="45720" rIns="91440" bIns="45720" anchor="t" anchorCtr="0"/>
          <a:lstStyle/>
          <a:p>
            <a:pPr eaLnBrk="1" hangingPunct="1">
              <a:buFontTx/>
              <a:buNone/>
            </a:pPr>
            <a:r>
              <a:rPr lang="zh-CN" altLang="en-US" dirty="0"/>
              <a:t>应用递推公式有：</a:t>
            </a:r>
          </a:p>
          <a:p>
            <a:pPr eaLnBrk="1" hangingPunct="1">
              <a:buFontTx/>
              <a:buNone/>
            </a:pPr>
            <a:r>
              <a:rPr lang="zh-CN" altLang="en-US" dirty="0"/>
              <a:t>向前：</a:t>
            </a:r>
            <a:r>
              <a:rPr lang="en-US" altLang="zh-CN" dirty="0"/>
              <a:t>1</a:t>
            </a:r>
            <a:r>
              <a:rPr lang="zh-CN" altLang="en-US" dirty="0"/>
              <a:t>杆件：</a:t>
            </a:r>
          </a:p>
        </p:txBody>
      </p:sp>
      <p:pic>
        <p:nvPicPr>
          <p:cNvPr id="114692" name="Picture 8"/>
          <p:cNvPicPr>
            <a:picLocks noChangeAspect="1"/>
          </p:cNvPicPr>
          <p:nvPr/>
        </p:nvPicPr>
        <p:blipFill>
          <a:blip r:embed="rId2"/>
          <a:stretch>
            <a:fillRect/>
          </a:stretch>
        </p:blipFill>
        <p:spPr>
          <a:xfrm>
            <a:off x="1447800" y="2108200"/>
            <a:ext cx="6172200" cy="4122738"/>
          </a:xfrm>
          <a:prstGeom prst="rect">
            <a:avLst/>
          </a:prstGeom>
          <a:noFill/>
          <a:ln w="9525">
            <a:noFill/>
          </a:ln>
        </p:spPr>
      </p:pic>
      <p:sp>
        <p:nvSpPr>
          <p:cNvPr id="114693" name="灯片编号占位符 5"/>
          <p:cNvSpPr txBox="1">
            <a:spLocks noGrp="1"/>
          </p:cNvSpPr>
          <p:nvPr>
            <p:ph type="sldNum" sz="quarter" idx="4"/>
          </p:nvPr>
        </p:nvSpPr>
        <p:spPr>
          <a:xfrm>
            <a:off x="7589838" y="6481763"/>
            <a:ext cx="503237" cy="3016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57</a:t>
            </a:fld>
            <a:endParaRPr lang="en-US" altLang="zh-CN"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p:cNvSpPr>
          <p:nvPr>
            <p:ph idx="1"/>
          </p:nvPr>
        </p:nvSpPr>
        <p:spPr>
          <a:xfrm>
            <a:off x="914400" y="3581400"/>
            <a:ext cx="2286000" cy="609600"/>
          </a:xfrm>
        </p:spPr>
        <p:txBody>
          <a:bodyPr vert="horz" wrap="square" lIns="91440" tIns="45720" rIns="91440" bIns="45720" anchor="t" anchorCtr="0"/>
          <a:lstStyle/>
          <a:p>
            <a:pPr eaLnBrk="1" hangingPunct="1">
              <a:buFontTx/>
              <a:buNone/>
            </a:pPr>
            <a:r>
              <a:rPr lang="en-US" altLang="zh-CN" dirty="0"/>
              <a:t>2</a:t>
            </a:r>
            <a:r>
              <a:rPr lang="zh-CN" altLang="en-US" dirty="0"/>
              <a:t>杆件：</a:t>
            </a:r>
          </a:p>
        </p:txBody>
      </p:sp>
      <p:pic>
        <p:nvPicPr>
          <p:cNvPr id="115716" name="Picture 10"/>
          <p:cNvPicPr>
            <a:picLocks noChangeAspect="1"/>
          </p:cNvPicPr>
          <p:nvPr/>
        </p:nvPicPr>
        <p:blipFill>
          <a:blip r:embed="rId2"/>
          <a:stretch>
            <a:fillRect/>
          </a:stretch>
        </p:blipFill>
        <p:spPr>
          <a:xfrm>
            <a:off x="2743200" y="990600"/>
            <a:ext cx="4038600" cy="2573338"/>
          </a:xfrm>
          <a:prstGeom prst="rect">
            <a:avLst/>
          </a:prstGeom>
          <a:noFill/>
          <a:ln w="9525">
            <a:noFill/>
          </a:ln>
        </p:spPr>
      </p:pic>
      <p:pic>
        <p:nvPicPr>
          <p:cNvPr id="115717" name="Picture 11"/>
          <p:cNvPicPr>
            <a:picLocks noChangeAspect="1"/>
          </p:cNvPicPr>
          <p:nvPr/>
        </p:nvPicPr>
        <p:blipFill>
          <a:blip r:embed="rId3"/>
          <a:stretch>
            <a:fillRect/>
          </a:stretch>
        </p:blipFill>
        <p:spPr>
          <a:xfrm>
            <a:off x="2590800" y="3581400"/>
            <a:ext cx="2971800" cy="2759075"/>
          </a:xfrm>
          <a:prstGeom prst="rect">
            <a:avLst/>
          </a:prstGeom>
          <a:noFill/>
          <a:ln w="9525">
            <a:noFill/>
          </a:ln>
        </p:spPr>
      </p:pic>
      <p:sp>
        <p:nvSpPr>
          <p:cNvPr id="115718" name="灯片编号占位符 6"/>
          <p:cNvSpPr txBox="1">
            <a:spLocks noGrp="1"/>
          </p:cNvSpPr>
          <p:nvPr>
            <p:ph type="sldNum" sz="quarter" idx="4"/>
          </p:nvPr>
        </p:nvSpPr>
        <p:spPr>
          <a:xfrm>
            <a:off x="7589838" y="6481763"/>
            <a:ext cx="503237" cy="3016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58</a:t>
            </a:fld>
            <a:endParaRPr lang="en-US" altLang="zh-CN" sz="12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9" name="Picture 7"/>
          <p:cNvPicPr>
            <a:picLocks noChangeAspect="1"/>
          </p:cNvPicPr>
          <p:nvPr/>
        </p:nvPicPr>
        <p:blipFill>
          <a:blip r:embed="rId2"/>
          <a:stretch>
            <a:fillRect/>
          </a:stretch>
        </p:blipFill>
        <p:spPr>
          <a:xfrm>
            <a:off x="1524000" y="1066800"/>
            <a:ext cx="6515100" cy="5183188"/>
          </a:xfrm>
          <a:prstGeom prst="rect">
            <a:avLst/>
          </a:prstGeom>
          <a:noFill/>
          <a:ln w="9525">
            <a:noFill/>
          </a:ln>
        </p:spPr>
      </p:pic>
      <p:sp>
        <p:nvSpPr>
          <p:cNvPr id="116740" name="灯片编号占位符 4"/>
          <p:cNvSpPr txBox="1">
            <a:spLocks noGrp="1"/>
          </p:cNvSpPr>
          <p:nvPr>
            <p:ph type="sldNum" sz="quarter" idx="4"/>
          </p:nvPr>
        </p:nvSpPr>
        <p:spPr>
          <a:xfrm>
            <a:off x="7589838" y="6481763"/>
            <a:ext cx="503237" cy="3016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59</a:t>
            </a:fld>
            <a:endParaRPr lang="en-US" altLang="zh-CN"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noRot="1" noChangeAspect="1" noMove="1" noResize="1" noEditPoints="1" noAdjustHandles="1" noChangeArrowheads="1" noChangeShapeType="1" noTextEdit="1"/>
          </p:cNvSpPr>
          <p:nvPr>
            <p:ph idx="1"/>
          </p:nvPr>
        </p:nvSpPr>
        <p:spPr bwMode="auto">
          <a:xfrm>
            <a:off x="285750" y="642938"/>
            <a:ext cx="8572500" cy="1214437"/>
          </a:xfrm>
          <a:blipFill>
            <a:blip r:embed="rId3"/>
            <a:stretch>
              <a:fillRect b="-78000"/>
            </a:stretch>
          </a:blipFill>
          <a:effectLst/>
          <a:scene3d>
            <a:camera prst="orthographicFront"/>
            <a:lightRig rig="balanced" dir="t"/>
          </a:scene3d>
          <a:sp3d prstMaterial="plastic"/>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zh-CN" altLang="en-US" sz="2100" b="0" i="0" u="none" strike="noStrike" kern="1200" cap="none" spc="0" normalizeH="0" baseline="0" noProof="0">
                <a:ln>
                  <a:noFill/>
                </a:ln>
                <a:noFill/>
                <a:effectLst/>
                <a:uLnTx/>
                <a:uFillTx/>
                <a:latin typeface="+mn-lt"/>
                <a:ea typeface="+mn-ea"/>
                <a:cs typeface="+mn-cs"/>
              </a:rPr>
              <a:t> </a:t>
            </a:r>
          </a:p>
        </p:txBody>
      </p:sp>
      <p:sp>
        <p:nvSpPr>
          <p:cNvPr id="12291" name="TextBox 7"/>
          <p:cNvSpPr txBox="1"/>
          <p:nvPr/>
        </p:nvSpPr>
        <p:spPr>
          <a:xfrm>
            <a:off x="571500" y="2781300"/>
            <a:ext cx="8072438" cy="104775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50000"/>
              </a:lnSpc>
              <a:spcBef>
                <a:spcPct val="0"/>
              </a:spcBef>
              <a:buFontTx/>
              <a:buNone/>
            </a:pPr>
            <a:r>
              <a:rPr lang="zh-CN" altLang="en-US" sz="2200" dirty="0">
                <a:latin typeface="楷体_GB2312" pitchFamily="49" charset="-122"/>
                <a:ea typeface="楷体_GB2312" pitchFamily="49" charset="-122"/>
              </a:rPr>
              <a:t>式中：</a:t>
            </a:r>
            <a:r>
              <a:rPr lang="en-US" altLang="zh-CN" sz="2200" b="1" i="1" dirty="0">
                <a:latin typeface="Times New Roman" panose="02020603050405020304" pitchFamily="18" charset="0"/>
                <a:ea typeface="楷体_GB2312" pitchFamily="49" charset="-122"/>
              </a:rPr>
              <a:t>r</a:t>
            </a:r>
            <a:r>
              <a:rPr lang="en-US" altLang="zh-CN" sz="2200" i="1" baseline="-25000" dirty="0">
                <a:latin typeface="Times New Roman" panose="02020603050405020304" pitchFamily="18" charset="0"/>
                <a:ea typeface="楷体_GB2312" pitchFamily="49" charset="-122"/>
              </a:rPr>
              <a:t>i</a:t>
            </a:r>
            <a:r>
              <a:rPr lang="en-US" altLang="zh-CN" sz="2200" baseline="-25000" dirty="0">
                <a:latin typeface="Times New Roman" panose="02020603050405020304" pitchFamily="18" charset="0"/>
                <a:ea typeface="楷体_GB2312" pitchFamily="49" charset="-122"/>
              </a:rPr>
              <a:t>–1</a:t>
            </a:r>
            <a:r>
              <a:rPr lang="zh-CN" altLang="en-US" sz="2200" baseline="-25000" dirty="0">
                <a:latin typeface="Times New Roman" panose="02020603050405020304" pitchFamily="18" charset="0"/>
                <a:ea typeface="楷体_GB2312" pitchFamily="49" charset="-122"/>
              </a:rPr>
              <a:t>，</a:t>
            </a:r>
            <a:r>
              <a:rPr lang="en-US" altLang="zh-CN" sz="2200" i="1" baseline="-25000" dirty="0">
                <a:latin typeface="Times New Roman" panose="02020603050405020304" pitchFamily="18" charset="0"/>
                <a:ea typeface="楷体_GB2312" pitchFamily="49" charset="-122"/>
              </a:rPr>
              <a:t>i </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坐标系</a:t>
            </a:r>
            <a:r>
              <a:rPr lang="en-US" altLang="zh-CN" sz="2200" dirty="0">
                <a:latin typeface="楷体_GB2312" pitchFamily="49" charset="-122"/>
                <a:ea typeface="楷体_GB2312" pitchFamily="49" charset="-122"/>
              </a:rPr>
              <a:t>{</a:t>
            </a:r>
            <a:r>
              <a:rPr lang="en-US" altLang="zh-CN" sz="2200" i="1" dirty="0">
                <a:latin typeface="楷体_GB2312" pitchFamily="49" charset="-122"/>
                <a:ea typeface="楷体_GB2312" pitchFamily="49" charset="-122"/>
              </a:rPr>
              <a:t>i </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的原点相对于坐标系</a:t>
            </a:r>
            <a:r>
              <a:rPr lang="en-US" altLang="zh-CN" sz="2200" dirty="0">
                <a:latin typeface="楷体_GB2312" pitchFamily="49" charset="-122"/>
                <a:ea typeface="楷体_GB2312" pitchFamily="49" charset="-122"/>
              </a:rPr>
              <a:t>{</a:t>
            </a:r>
            <a:r>
              <a:rPr lang="en-US" altLang="zh-CN" sz="2200" i="1" dirty="0">
                <a:latin typeface="楷体_GB2312" pitchFamily="49" charset="-122"/>
                <a:ea typeface="楷体_GB2312" pitchFamily="49" charset="-122"/>
              </a:rPr>
              <a:t>i</a:t>
            </a:r>
            <a:r>
              <a:rPr lang="en-US" altLang="zh-CN" sz="2200" dirty="0">
                <a:latin typeface="楷体_GB2312" pitchFamily="49" charset="-122"/>
                <a:ea typeface="楷体_GB2312" pitchFamily="49" charset="-122"/>
              </a:rPr>
              <a:t>+1}</a:t>
            </a:r>
            <a:r>
              <a:rPr lang="zh-CN" altLang="en-US" sz="2200" dirty="0">
                <a:latin typeface="楷体_GB2312" pitchFamily="49" charset="-122"/>
                <a:ea typeface="楷体_GB2312" pitchFamily="49" charset="-122"/>
              </a:rPr>
              <a:t>的位置矢量；</a:t>
            </a:r>
          </a:p>
          <a:p>
            <a:pPr marL="0" lvl="0" indent="0" defTabSz="914400" eaLnBrk="1" hangingPunct="1">
              <a:lnSpc>
                <a:spcPct val="150000"/>
              </a:lnSpc>
              <a:spcBef>
                <a:spcPct val="0"/>
              </a:spcBef>
              <a:buFontTx/>
              <a:buNone/>
            </a:pPr>
            <a:r>
              <a:rPr lang="en-US" altLang="zh-CN" sz="2200" b="1" i="1" dirty="0">
                <a:latin typeface="楷体_GB2312" pitchFamily="49" charset="-122"/>
                <a:ea typeface="楷体_GB2312" pitchFamily="49" charset="-122"/>
              </a:rPr>
              <a:t>          </a:t>
            </a:r>
            <a:r>
              <a:rPr lang="en-US" altLang="zh-CN" sz="2200" b="1" i="1" dirty="0">
                <a:latin typeface="Times New Roman" panose="02020603050405020304" pitchFamily="18" charset="0"/>
                <a:ea typeface="楷体_GB2312" pitchFamily="49" charset="-122"/>
              </a:rPr>
              <a:t>r</a:t>
            </a:r>
            <a:r>
              <a:rPr lang="en-US" altLang="zh-CN" sz="2200" i="1" baseline="-25000" dirty="0">
                <a:latin typeface="Times New Roman" panose="02020603050405020304" pitchFamily="18" charset="0"/>
                <a:ea typeface="楷体_GB2312" pitchFamily="49" charset="-122"/>
              </a:rPr>
              <a:t>i</a:t>
            </a:r>
            <a:r>
              <a:rPr lang="zh-CN" altLang="en-US" sz="2200" baseline="-25000" dirty="0">
                <a:latin typeface="Times New Roman" panose="02020603050405020304" pitchFamily="18" charset="0"/>
                <a:ea typeface="楷体_GB2312" pitchFamily="49" charset="-122"/>
              </a:rPr>
              <a:t>，</a:t>
            </a:r>
            <a:r>
              <a:rPr lang="en-US" altLang="zh-CN" sz="2200" baseline="-25000" dirty="0">
                <a:latin typeface="Times New Roman" panose="02020603050405020304" pitchFamily="18" charset="0"/>
                <a:ea typeface="楷体_GB2312" pitchFamily="49" charset="-122"/>
              </a:rPr>
              <a:t>C</a:t>
            </a:r>
            <a:r>
              <a:rPr lang="en-US" altLang="zh-CN" sz="2400" i="1" baseline="-25000" dirty="0">
                <a:latin typeface="Times New Roman" panose="02020603050405020304" pitchFamily="18" charset="0"/>
                <a:ea typeface="楷体_GB2312" pitchFamily="49" charset="-122"/>
              </a:rPr>
              <a:t>i</a:t>
            </a:r>
            <a:r>
              <a:rPr lang="en-US" altLang="zh-CN" sz="2200" i="1" baseline="-25000" dirty="0">
                <a:latin typeface="Times New Roman" panose="02020603050405020304" pitchFamily="18" charset="0"/>
                <a:ea typeface="楷体_GB2312" pitchFamily="49" charset="-122"/>
              </a:rPr>
              <a:t> </a:t>
            </a:r>
            <a:r>
              <a:rPr lang="en-US" altLang="zh-CN" sz="2200" i="1" baseline="-25000" dirty="0">
                <a:latin typeface="楷体_GB2312" pitchFamily="49" charset="-122"/>
                <a:ea typeface="楷体_GB2312" pitchFamily="49" charset="-122"/>
              </a:rPr>
              <a:t> </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质心相对于坐标系</a:t>
            </a:r>
            <a:r>
              <a:rPr lang="en-US" altLang="zh-CN" sz="2200" dirty="0">
                <a:latin typeface="楷体_GB2312" pitchFamily="49" charset="-122"/>
                <a:ea typeface="楷体_GB2312" pitchFamily="49" charset="-122"/>
              </a:rPr>
              <a:t>{</a:t>
            </a:r>
            <a:r>
              <a:rPr lang="en-US" altLang="zh-CN" sz="2200" i="1" dirty="0">
                <a:latin typeface="楷体_GB2312" pitchFamily="49" charset="-122"/>
                <a:ea typeface="楷体_GB2312" pitchFamily="49" charset="-122"/>
              </a:rPr>
              <a:t>i </a:t>
            </a:r>
            <a:r>
              <a:rPr lang="en-US" altLang="zh-CN" sz="2200" dirty="0">
                <a:latin typeface="楷体_GB2312" pitchFamily="49" charset="-122"/>
                <a:ea typeface="楷体_GB2312" pitchFamily="49" charset="-122"/>
              </a:rPr>
              <a:t>}</a:t>
            </a:r>
            <a:r>
              <a:rPr lang="zh-CN" altLang="en-US" sz="2200" dirty="0">
                <a:latin typeface="楷体_GB2312" pitchFamily="49" charset="-122"/>
                <a:ea typeface="楷体_GB2312" pitchFamily="49" charset="-122"/>
              </a:rPr>
              <a:t>的位置矢量。</a:t>
            </a:r>
          </a:p>
        </p:txBody>
      </p:sp>
      <p:sp>
        <p:nvSpPr>
          <p:cNvPr id="3" name="文本框 2"/>
          <p:cNvSpPr txBox="1"/>
          <p:nvPr/>
        </p:nvSpPr>
        <p:spPr>
          <a:xfrm>
            <a:off x="285750" y="4221163"/>
            <a:ext cx="8572500" cy="1562100"/>
          </a:xfrm>
          <a:prstGeom prst="rect">
            <a:avLst/>
          </a:prstGeom>
          <a:noFill/>
          <a:ln w="9525">
            <a:noFill/>
          </a:ln>
        </p:spPr>
        <p:txBody>
          <a:bodyPr>
            <a:spAutoFit/>
          </a:bodyPr>
          <a:lstStyle/>
          <a:p>
            <a:pPr>
              <a:lnSpc>
                <a:spcPct val="150000"/>
              </a:lnSpc>
              <a:buNone/>
            </a:pPr>
            <a:r>
              <a:rPr lang="zh-CN" altLang="en-US" sz="2200" dirty="0">
                <a:latin typeface="Times New Roman" panose="02020603050405020304" pitchFamily="18" charset="0"/>
                <a:ea typeface="楷体_GB2312" pitchFamily="49" charset="-122"/>
              </a:rPr>
              <a:t>       假如已知外界环境对机器人最后一个连杆的作用力和力矩，那么可以</a:t>
            </a:r>
            <a:r>
              <a:rPr lang="en-US" altLang="zh-CN" sz="2200" i="1" dirty="0">
                <a:latin typeface="Times New Roman" panose="02020603050405020304" pitchFamily="18" charset="0"/>
                <a:ea typeface="楷体_GB2312" pitchFamily="49" charset="-122"/>
              </a:rPr>
              <a:t>i</a:t>
            </a:r>
            <a:r>
              <a:rPr lang="en-US" altLang="zh-CN" sz="2200" dirty="0">
                <a:latin typeface="Times New Roman" panose="02020603050405020304" pitchFamily="18" charset="0"/>
                <a:ea typeface="楷体_GB2312" pitchFamily="49" charset="-122"/>
              </a:rPr>
              <a:t>-1</a:t>
            </a:r>
            <a:r>
              <a:rPr lang="zh-CN" altLang="en-US" sz="2200" dirty="0">
                <a:latin typeface="Times New Roman" panose="02020603050405020304" pitchFamily="18" charset="0"/>
                <a:ea typeface="楷体_GB2312" pitchFamily="49" charset="-122"/>
              </a:rPr>
              <a:t>、</a:t>
            </a:r>
            <a:r>
              <a:rPr lang="en-US" altLang="zh-CN" sz="2200" i="1" dirty="0">
                <a:latin typeface="Times New Roman" panose="02020603050405020304" pitchFamily="18" charset="0"/>
                <a:ea typeface="楷体_GB2312" pitchFamily="49" charset="-122"/>
              </a:rPr>
              <a:t>i</a:t>
            </a:r>
            <a:r>
              <a:rPr lang="zh-CN" altLang="en-US" sz="2200" dirty="0">
                <a:latin typeface="Times New Roman" panose="02020603050405020304" pitchFamily="18" charset="0"/>
                <a:ea typeface="楷体_GB2312" pitchFamily="49" charset="-122"/>
              </a:rPr>
              <a:t>和</a:t>
            </a:r>
            <a:r>
              <a:rPr lang="en-US" altLang="zh-CN" sz="2200" i="1" dirty="0">
                <a:latin typeface="Times New Roman" panose="02020603050405020304" pitchFamily="18" charset="0"/>
                <a:ea typeface="楷体_GB2312" pitchFamily="49" charset="-122"/>
              </a:rPr>
              <a:t>i</a:t>
            </a:r>
            <a:r>
              <a:rPr lang="en-US" altLang="zh-CN" sz="2200" dirty="0">
                <a:latin typeface="Times New Roman" panose="02020603050405020304" pitchFamily="18" charset="0"/>
                <a:ea typeface="楷体_GB2312" pitchFamily="49" charset="-122"/>
              </a:rPr>
              <a:t>+1</a:t>
            </a:r>
            <a:r>
              <a:rPr lang="zh-CN" altLang="en-US" sz="2200" dirty="0">
                <a:latin typeface="Times New Roman" panose="02020603050405020304" pitchFamily="18" charset="0"/>
                <a:ea typeface="楷体_GB2312" pitchFamily="49" charset="-122"/>
              </a:rPr>
              <a:t>关节对应的相邻两连杆的关系由最后一个连杆向零连杆</a:t>
            </a:r>
            <a:r>
              <a:rPr lang="en-US" altLang="zh-CN" sz="2200" dirty="0">
                <a:latin typeface="Times New Roman" panose="02020603050405020304" pitchFamily="18" charset="0"/>
                <a:ea typeface="楷体_GB2312" pitchFamily="49" charset="-122"/>
              </a:rPr>
              <a:t>(</a:t>
            </a:r>
            <a:r>
              <a:rPr lang="zh-CN" altLang="en-US" sz="2200" dirty="0">
                <a:latin typeface="Times New Roman" panose="02020603050405020304" pitchFamily="18" charset="0"/>
                <a:ea typeface="楷体_GB2312" pitchFamily="49" charset="-122"/>
              </a:rPr>
              <a:t>机座</a:t>
            </a:r>
            <a:r>
              <a:rPr lang="en-US" altLang="zh-CN" sz="2200" dirty="0">
                <a:latin typeface="Times New Roman" panose="02020603050405020304" pitchFamily="18" charset="0"/>
                <a:ea typeface="楷体_GB2312" pitchFamily="49" charset="-122"/>
              </a:rPr>
              <a:t>)</a:t>
            </a:r>
            <a:r>
              <a:rPr lang="zh-CN" altLang="en-US" sz="2200" dirty="0">
                <a:latin typeface="Times New Roman" panose="02020603050405020304" pitchFamily="18" charset="0"/>
                <a:ea typeface="楷体_GB2312" pitchFamily="49" charset="-122"/>
              </a:rPr>
              <a:t>依次递推，从而计算出每个连杆上的受力情况。</a:t>
            </a:r>
          </a:p>
        </p:txBody>
      </p:sp>
      <p:sp>
        <p:nvSpPr>
          <p:cNvPr id="2" name="文本框 1"/>
          <p:cNvSpPr txBox="1">
            <a:spLocks noRot="1" noChangeAspect="1" noMove="1" noResize="1" noEditPoints="1" noAdjustHandles="1" noChangeArrowheads="1" noChangeShapeType="1" noTextEdit="1"/>
          </p:cNvSpPr>
          <p:nvPr/>
        </p:nvSpPr>
        <p:spPr>
          <a:xfrm>
            <a:off x="1345928" y="1958975"/>
            <a:ext cx="6523581" cy="636585"/>
          </a:xfrm>
          <a:prstGeom prst="rect">
            <a:avLst/>
          </a:prstGeom>
          <a:blipFill>
            <a:blip r:embed="rId4"/>
            <a:stretch>
              <a:fillRect r="-280" b="-10476"/>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p:cNvSpPr>
          <p:nvPr>
            <p:ph idx="1"/>
          </p:nvPr>
        </p:nvSpPr>
        <p:spPr>
          <a:xfrm>
            <a:off x="457200" y="1125538"/>
            <a:ext cx="8229600" cy="1160462"/>
          </a:xfrm>
        </p:spPr>
        <p:txBody>
          <a:bodyPr vert="horz" wrap="square" lIns="91440" tIns="45720" rIns="91440" bIns="45720" anchor="t" anchorCtr="0"/>
          <a:lstStyle/>
          <a:p>
            <a:pPr eaLnBrk="1" hangingPunct="1">
              <a:lnSpc>
                <a:spcPct val="90000"/>
              </a:lnSpc>
              <a:buFontTx/>
              <a:buNone/>
            </a:pPr>
            <a:r>
              <a:rPr lang="zh-CN" altLang="en-US" dirty="0"/>
              <a:t>向后递推：</a:t>
            </a:r>
          </a:p>
          <a:p>
            <a:pPr eaLnBrk="1" hangingPunct="1">
              <a:lnSpc>
                <a:spcPct val="90000"/>
              </a:lnSpc>
              <a:buFontTx/>
              <a:buNone/>
            </a:pPr>
            <a:r>
              <a:rPr lang="en-US" altLang="zh-CN" dirty="0"/>
              <a:t>2</a:t>
            </a:r>
            <a:r>
              <a:rPr lang="zh-CN" altLang="en-US" dirty="0"/>
              <a:t>杆件：</a:t>
            </a:r>
          </a:p>
          <a:p>
            <a:pPr eaLnBrk="1" hangingPunct="1">
              <a:lnSpc>
                <a:spcPct val="90000"/>
              </a:lnSpc>
              <a:buFontTx/>
              <a:buNone/>
            </a:pPr>
            <a:endParaRPr lang="en-US" altLang="zh-CN" dirty="0"/>
          </a:p>
        </p:txBody>
      </p:sp>
      <p:pic>
        <p:nvPicPr>
          <p:cNvPr id="117764" name="Picture 4"/>
          <p:cNvPicPr>
            <a:picLocks noChangeAspect="1"/>
          </p:cNvPicPr>
          <p:nvPr/>
        </p:nvPicPr>
        <p:blipFill>
          <a:blip r:embed="rId2"/>
          <a:stretch>
            <a:fillRect/>
          </a:stretch>
        </p:blipFill>
        <p:spPr>
          <a:xfrm>
            <a:off x="914400" y="2209800"/>
            <a:ext cx="7010400" cy="1447800"/>
          </a:xfrm>
          <a:prstGeom prst="rect">
            <a:avLst/>
          </a:prstGeom>
          <a:noFill/>
          <a:ln w="9525">
            <a:noFill/>
          </a:ln>
        </p:spPr>
      </p:pic>
      <p:sp>
        <p:nvSpPr>
          <p:cNvPr id="117765" name="Text Box 5"/>
          <p:cNvSpPr txBox="1"/>
          <p:nvPr/>
        </p:nvSpPr>
        <p:spPr>
          <a:xfrm>
            <a:off x="457200" y="3581400"/>
            <a:ext cx="1981200" cy="579438"/>
          </a:xfrm>
          <a:prstGeom prst="rect">
            <a:avLst/>
          </a:prstGeom>
          <a:noFill/>
          <a:ln w="9525">
            <a:noFill/>
          </a:ln>
        </p:spPr>
        <p:txBody>
          <a:bodyPr>
            <a:spAutoFit/>
          </a:bodyPr>
          <a:lstStyle/>
          <a:p>
            <a:pPr>
              <a:spcBef>
                <a:spcPct val="50000"/>
              </a:spcBef>
            </a:pPr>
            <a:r>
              <a:rPr lang="en-US" altLang="zh-CN" sz="3200" dirty="0">
                <a:latin typeface="宋体" panose="02010600030101010101" pitchFamily="2" charset="-122"/>
              </a:rPr>
              <a:t>1</a:t>
            </a:r>
            <a:r>
              <a:rPr lang="zh-CN" altLang="en-US" sz="3200" dirty="0">
                <a:latin typeface="宋体" panose="02010600030101010101" pitchFamily="2" charset="-122"/>
              </a:rPr>
              <a:t>杆件：</a:t>
            </a:r>
          </a:p>
        </p:txBody>
      </p:sp>
      <p:pic>
        <p:nvPicPr>
          <p:cNvPr id="117766" name="Picture 6"/>
          <p:cNvPicPr>
            <a:picLocks noChangeAspect="1"/>
          </p:cNvPicPr>
          <p:nvPr/>
        </p:nvPicPr>
        <p:blipFill>
          <a:blip r:embed="rId3"/>
          <a:stretch>
            <a:fillRect/>
          </a:stretch>
        </p:blipFill>
        <p:spPr>
          <a:xfrm>
            <a:off x="1143000" y="4191000"/>
            <a:ext cx="6858000" cy="1963738"/>
          </a:xfrm>
          <a:prstGeom prst="rect">
            <a:avLst/>
          </a:prstGeom>
          <a:noFill/>
          <a:ln w="9525">
            <a:noFill/>
          </a:ln>
        </p:spPr>
      </p:pic>
      <p:sp>
        <p:nvSpPr>
          <p:cNvPr id="117767" name="灯片编号占位符 7"/>
          <p:cNvSpPr txBox="1">
            <a:spLocks noGrp="1"/>
          </p:cNvSpPr>
          <p:nvPr>
            <p:ph type="sldNum" sz="quarter" idx="4"/>
          </p:nvPr>
        </p:nvSpPr>
        <p:spPr>
          <a:xfrm>
            <a:off x="7589838" y="6481763"/>
            <a:ext cx="503237" cy="3016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60</a:t>
            </a:fld>
            <a:endParaRPr lang="en-US" altLang="zh-CN" sz="12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Rectangle 3"/>
          <p:cNvSpPr>
            <a:spLocks noGrp="1"/>
          </p:cNvSpPr>
          <p:nvPr>
            <p:ph idx="1"/>
          </p:nvPr>
        </p:nvSpPr>
        <p:spPr>
          <a:xfrm>
            <a:off x="685800" y="4267200"/>
            <a:ext cx="6477000" cy="685800"/>
          </a:xfrm>
        </p:spPr>
        <p:txBody>
          <a:bodyPr vert="horz" wrap="square" lIns="91440" tIns="45720" rIns="91440" bIns="45720" anchor="t" anchorCtr="0"/>
          <a:lstStyle/>
          <a:p>
            <a:pPr eaLnBrk="1" hangingPunct="1">
              <a:buFontTx/>
              <a:buNone/>
            </a:pPr>
            <a:r>
              <a:rPr lang="zh-CN" altLang="en-US" dirty="0"/>
              <a:t>取力矩的</a:t>
            </a:r>
            <a:r>
              <a:rPr lang="en-US" altLang="zh-CN" dirty="0"/>
              <a:t>Z</a:t>
            </a:r>
            <a:r>
              <a:rPr lang="zh-CN" altLang="en-US" dirty="0"/>
              <a:t>分量，得到关节力矩：</a:t>
            </a:r>
          </a:p>
        </p:txBody>
      </p:sp>
      <p:pic>
        <p:nvPicPr>
          <p:cNvPr id="118788" name="Picture 5"/>
          <p:cNvPicPr>
            <a:picLocks noChangeAspect="1"/>
          </p:cNvPicPr>
          <p:nvPr/>
        </p:nvPicPr>
        <p:blipFill>
          <a:blip r:embed="rId2"/>
          <a:stretch>
            <a:fillRect/>
          </a:stretch>
        </p:blipFill>
        <p:spPr>
          <a:xfrm>
            <a:off x="1143000" y="4800600"/>
            <a:ext cx="6629400" cy="1600200"/>
          </a:xfrm>
          <a:prstGeom prst="rect">
            <a:avLst/>
          </a:prstGeom>
          <a:noFill/>
          <a:ln w="9525">
            <a:noFill/>
          </a:ln>
        </p:spPr>
      </p:pic>
      <p:pic>
        <p:nvPicPr>
          <p:cNvPr id="118789" name="Picture 6"/>
          <p:cNvPicPr>
            <a:picLocks noChangeAspect="1"/>
          </p:cNvPicPr>
          <p:nvPr/>
        </p:nvPicPr>
        <p:blipFill>
          <a:blip r:embed="rId3"/>
          <a:stretch>
            <a:fillRect/>
          </a:stretch>
        </p:blipFill>
        <p:spPr>
          <a:xfrm>
            <a:off x="1295400" y="1046163"/>
            <a:ext cx="6096000" cy="3192462"/>
          </a:xfrm>
          <a:prstGeom prst="rect">
            <a:avLst/>
          </a:prstGeom>
          <a:noFill/>
          <a:ln w="9525">
            <a:noFill/>
          </a:ln>
        </p:spPr>
      </p:pic>
      <p:sp>
        <p:nvSpPr>
          <p:cNvPr id="118790" name="灯片编号占位符 6"/>
          <p:cNvSpPr txBox="1">
            <a:spLocks noGrp="1"/>
          </p:cNvSpPr>
          <p:nvPr>
            <p:ph type="sldNum" sz="quarter" idx="4"/>
          </p:nvPr>
        </p:nvSpPr>
        <p:spPr>
          <a:xfrm>
            <a:off x="7589838" y="6481763"/>
            <a:ext cx="503237" cy="301625"/>
          </a:xfrm>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61</a:t>
            </a:fld>
            <a:endParaRPr lang="en-US" altLang="zh-CN" sz="12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90000"/>
              </a:lnSpc>
              <a:spcBef>
                <a:spcPct val="0"/>
              </a:spcBef>
              <a:spcAft>
                <a:spcPts val="0"/>
              </a:spcAft>
              <a:buClrTx/>
              <a:buSzTx/>
              <a:buFontTx/>
              <a:buNone/>
              <a:defRPr/>
            </a:pPr>
            <a:r>
              <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rPr>
              <a:t>机器人机构动力学方程</a:t>
            </a:r>
          </a:p>
        </p:txBody>
      </p:sp>
      <p:sp>
        <p:nvSpPr>
          <p:cNvPr id="37898" name="Rectangle 4"/>
          <p:cNvSpPr>
            <a:spLocks noGrp="1"/>
          </p:cNvSpPr>
          <p:nvPr>
            <p:ph type="body" sz="half" idx="1"/>
          </p:nvPr>
        </p:nvSpPr>
        <p:spPr>
          <a:xfrm>
            <a:off x="323528" y="1143000"/>
            <a:ext cx="8640960" cy="4772025"/>
          </a:xfrm>
        </p:spPr>
        <p:txBody>
          <a:bodyPr vert="horz" wrap="square" lIns="91440" tIns="45720" rIns="91440" bIns="45720" anchor="t" anchorCtr="0"/>
          <a:lstStyle/>
          <a:p>
            <a:pPr marL="0" indent="0" eaLnBrk="1" hangingPunct="1">
              <a:lnSpc>
                <a:spcPct val="90000"/>
              </a:lnSpc>
              <a:spcBef>
                <a:spcPct val="0"/>
              </a:spcBef>
              <a:buClr>
                <a:schemeClr val="accent1"/>
              </a:buClr>
              <a:buSzPct val="80000"/>
              <a:buFontTx/>
              <a:buNone/>
            </a:pPr>
            <a:r>
              <a:rPr lang="en-US" altLang="zh-CN" sz="2800" dirty="0">
                <a:latin typeface="宋体" panose="02010600030101010101" pitchFamily="2" charset="-122"/>
              </a:rPr>
              <a:t>    </a:t>
            </a:r>
            <a:r>
              <a:rPr lang="zh-CN" altLang="en-US" sz="2800" dirty="0">
                <a:latin typeface="宋体" panose="02010600030101010101" pitchFamily="2" charset="-122"/>
              </a:rPr>
              <a:t>通常，机器人的动力学方程常写为抽象的状态空间方程：</a:t>
            </a:r>
          </a:p>
        </p:txBody>
      </p:sp>
      <p:graphicFrame>
        <p:nvGraphicFramePr>
          <p:cNvPr id="37890" name="Rectangle 5"/>
          <p:cNvGraphicFramePr>
            <a:graphicFrameLocks noGrp="1"/>
          </p:cNvGraphicFramePr>
          <p:nvPr>
            <p:ph sz="quarter" idx="2"/>
          </p:nvPr>
        </p:nvGraphicFramePr>
        <p:xfrm>
          <a:off x="6667500" y="2338388"/>
          <a:ext cx="0" cy="0"/>
        </p:xfrm>
        <a:graphic>
          <a:graphicData uri="http://schemas.openxmlformats.org/presentationml/2006/ole">
            <mc:AlternateContent xmlns:mc="http://schemas.openxmlformats.org/markup-compatibility/2006">
              <mc:Choice xmlns:v="urn:schemas-microsoft-com:vml" Requires="v">
                <p:oleObj spid="_x0000_s39322" r:id="rId3" imgW="0" imgH="0" progId="Equation.3">
                  <p:embed/>
                </p:oleObj>
              </mc:Choice>
              <mc:Fallback>
                <p:oleObj r:id="rId3" imgW="0" imgH="0" progId="Equation.3">
                  <p:embed/>
                  <p:pic>
                    <p:nvPicPr>
                      <p:cNvPr id="0" name="图片 3185"/>
                      <p:cNvPicPr/>
                      <p:nvPr/>
                    </p:nvPicPr>
                    <p:blipFill>
                      <a:blip/>
                      <a:stretch>
                        <a:fillRect/>
                      </a:stretch>
                    </p:blipFill>
                    <p:spPr>
                      <a:xfrm>
                        <a:off x="6667500" y="2338388"/>
                        <a:ext cx="0" cy="0"/>
                      </a:xfrm>
                      <a:prstGeom prst="rect">
                        <a:avLst/>
                      </a:prstGeom>
                      <a:noFill/>
                      <a:ln w="38100">
                        <a:miter/>
                      </a:ln>
                    </p:spPr>
                  </p:pic>
                </p:oleObj>
              </mc:Fallback>
            </mc:AlternateContent>
          </a:graphicData>
        </a:graphic>
      </p:graphicFrame>
      <mc:AlternateContent xmlns:mc="http://schemas.openxmlformats.org/markup-compatibility/2006" xmlns:a14="http://schemas.microsoft.com/office/drawing/2010/main">
        <mc:Choice Requires="a14">
          <p:sp>
            <p:nvSpPr>
              <p:cNvPr id="37891" name="Object 6"/>
              <p:cNvSpPr txBox="1">
                <a:spLocks noGrp="1"/>
              </p:cNvSpPr>
              <p:nvPr>
                <p:ph sz="quarter" idx="3"/>
              </p:nvPr>
            </p:nvSpPr>
            <p:spPr>
              <a:xfrm>
                <a:off x="1828800" y="2286000"/>
                <a:ext cx="5029200" cy="608013"/>
              </a:xfrm>
              <a:prstGeom prst="rect">
                <a:avLst/>
              </a:prstGeom>
              <a:noFill/>
              <a:ln w="38100">
                <a:miter/>
              </a:ln>
            </p:spPr>
            <p:txBody>
              <a:bodyPr>
                <a:normAutofit/>
              </a:bodyPr>
              <a:lstStyle/>
              <a:p>
                <a:pPr>
                  <a:buNone/>
                </a:pPr>
                <a14:m>
                  <m:oMathPara xmlns:m="http://schemas.openxmlformats.org/officeDocument/2006/math">
                    <m:oMathParaPr>
                      <m:jc m:val="centerGroup"/>
                    </m:oMathParaPr>
                    <m:oMath xmlns:m="http://schemas.openxmlformats.org/officeDocument/2006/math">
                      <m:r>
                        <a:rPr lang="zh-CN" altLang="en-US" sz="2800" i="1" smtClean="0">
                          <a:solidFill>
                            <a:srgbClr val="000000"/>
                          </a:solidFill>
                          <a:latin typeface="Cambria Math" panose="02040503050406030204" charset="0"/>
                        </a:rPr>
                        <m:t>𝜏</m:t>
                      </m:r>
                      <m:r>
                        <a:rPr lang="en-US" altLang="zh-CN" sz="2800" b="0" i="1" smtClean="0">
                          <a:solidFill>
                            <a:srgbClr val="000000"/>
                          </a:solidFill>
                          <a:latin typeface="Cambria Math" panose="02040503050406030204" charset="0"/>
                        </a:rPr>
                        <m:t>=</m:t>
                      </m:r>
                      <m:r>
                        <a:rPr lang="zh-CN" altLang="en-US" sz="2800" i="1">
                          <a:solidFill>
                            <a:srgbClr val="000000"/>
                          </a:solidFill>
                          <a:latin typeface="Cambria Math" panose="02040503050406030204" charset="0"/>
                        </a:rPr>
                        <m:t>𝑀</m:t>
                      </m:r>
                      <m:r>
                        <a:rPr lang="zh-CN" altLang="en-US" sz="2800" i="1">
                          <a:solidFill>
                            <a:srgbClr val="000000"/>
                          </a:solidFill>
                          <a:latin typeface="Cambria Math" panose="02040503050406030204" charset="0"/>
                        </a:rPr>
                        <m:t>(</m:t>
                      </m:r>
                      <m:r>
                        <a:rPr lang="en-US" altLang="zh-CN" sz="2800" b="0" i="1" smtClean="0">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acc>
                        <m:accPr>
                          <m:chr m:val="̈"/>
                          <m:ctrlPr>
                            <a:rPr lang="zh-CN" altLang="en-US" sz="2800" i="1">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charset="0"/>
                            </a:rPr>
                            <m:t>𝑞</m:t>
                          </m:r>
                        </m:e>
                      </m:acc>
                      <m:r>
                        <a:rPr lang="zh-CN" altLang="en-US" sz="2800" i="1">
                          <a:solidFill>
                            <a:srgbClr val="000000"/>
                          </a:solidFill>
                          <a:latin typeface="Cambria Math" panose="02040503050406030204" charset="0"/>
                        </a:rPr>
                        <m:t>+</m:t>
                      </m:r>
                      <m:r>
                        <a:rPr lang="zh-CN" altLang="en-US" sz="2800" i="1">
                          <a:solidFill>
                            <a:srgbClr val="000000"/>
                          </a:solidFill>
                          <a:latin typeface="Cambria Math" panose="02040503050406030204" charset="0"/>
                        </a:rPr>
                        <m:t>𝑉</m:t>
                      </m:r>
                      <m:r>
                        <a:rPr lang="zh-CN" altLang="en-US" sz="2800" i="1">
                          <a:solidFill>
                            <a:srgbClr val="000000"/>
                          </a:solidFill>
                          <a:latin typeface="Cambria Math" panose="02040503050406030204" charset="0"/>
                        </a:rPr>
                        <m:t>(</m:t>
                      </m:r>
                      <m:acc>
                        <m:accPr>
                          <m:chr m:val="̇"/>
                          <m:ctrlPr>
                            <a:rPr lang="zh-CN" altLang="en-US" sz="2800" i="1">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charset="0"/>
                            </a:rPr>
                            <m:t>𝑞</m:t>
                          </m:r>
                        </m:e>
                      </m:acc>
                      <m:r>
                        <a:rPr lang="zh-CN" altLang="en-US" sz="2800" i="1">
                          <a:solidFill>
                            <a:srgbClr val="000000"/>
                          </a:solidFill>
                          <a:latin typeface="Cambria Math" panose="02040503050406030204" charset="0"/>
                        </a:rPr>
                        <m:t>,</m:t>
                      </m:r>
                      <m:r>
                        <a:rPr lang="en-US" altLang="zh-CN" sz="2800" b="0" i="1" smtClean="0">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r>
                        <a:rPr lang="zh-CN" altLang="en-US" sz="2800" i="1">
                          <a:solidFill>
                            <a:srgbClr val="000000"/>
                          </a:solidFill>
                          <a:latin typeface="Cambria Math" panose="02040503050406030204" charset="0"/>
                        </a:rPr>
                        <m:t>𝐺</m:t>
                      </m:r>
                      <m:r>
                        <a:rPr lang="zh-CN" altLang="en-US" sz="2800" i="1">
                          <a:solidFill>
                            <a:srgbClr val="000000"/>
                          </a:solidFill>
                          <a:latin typeface="Cambria Math" panose="02040503050406030204" charset="0"/>
                        </a:rPr>
                        <m:t>(</m:t>
                      </m:r>
                      <m:r>
                        <a:rPr lang="en-US" altLang="zh-CN" sz="2800" b="0" i="1" smtClean="0">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oMath>
                  </m:oMathPara>
                </a14:m>
                <a:endParaRPr lang="zh-CN" altLang="en-US" sz="2800" dirty="0"/>
              </a:p>
            </p:txBody>
          </p:sp>
        </mc:Choice>
        <mc:Fallback xmlns="">
          <p:sp>
            <p:nvSpPr>
              <p:cNvPr id="37891" name="Object 6"/>
              <p:cNvSpPr txBox="1">
                <a:spLocks noRot="1" noChangeAspect="1" noMove="1" noResize="1" noEditPoints="1" noAdjustHandles="1" noChangeArrowheads="1" noChangeShapeType="1" noTextEdit="1"/>
              </p:cNvSpPr>
              <p:nvPr>
                <p:ph sz="quarter" idx="3"/>
              </p:nvPr>
            </p:nvSpPr>
            <p:spPr>
              <a:xfrm>
                <a:off x="1828800" y="2286000"/>
                <a:ext cx="5029200" cy="608013"/>
              </a:xfrm>
              <a:prstGeom prst="rect">
                <a:avLst/>
              </a:prstGeom>
              <a:blipFill rotWithShape="1">
                <a:blip r:embed="rId4"/>
                <a:stretch>
                  <a:fillRect b="52"/>
                </a:stretch>
              </a:blipFill>
              <a:ln w="38100">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899" name="Text Box 2"/>
              <p:cNvSpPr txBox="1"/>
              <p:nvPr/>
            </p:nvSpPr>
            <p:spPr>
              <a:xfrm>
                <a:off x="323215" y="3860800"/>
                <a:ext cx="8282940" cy="1599565"/>
              </a:xfrm>
              <a:prstGeom prst="rect">
                <a:avLst/>
              </a:prstGeom>
              <a:noFill/>
              <a:ln w="9525">
                <a:noFill/>
              </a:ln>
            </p:spPr>
            <p:txBody>
              <a:bodyPr wrap="square">
                <a:spAutoFit/>
              </a:bodyPr>
              <a:lstStyle/>
              <a:p>
                <a:pPr>
                  <a:spcBef>
                    <a:spcPct val="50000"/>
                  </a:spcBef>
                </a:pPr>
                <a:r>
                  <a:rPr lang="zh-CN" altLang="en-US" sz="2800" dirty="0">
                    <a:latin typeface="宋体" panose="02010600030101010101" pitchFamily="2" charset="-122"/>
                  </a:rPr>
                  <a:t>称</a:t>
                </a:r>
                <a14:m>
                  <m:oMath xmlns:m="http://schemas.openxmlformats.org/officeDocument/2006/math">
                    <m:r>
                      <a:rPr lang="zh-CN" altLang="en-US" sz="2800" i="1">
                        <a:solidFill>
                          <a:srgbClr val="000000"/>
                        </a:solidFill>
                        <a:latin typeface="Cambria Math" panose="02040503050406030204" charset="0"/>
                      </a:rPr>
                      <m:t>𝑀</m:t>
                    </m:r>
                    <m:r>
                      <a:rPr lang="zh-CN" altLang="en-US" sz="2800" i="1">
                        <a:solidFill>
                          <a:srgbClr val="000000"/>
                        </a:solidFill>
                        <a:latin typeface="Cambria Math" panose="02040503050406030204" charset="0"/>
                      </a:rPr>
                      <m:t>(</m:t>
                    </m:r>
                    <m:r>
                      <a:rPr lang="en-US" altLang="zh-CN" sz="2800" i="1">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oMath>
                </a14:m>
                <a:r>
                  <a:rPr lang="zh-CN" altLang="en-US" sz="2800" dirty="0">
                    <a:latin typeface="宋体" panose="02010600030101010101" pitchFamily="2" charset="-122"/>
                  </a:rPr>
                  <a:t>为惯量阵，</a:t>
                </a:r>
                <a14:m>
                  <m:oMath xmlns:m="http://schemas.openxmlformats.org/officeDocument/2006/math">
                    <m:r>
                      <a:rPr lang="zh-CN" altLang="en-US" sz="2800" i="1">
                        <a:solidFill>
                          <a:srgbClr val="000000"/>
                        </a:solidFill>
                        <a:latin typeface="Cambria Math" panose="02040503050406030204" charset="0"/>
                      </a:rPr>
                      <m:t>𝑉</m:t>
                    </m:r>
                    <m:r>
                      <a:rPr lang="zh-CN" altLang="en-US" sz="2800" i="1">
                        <a:solidFill>
                          <a:srgbClr val="000000"/>
                        </a:solidFill>
                        <a:latin typeface="Cambria Math" panose="02040503050406030204" charset="0"/>
                      </a:rPr>
                      <m:t>(</m:t>
                    </m:r>
                    <m:acc>
                      <m:accPr>
                        <m:chr m:val="̇"/>
                        <m:ctrlPr>
                          <a:rPr lang="zh-CN" altLang="en-US" sz="2800" i="1">
                            <a:solidFill>
                              <a:srgbClr val="000000"/>
                            </a:solidFill>
                            <a:latin typeface="Cambria Math" panose="02040503050406030204" pitchFamily="18" charset="0"/>
                          </a:rPr>
                        </m:ctrlPr>
                      </m:accPr>
                      <m:e>
                        <m:r>
                          <a:rPr lang="en-US" altLang="zh-CN" sz="2800" b="0" i="1" smtClean="0">
                            <a:solidFill>
                              <a:srgbClr val="000000"/>
                            </a:solidFill>
                            <a:latin typeface="Cambria Math" panose="02040503050406030204" charset="0"/>
                          </a:rPr>
                          <m:t>𝑞</m:t>
                        </m:r>
                      </m:e>
                    </m:acc>
                    <m:r>
                      <a:rPr lang="zh-CN" altLang="en-US" sz="2800" i="1">
                        <a:solidFill>
                          <a:srgbClr val="000000"/>
                        </a:solidFill>
                        <a:latin typeface="Cambria Math" panose="02040503050406030204" charset="0"/>
                      </a:rPr>
                      <m:t>,</m:t>
                    </m:r>
                    <m:r>
                      <a:rPr lang="en-US" altLang="zh-CN" sz="2800" b="0" i="1" smtClean="0">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oMath>
                </a14:m>
                <a:r>
                  <a:rPr lang="zh-CN" altLang="en-US" sz="2800" dirty="0">
                    <a:latin typeface="宋体" panose="02010600030101010101" pitchFamily="2" charset="-122"/>
                  </a:rPr>
                  <a:t>是离心力、哥氏力等相关部分，</a:t>
                </a:r>
                <a14:m>
                  <m:oMath xmlns:m="http://schemas.openxmlformats.org/officeDocument/2006/math">
                    <m:r>
                      <a:rPr lang="zh-CN" altLang="en-US" sz="2800" i="1">
                        <a:solidFill>
                          <a:srgbClr val="000000"/>
                        </a:solidFill>
                        <a:latin typeface="Cambria Math" panose="02040503050406030204" charset="0"/>
                      </a:rPr>
                      <m:t>𝐺</m:t>
                    </m:r>
                    <m:r>
                      <a:rPr lang="zh-CN" altLang="en-US" sz="2800" i="1">
                        <a:solidFill>
                          <a:srgbClr val="000000"/>
                        </a:solidFill>
                        <a:latin typeface="Cambria Math" panose="02040503050406030204" charset="0"/>
                      </a:rPr>
                      <m:t>(</m:t>
                    </m:r>
                    <m:r>
                      <a:rPr lang="en-US" altLang="zh-CN" sz="2800" b="0" i="1" smtClean="0">
                        <a:solidFill>
                          <a:srgbClr val="000000"/>
                        </a:solidFill>
                        <a:latin typeface="Cambria Math" panose="02040503050406030204" charset="0"/>
                      </a:rPr>
                      <m:t>𝑞</m:t>
                    </m:r>
                    <m:r>
                      <a:rPr lang="zh-CN" altLang="en-US" sz="2800" i="1">
                        <a:solidFill>
                          <a:srgbClr val="000000"/>
                        </a:solidFill>
                        <a:latin typeface="Cambria Math" panose="02040503050406030204" charset="0"/>
                      </a:rPr>
                      <m:t>)</m:t>
                    </m:r>
                  </m:oMath>
                </a14:m>
                <a:r>
                  <a:rPr lang="zh-CN" altLang="en-US" sz="2800" dirty="0">
                    <a:latin typeface="宋体" panose="02010600030101010101" pitchFamily="2" charset="-122"/>
                  </a:rPr>
                  <a:t>为重力部分。</a:t>
                </a:r>
              </a:p>
              <a:p>
                <a:pPr>
                  <a:spcBef>
                    <a:spcPct val="50000"/>
                  </a:spcBef>
                </a:pPr>
                <a:r>
                  <a:rPr lang="zh-CN" altLang="en-US" sz="2800" dirty="0">
                    <a:latin typeface="宋体" panose="02010600030101010101" pitchFamily="2" charset="-122"/>
                  </a:rPr>
                  <a:t>特点：多变量、时变、非线性、强耦合。</a:t>
                </a:r>
              </a:p>
            </p:txBody>
          </p:sp>
        </mc:Choice>
        <mc:Fallback xmlns="">
          <p:sp>
            <p:nvSpPr>
              <p:cNvPr id="37899" name="Text Box 2"/>
              <p:cNvSpPr txBox="1">
                <a:spLocks noRot="1" noChangeAspect="1" noMove="1" noResize="1" noEditPoints="1" noAdjustHandles="1" noChangeArrowheads="1" noChangeShapeType="1" noTextEdit="1"/>
              </p:cNvSpPr>
              <p:nvPr/>
            </p:nvSpPr>
            <p:spPr>
              <a:xfrm>
                <a:off x="323215" y="3860800"/>
                <a:ext cx="8282940" cy="1599565"/>
              </a:xfrm>
              <a:prstGeom prst="rect">
                <a:avLst/>
              </a:prstGeom>
              <a:blipFill rotWithShape="1">
                <a:blip r:embed="rId5"/>
                <a:stretch>
                  <a:fillRect/>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900" name="Text Box 7"/>
              <p:cNvSpPr txBox="1"/>
              <p:nvPr/>
            </p:nvSpPr>
            <p:spPr>
              <a:xfrm>
                <a:off x="251460" y="3068955"/>
                <a:ext cx="8354888" cy="523220"/>
              </a:xfrm>
              <a:prstGeom prst="rect">
                <a:avLst/>
              </a:prstGeom>
              <a:noFill/>
              <a:ln w="9525">
                <a:noFill/>
              </a:ln>
            </p:spPr>
            <p:txBody>
              <a:bodyPr wrap="square">
                <a:spAutoFit/>
              </a:bodyPr>
              <a:lstStyle/>
              <a:p>
                <a:pPr>
                  <a:spcBef>
                    <a:spcPct val="50000"/>
                  </a:spcBef>
                </a:pPr>
                <a:r>
                  <a:rPr lang="zh-CN" altLang="en-US" sz="2800" dirty="0">
                    <a:latin typeface="宋体" panose="02010600030101010101" pitchFamily="2" charset="-122"/>
                  </a:rPr>
                  <a:t>其中：</a:t>
                </a:r>
                <a14:m>
                  <m:oMath xmlns:m="http://schemas.openxmlformats.org/officeDocument/2006/math">
                    <m:r>
                      <a:rPr lang="en-US" altLang="zh-CN" sz="2800" b="0" i="1" dirty="0" smtClean="0">
                        <a:latin typeface="Cambria Math" panose="02040503050406030204" charset="0"/>
                      </a:rPr>
                      <m:t>𝑞</m:t>
                    </m:r>
                  </m:oMath>
                </a14:m>
                <a:r>
                  <a:rPr lang="zh-CN" altLang="en-US" sz="2800" dirty="0">
                    <a:latin typeface="宋体" panose="02010600030101010101" pitchFamily="2" charset="-122"/>
                  </a:rPr>
                  <a:t>为广义关节的位置向量，</a:t>
                </a:r>
                <a14:m>
                  <m:oMath xmlns:m="http://schemas.openxmlformats.org/officeDocument/2006/math">
                    <m:r>
                      <a:rPr lang="zh-CN" altLang="en-US" sz="2800" i="1" dirty="0" smtClean="0">
                        <a:latin typeface="Cambria Math" panose="02040503050406030204" charset="0"/>
                      </a:rPr>
                      <m:t>𝜏</m:t>
                    </m:r>
                  </m:oMath>
                </a14:m>
                <a:r>
                  <a:rPr lang="zh-CN" altLang="en-US" sz="2800" dirty="0">
                    <a:latin typeface="宋体" panose="02010600030101010101" pitchFamily="2" charset="-122"/>
                  </a:rPr>
                  <a:t>为广义力向量。            </a:t>
                </a:r>
              </a:p>
            </p:txBody>
          </p:sp>
        </mc:Choice>
        <mc:Fallback xmlns="">
          <p:sp>
            <p:nvSpPr>
              <p:cNvPr id="37900" name="Text Box 7"/>
              <p:cNvSpPr txBox="1">
                <a:spLocks noRot="1" noChangeAspect="1" noMove="1" noResize="1" noEditPoints="1" noAdjustHandles="1" noChangeArrowheads="1" noChangeShapeType="1" noTextEdit="1"/>
              </p:cNvSpPr>
              <p:nvPr/>
            </p:nvSpPr>
            <p:spPr>
              <a:xfrm>
                <a:off x="251460" y="3068955"/>
                <a:ext cx="8354888" cy="523220"/>
              </a:xfrm>
              <a:prstGeom prst="rect">
                <a:avLst/>
              </a:prstGeom>
              <a:blipFill rotWithShape="1">
                <a:blip r:embed="rId6"/>
                <a:stretch>
                  <a:fillRect r="2" b="118"/>
                </a:stretch>
              </a:blipFill>
              <a:ln w="9525">
                <a:noFill/>
              </a:ln>
            </p:spPr>
            <p:txBody>
              <a:bodyPr/>
              <a:lstStyle/>
              <a:p>
                <a:r>
                  <a:rPr lang="zh-CN" altLang="en-US">
                    <a:noFill/>
                  </a:rPr>
                  <a:t> </a:t>
                </a:r>
              </a:p>
            </p:txBody>
          </p:sp>
        </mc:Fallback>
      </mc:AlternateContent>
      <p:sp>
        <p:nvSpPr>
          <p:cNvPr id="37901" name="灯片编号占位符 1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62</a:t>
            </a:fld>
            <a:endParaRPr lang="en-US" altLang="zh-CN" sz="12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3" name="Rectangle 3"/>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484505" marR="0" lvl="0" indent="0" algn="l" defTabSz="914400" rtl="0" eaLnBrk="1" fontAlgn="auto" latinLnBrk="0" hangingPunct="1">
              <a:lnSpc>
                <a:spcPct val="90000"/>
              </a:lnSpc>
              <a:spcBef>
                <a:spcPct val="0"/>
              </a:spcBef>
              <a:spcAft>
                <a:spcPts val="0"/>
              </a:spcAft>
              <a:buClrTx/>
              <a:buSzTx/>
              <a:buFontTx/>
              <a:buNone/>
              <a:defRPr/>
            </a:pPr>
            <a:r>
              <a:rPr kumimoji="0" lang="zh-CN" altLang="en-US" sz="3200" b="0" i="0" u="none" strike="noStrike" kern="1200" cap="none" spc="0" normalizeH="0" baseline="0" noProof="0">
                <a:ln w="6350">
                  <a:solidFill>
                    <a:schemeClr val="accent1">
                      <a:shade val="43000"/>
                    </a:schemeClr>
                  </a:solidFill>
                </a:ln>
                <a:solidFill>
                  <a:srgbClr val="0000FF"/>
                </a:solidFill>
                <a:effectLst>
                  <a:outerShdw blurRad="26000" dist="26000" dir="14500000" algn="tl" rotWithShape="0">
                    <a:srgbClr val="000000">
                      <a:alpha val="40000"/>
                    </a:srgbClr>
                  </a:outerShdw>
                </a:effectLst>
                <a:uLnTx/>
                <a:uFillTx/>
                <a:latin typeface="+mj-lt"/>
                <a:ea typeface="+mj-ea"/>
                <a:cs typeface="+mj-cs"/>
              </a:rPr>
              <a:t>机器人机构动力学方程</a:t>
            </a:r>
          </a:p>
        </p:txBody>
      </p:sp>
      <p:graphicFrame>
        <p:nvGraphicFramePr>
          <p:cNvPr id="37890" name="Rectangle 5"/>
          <p:cNvGraphicFramePr>
            <a:graphicFrameLocks noGrp="1"/>
          </p:cNvGraphicFramePr>
          <p:nvPr>
            <p:ph sz="quarter" idx="2"/>
          </p:nvPr>
        </p:nvGraphicFramePr>
        <p:xfrm>
          <a:off x="4661836" y="2338388"/>
          <a:ext cx="0" cy="0"/>
        </p:xfrm>
        <a:graphic>
          <a:graphicData uri="http://schemas.openxmlformats.org/presentationml/2006/ole">
            <mc:AlternateContent xmlns:mc="http://schemas.openxmlformats.org/markup-compatibility/2006">
              <mc:Choice xmlns:v="urn:schemas-microsoft-com:vml" Requires="v">
                <p:oleObj spid="_x0000_s61508" r:id="rId3" imgW="0" imgH="0" progId="Equation.3">
                  <p:embed/>
                </p:oleObj>
              </mc:Choice>
              <mc:Fallback>
                <p:oleObj r:id="rId3" imgW="0" imgH="0" progId="Equation.3">
                  <p:embed/>
                  <p:pic>
                    <p:nvPicPr>
                      <p:cNvPr id="0" name="Rectangle 5"/>
                      <p:cNvPicPr/>
                      <p:nvPr/>
                    </p:nvPicPr>
                    <p:blipFill>
                      <a:blip/>
                      <a:stretch>
                        <a:fillRect/>
                      </a:stretch>
                    </p:blipFill>
                    <p:spPr>
                      <a:xfrm>
                        <a:off x="4661836" y="2338388"/>
                        <a:ext cx="0" cy="0"/>
                      </a:xfrm>
                      <a:prstGeom prst="rect">
                        <a:avLst/>
                      </a:prstGeom>
                      <a:noFill/>
                      <a:ln w="38100">
                        <a:miter/>
                      </a:ln>
                    </p:spPr>
                  </p:pic>
                </p:oleObj>
              </mc:Fallback>
            </mc:AlternateContent>
          </a:graphicData>
        </a:graphic>
      </p:graphicFrame>
      <p:sp>
        <p:nvSpPr>
          <p:cNvPr id="37901" name="灯片编号占位符 13"/>
          <p:cNvSpPr txBox="1">
            <a:spLocks noGrp="1"/>
          </p:cNvSpPr>
          <p:nvPr>
            <p:ph type="sldNum" sz="quarter" idx="4"/>
          </p:nvPr>
        </p:nvSpPr>
        <p:spPr>
          <a:noFill/>
          <a:ln>
            <a:noFill/>
          </a:ln>
        </p:spPr>
        <p:txBody>
          <a:bodyPr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宋体" panose="02010600030101010101" pitchFamily="2" charset="-122"/>
                <a:ea typeface="宋体" panose="02010600030101010101" pitchFamily="2" charset="-122"/>
                <a:cs typeface="+mn-cs"/>
              </a:defRPr>
            </a:lvl5pPr>
          </a:lstStyle>
          <a:p>
            <a:pPr lvl="0" algn="ctr" eaLnBrk="1" hangingPunct="1">
              <a:buNone/>
            </a:pPr>
            <a:fld id="{9A0DB2DC-4C9A-4742-B13C-FB6460FD3503}" type="slidenum">
              <a:rPr lang="en-US" altLang="zh-CN" sz="1200" dirty="0"/>
              <a:t>63</a:t>
            </a:fld>
            <a:endParaRPr lang="en-US" altLang="zh-CN" sz="1200" dirty="0"/>
          </a:p>
        </p:txBody>
      </p:sp>
      <mc:AlternateContent xmlns:mc="http://schemas.openxmlformats.org/markup-compatibility/2006" xmlns:a14="http://schemas.microsoft.com/office/drawing/2010/main">
        <mc:Choice Requires="a14">
          <p:sp>
            <p:nvSpPr>
              <p:cNvPr id="18" name="Object 6"/>
              <p:cNvSpPr txBox="1">
                <a:spLocks noGrp="1"/>
              </p:cNvSpPr>
              <p:nvPr>
                <p:ph sz="quarter" idx="3"/>
              </p:nvPr>
            </p:nvSpPr>
            <p:spPr>
              <a:xfrm>
                <a:off x="1310016" y="2286000"/>
                <a:ext cx="6703640" cy="608013"/>
              </a:xfrm>
              <a:prstGeom prst="rect">
                <a:avLst/>
              </a:prstGeom>
              <a:noFill/>
              <a:ln w="38100">
                <a:miter/>
              </a:ln>
            </p:spPr>
            <p:txBody>
              <a:bodyPr>
                <a:noAutofit/>
              </a:bodyPr>
              <a:lstStyle/>
              <a:p>
                <a:pPr>
                  <a:buNone/>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charset="0"/>
                        </a:rPr>
                        <m:t>𝜏</m:t>
                      </m:r>
                      <m:r>
                        <a:rPr lang="en-US" altLang="zh-CN" sz="2400" b="0" i="1" smtClean="0">
                          <a:solidFill>
                            <a:srgbClr val="000000"/>
                          </a:solidFill>
                          <a:latin typeface="Cambria Math" panose="02040503050406030204" charset="0"/>
                        </a:rPr>
                        <m:t>=</m:t>
                      </m:r>
                      <m:r>
                        <a:rPr lang="zh-CN" altLang="en-US" sz="2400" i="1">
                          <a:solidFill>
                            <a:srgbClr val="000000"/>
                          </a:solidFill>
                          <a:latin typeface="Cambria Math" panose="02040503050406030204" charset="0"/>
                        </a:rPr>
                        <m:t>𝑀</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𝐵</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r>
                        <a:rPr lang="en-US" altLang="zh-CN" sz="2400" b="0" i="1" smtClean="0">
                          <a:solidFill>
                            <a:srgbClr val="000000"/>
                          </a:solidFill>
                          <a:latin typeface="Cambria Math" panose="02040503050406030204" charset="0"/>
                        </a:rPr>
                        <m:t>)</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𝐶</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m:t>
                      </m:r>
                      <m:sSup>
                        <m:sSupPr>
                          <m:ctrlPr>
                            <a:rPr lang="en-US" altLang="zh-CN" sz="2400" b="0" i="1" smtClean="0">
                              <a:solidFill>
                                <a:srgbClr val="000000"/>
                              </a:solidFill>
                              <a:latin typeface="Cambria Math" panose="02040503050406030204" pitchFamily="18" charset="0"/>
                            </a:rPr>
                          </m:ctrlPr>
                        </m:sSupPr>
                        <m:e>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p>
                          <m:r>
                            <a:rPr lang="en-US" altLang="zh-CN" sz="2400" b="0" i="1" smtClean="0">
                              <a:solidFill>
                                <a:srgbClr val="000000"/>
                              </a:solidFill>
                              <a:latin typeface="Cambria Math" panose="02040503050406030204" charset="0"/>
                            </a:rPr>
                            <m:t>2</m:t>
                          </m:r>
                        </m:sup>
                      </m:sSup>
                      <m:r>
                        <a:rPr lang="en-US" altLang="zh-CN" sz="2400" b="0" i="1" smtClean="0">
                          <a:solidFill>
                            <a:srgbClr val="000000"/>
                          </a:solidFill>
                          <a:latin typeface="Cambria Math" panose="02040503050406030204" charset="0"/>
                        </a:rPr>
                        <m:t>)</m:t>
                      </m:r>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𝐺</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oMath>
                  </m:oMathPara>
                </a14:m>
                <a:endParaRPr lang="zh-CN" altLang="en-US" sz="2400" dirty="0"/>
              </a:p>
            </p:txBody>
          </p:sp>
        </mc:Choice>
        <mc:Fallback xmlns="">
          <p:sp>
            <p:nvSpPr>
              <p:cNvPr id="18" name="Object 6"/>
              <p:cNvSpPr txBox="1">
                <a:spLocks noRot="1" noChangeAspect="1" noMove="1" noResize="1" noEditPoints="1" noAdjustHandles="1" noChangeArrowheads="1" noChangeShapeType="1" noTextEdit="1"/>
              </p:cNvSpPr>
              <p:nvPr>
                <p:ph sz="quarter" idx="3"/>
              </p:nvPr>
            </p:nvSpPr>
            <p:spPr>
              <a:xfrm>
                <a:off x="1310016" y="2286000"/>
                <a:ext cx="6703640" cy="608013"/>
              </a:xfrm>
              <a:prstGeom prst="rect">
                <a:avLst/>
              </a:prstGeom>
              <a:blipFill rotWithShape="1">
                <a:blip r:embed="rId4"/>
                <a:stretch>
                  <a:fillRect r="9" b="52"/>
                </a:stretch>
              </a:blipFill>
              <a:ln w="38100">
                <a:miter/>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737400" y="1171076"/>
                <a:ext cx="7848872" cy="830997"/>
              </a:xfrm>
              <a:prstGeom prst="rect">
                <a:avLst/>
              </a:prstGeom>
              <a:noFill/>
            </p:spPr>
            <p:txBody>
              <a:bodyPr wrap="square" rtlCol="0">
                <a:spAutoFit/>
              </a:bodyPr>
              <a:lstStyle/>
              <a:p>
                <a:r>
                  <a:rPr lang="zh-CN" altLang="en-US" sz="2400" dirty="0"/>
                  <a:t>       将状态空间方程中的速度</a:t>
                </a:r>
                <a14:m>
                  <m:oMath xmlns:m="http://schemas.openxmlformats.org/officeDocument/2006/math">
                    <m:r>
                      <a:rPr lang="zh-CN" altLang="en-US" sz="2400" i="1" dirty="0">
                        <a:solidFill>
                          <a:srgbClr val="000000"/>
                        </a:solidFill>
                        <a:latin typeface="Cambria Math" panose="02040503050406030204" charset="0"/>
                      </a:rPr>
                      <m:t>项</m:t>
                    </m:r>
                    <m:r>
                      <a:rPr lang="zh-CN" altLang="en-US" sz="2400" i="1">
                        <a:solidFill>
                          <a:srgbClr val="000000"/>
                        </a:solidFill>
                        <a:latin typeface="Cambria Math" panose="02040503050406030204" charset="0"/>
                      </a:rPr>
                      <m:t>𝑉</m:t>
                    </m:r>
                    <m:r>
                      <a:rPr lang="zh-CN" altLang="en-US"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oMath>
                </a14:m>
                <a:r>
                  <a:rPr lang="zh-CN" altLang="en-US" sz="2400" dirty="0"/>
                  <a:t>拆分成两项，得到位形空间方程：</a:t>
                </a:r>
              </a:p>
            </p:txBody>
          </p:sp>
        </mc:Choice>
        <mc:Fallback xmlns="">
          <p:sp>
            <p:nvSpPr>
              <p:cNvPr id="6" name="文本框 5"/>
              <p:cNvSpPr txBox="1">
                <a:spLocks noRot="1" noChangeAspect="1" noMove="1" noResize="1" noEditPoints="1" noAdjustHandles="1" noChangeArrowheads="1" noChangeShapeType="1" noTextEdit="1"/>
              </p:cNvSpPr>
              <p:nvPr/>
            </p:nvSpPr>
            <p:spPr>
              <a:xfrm>
                <a:off x="737400" y="1171076"/>
                <a:ext cx="7848872" cy="830997"/>
              </a:xfrm>
              <a:prstGeom prst="rect">
                <a:avLst/>
              </a:prstGeom>
              <a:blipFill rotWithShape="1">
                <a:blip r:embed="rId5"/>
                <a:stretch>
                  <a:fillRect l="-2" t="-16" r="6" b="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737400" y="3032756"/>
                <a:ext cx="7848872" cy="2032000"/>
              </a:xfrm>
              <a:prstGeom prst="rect">
                <a:avLst/>
              </a:prstGeom>
              <a:noFill/>
            </p:spPr>
            <p:txBody>
              <a:bodyPr wrap="square" rtlCol="0">
                <a:spAutoFit/>
              </a:bodyPr>
              <a:lstStyle/>
              <a:p>
                <a:pPr algn="just">
                  <a:lnSpc>
                    <a:spcPct val="125000"/>
                  </a:lnSpc>
                </a:pPr>
                <a:r>
                  <a:rPr lang="zh-CN" altLang="en-US" sz="2400" dirty="0"/>
                  <a:t>其中，</a:t>
                </a:r>
                <a14:m>
                  <m:oMath xmlns:m="http://schemas.openxmlformats.org/officeDocument/2006/math">
                    <m:r>
                      <a:rPr lang="en-US" altLang="zh-CN" sz="2400" i="1">
                        <a:solidFill>
                          <a:srgbClr val="000000"/>
                        </a:solidFill>
                        <a:latin typeface="Cambria Math" panose="02040503050406030204" charset="0"/>
                      </a:rPr>
                      <m:t>𝐵</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oMath>
                </a14:m>
                <a:r>
                  <a:rPr lang="zh-CN" altLang="en-US" sz="2400" dirty="0"/>
                  <a:t>是</a:t>
                </a:r>
                <a14:m>
                  <m:oMath xmlns:m="http://schemas.openxmlformats.org/officeDocument/2006/math">
                    <m:f>
                      <m:fPr>
                        <m:type m:val="lin"/>
                        <m:ctrlPr>
                          <a:rPr lang="en-US" altLang="zh-CN" sz="2400" b="0" i="1" dirty="0" smtClean="0">
                            <a:latin typeface="Cambria Math" panose="02040503050406030204" pitchFamily="18" charset="0"/>
                            <a:ea typeface="Cambria Math" panose="02040503050406030204" charset="0"/>
                          </a:rPr>
                        </m:ctrlPr>
                      </m:fPr>
                      <m:num>
                        <m:r>
                          <a:rPr lang="en-US" altLang="zh-CN" sz="2400" i="1" dirty="0">
                            <a:latin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b="0" i="1" dirty="0" smtClean="0">
                            <a:latin typeface="Cambria Math" panose="02040503050406030204" charset="0"/>
                            <a:ea typeface="Cambria Math" panose="02040503050406030204" charset="0"/>
                          </a:rPr>
                          <m:t>𝑛</m:t>
                        </m:r>
                        <m:r>
                          <a:rPr lang="en-US" altLang="zh-CN" sz="2400" b="0" i="1" dirty="0" smtClean="0">
                            <a:latin typeface="Cambria Math" panose="02040503050406030204" charset="0"/>
                            <a:ea typeface="Cambria Math" panose="02040503050406030204" charset="0"/>
                          </a:rPr>
                          <m:t>−1)</m:t>
                        </m:r>
                      </m:num>
                      <m:den>
                        <m:r>
                          <a:rPr lang="en-US" altLang="zh-CN" sz="2400" b="0" i="1" dirty="0" smtClean="0">
                            <a:latin typeface="Cambria Math" panose="02040503050406030204" charset="0"/>
                            <a:ea typeface="Cambria Math" panose="02040503050406030204" charset="0"/>
                          </a:rPr>
                          <m:t>2</m:t>
                        </m:r>
                      </m:den>
                    </m:f>
                  </m:oMath>
                </a14:m>
                <a:r>
                  <a:rPr lang="zh-CN" altLang="en-US" sz="2400" dirty="0"/>
                  <a:t>阶的哥氏力系数矩阵，</a:t>
                </a:r>
                <a:r>
                  <a:rPr lang="en-US" altLang="zh-CN" sz="2400" dirty="0">
                    <a:solidFill>
                      <a:srgbClr val="000000"/>
                    </a:solidFill>
                  </a:rPr>
                  <a:t> </a:t>
                </a:r>
                <a14:m>
                  <m:oMath xmlns:m="http://schemas.openxmlformats.org/officeDocument/2006/math">
                    <m:r>
                      <a:rPr lang="en-US" altLang="zh-CN"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r>
                      <a:rPr lang="en-US" altLang="zh-CN" sz="2400" i="1">
                        <a:solidFill>
                          <a:srgbClr val="000000"/>
                        </a:solidFill>
                        <a:latin typeface="Cambria Math" panose="02040503050406030204" charset="0"/>
                      </a:rPr>
                      <m:t>)</m:t>
                    </m:r>
                  </m:oMath>
                </a14:m>
                <a:r>
                  <a:rPr lang="zh-CN" altLang="en-US" sz="2400" dirty="0"/>
                  <a:t>是</a:t>
                </a:r>
                <a14:m>
                  <m:oMath xmlns:m="http://schemas.openxmlformats.org/officeDocument/2006/math">
                    <m:f>
                      <m:fPr>
                        <m:type m:val="lin"/>
                        <m:ctrlPr>
                          <a:rPr lang="en-US" altLang="zh-CN" sz="2400" i="1" dirty="0">
                            <a:latin typeface="Cambria Math" panose="02040503050406030204" pitchFamily="18" charset="0"/>
                            <a:ea typeface="Cambria Math" panose="02040503050406030204" charset="0"/>
                          </a:rPr>
                        </m:ctrlPr>
                      </m:fPr>
                      <m:num>
                        <m:r>
                          <a:rPr lang="en-US" altLang="zh-CN" sz="2400" i="1" dirty="0">
                            <a:latin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𝑛</m:t>
                        </m:r>
                        <m:r>
                          <a:rPr lang="en-US" altLang="zh-CN" sz="2400" i="1" dirty="0">
                            <a:latin typeface="Cambria Math" panose="02040503050406030204" charset="0"/>
                            <a:ea typeface="Cambria Math" panose="02040503050406030204" charset="0"/>
                          </a:rPr>
                          <m:t>−1)</m:t>
                        </m:r>
                      </m:num>
                      <m:den>
                        <m:r>
                          <a:rPr lang="en-US" altLang="zh-CN" sz="2400" i="1" dirty="0">
                            <a:latin typeface="Cambria Math" panose="02040503050406030204" charset="0"/>
                            <a:ea typeface="Cambria Math" panose="02040503050406030204" charset="0"/>
                          </a:rPr>
                          <m:t>2</m:t>
                        </m:r>
                      </m:den>
                    </m:f>
                  </m:oMath>
                </a14:m>
                <a:r>
                  <a:rPr lang="zh-CN" altLang="en-US" sz="2400" dirty="0"/>
                  <a:t>阶的关节速度积矢量，即</a:t>
                </a:r>
                <a:endParaRPr lang="en-US" altLang="zh-CN" sz="2400" dirty="0"/>
              </a:p>
              <a:p>
                <a:pPr algn="just">
                  <a:lnSpc>
                    <a:spcPct val="125000"/>
                  </a:lnSpc>
                </a:pPr>
                <a14:m>
                  <m:oMath xmlns:m="http://schemas.openxmlformats.org/officeDocument/2006/math">
                    <m:r>
                      <a:rPr lang="en-US" altLang="zh-CN"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r>
                      <a:rPr lang="en-US" altLang="zh-CN" sz="2400" i="1">
                        <a:solidFill>
                          <a:srgbClr val="000000"/>
                        </a:solidFill>
                        <a:latin typeface="Cambria Math" panose="02040503050406030204" charset="0"/>
                      </a:rPr>
                      <m:t>)=</m:t>
                    </m:r>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charset="0"/>
                          </a:rPr>
                          <m:t>(</m:t>
                        </m:r>
                        <m:sSubSup>
                          <m:sSubSupPr>
                            <m:ctrlPr>
                              <a:rPr lang="en-US" altLang="zh-CN" sz="2400" b="0" i="1" smtClean="0">
                                <a:solidFill>
                                  <a:srgbClr val="000000"/>
                                </a:solidFill>
                                <a:latin typeface="Cambria Math" panose="02040503050406030204" pitchFamily="18" charset="0"/>
                              </a:rPr>
                            </m:ctrlPr>
                          </m:sSubSupPr>
                          <m:e>
                            <m:acc>
                              <m:accPr>
                                <m:chr m:val="̇"/>
                                <m:ctrlPr>
                                  <a:rPr lang="en-US" altLang="zh-CN" sz="2400" b="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b="0" i="1" smtClean="0">
                                <a:solidFill>
                                  <a:srgbClr val="000000"/>
                                </a:solidFill>
                                <a:latin typeface="Cambria Math" panose="02040503050406030204" charset="0"/>
                              </a:rPr>
                              <m:t>1</m:t>
                            </m:r>
                          </m:sub>
                          <m:sup>
                            <m:r>
                              <a:rPr lang="en-US" altLang="zh-CN" sz="2400" b="0" i="1" smtClean="0">
                                <a:solidFill>
                                  <a:srgbClr val="000000"/>
                                </a:solidFill>
                                <a:latin typeface="Cambria Math" panose="02040503050406030204" charset="0"/>
                              </a:rPr>
                              <m:t> </m:t>
                            </m:r>
                          </m:sup>
                        </m:sSubSup>
                        <m:r>
                          <a:rPr lang="en-US" i="1">
                            <a:latin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2</m:t>
                            </m:r>
                          </m:sub>
                          <m:sup>
                            <m:r>
                              <a:rPr lang="en-US" altLang="zh-CN" sz="2400" i="1">
                                <a:solidFill>
                                  <a:srgbClr val="000000"/>
                                </a:solidFill>
                                <a:latin typeface="Cambria Math" panose="02040503050406030204" charset="0"/>
                              </a:rPr>
                              <m:t> </m:t>
                            </m:r>
                          </m:sup>
                        </m:sSubSup>
                        <m:r>
                          <a:rPr lang="en-US" i="1">
                            <a:latin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b="0" i="1" smtClean="0">
                                <a:solidFill>
                                  <a:srgbClr val="000000"/>
                                </a:solidFill>
                                <a:latin typeface="Cambria Math" panose="02040503050406030204" charset="0"/>
                              </a:rPr>
                              <m:t>1</m:t>
                            </m:r>
                          </m:sub>
                          <m:sup>
                            <m:r>
                              <a:rPr lang="en-US" altLang="zh-CN" sz="2400" b="0" i="1" smtClean="0">
                                <a:solidFill>
                                  <a:srgbClr val="000000"/>
                                </a:solidFill>
                                <a:latin typeface="Cambria Math" panose="02040503050406030204" charset="0"/>
                              </a:rPr>
                              <m:t> </m:t>
                            </m:r>
                          </m:sup>
                        </m:sSubSup>
                        <m:r>
                          <a:rPr lang="en-US" i="1">
                            <a:latin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b="0" i="1" smtClean="0">
                                <a:solidFill>
                                  <a:srgbClr val="000000"/>
                                </a:solidFill>
                                <a:latin typeface="Cambria Math" panose="02040503050406030204" charset="0"/>
                              </a:rPr>
                              <m:t>3</m:t>
                            </m:r>
                          </m:sub>
                          <m:sup>
                            <m:r>
                              <a:rPr lang="en-US" altLang="zh-CN" sz="2400" b="0" i="1" smtClean="0">
                                <a:solidFill>
                                  <a:srgbClr val="000000"/>
                                </a:solidFill>
                                <a:latin typeface="Cambria Math" panose="02040503050406030204" charset="0"/>
                              </a:rPr>
                              <m:t> </m:t>
                            </m:r>
                          </m:sup>
                        </m:sSubSup>
                        <m:r>
                          <a:rPr lang="en-US" altLang="zh-CN" sz="2400" i="1" smtClean="0">
                            <a:solidFill>
                              <a:srgbClr val="000000"/>
                            </a:solidFill>
                            <a:latin typeface="Cambria Math" panose="02040503050406030204" charset="0"/>
                            <a:ea typeface="Cambria Math" panose="02040503050406030204" charset="0"/>
                          </a:rPr>
                          <m:t>⋯</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b="0" i="1" smtClean="0">
                                <a:solidFill>
                                  <a:srgbClr val="000000"/>
                                </a:solidFill>
                                <a:latin typeface="Cambria Math" panose="02040503050406030204" charset="0"/>
                              </a:rPr>
                              <m:t>𝑛</m:t>
                            </m:r>
                            <m:r>
                              <a:rPr lang="en-US" altLang="zh-CN" sz="2400" b="0" i="1" smtClean="0">
                                <a:solidFill>
                                  <a:srgbClr val="000000"/>
                                </a:solidFill>
                                <a:latin typeface="Cambria Math" panose="02040503050406030204" charset="0"/>
                              </a:rPr>
                              <m:t>−1</m:t>
                            </m:r>
                          </m:sub>
                          <m:sup>
                            <m:r>
                              <a:rPr lang="en-US" altLang="zh-CN" sz="2400" b="0" i="1" smtClean="0">
                                <a:solidFill>
                                  <a:srgbClr val="000000"/>
                                </a:solidFill>
                                <a:latin typeface="Cambria Math" panose="02040503050406030204" charset="0"/>
                              </a:rPr>
                              <m:t> </m:t>
                            </m:r>
                          </m:sup>
                        </m:sSubSup>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b="0" i="1" smtClean="0">
                                <a:solidFill>
                                  <a:srgbClr val="000000"/>
                                </a:solidFill>
                                <a:latin typeface="Cambria Math" panose="02040503050406030204" charset="0"/>
                              </a:rPr>
                              <m:t>𝑛</m:t>
                            </m:r>
                          </m:sub>
                          <m:sup>
                            <m:r>
                              <a:rPr lang="en-US" altLang="zh-CN" sz="2400" b="0" i="1" smtClean="0">
                                <a:solidFill>
                                  <a:srgbClr val="000000"/>
                                </a:solidFill>
                                <a:latin typeface="Cambria Math" panose="02040503050406030204" charset="0"/>
                              </a:rPr>
                              <m:t> </m:t>
                            </m:r>
                          </m:sup>
                        </m:sSubSup>
                        <m:r>
                          <a:rPr lang="en-US" altLang="zh-CN" sz="2400" b="0" i="1" smtClean="0">
                            <a:solidFill>
                              <a:srgbClr val="000000"/>
                            </a:solidFill>
                            <a:latin typeface="Cambria Math" panose="02040503050406030204" charset="0"/>
                          </a:rPr>
                          <m:t>)</m:t>
                        </m:r>
                      </m:e>
                      <m:sup>
                        <m:r>
                          <a:rPr lang="en-US" altLang="zh-CN" sz="2400" b="0" i="1" smtClean="0">
                            <a:solidFill>
                              <a:srgbClr val="000000"/>
                            </a:solidFill>
                            <a:latin typeface="Cambria Math" panose="02040503050406030204" charset="0"/>
                          </a:rPr>
                          <m:t>𝑇</m:t>
                        </m:r>
                      </m:sup>
                    </m:sSup>
                    <m:r>
                      <a:rPr lang="en-US" altLang="zh-CN" sz="2400" i="1">
                        <a:solidFill>
                          <a:srgbClr val="000000"/>
                        </a:solidFill>
                        <a:latin typeface="Cambria Math" panose="02040503050406030204" charset="0"/>
                      </a:rPr>
                      <m:t> </m:t>
                    </m:r>
                  </m:oMath>
                </a14:m>
                <a:r>
                  <a:rPr lang="zh-CN" altLang="en-US" sz="2400" dirty="0"/>
                  <a:t>，</a:t>
                </a:r>
                <a14:m>
                  <m:oMath xmlns:m="http://schemas.openxmlformats.org/officeDocument/2006/math">
                    <m:r>
                      <a:rPr lang="en-US" altLang="zh-CN" sz="2400" i="1">
                        <a:solidFill>
                          <a:srgbClr val="000000"/>
                        </a:solidFill>
                        <a:latin typeface="Cambria Math" panose="02040503050406030204" charset="0"/>
                      </a:rPr>
                      <m:t>𝐶</m:t>
                    </m:r>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r>
                      <a:rPr lang="zh-CN" altLang="en-US" sz="2400" i="1">
                        <a:solidFill>
                          <a:srgbClr val="000000"/>
                        </a:solidFill>
                        <a:latin typeface="Cambria Math" panose="02040503050406030204" charset="0"/>
                      </a:rPr>
                      <m:t>)</m:t>
                    </m:r>
                  </m:oMath>
                </a14:m>
                <a:r>
                  <a:rPr lang="zh-CN" altLang="en-US" sz="2400" dirty="0"/>
                  <a:t>是</a:t>
                </a:r>
                <a14:m>
                  <m:oMath xmlns:m="http://schemas.openxmlformats.org/officeDocument/2006/math">
                    <m:r>
                      <a:rPr lang="en-US" altLang="zh-CN" sz="2400" i="1" dirty="0">
                        <a:latin typeface="Cambria Math" panose="02040503050406030204" charset="0"/>
                      </a:rPr>
                      <m:t>𝑛</m:t>
                    </m:r>
                    <m:r>
                      <a:rPr lang="en-US" altLang="zh-CN" sz="2400" i="1" dirty="0">
                        <a:latin typeface="Cambria Math" panose="02040503050406030204" charset="0"/>
                        <a:ea typeface="Cambria Math" panose="02040503050406030204" charset="0"/>
                      </a:rPr>
                      <m:t>×</m:t>
                    </m:r>
                    <m:r>
                      <a:rPr lang="en-US" altLang="zh-CN" sz="2400" i="1" dirty="0">
                        <a:latin typeface="Cambria Math" panose="02040503050406030204" charset="0"/>
                        <a:ea typeface="Cambria Math" panose="02040503050406030204" charset="0"/>
                      </a:rPr>
                      <m:t>𝑛</m:t>
                    </m:r>
                  </m:oMath>
                </a14:m>
                <a:r>
                  <a:rPr lang="zh-CN" altLang="en-US" sz="2400" dirty="0"/>
                  <a:t>阶离心力系数矩阵，</a:t>
                </a:r>
                <a:r>
                  <a:rPr lang="en-US" altLang="zh-CN" sz="2400" dirty="0">
                    <a:solidFill>
                      <a:srgbClr val="000000"/>
                    </a:solidFill>
                  </a:rPr>
                  <a:t> </a:t>
                </a:r>
                <a14:m>
                  <m:oMath xmlns:m="http://schemas.openxmlformats.org/officeDocument/2006/math">
                    <m:r>
                      <a:rPr lang="en-US" altLang="zh-CN" sz="2400" i="1">
                        <a:solidFill>
                          <a:srgbClr val="000000"/>
                        </a:solidFill>
                        <a:latin typeface="Cambria Math" panose="02040503050406030204" charset="0"/>
                      </a:rPr>
                      <m:t>(</m:t>
                    </m:r>
                    <m:sSup>
                      <m:sSupPr>
                        <m:ctrlPr>
                          <a:rPr lang="en-US" altLang="zh-CN" sz="2400" i="1">
                            <a:solidFill>
                              <a:srgbClr val="000000"/>
                            </a:solidFill>
                            <a:latin typeface="Cambria Math" panose="02040503050406030204" pitchFamily="18" charset="0"/>
                          </a:rPr>
                        </m:ctrlPr>
                      </m:sSupPr>
                      <m:e>
                        <m:acc>
                          <m:accPr>
                            <m:chr m:val="̇"/>
                            <m:ctrlPr>
                              <a:rPr lang="zh-CN" altLang="en-US"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p>
                        <m:r>
                          <a:rPr lang="en-US" altLang="zh-CN" sz="2400" i="1">
                            <a:solidFill>
                              <a:srgbClr val="000000"/>
                            </a:solidFill>
                            <a:latin typeface="Cambria Math" panose="02040503050406030204" charset="0"/>
                          </a:rPr>
                          <m:t>2</m:t>
                        </m:r>
                      </m:sup>
                    </m:sSup>
                    <m:r>
                      <a:rPr lang="en-US" altLang="zh-CN" sz="2400" i="1">
                        <a:solidFill>
                          <a:srgbClr val="000000"/>
                        </a:solidFill>
                        <a:latin typeface="Cambria Math" panose="02040503050406030204" charset="0"/>
                      </a:rPr>
                      <m:t>)</m:t>
                    </m:r>
                  </m:oMath>
                </a14:m>
                <a:r>
                  <a:rPr lang="zh-CN" altLang="en-US" sz="2400" dirty="0"/>
                  <a:t>是</a:t>
                </a:r>
                <a14:m>
                  <m:oMath xmlns:m="http://schemas.openxmlformats.org/officeDocument/2006/math">
                    <m:r>
                      <a:rPr lang="en-US" altLang="zh-CN" sz="2400" i="1" dirty="0">
                        <a:latin typeface="Cambria Math" panose="02040503050406030204" charset="0"/>
                      </a:rPr>
                      <m:t>𝑛</m:t>
                    </m:r>
                    <m:r>
                      <a:rPr lang="en-US" altLang="zh-CN" sz="2400" i="1" dirty="0">
                        <a:latin typeface="Cambria Math" panose="02040503050406030204" charset="0"/>
                        <a:ea typeface="Cambria Math" panose="02040503050406030204" charset="0"/>
                      </a:rPr>
                      <m:t>×</m:t>
                    </m:r>
                  </m:oMath>
                </a14:m>
                <a:r>
                  <a:rPr lang="en-US" altLang="zh-CN" sz="2400" dirty="0"/>
                  <a:t>1</a:t>
                </a:r>
                <a:r>
                  <a:rPr lang="zh-CN" altLang="en-US" sz="2400" dirty="0"/>
                  <a:t>阶矢量，即</a:t>
                </a:r>
                <a14:m>
                  <m:oMath xmlns:m="http://schemas.openxmlformats.org/officeDocument/2006/math">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charset="0"/>
                          </a:rPr>
                          <m:t>(</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1</m:t>
                            </m:r>
                          </m:sub>
                          <m:sup>
                            <m:r>
                              <a:rPr lang="en-US" altLang="zh-CN" sz="2400" b="0" i="1" smtClean="0">
                                <a:solidFill>
                                  <a:srgbClr val="000000"/>
                                </a:solidFill>
                                <a:latin typeface="Cambria Math" panose="02040503050406030204" charset="0"/>
                              </a:rPr>
                              <m:t>2</m:t>
                            </m:r>
                          </m:sup>
                        </m:sSubSup>
                        <m:r>
                          <a:rPr lang="en-US" altLang="zh-CN" sz="2400" b="0" i="1" smtClean="0">
                            <a:solidFill>
                              <a:srgbClr val="000000"/>
                            </a:solidFill>
                            <a:latin typeface="Cambria Math" panose="02040503050406030204" charset="0"/>
                          </a:rPr>
                          <m:t>  </m:t>
                        </m:r>
                        <m:sSubSup>
                          <m:sSubSupPr>
                            <m:ctrlPr>
                              <a:rPr lang="en-US" altLang="zh-CN" sz="2400" i="1" smtClean="0">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 </m:t>
                                </m:r>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2</m:t>
                            </m:r>
                          </m:sub>
                          <m:sup>
                            <m:r>
                              <a:rPr lang="en-US" altLang="zh-CN" sz="2400" b="0" i="1" smtClean="0">
                                <a:solidFill>
                                  <a:srgbClr val="000000"/>
                                </a:solidFill>
                                <a:latin typeface="Cambria Math" panose="02040503050406030204" charset="0"/>
                              </a:rPr>
                              <m:t>2</m:t>
                            </m:r>
                          </m:sup>
                        </m:sSubSup>
                        <m:r>
                          <a:rPr lang="en-US" altLang="zh-CN" sz="2400" b="0" i="1" smtClean="0">
                            <a:solidFill>
                              <a:srgbClr val="000000"/>
                            </a:solidFill>
                            <a:latin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3</m:t>
                            </m:r>
                          </m:sub>
                          <m:sup>
                            <m:r>
                              <a:rPr lang="en-US" altLang="zh-CN" sz="2400" b="0" i="1" smtClean="0">
                                <a:solidFill>
                                  <a:srgbClr val="000000"/>
                                </a:solidFill>
                                <a:latin typeface="Cambria Math" panose="02040503050406030204" charset="0"/>
                              </a:rPr>
                              <m:t>2</m:t>
                            </m:r>
                          </m:sup>
                        </m:sSubSup>
                        <m:r>
                          <a:rPr lang="en-US" altLang="zh-CN" sz="2400" i="1">
                            <a:solidFill>
                              <a:srgbClr val="000000"/>
                            </a:solidFill>
                            <a:latin typeface="Cambria Math" panose="02040503050406030204" charset="0"/>
                            <a:ea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𝑛</m:t>
                            </m:r>
                            <m:r>
                              <a:rPr lang="en-US" altLang="zh-CN" sz="2400" i="1">
                                <a:solidFill>
                                  <a:srgbClr val="000000"/>
                                </a:solidFill>
                                <a:latin typeface="Cambria Math" panose="02040503050406030204" charset="0"/>
                              </a:rPr>
                              <m:t>−1</m:t>
                            </m:r>
                          </m:sub>
                          <m:sup>
                            <m:r>
                              <a:rPr lang="en-US" altLang="zh-CN" sz="2400" b="0" i="1" smtClean="0">
                                <a:solidFill>
                                  <a:srgbClr val="000000"/>
                                </a:solidFill>
                                <a:latin typeface="Cambria Math" panose="02040503050406030204" charset="0"/>
                              </a:rPr>
                              <m:t>2</m:t>
                            </m:r>
                          </m:sup>
                        </m:sSubSup>
                        <m:r>
                          <a:rPr lang="en-US" altLang="zh-CN" sz="2400" b="0" i="1" smtClean="0">
                            <a:solidFill>
                              <a:srgbClr val="000000"/>
                            </a:solidFill>
                            <a:latin typeface="Cambria Math" panose="02040503050406030204" charset="0"/>
                          </a:rPr>
                          <m:t>  </m:t>
                        </m:r>
                        <m:sSubSup>
                          <m:sSubSupPr>
                            <m:ctrlPr>
                              <a:rPr lang="en-US" altLang="zh-CN" sz="2400" i="1">
                                <a:solidFill>
                                  <a:srgbClr val="000000"/>
                                </a:solidFill>
                                <a:latin typeface="Cambria Math" panose="02040503050406030204" pitchFamily="18" charset="0"/>
                              </a:rPr>
                            </m:ctrlPr>
                          </m:sSubSupPr>
                          <m:e>
                            <m:acc>
                              <m:accPr>
                                <m:chr m:val="̇"/>
                                <m:ctrlPr>
                                  <a:rPr lang="en-US" altLang="zh-CN" sz="2400" i="1">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e>
                          <m:sub>
                            <m:r>
                              <a:rPr lang="en-US" altLang="zh-CN" sz="2400" i="1">
                                <a:solidFill>
                                  <a:srgbClr val="000000"/>
                                </a:solidFill>
                                <a:latin typeface="Cambria Math" panose="02040503050406030204" charset="0"/>
                              </a:rPr>
                              <m:t>𝑛</m:t>
                            </m:r>
                          </m:sub>
                          <m:sup>
                            <m:r>
                              <a:rPr lang="en-US" altLang="zh-CN" sz="2400" b="0" i="1" smtClean="0">
                                <a:solidFill>
                                  <a:srgbClr val="000000"/>
                                </a:solidFill>
                                <a:latin typeface="Cambria Math" panose="02040503050406030204" charset="0"/>
                              </a:rPr>
                              <m:t>2</m:t>
                            </m:r>
                          </m:sup>
                        </m:sSubSup>
                        <m:r>
                          <a:rPr lang="en-US" altLang="zh-CN" sz="2400" i="1">
                            <a:solidFill>
                              <a:srgbClr val="000000"/>
                            </a:solidFill>
                            <a:latin typeface="Cambria Math" panose="02040503050406030204" charset="0"/>
                          </a:rPr>
                          <m:t>)</m:t>
                        </m:r>
                      </m:e>
                      <m:sup>
                        <m:r>
                          <a:rPr lang="en-US" altLang="zh-CN" sz="2400" i="1">
                            <a:solidFill>
                              <a:srgbClr val="000000"/>
                            </a:solidFill>
                            <a:latin typeface="Cambria Math" panose="02040503050406030204" charset="0"/>
                          </a:rPr>
                          <m:t>𝑇</m:t>
                        </m:r>
                      </m:sup>
                    </m:sSup>
                    <m:r>
                      <a:rPr lang="en-US" altLang="zh-CN" sz="2400" i="1">
                        <a:solidFill>
                          <a:srgbClr val="000000"/>
                        </a:solidFill>
                        <a:latin typeface="Cambria Math" panose="02040503050406030204" charset="0"/>
                      </a:rPr>
                      <m:t> </m:t>
                    </m:r>
                  </m:oMath>
                </a14:m>
                <a:endParaRPr lang="zh-CN" altLang="en-US" sz="2400" dirty="0"/>
              </a:p>
            </p:txBody>
          </p:sp>
        </mc:Choice>
        <mc:Fallback xmlns="">
          <p:sp>
            <p:nvSpPr>
              <p:cNvPr id="7" name="文本框 6"/>
              <p:cNvSpPr txBox="1">
                <a:spLocks noRot="1" noChangeAspect="1" noMove="1" noResize="1" noEditPoints="1" noAdjustHandles="1" noChangeArrowheads="1" noChangeShapeType="1" noTextEdit="1"/>
              </p:cNvSpPr>
              <p:nvPr/>
            </p:nvSpPr>
            <p:spPr>
              <a:xfrm>
                <a:off x="737400" y="3032756"/>
                <a:ext cx="7848872" cy="2032000"/>
              </a:xfrm>
              <a:prstGeom prst="rect">
                <a:avLst/>
              </a:prstGeom>
              <a:blipFill rotWithShape="1">
                <a:blip r:embed="rId6"/>
                <a:stretch>
                  <a:fillRect l="-2" t="-31" r="6" b="31"/>
                </a:stretch>
              </a:blipFill>
            </p:spPr>
            <p:txBody>
              <a:bodyPr/>
              <a:lstStyle/>
              <a:p>
                <a:r>
                  <a:rPr lang="zh-CN" altLang="en-US">
                    <a:noFill/>
                  </a:rPr>
                  <a:t> </a:t>
                </a:r>
              </a:p>
            </p:txBody>
          </p:sp>
        </mc:Fallback>
      </mc:AlternateContent>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0962" name="内容占位符 2"/>
              <p:cNvSpPr>
                <a:spLocks noGrp="1"/>
              </p:cNvSpPr>
              <p:nvPr>
                <p:ph idx="1"/>
              </p:nvPr>
            </p:nvSpPr>
            <p:spPr>
              <a:xfrm>
                <a:off x="285750" y="1308125"/>
                <a:ext cx="8643938" cy="4929187"/>
              </a:xfrm>
            </p:spPr>
            <p:txBody>
              <a:bodyPr vert="horz" wrap="square" lIns="91440" tIns="45720" rIns="91440" bIns="45720" anchor="t" anchorCtr="0"/>
              <a:lstStyle/>
              <a:p>
                <a:pPr indent="0" eaLnBrk="1" hangingPunct="1">
                  <a:lnSpc>
                    <a:spcPct val="130000"/>
                  </a:lnSpc>
                  <a:spcBef>
                    <a:spcPct val="0"/>
                  </a:spcBef>
                  <a:buNone/>
                </a:pPr>
                <a:r>
                  <a:rPr lang="zh-CN" altLang="en-US" sz="2400" dirty="0">
                    <a:solidFill>
                      <a:srgbClr val="FF0000"/>
                    </a:solidFill>
                    <a:latin typeface="楷体_GB2312" pitchFamily="49" charset="-122"/>
                    <a:ea typeface="楷体_GB2312" pitchFamily="49" charset="-122"/>
                  </a:rPr>
                  <a:t>    在机器人的动力学研究中，主要应用拉格朗日方程建立起机器人的动力学方程。</a:t>
                </a:r>
                <a:r>
                  <a:rPr lang="zh-CN" altLang="en-US" sz="2400" dirty="0">
                    <a:latin typeface="楷体_GB2312" pitchFamily="49" charset="-122"/>
                    <a:ea typeface="楷体_GB2312" pitchFamily="49" charset="-122"/>
                  </a:rPr>
                  <a:t>这类方程可直接表示为系统控制输入的函数，若采用齐次坐标，递推的拉格朗日方程也可建立比较方便而有效的动力学方程。</a:t>
                </a:r>
              </a:p>
              <a:p>
                <a:pPr indent="0" eaLnBrk="1" hangingPunct="1">
                  <a:lnSpc>
                    <a:spcPct val="130000"/>
                  </a:lnSpc>
                  <a:spcBef>
                    <a:spcPct val="0"/>
                  </a:spcBef>
                  <a:buNone/>
                </a:pPr>
                <a:r>
                  <a:rPr lang="zh-CN" altLang="en-US" sz="2400" dirty="0">
                    <a:latin typeface="楷体_GB2312" pitchFamily="49" charset="-122"/>
                    <a:ea typeface="楷体_GB2312" pitchFamily="49" charset="-122"/>
                  </a:rPr>
                  <a:t>    对于任何机械系统，令</a:t>
                </a:r>
                <a14:m>
                  <m:oMath xmlns:m="http://schemas.openxmlformats.org/officeDocument/2006/math">
                    <m:sSub>
                      <m:sSubPr>
                        <m:ctrlPr>
                          <a:rPr lang="en-US" altLang="zh-CN" sz="2400" i="1">
                            <a:latin typeface="Cambria Math" panose="02040503050406030204" pitchFamily="18" charset="0"/>
                            <a:ea typeface="楷体_GB2312" pitchFamily="49" charset="-122"/>
                          </a:rPr>
                        </m:ctrlPr>
                      </m:sSubPr>
                      <m:e>
                        <m:r>
                          <a:rPr lang="en-US" altLang="zh-CN" sz="2400" i="1">
                            <a:latin typeface="Cambria Math" panose="02040503050406030204" charset="0"/>
                            <a:ea typeface="楷体_GB2312" pitchFamily="49" charset="-122"/>
                          </a:rPr>
                          <m:t>𝑞</m:t>
                        </m:r>
                      </m:e>
                      <m:sub>
                        <m:r>
                          <a:rPr lang="en-US" altLang="zh-CN" sz="2400" b="0" i="1" smtClean="0">
                            <a:latin typeface="Cambria Math" panose="02040503050406030204" charset="0"/>
                            <a:ea typeface="楷体_GB2312" pitchFamily="49" charset="-122"/>
                          </a:rPr>
                          <m:t>1</m:t>
                        </m:r>
                      </m:sub>
                    </m:sSub>
                    <m:r>
                      <a:rPr lang="en-US" altLang="zh-CN" sz="2400" b="0" i="0" smtClean="0">
                        <a:latin typeface="Cambria Math" panose="02040503050406030204" charset="0"/>
                        <a:ea typeface="楷体_GB2312" pitchFamily="49" charset="-122"/>
                      </a:rPr>
                      <m:t>,</m:t>
                    </m:r>
                    <m:sSub>
                      <m:sSubPr>
                        <m:ctrlPr>
                          <a:rPr lang="en-US" altLang="zh-CN" sz="2400" i="1">
                            <a:latin typeface="Cambria Math" panose="02040503050406030204" pitchFamily="18" charset="0"/>
                            <a:ea typeface="楷体_GB2312" pitchFamily="49" charset="-122"/>
                          </a:rPr>
                        </m:ctrlPr>
                      </m:sSubPr>
                      <m:e>
                        <m:r>
                          <a:rPr lang="en-US" altLang="zh-CN" sz="2400" i="1">
                            <a:latin typeface="Cambria Math" panose="02040503050406030204" charset="0"/>
                            <a:ea typeface="楷体_GB2312" pitchFamily="49" charset="-122"/>
                          </a:rPr>
                          <m:t>𝑞</m:t>
                        </m:r>
                      </m:e>
                      <m:sub>
                        <m:r>
                          <a:rPr lang="en-US" altLang="zh-CN" sz="2400" b="0" i="1" smtClean="0">
                            <a:latin typeface="Cambria Math" panose="02040503050406030204" charset="0"/>
                            <a:ea typeface="楷体_GB2312" pitchFamily="49" charset="-122"/>
                          </a:rPr>
                          <m:t>2</m:t>
                        </m:r>
                      </m:sub>
                    </m:sSub>
                  </m:oMath>
                </a14:m>
                <a:r>
                  <a:rPr lang="en-US" altLang="zh-CN" sz="2400" dirty="0">
                    <a:latin typeface="楷体_GB2312" pitchFamily="49" charset="-122"/>
                    <a:ea typeface="楷体_GB2312" pitchFamily="49" charset="-122"/>
                  </a:rPr>
                  <a:t>,…,</a:t>
                </a:r>
                <a:r>
                  <a:rPr lang="en-US" altLang="zh-CN" sz="2400" dirty="0">
                    <a:ea typeface="楷体_GB2312" pitchFamily="49" charset="-122"/>
                  </a:rPr>
                  <a:t> </a:t>
                </a:r>
                <a14:m>
                  <m:oMath xmlns:m="http://schemas.openxmlformats.org/officeDocument/2006/math">
                    <m:sSub>
                      <m:sSubPr>
                        <m:ctrlPr>
                          <a:rPr lang="en-US" altLang="zh-CN" sz="2400" i="1">
                            <a:latin typeface="Cambria Math" panose="02040503050406030204" pitchFamily="18" charset="0"/>
                            <a:ea typeface="楷体_GB2312" pitchFamily="49" charset="-122"/>
                          </a:rPr>
                        </m:ctrlPr>
                      </m:sSubPr>
                      <m:e>
                        <m:r>
                          <a:rPr lang="en-US" altLang="zh-CN" sz="2400" i="1">
                            <a:latin typeface="Cambria Math" panose="02040503050406030204" charset="0"/>
                            <a:ea typeface="楷体_GB2312" pitchFamily="49" charset="-122"/>
                          </a:rPr>
                          <m:t>𝑞</m:t>
                        </m:r>
                      </m:e>
                      <m:sub>
                        <m:r>
                          <a:rPr lang="en-US" altLang="zh-CN" sz="2400" b="0" i="1" smtClean="0">
                            <a:latin typeface="Cambria Math" panose="02040503050406030204" charset="0"/>
                            <a:ea typeface="楷体_GB2312" pitchFamily="49" charset="-122"/>
                          </a:rPr>
                          <m:t>𝑛</m:t>
                        </m:r>
                      </m:sub>
                    </m:sSub>
                  </m:oMath>
                </a14:m>
                <a:r>
                  <a:rPr lang="zh-CN" altLang="en-US" sz="2400" dirty="0">
                    <a:latin typeface="楷体_GB2312" pitchFamily="49" charset="-122"/>
                    <a:ea typeface="楷体_GB2312" pitchFamily="49" charset="-122"/>
                  </a:rPr>
                  <a:t>为</a:t>
                </a:r>
                <a:r>
                  <a:rPr lang="en-US" altLang="zh-CN" sz="2400"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个广义关节，拉格朗日函数</a:t>
                </a:r>
                <a:r>
                  <a:rPr lang="en-US" altLang="zh-CN" sz="2400" i="1"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定义为系统总动能</a:t>
                </a:r>
                <a:r>
                  <a:rPr lang="en-US" altLang="zh-CN" sz="2400" i="1" dirty="0">
                    <a:latin typeface="楷体_GB2312" pitchFamily="49" charset="-122"/>
                    <a:ea typeface="楷体_GB2312" pitchFamily="49" charset="-122"/>
                  </a:rPr>
                  <a:t>E</a:t>
                </a:r>
                <a:r>
                  <a:rPr lang="en-US" altLang="zh-CN" sz="2400" i="1" baseline="-25000" dirty="0">
                    <a:latin typeface="楷体_GB2312" pitchFamily="49" charset="-122"/>
                    <a:ea typeface="楷体_GB2312" pitchFamily="49" charset="-122"/>
                  </a:rPr>
                  <a:t>K</a:t>
                </a:r>
                <a:r>
                  <a:rPr lang="en-US" altLang="zh-CN" sz="2400" dirty="0">
                    <a:latin typeface="楷体_GB2312" pitchFamily="49" charset="-122"/>
                    <a:ea typeface="楷体_GB2312" pitchFamily="49" charset="-122"/>
                  </a:rPr>
                  <a:t>(</a:t>
                </a:r>
                <a:r>
                  <a:rPr lang="en-US" altLang="zh-CN" sz="2400" i="1" dirty="0">
                    <a:latin typeface="楷体_GB2312" pitchFamily="49" charset="-122"/>
                    <a:ea typeface="楷体_GB2312" pitchFamily="49" charset="-122"/>
                  </a:rPr>
                  <a:t>T</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与总势能</a:t>
                </a:r>
                <a:r>
                  <a:rPr lang="en-US" altLang="zh-CN" sz="2400" i="1" dirty="0">
                    <a:latin typeface="楷体_GB2312" pitchFamily="49" charset="-122"/>
                    <a:ea typeface="楷体_GB2312" pitchFamily="49" charset="-122"/>
                  </a:rPr>
                  <a:t>E</a:t>
                </a:r>
                <a:r>
                  <a:rPr lang="en-US" altLang="zh-CN" sz="2400" i="1" baseline="-25000" dirty="0">
                    <a:latin typeface="楷体_GB2312" pitchFamily="49" charset="-122"/>
                    <a:ea typeface="楷体_GB2312" pitchFamily="49" charset="-122"/>
                  </a:rPr>
                  <a:t>P</a:t>
                </a:r>
                <a:r>
                  <a:rPr lang="en-US" altLang="zh-CN" sz="2400" dirty="0">
                    <a:latin typeface="楷体_GB2312" pitchFamily="49" charset="-122"/>
                    <a:ea typeface="楷体_GB2312" pitchFamily="49" charset="-122"/>
                  </a:rPr>
                  <a:t>(</a:t>
                </a:r>
                <a:r>
                  <a:rPr lang="en-US" altLang="zh-CN" sz="2400" i="1" dirty="0">
                    <a:latin typeface="楷体_GB2312" pitchFamily="49" charset="-122"/>
                    <a:ea typeface="楷体_GB2312" pitchFamily="49" charset="-122"/>
                  </a:rPr>
                  <a:t>U</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之差，即：</a:t>
                </a:r>
              </a:p>
              <a:p>
                <a:pPr indent="0" algn="ctr" eaLnBrk="1" hangingPunct="1">
                  <a:lnSpc>
                    <a:spcPct val="130000"/>
                  </a:lnSpc>
                  <a:spcBef>
                    <a:spcPct val="0"/>
                  </a:spcBef>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charset="0"/>
                          <a:ea typeface="楷体_GB2312" pitchFamily="49" charset="-122"/>
                        </a:rPr>
                        <m:t>𝐿</m:t>
                      </m:r>
                      <m:d>
                        <m:dPr>
                          <m:ctrlPr>
                            <a:rPr lang="en-US" altLang="zh-CN" sz="2400" b="0" i="1" smtClean="0">
                              <a:latin typeface="Cambria Math" panose="02040503050406030204" pitchFamily="18" charset="0"/>
                              <a:ea typeface="楷体_GB2312" pitchFamily="49" charset="-122"/>
                            </a:rPr>
                          </m:ctrlPr>
                        </m:dPr>
                        <m:e>
                          <m:sSub>
                            <m:sSubPr>
                              <m:ctrlPr>
                                <a:rPr lang="en-US" altLang="zh-CN" sz="2400" b="0" i="1" smtClean="0">
                                  <a:latin typeface="Cambria Math" panose="02040503050406030204" pitchFamily="18" charset="0"/>
                                  <a:ea typeface="楷体_GB2312" pitchFamily="49" charset="-122"/>
                                </a:rPr>
                              </m:ctrlPr>
                            </m:sSubPr>
                            <m:e>
                              <m:r>
                                <a:rPr lang="en-US" altLang="zh-CN" sz="2400" b="0" i="1" smtClean="0">
                                  <a:latin typeface="Cambria Math" panose="02040503050406030204" charset="0"/>
                                  <a:ea typeface="楷体_GB2312" pitchFamily="49" charset="-122"/>
                                </a:rPr>
                                <m:t>𝑞</m:t>
                              </m:r>
                            </m:e>
                            <m:sub>
                              <m:r>
                                <a:rPr lang="en-US" altLang="zh-CN" sz="2400" b="0" i="1" smtClean="0">
                                  <a:latin typeface="Cambria Math" panose="02040503050406030204" charset="0"/>
                                  <a:ea typeface="楷体_GB2312" pitchFamily="49" charset="-122"/>
                                </a:rPr>
                                <m:t>𝑖</m:t>
                              </m:r>
                            </m:sub>
                          </m:sSub>
                          <m:r>
                            <a:rPr lang="en-US" altLang="zh-CN" sz="2400" b="0" i="1" smtClean="0">
                              <a:latin typeface="Cambria Math" panose="02040503050406030204" charset="0"/>
                              <a:ea typeface="楷体_GB2312" pitchFamily="49" charset="-122"/>
                            </a:rPr>
                            <m:t>,</m:t>
                          </m:r>
                          <m:sSub>
                            <m:sSubPr>
                              <m:ctrlPr>
                                <a:rPr lang="en-US" altLang="zh-CN" sz="2400" b="0" i="1" smtClean="0">
                                  <a:latin typeface="Cambria Math" panose="02040503050406030204" pitchFamily="18" charset="0"/>
                                  <a:ea typeface="楷体_GB2312" pitchFamily="49" charset="-122"/>
                                </a:rPr>
                              </m:ctrlPr>
                            </m:sSubPr>
                            <m:e>
                              <m:acc>
                                <m:accPr>
                                  <m:chr m:val="̇"/>
                                  <m:ctrlPr>
                                    <a:rPr lang="en-US" altLang="zh-CN" sz="2400" b="0" i="1" smtClean="0">
                                      <a:latin typeface="Cambria Math" panose="02040503050406030204" pitchFamily="18" charset="0"/>
                                      <a:ea typeface="楷体_GB2312" pitchFamily="49" charset="-122"/>
                                    </a:rPr>
                                  </m:ctrlPr>
                                </m:accPr>
                                <m:e>
                                  <m:r>
                                    <a:rPr lang="en-US" altLang="zh-CN" sz="2400" b="0" i="1" smtClean="0">
                                      <a:latin typeface="Cambria Math" panose="02040503050406030204" charset="0"/>
                                      <a:ea typeface="楷体_GB2312" pitchFamily="49" charset="-122"/>
                                    </a:rPr>
                                    <m:t>𝑞</m:t>
                                  </m:r>
                                </m:e>
                              </m:acc>
                            </m:e>
                            <m:sub>
                              <m:r>
                                <a:rPr lang="en-US" altLang="zh-CN" sz="2400" b="0" i="1" smtClean="0">
                                  <a:latin typeface="Cambria Math" panose="02040503050406030204" charset="0"/>
                                  <a:ea typeface="楷体_GB2312" pitchFamily="49" charset="-122"/>
                                </a:rPr>
                                <m:t>𝑖</m:t>
                              </m:r>
                            </m:sub>
                          </m:sSub>
                        </m:e>
                      </m:d>
                      <m:r>
                        <a:rPr lang="en-US" altLang="zh-CN" sz="2400" b="0" i="1" smtClean="0">
                          <a:latin typeface="Cambria Math" panose="02040503050406030204" charset="0"/>
                          <a:ea typeface="楷体_GB2312" pitchFamily="49" charset="-122"/>
                        </a:rPr>
                        <m:t>=</m:t>
                      </m:r>
                      <m:sSub>
                        <m:sSubPr>
                          <m:ctrlPr>
                            <a:rPr lang="en-US" altLang="zh-CN" sz="2400" b="0" i="1" smtClean="0">
                              <a:latin typeface="Cambria Math" panose="02040503050406030204" pitchFamily="18" charset="0"/>
                              <a:ea typeface="楷体_GB2312" pitchFamily="49" charset="-122"/>
                            </a:rPr>
                          </m:ctrlPr>
                        </m:sSubPr>
                        <m:e>
                          <m:r>
                            <a:rPr lang="en-US" altLang="zh-CN" sz="2400" b="0" i="1" smtClean="0">
                              <a:latin typeface="Cambria Math" panose="02040503050406030204" charset="0"/>
                              <a:ea typeface="楷体_GB2312" pitchFamily="49" charset="-122"/>
                            </a:rPr>
                            <m:t>𝐸</m:t>
                          </m:r>
                        </m:e>
                        <m:sub>
                          <m:r>
                            <a:rPr lang="en-US" altLang="zh-CN" sz="2400" b="0" i="1" smtClean="0">
                              <a:latin typeface="Cambria Math" panose="02040503050406030204" charset="0"/>
                              <a:ea typeface="楷体_GB2312" pitchFamily="49" charset="-122"/>
                            </a:rPr>
                            <m:t>𝐾</m:t>
                          </m:r>
                        </m:sub>
                      </m:sSub>
                      <m:r>
                        <a:rPr lang="en-US" altLang="zh-CN" sz="2400" b="0" i="1" smtClean="0">
                          <a:latin typeface="Cambria Math" panose="02040503050406030204" charset="0"/>
                          <a:ea typeface="楷体_GB2312" pitchFamily="49" charset="-122"/>
                        </a:rPr>
                        <m:t>−</m:t>
                      </m:r>
                      <m:sSub>
                        <m:sSubPr>
                          <m:ctrlPr>
                            <a:rPr lang="en-US" altLang="zh-CN" sz="2400" b="0" i="1" smtClean="0">
                              <a:latin typeface="Cambria Math" panose="02040503050406030204" pitchFamily="18" charset="0"/>
                              <a:ea typeface="楷体_GB2312" pitchFamily="49" charset="-122"/>
                            </a:rPr>
                          </m:ctrlPr>
                        </m:sSubPr>
                        <m:e>
                          <m:r>
                            <a:rPr lang="en-US" altLang="zh-CN" sz="2400" b="0" i="1" smtClean="0">
                              <a:latin typeface="Cambria Math" panose="02040503050406030204" charset="0"/>
                              <a:ea typeface="楷体_GB2312" pitchFamily="49" charset="-122"/>
                            </a:rPr>
                            <m:t>𝐸</m:t>
                          </m:r>
                        </m:e>
                        <m:sub>
                          <m:r>
                            <a:rPr lang="en-US" altLang="zh-CN" sz="2400" b="0" i="1" smtClean="0">
                              <a:latin typeface="Cambria Math" panose="02040503050406030204" charset="0"/>
                              <a:ea typeface="楷体_GB2312" pitchFamily="49" charset="-122"/>
                            </a:rPr>
                            <m:t>𝑃</m:t>
                          </m:r>
                        </m:sub>
                      </m:sSub>
                      <m:r>
                        <a:rPr lang="en-US" altLang="zh-CN" sz="2400" b="0" i="1" smtClean="0">
                          <a:latin typeface="Cambria Math" panose="02040503050406030204" charset="0"/>
                          <a:ea typeface="楷体_GB2312" pitchFamily="49" charset="-122"/>
                        </a:rPr>
                        <m:t>=</m:t>
                      </m:r>
                      <m:r>
                        <a:rPr lang="en-US" altLang="zh-CN" sz="2400" b="0" i="1" smtClean="0">
                          <a:latin typeface="Cambria Math" panose="02040503050406030204" charset="0"/>
                          <a:ea typeface="楷体_GB2312" pitchFamily="49" charset="-122"/>
                        </a:rPr>
                        <m:t>𝑇</m:t>
                      </m:r>
                      <m:r>
                        <a:rPr lang="en-US" altLang="zh-CN" sz="2400" b="0" i="1" smtClean="0">
                          <a:latin typeface="Cambria Math" panose="02040503050406030204" charset="0"/>
                          <a:ea typeface="楷体_GB2312" pitchFamily="49" charset="-122"/>
                        </a:rPr>
                        <m:t>−</m:t>
                      </m:r>
                      <m:r>
                        <a:rPr lang="en-US" altLang="zh-CN" sz="2400" b="0" i="1" smtClean="0">
                          <a:latin typeface="Cambria Math" panose="02040503050406030204" charset="0"/>
                          <a:ea typeface="楷体_GB2312" pitchFamily="49" charset="-122"/>
                        </a:rPr>
                        <m:t>𝑈</m:t>
                      </m:r>
                    </m:oMath>
                  </m:oMathPara>
                </a14:m>
                <a:endParaRPr lang="zh-CN" altLang="en-US" sz="2400" dirty="0">
                  <a:latin typeface="楷体_GB2312" pitchFamily="49" charset="-122"/>
                  <a:ea typeface="楷体_GB2312" pitchFamily="49" charset="-122"/>
                </a:endParaRPr>
              </a:p>
              <a:p>
                <a:pPr indent="0" eaLnBrk="1" hangingPunct="1">
                  <a:lnSpc>
                    <a:spcPct val="130000"/>
                  </a:lnSpc>
                  <a:spcBef>
                    <a:spcPct val="0"/>
                  </a:spcBef>
                  <a:buNone/>
                </a:pPr>
                <a:r>
                  <a:rPr lang="zh-CN" altLang="en-US" sz="2400" dirty="0">
                    <a:latin typeface="楷体_GB2312" pitchFamily="49" charset="-122"/>
                    <a:ea typeface="楷体_GB2312" pitchFamily="49" charset="-122"/>
                  </a:rPr>
                  <a:t>    由拉格朗日函数</a:t>
                </a:r>
                <a:r>
                  <a:rPr lang="en-US" altLang="zh-CN" sz="2400" i="1"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所描述的系统动力学状态的拉格朗日方程为：</a:t>
                </a:r>
              </a:p>
              <a:p>
                <a:pPr indent="574675" eaLnBrk="1" hangingPunct="1">
                  <a:lnSpc>
                    <a:spcPct val="150000"/>
                  </a:lnSpc>
                  <a:spcBef>
                    <a:spcPct val="0"/>
                  </a:spcBef>
                </a:pPr>
                <a:endParaRPr lang="zh-CN" altLang="en-US" sz="2400" dirty="0">
                  <a:latin typeface="楷体_GB2312" pitchFamily="49" charset="-122"/>
                  <a:ea typeface="楷体_GB2312" pitchFamily="49" charset="-122"/>
                </a:endParaRPr>
              </a:p>
            </p:txBody>
          </p:sp>
        </mc:Choice>
        <mc:Fallback xmlns="">
          <p:sp>
            <p:nvSpPr>
              <p:cNvPr id="40962" name="内容占位符 2"/>
              <p:cNvSpPr>
                <a:spLocks noRot="1" noChangeAspect="1" noMove="1" noResize="1" noEditPoints="1" noAdjustHandles="1" noChangeArrowheads="1" noChangeShapeType="1" noTextEdit="1"/>
              </p:cNvSpPr>
              <p:nvPr>
                <p:ph idx="1"/>
              </p:nvPr>
            </p:nvSpPr>
            <p:spPr>
              <a:xfrm>
                <a:off x="285750" y="1308125"/>
                <a:ext cx="8643938" cy="4929187"/>
              </a:xfrm>
              <a:blipFill rotWithShape="1">
                <a:blip r:embed="rId2"/>
                <a:stretch>
                  <a:fillRect t="-1" r="4" b="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963" name="Object 4"/>
              <p:cNvSpPr txBox="1"/>
              <p:nvPr/>
            </p:nvSpPr>
            <p:spPr>
              <a:xfrm>
                <a:off x="2589213" y="5264150"/>
                <a:ext cx="5583187" cy="830263"/>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𝐹</m:t>
                          </m:r>
                        </m:e>
                        <m:sub>
                          <m:r>
                            <a:rPr lang="zh-CN" altLang="en-US" sz="2400" i="1">
                              <a:solidFill>
                                <a:srgbClr val="000000"/>
                              </a:solidFill>
                              <a:latin typeface="Cambria Math" panose="02040503050406030204" charset="0"/>
                            </a:rPr>
                            <m:t>𝑖</m:t>
                          </m:r>
                        </m:sub>
                      </m:sSub>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𝑑</m:t>
                          </m:r>
                        </m:num>
                        <m:den>
                          <m:r>
                            <a:rPr lang="zh-CN" altLang="en-US" sz="2400" i="1">
                              <a:solidFill>
                                <a:srgbClr val="000000"/>
                              </a:solidFill>
                              <a:latin typeface="Cambria Math" panose="02040503050406030204" charset="0"/>
                            </a:rPr>
                            <m:t>𝑑𝑡</m:t>
                          </m:r>
                        </m:den>
                      </m:f>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acc>
                                    <m:accPr>
                                      <m:chr m:val="̇"/>
                                      <m:ctrlPr>
                                        <a:rPr lang="zh-CN" altLang="en-US" sz="2400" i="1">
                                          <a:solidFill>
                                            <a:srgbClr val="000000"/>
                                          </a:solidFill>
                                          <a:latin typeface="Cambria Math" panose="02040503050406030204" pitchFamily="18" charset="0"/>
                                        </a:rPr>
                                      </m:ctrlPr>
                                    </m:accPr>
                                    <m:e>
                                      <m:r>
                                        <a:rPr lang="zh-CN" altLang="en-US" sz="2400" i="1">
                                          <a:solidFill>
                                            <a:srgbClr val="000000"/>
                                          </a:solidFill>
                                          <a:latin typeface="Cambria Math" panose="02040503050406030204" charset="0"/>
                                        </a:rPr>
                                        <m:t>𝑞</m:t>
                                      </m:r>
                                    </m:e>
                                  </m:acc>
                                </m:e>
                                <m:sub>
                                  <m:r>
                                    <a:rPr lang="zh-CN" altLang="en-US" sz="2400" i="1">
                                      <a:solidFill>
                                        <a:srgbClr val="000000"/>
                                      </a:solidFill>
                                      <a:latin typeface="Cambria Math" panose="02040503050406030204" charset="0"/>
                                    </a:rPr>
                                    <m:t>𝑖</m:t>
                                  </m:r>
                                </m:sub>
                              </m:sSub>
                            </m:den>
                          </m:f>
                        </m:e>
                      </m:d>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𝑞</m:t>
                              </m:r>
                            </m:e>
                            <m:sub>
                              <m:r>
                                <a:rPr lang="zh-CN" altLang="en-US" sz="2400" i="1">
                                  <a:solidFill>
                                    <a:srgbClr val="000000"/>
                                  </a:solidFill>
                                  <a:latin typeface="Cambria Math" panose="02040503050406030204" charset="0"/>
                                </a:rPr>
                                <m:t>𝑖</m:t>
                              </m:r>
                            </m:sub>
                          </m:sSub>
                        </m:den>
                      </m:f>
                      <m:r>
                        <a:rPr lang="zh-CN" altLang="en-US" sz="2400" i="1">
                          <a:solidFill>
                            <a:srgbClr val="000000"/>
                          </a:solidFill>
                          <a:latin typeface="Cambria Math" panose="02040503050406030204" charset="0"/>
                        </a:rPr>
                        <m:t>  </m:t>
                      </m:r>
                      <m:r>
                        <a:rPr lang="zh-CN" altLang="en-US" sz="2400" i="1">
                          <a:solidFill>
                            <a:srgbClr val="000000"/>
                          </a:solidFill>
                          <a:latin typeface="Cambria Math" panose="02040503050406030204" charset="0"/>
                        </a:rPr>
                        <m:t>𝑖</m:t>
                      </m:r>
                      <m:r>
                        <a:rPr lang="zh-CN" altLang="en-US" sz="2400" i="1">
                          <a:solidFill>
                            <a:srgbClr val="000000"/>
                          </a:solidFill>
                          <a:latin typeface="Cambria Math" panose="02040503050406030204" charset="0"/>
                        </a:rPr>
                        <m:t>=1,2,⋯,</m:t>
                      </m:r>
                      <m:r>
                        <a:rPr lang="zh-CN" altLang="en-US" sz="2400" i="1">
                          <a:solidFill>
                            <a:srgbClr val="000000"/>
                          </a:solidFill>
                          <a:latin typeface="Cambria Math" panose="02040503050406030204" charset="0"/>
                        </a:rPr>
                        <m:t>𝑛</m:t>
                      </m:r>
                    </m:oMath>
                  </m:oMathPara>
                </a14:m>
                <a:endParaRPr lang="zh-CN" altLang="en-US" sz="2400" dirty="0"/>
              </a:p>
            </p:txBody>
          </p:sp>
        </mc:Choice>
        <mc:Fallback xmlns="">
          <p:sp>
            <p:nvSpPr>
              <p:cNvPr id="40963" name="Object 4"/>
              <p:cNvSpPr txBox="1">
                <a:spLocks noRot="1" noChangeAspect="1" noMove="1" noResize="1" noEditPoints="1" noAdjustHandles="1" noChangeArrowheads="1" noChangeShapeType="1" noTextEdit="1"/>
              </p:cNvSpPr>
              <p:nvPr/>
            </p:nvSpPr>
            <p:spPr>
              <a:xfrm>
                <a:off x="2589213" y="5264150"/>
                <a:ext cx="5583187" cy="830263"/>
              </a:xfrm>
              <a:prstGeom prst="rect">
                <a:avLst/>
              </a:prstGeom>
              <a:blipFill rotWithShape="1">
                <a:blip r:embed="rId3"/>
                <a:stretch>
                  <a:fillRect l="-6" r="10" b="38"/>
                </a:stretch>
              </a:blipFill>
              <a:ln w="38100">
                <a:noFill/>
                <a:miter/>
              </a:ln>
            </p:spPr>
            <p:txBody>
              <a:bodyPr/>
              <a:lstStyle/>
              <a:p>
                <a:r>
                  <a:rPr lang="zh-CN" altLang="en-US">
                    <a:noFill/>
                  </a:rPr>
                  <a:t> </a:t>
                </a:r>
              </a:p>
            </p:txBody>
          </p:sp>
        </mc:Fallback>
      </mc:AlternateContent>
      <p:sp>
        <p:nvSpPr>
          <p:cNvPr id="4" name="矩形 13"/>
          <p:cNvSpPr/>
          <p:nvPr/>
        </p:nvSpPr>
        <p:spPr>
          <a:xfrm>
            <a:off x="179388" y="549275"/>
            <a:ext cx="2957861" cy="46166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6.2.2  </a:t>
            </a:r>
            <a:r>
              <a:rPr lang="zh-CN" altLang="en-US" sz="2400" b="1" dirty="0">
                <a:latin typeface="楷体_GB2312" pitchFamily="49" charset="-122"/>
                <a:ea typeface="楷体_GB2312" pitchFamily="49" charset="-122"/>
              </a:rPr>
              <a:t>拉格朗日方程</a:t>
            </a:r>
            <a:endParaRPr lang="zh-CN" altLang="en-US" sz="2400" b="1" dirty="0">
              <a:solidFill>
                <a:schemeClr val="tx1"/>
              </a:solidFill>
              <a:latin typeface="楷体_GB2312" pitchFamily="49" charset="-122"/>
              <a:ea typeface="楷体_GB2312" pitchFamily="49"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285750" y="1345903"/>
            <a:ext cx="8572500" cy="642937"/>
          </a:xfrm>
        </p:spPr>
        <p:txBody>
          <a:bodyPr vert="horz" wrap="square" lIns="91440" tIns="45720" rIns="91440" bIns="45720" anchor="t" anchorCtr="0"/>
          <a:lstStyle/>
          <a:p>
            <a:pPr indent="0" eaLnBrk="1" hangingPunct="1">
              <a:spcBef>
                <a:spcPct val="0"/>
              </a:spcBef>
              <a:buNone/>
            </a:pPr>
            <a:r>
              <a:rPr lang="zh-CN" altLang="en-US" sz="2400" dirty="0">
                <a:latin typeface="楷体_GB2312" pitchFamily="49" charset="-122"/>
                <a:ea typeface="楷体_GB2312" pitchFamily="49" charset="-122"/>
              </a:rPr>
              <a:t>将</a:t>
            </a:r>
            <a:r>
              <a:rPr lang="en-US" altLang="zh-CN" sz="2400" dirty="0">
                <a:latin typeface="楷体_GB2312" pitchFamily="49" charset="-122"/>
                <a:ea typeface="楷体_GB2312" pitchFamily="49" charset="-122"/>
              </a:rPr>
              <a:t>L</a:t>
            </a:r>
            <a:r>
              <a:rPr lang="zh-CN" altLang="en-US" sz="2400" dirty="0">
                <a:latin typeface="楷体_GB2312" pitchFamily="49" charset="-122"/>
                <a:ea typeface="楷体_GB2312" pitchFamily="49" charset="-122"/>
              </a:rPr>
              <a:t>代入，上式可写成</a:t>
            </a:r>
          </a:p>
        </p:txBody>
      </p:sp>
      <mc:AlternateContent xmlns:mc="http://schemas.openxmlformats.org/markup-compatibility/2006" xmlns:a14="http://schemas.microsoft.com/office/drawing/2010/main">
        <mc:Choice Requires="a14">
          <p:sp>
            <p:nvSpPr>
              <p:cNvPr id="41987" name="TextBox 14"/>
              <p:cNvSpPr txBox="1"/>
              <p:nvPr/>
            </p:nvSpPr>
            <p:spPr>
              <a:xfrm>
                <a:off x="429180" y="3645024"/>
                <a:ext cx="8429625" cy="286131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50000"/>
                  </a:lnSpc>
                  <a:spcBef>
                    <a:spcPct val="0"/>
                  </a:spcBef>
                  <a:buFontTx/>
                  <a:buNone/>
                </a:pPr>
                <a:r>
                  <a:rPr lang="zh-CN" altLang="en-US" sz="2400" dirty="0">
                    <a:latin typeface="楷体_GB2312" pitchFamily="49" charset="-122"/>
                    <a:ea typeface="楷体_GB2312" pitchFamily="49" charset="-122"/>
                  </a:rPr>
                  <a:t>    应用上式时应注意：</a:t>
                </a:r>
              </a:p>
              <a:p>
                <a:pPr marL="0" lvl="0" indent="0" defTabSz="914400" eaLnBrk="1" hangingPunct="1">
                  <a:lnSpc>
                    <a:spcPct val="150000"/>
                  </a:lnSpc>
                  <a:spcBef>
                    <a:spcPct val="0"/>
                  </a:spcBef>
                  <a:buFontTx/>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系统的势能</a:t>
                </a:r>
                <a:r>
                  <a:rPr lang="en-US" altLang="zh-CN" sz="2400" i="1" dirty="0">
                    <a:latin typeface="楷体_GB2312" pitchFamily="49" charset="-122"/>
                    <a:ea typeface="楷体_GB2312" pitchFamily="49" charset="-122"/>
                  </a:rPr>
                  <a:t>E</a:t>
                </a:r>
                <a:r>
                  <a:rPr lang="en-US" altLang="zh-CN" sz="2400" baseline="-25000" dirty="0">
                    <a:latin typeface="楷体_GB2312" pitchFamily="49" charset="-122"/>
                    <a:ea typeface="楷体_GB2312" pitchFamily="49" charset="-122"/>
                  </a:rPr>
                  <a:t>p</a:t>
                </a:r>
                <a:r>
                  <a:rPr lang="zh-CN" altLang="en-US" sz="2400" dirty="0">
                    <a:latin typeface="楷体_GB2312" pitchFamily="49" charset="-122"/>
                    <a:ea typeface="楷体_GB2312" pitchFamily="49" charset="-122"/>
                  </a:rPr>
                  <a:t>仅是广义坐标</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的函数，而动能</a:t>
                </a:r>
                <a:r>
                  <a:rPr lang="en-US" altLang="zh-CN" sz="2400" i="1" dirty="0">
                    <a:latin typeface="楷体_GB2312" pitchFamily="49" charset="-122"/>
                    <a:ea typeface="楷体_GB2312" pitchFamily="49" charset="-122"/>
                  </a:rPr>
                  <a:t>E</a:t>
                </a:r>
                <a:r>
                  <a:rPr lang="en-US" altLang="zh-CN" sz="2400" baseline="-25000" dirty="0">
                    <a:latin typeface="楷体_GB2312" pitchFamily="49" charset="-122"/>
                    <a:ea typeface="楷体_GB2312" pitchFamily="49" charset="-122"/>
                  </a:rPr>
                  <a:t>k</a:t>
                </a:r>
                <a:r>
                  <a:rPr lang="zh-CN" altLang="en-US" sz="2400" dirty="0">
                    <a:latin typeface="楷体_GB2312" pitchFamily="49" charset="-122"/>
                    <a:ea typeface="楷体_GB2312" pitchFamily="49" charset="-122"/>
                  </a:rPr>
                  <a:t>是</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baseline="-25000" dirty="0">
                    <a:latin typeface="楷体_GB2312" pitchFamily="49" charset="-122"/>
                    <a:ea typeface="楷体_GB2312" pitchFamily="49" charset="-122"/>
                  </a:rPr>
                  <a:t>、</a:t>
                </a:r>
                <a14:m>
                  <m:oMath xmlns:m="http://schemas.openxmlformats.org/officeDocument/2006/math">
                    <m:sSub>
                      <m:sSubPr>
                        <m:ctrlPr>
                          <a:rPr lang="en-US" altLang="zh-CN" sz="2400" i="1" baseline="-25000" dirty="0">
                            <a:latin typeface="Cambria Math" panose="02040503050406030204" pitchFamily="18" charset="0"/>
                            <a:ea typeface="楷体_GB2312" pitchFamily="49" charset="-122"/>
                            <a:cs typeface="Cambria Math" panose="02040503050406030204" charset="0"/>
                          </a:rPr>
                        </m:ctrlPr>
                      </m:sSubPr>
                      <m:e>
                        <m:acc>
                          <m:accPr>
                            <m:chr m:val="̇"/>
                            <m:ctrlPr>
                              <a:rPr lang="en-US" altLang="zh-CN" sz="2400" i="1" baseline="-25000" dirty="0">
                                <a:latin typeface="Cambria Math" panose="02040503050406030204" pitchFamily="18" charset="0"/>
                                <a:ea typeface="楷体_GB2312" pitchFamily="49" charset="-122"/>
                                <a:cs typeface="Cambria Math" panose="02040503050406030204" charset="0"/>
                              </a:rPr>
                            </m:ctrlPr>
                          </m:accPr>
                          <m:e>
                            <m:r>
                              <a:rPr lang="en-US" altLang="zh-CN" sz="2400" i="1" baseline="-25000" dirty="0">
                                <a:latin typeface="Cambria Math" panose="02040503050406030204" charset="0"/>
                                <a:ea typeface="楷体_GB2312" pitchFamily="49" charset="-122"/>
                                <a:cs typeface="Cambria Math" panose="02040503050406030204" charset="0"/>
                              </a:rPr>
                              <m:t>𝑞</m:t>
                            </m:r>
                          </m:e>
                        </m:acc>
                      </m:e>
                      <m:sub>
                        <m:r>
                          <a:rPr lang="en-US" altLang="zh-CN" sz="2400" i="1" baseline="-25000" dirty="0">
                            <a:latin typeface="Cambria Math" panose="02040503050406030204" charset="0"/>
                            <a:ea typeface="楷体_GB2312" pitchFamily="49" charset="-122"/>
                            <a:cs typeface="Cambria Math" panose="02040503050406030204" charset="0"/>
                          </a:rPr>
                          <m:t>𝑖</m:t>
                        </m:r>
                      </m:sub>
                    </m:sSub>
                  </m:oMath>
                </a14:m>
                <a:r>
                  <a:rPr lang="zh-CN" altLang="en-US" sz="2400" dirty="0">
                    <a:latin typeface="楷体_GB2312" pitchFamily="49" charset="-122"/>
                    <a:ea typeface="楷体_GB2312" pitchFamily="49" charset="-122"/>
                  </a:rPr>
                  <a:t>及时间</a:t>
                </a:r>
                <a:r>
                  <a:rPr lang="en-US" altLang="zh-CN" sz="2400" i="1" dirty="0">
                    <a:latin typeface="楷体_GB2312" pitchFamily="49" charset="-122"/>
                    <a:ea typeface="楷体_GB2312" pitchFamily="49" charset="-122"/>
                  </a:rPr>
                  <a:t>t</a:t>
                </a:r>
                <a:r>
                  <a:rPr lang="zh-CN" altLang="en-US" sz="2400" dirty="0">
                    <a:latin typeface="楷体_GB2312" pitchFamily="49" charset="-122"/>
                    <a:ea typeface="楷体_GB2312" pitchFamily="49" charset="-122"/>
                  </a:rPr>
                  <a:t>的函数，因此拉格朗日函数可以写成 </a:t>
                </a:r>
                <a:r>
                  <a:rPr lang="en-US" altLang="zh-CN" sz="2400" i="1" dirty="0">
                    <a:latin typeface="楷体_GB2312" pitchFamily="49" charset="-122"/>
                    <a:ea typeface="楷体_GB2312" pitchFamily="49" charset="-122"/>
                  </a:rPr>
                  <a:t>L</a:t>
                </a:r>
                <a:r>
                  <a:rPr lang="en-US" altLang="zh-CN" sz="2400" dirty="0">
                    <a:latin typeface="楷体_GB2312" pitchFamily="49" charset="-122"/>
                    <a:ea typeface="楷体_GB2312" pitchFamily="49" charset="-122"/>
                  </a:rPr>
                  <a:t> = </a:t>
                </a:r>
                <a:r>
                  <a:rPr lang="en-US" altLang="zh-CN" sz="2400" i="1" dirty="0">
                    <a:latin typeface="楷体_GB2312" pitchFamily="49" charset="-122"/>
                    <a:ea typeface="楷体_GB2312" pitchFamily="49" charset="-122"/>
                  </a:rPr>
                  <a:t>L </a:t>
                </a:r>
                <a:r>
                  <a:rPr lang="en-US" altLang="zh-CN" sz="2400" dirty="0">
                    <a:latin typeface="楷体_GB2312" pitchFamily="49" charset="-122"/>
                    <a:ea typeface="楷体_GB2312" pitchFamily="49" charset="-122"/>
                  </a:rPr>
                  <a:t>(</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a:t>
                </a:r>
                <a14:m>
                  <m:oMath xmlns:m="http://schemas.openxmlformats.org/officeDocument/2006/math">
                    <m:sSub>
                      <m:sSubPr>
                        <m:ctrlPr>
                          <a:rPr lang="en-US" altLang="zh-CN" sz="2400" i="1" baseline="-25000" dirty="0">
                            <a:latin typeface="Cambria Math" panose="02040503050406030204" pitchFamily="18" charset="0"/>
                            <a:ea typeface="楷体_GB2312" pitchFamily="49" charset="-122"/>
                            <a:cs typeface="Cambria Math" panose="02040503050406030204" charset="0"/>
                          </a:rPr>
                        </m:ctrlPr>
                      </m:sSubPr>
                      <m:e>
                        <m:acc>
                          <m:accPr>
                            <m:chr m:val="̇"/>
                            <m:ctrlPr>
                              <a:rPr lang="en-US" altLang="zh-CN" sz="2400" i="1" baseline="-25000" dirty="0">
                                <a:latin typeface="Cambria Math" panose="02040503050406030204" pitchFamily="18" charset="0"/>
                                <a:ea typeface="楷体_GB2312" pitchFamily="49" charset="-122"/>
                                <a:cs typeface="Cambria Math" panose="02040503050406030204" charset="0"/>
                              </a:rPr>
                            </m:ctrlPr>
                          </m:accPr>
                          <m:e>
                            <m:r>
                              <a:rPr lang="en-US" altLang="zh-CN" sz="2400" i="1" baseline="-25000" dirty="0">
                                <a:latin typeface="Cambria Math" panose="02040503050406030204" charset="0"/>
                                <a:ea typeface="楷体_GB2312" pitchFamily="49" charset="-122"/>
                                <a:cs typeface="Cambria Math" panose="02040503050406030204" charset="0"/>
                              </a:rPr>
                              <m:t>𝑞</m:t>
                            </m:r>
                          </m:e>
                        </m:acc>
                      </m:e>
                      <m:sub>
                        <m:r>
                          <a:rPr lang="en-US" altLang="zh-CN" sz="2400" i="1" baseline="-25000" dirty="0">
                            <a:latin typeface="Cambria Math" panose="02040503050406030204" charset="0"/>
                            <a:ea typeface="楷体_GB2312" pitchFamily="49" charset="-122"/>
                            <a:cs typeface="Cambria Math" panose="02040503050406030204" charset="0"/>
                          </a:rPr>
                          <m:t>𝑖</m:t>
                        </m:r>
                      </m:sub>
                    </m:sSub>
                  </m:oMath>
                </a14:m>
                <a:r>
                  <a:rPr lang="zh-CN" altLang="en-US" sz="2400" dirty="0">
                    <a:latin typeface="楷体_GB2312" pitchFamily="49" charset="-122"/>
                    <a:ea typeface="楷体_GB2312" pitchFamily="49" charset="-122"/>
                  </a:rPr>
                  <a:t>，</a:t>
                </a:r>
                <a:r>
                  <a:rPr lang="en-US" altLang="zh-CN" sz="2400" i="1" dirty="0">
                    <a:latin typeface="楷体_GB2312" pitchFamily="49" charset="-122"/>
                    <a:ea typeface="楷体_GB2312" pitchFamily="49" charset="-122"/>
                  </a:rPr>
                  <a:t>t</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p>
              <a:p>
                <a:pPr marL="0" lvl="0" indent="0" defTabSz="914400" eaLnBrk="1" hangingPunct="1">
                  <a:lnSpc>
                    <a:spcPct val="150000"/>
                  </a:lnSpc>
                  <a:spcBef>
                    <a:spcPct val="0"/>
                  </a:spcBef>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若</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en-US" altLang="zh-CN" sz="2400" baseline="-250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是线位移，则</a:t>
                </a:r>
                <a14:m>
                  <m:oMath xmlns:m="http://schemas.openxmlformats.org/officeDocument/2006/math">
                    <m:sSub>
                      <m:sSubPr>
                        <m:ctrlPr>
                          <a:rPr lang="en-US" altLang="zh-CN" sz="2400" i="1" baseline="-25000" dirty="0">
                            <a:latin typeface="Cambria Math" panose="02040503050406030204" pitchFamily="18" charset="0"/>
                            <a:ea typeface="楷体_GB2312" pitchFamily="49" charset="-122"/>
                            <a:cs typeface="Cambria Math" panose="02040503050406030204" charset="0"/>
                          </a:rPr>
                        </m:ctrlPr>
                      </m:sSubPr>
                      <m:e>
                        <m:acc>
                          <m:accPr>
                            <m:chr m:val="̇"/>
                            <m:ctrlPr>
                              <a:rPr lang="en-US" altLang="zh-CN" sz="2400" i="1" baseline="-25000" dirty="0">
                                <a:latin typeface="Cambria Math" panose="02040503050406030204" pitchFamily="18" charset="0"/>
                                <a:ea typeface="楷体_GB2312" pitchFamily="49" charset="-122"/>
                                <a:cs typeface="Cambria Math" panose="02040503050406030204" charset="0"/>
                              </a:rPr>
                            </m:ctrlPr>
                          </m:accPr>
                          <m:e>
                            <m:r>
                              <a:rPr lang="en-US" altLang="zh-CN" sz="2400" i="1" baseline="-25000" dirty="0">
                                <a:latin typeface="Cambria Math" panose="02040503050406030204" charset="0"/>
                                <a:ea typeface="楷体_GB2312" pitchFamily="49" charset="-122"/>
                                <a:cs typeface="Cambria Math" panose="02040503050406030204" charset="0"/>
                              </a:rPr>
                              <m:t>𝑞</m:t>
                            </m:r>
                          </m:e>
                        </m:acc>
                      </m:e>
                      <m:sub>
                        <m:r>
                          <a:rPr lang="en-US" altLang="zh-CN" sz="2400" i="1" baseline="-25000" dirty="0">
                            <a:latin typeface="Cambria Math" panose="02040503050406030204" charset="0"/>
                            <a:ea typeface="楷体_GB2312" pitchFamily="49" charset="-122"/>
                            <a:cs typeface="Cambria Math" panose="02040503050406030204" charset="0"/>
                          </a:rPr>
                          <m:t>𝑖</m:t>
                        </m:r>
                      </m:sub>
                    </m:sSub>
                  </m:oMath>
                </a14:m>
                <a:r>
                  <a:rPr lang="zh-CN" altLang="en-US" sz="2400" dirty="0">
                    <a:latin typeface="楷体_GB2312" pitchFamily="49" charset="-122"/>
                    <a:ea typeface="楷体_GB2312" pitchFamily="49" charset="-122"/>
                  </a:rPr>
                  <a:t>是线速度，对应的广义力</a:t>
                </a:r>
                <a:r>
                  <a:rPr lang="en-US" altLang="zh-CN" sz="2400" b="1" i="1" dirty="0">
                    <a:latin typeface="楷体_GB2312" pitchFamily="49" charset="-122"/>
                    <a:ea typeface="楷体_GB2312" pitchFamily="49" charset="-122"/>
                  </a:rPr>
                  <a:t>F</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就是力</a:t>
                </a:r>
                <a:r>
                  <a:rPr lang="en-US" altLang="zh-CN" sz="2400" dirty="0">
                    <a:latin typeface="楷体_GB2312" pitchFamily="49" charset="-122"/>
                    <a:ea typeface="楷体_GB2312" pitchFamily="49" charset="-122"/>
                  </a:rPr>
                  <a:t>F</a:t>
                </a:r>
                <a:r>
                  <a:rPr lang="en-US" altLang="zh-CN" sz="2400"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；若</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是角位移，则</a:t>
                </a:r>
                <a14:m>
                  <m:oMath xmlns:m="http://schemas.openxmlformats.org/officeDocument/2006/math">
                    <m:sSub>
                      <m:sSubPr>
                        <m:ctrlPr>
                          <a:rPr lang="en-US" altLang="zh-CN" sz="2400" i="1" baseline="-25000" dirty="0">
                            <a:latin typeface="Cambria Math" panose="02040503050406030204" pitchFamily="18" charset="0"/>
                            <a:ea typeface="楷体_GB2312" pitchFamily="49" charset="-122"/>
                            <a:cs typeface="Cambria Math" panose="02040503050406030204" charset="0"/>
                          </a:rPr>
                        </m:ctrlPr>
                      </m:sSubPr>
                      <m:e>
                        <m:acc>
                          <m:accPr>
                            <m:chr m:val="̇"/>
                            <m:ctrlPr>
                              <a:rPr lang="en-US" altLang="zh-CN" sz="2400" i="1" baseline="-25000" dirty="0">
                                <a:latin typeface="Cambria Math" panose="02040503050406030204" pitchFamily="18" charset="0"/>
                                <a:ea typeface="楷体_GB2312" pitchFamily="49" charset="-122"/>
                                <a:cs typeface="Cambria Math" panose="02040503050406030204" charset="0"/>
                              </a:rPr>
                            </m:ctrlPr>
                          </m:accPr>
                          <m:e>
                            <m:r>
                              <a:rPr lang="en-US" altLang="zh-CN" sz="2400" i="1" baseline="-25000" dirty="0">
                                <a:latin typeface="Cambria Math" panose="02040503050406030204" charset="0"/>
                                <a:ea typeface="楷体_GB2312" pitchFamily="49" charset="-122"/>
                                <a:cs typeface="Cambria Math" panose="02040503050406030204" charset="0"/>
                              </a:rPr>
                              <m:t>𝑞</m:t>
                            </m:r>
                          </m:e>
                        </m:acc>
                      </m:e>
                      <m:sub>
                        <m:r>
                          <a:rPr lang="en-US" altLang="zh-CN" sz="2400" i="1" baseline="-25000" dirty="0">
                            <a:latin typeface="Cambria Math" panose="02040503050406030204" charset="0"/>
                            <a:ea typeface="楷体_GB2312" pitchFamily="49" charset="-122"/>
                            <a:cs typeface="Cambria Math" panose="02040503050406030204" charset="0"/>
                          </a:rPr>
                          <m:t>𝑖</m:t>
                        </m:r>
                      </m:sub>
                    </m:sSub>
                  </m:oMath>
                </a14:m>
                <a:r>
                  <a:rPr lang="zh-CN" altLang="en-US" sz="2400" dirty="0">
                    <a:latin typeface="楷体_GB2312" pitchFamily="49" charset="-122"/>
                    <a:ea typeface="楷体_GB2312" pitchFamily="49" charset="-122"/>
                  </a:rPr>
                  <a:t>是角速度，对应的广义力</a:t>
                </a:r>
                <a:r>
                  <a:rPr lang="en-US" altLang="zh-CN" sz="2400" b="1" i="1" dirty="0">
                    <a:latin typeface="楷体_GB2312" pitchFamily="49" charset="-122"/>
                    <a:ea typeface="楷体_GB2312" pitchFamily="49" charset="-122"/>
                  </a:rPr>
                  <a:t>F</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是力矩</a:t>
                </a:r>
                <a:r>
                  <a:rPr lang="en-US" altLang="zh-CN" sz="2400" dirty="0" err="1">
                    <a:latin typeface="楷体_GB2312" pitchFamily="49" charset="-122"/>
                    <a:ea typeface="楷体_GB2312" pitchFamily="49" charset="-122"/>
                  </a:rPr>
                  <a:t>T</a:t>
                </a:r>
                <a:r>
                  <a:rPr lang="en-US" altLang="zh-CN" sz="2400" baseline="-25000" dirty="0" err="1">
                    <a:latin typeface="楷体_GB2312" pitchFamily="49" charset="-122"/>
                    <a:ea typeface="楷体_GB2312" pitchFamily="49" charset="-122"/>
                  </a:rPr>
                  <a:t>i</a:t>
                </a:r>
                <a:r>
                  <a:rPr lang="zh-CN" altLang="en-US" sz="2400" dirty="0">
                    <a:latin typeface="楷体_GB2312" pitchFamily="49" charset="-122"/>
                    <a:ea typeface="楷体_GB2312" pitchFamily="49" charset="-122"/>
                  </a:rPr>
                  <a:t>。</a:t>
                </a:r>
                <a:endParaRPr lang="zh-CN" altLang="en-US" sz="1800" dirty="0">
                  <a:latin typeface="Corbel" panose="020B0503020204020204" pitchFamily="34" charset="0"/>
                  <a:ea typeface="华文楷体" panose="02010600040101010101" pitchFamily="2" charset="-122"/>
                </a:endParaRPr>
              </a:p>
            </p:txBody>
          </p:sp>
        </mc:Choice>
        <mc:Fallback xmlns="">
          <p:sp>
            <p:nvSpPr>
              <p:cNvPr id="41987" name="TextBox 14"/>
              <p:cNvSpPr txBox="1">
                <a:spLocks noRot="1" noChangeAspect="1" noMove="1" noResize="1" noEditPoints="1" noAdjustHandles="1" noChangeArrowheads="1" noChangeShapeType="1" noTextEdit="1"/>
              </p:cNvSpPr>
              <p:nvPr/>
            </p:nvSpPr>
            <p:spPr>
              <a:xfrm>
                <a:off x="429180" y="3645024"/>
                <a:ext cx="8429625" cy="2861310"/>
              </a:xfrm>
              <a:prstGeom prst="rect">
                <a:avLst/>
              </a:prstGeom>
              <a:blipFill rotWithShape="1">
                <a:blip r:embed="rId3"/>
                <a:stretch>
                  <a:fillRect l="-7" t="-4" r="-1892" b="4"/>
                </a:stretch>
              </a:blipFill>
              <a:ln w="9525">
                <a:noFill/>
              </a:ln>
            </p:spPr>
            <p:txBody>
              <a:bodyPr/>
              <a:lstStyle/>
              <a:p>
                <a:r>
                  <a:rPr lang="zh-CN" altLang="en-US">
                    <a:noFill/>
                  </a:rPr>
                  <a:t> </a:t>
                </a:r>
              </a:p>
            </p:txBody>
          </p:sp>
        </mc:Fallback>
      </mc:AlternateContent>
      <p:graphicFrame>
        <p:nvGraphicFramePr>
          <p:cNvPr id="41988" name="Object 14"/>
          <p:cNvGraphicFramePr>
            <a:graphicFrameLocks noChangeAspect="1"/>
          </p:cNvGraphicFramePr>
          <p:nvPr/>
        </p:nvGraphicFramePr>
        <p:xfrm>
          <a:off x="1619672" y="2559966"/>
          <a:ext cx="3214687" cy="874712"/>
        </p:xfrm>
        <a:graphic>
          <a:graphicData uri="http://schemas.openxmlformats.org/presentationml/2006/ole">
            <mc:AlternateContent xmlns:mc="http://schemas.openxmlformats.org/markup-compatibility/2006">
              <mc:Choice xmlns:v="urn:schemas-microsoft-com:vml" Requires="v">
                <p:oleObj spid="_x0000_s41349" name="Equation" r:id="rId4" imgW="1587500" imgH="431800" progId="Equation.DSMT4">
                  <p:embed/>
                </p:oleObj>
              </mc:Choice>
              <mc:Fallback>
                <p:oleObj name="Equation" r:id="rId4" imgW="1587500" imgH="431800" progId="Equation.DSMT4">
                  <p:embed/>
                  <p:pic>
                    <p:nvPicPr>
                      <p:cNvPr id="0" name="图片 3123"/>
                      <p:cNvPicPr/>
                      <p:nvPr/>
                    </p:nvPicPr>
                    <p:blipFill>
                      <a:blip r:embed="rId5"/>
                      <a:stretch>
                        <a:fillRect/>
                      </a:stretch>
                    </p:blipFill>
                    <p:spPr>
                      <a:xfrm>
                        <a:off x="1619672" y="2559966"/>
                        <a:ext cx="3214687" cy="874712"/>
                      </a:xfrm>
                      <a:prstGeom prst="rect">
                        <a:avLst/>
                      </a:prstGeom>
                      <a:noFill/>
                      <a:ln w="38100">
                        <a:noFill/>
                        <a:miter/>
                      </a:ln>
                    </p:spPr>
                  </p:pic>
                </p:oleObj>
              </mc:Fallback>
            </mc:AlternateContent>
          </a:graphicData>
        </a:graphic>
      </p:graphicFrame>
      <mc:AlternateContent xmlns:mc="http://schemas.openxmlformats.org/markup-compatibility/2006" xmlns:a14="http://schemas.microsoft.com/office/drawing/2010/main">
        <mc:Choice Requires="a14">
          <p:sp>
            <p:nvSpPr>
              <p:cNvPr id="2" name="文本框 1"/>
              <p:cNvSpPr txBox="1"/>
              <p:nvPr/>
            </p:nvSpPr>
            <p:spPr>
              <a:xfrm>
                <a:off x="5450310" y="2280768"/>
                <a:ext cx="2181174" cy="13562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𝐹</m:t>
                                  </m:r>
                                </m:e>
                                <m:sub>
                                  <m:r>
                                    <a:rPr lang="zh-CN" altLang="en-US" i="1">
                                      <a:solidFill>
                                        <a:srgbClr val="000000"/>
                                      </a:solidFill>
                                      <a:latin typeface="Cambria Math" panose="02040503050406030204" charset="0"/>
                                    </a:rPr>
                                    <m:t>𝑖</m:t>
                                  </m:r>
                                </m:sub>
                              </m:sSub>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𝑑</m:t>
                                  </m:r>
                                </m:num>
                                <m:den>
                                  <m:r>
                                    <a:rPr lang="zh-CN" altLang="en-US" i="1">
                                      <a:solidFill>
                                        <a:srgbClr val="000000"/>
                                      </a:solidFill>
                                      <a:latin typeface="Cambria Math" panose="02040503050406030204" charset="0"/>
                                    </a:rPr>
                                    <m:t>𝑑𝑡</m:t>
                                  </m:r>
                                </m:den>
                              </m:f>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charset="0"/>
                                                </a:rPr>
                                                <m:t>𝑥</m:t>
                                              </m:r>
                                            </m:e>
                                          </m:acc>
                                        </m:e>
                                        <m:sub>
                                          <m:r>
                                            <a:rPr lang="zh-CN" altLang="en-US" i="1">
                                              <a:solidFill>
                                                <a:srgbClr val="000000"/>
                                              </a:solidFill>
                                              <a:latin typeface="Cambria Math" panose="02040503050406030204" charset="0"/>
                                            </a:rPr>
                                            <m:t>𝑖</m:t>
                                          </m:r>
                                        </m:sub>
                                      </m:sSub>
                                    </m:den>
                                  </m:f>
                                </m:e>
                              </m:d>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charset="0"/>
                                        </a:rPr>
                                        <m:t>𝑥</m:t>
                                      </m:r>
                                    </m:e>
                                    <m:sub>
                                      <m:r>
                                        <a:rPr lang="zh-CN" altLang="en-US" i="1">
                                          <a:solidFill>
                                            <a:srgbClr val="000000"/>
                                          </a:solidFill>
                                          <a:latin typeface="Cambria Math" panose="02040503050406030204" charset="0"/>
                                        </a:rPr>
                                        <m:t>𝑖</m:t>
                                      </m:r>
                                    </m:sub>
                                  </m:sSub>
                                </m:den>
                              </m:f>
                            </m:e>
                            <m:e>
                              <m:sSub>
                                <m:sSubPr>
                                  <m:ctrlPr>
                                    <a:rPr lang="zh-CN" altLang="en-US" i="1">
                                      <a:solidFill>
                                        <a:srgbClr val="000000"/>
                                      </a:solidFill>
                                      <a:latin typeface="Cambria Math" panose="02040503050406030204" pitchFamily="18" charset="0"/>
                                    </a:rPr>
                                  </m:ctrlPr>
                                </m:sSubPr>
                                <m:e>
                                  <m:r>
                                    <a:rPr lang="en-US" altLang="zh-CN" b="0" i="1" smtClean="0">
                                      <a:solidFill>
                                        <a:srgbClr val="000000"/>
                                      </a:solidFill>
                                      <a:latin typeface="Cambria Math" panose="02040503050406030204" charset="0"/>
                                    </a:rPr>
                                    <m:t>𝑇</m:t>
                                  </m:r>
                                </m:e>
                                <m:sub>
                                  <m:r>
                                    <a:rPr lang="zh-CN" altLang="en-US" i="1">
                                      <a:solidFill>
                                        <a:srgbClr val="000000"/>
                                      </a:solidFill>
                                      <a:latin typeface="Cambria Math" panose="02040503050406030204" charset="0"/>
                                    </a:rPr>
                                    <m:t>𝑖</m:t>
                                  </m:r>
                                </m:sub>
                              </m:sSub>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𝑑</m:t>
                                  </m:r>
                                </m:num>
                                <m:den>
                                  <m:r>
                                    <a:rPr lang="zh-CN" altLang="en-US" i="1">
                                      <a:solidFill>
                                        <a:srgbClr val="000000"/>
                                      </a:solidFill>
                                      <a:latin typeface="Cambria Math" panose="02040503050406030204" charset="0"/>
                                    </a:rPr>
                                    <m:t>𝑑𝑡</m:t>
                                  </m:r>
                                </m:den>
                              </m:f>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acc>
                                            <m:accPr>
                                              <m:chr m:val="̇"/>
                                              <m:ctrlPr>
                                                <a:rPr lang="zh-CN" altLang="en-US" i="1" smtClean="0">
                                                  <a:solidFill>
                                                    <a:srgbClr val="000000"/>
                                                  </a:solidFill>
                                                  <a:latin typeface="Cambria Math" panose="02040503050406030204" pitchFamily="18" charset="0"/>
                                                </a:rPr>
                                              </m:ctrlPr>
                                            </m:accPr>
                                            <m:e>
                                              <m:r>
                                                <a:rPr lang="zh-CN" altLang="en-US" i="1" smtClean="0">
                                                  <a:solidFill>
                                                    <a:srgbClr val="000000"/>
                                                  </a:solidFill>
                                                  <a:latin typeface="Cambria Math" panose="02040503050406030204" charset="0"/>
                                                </a:rPr>
                                                <m:t>𝜃</m:t>
                                              </m:r>
                                            </m:e>
                                          </m:acc>
                                        </m:e>
                                        <m:sub>
                                          <m:r>
                                            <a:rPr lang="zh-CN" altLang="en-US" i="1">
                                              <a:solidFill>
                                                <a:srgbClr val="000000"/>
                                              </a:solidFill>
                                              <a:latin typeface="Cambria Math" panose="02040503050406030204" charset="0"/>
                                            </a:rPr>
                                            <m:t>𝑖</m:t>
                                          </m:r>
                                        </m:sub>
                                      </m:sSub>
                                    </m:den>
                                  </m:f>
                                </m:e>
                              </m:d>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smtClean="0">
                                          <a:solidFill>
                                            <a:srgbClr val="000000"/>
                                          </a:solidFill>
                                          <a:latin typeface="Cambria Math" panose="02040503050406030204" charset="0"/>
                                        </a:rPr>
                                        <m:t>𝜃</m:t>
                                      </m:r>
                                    </m:e>
                                    <m:sub>
                                      <m:r>
                                        <a:rPr lang="zh-CN" altLang="en-US" i="1">
                                          <a:solidFill>
                                            <a:srgbClr val="000000"/>
                                          </a:solidFill>
                                          <a:latin typeface="Cambria Math" panose="02040503050406030204" charset="0"/>
                                        </a:rPr>
                                        <m:t>𝑖</m:t>
                                      </m:r>
                                    </m:sub>
                                  </m:sSub>
                                </m:den>
                              </m:f>
                            </m:e>
                          </m:eqArr>
                        </m:e>
                      </m:d>
                    </m:oMath>
                  </m:oMathPara>
                </a14:m>
                <a:endParaRPr lang="zh-CN" altLang="en-US" dirty="0"/>
              </a:p>
            </p:txBody>
          </p:sp>
        </mc:Choice>
        <mc:Fallback xmlns="">
          <p:sp>
            <p:nvSpPr>
              <p:cNvPr id="2" name="文本框 1"/>
              <p:cNvSpPr txBox="1">
                <a:spLocks noRot="1" noChangeAspect="1" noMove="1" noResize="1" noEditPoints="1" noAdjustHandles="1" noChangeArrowheads="1" noChangeShapeType="1" noTextEdit="1"/>
              </p:cNvSpPr>
              <p:nvPr/>
            </p:nvSpPr>
            <p:spPr>
              <a:xfrm>
                <a:off x="5450310" y="2280768"/>
                <a:ext cx="2181174" cy="1356269"/>
              </a:xfrm>
              <a:prstGeom prst="rect">
                <a:avLst/>
              </a:prstGeom>
              <a:blipFill rotWithShape="1">
                <a:blip r:embed="rId6"/>
                <a:stretch>
                  <a:fillRect l="-5" t="-36" r="-2676" b="29"/>
                </a:stretch>
              </a:blipFill>
            </p:spPr>
            <p:txBody>
              <a:bodyPr/>
              <a:lstStyle/>
              <a:p>
                <a:r>
                  <a:rPr lang="zh-CN" altLang="en-US">
                    <a:noFill/>
                  </a:rPr>
                  <a:t> </a:t>
                </a:r>
              </a:p>
            </p:txBody>
          </p:sp>
        </mc:Fallback>
      </mc:AlternateContent>
      <p:sp>
        <p:nvSpPr>
          <p:cNvPr id="12" name="矩形 13"/>
          <p:cNvSpPr/>
          <p:nvPr/>
        </p:nvSpPr>
        <p:spPr>
          <a:xfrm>
            <a:off x="179388" y="549275"/>
            <a:ext cx="2957861" cy="46166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6.2.2  </a:t>
            </a:r>
            <a:r>
              <a:rPr lang="zh-CN" altLang="en-US" sz="2400" b="1" dirty="0">
                <a:latin typeface="楷体_GB2312" pitchFamily="49" charset="-122"/>
                <a:ea typeface="楷体_GB2312" pitchFamily="49" charset="-122"/>
              </a:rPr>
              <a:t>拉格朗日方程</a:t>
            </a:r>
            <a:endParaRPr lang="zh-CN" altLang="en-US" sz="2400" b="1" dirty="0">
              <a:solidFill>
                <a:schemeClr val="tx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7"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3"/>
              <p:cNvSpPr txBox="1">
                <a:spLocks noRot="1" noChangeArrowheads="1"/>
              </p:cNvSpPr>
              <p:nvPr/>
            </p:nvSpPr>
            <p:spPr>
              <a:xfrm>
                <a:off x="390897" y="1024548"/>
                <a:ext cx="8429575" cy="5572804"/>
              </a:xfrm>
              <a:prstGeom prst="rect">
                <a:avLst/>
              </a:prstGeom>
              <a:noFill/>
              <a:ln w="9525">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just" defTabSz="914400" eaLnBrk="1" hangingPunct="1">
                  <a:lnSpc>
                    <a:spcPct val="100000"/>
                  </a:lnSpc>
                  <a:spcBef>
                    <a:spcPts val="0"/>
                  </a:spcBef>
                  <a:buClr>
                    <a:schemeClr val="hlink"/>
                  </a:buClr>
                  <a:buSzPct val="80000"/>
                  <a:buFont typeface="Arial" panose="020B0604020202020204" pitchFamily="34" charset="0"/>
                  <a:buNone/>
                  <a:defRPr/>
                </a:pPr>
                <a:r>
                  <a:rPr lang="zh-CN" altLang="en-US" sz="2400" b="1" dirty="0">
                    <a:solidFill>
                      <a:srgbClr val="00B0F0"/>
                    </a:solidFill>
                    <a:effectLst/>
                    <a:latin typeface="楷体_GB2312" pitchFamily="49" charset="-122"/>
                    <a:ea typeface="楷体_GB2312" pitchFamily="49" charset="-122"/>
                  </a:rPr>
                  <a:t>（</a:t>
                </a:r>
                <a:r>
                  <a:rPr lang="en-US" altLang="zh-CN" sz="2400" b="1" dirty="0">
                    <a:solidFill>
                      <a:srgbClr val="00B0F0"/>
                    </a:solidFill>
                    <a:effectLst/>
                    <a:latin typeface="楷体_GB2312" pitchFamily="49" charset="-122"/>
                    <a:ea typeface="楷体_GB2312" pitchFamily="49" charset="-122"/>
                  </a:rPr>
                  <a:t>1</a:t>
                </a:r>
                <a:r>
                  <a:rPr lang="zh-CN" altLang="en-US" sz="2400" b="1" dirty="0">
                    <a:solidFill>
                      <a:srgbClr val="00B0F0"/>
                    </a:solidFill>
                    <a:effectLst/>
                    <a:latin typeface="楷体_GB2312" pitchFamily="49" charset="-122"/>
                    <a:ea typeface="楷体_GB2312" pitchFamily="49" charset="-122"/>
                  </a:rPr>
                  <a:t>）动能</a:t>
                </a:r>
              </a:p>
              <a:p>
                <a:pPr marL="0" indent="0" algn="just" defTabSz="914400" eaLnBrk="1" hangingPunct="1">
                  <a:lnSpc>
                    <a:spcPct val="100000"/>
                  </a:lnSpc>
                  <a:spcBef>
                    <a:spcPts val="0"/>
                  </a:spcBef>
                  <a:buClr>
                    <a:schemeClr val="hlink"/>
                  </a:buClr>
                  <a:buSzPct val="80000"/>
                  <a:buFont typeface="Arial" panose="020B0604020202020204" pitchFamily="34" charset="0"/>
                  <a:buNone/>
                  <a:defRPr/>
                </a:pPr>
                <a:r>
                  <a:rPr lang="zh-CN" altLang="en-US" sz="2400" dirty="0">
                    <a:effectLst/>
                    <a:ea typeface="楷体_GB2312" pitchFamily="49" charset="-122"/>
                  </a:rPr>
                  <a:t>       刚体的运动能量（动能）由该刚体的平移运动能量与该刚体的旋转运动能量之和。</a:t>
                </a:r>
              </a:p>
              <a:p>
                <a:pPr marL="0" indent="0" algn="ctr" defTabSz="914400" eaLnBrk="1" hangingPunct="1">
                  <a:lnSpc>
                    <a:spcPct val="100000"/>
                  </a:lnSpc>
                  <a:spcBef>
                    <a:spcPts val="0"/>
                  </a:spcBef>
                  <a:buClr>
                    <a:schemeClr val="hlink"/>
                  </a:buClr>
                  <a:buSzPct val="80000"/>
                  <a:buNone/>
                  <a:defRPr/>
                </a:pPr>
                <a:r>
                  <a:rPr lang="zh-CN" altLang="en-US" sz="2400" dirty="0">
                    <a:effectLst/>
                    <a:ea typeface="楷体_GB2312" pitchFamily="49" charset="-122"/>
                  </a:rPr>
                  <a:t>平移动能：</a:t>
                </a:r>
                <a14:m>
                  <m:oMath xmlns:m="http://schemas.openxmlformats.org/officeDocument/2006/math">
                    <m:r>
                      <a:rPr lang="en-US" altLang="zh-CN" sz="2400" b="0" i="1" smtClean="0">
                        <a:solidFill>
                          <a:srgbClr val="000000"/>
                        </a:solidFill>
                        <a:effectLst/>
                        <a:latin typeface="Cambria Math" panose="02040503050406030204" charset="0"/>
                      </a:rPr>
                      <m:t>𝑇</m:t>
                    </m:r>
                    <m:r>
                      <a:rPr lang="zh-CN" altLang="en-US" sz="2400" b="0" i="1" smtClean="0">
                        <a:solidFill>
                          <a:srgbClr val="000000"/>
                        </a:solidFill>
                        <a:effectLst/>
                        <a:latin typeface="Cambria Math" panose="02040503050406030204" charset="0"/>
                      </a:rPr>
                      <m:t>=</m:t>
                    </m:r>
                    <m:f>
                      <m:fPr>
                        <m:ctrlPr>
                          <a:rPr lang="zh-CN" altLang="en-US" sz="2400" i="1">
                            <a:solidFill>
                              <a:srgbClr val="000000"/>
                            </a:solidFill>
                            <a:effectLst/>
                            <a:latin typeface="Cambria Math" panose="02040503050406030204" pitchFamily="18" charset="0"/>
                          </a:rPr>
                        </m:ctrlPr>
                      </m:fPr>
                      <m:num>
                        <m:r>
                          <a:rPr lang="zh-CN" altLang="en-US" sz="2400" b="0" i="1" smtClean="0">
                            <a:solidFill>
                              <a:srgbClr val="000000"/>
                            </a:solidFill>
                            <a:effectLst/>
                            <a:latin typeface="Cambria Math" panose="02040503050406030204" charset="0"/>
                          </a:rPr>
                          <m:t>1</m:t>
                        </m:r>
                      </m:num>
                      <m:den>
                        <m:r>
                          <a:rPr lang="zh-CN" altLang="en-US" sz="2400" b="0" i="1" smtClean="0">
                            <a:solidFill>
                              <a:srgbClr val="000000"/>
                            </a:solidFill>
                            <a:effectLst/>
                            <a:latin typeface="Cambria Math" panose="02040503050406030204" charset="0"/>
                          </a:rPr>
                          <m:t>2</m:t>
                        </m:r>
                      </m:den>
                    </m:f>
                    <m:r>
                      <a:rPr lang="zh-CN" altLang="en-US" sz="2400" b="0" i="1" smtClean="0">
                        <a:solidFill>
                          <a:srgbClr val="000000"/>
                        </a:solidFill>
                        <a:effectLst/>
                        <a:latin typeface="Cambria Math" panose="02040503050406030204" charset="0"/>
                      </a:rPr>
                      <m:t>𝑚</m:t>
                    </m:r>
                    <m:sSup>
                      <m:sSupPr>
                        <m:ctrlPr>
                          <a:rPr lang="zh-CN" altLang="en-US" sz="2400" i="1">
                            <a:solidFill>
                              <a:srgbClr val="000000"/>
                            </a:solidFill>
                            <a:effectLst/>
                            <a:latin typeface="Cambria Math" panose="02040503050406030204" pitchFamily="18" charset="0"/>
                          </a:rPr>
                        </m:ctrlPr>
                      </m:sSupPr>
                      <m:e>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𝑣</m:t>
                            </m:r>
                          </m:e>
                          <m:lim>
                            <m:r>
                              <a:rPr lang="zh-CN" altLang="en-US" sz="2400" b="0" i="1" smtClean="0">
                                <a:solidFill>
                                  <a:srgbClr val="000000"/>
                                </a:solidFill>
                                <a:effectLst/>
                                <a:latin typeface="Cambria Math" panose="02040503050406030204" charset="0"/>
                              </a:rPr>
                              <m:t>→</m:t>
                            </m:r>
                          </m:lim>
                        </m:limUpp>
                      </m:e>
                      <m:sup>
                        <m:r>
                          <a:rPr lang="zh-CN" altLang="en-US" sz="2400" b="0" i="1" smtClean="0">
                            <a:solidFill>
                              <a:srgbClr val="000000"/>
                            </a:solidFill>
                            <a:effectLst/>
                            <a:latin typeface="Cambria Math" panose="02040503050406030204" charset="0"/>
                          </a:rPr>
                          <m:t>𝑇</m:t>
                        </m:r>
                      </m:sup>
                    </m:sSup>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𝑣</m:t>
                        </m:r>
                      </m:e>
                      <m:lim>
                        <m:r>
                          <a:rPr lang="zh-CN" altLang="en-US" sz="2400" b="0" i="1" smtClean="0">
                            <a:solidFill>
                              <a:srgbClr val="000000"/>
                            </a:solidFill>
                            <a:effectLst/>
                            <a:latin typeface="Cambria Math" panose="02040503050406030204" charset="0"/>
                          </a:rPr>
                          <m:t>→</m:t>
                        </m:r>
                      </m:lim>
                    </m:limUpp>
                    <m:m>
                      <m:mPr>
                        <m:plcHide m:val="on"/>
                        <m:mcs>
                          <m:mc>
                            <m:mcPr>
                              <m:count m:val="2"/>
                              <m:mcJc m:val="center"/>
                            </m:mcPr>
                          </m:mc>
                        </m:mcs>
                        <m:ctrlPr>
                          <a:rPr lang="zh-CN" altLang="en-US" sz="2400" i="1">
                            <a:solidFill>
                              <a:srgbClr val="000000"/>
                            </a:solidFill>
                            <a:effectLst/>
                            <a:latin typeface="Cambria Math" panose="02040503050406030204" pitchFamily="18" charset="0"/>
                          </a:rPr>
                        </m:ctrlPr>
                      </m:mPr>
                      <m:mr>
                        <m:e/>
                        <m:e>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𝑣</m:t>
                              </m:r>
                            </m:e>
                            <m:lim>
                              <m:r>
                                <a:rPr lang="zh-CN" altLang="en-US" sz="2400" b="0" i="1" smtClean="0">
                                  <a:solidFill>
                                    <a:srgbClr val="000000"/>
                                  </a:solidFill>
                                  <a:effectLst/>
                                  <a:latin typeface="Cambria Math" panose="02040503050406030204" charset="0"/>
                                </a:rPr>
                                <m:t>→</m:t>
                              </m:r>
                            </m:lim>
                          </m:limUpp>
                          <m:r>
                            <a:rPr lang="zh-CN" altLang="en-US" sz="2400" b="0" i="1" smtClean="0">
                              <a:solidFill>
                                <a:srgbClr val="000000"/>
                              </a:solidFill>
                              <a:effectLst/>
                              <a:latin typeface="Cambria Math" panose="02040503050406030204" charset="0"/>
                            </a:rPr>
                            <m:t>—</m:t>
                          </m:r>
                          <m:r>
                            <a:rPr lang="zh-CN" altLang="en-US" sz="2400" b="0" i="1" smtClean="0">
                              <a:solidFill>
                                <a:srgbClr val="000000"/>
                              </a:solidFill>
                              <a:effectLst/>
                              <a:latin typeface="Cambria Math" panose="02040503050406030204" charset="0"/>
                            </a:rPr>
                            <m:t>速度向量</m:t>
                          </m:r>
                        </m:e>
                      </m:mr>
                    </m:m>
                  </m:oMath>
                </a14:m>
                <a:endParaRPr lang="zh-CN" altLang="en-US" sz="2400" dirty="0">
                  <a:effectLst/>
                </a:endParaRPr>
              </a:p>
              <a:p>
                <a:pPr marL="0" indent="0" algn="ctr" defTabSz="914400" eaLnBrk="1" hangingPunct="1">
                  <a:lnSpc>
                    <a:spcPct val="100000"/>
                  </a:lnSpc>
                  <a:spcBef>
                    <a:spcPts val="0"/>
                  </a:spcBef>
                  <a:buClr>
                    <a:schemeClr val="hlink"/>
                  </a:buClr>
                  <a:buSzPct val="80000"/>
                  <a:buNone/>
                  <a:defRPr/>
                </a:pPr>
                <a:r>
                  <a:rPr lang="zh-CN" altLang="en-US" sz="2400" dirty="0">
                    <a:effectLst/>
                    <a:ea typeface="楷体_GB2312" pitchFamily="49" charset="-122"/>
                  </a:rPr>
                  <a:t>          旋转动能：</a:t>
                </a:r>
                <a14:m>
                  <m:oMath xmlns:m="http://schemas.openxmlformats.org/officeDocument/2006/math">
                    <m:r>
                      <a:rPr lang="en-US" altLang="zh-CN" sz="2400" b="0" i="1" smtClean="0">
                        <a:solidFill>
                          <a:srgbClr val="000000"/>
                        </a:solidFill>
                        <a:effectLst/>
                        <a:latin typeface="Cambria Math" panose="02040503050406030204" charset="0"/>
                      </a:rPr>
                      <m:t>𝑇</m:t>
                    </m:r>
                    <m:r>
                      <a:rPr lang="zh-CN" altLang="en-US" sz="2400" b="0" i="1" smtClean="0">
                        <a:solidFill>
                          <a:srgbClr val="000000"/>
                        </a:solidFill>
                        <a:effectLst/>
                        <a:latin typeface="Cambria Math" panose="02040503050406030204" charset="0"/>
                      </a:rPr>
                      <m:t>=</m:t>
                    </m:r>
                    <m:f>
                      <m:fPr>
                        <m:ctrlPr>
                          <a:rPr lang="zh-CN" altLang="en-US" sz="2400" i="1">
                            <a:solidFill>
                              <a:srgbClr val="000000"/>
                            </a:solidFill>
                            <a:effectLst/>
                            <a:latin typeface="Cambria Math" panose="02040503050406030204" pitchFamily="18" charset="0"/>
                          </a:rPr>
                        </m:ctrlPr>
                      </m:fPr>
                      <m:num>
                        <m:r>
                          <a:rPr lang="zh-CN" altLang="en-US" sz="2400" b="0" i="1" smtClean="0">
                            <a:solidFill>
                              <a:srgbClr val="000000"/>
                            </a:solidFill>
                            <a:effectLst/>
                            <a:latin typeface="Cambria Math" panose="02040503050406030204" charset="0"/>
                          </a:rPr>
                          <m:t>1</m:t>
                        </m:r>
                      </m:num>
                      <m:den>
                        <m:r>
                          <a:rPr lang="zh-CN" altLang="en-US" sz="2400" b="0" i="1" smtClean="0">
                            <a:solidFill>
                              <a:srgbClr val="000000"/>
                            </a:solidFill>
                            <a:effectLst/>
                            <a:latin typeface="Cambria Math" panose="02040503050406030204" charset="0"/>
                          </a:rPr>
                          <m:t>2</m:t>
                        </m:r>
                      </m:den>
                    </m:f>
                    <m:sSup>
                      <m:sSupPr>
                        <m:ctrlPr>
                          <a:rPr lang="zh-CN" altLang="en-US" sz="2400" i="1">
                            <a:solidFill>
                              <a:srgbClr val="000000"/>
                            </a:solidFill>
                            <a:effectLst/>
                            <a:latin typeface="Cambria Math" panose="02040503050406030204" pitchFamily="18" charset="0"/>
                          </a:rPr>
                        </m:ctrlPr>
                      </m:sSupPr>
                      <m:e>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𝜔</m:t>
                            </m:r>
                          </m:e>
                          <m:lim>
                            <m:r>
                              <a:rPr lang="zh-CN" altLang="en-US" sz="2400" b="0" i="1" smtClean="0">
                                <a:solidFill>
                                  <a:srgbClr val="000000"/>
                                </a:solidFill>
                                <a:effectLst/>
                                <a:latin typeface="Cambria Math" panose="02040503050406030204" charset="0"/>
                              </a:rPr>
                              <m:t>→</m:t>
                            </m:r>
                          </m:lim>
                        </m:limUpp>
                      </m:e>
                      <m:sup>
                        <m:r>
                          <a:rPr lang="zh-CN" altLang="en-US" sz="2400" b="0" i="1" smtClean="0">
                            <a:solidFill>
                              <a:srgbClr val="000000"/>
                            </a:solidFill>
                            <a:effectLst/>
                            <a:latin typeface="Cambria Math" panose="02040503050406030204" charset="0"/>
                          </a:rPr>
                          <m:t>𝑇</m:t>
                        </m:r>
                      </m:sup>
                    </m:sSup>
                    <m:r>
                      <a:rPr lang="zh-CN" altLang="en-US" sz="2400" b="0" i="1" smtClean="0">
                        <a:solidFill>
                          <a:srgbClr val="000000"/>
                        </a:solidFill>
                        <a:effectLst/>
                        <a:latin typeface="Cambria Math" panose="02040503050406030204" charset="0"/>
                      </a:rPr>
                      <m:t>𝐼</m:t>
                    </m:r>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𝜔</m:t>
                        </m:r>
                      </m:e>
                      <m:lim>
                        <m:r>
                          <a:rPr lang="zh-CN" altLang="en-US" sz="2400" b="0" i="1" smtClean="0">
                            <a:solidFill>
                              <a:srgbClr val="000000"/>
                            </a:solidFill>
                            <a:effectLst/>
                            <a:latin typeface="Cambria Math" panose="02040503050406030204" charset="0"/>
                          </a:rPr>
                          <m:t>→</m:t>
                        </m:r>
                      </m:lim>
                    </m:limUpp>
                    <m:m>
                      <m:mPr>
                        <m:plcHide m:val="on"/>
                        <m:mcs>
                          <m:mc>
                            <m:mcPr>
                              <m:count m:val="2"/>
                              <m:mcJc m:val="center"/>
                            </m:mcPr>
                          </m:mc>
                        </m:mcs>
                        <m:ctrlPr>
                          <a:rPr lang="zh-CN" altLang="en-US" sz="2400" i="1">
                            <a:solidFill>
                              <a:srgbClr val="000000"/>
                            </a:solidFill>
                            <a:effectLst/>
                            <a:latin typeface="Cambria Math" panose="02040503050406030204" pitchFamily="18" charset="0"/>
                          </a:rPr>
                        </m:ctrlPr>
                      </m:mPr>
                      <m:mr>
                        <m:e/>
                        <m:e>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𝜔</m:t>
                              </m:r>
                            </m:e>
                            <m:lim>
                              <m:r>
                                <a:rPr lang="zh-CN" altLang="en-US" sz="2400" b="0" i="1" smtClean="0">
                                  <a:solidFill>
                                    <a:srgbClr val="000000"/>
                                  </a:solidFill>
                                  <a:effectLst/>
                                  <a:latin typeface="Cambria Math" panose="02040503050406030204" charset="0"/>
                                </a:rPr>
                                <m:t>→</m:t>
                              </m:r>
                            </m:lim>
                          </m:limUpp>
                          <m:r>
                            <a:rPr lang="zh-CN" altLang="en-US" sz="2400" b="0" i="1" smtClean="0">
                              <a:solidFill>
                                <a:srgbClr val="000000"/>
                              </a:solidFill>
                              <a:effectLst/>
                              <a:latin typeface="Cambria Math" panose="02040503050406030204" charset="0"/>
                            </a:rPr>
                            <m:t>—</m:t>
                          </m:r>
                          <m:r>
                            <a:rPr lang="zh-CN" altLang="en-US" sz="2400" b="0" i="1" smtClean="0">
                              <a:solidFill>
                                <a:srgbClr val="000000"/>
                              </a:solidFill>
                              <a:effectLst/>
                              <a:latin typeface="Cambria Math" panose="02040503050406030204" charset="0"/>
                            </a:rPr>
                            <m:t>转动角速度向量</m:t>
                          </m:r>
                        </m:e>
                      </m:mr>
                    </m:m>
                  </m:oMath>
                </a14:m>
                <a:endParaRPr lang="zh-CN" altLang="en-US" sz="2400" dirty="0">
                  <a:effectLst/>
                  <a:ea typeface="楷体_GB2312" pitchFamily="49" charset="-122"/>
                </a:endParaRPr>
              </a:p>
              <a:p>
                <a:pPr marL="0" indent="0" algn="just" defTabSz="914400" eaLnBrk="1" hangingPunct="1">
                  <a:lnSpc>
                    <a:spcPct val="100000"/>
                  </a:lnSpc>
                  <a:spcBef>
                    <a:spcPts val="1800"/>
                  </a:spcBef>
                  <a:buClr>
                    <a:schemeClr val="hlink"/>
                  </a:buClr>
                  <a:buSzPct val="80000"/>
                  <a:buFont typeface="Arial" panose="020B0604020202020204" pitchFamily="34" charset="0"/>
                  <a:buNone/>
                  <a:defRPr/>
                </a:pPr>
                <a:r>
                  <a:rPr lang="zh-CN" altLang="en-US" sz="2400" dirty="0">
                    <a:effectLst/>
                    <a:ea typeface="楷体_GB2312" pitchFamily="49" charset="-122"/>
                  </a:rPr>
                  <a:t>       对于机器人的第</a:t>
                </a:r>
                <a:r>
                  <a:rPr lang="en-US" altLang="zh-CN" sz="2400" dirty="0" err="1">
                    <a:effectLst/>
                    <a:ea typeface="楷体_GB2312" pitchFamily="49" charset="-122"/>
                  </a:rPr>
                  <a:t>i</a:t>
                </a:r>
                <a:r>
                  <a:rPr lang="zh-CN" altLang="en-US" sz="2400" dirty="0">
                    <a:effectLst/>
                    <a:ea typeface="楷体_GB2312" pitchFamily="49" charset="-122"/>
                  </a:rPr>
                  <a:t>个连杆，其动能为：</a:t>
                </a:r>
                <a:endParaRPr lang="en-US" altLang="zh-CN" sz="2400" dirty="0">
                  <a:effectLst/>
                  <a:ea typeface="楷体_GB2312" pitchFamily="49" charset="-122"/>
                </a:endParaRPr>
              </a:p>
              <a:p>
                <a:pPr marL="0" indent="0" algn="just" defTabSz="914400" eaLnBrk="1" hangingPunct="1">
                  <a:lnSpc>
                    <a:spcPct val="100000"/>
                  </a:lnSpc>
                  <a:spcBef>
                    <a:spcPts val="0"/>
                  </a:spcBef>
                  <a:buClr>
                    <a:schemeClr val="hlink"/>
                  </a:buClr>
                  <a:buSzPct val="80000"/>
                  <a:buNone/>
                  <a:defRPr/>
                </a:pPr>
                <a14:m>
                  <m:oMathPara xmlns:m="http://schemas.openxmlformats.org/officeDocument/2006/math">
                    <m:oMathParaPr>
                      <m:jc m:val="centerGroup"/>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charset="0"/>
                            </a:rPr>
                            <m:t>𝑇</m:t>
                          </m:r>
                        </m:e>
                        <m:sub>
                          <m:r>
                            <a:rPr lang="zh-CN" altLang="en-US" sz="2400" i="1">
                              <a:solidFill>
                                <a:srgbClr val="000000"/>
                              </a:solidFill>
                              <a:latin typeface="Cambria Math" panose="02040503050406030204" charset="0"/>
                            </a:rPr>
                            <m:t>𝑖</m:t>
                          </m:r>
                        </m:sub>
                      </m:sSub>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1</m:t>
                          </m:r>
                        </m:num>
                        <m:den>
                          <m:r>
                            <a:rPr lang="zh-CN" altLang="en-US" sz="2400" i="1">
                              <a:solidFill>
                                <a:srgbClr val="000000"/>
                              </a:solidFill>
                              <a:latin typeface="Cambria Math" panose="02040503050406030204" charset="0"/>
                            </a:rPr>
                            <m:t>2</m:t>
                          </m:r>
                        </m:den>
                      </m:f>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𝑚</m:t>
                          </m:r>
                        </m:e>
                        <m:sub>
                          <m:r>
                            <a:rPr lang="zh-CN" altLang="en-US" sz="2400" i="1">
                              <a:solidFill>
                                <a:srgbClr val="000000"/>
                              </a:solidFill>
                              <a:latin typeface="Cambria Math" panose="02040503050406030204" charset="0"/>
                            </a:rPr>
                            <m:t>𝑖</m:t>
                          </m:r>
                        </m:sub>
                      </m:sSub>
                      <m:sSup>
                        <m:sSupPr>
                          <m:ctrlPr>
                            <a:rPr lang="zh-CN" altLang="en-US" sz="2400" i="1">
                              <a:solidFill>
                                <a:srgbClr val="000000"/>
                              </a:solidFill>
                              <a:latin typeface="Cambria Math" panose="02040503050406030204" pitchFamily="18" charset="0"/>
                            </a:rPr>
                          </m:ctrlPr>
                        </m:sSupPr>
                        <m:e>
                          <m:limUpp>
                            <m:limUppPr>
                              <m:ctrlPr>
                                <a:rPr lang="zh-CN" altLang="en-US" sz="2400" i="1">
                                  <a:solidFill>
                                    <a:srgbClr val="000000"/>
                                  </a:solidFill>
                                  <a:latin typeface="Cambria Math" panose="02040503050406030204" pitchFamily="18" charset="0"/>
                                </a:rPr>
                              </m:ctrlPr>
                            </m:limUp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𝑣</m:t>
                                  </m:r>
                                </m:e>
                                <m:sub>
                                  <m:r>
                                    <a:rPr lang="zh-CN" altLang="en-US" sz="2400" i="1">
                                      <a:solidFill>
                                        <a:srgbClr val="000000"/>
                                      </a:solidFill>
                                      <a:latin typeface="Cambria Math" panose="02040503050406030204" charset="0"/>
                                    </a:rPr>
                                    <m:t>𝐶𝑖</m:t>
                                  </m:r>
                                </m:sub>
                              </m:sSub>
                            </m:e>
                            <m:lim>
                              <m:r>
                                <a:rPr lang="zh-CN" altLang="en-US" sz="2400" i="1">
                                  <a:solidFill>
                                    <a:srgbClr val="000000"/>
                                  </a:solidFill>
                                  <a:latin typeface="Cambria Math" panose="02040503050406030204" charset="0"/>
                                </a:rPr>
                                <m:t>→</m:t>
                              </m:r>
                            </m:lim>
                          </m:limUpp>
                        </m:e>
                        <m:sup>
                          <m:r>
                            <a:rPr lang="zh-CN" altLang="en-US" sz="2400" i="1">
                              <a:solidFill>
                                <a:srgbClr val="000000"/>
                              </a:solidFill>
                              <a:latin typeface="Cambria Math" panose="02040503050406030204" charset="0"/>
                            </a:rPr>
                            <m:t>𝑇</m:t>
                          </m:r>
                        </m:sup>
                      </m:sSup>
                      <m:limUpp>
                        <m:limUppPr>
                          <m:ctrlPr>
                            <a:rPr lang="zh-CN" altLang="en-US" sz="2400" i="1">
                              <a:solidFill>
                                <a:srgbClr val="000000"/>
                              </a:solidFill>
                              <a:latin typeface="Cambria Math" panose="02040503050406030204" pitchFamily="18" charset="0"/>
                            </a:rPr>
                          </m:ctrlPr>
                        </m:limUp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𝑣</m:t>
                              </m:r>
                            </m:e>
                            <m:sub>
                              <m:r>
                                <a:rPr lang="zh-CN" altLang="en-US" sz="2400" i="1">
                                  <a:solidFill>
                                    <a:srgbClr val="000000"/>
                                  </a:solidFill>
                                  <a:latin typeface="Cambria Math" panose="02040503050406030204" charset="0"/>
                                </a:rPr>
                                <m:t>𝐶𝑖</m:t>
                              </m:r>
                            </m:sub>
                          </m:sSub>
                        </m:e>
                        <m:lim>
                          <m:r>
                            <a:rPr lang="zh-CN" altLang="en-US" sz="2400" i="1">
                              <a:solidFill>
                                <a:srgbClr val="000000"/>
                              </a:solidFill>
                              <a:latin typeface="Cambria Math" panose="02040503050406030204" charset="0"/>
                            </a:rPr>
                            <m:t>→</m:t>
                          </m:r>
                        </m:lim>
                      </m:limUpp>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1</m:t>
                          </m:r>
                        </m:num>
                        <m:den>
                          <m:r>
                            <a:rPr lang="zh-CN" altLang="en-US" sz="2400" i="1">
                              <a:solidFill>
                                <a:srgbClr val="000000"/>
                              </a:solidFill>
                              <a:latin typeface="Cambria Math" panose="02040503050406030204" charset="0"/>
                            </a:rPr>
                            <m:t>2</m:t>
                          </m:r>
                        </m:den>
                      </m:f>
                      <m:sSup>
                        <m:sSupPr>
                          <m:ctrlPr>
                            <a:rPr lang="zh-CN" altLang="en-US" sz="2400" i="1">
                              <a:solidFill>
                                <a:srgbClr val="000000"/>
                              </a:solidFill>
                              <a:latin typeface="Cambria Math" panose="02040503050406030204" pitchFamily="18" charset="0"/>
                            </a:rPr>
                          </m:ctrlPr>
                        </m:sSupPr>
                        <m:e>
                          <m:limUpp>
                            <m:limUppPr>
                              <m:ctrlPr>
                                <a:rPr lang="zh-CN" altLang="en-US" sz="2400" i="1">
                                  <a:solidFill>
                                    <a:srgbClr val="000000"/>
                                  </a:solidFill>
                                  <a:latin typeface="Cambria Math" panose="02040503050406030204" pitchFamily="18" charset="0"/>
                                </a:rPr>
                              </m:ctrlPr>
                            </m:limUp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𝜔</m:t>
                                  </m:r>
                                </m:e>
                                <m:sub>
                                  <m:r>
                                    <a:rPr lang="zh-CN" altLang="en-US" sz="2400" i="1">
                                      <a:solidFill>
                                        <a:srgbClr val="000000"/>
                                      </a:solidFill>
                                      <a:latin typeface="Cambria Math" panose="02040503050406030204" charset="0"/>
                                    </a:rPr>
                                    <m:t>𝑖</m:t>
                                  </m:r>
                                </m:sub>
                              </m:sSub>
                            </m:e>
                            <m:lim>
                              <m:r>
                                <a:rPr lang="zh-CN" altLang="en-US" sz="2400" i="1">
                                  <a:solidFill>
                                    <a:srgbClr val="000000"/>
                                  </a:solidFill>
                                  <a:latin typeface="Cambria Math" panose="02040503050406030204" charset="0"/>
                                </a:rPr>
                                <m:t>→</m:t>
                              </m:r>
                            </m:lim>
                          </m:limUpp>
                        </m:e>
                        <m:sup>
                          <m:r>
                            <a:rPr lang="zh-CN" altLang="en-US" sz="2400" i="1">
                              <a:solidFill>
                                <a:srgbClr val="000000"/>
                              </a:solidFill>
                              <a:latin typeface="Cambria Math" panose="02040503050406030204" charset="0"/>
                            </a:rPr>
                            <m:t>𝑇</m:t>
                          </m:r>
                        </m:sup>
                      </m:sSup>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𝐼</m:t>
                          </m:r>
                        </m:e>
                        <m:sub>
                          <m:r>
                            <a:rPr lang="zh-CN" altLang="en-US" sz="2400" i="1">
                              <a:solidFill>
                                <a:srgbClr val="000000"/>
                              </a:solidFill>
                              <a:latin typeface="Cambria Math" panose="02040503050406030204" charset="0"/>
                            </a:rPr>
                            <m:t>𝑖</m:t>
                          </m:r>
                        </m:sub>
                      </m:sSub>
                      <m:limUpp>
                        <m:limUppPr>
                          <m:ctrlPr>
                            <a:rPr lang="zh-CN" altLang="en-US" sz="2400" i="1">
                              <a:solidFill>
                                <a:srgbClr val="000000"/>
                              </a:solidFill>
                              <a:latin typeface="Cambria Math" panose="02040503050406030204" pitchFamily="18" charset="0"/>
                            </a:rPr>
                          </m:ctrlPr>
                        </m:limUpp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𝜔</m:t>
                              </m:r>
                            </m:e>
                            <m:sub>
                              <m:r>
                                <a:rPr lang="zh-CN" altLang="en-US" sz="2400" i="1">
                                  <a:solidFill>
                                    <a:srgbClr val="000000"/>
                                  </a:solidFill>
                                  <a:latin typeface="Cambria Math" panose="02040503050406030204" charset="0"/>
                                </a:rPr>
                                <m:t>𝑖</m:t>
                              </m:r>
                            </m:sub>
                          </m:sSub>
                        </m:e>
                        <m:lim>
                          <m:r>
                            <a:rPr lang="zh-CN" altLang="en-US" sz="2400" i="1">
                              <a:solidFill>
                                <a:srgbClr val="000000"/>
                              </a:solidFill>
                              <a:latin typeface="Cambria Math" panose="02040503050406030204" charset="0"/>
                            </a:rPr>
                            <m:t>→</m:t>
                          </m:r>
                        </m:lim>
                      </m:limUpp>
                    </m:oMath>
                  </m:oMathPara>
                </a14:m>
                <a:endParaRPr lang="zh-CN" altLang="en-US" sz="2400" dirty="0">
                  <a:effectLst/>
                  <a:ea typeface="楷体_GB2312" pitchFamily="49" charset="-122"/>
                </a:endParaRPr>
              </a:p>
              <a:p>
                <a:pPr marL="215900" indent="0" algn="just" defTabSz="914400" eaLnBrk="1" hangingPunct="1">
                  <a:lnSpc>
                    <a:spcPct val="100000"/>
                  </a:lnSpc>
                  <a:spcBef>
                    <a:spcPts val="0"/>
                  </a:spcBef>
                  <a:buClr>
                    <a:schemeClr val="hlink"/>
                  </a:buClr>
                  <a:buSzPct val="80000"/>
                  <a:buNone/>
                  <a:defRPr/>
                </a:pPr>
                <a14:m>
                  <m:oMathPara xmlns:m="http://schemas.openxmlformats.org/officeDocument/2006/math">
                    <m:oMathParaPr>
                      <m:jc m:val="left"/>
                    </m:oMathParaPr>
                    <m:oMath xmlns:m="http://schemas.openxmlformats.org/officeDocument/2006/math">
                      <m:sSub>
                        <m:sSubPr>
                          <m:ctrlPr>
                            <a:rPr lang="zh-CN" altLang="en-US" sz="2000" i="1">
                              <a:solidFill>
                                <a:srgbClr val="000000"/>
                              </a:solidFill>
                              <a:effectLst/>
                              <a:latin typeface="Cambria Math" panose="02040503050406030204" pitchFamily="18" charset="0"/>
                            </a:rPr>
                          </m:ctrlPr>
                        </m:sSubPr>
                        <m:e>
                          <m:r>
                            <a:rPr lang="en-US" altLang="zh-CN" sz="2000" b="0" i="1" smtClean="0">
                              <a:solidFill>
                                <a:srgbClr val="000000"/>
                              </a:solidFill>
                              <a:effectLst/>
                              <a:latin typeface="Cambria Math" panose="02040503050406030204" charset="0"/>
                            </a:rPr>
                            <m:t>𝑇</m:t>
                          </m:r>
                        </m:e>
                        <m:sub>
                          <m:r>
                            <a:rPr lang="zh-CN" altLang="en-US" sz="2000" b="0" i="1" smtClean="0">
                              <a:solidFill>
                                <a:srgbClr val="000000"/>
                              </a:solidFill>
                              <a:effectLst/>
                              <a:latin typeface="Cambria Math" panose="02040503050406030204" charset="0"/>
                            </a:rPr>
                            <m:t>𝑖</m:t>
                          </m:r>
                        </m:sub>
                      </m:sSub>
                      <m:r>
                        <a:rPr lang="zh-CN" altLang="en-US" sz="2000" i="1">
                          <a:solidFill>
                            <a:srgbClr val="000000"/>
                          </a:solidFill>
                          <a:latin typeface="Cambria Math" panose="02040503050406030204"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𝑚</m:t>
                          </m:r>
                        </m:e>
                        <m:sub>
                          <m:r>
                            <a:rPr lang="zh-CN" altLang="en-US" sz="2000" i="1">
                              <a:solidFill>
                                <a:srgbClr val="000000"/>
                              </a:solidFill>
                              <a:latin typeface="Cambria Math" panose="02040503050406030204" charset="0"/>
                            </a:rPr>
                            <m:t>𝑖</m:t>
                          </m:r>
                        </m:sub>
                      </m:sSub>
                      <m:r>
                        <a:rPr lang="zh-CN" altLang="en-US" sz="2000" i="1" smtClean="0">
                          <a:solidFill>
                            <a:srgbClr val="000000"/>
                          </a:solidFill>
                          <a:latin typeface="Cambria Math" panose="02040503050406030204" charset="0"/>
                        </a:rPr>
                        <m:t>、</m:t>
                      </m:r>
                      <m:limUpp>
                        <m:limUppPr>
                          <m:ctrlPr>
                            <a:rPr lang="zh-CN" altLang="en-US" sz="2000" i="1">
                              <a:solidFill>
                                <a:srgbClr val="000000"/>
                              </a:solidFill>
                              <a:latin typeface="Cambria Math" panose="02040503050406030204" pitchFamily="18" charset="0"/>
                            </a:rPr>
                          </m:ctrlPr>
                        </m:limUpp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𝑣</m:t>
                              </m:r>
                            </m:e>
                            <m:sub>
                              <m:r>
                                <a:rPr lang="zh-CN" altLang="en-US" sz="2000" i="1">
                                  <a:solidFill>
                                    <a:srgbClr val="000000"/>
                                  </a:solidFill>
                                  <a:latin typeface="Cambria Math" panose="02040503050406030204" charset="0"/>
                                </a:rPr>
                                <m:t>𝐶𝑖</m:t>
                              </m:r>
                            </m:sub>
                          </m:sSub>
                        </m:e>
                        <m:lim>
                          <m:r>
                            <a:rPr lang="zh-CN" altLang="en-US" sz="2000" i="1">
                              <a:solidFill>
                                <a:srgbClr val="000000"/>
                              </a:solidFill>
                              <a:latin typeface="Cambria Math" panose="02040503050406030204" charset="0"/>
                            </a:rPr>
                            <m:t>→</m:t>
                          </m:r>
                        </m:lim>
                      </m:limUpp>
                      <m:r>
                        <a:rPr lang="zh-CN" altLang="en-US" sz="2000" i="1" smtClean="0">
                          <a:solidFill>
                            <a:srgbClr val="000000"/>
                          </a:solidFill>
                          <a:latin typeface="Cambria Math" panose="02040503050406030204" charset="0"/>
                        </a:rPr>
                        <m:t>分别</m:t>
                      </m:r>
                      <m:r>
                        <a:rPr lang="zh-CN" altLang="en-US" sz="2000" i="1">
                          <a:solidFill>
                            <a:srgbClr val="000000"/>
                          </a:solidFill>
                          <a:latin typeface="Cambria Math" panose="02040503050406030204" charset="0"/>
                        </a:rPr>
                        <m:t>是</m:t>
                      </m:r>
                      <m:r>
                        <a:rPr lang="zh-CN" altLang="en-US" sz="2000" b="0" i="1" smtClean="0">
                          <a:solidFill>
                            <a:srgbClr val="000000"/>
                          </a:solidFill>
                          <a:effectLst/>
                          <a:latin typeface="Cambria Math" panose="02040503050406030204" charset="0"/>
                        </a:rPr>
                        <m:t>连杆</m:t>
                      </m:r>
                      <m:r>
                        <a:rPr lang="zh-CN" altLang="en-US" sz="2000" b="0" i="1" smtClean="0">
                          <a:solidFill>
                            <a:srgbClr val="000000"/>
                          </a:solidFill>
                          <a:effectLst/>
                          <a:latin typeface="Cambria Math" panose="02040503050406030204" charset="0"/>
                        </a:rPr>
                        <m:t>𝑖</m:t>
                      </m:r>
                      <m:r>
                        <a:rPr lang="zh-CN" altLang="en-US" sz="2000" b="0" i="1" smtClean="0">
                          <a:solidFill>
                            <a:srgbClr val="000000"/>
                          </a:solidFill>
                          <a:effectLst/>
                          <a:latin typeface="Cambria Math" panose="02040503050406030204" charset="0"/>
                        </a:rPr>
                        <m:t>的动能、质量和基坐标系上重心平移速度向量</m:t>
                      </m:r>
                    </m:oMath>
                    <m:oMath xmlns:m="http://schemas.openxmlformats.org/officeDocument/2006/math">
                      <m:sSub>
                        <m:sSubPr>
                          <m:ctrlPr>
                            <a:rPr lang="zh-CN" altLang="en-US" sz="2000" i="1">
                              <a:solidFill>
                                <a:srgbClr val="000000"/>
                              </a:solidFill>
                              <a:effectLst/>
                              <a:latin typeface="Cambria Math" panose="02040503050406030204" pitchFamily="18" charset="0"/>
                            </a:rPr>
                          </m:ctrlPr>
                        </m:sSubPr>
                        <m:e>
                          <m:r>
                            <a:rPr lang="zh-CN" altLang="en-US" sz="2000" b="0" i="1" smtClean="0">
                              <a:solidFill>
                                <a:srgbClr val="000000"/>
                              </a:solidFill>
                              <a:effectLst/>
                              <a:latin typeface="Cambria Math" panose="02040503050406030204" charset="0"/>
                            </a:rPr>
                            <m:t>𝐼</m:t>
                          </m:r>
                        </m:e>
                        <m:sub>
                          <m:r>
                            <a:rPr lang="zh-CN" altLang="en-US" sz="2000" b="0" i="1" smtClean="0">
                              <a:solidFill>
                                <a:srgbClr val="000000"/>
                              </a:solidFill>
                              <a:effectLst/>
                              <a:latin typeface="Cambria Math" panose="02040503050406030204" charset="0"/>
                            </a:rPr>
                            <m:t>𝑖</m:t>
                          </m:r>
                        </m:sub>
                      </m:sSub>
                      <m:r>
                        <a:rPr lang="zh-CN" altLang="en-US" sz="2000" i="1">
                          <a:solidFill>
                            <a:srgbClr val="000000"/>
                          </a:solidFill>
                          <a:latin typeface="Cambria Math" panose="02040503050406030204" charset="0"/>
                        </a:rPr>
                        <m:t>、</m:t>
                      </m:r>
                      <m:limUpp>
                        <m:limUppPr>
                          <m:ctrlPr>
                            <a:rPr lang="zh-CN" altLang="en-US" sz="2000" i="1">
                              <a:solidFill>
                                <a:srgbClr val="000000"/>
                              </a:solidFill>
                              <a:latin typeface="Cambria Math" panose="02040503050406030204" pitchFamily="18" charset="0"/>
                            </a:rPr>
                          </m:ctrlPr>
                        </m:limUpp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𝜔</m:t>
                              </m:r>
                            </m:e>
                            <m:sub>
                              <m:r>
                                <a:rPr lang="zh-CN" altLang="en-US" sz="2000" i="1">
                                  <a:solidFill>
                                    <a:srgbClr val="000000"/>
                                  </a:solidFill>
                                  <a:latin typeface="Cambria Math" panose="02040503050406030204" charset="0"/>
                                </a:rPr>
                                <m:t>𝑖</m:t>
                              </m:r>
                            </m:sub>
                          </m:sSub>
                        </m:e>
                        <m:lim>
                          <m:r>
                            <a:rPr lang="zh-CN" altLang="en-US" sz="2000" i="1">
                              <a:solidFill>
                                <a:srgbClr val="000000"/>
                              </a:solidFill>
                              <a:latin typeface="Cambria Math" panose="02040503050406030204" charset="0"/>
                            </a:rPr>
                            <m:t>→</m:t>
                          </m:r>
                        </m:lim>
                      </m:limUpp>
                      <m:r>
                        <a:rPr lang="zh-CN" altLang="en-US" sz="2000" i="1" smtClean="0">
                          <a:solidFill>
                            <a:srgbClr val="000000"/>
                          </a:solidFill>
                          <a:latin typeface="Cambria Math" panose="02040503050406030204" charset="0"/>
                        </a:rPr>
                        <m:t>分别</m:t>
                      </m:r>
                      <m:r>
                        <a:rPr lang="zh-CN" altLang="en-US" sz="2000" i="1">
                          <a:solidFill>
                            <a:srgbClr val="000000"/>
                          </a:solidFill>
                          <a:latin typeface="Cambria Math" panose="02040503050406030204" charset="0"/>
                        </a:rPr>
                        <m:t>是</m:t>
                      </m:r>
                      <m:r>
                        <a:rPr lang="zh-CN" altLang="en-US" sz="2000" b="0" i="1" smtClean="0">
                          <a:solidFill>
                            <a:srgbClr val="000000"/>
                          </a:solidFill>
                          <a:effectLst/>
                          <a:latin typeface="Cambria Math" panose="02040503050406030204" charset="0"/>
                        </a:rPr>
                        <m:t>基坐标系上连杆</m:t>
                      </m:r>
                      <m:r>
                        <a:rPr lang="zh-CN" altLang="en-US" sz="2000" b="0" i="1" smtClean="0">
                          <a:solidFill>
                            <a:srgbClr val="000000"/>
                          </a:solidFill>
                          <a:effectLst/>
                          <a:latin typeface="Cambria Math" panose="02040503050406030204" charset="0"/>
                        </a:rPr>
                        <m:t>𝑖</m:t>
                      </m:r>
                      <m:r>
                        <a:rPr lang="zh-CN" altLang="en-US" sz="2000" b="0" i="1" smtClean="0">
                          <a:solidFill>
                            <a:srgbClr val="000000"/>
                          </a:solidFill>
                          <a:effectLst/>
                          <a:latin typeface="Cambria Math" panose="02040503050406030204" charset="0"/>
                        </a:rPr>
                        <m:t>的转动惯量和转动速度向量</m:t>
                      </m:r>
                    </m:oMath>
                  </m:oMathPara>
                </a14:m>
                <a:endParaRPr lang="zh-CN" altLang="en-US" sz="2000" dirty="0">
                  <a:effectLst/>
                  <a:ea typeface="楷体_GB2312" pitchFamily="49" charset="-122"/>
                </a:endParaRPr>
              </a:p>
              <a:p>
                <a:pPr marL="0" indent="0" algn="just" defTabSz="914400" eaLnBrk="1" hangingPunct="1">
                  <a:lnSpc>
                    <a:spcPct val="100000"/>
                  </a:lnSpc>
                  <a:spcBef>
                    <a:spcPts val="1200"/>
                  </a:spcBef>
                  <a:buClr>
                    <a:schemeClr val="hlink"/>
                  </a:buClr>
                  <a:buSzPct val="80000"/>
                  <a:buNone/>
                  <a:defRPr/>
                </a:pPr>
                <a:r>
                  <a:rPr lang="zh-CN" altLang="en-US" sz="2400" dirty="0">
                    <a:effectLst/>
                    <a:ea typeface="楷体_GB2312" pitchFamily="49" charset="-122"/>
                  </a:rPr>
                  <a:t>       机器人的运动能量</a:t>
                </a:r>
                <a:r>
                  <a:rPr lang="en-US" altLang="zh-CN" sz="2400" dirty="0">
                    <a:effectLst/>
                    <a:ea typeface="楷体_GB2312" pitchFamily="49" charset="-122"/>
                  </a:rPr>
                  <a:t>K</a:t>
                </a:r>
                <a:r>
                  <a:rPr lang="zh-CN" altLang="en-US" sz="2400" dirty="0">
                    <a:effectLst/>
                    <a:ea typeface="楷体_GB2312" pitchFamily="49" charset="-122"/>
                  </a:rPr>
                  <a:t>由各连杆动能的总和表示，即</a:t>
                </a:r>
                <a:r>
                  <a:rPr lang="en-US" altLang="zh-CN" sz="2400" dirty="0">
                    <a:effectLst/>
                    <a:ea typeface="楷体_GB2312" pitchFamily="49" charset="-122"/>
                  </a:rPr>
                  <a:t>:</a:t>
                </a:r>
              </a:p>
              <a:p>
                <a:pPr marL="0" indent="0" algn="just" defTabSz="914400" eaLnBrk="1" hangingPunct="1">
                  <a:lnSpc>
                    <a:spcPct val="100000"/>
                  </a:lnSpc>
                  <a:spcBef>
                    <a:spcPts val="1200"/>
                  </a:spcBef>
                  <a:buClr>
                    <a:schemeClr val="hlink"/>
                  </a:buClr>
                  <a:buSzPct val="80000"/>
                  <a:buNone/>
                  <a:defRPr/>
                </a:pPr>
                <a14:m>
                  <m:oMathPara xmlns:m="http://schemas.openxmlformats.org/officeDocument/2006/math">
                    <m:oMathParaPr>
                      <m:jc m:val="centerGroup"/>
                    </m:oMathParaPr>
                    <m:oMath xmlns:m="http://schemas.openxmlformats.org/officeDocument/2006/math">
                      <m:r>
                        <a:rPr lang="en-US" altLang="zh-CN" sz="2000" b="0" i="1" smtClean="0">
                          <a:solidFill>
                            <a:srgbClr val="000000"/>
                          </a:solidFill>
                          <a:effectLst/>
                          <a:latin typeface="Cambria Math" panose="02040503050406030204" charset="0"/>
                        </a:rPr>
                        <m:t>𝑇</m:t>
                      </m:r>
                      <m:r>
                        <a:rPr lang="zh-CN" altLang="en-US" sz="2000" b="0" i="1" smtClean="0">
                          <a:solidFill>
                            <a:srgbClr val="000000"/>
                          </a:solidFill>
                          <a:effectLst/>
                          <a:latin typeface="Cambria Math" panose="02040503050406030204" charset="0"/>
                        </a:rPr>
                        <m:t>=</m:t>
                      </m:r>
                      <m:nary>
                        <m:naryPr>
                          <m:chr m:val="∑"/>
                          <m:ctrlPr>
                            <a:rPr lang="zh-CN" altLang="en-US" sz="2000" i="1">
                              <a:solidFill>
                                <a:srgbClr val="000000"/>
                              </a:solidFill>
                              <a:effectLst/>
                              <a:latin typeface="Cambria Math" panose="02040503050406030204" pitchFamily="18" charset="0"/>
                            </a:rPr>
                          </m:ctrlPr>
                        </m:naryPr>
                        <m:sub>
                          <m:r>
                            <a:rPr lang="zh-CN" altLang="en-US" sz="2000" b="0" i="1" smtClean="0">
                              <a:solidFill>
                                <a:srgbClr val="000000"/>
                              </a:solidFill>
                              <a:effectLst/>
                              <a:latin typeface="Cambria Math" panose="02040503050406030204" charset="0"/>
                            </a:rPr>
                            <m:t>𝑖</m:t>
                          </m:r>
                          <m:r>
                            <a:rPr lang="zh-CN" altLang="en-US" sz="2000" b="0" i="1" smtClean="0">
                              <a:solidFill>
                                <a:srgbClr val="000000"/>
                              </a:solidFill>
                              <a:effectLst/>
                              <a:latin typeface="Cambria Math" panose="02040503050406030204" charset="0"/>
                            </a:rPr>
                            <m:t>=1</m:t>
                          </m:r>
                        </m:sub>
                        <m:sup>
                          <m:r>
                            <a:rPr lang="zh-CN" altLang="en-US" sz="2000" b="0" i="1" smtClean="0">
                              <a:solidFill>
                                <a:srgbClr val="000000"/>
                              </a:solidFill>
                              <a:effectLst/>
                              <a:latin typeface="Cambria Math" panose="02040503050406030204" charset="0"/>
                            </a:rPr>
                            <m:t>𝑛</m:t>
                          </m:r>
                        </m:sup>
                        <m:e>
                          <m:sSub>
                            <m:sSubPr>
                              <m:ctrlPr>
                                <a:rPr lang="zh-CN" altLang="en-US" sz="2000" i="1">
                                  <a:solidFill>
                                    <a:srgbClr val="000000"/>
                                  </a:solidFill>
                                  <a:effectLst/>
                                  <a:latin typeface="Cambria Math" panose="02040503050406030204" pitchFamily="18" charset="0"/>
                                </a:rPr>
                              </m:ctrlPr>
                            </m:sSubPr>
                            <m:e>
                              <m:r>
                                <a:rPr lang="en-US" altLang="zh-CN" sz="2000" b="0" i="1" smtClean="0">
                                  <a:solidFill>
                                    <a:srgbClr val="000000"/>
                                  </a:solidFill>
                                  <a:effectLst/>
                                  <a:latin typeface="Cambria Math" panose="02040503050406030204" charset="0"/>
                                </a:rPr>
                                <m:t>𝑇</m:t>
                              </m:r>
                            </m:e>
                            <m:sub>
                              <m:r>
                                <a:rPr lang="zh-CN" altLang="en-US" sz="2000" b="0" i="1" smtClean="0">
                                  <a:solidFill>
                                    <a:srgbClr val="000000"/>
                                  </a:solidFill>
                                  <a:effectLst/>
                                  <a:latin typeface="Cambria Math" panose="02040503050406030204" charset="0"/>
                                </a:rPr>
                                <m:t>𝑖</m:t>
                              </m:r>
                            </m:sub>
                          </m:sSub>
                        </m:e>
                      </m:nary>
                    </m:oMath>
                  </m:oMathPara>
                </a14:m>
                <a:endParaRPr lang="zh-CN" altLang="en-US" sz="2400" dirty="0">
                  <a:effectLst/>
                  <a:ea typeface="楷体_GB2312" pitchFamily="49" charset="-122"/>
                </a:endParaRPr>
              </a:p>
            </p:txBody>
          </p:sp>
        </mc:Choice>
        <mc:Fallback xmlns="">
          <p:sp>
            <p:nvSpPr>
              <p:cNvPr id="5" name="Rectangle 3"/>
              <p:cNvSpPr txBox="1">
                <a:spLocks noRot="1" noChangeAspect="1" noMove="1" noResize="1" noEditPoints="1" noAdjustHandles="1" noChangeArrowheads="1" noChangeShapeType="1" noTextEdit="1"/>
              </p:cNvSpPr>
              <p:nvPr/>
            </p:nvSpPr>
            <p:spPr>
              <a:xfrm>
                <a:off x="390897" y="1024548"/>
                <a:ext cx="8429575" cy="5572804"/>
              </a:xfrm>
              <a:prstGeom prst="rect">
                <a:avLst/>
              </a:prstGeom>
              <a:blipFill rotWithShape="1">
                <a:blip r:embed="rId2"/>
                <a:stretch>
                  <a:fillRect l="-4" t="-5" r="4" b="6"/>
                </a:stretch>
              </a:blipFill>
              <a:ln w="9525">
                <a:noFill/>
              </a:ln>
            </p:spPr>
            <p:txBody>
              <a:bodyPr/>
              <a:lstStyle/>
              <a:p>
                <a:r>
                  <a:rPr lang="zh-CN" altLang="en-US">
                    <a:noFill/>
                  </a:rPr>
                  <a:t> </a:t>
                </a:r>
              </a:p>
            </p:txBody>
          </p:sp>
        </mc:Fallback>
      </mc:AlternateContent>
      <p:sp>
        <p:nvSpPr>
          <p:cNvPr id="19" name="矩形 13"/>
          <p:cNvSpPr/>
          <p:nvPr/>
        </p:nvSpPr>
        <p:spPr>
          <a:xfrm>
            <a:off x="179388" y="549275"/>
            <a:ext cx="2957861" cy="46166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6.2.2  </a:t>
            </a:r>
            <a:r>
              <a:rPr lang="zh-CN" altLang="en-US" sz="2400" b="1" dirty="0">
                <a:latin typeface="楷体_GB2312" pitchFamily="49" charset="-122"/>
                <a:ea typeface="楷体_GB2312" pitchFamily="49" charset="-122"/>
              </a:rPr>
              <a:t>拉格朗日方程</a:t>
            </a:r>
            <a:endParaRPr lang="zh-CN" altLang="en-US" sz="2400" b="1" dirty="0">
              <a:solidFill>
                <a:schemeClr val="tx1"/>
              </a:solidFill>
              <a:latin typeface="楷体_GB2312" pitchFamily="49" charset="-122"/>
              <a:ea typeface="楷体_GB2312" pitchFamily="49" charset="-122"/>
            </a:endParaRPr>
          </a:p>
        </p:txBody>
      </p:sp>
      <p:sp>
        <p:nvSpPr>
          <p:cNvPr id="2" name="矩形 1"/>
          <p:cNvSpPr/>
          <p:nvPr/>
        </p:nvSpPr>
        <p:spPr>
          <a:xfrm>
            <a:off x="467995" y="3356610"/>
            <a:ext cx="8352790" cy="187261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539750" y="5318125"/>
            <a:ext cx="8352790" cy="12795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1331913" y="576263"/>
          <a:ext cx="6335712" cy="6165850"/>
        </p:xfrm>
        <a:graphic>
          <a:graphicData uri="http://schemas.openxmlformats.org/presentationml/2006/ole">
            <mc:AlternateContent xmlns:mc="http://schemas.openxmlformats.org/markup-compatibility/2006">
              <mc:Choice xmlns:v="urn:schemas-microsoft-com:vml" Requires="v">
                <p:oleObj spid="_x0000_s63521" name="Equation" r:id="rId3" imgW="3873500" imgH="4610100" progId="Equation.DSMT4">
                  <p:embed/>
                </p:oleObj>
              </mc:Choice>
              <mc:Fallback>
                <p:oleObj name="Equation" r:id="rId3" imgW="3873500" imgH="4610100" progId="Equation.DSMT4">
                  <p:embed/>
                  <p:pic>
                    <p:nvPicPr>
                      <p:cNvPr id="0" name="Object 4"/>
                      <p:cNvPicPr/>
                      <p:nvPr/>
                    </p:nvPicPr>
                    <p:blipFill>
                      <a:blip r:embed="rId4"/>
                      <a:srcRect r="-22073"/>
                      <a:stretch>
                        <a:fillRect/>
                      </a:stretch>
                    </p:blipFill>
                    <p:spPr>
                      <a:xfrm>
                        <a:off x="1331913" y="576263"/>
                        <a:ext cx="6335712" cy="6165850"/>
                      </a:xfrm>
                      <a:prstGeom prst="rect">
                        <a:avLst/>
                      </a:prstGeom>
                      <a:noFill/>
                      <a:ln w="38100">
                        <a:miter/>
                      </a:ln>
                    </p:spPr>
                  </p:pic>
                </p:oleObj>
              </mc:Fallback>
            </mc:AlternateContent>
          </a:graphicData>
        </a:graphic>
      </p:graphicFrame>
      <p:sp>
        <p:nvSpPr>
          <p:cNvPr id="3" name="文本框 2"/>
          <p:cNvSpPr txBox="1"/>
          <p:nvPr/>
        </p:nvSpPr>
        <p:spPr>
          <a:xfrm>
            <a:off x="5220072" y="3861048"/>
            <a:ext cx="1584176" cy="369332"/>
          </a:xfrm>
          <a:prstGeom prst="rect">
            <a:avLst/>
          </a:prstGeom>
          <a:noFill/>
        </p:spPr>
        <p:txBody>
          <a:bodyPr wrap="square" rtlCol="0">
            <a:spAutoFit/>
          </a:bodyPr>
          <a:lstStyle/>
          <a:p>
            <a:r>
              <a:rPr lang="en-US" altLang="zh-CN" dirty="0"/>
              <a:t>K</a:t>
            </a:r>
            <a:r>
              <a:rPr lang="zh-CN" altLang="en-US" dirty="0"/>
              <a:t>为动能</a:t>
            </a:r>
          </a:p>
        </p:txBody>
      </p:sp>
      <p:sp>
        <p:nvSpPr>
          <p:cNvPr id="4" name="矩形 3"/>
          <p:cNvSpPr/>
          <p:nvPr/>
        </p:nvSpPr>
        <p:spPr>
          <a:xfrm>
            <a:off x="1259632" y="6093296"/>
            <a:ext cx="2016224" cy="6926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p:cNvSpPr txBox="1"/>
              <p:nvPr/>
            </p:nvSpPr>
            <p:spPr>
              <a:xfrm>
                <a:off x="1691680" y="6231949"/>
                <a:ext cx="1937453" cy="391133"/>
              </a:xfrm>
              <a:prstGeom prst="rect">
                <a:avLst/>
              </a:prstGeom>
              <a:noFill/>
            </p:spPr>
            <p:txBody>
              <a:bodyPr wrap="none" lIns="0" tIns="0" rIns="0" bIns="0" rtlCol="0">
                <a:spAutoFit/>
              </a:bodyPr>
              <a:lstStyle/>
              <a:p>
                <a:r>
                  <a:rPr lang="zh-CN" altLang="en-US" dirty="0"/>
                  <a:t>则</a:t>
                </a:r>
                <a14:m>
                  <m:oMath xmlns:m="http://schemas.openxmlformats.org/officeDocument/2006/math">
                    <m:r>
                      <a:rPr lang="en-US" altLang="zh-CN" b="0" i="1" smtClean="0">
                        <a:latin typeface="Cambria Math" panose="02040503050406030204"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charset="0"/>
                          </a:rPr>
                          <m:t>𝑞</m:t>
                        </m:r>
                        <m:r>
                          <a:rPr lang="en-US" altLang="zh-CN" b="0" i="1" smtClean="0">
                            <a:latin typeface="Cambria Math" panose="02040503050406030204"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charset="0"/>
                              </a:rPr>
                              <m:t>𝑞</m:t>
                            </m:r>
                          </m:e>
                        </m:acc>
                      </m:e>
                    </m:d>
                    <m:r>
                      <a:rPr lang="en-US" altLang="zh-CN" b="0" i="1" smtClean="0">
                        <a:latin typeface="Cambria Math" panose="02040503050406030204"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charset="0"/>
                          </a:rPr>
                          <m:t>1</m:t>
                        </m:r>
                      </m:num>
                      <m:den>
                        <m:r>
                          <a:rPr lang="en-US" altLang="zh-CN" b="0" i="1" smtClean="0">
                            <a:latin typeface="Cambria Math" panose="02040503050406030204" charset="0"/>
                          </a:rPr>
                          <m:t>2</m:t>
                        </m:r>
                      </m:den>
                    </m:f>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charset="0"/>
                              </a:rPr>
                              <m:t>𝑞</m:t>
                            </m:r>
                          </m:e>
                        </m:acc>
                      </m:e>
                      <m:sup>
                        <m:r>
                          <a:rPr lang="en-US" altLang="zh-CN" b="0" i="1" smtClean="0">
                            <a:latin typeface="Cambria Math" panose="02040503050406030204" charset="0"/>
                          </a:rPr>
                          <m:t>𝑇</m:t>
                        </m:r>
                      </m:sup>
                    </m:sSup>
                    <m:r>
                      <a:rPr lang="en-US" altLang="zh-CN" b="0" i="1" smtClean="0">
                        <a:latin typeface="Cambria Math" panose="02040503050406030204" charset="0"/>
                      </a:rPr>
                      <m:t>𝐻</m:t>
                    </m:r>
                    <m:acc>
                      <m:accPr>
                        <m:chr m:val="̇"/>
                        <m:ctrlPr>
                          <a:rPr lang="en-US" altLang="zh-CN" b="0" i="1" smtClean="0">
                            <a:latin typeface="Cambria Math" panose="02040503050406030204" pitchFamily="18" charset="0"/>
                          </a:rPr>
                        </m:ctrlPr>
                      </m:accPr>
                      <m:e>
                        <m:r>
                          <a:rPr lang="en-US" altLang="zh-CN" b="0" i="1" smtClean="0">
                            <a:latin typeface="Cambria Math" panose="02040503050406030204" charset="0"/>
                          </a:rPr>
                          <m:t>𝑞</m:t>
                        </m:r>
                      </m:e>
                    </m:acc>
                  </m:oMath>
                </a14:m>
                <a:endParaRPr lang="zh-CN" altLang="en-US" dirty="0"/>
              </a:p>
            </p:txBody>
          </p:sp>
        </mc:Choice>
        <mc:Fallback xmlns="">
          <p:sp>
            <p:nvSpPr>
              <p:cNvPr id="5" name="文本框 4"/>
              <p:cNvSpPr txBox="1">
                <a:spLocks noRot="1" noChangeAspect="1" noMove="1" noResize="1" noEditPoints="1" noAdjustHandles="1" noChangeArrowheads="1" noChangeShapeType="1" noTextEdit="1"/>
              </p:cNvSpPr>
              <p:nvPr/>
            </p:nvSpPr>
            <p:spPr>
              <a:xfrm>
                <a:off x="1691680" y="6231949"/>
                <a:ext cx="1937453" cy="391133"/>
              </a:xfrm>
              <a:prstGeom prst="rect">
                <a:avLst/>
              </a:prstGeom>
              <a:blipFill rotWithShape="1">
                <a:blip r:embed="rId5"/>
                <a:stretch>
                  <a:fillRect l="-2" t="-15" r="-1207" b="8"/>
                </a:stretch>
              </a:blipFill>
            </p:spPr>
            <p:txBody>
              <a:bodyPr/>
              <a:lstStyle/>
              <a:p>
                <a:r>
                  <a:rPr lang="zh-CN" altLang="en-US">
                    <a:noFill/>
                  </a:rPr>
                  <a:t> </a:t>
                </a:r>
              </a:p>
            </p:txBody>
          </p:sp>
        </mc:Fallback>
      </mc:AlternateContent>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4"/>
              <p:cNvSpPr txBox="1">
                <a:spLocks noGrp="1"/>
              </p:cNvSpPr>
              <p:nvPr>
                <p:ph sz="half" idx="1"/>
              </p:nvPr>
            </p:nvSpPr>
            <p:spPr>
              <a:xfrm>
                <a:off x="827584" y="2276873"/>
                <a:ext cx="8280920" cy="928902"/>
              </a:xfrm>
              <a:prstGeom prst="rect">
                <a:avLst/>
              </a:prstGeom>
              <a:noFill/>
              <a:ln w="38100">
                <a:miter/>
              </a:ln>
            </p:spPr>
            <p:txBody>
              <a:bodyPr>
                <a:normAutofit fontScale="92500"/>
              </a:bodyPr>
              <a:lstStyle/>
              <a:p>
                <a:pPr marL="0" indent="0">
                  <a:lnSpc>
                    <a:spcPct val="120000"/>
                  </a:lnSpc>
                  <a:spcBef>
                    <a:spcPts val="0"/>
                  </a:spcBef>
                  <a:buNone/>
                </a:pPr>
                <a14:m>
                  <m:oMath xmlns:m="http://schemas.openxmlformats.org/officeDocument/2006/math">
                    <m:r>
                      <a:rPr lang="zh-CN" altLang="en-US" sz="2400" i="1" smtClean="0">
                        <a:solidFill>
                          <a:srgbClr val="000000"/>
                        </a:solidFill>
                        <a:latin typeface="Cambria Math" panose="02040503050406030204" charset="0"/>
                      </a:rPr>
                      <m:t>式中</m:t>
                    </m:r>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𝑔</m:t>
                    </m:r>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重力加速度（基坐标系上表示的三维向量）</m:t>
                    </m:r>
                  </m:oMath>
                </a14:m>
                <a:r>
                  <a:rPr lang="zh-CN" altLang="en-US" sz="2400" i="1" dirty="0">
                    <a:solidFill>
                      <a:srgbClr val="000000"/>
                    </a:solidFill>
                    <a:latin typeface="Cambria Math" panose="02040503050406030204" charset="0"/>
                  </a:rPr>
                  <a:t>  </a:t>
                </a:r>
                <a:br>
                  <a:rPr lang="zh-CN" altLang="en-US" sz="2400" i="1" dirty="0">
                    <a:solidFill>
                      <a:srgbClr val="000000"/>
                    </a:solidFill>
                    <a:latin typeface="Cambria Math" panose="02040503050406030204" charset="0"/>
                  </a:rPr>
                </a:b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charset="0"/>
                          </a:rPr>
                          <m:t>             </m:t>
                        </m:r>
                        <m:r>
                          <a:rPr lang="zh-CN" altLang="en-US" sz="2400" i="1">
                            <a:solidFill>
                              <a:srgbClr val="000000"/>
                            </a:solidFill>
                            <a:latin typeface="Cambria Math" panose="02040503050406030204" charset="0"/>
                          </a:rPr>
                          <m:t>𝑟</m:t>
                        </m:r>
                      </m:e>
                      <m:sub>
                        <m:r>
                          <a:rPr lang="zh-CN" altLang="en-US" sz="2400" i="1">
                            <a:solidFill>
                              <a:srgbClr val="000000"/>
                            </a:solidFill>
                            <a:latin typeface="Cambria Math" panose="02040503050406030204" charset="0"/>
                          </a:rPr>
                          <m:t>𝑜</m:t>
                        </m:r>
                        <m:r>
                          <a:rPr lang="zh-CN" altLang="en-US" sz="2400" i="1">
                            <a:solidFill>
                              <a:srgbClr val="000000"/>
                            </a:solidFill>
                            <a:latin typeface="Cambria Math" panose="02040503050406030204"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charset="0"/>
                              </a:rPr>
                              <m:t>𝑐</m:t>
                            </m:r>
                          </m:e>
                          <m:sub>
                            <m:r>
                              <a:rPr lang="zh-CN" altLang="en-US" sz="2400" i="1">
                                <a:solidFill>
                                  <a:srgbClr val="000000"/>
                                </a:solidFill>
                                <a:latin typeface="Cambria Math" panose="02040503050406030204" charset="0"/>
                              </a:rPr>
                              <m:t>𝑖</m:t>
                            </m:r>
                          </m:sub>
                        </m:sSub>
                      </m:sub>
                    </m:sSub>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从基坐标系原点到</m:t>
                    </m:r>
                    <m:r>
                      <a:rPr lang="zh-CN" altLang="en-US" sz="2400" i="1">
                        <a:solidFill>
                          <a:srgbClr val="000000"/>
                        </a:solidFill>
                        <a:latin typeface="Cambria Math" panose="02040503050406030204" charset="0"/>
                      </a:rPr>
                      <m:t>𝑖</m:t>
                    </m:r>
                    <m:r>
                      <a:rPr lang="zh-CN" altLang="en-US" sz="2400" i="1">
                        <a:solidFill>
                          <a:srgbClr val="000000"/>
                        </a:solidFill>
                        <a:latin typeface="Cambria Math" panose="02040503050406030204" charset="0"/>
                      </a:rPr>
                      <m:t>个连杆重心位置的位置向量</m:t>
                    </m:r>
                  </m:oMath>
                </a14:m>
                <a:r>
                  <a:rPr lang="zh-CN" altLang="en-US" sz="2400" dirty="0"/>
                  <a:t> </a:t>
                </a:r>
              </a:p>
            </p:txBody>
          </p:sp>
        </mc:Choice>
        <mc:Fallback xmlns="">
          <p:sp>
            <p:nvSpPr>
              <p:cNvPr id="2" name="Object 4"/>
              <p:cNvSpPr txBox="1">
                <a:spLocks noRot="1" noChangeAspect="1" noMove="1" noResize="1" noEditPoints="1" noAdjustHandles="1" noChangeArrowheads="1" noChangeShapeType="1" noTextEdit="1"/>
              </p:cNvSpPr>
              <p:nvPr>
                <p:ph sz="half" idx="1"/>
              </p:nvPr>
            </p:nvSpPr>
            <p:spPr>
              <a:xfrm>
                <a:off x="827584" y="2276873"/>
                <a:ext cx="8280920" cy="928902"/>
              </a:xfrm>
              <a:prstGeom prst="rect">
                <a:avLst/>
              </a:prstGeom>
              <a:blipFill rotWithShape="1">
                <a:blip r:embed="rId2"/>
                <a:stretch>
                  <a:fillRect l="-2" t="-43" r="1" b="-1199"/>
                </a:stretch>
              </a:blipFill>
              <a:ln w="38100">
                <a:miter/>
              </a:ln>
            </p:spPr>
            <p:txBody>
              <a:bodyPr/>
              <a:lstStyle/>
              <a:p>
                <a:r>
                  <a:rPr lang="zh-CN" altLang="en-US">
                    <a:noFill/>
                  </a:rPr>
                  <a:t> </a:t>
                </a:r>
              </a:p>
            </p:txBody>
          </p:sp>
        </mc:Fallback>
      </mc:AlternateContent>
      <p:sp>
        <p:nvSpPr>
          <p:cNvPr id="4" name="矩形 3"/>
          <p:cNvSpPr/>
          <p:nvPr/>
        </p:nvSpPr>
        <p:spPr>
          <a:xfrm>
            <a:off x="379040" y="1024548"/>
            <a:ext cx="1604927" cy="461665"/>
          </a:xfrm>
          <a:prstGeom prst="rect">
            <a:avLst/>
          </a:prstGeom>
        </p:spPr>
        <p:txBody>
          <a:bodyPr wrap="none">
            <a:spAutoFit/>
          </a:bodyPr>
          <a:lstStyle/>
          <a:p>
            <a:pPr algn="just" eaLnBrk="1" hangingPunct="1">
              <a:spcBef>
                <a:spcPts val="0"/>
              </a:spcBef>
              <a:buClr>
                <a:schemeClr val="hlink"/>
              </a:buClr>
              <a:buSzPct val="80000"/>
              <a:defRPr/>
            </a:pPr>
            <a:r>
              <a:rPr lang="zh-CN" altLang="en-US" sz="2400" b="1" dirty="0">
                <a:solidFill>
                  <a:srgbClr val="00B0F0"/>
                </a:solidFill>
                <a:latin typeface="楷体_GB2312" pitchFamily="49" charset="-122"/>
                <a:ea typeface="楷体_GB2312" pitchFamily="49" charset="-122"/>
              </a:rPr>
              <a:t>（</a:t>
            </a:r>
            <a:r>
              <a:rPr lang="en-US" altLang="zh-CN" sz="2400" b="1" dirty="0">
                <a:solidFill>
                  <a:srgbClr val="00B0F0"/>
                </a:solidFill>
                <a:latin typeface="楷体_GB2312" pitchFamily="49" charset="-122"/>
                <a:ea typeface="楷体_GB2312" pitchFamily="49" charset="-122"/>
              </a:rPr>
              <a:t>2</a:t>
            </a:r>
            <a:r>
              <a:rPr lang="zh-CN" altLang="en-US" sz="2400" b="1" dirty="0">
                <a:solidFill>
                  <a:srgbClr val="00B0F0"/>
                </a:solidFill>
                <a:latin typeface="楷体_GB2312" pitchFamily="49" charset="-122"/>
                <a:ea typeface="楷体_GB2312" pitchFamily="49" charset="-122"/>
              </a:rPr>
              <a:t>）势能</a:t>
            </a:r>
          </a:p>
        </p:txBody>
      </p:sp>
      <mc:AlternateContent xmlns:mc="http://schemas.openxmlformats.org/markup-compatibility/2006" xmlns:a14="http://schemas.microsoft.com/office/drawing/2010/main">
        <mc:Choice Requires="a14">
          <p:sp>
            <p:nvSpPr>
              <p:cNvPr id="7" name="矩形 6"/>
              <p:cNvSpPr/>
              <p:nvPr/>
            </p:nvSpPr>
            <p:spPr>
              <a:xfrm>
                <a:off x="3493858" y="1486213"/>
                <a:ext cx="1974067" cy="84856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charset="0"/>
                        </a:rPr>
                        <m:t>𝑈</m:t>
                      </m:r>
                      <m:r>
                        <a:rPr lang="zh-CN" altLang="en-US" i="1">
                          <a:solidFill>
                            <a:srgbClr val="000000"/>
                          </a:solidFill>
                          <a:latin typeface="Cambria Math" panose="02040503050406030204"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charset="0"/>
                            </a:rPr>
                            <m:t>𝑖</m:t>
                          </m:r>
                          <m:r>
                            <a:rPr lang="zh-CN" altLang="en-US" i="1">
                              <a:solidFill>
                                <a:srgbClr val="000000"/>
                              </a:solidFill>
                              <a:latin typeface="Cambria Math" panose="02040503050406030204" charset="0"/>
                            </a:rPr>
                            <m:t>=1</m:t>
                          </m:r>
                        </m:sub>
                        <m:sup>
                          <m:r>
                            <a:rPr lang="zh-CN" altLang="en-US" i="1">
                              <a:solidFill>
                                <a:srgbClr val="000000"/>
                              </a:solidFill>
                              <a:latin typeface="Cambria Math" panose="02040503050406030204" charset="0"/>
                            </a:rPr>
                            <m:t>𝑛</m:t>
                          </m:r>
                        </m:sup>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𝑖</m:t>
                              </m:r>
                            </m:sub>
                          </m:sSub>
                        </m:e>
                      </m:nary>
                      <m:limUpp>
                        <m:limUppPr>
                          <m:ctrlPr>
                            <a:rPr lang="zh-CN" altLang="en-US" i="1">
                              <a:solidFill>
                                <a:srgbClr val="000000"/>
                              </a:solidFill>
                              <a:latin typeface="Cambria Math" panose="02040503050406030204" pitchFamily="18" charset="0"/>
                            </a:rPr>
                          </m:ctrlPr>
                        </m:limUppPr>
                        <m:e>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charset="0"/>
                                </a:rPr>
                                <m:t>𝑔</m:t>
                              </m:r>
                            </m:e>
                            <m:sup>
                              <m:r>
                                <a:rPr lang="zh-CN" altLang="en-US" i="1">
                                  <a:solidFill>
                                    <a:srgbClr val="000000"/>
                                  </a:solidFill>
                                  <a:latin typeface="Cambria Math" panose="02040503050406030204" charset="0"/>
                                </a:rPr>
                                <m:t>𝑇</m:t>
                              </m:r>
                            </m:sup>
                          </m:sSup>
                        </m:e>
                        <m:lim>
                          <m:r>
                            <a:rPr lang="zh-CN" altLang="en-US" i="1">
                              <a:solidFill>
                                <a:srgbClr val="000000"/>
                              </a:solidFill>
                              <a:latin typeface="Cambria Math" panose="02040503050406030204" charset="0"/>
                            </a:rPr>
                            <m:t>→</m:t>
                          </m:r>
                        </m:lim>
                      </m:limUpp>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𝑟</m:t>
                              </m:r>
                            </m:e>
                            <m:sub>
                              <m:r>
                                <a:rPr lang="zh-CN" altLang="en-US" i="1">
                                  <a:solidFill>
                                    <a:srgbClr val="000000"/>
                                  </a:solidFill>
                                  <a:latin typeface="Cambria Math" panose="02040503050406030204" charset="0"/>
                                </a:rPr>
                                <m:t>𝑜</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𝑐</m:t>
                                  </m:r>
                                </m:e>
                                <m:sub>
                                  <m:r>
                                    <a:rPr lang="zh-CN" altLang="en-US" i="1">
                                      <a:solidFill>
                                        <a:srgbClr val="000000"/>
                                      </a:solidFill>
                                      <a:latin typeface="Cambria Math" panose="02040503050406030204" charset="0"/>
                                    </a:rPr>
                                    <m:t>𝑖</m:t>
                                  </m:r>
                                </m:sub>
                              </m:sSub>
                            </m:sub>
                          </m:sSub>
                        </m:e>
                        <m:lim>
                          <m:r>
                            <a:rPr lang="zh-CN" altLang="en-US" i="1">
                              <a:solidFill>
                                <a:srgbClr val="000000"/>
                              </a:solidFill>
                              <a:latin typeface="Cambria Math" panose="02040503050406030204" charset="0"/>
                            </a:rPr>
                            <m:t>→</m:t>
                          </m:r>
                        </m:lim>
                      </m:limUpp>
                    </m:oMath>
                  </m:oMathPara>
                </a14:m>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3493858" y="1486213"/>
                <a:ext cx="1974067" cy="848566"/>
              </a:xfrm>
              <a:prstGeom prst="rect">
                <a:avLst/>
              </a:prstGeom>
              <a:blipFill rotWithShape="1">
                <a:blip r:embed="rId3"/>
                <a:stretch>
                  <a:fillRect l="-4" t="-37" r="29" b="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814239" y="3377946"/>
                <a:ext cx="8208912" cy="3291414"/>
              </a:xfrm>
              <a:prstGeom prst="rect">
                <a:avLst/>
              </a:prstGeom>
              <a:noFill/>
            </p:spPr>
            <p:txBody>
              <a:bodyPr wrap="square" rtlCol="0">
                <a:spAutoFit/>
              </a:bodyPr>
              <a:lstStyle/>
              <a:p>
                <a:pPr>
                  <a:spcBef>
                    <a:spcPts val="600"/>
                  </a:spcBef>
                </a:pPr>
                <a:r>
                  <a:rPr lang="zh-CN" altLang="en-US" sz="2400" dirty="0"/>
                  <a:t>       </a:t>
                </a:r>
                <a:r>
                  <a:rPr lang="zh-CN" altLang="en-US" sz="2400" b="1" dirty="0"/>
                  <a:t> </a:t>
                </a:r>
                <a:r>
                  <a:rPr lang="zh-CN" altLang="en-US" sz="2400" dirty="0"/>
                  <a:t>综上，具有</a:t>
                </a:r>
                <a:r>
                  <a:rPr lang="en-US" altLang="zh-CN" sz="2400" dirty="0"/>
                  <a:t>n</a:t>
                </a:r>
                <a:r>
                  <a:rPr lang="zh-CN" altLang="en-US" sz="2400" dirty="0"/>
                  <a:t>个广义关节的</a:t>
                </a:r>
                <a:r>
                  <a:rPr lang="zh-CN" altLang="en-US" sz="2400" b="1" dirty="0">
                    <a:solidFill>
                      <a:srgbClr val="FF0000"/>
                    </a:solidFill>
                  </a:rPr>
                  <a:t>机器人的拉格朗日函数</a:t>
                </a:r>
                <a:r>
                  <a:rPr lang="zh-CN" altLang="en-US" sz="2400" b="1" dirty="0"/>
                  <a:t>为</a:t>
                </a:r>
                <a:r>
                  <a:rPr lang="zh-CN" altLang="en-US" sz="2400" dirty="0"/>
                  <a:t>：</a:t>
                </a:r>
                <a:endParaRPr lang="en-US" altLang="zh-CN" sz="2400" dirty="0"/>
              </a:p>
              <a:p>
                <a:pPr algn="ctr">
                  <a:spcBef>
                    <a:spcPts val="600"/>
                  </a:spcBef>
                </a:pPr>
                <a14:m>
                  <m:oMath xmlns:m="http://schemas.openxmlformats.org/officeDocument/2006/math">
                    <m:r>
                      <a:rPr lang="en-US" altLang="zh-CN" sz="2400" b="0" i="1" smtClean="0">
                        <a:latin typeface="Cambria Math" panose="02040503050406030204" charset="0"/>
                      </a:rPr>
                      <m:t>𝐿</m:t>
                    </m:r>
                    <m:d>
                      <m:dPr>
                        <m:ctrlPr>
                          <a:rPr lang="en-US" altLang="zh-CN" sz="2400" b="0" i="1" smtClean="0">
                            <a:latin typeface="Cambria Math" panose="02040503050406030204" pitchFamily="18" charset="0"/>
                          </a:rPr>
                        </m:ctrlPr>
                      </m:dPr>
                      <m:e>
                        <m:r>
                          <a:rPr lang="en-US" altLang="zh-CN" sz="2400" b="0" i="1" smtClean="0">
                            <a:latin typeface="Cambria Math" panose="02040503050406030204" charset="0"/>
                          </a:rPr>
                          <m:t>𝑞</m:t>
                        </m:r>
                        <m:r>
                          <a:rPr lang="en-US" altLang="zh-CN" sz="2400" b="0" i="1" smtClean="0">
                            <a:latin typeface="Cambria Math" panose="02040503050406030204" charset="0"/>
                          </a:rPr>
                          <m:t>,</m:t>
                        </m:r>
                        <m:acc>
                          <m:accPr>
                            <m:chr m:val="̇"/>
                            <m:ctrlPr>
                              <a:rPr lang="en-US" altLang="zh-CN" sz="2400" b="0" i="1" smtClean="0">
                                <a:latin typeface="Cambria Math" panose="02040503050406030204" pitchFamily="18" charset="0"/>
                              </a:rPr>
                            </m:ctrlPr>
                          </m:accPr>
                          <m:e>
                            <m:r>
                              <a:rPr lang="en-US" altLang="zh-CN" sz="2400" b="0" i="1" smtClean="0">
                                <a:latin typeface="Cambria Math" panose="02040503050406030204" charset="0"/>
                              </a:rPr>
                              <m:t>𝑞</m:t>
                            </m:r>
                          </m:e>
                        </m:acc>
                      </m:e>
                    </m:d>
                    <m:r>
                      <a:rPr lang="en-US" altLang="zh-CN" sz="2400" b="0" i="1" smtClean="0">
                        <a:latin typeface="Cambria Math" panose="02040503050406030204" charset="0"/>
                      </a:rPr>
                      <m:t>=</m:t>
                    </m:r>
                    <m:r>
                      <a:rPr lang="en-US" altLang="zh-CN" sz="2400" b="0" i="1" smtClean="0">
                        <a:latin typeface="Cambria Math" panose="02040503050406030204" charset="0"/>
                      </a:rPr>
                      <m:t>𝐾</m:t>
                    </m:r>
                  </m:oMath>
                </a14:m>
                <a:r>
                  <a:rPr lang="en-US" altLang="zh-CN" sz="2400" dirty="0"/>
                  <a:t> </a:t>
                </a:r>
                <a14:m>
                  <m:oMath xmlns:m="http://schemas.openxmlformats.org/officeDocument/2006/math">
                    <m:d>
                      <m:dPr>
                        <m:ctrlPr>
                          <a:rPr lang="en-US" altLang="zh-CN" sz="2400" i="1">
                            <a:latin typeface="Cambria Math" panose="02040503050406030204" pitchFamily="18" charset="0"/>
                          </a:rPr>
                        </m:ctrlPr>
                      </m:dPr>
                      <m:e>
                        <m:r>
                          <a:rPr lang="en-US" altLang="zh-CN" sz="2400" i="1">
                            <a:latin typeface="Cambria Math" panose="02040503050406030204" charset="0"/>
                          </a:rPr>
                          <m:t>𝑞</m:t>
                        </m:r>
                        <m:r>
                          <a:rPr lang="en-US" altLang="zh-CN" sz="2400" i="1">
                            <a:latin typeface="Cambria Math" panose="02040503050406030204" charset="0"/>
                          </a:rPr>
                          <m:t>,</m:t>
                        </m:r>
                        <m:acc>
                          <m:accPr>
                            <m:chr m:val="̇"/>
                            <m:ctrlPr>
                              <a:rPr lang="en-US" altLang="zh-CN" sz="2400" i="1">
                                <a:latin typeface="Cambria Math" panose="02040503050406030204" pitchFamily="18" charset="0"/>
                              </a:rPr>
                            </m:ctrlPr>
                          </m:accPr>
                          <m:e>
                            <m:r>
                              <a:rPr lang="en-US" altLang="zh-CN" sz="2400" i="1">
                                <a:latin typeface="Cambria Math" panose="02040503050406030204" charset="0"/>
                              </a:rPr>
                              <m:t>𝑞</m:t>
                            </m:r>
                          </m:e>
                        </m:acc>
                      </m:e>
                    </m:d>
                    <m:r>
                      <a:rPr lang="en-US" altLang="zh-CN" sz="2400" b="0" i="1" smtClean="0">
                        <a:latin typeface="Cambria Math" panose="02040503050406030204" charset="0"/>
                      </a:rPr>
                      <m:t>−</m:t>
                    </m:r>
                    <m:r>
                      <a:rPr lang="en-US" altLang="zh-CN" sz="2400" b="0" i="1" smtClean="0">
                        <a:latin typeface="Cambria Math" panose="02040503050406030204" charset="0"/>
                      </a:rPr>
                      <m:t>𝑈</m:t>
                    </m:r>
                    <m:r>
                      <a:rPr lang="en-US" altLang="zh-CN" sz="2400" b="0" i="1" smtClean="0">
                        <a:latin typeface="Cambria Math" panose="02040503050406030204" charset="0"/>
                      </a:rPr>
                      <m:t>(</m:t>
                    </m:r>
                    <m:r>
                      <a:rPr lang="en-US" altLang="zh-CN" sz="2400" b="0" i="1" smtClean="0">
                        <a:latin typeface="Cambria Math" panose="02040503050406030204" charset="0"/>
                      </a:rPr>
                      <m:t>𝑞</m:t>
                    </m:r>
                    <m:r>
                      <a:rPr lang="en-US" altLang="zh-CN" sz="2400" b="0" i="1" smtClean="0">
                        <a:latin typeface="Cambria Math" panose="02040503050406030204" charset="0"/>
                      </a:rPr>
                      <m:t>)</m:t>
                    </m:r>
                  </m:oMath>
                </a14:m>
                <a:endParaRPr lang="en-US" altLang="zh-CN" sz="2400" dirty="0"/>
              </a:p>
              <a:p>
                <a:pPr>
                  <a:spcBef>
                    <a:spcPts val="600"/>
                  </a:spcBef>
                </a:pPr>
                <a:r>
                  <a:rPr lang="zh-CN" altLang="en-US" sz="2400" dirty="0"/>
                  <a:t>机器人的运动方程为：</a:t>
                </a:r>
                <a:endParaRPr lang="en-US" altLang="zh-CN" sz="2400" dirty="0"/>
              </a:p>
              <a:p>
                <a:pPr algn="ctr">
                  <a:spcBef>
                    <a:spcPts val="600"/>
                  </a:spcBef>
                </a:pPr>
                <a14:m>
                  <m:oMathPara xmlns:m="http://schemas.openxmlformats.org/officeDocument/2006/math">
                    <m:oMathParaPr>
                      <m:jc m:val="centerGroup"/>
                    </m:oMathParaPr>
                    <m:oMath xmlns:m="http://schemas.openxmlformats.org/officeDocument/2006/math">
                      <m:r>
                        <a:rPr lang="zh-CN" altLang="en-US" sz="2400" i="1" smtClean="0">
                          <a:solidFill>
                            <a:srgbClr val="000000"/>
                          </a:solidFill>
                          <a:latin typeface="Cambria Math" panose="02040503050406030204" charset="0"/>
                        </a:rPr>
                        <m:t>𝜏</m:t>
                      </m:r>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𝑑</m:t>
                          </m:r>
                        </m:num>
                        <m:den>
                          <m:r>
                            <a:rPr lang="zh-CN" altLang="en-US" sz="2400" i="1">
                              <a:solidFill>
                                <a:srgbClr val="000000"/>
                              </a:solidFill>
                              <a:latin typeface="Cambria Math" panose="02040503050406030204" charset="0"/>
                            </a:rPr>
                            <m:t>𝑑𝑡</m:t>
                          </m:r>
                        </m:den>
                      </m:f>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acc>
                                <m:accPr>
                                  <m:chr m:val="̇"/>
                                  <m:ctrlPr>
                                    <a:rPr lang="zh-CN" altLang="en-US" sz="2400" i="1" smtClean="0">
                                      <a:solidFill>
                                        <a:srgbClr val="000000"/>
                                      </a:solidFill>
                                      <a:latin typeface="Cambria Math" panose="02040503050406030204" pitchFamily="18" charset="0"/>
                                    </a:rPr>
                                  </m:ctrlPr>
                                </m:accPr>
                                <m:e>
                                  <m:r>
                                    <a:rPr lang="en-US" altLang="zh-CN" sz="2400" b="0" i="1" smtClean="0">
                                      <a:solidFill>
                                        <a:srgbClr val="000000"/>
                                      </a:solidFill>
                                      <a:latin typeface="Cambria Math" panose="02040503050406030204" charset="0"/>
                                    </a:rPr>
                                    <m:t>𝑞</m:t>
                                  </m:r>
                                </m:e>
                              </m:acc>
                            </m:den>
                          </m:f>
                        </m:e>
                      </m:d>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𝑞</m:t>
                          </m:r>
                        </m:den>
                      </m:f>
                      <m:r>
                        <a:rPr lang="zh-CN" altLang="en-US" sz="2400" i="1" smtClean="0">
                          <a:solidFill>
                            <a:srgbClr val="000000"/>
                          </a:solidFill>
                          <a:latin typeface="Cambria Math" panose="02040503050406030204" charset="0"/>
                        </a:rPr>
                        <m:t>∈</m:t>
                      </m:r>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charset="0"/>
                            </a:rPr>
                            <m:t>𝑅</m:t>
                          </m:r>
                        </m:e>
                        <m:sup>
                          <m:r>
                            <a:rPr lang="en-US" altLang="zh-CN" sz="2400" b="0" i="1" smtClean="0">
                              <a:solidFill>
                                <a:srgbClr val="000000"/>
                              </a:solidFill>
                              <a:latin typeface="Cambria Math" panose="02040503050406030204" charset="0"/>
                            </a:rPr>
                            <m:t>𝑛</m:t>
                          </m:r>
                        </m:sup>
                      </m:sSup>
                    </m:oMath>
                  </m:oMathPara>
                </a14:m>
                <a:endParaRPr lang="en-US" altLang="zh-CN" sz="2400" dirty="0"/>
              </a:p>
              <a:p>
                <a:pPr algn="just">
                  <a:spcBef>
                    <a:spcPts val="600"/>
                  </a:spcBef>
                </a:pPr>
                <a:r>
                  <a:rPr lang="zh-CN" altLang="en-US" sz="2400" dirty="0">
                    <a:solidFill>
                      <a:srgbClr val="000000"/>
                    </a:solidFill>
                    <a:latin typeface="Cambria Math" panose="02040503050406030204" charset="0"/>
                  </a:rPr>
                  <a:t>由于</a:t>
                </a:r>
                <a:r>
                  <a:rPr lang="en-US" altLang="zh-CN" sz="2400" dirty="0">
                    <a:solidFill>
                      <a:srgbClr val="000000"/>
                    </a:solidFill>
                    <a:latin typeface="Cambria Math" panose="02040503050406030204" charset="0"/>
                  </a:rPr>
                  <a:t>K</a:t>
                </a:r>
                <a:r>
                  <a:rPr lang="zh-CN" altLang="en-US" sz="2400" dirty="0">
                    <a:solidFill>
                      <a:srgbClr val="000000"/>
                    </a:solidFill>
                    <a:latin typeface="Cambria Math" panose="02040503050406030204" charset="0"/>
                  </a:rPr>
                  <a:t>与</a:t>
                </a:r>
                <a14:m>
                  <m:oMath xmlns:m="http://schemas.openxmlformats.org/officeDocument/2006/math">
                    <m:r>
                      <m:rPr>
                        <m:sty m:val="p"/>
                      </m:rPr>
                      <a:rPr lang="en-US" altLang="zh-CN" sz="2400" i="0">
                        <a:latin typeface="Cambria Math" panose="02040503050406030204" charset="0"/>
                      </a:rPr>
                      <m:t>q</m:t>
                    </m:r>
                    <m:r>
                      <a:rPr lang="zh-CN" altLang="en-US" sz="2400" i="0" smtClean="0">
                        <a:latin typeface="Cambria Math" panose="02040503050406030204" charset="0"/>
                      </a:rPr>
                      <m:t>和</m:t>
                    </m:r>
                    <m:acc>
                      <m:accPr>
                        <m:chr m:val="̇"/>
                        <m:ctrlPr>
                          <a:rPr lang="en-US" altLang="zh-CN" sz="2400" i="1">
                            <a:latin typeface="Cambria Math" panose="02040503050406030204" pitchFamily="18" charset="0"/>
                          </a:rPr>
                        </m:ctrlPr>
                      </m:accPr>
                      <m:e>
                        <m:r>
                          <m:rPr>
                            <m:sty m:val="p"/>
                          </m:rPr>
                          <a:rPr lang="en-US" altLang="zh-CN" sz="2400" i="0">
                            <a:latin typeface="Cambria Math" panose="02040503050406030204" charset="0"/>
                          </a:rPr>
                          <m:t>q</m:t>
                        </m:r>
                      </m:e>
                    </m:acc>
                  </m:oMath>
                </a14:m>
                <a:r>
                  <a:rPr lang="zh-CN" altLang="en-US" sz="2400" dirty="0">
                    <a:solidFill>
                      <a:srgbClr val="000000"/>
                    </a:solidFill>
                    <a:latin typeface="Cambria Math" panose="02040503050406030204" charset="0"/>
                  </a:rPr>
                  <a:t>有关，而</a:t>
                </a:r>
                <a:r>
                  <a:rPr lang="en-US" altLang="zh-CN" sz="2400" dirty="0">
                    <a:solidFill>
                      <a:srgbClr val="000000"/>
                    </a:solidFill>
                    <a:latin typeface="Cambria Math" panose="02040503050406030204" charset="0"/>
                  </a:rPr>
                  <a:t>U</a:t>
                </a:r>
                <a:r>
                  <a:rPr lang="zh-CN" altLang="en-US" sz="2400" dirty="0">
                    <a:solidFill>
                      <a:srgbClr val="000000"/>
                    </a:solidFill>
                    <a:latin typeface="Cambria Math" panose="02040503050406030204" charset="0"/>
                  </a:rPr>
                  <a:t>只与</a:t>
                </a:r>
                <a:r>
                  <a:rPr lang="en-US" altLang="zh-CN" sz="2400" dirty="0">
                    <a:solidFill>
                      <a:srgbClr val="000000"/>
                    </a:solidFill>
                    <a:latin typeface="Cambria Math" panose="02040503050406030204" charset="0"/>
                  </a:rPr>
                  <a:t>q</a:t>
                </a:r>
                <a:r>
                  <a:rPr lang="zh-CN" altLang="en-US" sz="2400" dirty="0">
                    <a:solidFill>
                      <a:srgbClr val="000000"/>
                    </a:solidFill>
                    <a:latin typeface="Cambria Math" panose="02040503050406030204" charset="0"/>
                  </a:rPr>
                  <a:t>有关，因此，上式可化简为：</a:t>
                </a:r>
                <a:endParaRPr lang="en-US" altLang="zh-CN" sz="2400" dirty="0">
                  <a:solidFill>
                    <a:srgbClr val="000000"/>
                  </a:solidFill>
                  <a:latin typeface="Cambria Math" panose="02040503050406030204" charset="0"/>
                </a:endParaRPr>
              </a:p>
              <a:p>
                <a:pPr algn="ctr">
                  <a:spcBef>
                    <a:spcPts val="600"/>
                  </a:spcBef>
                </a:pPr>
                <a14:m>
                  <m:oMath xmlns:m="http://schemas.openxmlformats.org/officeDocument/2006/math">
                    <m:r>
                      <a:rPr lang="zh-CN" altLang="en-US" sz="2400" i="1">
                        <a:solidFill>
                          <a:srgbClr val="000000"/>
                        </a:solidFill>
                        <a:latin typeface="Cambria Math" panose="02040503050406030204" charset="0"/>
                      </a:rPr>
                      <m:t>𝜏</m:t>
                    </m:r>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𝑑</m:t>
                        </m:r>
                      </m:num>
                      <m:den>
                        <m:r>
                          <a:rPr lang="zh-CN" altLang="en-US" sz="2400" i="1">
                            <a:solidFill>
                              <a:srgbClr val="000000"/>
                            </a:solidFill>
                            <a:latin typeface="Cambria Math" panose="02040503050406030204" charset="0"/>
                          </a:rPr>
                          <m:t>𝑑𝑡</m:t>
                        </m:r>
                      </m:den>
                    </m:f>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𝐾</m:t>
                            </m:r>
                          </m:num>
                          <m:den>
                            <m:r>
                              <a:rPr lang="zh-CN" altLang="en-US"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i="1">
                                    <a:solidFill>
                                      <a:srgbClr val="000000"/>
                                    </a:solidFill>
                                    <a:latin typeface="Cambria Math" panose="02040503050406030204" charset="0"/>
                                  </a:rPr>
                                  <m:t>𝑞</m:t>
                                </m:r>
                              </m:e>
                            </m:acc>
                          </m:den>
                        </m:f>
                      </m:e>
                    </m:d>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𝐾</m:t>
                        </m:r>
                      </m:num>
                      <m:den>
                        <m:r>
                          <a:rPr lang="zh-CN" altLang="en-US" sz="2400" i="1">
                            <a:solidFill>
                              <a:srgbClr val="000000"/>
                            </a:solidFill>
                            <a:latin typeface="Cambria Math" panose="02040503050406030204" charset="0"/>
                          </a:rPr>
                          <m:t>𝜕</m:t>
                        </m:r>
                        <m:r>
                          <a:rPr lang="en-US" altLang="zh-CN" sz="2400" i="1">
                            <a:solidFill>
                              <a:srgbClr val="000000"/>
                            </a:solidFill>
                            <a:latin typeface="Cambria Math" panose="02040503050406030204" charset="0"/>
                          </a:rPr>
                          <m:t>𝑞</m:t>
                        </m:r>
                      </m:den>
                    </m:f>
                  </m:oMath>
                </a14:m>
                <a:r>
                  <a:rPr lang="zh-CN" altLang="en-US" sz="2400" dirty="0">
                    <a:solidFill>
                      <a:srgbClr val="000000"/>
                    </a:solidFill>
                  </a:rPr>
                  <a:t> </a:t>
                </a:r>
                <a14:m>
                  <m:oMath xmlns:m="http://schemas.openxmlformats.org/officeDocument/2006/math">
                    <m:r>
                      <a:rPr lang="en-US" altLang="zh-CN" sz="2400" b="0" i="1" smtClean="0">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en-US" altLang="zh-CN" sz="2400" b="0" i="1" smtClean="0">
                            <a:solidFill>
                              <a:srgbClr val="000000"/>
                            </a:solidFill>
                            <a:latin typeface="Cambria Math" panose="02040503050406030204" charset="0"/>
                          </a:rPr>
                          <m:t>𝑈</m:t>
                        </m:r>
                      </m:num>
                      <m:den>
                        <m:r>
                          <a:rPr lang="zh-CN" altLang="en-US" sz="2400" i="1">
                            <a:solidFill>
                              <a:srgbClr val="000000"/>
                            </a:solidFill>
                            <a:latin typeface="Cambria Math" panose="02040503050406030204" charset="0"/>
                          </a:rPr>
                          <m:t>𝜕</m:t>
                        </m:r>
                        <m:r>
                          <a:rPr lang="en-US" altLang="zh-CN" sz="2400" i="1">
                            <a:solidFill>
                              <a:srgbClr val="000000"/>
                            </a:solidFill>
                            <a:latin typeface="Cambria Math" panose="02040503050406030204" charset="0"/>
                          </a:rPr>
                          <m:t>𝑞</m:t>
                        </m:r>
                      </m:den>
                    </m:f>
                  </m:oMath>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14239" y="3377946"/>
                <a:ext cx="8208912" cy="3291414"/>
              </a:xfrm>
              <a:prstGeom prst="rect">
                <a:avLst/>
              </a:prstGeom>
              <a:blipFill rotWithShape="1">
                <a:blip r:embed="rId4"/>
                <a:stretch>
                  <a:fillRect l="-2" t="-12" r="5" b="18"/>
                </a:stretch>
              </a:blipFill>
            </p:spPr>
            <p:txBody>
              <a:bodyPr/>
              <a:lstStyle/>
              <a:p>
                <a:r>
                  <a:rPr lang="zh-CN" altLang="en-US">
                    <a:noFill/>
                  </a:rPr>
                  <a:t> </a:t>
                </a:r>
              </a:p>
            </p:txBody>
          </p:sp>
        </mc:Fallback>
      </mc:AlternateContent>
      <p:sp>
        <p:nvSpPr>
          <p:cNvPr id="10" name="矩形 13"/>
          <p:cNvSpPr/>
          <p:nvPr/>
        </p:nvSpPr>
        <p:spPr>
          <a:xfrm>
            <a:off x="179388" y="549275"/>
            <a:ext cx="2957861" cy="46166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6.2.2  </a:t>
            </a:r>
            <a:r>
              <a:rPr lang="zh-CN" altLang="en-US" sz="2400" b="1" dirty="0">
                <a:latin typeface="楷体_GB2312" pitchFamily="49" charset="-122"/>
                <a:ea typeface="楷体_GB2312" pitchFamily="49" charset="-122"/>
              </a:rPr>
              <a:t>拉格朗日方程</a:t>
            </a:r>
            <a:endParaRPr lang="zh-CN" altLang="en-US" sz="2400" b="1" dirty="0">
              <a:solidFill>
                <a:schemeClr val="tx1"/>
              </a:solidFill>
              <a:latin typeface="楷体_GB2312" pitchFamily="49" charset="-122"/>
              <a:ea typeface="楷体_GB2312" pitchFamily="49" charset="-122"/>
            </a:endParaRPr>
          </a:p>
        </p:txBody>
      </p:sp>
      <p:sp>
        <p:nvSpPr>
          <p:cNvPr id="3" name="矩形 2"/>
          <p:cNvSpPr/>
          <p:nvPr/>
        </p:nvSpPr>
        <p:spPr>
          <a:xfrm>
            <a:off x="611505" y="3284855"/>
            <a:ext cx="8496935" cy="3456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3" grpId="0" animBg="1"/>
      <p:bldP spid="3"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467544" y="1124744"/>
            <a:ext cx="8429625" cy="4658841"/>
          </a:xfrm>
        </p:spPr>
        <p:txBody>
          <a:bodyPr vert="horz" wrap="square" lIns="91440" tIns="45720" rIns="91440" bIns="45720" anchor="t" anchorCtr="0"/>
          <a:lstStyle/>
          <a:p>
            <a:pPr indent="0" eaLnBrk="1" hangingPunct="1">
              <a:lnSpc>
                <a:spcPct val="150000"/>
              </a:lnSpc>
              <a:spcBef>
                <a:spcPct val="0"/>
              </a:spcBef>
              <a:buNone/>
            </a:pPr>
            <a:r>
              <a:rPr lang="zh-CN" altLang="en-US" sz="2400" dirty="0">
                <a:latin typeface="楷体_GB2312" pitchFamily="49" charset="-122"/>
                <a:ea typeface="楷体_GB2312" pitchFamily="49" charset="-122"/>
              </a:rPr>
              <a:t>采用拉格朗日法建立工业机器人动力学方程的过程如下：</a:t>
            </a:r>
          </a:p>
          <a:p>
            <a:pPr marL="628650" indent="-457200" eaLnBrk="1" hangingPunct="1">
              <a:lnSpc>
                <a:spcPct val="150000"/>
              </a:lnSpc>
              <a:spcBef>
                <a:spcPct val="0"/>
              </a:spcBef>
              <a:buAutoNum type="arabicParenBoth"/>
            </a:pPr>
            <a:r>
              <a:rPr lang="zh-CN" altLang="en-US" sz="2400" dirty="0">
                <a:latin typeface="楷体_GB2312" pitchFamily="49" charset="-122"/>
                <a:ea typeface="楷体_GB2312" pitchFamily="49" charset="-122"/>
              </a:rPr>
              <a:t>选取坐标系，选定完全且独立的广义关节变量</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a:t>
            </a:r>
            <a:r>
              <a:rPr lang="en-US" altLang="zh-CN" sz="2400" i="1" dirty="0">
                <a:latin typeface="楷体_GB2312" pitchFamily="49" charset="-122"/>
                <a:ea typeface="楷体_GB2312" pitchFamily="49" charset="-122"/>
              </a:rPr>
              <a:t>i</a:t>
            </a:r>
            <a:r>
              <a:rPr lang="en-US" altLang="zh-CN" sz="2400" dirty="0">
                <a:latin typeface="楷体_GB2312" pitchFamily="49" charset="-122"/>
                <a:ea typeface="楷体_GB2312" pitchFamily="49" charset="-122"/>
              </a:rPr>
              <a:t>=1, </a:t>
            </a:r>
          </a:p>
          <a:p>
            <a:pPr indent="0" eaLnBrk="1" hangingPunct="1">
              <a:lnSpc>
                <a:spcPct val="150000"/>
              </a:lnSpc>
              <a:spcBef>
                <a:spcPct val="0"/>
              </a:spcBef>
              <a:buNone/>
            </a:pPr>
            <a:r>
              <a:rPr lang="en-US" altLang="zh-CN" sz="2400" dirty="0">
                <a:latin typeface="楷体_GB2312" pitchFamily="49" charset="-122"/>
                <a:ea typeface="楷体_GB2312" pitchFamily="49" charset="-122"/>
              </a:rPr>
              <a:t>     2,…, </a:t>
            </a:r>
            <a:r>
              <a:rPr lang="en-US" altLang="zh-CN" sz="2400" i="1" dirty="0">
                <a:latin typeface="楷体_GB2312" pitchFamily="49" charset="-122"/>
                <a:ea typeface="楷体_GB2312" pitchFamily="49" charset="-122"/>
              </a:rPr>
              <a:t>n</a:t>
            </a:r>
            <a:r>
              <a:rPr lang="zh-CN" altLang="en-US" sz="2400" dirty="0">
                <a:latin typeface="楷体_GB2312" pitchFamily="49" charset="-122"/>
                <a:ea typeface="楷体_GB2312" pitchFamily="49" charset="-122"/>
              </a:rPr>
              <a:t>。 </a:t>
            </a:r>
          </a:p>
          <a:p>
            <a:pPr indent="0" eaLnBrk="1" hangingPunct="1">
              <a:lnSpc>
                <a:spcPct val="150000"/>
              </a:lnSpc>
              <a:spcBef>
                <a:spcPct val="0"/>
              </a:spcBef>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选定相应关节上的广义力</a:t>
            </a:r>
            <a:r>
              <a:rPr lang="en-US" altLang="zh-CN" sz="2400" b="1" i="1" dirty="0">
                <a:latin typeface="楷体_GB2312" pitchFamily="49" charset="-122"/>
                <a:ea typeface="楷体_GB2312" pitchFamily="49" charset="-122"/>
              </a:rPr>
              <a:t>F</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：当</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是位移变量时，</a:t>
            </a:r>
            <a:r>
              <a:rPr lang="en-US" altLang="zh-CN" sz="2400" b="1" i="1" dirty="0">
                <a:latin typeface="楷体_GB2312" pitchFamily="49" charset="-122"/>
                <a:ea typeface="楷体_GB2312" pitchFamily="49" charset="-122"/>
              </a:rPr>
              <a:t>F</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为力；</a:t>
            </a:r>
            <a:endParaRPr lang="en-US" altLang="zh-CN" sz="2400" dirty="0">
              <a:latin typeface="楷体_GB2312" pitchFamily="49" charset="-122"/>
              <a:ea typeface="楷体_GB2312" pitchFamily="49" charset="-122"/>
            </a:endParaRPr>
          </a:p>
          <a:p>
            <a:pPr indent="0" eaLnBrk="1" hangingPunct="1">
              <a:lnSpc>
                <a:spcPct val="150000"/>
              </a:lnSpc>
              <a:spcBef>
                <a:spcPct val="0"/>
              </a:spcBef>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当</a:t>
            </a:r>
            <a:r>
              <a:rPr lang="en-US" altLang="zh-CN" sz="2400" i="1" dirty="0">
                <a:latin typeface="楷体_GB2312" pitchFamily="49" charset="-122"/>
                <a:ea typeface="楷体_GB2312" pitchFamily="49" charset="-122"/>
              </a:rPr>
              <a:t>q</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是角度变量时，</a:t>
            </a:r>
            <a:r>
              <a:rPr lang="en-US" altLang="zh-CN" sz="2400" b="1" i="1" dirty="0">
                <a:latin typeface="楷体_GB2312" pitchFamily="49" charset="-122"/>
                <a:ea typeface="楷体_GB2312" pitchFamily="49" charset="-122"/>
              </a:rPr>
              <a:t>F</a:t>
            </a:r>
            <a:r>
              <a:rPr lang="en-US" altLang="zh-CN" sz="2400" i="1" baseline="-25000" dirty="0">
                <a:latin typeface="楷体_GB2312" pitchFamily="49" charset="-122"/>
                <a:ea typeface="楷体_GB2312" pitchFamily="49" charset="-122"/>
              </a:rPr>
              <a:t>i</a:t>
            </a:r>
            <a:r>
              <a:rPr lang="zh-CN" altLang="en-US" sz="2400" dirty="0">
                <a:latin typeface="楷体_GB2312" pitchFamily="49" charset="-122"/>
                <a:ea typeface="楷体_GB2312" pitchFamily="49" charset="-122"/>
              </a:rPr>
              <a:t>为力矩。</a:t>
            </a:r>
          </a:p>
          <a:p>
            <a:pPr indent="0" eaLnBrk="1" hangingPunct="1">
              <a:lnSpc>
                <a:spcPct val="150000"/>
              </a:lnSpc>
              <a:spcBef>
                <a:spcPct val="0"/>
              </a:spcBef>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求出机器人各构件的动能和势能，构造拉格朗日函数。</a:t>
            </a:r>
          </a:p>
          <a:p>
            <a:pPr indent="0" eaLnBrk="1" hangingPunct="1">
              <a:lnSpc>
                <a:spcPct val="150000"/>
              </a:lnSpc>
              <a:spcBef>
                <a:spcPct val="0"/>
              </a:spcBef>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代入拉格朗日方程求得机器人系统的动力学方程。</a:t>
            </a:r>
          </a:p>
          <a:p>
            <a:pPr indent="574675" eaLnBrk="1" hangingPunct="1">
              <a:lnSpc>
                <a:spcPct val="150000"/>
              </a:lnSpc>
              <a:spcBef>
                <a:spcPct val="0"/>
              </a:spcBef>
            </a:pPr>
            <a:endParaRPr lang="zh-CN" altLang="en-US" sz="2400" dirty="0">
              <a:latin typeface="楷体_GB2312" pitchFamily="49" charset="-122"/>
              <a:ea typeface="楷体_GB2312" pitchFamily="49" charset="-122"/>
            </a:endParaRPr>
          </a:p>
        </p:txBody>
      </p:sp>
      <p:sp>
        <p:nvSpPr>
          <p:cNvPr id="4" name="矩形 13"/>
          <p:cNvSpPr/>
          <p:nvPr/>
        </p:nvSpPr>
        <p:spPr>
          <a:xfrm>
            <a:off x="179388" y="549275"/>
            <a:ext cx="2957861" cy="461665"/>
          </a:xfrm>
          <a:prstGeom prst="rect">
            <a:avLst/>
          </a:prstGeom>
          <a:noFill/>
          <a:ln w="9525">
            <a:noFill/>
          </a:ln>
        </p:spPr>
        <p:txBody>
          <a:bodyPr wrap="none">
            <a:spAutoFit/>
          </a:bodyPr>
          <a:lstStyle/>
          <a:p>
            <a:pPr eaLnBrk="1" hangingPunct="1"/>
            <a:r>
              <a:rPr lang="en-US" altLang="zh-CN" sz="2400" b="1" dirty="0">
                <a:solidFill>
                  <a:schemeClr val="tx1"/>
                </a:solidFill>
                <a:latin typeface="楷体_GB2312" pitchFamily="49" charset="-122"/>
                <a:ea typeface="楷体_GB2312" pitchFamily="49" charset="-122"/>
              </a:rPr>
              <a:t>6.2.2  </a:t>
            </a:r>
            <a:r>
              <a:rPr lang="zh-CN" altLang="en-US" sz="2400" b="1" dirty="0">
                <a:latin typeface="楷体_GB2312" pitchFamily="49" charset="-122"/>
                <a:ea typeface="楷体_GB2312" pitchFamily="49" charset="-122"/>
              </a:rPr>
              <a:t>拉格朗日方程</a:t>
            </a:r>
            <a:endParaRPr lang="zh-CN" altLang="en-US" sz="2400" b="1" dirty="0">
              <a:solidFill>
                <a:schemeClr val="tx1"/>
              </a:solidFill>
              <a:latin typeface="楷体_GB2312" pitchFamily="49" charset="-122"/>
              <a:ea typeface="楷体_GB2312"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noChangeArrowheads="1"/>
          </p:cNvSpPr>
          <p:nvPr>
            <p:ph idx="1"/>
          </p:nvPr>
        </p:nvSpPr>
        <p:spPr>
          <a:xfrm>
            <a:off x="285750" y="642938"/>
            <a:ext cx="8643938" cy="1785938"/>
          </a:xfrm>
        </p:spPr>
        <p:txBody>
          <a:bodyPr vert="horz" wrap="square" lIns="91440" tIns="45720" rIns="91440" bIns="45720" numCol="1" anchor="t" anchorCtr="0" compatLnSpc="1"/>
          <a:lstStyle/>
          <a:p>
            <a:pPr marL="171450" marR="0" lvl="0" indent="0" algn="l" defTabSz="6858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6.1.2 </a:t>
            </a:r>
            <a:r>
              <a:rPr kumimoji="0" lang="zh-CN" altLang="en-US" sz="22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机器人力雅可比</a:t>
            </a:r>
          </a:p>
          <a:p>
            <a:pPr marL="171450" marR="0" lvl="0" indent="574675" algn="l" defTabSz="685800" rtl="0" eaLnBrk="1" fontAlgn="base" latinLnBrk="0" hangingPunct="1">
              <a:lnSpc>
                <a:spcPct val="150000"/>
              </a:lnSpc>
              <a:spcBef>
                <a:spcPct val="0"/>
              </a:spcBef>
              <a:spcAft>
                <a:spcPct val="0"/>
              </a:spcAft>
              <a:buClrTx/>
              <a:buSzTx/>
              <a:buFont typeface="Arial" panose="020B0604020202020204" pitchFamily="34" charset="0"/>
              <a:buChar char="•"/>
              <a:defRPr/>
            </a:pP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为了便于表示机器人手部端点的力和力矩</a:t>
            </a: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简称为端点广义力</a:t>
            </a:r>
            <a:r>
              <a:rPr kumimoji="0" lang="en-US" altLang="zh-CN" sz="2200" b="1" i="1"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F </a:t>
            </a: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，可将</a:t>
            </a: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en-US" altLang="zh-CN" sz="2200" b="1"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f</a:t>
            </a:r>
            <a:r>
              <a:rPr kumimoji="0" lang="en-US" altLang="zh-CN" sz="22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n</a:t>
            </a:r>
            <a:r>
              <a:rPr kumimoji="0" lang="zh-CN" altLang="en-US" sz="22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a:t>
            </a:r>
            <a:r>
              <a:rPr kumimoji="0" lang="en-US" altLang="zh-CN" sz="22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n</a:t>
            </a:r>
            <a:r>
              <a:rPr kumimoji="0" lang="en-US" altLang="zh-CN" sz="22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+1</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和</a:t>
            </a:r>
            <a:r>
              <a:rPr kumimoji="0" lang="en-US" altLang="zh-CN" sz="2200" b="1" i="1" u="none" strike="noStrike" kern="1200" cap="none" spc="0" normalizeH="0" baseline="0" noProof="0" dirty="0" err="1">
                <a:ln>
                  <a:noFill/>
                </a:ln>
                <a:solidFill>
                  <a:schemeClr val="tx1"/>
                </a:solidFill>
                <a:effectLst/>
                <a:uLnTx/>
                <a:uFillTx/>
                <a:latin typeface="楷体_GB2312" pitchFamily="49" charset="-122"/>
                <a:ea typeface="楷体_GB2312" pitchFamily="49" charset="-122"/>
                <a:cs typeface="+mn-cs"/>
              </a:rPr>
              <a:t>n</a:t>
            </a:r>
            <a:r>
              <a:rPr kumimoji="0" lang="en-US" altLang="zh-CN" sz="2200" b="0" i="1" u="none" strike="noStrike" kern="1200" cap="none" spc="0" normalizeH="0" baseline="-25000" noProof="0" dirty="0" err="1">
                <a:ln>
                  <a:noFill/>
                </a:ln>
                <a:solidFill>
                  <a:schemeClr val="tx1"/>
                </a:solidFill>
                <a:effectLst/>
                <a:uLnTx/>
                <a:uFillTx/>
                <a:latin typeface="楷体_GB2312" pitchFamily="49" charset="-122"/>
                <a:ea typeface="楷体_GB2312" pitchFamily="49" charset="-122"/>
                <a:cs typeface="+mn-cs"/>
              </a:rPr>
              <a:t>n</a:t>
            </a:r>
            <a:r>
              <a:rPr kumimoji="0" lang="zh-CN" altLang="en-US" sz="22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a:t>
            </a:r>
            <a:r>
              <a:rPr kumimoji="0" lang="en-US" altLang="zh-CN" sz="2200" b="0" i="1"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n</a:t>
            </a:r>
            <a:r>
              <a:rPr kumimoji="0" lang="en-US" altLang="zh-CN" sz="2200" b="0" i="0" u="none" strike="noStrike" kern="1200" cap="none" spc="0" normalizeH="0" baseline="-25000" noProof="0" dirty="0">
                <a:ln>
                  <a:noFill/>
                </a:ln>
                <a:solidFill>
                  <a:schemeClr val="tx1"/>
                </a:solidFill>
                <a:effectLst/>
                <a:uLnTx/>
                <a:uFillTx/>
                <a:latin typeface="楷体_GB2312" pitchFamily="49" charset="-122"/>
                <a:ea typeface="楷体_GB2312" pitchFamily="49" charset="-122"/>
                <a:cs typeface="+mn-cs"/>
              </a:rPr>
              <a:t>+1</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合并写成一个</a:t>
            </a:r>
            <a:r>
              <a:rPr kumimoji="0" lang="en-US" altLang="zh-CN"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6</a:t>
            </a:r>
            <a:r>
              <a:rPr kumimoji="0" lang="zh-CN" altLang="en-US" sz="2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维矢量</a:t>
            </a:r>
          </a:p>
        </p:txBody>
      </p:sp>
      <p:sp>
        <p:nvSpPr>
          <p:cNvPr id="14339" name="矩形 3"/>
          <p:cNvSpPr/>
          <p:nvPr/>
        </p:nvSpPr>
        <p:spPr>
          <a:xfrm>
            <a:off x="642938" y="3359150"/>
            <a:ext cx="8143875" cy="430213"/>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00000"/>
              </a:lnSpc>
              <a:spcBef>
                <a:spcPct val="0"/>
              </a:spcBef>
              <a:buFontTx/>
              <a:buNone/>
            </a:pPr>
            <a:r>
              <a:rPr lang="zh-CN" altLang="en-US" sz="2200" dirty="0">
                <a:latin typeface="楷体_GB2312" pitchFamily="49" charset="-122"/>
                <a:ea typeface="楷体_GB2312" pitchFamily="49" charset="-122"/>
              </a:rPr>
              <a:t>各关节驱动器的驱动力或力矩可写成一个</a:t>
            </a:r>
            <a:r>
              <a:rPr lang="en-US" altLang="zh-CN" sz="2200" i="1" dirty="0">
                <a:latin typeface="楷体_GB2312" pitchFamily="49" charset="-122"/>
                <a:ea typeface="楷体_GB2312" pitchFamily="49" charset="-122"/>
              </a:rPr>
              <a:t>n </a:t>
            </a:r>
            <a:r>
              <a:rPr lang="zh-CN" altLang="en-US" sz="2200" dirty="0">
                <a:latin typeface="楷体_GB2312" pitchFamily="49" charset="-122"/>
                <a:ea typeface="楷体_GB2312" pitchFamily="49" charset="-122"/>
              </a:rPr>
              <a:t>维矢量的形式，即</a:t>
            </a:r>
            <a:r>
              <a:rPr lang="en-US" altLang="zh-CN" sz="2200" dirty="0">
                <a:latin typeface="楷体_GB2312" pitchFamily="49" charset="-122"/>
                <a:ea typeface="楷体_GB2312" pitchFamily="49" charset="-122"/>
              </a:rPr>
              <a:t>:</a:t>
            </a:r>
            <a:endParaRPr lang="zh-CN" altLang="en-US" sz="2200" dirty="0">
              <a:latin typeface="楷体_GB2312" pitchFamily="49" charset="-122"/>
              <a:ea typeface="楷体_GB2312" pitchFamily="49" charset="-122"/>
            </a:endParaRPr>
          </a:p>
        </p:txBody>
      </p:sp>
      <p:sp>
        <p:nvSpPr>
          <p:cNvPr id="14340" name="矩形 5"/>
          <p:cNvSpPr/>
          <p:nvPr/>
        </p:nvSpPr>
        <p:spPr>
          <a:xfrm>
            <a:off x="644525" y="4659313"/>
            <a:ext cx="8286750" cy="1555750"/>
          </a:xfrm>
          <a:prstGeom prst="rect">
            <a:avLst/>
          </a:prstGeom>
          <a:noFill/>
          <a:ln w="9525">
            <a:noFill/>
          </a:ln>
        </p:spPr>
        <p:txBody>
          <a:bodyPr>
            <a:spAutoFit/>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stStyle>
          <a:p>
            <a:pPr marL="0" lvl="0" indent="0" defTabSz="914400" eaLnBrk="1" hangingPunct="1">
              <a:lnSpc>
                <a:spcPct val="150000"/>
              </a:lnSpc>
              <a:spcBef>
                <a:spcPct val="0"/>
              </a:spcBef>
              <a:buFontTx/>
              <a:buNone/>
            </a:pPr>
            <a:r>
              <a:rPr lang="zh-CN" altLang="en-US" sz="2200" dirty="0">
                <a:latin typeface="Times New Roman" panose="02020603050405020304" pitchFamily="18" charset="0"/>
                <a:ea typeface="楷体_GB2312" pitchFamily="49" charset="-122"/>
              </a:rPr>
              <a:t>式中：</a:t>
            </a:r>
            <a:r>
              <a:rPr lang="en-US" altLang="zh-CN" sz="2200" i="1" dirty="0">
                <a:latin typeface="Times New Roman" panose="02020603050405020304" pitchFamily="18" charset="0"/>
                <a:ea typeface="楷体_GB2312" pitchFamily="49" charset="-122"/>
              </a:rPr>
              <a:t>n </a:t>
            </a:r>
            <a:r>
              <a:rPr lang="zh-CN" altLang="en-US" sz="2200" dirty="0">
                <a:latin typeface="Times New Roman" panose="02020603050405020304" pitchFamily="18" charset="0"/>
                <a:ea typeface="楷体_GB2312" pitchFamily="49" charset="-122"/>
              </a:rPr>
              <a:t>为关节的个数；</a:t>
            </a:r>
            <a:r>
              <a:rPr lang="en-US" altLang="zh-CN" sz="2200" b="1" i="1" dirty="0">
                <a:latin typeface="Times New Roman" panose="02020603050405020304" pitchFamily="18" charset="0"/>
                <a:ea typeface="楷体_GB2312" pitchFamily="49" charset="-122"/>
              </a:rPr>
              <a:t>τ </a:t>
            </a:r>
            <a:r>
              <a:rPr lang="zh-CN" altLang="en-US" sz="2200" dirty="0">
                <a:latin typeface="Times New Roman" panose="02020603050405020304" pitchFamily="18" charset="0"/>
                <a:ea typeface="楷体_GB2312" pitchFamily="49" charset="-122"/>
              </a:rPr>
              <a:t>为关节力矩</a:t>
            </a:r>
            <a:r>
              <a:rPr lang="en-US" altLang="zh-CN" sz="2200" dirty="0">
                <a:latin typeface="Times New Roman" panose="02020603050405020304" pitchFamily="18" charset="0"/>
                <a:ea typeface="楷体_GB2312" pitchFamily="49" charset="-122"/>
              </a:rPr>
              <a:t>(</a:t>
            </a:r>
            <a:r>
              <a:rPr lang="zh-CN" altLang="en-US" sz="2200" dirty="0">
                <a:latin typeface="Times New Roman" panose="02020603050405020304" pitchFamily="18" charset="0"/>
                <a:ea typeface="楷体_GB2312" pitchFamily="49" charset="-122"/>
              </a:rPr>
              <a:t>或关节力</a:t>
            </a:r>
            <a:r>
              <a:rPr lang="en-US" altLang="zh-CN" sz="2200" dirty="0">
                <a:latin typeface="Times New Roman" panose="02020603050405020304" pitchFamily="18" charset="0"/>
                <a:ea typeface="楷体_GB2312" pitchFamily="49" charset="-122"/>
              </a:rPr>
              <a:t>)</a:t>
            </a:r>
            <a:r>
              <a:rPr lang="zh-CN" altLang="en-US" sz="2200" dirty="0">
                <a:latin typeface="Times New Roman" panose="02020603050405020304" pitchFamily="18" charset="0"/>
                <a:ea typeface="楷体_GB2312" pitchFamily="49" charset="-122"/>
              </a:rPr>
              <a:t>矢量，简称广义关节力矩。对于转动关节，</a:t>
            </a:r>
            <a:r>
              <a:rPr lang="en-US" altLang="zh-CN" sz="2200" b="1" i="1" dirty="0">
                <a:latin typeface="Times New Roman" panose="02020603050405020304" pitchFamily="18" charset="0"/>
                <a:ea typeface="楷体_GB2312" pitchFamily="49" charset="-122"/>
              </a:rPr>
              <a:t>τ</a:t>
            </a:r>
            <a:r>
              <a:rPr lang="en-US" altLang="zh-CN" sz="2200" b="1" i="1" baseline="-25000" dirty="0">
                <a:latin typeface="Times New Roman" panose="02020603050405020304" pitchFamily="18" charset="0"/>
                <a:ea typeface="楷体_GB2312" pitchFamily="49" charset="-122"/>
              </a:rPr>
              <a:t>i</a:t>
            </a:r>
            <a:r>
              <a:rPr lang="en-US" altLang="zh-CN" sz="2200" i="1" baseline="-25000" dirty="0">
                <a:latin typeface="Times New Roman" panose="02020603050405020304" pitchFamily="18" charset="0"/>
                <a:ea typeface="楷体_GB2312" pitchFamily="49" charset="-122"/>
              </a:rPr>
              <a:t>  </a:t>
            </a:r>
            <a:r>
              <a:rPr lang="zh-CN" altLang="en-US" sz="2200" dirty="0">
                <a:latin typeface="Times New Roman" panose="02020603050405020304" pitchFamily="18" charset="0"/>
                <a:ea typeface="楷体_GB2312" pitchFamily="49" charset="-122"/>
              </a:rPr>
              <a:t>表示关节驱动力矩；对于移动关节，</a:t>
            </a:r>
            <a:r>
              <a:rPr lang="en-US" altLang="zh-CN" sz="2200" b="1" i="1" dirty="0">
                <a:latin typeface="Times New Roman" panose="02020603050405020304" pitchFamily="18" charset="0"/>
                <a:ea typeface="楷体_GB2312" pitchFamily="49" charset="-122"/>
              </a:rPr>
              <a:t>τ</a:t>
            </a:r>
            <a:r>
              <a:rPr lang="en-US" altLang="zh-CN" sz="2200" b="1" i="1" baseline="-25000" dirty="0">
                <a:latin typeface="Times New Roman" panose="02020603050405020304" pitchFamily="18" charset="0"/>
                <a:ea typeface="楷体_GB2312" pitchFamily="49" charset="-122"/>
              </a:rPr>
              <a:t>i  </a:t>
            </a:r>
            <a:r>
              <a:rPr lang="zh-CN" altLang="en-US" sz="2200" dirty="0">
                <a:latin typeface="Times New Roman" panose="02020603050405020304" pitchFamily="18" charset="0"/>
                <a:ea typeface="楷体_GB2312" pitchFamily="49" charset="-122"/>
              </a:rPr>
              <a:t>表示关节驱动力。</a:t>
            </a:r>
          </a:p>
        </p:txBody>
      </p:sp>
      <p:sp>
        <p:nvSpPr>
          <p:cNvPr id="5" name="文本框 4"/>
          <p:cNvSpPr txBox="1">
            <a:spLocks noRot="1" noChangeAspect="1" noMove="1" noResize="1" noEditPoints="1" noAdjustHandles="1" noChangeArrowheads="1" noChangeShapeType="1" noTextEdit="1"/>
          </p:cNvSpPr>
          <p:nvPr/>
        </p:nvSpPr>
        <p:spPr>
          <a:xfrm>
            <a:off x="619429" y="1705151"/>
            <a:ext cx="8286750" cy="1447448"/>
          </a:xfrm>
          <a:prstGeom prst="rect">
            <a:avLst/>
          </a:prstGeom>
          <a:blipFill>
            <a:blip r:embed="rId2"/>
            <a:stretch>
              <a:fillRect/>
            </a:stretch>
          </a:blipFill>
        </p:spPr>
        <p:txBody>
          <a:bodyPr/>
          <a:lstStyle/>
          <a:p>
            <a:pPr marR="0" defTabSz="914400">
              <a:buClrTx/>
              <a:buSzTx/>
              <a:buFontTx/>
              <a:buNone/>
              <a:defRPr/>
            </a:pPr>
            <a:r>
              <a:rPr kumimoji="0" lang="zh-CN" altLang="en-US" kern="1200" cap="none" spc="0" normalizeH="0" baseline="0" noProof="0">
                <a:noFill/>
                <a:latin typeface="等线" panose="02010600030101010101" pitchFamily="2" charset="-122"/>
                <a:ea typeface="等线" panose="02010600030101010101" pitchFamily="2" charset="-122"/>
                <a:cs typeface="+mn-cs"/>
              </a:rPr>
              <a:t> </a:t>
            </a:r>
          </a:p>
        </p:txBody>
      </p:sp>
      <p:sp>
        <p:nvSpPr>
          <p:cNvPr id="6" name="文本框 5"/>
          <p:cNvSpPr txBox="1">
            <a:spLocks noRot="1" noChangeAspect="1" noMove="1" noResize="1" noEditPoints="1" noAdjustHandles="1" noChangeArrowheads="1" noChangeShapeType="1" noTextEdit="1"/>
          </p:cNvSpPr>
          <p:nvPr/>
        </p:nvSpPr>
        <p:spPr>
          <a:xfrm>
            <a:off x="3320952" y="3989232"/>
            <a:ext cx="2502095" cy="375872"/>
          </a:xfrm>
          <a:prstGeom prst="rect">
            <a:avLst/>
          </a:prstGeom>
          <a:blipFill>
            <a:blip r:embed="rId3"/>
            <a:stretch>
              <a:fillRect l="-976" t="-1613" r="-732" b="-14516"/>
            </a:stretch>
          </a:blipFill>
        </p:spPr>
        <p:txBody>
          <a:bodyPr/>
          <a:lstStyle/>
          <a:p>
            <a:pPr marR="0" defTabSz="914400">
              <a:buClrTx/>
              <a:buSzTx/>
              <a:buFontTx/>
              <a:buNone/>
              <a:defRPr/>
            </a:pPr>
            <a:r>
              <a:rPr kumimoji="0" lang="zh-CN" altLang="en-US" kern="1200" cap="none" spc="0" normalizeH="0" baseline="0" noProof="0" dirty="0">
                <a:noFill/>
                <a:latin typeface="等线" panose="02010600030101010101" pitchFamily="2" charset="-122"/>
                <a:ea typeface="等线" panose="02010600030101010101" pitchFamily="2" charset="-122"/>
                <a:cs typeface="+mn-cs"/>
              </a:rPr>
              <a:t>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228600" y="533400"/>
            <a:ext cx="8915400" cy="11348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lnSpc>
                <a:spcPct val="150000"/>
              </a:lnSpc>
              <a:spcBef>
                <a:spcPct val="50000"/>
              </a:spcBef>
              <a:buClrTx/>
              <a:buSzTx/>
              <a:buFontTx/>
              <a:buNone/>
            </a:pPr>
            <a:r>
              <a:rPr lang="zh-CN" altLang="en-US" sz="2400" b="1" dirty="0">
                <a:latin typeface="Times New Roman" panose="02020603050405020304" pitchFamily="18" charset="0"/>
                <a:ea typeface="楷体_GB2312" pitchFamily="49" charset="-122"/>
              </a:rPr>
              <a:t>例：平面</a:t>
            </a:r>
            <a:r>
              <a:rPr lang="en-US" altLang="zh-CN" sz="2400" b="1" dirty="0">
                <a:latin typeface="Times New Roman" panose="02020603050405020304" pitchFamily="18" charset="0"/>
                <a:ea typeface="楷体_GB2312" pitchFamily="49" charset="-122"/>
              </a:rPr>
              <a:t>RP</a:t>
            </a:r>
            <a:r>
              <a:rPr lang="zh-CN" altLang="en-US" sz="2400" b="1" dirty="0">
                <a:latin typeface="Times New Roman" panose="02020603050405020304" pitchFamily="18" charset="0"/>
                <a:ea typeface="楷体_GB2312" pitchFamily="49" charset="-122"/>
              </a:rPr>
              <a:t>机械手如图所示，连杆1和连杆2的质量分别为</a:t>
            </a:r>
            <a:r>
              <a:rPr lang="en-US" altLang="zh-CN" sz="2400" b="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m</a:t>
            </a:r>
            <a:r>
              <a:rPr lang="en-US" altLang="zh-CN" sz="2400" b="1" baseline="-25000" dirty="0">
                <a:latin typeface="Times New Roman" panose="02020603050405020304" pitchFamily="18" charset="0"/>
                <a:ea typeface="楷体_GB2312" pitchFamily="49" charset="-122"/>
              </a:rPr>
              <a:t>2</a:t>
            </a:r>
            <a:r>
              <a:rPr lang="en-US" altLang="zh-CN" sz="2400" b="1" dirty="0">
                <a:latin typeface="Times New Roman" panose="02020603050405020304" pitchFamily="18" charset="0"/>
                <a:ea typeface="楷体_GB2312" pitchFamily="49" charset="-122"/>
              </a:rPr>
              <a:t>，</a:t>
            </a:r>
            <a:r>
              <a:rPr lang="zh-CN" altLang="en-US" sz="2400" b="1" dirty="0">
                <a:latin typeface="Times New Roman" panose="02020603050405020304" pitchFamily="18" charset="0"/>
                <a:ea typeface="楷体_GB2312" pitchFamily="49" charset="-122"/>
              </a:rPr>
              <a:t>质心的位置由</a:t>
            </a:r>
            <a:r>
              <a:rPr lang="en-US" altLang="zh-CN" sz="2400" b="1" dirty="0">
                <a:latin typeface="Times New Roman" panose="02020603050405020304" pitchFamily="18" charset="0"/>
                <a:ea typeface="楷体_GB2312" pitchFamily="49" charset="-122"/>
              </a:rPr>
              <a:t>l</a:t>
            </a:r>
            <a:r>
              <a:rPr lang="en-US" altLang="zh-CN" sz="2400" b="1" baseline="-25000" dirty="0">
                <a:latin typeface="Times New Roman" panose="02020603050405020304" pitchFamily="18" charset="0"/>
                <a:ea typeface="楷体_GB2312" pitchFamily="49" charset="-122"/>
              </a:rPr>
              <a:t>1</a:t>
            </a:r>
            <a:r>
              <a:rPr lang="zh-CN" altLang="en-US" sz="2400" b="1" dirty="0">
                <a:latin typeface="Times New Roman" panose="02020603050405020304" pitchFamily="18" charset="0"/>
                <a:ea typeface="楷体_GB2312" pitchFamily="49" charset="-122"/>
              </a:rPr>
              <a:t>和</a:t>
            </a:r>
            <a:r>
              <a:rPr lang="en-US" altLang="zh-CN" sz="2400" b="1" dirty="0">
                <a:latin typeface="Times New Roman" panose="02020603050405020304" pitchFamily="18" charset="0"/>
                <a:ea typeface="楷体_GB2312" pitchFamily="49" charset="-122"/>
              </a:rPr>
              <a:t>d</a:t>
            </a:r>
            <a:r>
              <a:rPr lang="en-US" altLang="zh-CN" sz="2400" b="1" baseline="-25000" dirty="0">
                <a:latin typeface="Times New Roman" panose="02020603050405020304" pitchFamily="18" charset="0"/>
                <a:ea typeface="楷体_GB2312" pitchFamily="49" charset="-122"/>
              </a:rPr>
              <a:t>2</a:t>
            </a:r>
            <a:r>
              <a:rPr lang="zh-CN" altLang="en-US" sz="2400" b="1" dirty="0">
                <a:latin typeface="Times New Roman" panose="02020603050405020304" pitchFamily="18" charset="0"/>
                <a:ea typeface="楷体_GB2312" pitchFamily="49" charset="-122"/>
              </a:rPr>
              <a:t>所规定，惯性张量为（</a:t>
            </a:r>
            <a:r>
              <a:rPr lang="en-US" altLang="zh-CN" sz="2400" b="1" dirty="0">
                <a:latin typeface="Times New Roman" panose="02020603050405020304" pitchFamily="18" charset="0"/>
                <a:ea typeface="楷体_GB2312" pitchFamily="49" charset="-122"/>
              </a:rPr>
              <a:t>z</a:t>
            </a:r>
            <a:r>
              <a:rPr lang="zh-CN" altLang="en-US" sz="2400" b="1" dirty="0">
                <a:latin typeface="Times New Roman" panose="02020603050405020304" pitchFamily="18" charset="0"/>
                <a:ea typeface="楷体_GB2312" pitchFamily="49" charset="-122"/>
              </a:rPr>
              <a:t>轴垂直纸面）：</a:t>
            </a:r>
          </a:p>
        </p:txBody>
      </p:sp>
      <p:pic>
        <p:nvPicPr>
          <p:cNvPr id="3" name="Picture 3"/>
          <p:cNvPicPr>
            <a:picLocks noChangeAspect="1"/>
          </p:cNvPicPr>
          <p:nvPr/>
        </p:nvPicPr>
        <p:blipFill>
          <a:blip r:embed="rId2"/>
          <a:srcRect r="51646"/>
          <a:stretch>
            <a:fillRect/>
          </a:stretch>
        </p:blipFill>
        <p:spPr>
          <a:xfrm>
            <a:off x="762000" y="2286000"/>
            <a:ext cx="2641600" cy="1362075"/>
          </a:xfrm>
          <a:prstGeom prst="rect">
            <a:avLst/>
          </a:prstGeom>
          <a:noFill/>
          <a:ln w="9525">
            <a:noFill/>
          </a:ln>
        </p:spPr>
      </p:pic>
      <p:pic>
        <p:nvPicPr>
          <p:cNvPr id="4" name="Picture 4"/>
          <p:cNvPicPr>
            <a:picLocks noChangeAspect="1"/>
          </p:cNvPicPr>
          <p:nvPr/>
        </p:nvPicPr>
        <p:blipFill>
          <a:blip r:embed="rId3"/>
          <a:srcRect l="11461" t="10257" r="4497" b="7692"/>
          <a:stretch>
            <a:fillRect/>
          </a:stretch>
        </p:blipFill>
        <p:spPr>
          <a:xfrm>
            <a:off x="4114800" y="2290763"/>
            <a:ext cx="4737100" cy="3446462"/>
          </a:xfrm>
          <a:prstGeom prst="rect">
            <a:avLst/>
          </a:prstGeom>
          <a:noFill/>
          <a:ln w="9525">
            <a:noFill/>
          </a:ln>
        </p:spPr>
      </p:pic>
      <p:pic>
        <p:nvPicPr>
          <p:cNvPr id="5" name="Picture 5"/>
          <p:cNvPicPr>
            <a:picLocks noChangeAspect="1"/>
          </p:cNvPicPr>
          <p:nvPr/>
        </p:nvPicPr>
        <p:blipFill>
          <a:blip r:embed="rId2"/>
          <a:srcRect l="48727"/>
          <a:stretch>
            <a:fillRect/>
          </a:stretch>
        </p:blipFill>
        <p:spPr>
          <a:xfrm>
            <a:off x="762000" y="4495800"/>
            <a:ext cx="2665413" cy="129540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228600" y="441325"/>
            <a:ext cx="44148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解：连杆1，2的动能分别为：</a:t>
            </a:r>
            <a:endParaRPr lang="zh-CN" altLang="en-US" sz="2400" dirty="0">
              <a:latin typeface="Times New Roman" panose="02020603050405020304" pitchFamily="18" charset="0"/>
              <a:ea typeface="楷体_GB2312" pitchFamily="49" charset="-122"/>
            </a:endParaRPr>
          </a:p>
        </p:txBody>
      </p:sp>
      <p:pic>
        <p:nvPicPr>
          <p:cNvPr id="3" name="Picture 3"/>
          <p:cNvPicPr>
            <a:picLocks noChangeAspect="1"/>
          </p:cNvPicPr>
          <p:nvPr/>
        </p:nvPicPr>
        <p:blipFill>
          <a:blip r:embed="rId2"/>
          <a:srcRect b="49806"/>
          <a:stretch>
            <a:fillRect/>
          </a:stretch>
        </p:blipFill>
        <p:spPr>
          <a:xfrm>
            <a:off x="2895600" y="949325"/>
            <a:ext cx="4049713" cy="823913"/>
          </a:xfrm>
          <a:prstGeom prst="rect">
            <a:avLst/>
          </a:prstGeom>
          <a:noFill/>
          <a:ln w="9525">
            <a:noFill/>
          </a:ln>
        </p:spPr>
      </p:pic>
      <p:sp>
        <p:nvSpPr>
          <p:cNvPr id="4" name="Text Box 4"/>
          <p:cNvSpPr txBox="1"/>
          <p:nvPr/>
        </p:nvSpPr>
        <p:spPr>
          <a:xfrm>
            <a:off x="304800" y="2879725"/>
            <a:ext cx="3505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机械手总的动能为</a:t>
            </a:r>
          </a:p>
        </p:txBody>
      </p:sp>
      <p:pic>
        <p:nvPicPr>
          <p:cNvPr id="5" name="Picture 5"/>
          <p:cNvPicPr>
            <a:picLocks noChangeAspect="1"/>
          </p:cNvPicPr>
          <p:nvPr/>
        </p:nvPicPr>
        <p:blipFill>
          <a:blip r:embed="rId3"/>
          <a:stretch>
            <a:fillRect/>
          </a:stretch>
        </p:blipFill>
        <p:spPr>
          <a:xfrm>
            <a:off x="2438400" y="3471863"/>
            <a:ext cx="5257800" cy="1252537"/>
          </a:xfrm>
          <a:prstGeom prst="rect">
            <a:avLst/>
          </a:prstGeom>
          <a:noFill/>
          <a:ln w="9525">
            <a:noFill/>
          </a:ln>
        </p:spPr>
      </p:pic>
      <p:sp>
        <p:nvSpPr>
          <p:cNvPr id="6" name="Text Box 6"/>
          <p:cNvSpPr txBox="1"/>
          <p:nvPr/>
        </p:nvSpPr>
        <p:spPr>
          <a:xfrm>
            <a:off x="304800" y="5165725"/>
            <a:ext cx="4343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连杆1，2的势能分别为</a:t>
            </a:r>
          </a:p>
        </p:txBody>
      </p:sp>
      <p:pic>
        <p:nvPicPr>
          <p:cNvPr id="7" name="Picture 7"/>
          <p:cNvPicPr>
            <a:picLocks noChangeAspect="1"/>
          </p:cNvPicPr>
          <p:nvPr/>
        </p:nvPicPr>
        <p:blipFill>
          <a:blip r:embed="rId4"/>
          <a:srcRect r="54716" b="320"/>
          <a:stretch>
            <a:fillRect/>
          </a:stretch>
        </p:blipFill>
        <p:spPr>
          <a:xfrm>
            <a:off x="3779838" y="5138738"/>
            <a:ext cx="1719262" cy="463550"/>
          </a:xfrm>
          <a:prstGeom prst="rect">
            <a:avLst/>
          </a:prstGeom>
          <a:noFill/>
          <a:ln w="9525">
            <a:noFill/>
          </a:ln>
        </p:spPr>
      </p:pic>
      <p:sp>
        <p:nvSpPr>
          <p:cNvPr id="8" name="Text Box 8"/>
          <p:cNvSpPr txBox="1"/>
          <p:nvPr/>
        </p:nvSpPr>
        <p:spPr>
          <a:xfrm>
            <a:off x="228600" y="6003925"/>
            <a:ext cx="472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机械手总的位能（势能）为</a:t>
            </a:r>
          </a:p>
        </p:txBody>
      </p:sp>
      <p:pic>
        <p:nvPicPr>
          <p:cNvPr id="9" name="Picture 9"/>
          <p:cNvPicPr>
            <a:picLocks noChangeAspect="1"/>
          </p:cNvPicPr>
          <p:nvPr/>
        </p:nvPicPr>
        <p:blipFill>
          <a:blip r:embed="rId5"/>
          <a:stretch>
            <a:fillRect/>
          </a:stretch>
        </p:blipFill>
        <p:spPr>
          <a:xfrm>
            <a:off x="4267200" y="5972175"/>
            <a:ext cx="4495800" cy="481013"/>
          </a:xfrm>
          <a:prstGeom prst="rect">
            <a:avLst/>
          </a:prstGeom>
          <a:noFill/>
          <a:ln w="9525">
            <a:noFill/>
          </a:ln>
        </p:spPr>
      </p:pic>
      <p:pic>
        <p:nvPicPr>
          <p:cNvPr id="10" name="Picture 10"/>
          <p:cNvPicPr>
            <a:picLocks noChangeAspect="1"/>
          </p:cNvPicPr>
          <p:nvPr/>
        </p:nvPicPr>
        <p:blipFill>
          <a:blip r:embed="rId6"/>
          <a:srcRect t="51161"/>
          <a:stretch>
            <a:fillRect/>
          </a:stretch>
        </p:blipFill>
        <p:spPr>
          <a:xfrm>
            <a:off x="2916238" y="1844675"/>
            <a:ext cx="4049712" cy="801688"/>
          </a:xfrm>
          <a:prstGeom prst="rect">
            <a:avLst/>
          </a:prstGeom>
          <a:noFill/>
          <a:ln w="9525">
            <a:noFill/>
          </a:ln>
        </p:spPr>
      </p:pic>
      <p:sp>
        <p:nvSpPr>
          <p:cNvPr id="11" name="AutoShape 11"/>
          <p:cNvSpPr/>
          <p:nvPr/>
        </p:nvSpPr>
        <p:spPr>
          <a:xfrm>
            <a:off x="2339975" y="981075"/>
            <a:ext cx="360363" cy="1582738"/>
          </a:xfrm>
          <a:prstGeom prst="leftBrace">
            <a:avLst>
              <a:gd name="adj1" fmla="val 36600"/>
              <a:gd name="adj2" fmla="val 50000"/>
            </a:avLst>
          </a:prstGeom>
          <a:noFill/>
          <a:ln w="38100" cap="flat" cmpd="sng">
            <a:solidFill>
              <a:srgbClr val="FF33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0"/>
              </a:spcBef>
              <a:buClrTx/>
              <a:buSzTx/>
              <a:buFontTx/>
              <a:buNone/>
            </a:pPr>
            <a:endParaRPr lang="zh-CN" altLang="en-US" sz="1800" dirty="0"/>
          </a:p>
        </p:txBody>
      </p:sp>
      <p:pic>
        <p:nvPicPr>
          <p:cNvPr id="12" name="Picture 12"/>
          <p:cNvPicPr>
            <a:picLocks noChangeAspect="1"/>
          </p:cNvPicPr>
          <p:nvPr/>
        </p:nvPicPr>
        <p:blipFill>
          <a:blip r:embed="rId4"/>
          <a:srcRect l="48152" t="14743"/>
          <a:stretch>
            <a:fillRect/>
          </a:stretch>
        </p:blipFill>
        <p:spPr>
          <a:xfrm>
            <a:off x="5940425" y="5143500"/>
            <a:ext cx="2165350" cy="4365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par>
                                <p:cTn id="23" presetID="53" presetClass="entr" presetSubtype="16"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0-#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 presetClass="entr" presetSubtype="2" fill="hold" nodeType="afterEffect">
                                  <p:stCondLst>
                                    <p:cond delay="0"/>
                                  </p:stCondLst>
                                  <p:childTnLst>
                                    <p:set>
                                      <p:cBhvr>
                                        <p:cTn id="36" dur="1000" fill="hold">
                                          <p:stCondLst>
                                            <p:cond delay="0"/>
                                          </p:stCondLst>
                                        </p:cTn>
                                        <p:tgtEl>
                                          <p:spTgt spid="7"/>
                                        </p:tgtEl>
                                        <p:attrNameLst>
                                          <p:attrName>style.visibility</p:attrName>
                                        </p:attrNameLst>
                                      </p:cBhvr>
                                      <p:to>
                                        <p:strVal val="visible"/>
                                      </p:to>
                                    </p:set>
                                    <p:anim calcmode="lin" valueType="num">
                                      <p:cBhvr additive="base">
                                        <p:cTn id="37" dur="1000" fill="hold"/>
                                        <p:tgtEl>
                                          <p:spTgt spid="7"/>
                                        </p:tgtEl>
                                        <p:attrNameLst>
                                          <p:attrName>ppt_x</p:attrName>
                                        </p:attrNameLst>
                                      </p:cBhvr>
                                      <p:tavLst>
                                        <p:tav tm="0">
                                          <p:val>
                                            <p:strVal val="1+#ppt_w/2"/>
                                          </p:val>
                                        </p:tav>
                                        <p:tav tm="100000">
                                          <p:val>
                                            <p:strVal val="#ppt_x"/>
                                          </p:val>
                                        </p:tav>
                                      </p:tavLst>
                                    </p:anim>
                                    <p:anim calcmode="lin" valueType="num">
                                      <p:cBhvr additive="base">
                                        <p:cTn id="38" dur="1000" fill="hold"/>
                                        <p:tgtEl>
                                          <p:spTgt spid="7"/>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000" fill="hold">
                                          <p:stCondLst>
                                            <p:cond delay="0"/>
                                          </p:stCondLst>
                                        </p:cTn>
                                        <p:tgtEl>
                                          <p:spTgt spid="12"/>
                                        </p:tgtEl>
                                        <p:attrNameLst>
                                          <p:attrName>style.visibility</p:attrName>
                                        </p:attrNameLst>
                                      </p:cBhvr>
                                      <p:to>
                                        <p:strVal val="visible"/>
                                      </p:to>
                                    </p:set>
                                    <p:anim calcmode="lin" valueType="num">
                                      <p:cBhvr additive="base">
                                        <p:cTn id="41" dur="1000" fill="hold"/>
                                        <p:tgtEl>
                                          <p:spTgt spid="12"/>
                                        </p:tgtEl>
                                        <p:attrNameLst>
                                          <p:attrName>ppt_x</p:attrName>
                                        </p:attrNameLst>
                                      </p:cBhvr>
                                      <p:tavLst>
                                        <p:tav tm="0">
                                          <p:val>
                                            <p:strVal val="1+#ppt_w/2"/>
                                          </p:val>
                                        </p:tav>
                                        <p:tav tm="100000">
                                          <p:val>
                                            <p:strVal val="#ppt_x"/>
                                          </p:val>
                                        </p:tav>
                                      </p:tavLst>
                                    </p:anim>
                                    <p:anim calcmode="lin" valueType="num">
                                      <p:cBhvr additive="base">
                                        <p:cTn id="42"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0-#ppt_w/2"/>
                                          </p:val>
                                        </p:tav>
                                        <p:tav tm="100000">
                                          <p:val>
                                            <p:strVal val="#ppt_x"/>
                                          </p:val>
                                        </p:tav>
                                      </p:tavLst>
                                    </p:anim>
                                    <p:anim calcmode="lin" valueType="num">
                                      <p:cBhvr additive="base">
                                        <p:cTn id="48" dur="500" fill="hold"/>
                                        <p:tgtEl>
                                          <p:spTgt spid="8"/>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1+#ppt_w/2"/>
                                          </p:val>
                                        </p:tav>
                                        <p:tav tm="100000">
                                          <p:val>
                                            <p:strVal val="#ppt_x"/>
                                          </p:val>
                                        </p:tav>
                                      </p:tavLst>
                                    </p:anim>
                                    <p:anim calcmode="lin" valueType="num">
                                      <p:cBhvr additive="base">
                                        <p:cTn id="5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381000" y="667544"/>
            <a:ext cx="2590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400" b="1" dirty="0">
                <a:latin typeface="Times New Roman" panose="02020603050405020304" pitchFamily="18" charset="0"/>
                <a:ea typeface="楷体_GB2312" pitchFamily="49" charset="-122"/>
              </a:rPr>
              <a:t>计算各偏导数</a:t>
            </a:r>
          </a:p>
        </p:txBody>
      </p:sp>
      <p:graphicFrame>
        <p:nvGraphicFramePr>
          <p:cNvPr id="3" name="Object 3"/>
          <p:cNvGraphicFramePr>
            <a:graphicFrameLocks noChangeAspect="1"/>
          </p:cNvGraphicFramePr>
          <p:nvPr/>
        </p:nvGraphicFramePr>
        <p:xfrm>
          <a:off x="2809540" y="941465"/>
          <a:ext cx="3524920" cy="928340"/>
        </p:xfrm>
        <a:graphic>
          <a:graphicData uri="http://schemas.openxmlformats.org/presentationml/2006/ole">
            <mc:AlternateContent xmlns:mc="http://schemas.openxmlformats.org/markup-compatibility/2006">
              <mc:Choice xmlns:v="urn:schemas-microsoft-com:vml" Requires="v">
                <p:oleObj spid="_x0000_s64595" r:id="rId3" imgW="3667125" imgH="971550" progId="Paint.Picture">
                  <p:embed/>
                </p:oleObj>
              </mc:Choice>
              <mc:Fallback>
                <p:oleObj r:id="rId3" imgW="3667125" imgH="971550" progId="Paint.Picture">
                  <p:embed/>
                  <p:pic>
                    <p:nvPicPr>
                      <p:cNvPr id="0" name="Object 3"/>
                      <p:cNvPicPr/>
                      <p:nvPr/>
                    </p:nvPicPr>
                    <p:blipFill>
                      <a:blip r:embed="rId4"/>
                      <a:stretch>
                        <a:fillRect/>
                      </a:stretch>
                    </p:blipFill>
                    <p:spPr>
                      <a:xfrm>
                        <a:off x="2809540" y="941465"/>
                        <a:ext cx="3524920" cy="928340"/>
                      </a:xfrm>
                      <a:prstGeom prst="rect">
                        <a:avLst/>
                      </a:prstGeom>
                      <a:noFill/>
                      <a:ln w="38100">
                        <a:noFill/>
                        <a:miter/>
                      </a:ln>
                    </p:spPr>
                  </p:pic>
                </p:oleObj>
              </mc:Fallback>
            </mc:AlternateContent>
          </a:graphicData>
        </a:graphic>
      </p:graphicFrame>
      <p:graphicFrame>
        <p:nvGraphicFramePr>
          <p:cNvPr id="4" name="Object 4"/>
          <p:cNvGraphicFramePr>
            <a:graphicFrameLocks noChangeAspect="1"/>
          </p:cNvGraphicFramePr>
          <p:nvPr/>
        </p:nvGraphicFramePr>
        <p:xfrm>
          <a:off x="1547664" y="1907630"/>
          <a:ext cx="2057400" cy="822325"/>
        </p:xfrm>
        <a:graphic>
          <a:graphicData uri="http://schemas.openxmlformats.org/presentationml/2006/ole">
            <mc:AlternateContent xmlns:mc="http://schemas.openxmlformats.org/markup-compatibility/2006">
              <mc:Choice xmlns:v="urn:schemas-microsoft-com:vml" Requires="v">
                <p:oleObj spid="_x0000_s64596" r:id="rId5" imgW="1685925" imgH="723900" progId="Paint.Picture">
                  <p:embed/>
                </p:oleObj>
              </mc:Choice>
              <mc:Fallback>
                <p:oleObj r:id="rId5" imgW="1685925" imgH="723900" progId="Paint.Picture">
                  <p:embed/>
                  <p:pic>
                    <p:nvPicPr>
                      <p:cNvPr id="0" name="Object 4"/>
                      <p:cNvPicPr/>
                      <p:nvPr/>
                    </p:nvPicPr>
                    <p:blipFill>
                      <a:blip r:embed="rId6"/>
                      <a:stretch>
                        <a:fillRect/>
                      </a:stretch>
                    </p:blipFill>
                    <p:spPr>
                      <a:xfrm>
                        <a:off x="1547664" y="1907630"/>
                        <a:ext cx="2057400" cy="822325"/>
                      </a:xfrm>
                      <a:prstGeom prst="rect">
                        <a:avLst/>
                      </a:prstGeom>
                      <a:noFill/>
                      <a:ln w="38100">
                        <a:noFill/>
                        <a:miter/>
                      </a:ln>
                    </p:spPr>
                  </p:pic>
                </p:oleObj>
              </mc:Fallback>
            </mc:AlternateContent>
          </a:graphicData>
        </a:graphic>
      </p:graphicFrame>
      <p:graphicFrame>
        <p:nvGraphicFramePr>
          <p:cNvPr id="5" name="Object 5"/>
          <p:cNvGraphicFramePr>
            <a:graphicFrameLocks noChangeAspect="1"/>
          </p:cNvGraphicFramePr>
          <p:nvPr/>
        </p:nvGraphicFramePr>
        <p:xfrm>
          <a:off x="5148064" y="1907630"/>
          <a:ext cx="2743200" cy="825500"/>
        </p:xfrm>
        <a:graphic>
          <a:graphicData uri="http://schemas.openxmlformats.org/presentationml/2006/ole">
            <mc:AlternateContent xmlns:mc="http://schemas.openxmlformats.org/markup-compatibility/2006">
              <mc:Choice xmlns:v="urn:schemas-microsoft-com:vml" Requires="v">
                <p:oleObj spid="_x0000_s64597" r:id="rId7" imgW="2524125" imgH="733425" progId="Paint.Picture">
                  <p:embed/>
                </p:oleObj>
              </mc:Choice>
              <mc:Fallback>
                <p:oleObj r:id="rId7" imgW="2524125" imgH="733425" progId="Paint.Picture">
                  <p:embed/>
                  <p:pic>
                    <p:nvPicPr>
                      <p:cNvPr id="0" name="Object 5"/>
                      <p:cNvPicPr/>
                      <p:nvPr/>
                    </p:nvPicPr>
                    <p:blipFill>
                      <a:blip r:embed="rId8"/>
                      <a:stretch>
                        <a:fillRect/>
                      </a:stretch>
                    </p:blipFill>
                    <p:spPr>
                      <a:xfrm>
                        <a:off x="5148064" y="1907630"/>
                        <a:ext cx="2743200" cy="825500"/>
                      </a:xfrm>
                      <a:prstGeom prst="rect">
                        <a:avLst/>
                      </a:prstGeom>
                      <a:noFill/>
                      <a:ln w="38100">
                        <a:noFill/>
                        <a:miter/>
                      </a:ln>
                    </p:spPr>
                  </p:pic>
                </p:oleObj>
              </mc:Fallback>
            </mc:AlternateContent>
          </a:graphicData>
        </a:graphic>
      </p:graphicFrame>
      <p:pic>
        <p:nvPicPr>
          <p:cNvPr id="6" name="Picture 6"/>
          <p:cNvPicPr>
            <a:picLocks noChangeAspect="1"/>
          </p:cNvPicPr>
          <p:nvPr/>
        </p:nvPicPr>
        <p:blipFill>
          <a:blip r:embed="rId9"/>
          <a:srcRect b="49504"/>
          <a:stretch>
            <a:fillRect/>
          </a:stretch>
        </p:blipFill>
        <p:spPr>
          <a:xfrm>
            <a:off x="895672" y="3645024"/>
            <a:ext cx="7924800" cy="646113"/>
          </a:xfrm>
          <a:prstGeom prst="rect">
            <a:avLst/>
          </a:prstGeom>
          <a:noFill/>
          <a:ln w="9525">
            <a:noFill/>
          </a:ln>
        </p:spPr>
      </p:pic>
      <p:grpSp>
        <p:nvGrpSpPr>
          <p:cNvPr id="7" name="Group 7"/>
          <p:cNvGrpSpPr/>
          <p:nvPr/>
        </p:nvGrpSpPr>
        <p:grpSpPr>
          <a:xfrm>
            <a:off x="381000" y="2729680"/>
            <a:ext cx="8763000" cy="874712"/>
            <a:chOff x="240" y="2523"/>
            <a:chExt cx="5520" cy="551"/>
          </a:xfrm>
        </p:grpSpPr>
        <p:sp>
          <p:nvSpPr>
            <p:cNvPr id="8" name="Text Box 8"/>
            <p:cNvSpPr txBox="1"/>
            <p:nvPr/>
          </p:nvSpPr>
          <p:spPr>
            <a:xfrm>
              <a:off x="240" y="2637"/>
              <a:ext cx="5520" cy="25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50000"/>
                </a:spcBef>
                <a:buClrTx/>
                <a:buSzTx/>
                <a:buFontTx/>
                <a:buNone/>
              </a:pPr>
              <a:r>
                <a:rPr lang="zh-CN" altLang="en-US" sz="2000" b="1" dirty="0">
                  <a:latin typeface="Times New Roman" panose="02020603050405020304" pitchFamily="18" charset="0"/>
                  <a:ea typeface="楷体_GB2312" pitchFamily="49" charset="-122"/>
                </a:rPr>
                <a:t>将以上结果代入</a:t>
              </a:r>
              <a:r>
                <a:rPr lang="en-US" altLang="zh-CN" sz="2000" b="1" dirty="0">
                  <a:latin typeface="Times New Roman" panose="02020603050405020304" pitchFamily="18" charset="0"/>
                  <a:ea typeface="楷体_GB2312" pitchFamily="49" charset="-122"/>
                </a:rPr>
                <a:t>Lagrange</a:t>
              </a:r>
              <a:r>
                <a:rPr lang="zh-CN" altLang="en-US" sz="2000" b="1" dirty="0">
                  <a:latin typeface="Times New Roman" panose="02020603050405020304" pitchFamily="18" charset="0"/>
                  <a:ea typeface="楷体_GB2312" pitchFamily="49" charset="-122"/>
                </a:rPr>
                <a:t>方程                                           得：</a:t>
              </a:r>
              <a:endParaRPr lang="zh-CN" altLang="en-US" sz="2000" dirty="0">
                <a:latin typeface="Times New Roman" panose="02020603050405020304" pitchFamily="18" charset="0"/>
                <a:ea typeface="楷体_GB2312" pitchFamily="49" charset="-122"/>
              </a:endParaRPr>
            </a:p>
          </p:txBody>
        </p:sp>
        <mc:AlternateContent xmlns:mc="http://schemas.openxmlformats.org/markup-compatibility/2006" xmlns:a14="http://schemas.microsoft.com/office/drawing/2010/main">
          <mc:Choice Requires="a14">
            <p:sp>
              <p:nvSpPr>
                <p:cNvPr id="9" name="Object 9"/>
                <p:cNvSpPr txBox="1"/>
                <p:nvPr/>
              </p:nvSpPr>
              <p:spPr>
                <a:xfrm>
                  <a:off x="2313" y="2523"/>
                  <a:ext cx="1860" cy="551"/>
                </a:xfrm>
                <a:prstGeom prst="rect">
                  <a:avLst/>
                </a:prstGeom>
                <a:noFill/>
                <a:ln w="38100">
                  <a:noFill/>
                  <a:miter/>
                </a:ln>
              </p:spPr>
              <p:txBody>
                <a:bodyPr>
                  <a:noAutofit/>
                </a:bodyPr>
                <a:lstStyle/>
                <a:p>
                  <a:pPr/>
                  <a14:m>
                    <m:oMathPara xmlns:m="http://schemas.openxmlformats.org/officeDocument/2006/math">
                      <m:oMathParaPr>
                        <m:jc m:val="centerGroup"/>
                      </m:oMathParaPr>
                      <m:oMath xmlns:m="http://schemas.openxmlformats.org/officeDocument/2006/math">
                        <m:r>
                          <a:rPr lang="zh-CN" altLang="en-US" sz="2000" i="1">
                            <a:solidFill>
                              <a:srgbClr val="000000"/>
                            </a:solidFill>
                            <a:latin typeface="Cambria Math" panose="02040503050406030204" charset="0"/>
                          </a:rPr>
                          <m:t>𝜏</m:t>
                        </m:r>
                        <m:r>
                          <a:rPr lang="zh-CN" altLang="en-US" sz="2000" i="1">
                            <a:solidFill>
                              <a:srgbClr val="000000"/>
                            </a:solidFill>
                            <a:latin typeface="Cambria Math" panose="02040503050406030204"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charset="0"/>
                              </a:rPr>
                              <m:t>𝑑</m:t>
                            </m:r>
                          </m:num>
                          <m:den>
                            <m:r>
                              <a:rPr lang="zh-CN" altLang="en-US" sz="2000" i="1">
                                <a:solidFill>
                                  <a:srgbClr val="000000"/>
                                </a:solidFill>
                                <a:latin typeface="Cambria Math" panose="02040503050406030204" charset="0"/>
                              </a:rPr>
                              <m:t>𝑑𝑡</m:t>
                            </m:r>
                          </m:den>
                        </m:f>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𝐸</m:t>
                                </m:r>
                              </m:e>
                              <m:sub>
                                <m:r>
                                  <a:rPr lang="zh-CN" altLang="en-US" sz="2000" i="1">
                                    <a:solidFill>
                                      <a:srgbClr val="000000"/>
                                    </a:solidFill>
                                    <a:latin typeface="Cambria Math" panose="02040503050406030204" charset="0"/>
                                  </a:rPr>
                                  <m:t>𝑘</m:t>
                                </m:r>
                              </m:sub>
                            </m:sSub>
                          </m:num>
                          <m:den>
                            <m:r>
                              <a:rPr lang="zh-CN" altLang="en-US" sz="2000" i="1">
                                <a:solidFill>
                                  <a:srgbClr val="000000"/>
                                </a:solidFill>
                                <a:latin typeface="Cambria Math" panose="02040503050406030204" charset="0"/>
                              </a:rPr>
                              <m:t>𝜕</m:t>
                            </m:r>
                            <m:limUpp>
                              <m:limUppPr>
                                <m:ctrlPr>
                                  <a:rPr lang="zh-CN" altLang="en-US" sz="2000" i="1">
                                    <a:solidFill>
                                      <a:srgbClr val="000000"/>
                                    </a:solidFill>
                                    <a:latin typeface="Cambria Math" panose="02040503050406030204" pitchFamily="18" charset="0"/>
                                  </a:rPr>
                                </m:ctrlPr>
                              </m:limUppPr>
                              <m:e>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charset="0"/>
                                      </a:rPr>
                                      <m:t>𝑞</m:t>
                                    </m:r>
                                  </m:e>
                                </m:acc>
                              </m:e>
                              <m:lim>
                                <m:r>
                                  <a:rPr lang="zh-CN" altLang="en-US" sz="2000" i="1">
                                    <a:solidFill>
                                      <a:srgbClr val="000000"/>
                                    </a:solidFill>
                                    <a:latin typeface="Cambria Math" panose="02040503050406030204" charset="0"/>
                                  </a:rPr>
                                  <m:t>•</m:t>
                                </m:r>
                              </m:lim>
                            </m:limUpp>
                          </m:den>
                        </m:f>
                        <m:r>
                          <a:rPr lang="zh-CN" altLang="en-US" sz="2000" i="1">
                            <a:solidFill>
                              <a:srgbClr val="000000"/>
                            </a:solidFill>
                            <a:latin typeface="Cambria Math" panose="02040503050406030204"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𝐸</m:t>
                                </m:r>
                              </m:e>
                              <m:sub>
                                <m:r>
                                  <a:rPr lang="zh-CN" altLang="en-US" sz="2000" i="1">
                                    <a:solidFill>
                                      <a:srgbClr val="000000"/>
                                    </a:solidFill>
                                    <a:latin typeface="Cambria Math" panose="02040503050406030204" charset="0"/>
                                  </a:rPr>
                                  <m:t>𝑘</m:t>
                                </m:r>
                              </m:sub>
                            </m:sSub>
                          </m:num>
                          <m:den>
                            <m:r>
                              <a:rPr lang="zh-CN" altLang="en-US" sz="2000" i="1">
                                <a:solidFill>
                                  <a:srgbClr val="000000"/>
                                </a:solidFill>
                                <a:latin typeface="Cambria Math" panose="02040503050406030204"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charset="0"/>
                                  </a:rPr>
                                  <m:t>𝑞</m:t>
                                </m:r>
                              </m:e>
                            </m:acc>
                          </m:den>
                        </m:f>
                        <m:r>
                          <a:rPr lang="zh-CN" altLang="en-US" sz="2000" i="1">
                            <a:solidFill>
                              <a:srgbClr val="000000"/>
                            </a:solidFill>
                            <a:latin typeface="Cambria Math" panose="02040503050406030204" charset="0"/>
                          </a:rPr>
                          <m:t>+</m:t>
                        </m:r>
                        <m:f>
                          <m:fPr>
                            <m:ctrlPr>
                              <a:rPr lang="zh-CN" altLang="en-US" sz="2000" i="1">
                                <a:solidFill>
                                  <a:srgbClr val="000000"/>
                                </a:solidFill>
                                <a:latin typeface="Cambria Math" panose="02040503050406030204" pitchFamily="18" charset="0"/>
                              </a:rPr>
                            </m:ctrlPr>
                          </m:fPr>
                          <m:num>
                            <m:r>
                              <a:rPr lang="zh-CN" altLang="en-US" sz="2000" i="1">
                                <a:solidFill>
                                  <a:srgbClr val="000000"/>
                                </a:solidFill>
                                <a:latin typeface="Cambria Math" panose="02040503050406030204"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charset="0"/>
                                  </a:rPr>
                                  <m:t>𝐸</m:t>
                                </m:r>
                              </m:e>
                              <m:sub>
                                <m:r>
                                  <a:rPr lang="zh-CN" altLang="en-US" sz="2000" i="1">
                                    <a:solidFill>
                                      <a:srgbClr val="000000"/>
                                    </a:solidFill>
                                    <a:latin typeface="Cambria Math" panose="02040503050406030204" charset="0"/>
                                  </a:rPr>
                                  <m:t>𝑝</m:t>
                                </m:r>
                              </m:sub>
                            </m:sSub>
                          </m:num>
                          <m:den>
                            <m:r>
                              <a:rPr lang="zh-CN" altLang="en-US" sz="2000" i="1">
                                <a:solidFill>
                                  <a:srgbClr val="000000"/>
                                </a:solidFill>
                                <a:latin typeface="Cambria Math" panose="02040503050406030204" charset="0"/>
                              </a:rPr>
                              <m:t>𝜕</m:t>
                            </m:r>
                            <m:acc>
                              <m:accPr>
                                <m:chr m:val="⃑"/>
                                <m:ctrlPr>
                                  <a:rPr lang="zh-CN" altLang="en-US" sz="2000" i="1">
                                    <a:solidFill>
                                      <a:srgbClr val="000000"/>
                                    </a:solidFill>
                                    <a:latin typeface="Cambria Math" panose="02040503050406030204" pitchFamily="18" charset="0"/>
                                  </a:rPr>
                                </m:ctrlPr>
                              </m:accPr>
                              <m:e>
                                <m:r>
                                  <a:rPr lang="zh-CN" altLang="en-US" sz="2000" i="1">
                                    <a:solidFill>
                                      <a:srgbClr val="000000"/>
                                    </a:solidFill>
                                    <a:latin typeface="Cambria Math" panose="02040503050406030204" charset="0"/>
                                  </a:rPr>
                                  <m:t>𝑞</m:t>
                                </m:r>
                              </m:e>
                            </m:acc>
                          </m:den>
                        </m:f>
                      </m:oMath>
                    </m:oMathPara>
                  </a14:m>
                  <a:endParaRPr lang="zh-CN" altLang="en-US" sz="2000" dirty="0"/>
                </a:p>
              </p:txBody>
            </p:sp>
          </mc:Choice>
          <mc:Fallback xmlns="">
            <p:sp>
              <p:nvSpPr>
                <p:cNvPr id="9" name="Object 9"/>
                <p:cNvSpPr txBox="1">
                  <a:spLocks noRot="1" noChangeAspect="1" noMove="1" noResize="1" noEditPoints="1" noAdjustHandles="1" noChangeArrowheads="1" noChangeShapeType="1" noTextEdit="1"/>
                </p:cNvSpPr>
                <p:nvPr/>
              </p:nvSpPr>
              <p:spPr>
                <a:xfrm>
                  <a:off x="2313" y="2523"/>
                  <a:ext cx="1860" cy="551"/>
                </a:xfrm>
                <a:prstGeom prst="rect">
                  <a:avLst/>
                </a:prstGeom>
                <a:blipFill rotWithShape="1">
                  <a:blip r:embed="rId10"/>
                </a:blipFill>
                <a:ln w="38100">
                  <a:noFill/>
                  <a:miter/>
                </a:ln>
              </p:spPr>
              <p:txBody>
                <a:bodyPr/>
                <a:lstStyle/>
                <a:p>
                  <a:r>
                    <a:rPr lang="zh-CN" altLang="en-US">
                      <a:noFill/>
                    </a:rPr>
                    <a:t> </a:t>
                  </a:r>
                </a:p>
              </p:txBody>
            </p:sp>
          </mc:Fallback>
        </mc:AlternateContent>
      </p:grpSp>
      <p:pic>
        <p:nvPicPr>
          <p:cNvPr id="10" name="Picture 10"/>
          <p:cNvPicPr>
            <a:picLocks noChangeAspect="1"/>
          </p:cNvPicPr>
          <p:nvPr/>
        </p:nvPicPr>
        <p:blipFill>
          <a:blip r:embed="rId9"/>
          <a:srcRect t="50745" r="52765" b="-1364"/>
          <a:stretch>
            <a:fillRect/>
          </a:stretch>
        </p:blipFill>
        <p:spPr>
          <a:xfrm>
            <a:off x="903610" y="4324474"/>
            <a:ext cx="3743325" cy="647700"/>
          </a:xfrm>
          <a:prstGeom prst="rect">
            <a:avLst/>
          </a:prstGeom>
          <a:noFill/>
          <a:ln w="9525">
            <a:noFill/>
          </a:ln>
        </p:spPr>
      </p:pic>
      <p:sp>
        <p:nvSpPr>
          <p:cNvPr id="11" name="AutoShape 11"/>
          <p:cNvSpPr/>
          <p:nvPr/>
        </p:nvSpPr>
        <p:spPr>
          <a:xfrm>
            <a:off x="613097" y="3676774"/>
            <a:ext cx="217488" cy="1223963"/>
          </a:xfrm>
          <a:prstGeom prst="leftBrace">
            <a:avLst>
              <a:gd name="adj1" fmla="val 46897"/>
              <a:gd name="adj2" fmla="val 50000"/>
            </a:avLst>
          </a:prstGeom>
          <a:noFill/>
          <a:ln w="38100" cap="flat" cmpd="sng">
            <a:solidFill>
              <a:srgbClr val="FF3300"/>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hlink"/>
              </a:buClr>
              <a:buSzPct val="80000"/>
              <a:buFont typeface="Arial" panose="020B0604020202020204" pitchFamily="34" charset="0"/>
              <a:buChar char="►"/>
              <a:defRPr sz="3200" kern="1200">
                <a:solidFill>
                  <a:schemeClr val="tx1"/>
                </a:solidFill>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anose="05000000000000000000" pitchFamily="2" charset="2"/>
              <a:buChar char="§"/>
              <a:defRPr sz="2800" kern="1200">
                <a:solidFill>
                  <a:schemeClr val="tx1"/>
                </a:solidFill>
                <a:effectLst/>
                <a:latin typeface="+mn-lt"/>
                <a:ea typeface="+mn-ea"/>
                <a:cs typeface="+mn-cs"/>
              </a:defRPr>
            </a:lvl2pPr>
            <a:lvl3pPr marL="1143000" indent="-228600" algn="l" rtl="0" eaLnBrk="0" fontAlgn="base" hangingPunct="0">
              <a:spcBef>
                <a:spcPct val="20000"/>
              </a:spcBef>
              <a:spcAft>
                <a:spcPct val="0"/>
              </a:spcAft>
              <a:buClr>
                <a:schemeClr val="hlink"/>
              </a:buClr>
              <a:buSzPct val="80000"/>
              <a:buFont typeface="Arial" panose="020B0604020202020204" pitchFamily="34" charset="0"/>
              <a:buChar char="►"/>
              <a:defRPr sz="2400" kern="1200">
                <a:solidFill>
                  <a:schemeClr val="tx1"/>
                </a:solidFill>
                <a:effectLst/>
                <a:latin typeface="+mn-lt"/>
                <a:ea typeface="+mn-ea"/>
                <a:cs typeface="+mn-cs"/>
              </a:defRPr>
            </a:lvl3pPr>
            <a:lvl4pPr marL="1600200" indent="-228600" algn="l" rtl="0" eaLnBrk="0" fontAlgn="base" hangingPunct="0">
              <a:spcBef>
                <a:spcPct val="20000"/>
              </a:spcBef>
              <a:spcAft>
                <a:spcPct val="0"/>
              </a:spcAft>
              <a:buClr>
                <a:schemeClr val="folHlink"/>
              </a:buClr>
              <a:buFont typeface="Wingdings" panose="05000000000000000000" pitchFamily="2" charset="2"/>
              <a:buChar char="§"/>
              <a:defRPr sz="2000" kern="1200">
                <a:solidFill>
                  <a:schemeClr val="tx1"/>
                </a:solidFill>
                <a:effectLst/>
                <a:latin typeface="+mn-lt"/>
                <a:ea typeface="+mn-ea"/>
                <a:cs typeface="+mn-cs"/>
              </a:defRPr>
            </a:lvl4pPr>
            <a:lvl5pPr marL="2057400" indent="-228600" algn="l" rtl="0" eaLnBrk="0" fontAlgn="base" hangingPunct="0">
              <a:spcBef>
                <a:spcPct val="20000"/>
              </a:spcBef>
              <a:spcAft>
                <a:spcPct val="0"/>
              </a:spcAft>
              <a:buClr>
                <a:schemeClr val="hlink"/>
              </a:buClr>
              <a:buSzPct val="80000"/>
              <a:buFont typeface="Arial" panose="020B0604020202020204" pitchFamily="34" charset="0"/>
              <a:buChar char="►"/>
              <a:defRPr sz="2000" kern="1200">
                <a:solidFill>
                  <a:schemeClr val="tx1"/>
                </a:solidFill>
                <a:effectLst/>
                <a:latin typeface="+mn-lt"/>
                <a:ea typeface="+mn-ea"/>
                <a:cs typeface="+mn-cs"/>
              </a:defRPr>
            </a:lvl5pPr>
          </a:lstStyle>
          <a:p>
            <a:pPr marL="0" lvl="0" indent="0" eaLnBrk="1" hangingPunct="1">
              <a:spcBef>
                <a:spcPct val="0"/>
              </a:spcBef>
              <a:buClrTx/>
              <a:buSzTx/>
              <a:buFontTx/>
              <a:buNone/>
            </a:pPr>
            <a:endParaRPr lang="zh-CN" altLang="en-US" sz="1800" dirty="0"/>
          </a:p>
        </p:txBody>
      </p:sp>
      <mc:AlternateContent xmlns:mc="http://schemas.openxmlformats.org/markup-compatibility/2006" xmlns:a14="http://schemas.microsoft.com/office/drawing/2010/main">
        <mc:Choice Requires="a14">
          <p:sp>
            <p:nvSpPr>
              <p:cNvPr id="14" name="文本框 13"/>
              <p:cNvSpPr txBox="1"/>
              <p:nvPr/>
            </p:nvSpPr>
            <p:spPr>
              <a:xfrm>
                <a:off x="721841" y="5005511"/>
                <a:ext cx="8098631" cy="1907830"/>
              </a:xfrm>
              <a:prstGeom prst="rect">
                <a:avLst/>
              </a:prstGeom>
              <a:noFill/>
            </p:spPr>
            <p:txBody>
              <a:bodyPr wrap="square" rtlCol="0">
                <a:spAutoFit/>
              </a:bodyPr>
              <a:lstStyle/>
              <a:p>
                <a:r>
                  <a:rPr lang="zh-CN" altLang="en-US" sz="2000" dirty="0"/>
                  <a:t>所以：</a:t>
                </a:r>
                <a:endParaRPr lang="en-US" altLang="zh-CN" sz="2000" dirty="0"/>
              </a:p>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charset="0"/>
                                </a:rPr>
                                <m:t>𝑀</m:t>
                              </m:r>
                              <m:d>
                                <m:dPr>
                                  <m:ctrlPr>
                                    <a:rPr lang="en-US" altLang="zh-CN" sz="2000" b="0" i="1" smtClean="0">
                                      <a:latin typeface="Cambria Math" panose="02040503050406030204" pitchFamily="18" charset="0"/>
                                    </a:rPr>
                                  </m:ctrlPr>
                                </m:dPr>
                                <m:e>
                                  <m:r>
                                    <a:rPr lang="zh-CN" altLang="en-US" sz="2000" b="0" i="1" smtClean="0">
                                      <a:latin typeface="Cambria Math" panose="02040503050406030204" charset="0"/>
                                    </a:rPr>
                                    <m:t>𝜃</m:t>
                                  </m:r>
                                </m:e>
                              </m:d>
                              <m:r>
                                <a:rPr lang="en-US" altLang="zh-CN" sz="2000" b="0" i="1" smtClean="0">
                                  <a:latin typeface="Cambria Math" panose="02040503050406030204" charset="0"/>
                                </a:rPr>
                                <m:t>=</m:t>
                              </m:r>
                              <m:d>
                                <m:dPr>
                                  <m:ctrlPr>
                                    <a:rPr lang="en-US" altLang="zh-CN" sz="2000" b="0" i="1" smtClean="0">
                                      <a:latin typeface="Cambria Math" panose="02040503050406030204" pitchFamily="18" charset="0"/>
                                    </a:rPr>
                                  </m:ctrlPr>
                                </m:dPr>
                                <m:e>
                                  <m:m>
                                    <m:mPr>
                                      <m:mcs>
                                        <m:mc>
                                          <m:mcPr>
                                            <m:count m:val="2"/>
                                            <m:mcJc m:val="center"/>
                                          </m:mcPr>
                                        </m:mc>
                                      </m:mcs>
                                      <m:ctrlPr>
                                        <a:rPr lang="en-US" altLang="zh-CN" sz="2000" b="0" i="1" smtClean="0">
                                          <a:latin typeface="Cambria Math" panose="02040503050406030204" pitchFamily="18" charset="0"/>
                                        </a:rPr>
                                      </m:ctrlPr>
                                    </m:mPr>
                                    <m:m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charset="0"/>
                                              </a:rPr>
                                              <m:t>𝑚</m:t>
                                            </m:r>
                                          </m:e>
                                          <m:sub>
                                            <m:r>
                                              <a:rPr lang="en-US" altLang="zh-CN" sz="2000" b="0" i="1" smtClean="0">
                                                <a:latin typeface="Cambria Math" panose="02040503050406030204" charset="0"/>
                                              </a:rPr>
                                              <m:t>1</m:t>
                                            </m:r>
                                          </m:sub>
                                        </m:sSub>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charset="0"/>
                                              </a:rPr>
                                              <m:t>𝑙</m:t>
                                            </m:r>
                                          </m:e>
                                          <m:sub>
                                            <m:r>
                                              <a:rPr lang="en-US" altLang="zh-CN" sz="2000" b="0" i="1" smtClean="0">
                                                <a:latin typeface="Cambria Math" panose="02040503050406030204" charset="0"/>
                                              </a:rPr>
                                              <m:t>1</m:t>
                                            </m:r>
                                          </m:sub>
                                          <m:sup>
                                            <m:r>
                                              <a:rPr lang="en-US" altLang="zh-CN" sz="2000" b="0" i="1" smtClean="0">
                                                <a:latin typeface="Cambria Math" panose="02040503050406030204" charset="0"/>
                                              </a:rPr>
                                              <m:t>2</m:t>
                                            </m:r>
                                          </m:sup>
                                        </m:sSubSup>
                                        <m:r>
                                          <m:rPr>
                                            <m:brk m:alnAt="7"/>
                                          </m:rPr>
                                          <a:rPr lang="en-US" altLang="zh-CN" sz="2000" b="0" i="1" smtClean="0">
                                            <a:latin typeface="Cambria Math" panose="02040503050406030204"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charset="0"/>
                                              </a:rPr>
                                              <m:t>𝐼</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charset="0"/>
                                                  </a:rPr>
                                                  <m:t>𝑧𝑧</m:t>
                                                </m:r>
                                              </m:e>
                                              <m:sub>
                                                <m:r>
                                                  <a:rPr lang="en-US" altLang="zh-CN" sz="2000" b="0" i="1" smtClean="0">
                                                    <a:latin typeface="Cambria Math" panose="02040503050406030204" charset="0"/>
                                                  </a:rPr>
                                                  <m:t>1</m:t>
                                                </m:r>
                                              </m:sub>
                                            </m:sSub>
                                          </m:sub>
                                        </m:sSub>
                                        <m:r>
                                          <m:rPr>
                                            <m:brk m:alnAt="7"/>
                                          </m:rPr>
                                          <a:rPr lang="en-US" altLang="zh-CN" sz="2000" i="1">
                                            <a:latin typeface="Cambria Math" panose="02040503050406030204" charset="0"/>
                                          </a:rPr>
                                          <m:t>+</m:t>
                                        </m:r>
                                        <m:sSub>
                                          <m:sSubPr>
                                            <m:ctrlPr>
                                              <a:rPr lang="en-US" altLang="zh-CN" sz="2000" i="1">
                                                <a:latin typeface="Cambria Math" panose="02040503050406030204" pitchFamily="18" charset="0"/>
                                              </a:rPr>
                                            </m:ctrlPr>
                                          </m:sSubPr>
                                          <m:e>
                                            <m:r>
                                              <a:rPr lang="en-US" altLang="zh-CN" sz="2000" i="1">
                                                <a:latin typeface="Cambria Math" panose="02040503050406030204" charset="0"/>
                                              </a:rPr>
                                              <m:t>𝐼</m:t>
                                            </m:r>
                                          </m:e>
                                          <m:sub>
                                            <m:sSub>
                                              <m:sSubPr>
                                                <m:ctrlPr>
                                                  <a:rPr lang="en-US" altLang="zh-CN" sz="2000" i="1" smtClean="0">
                                                    <a:latin typeface="Cambria Math" panose="02040503050406030204" pitchFamily="18" charset="0"/>
                                                  </a:rPr>
                                                </m:ctrlPr>
                                              </m:sSubPr>
                                              <m:e>
                                                <m:r>
                                                  <a:rPr lang="en-US" altLang="zh-CN" sz="2000" b="0" i="1" smtClean="0">
                                                    <a:latin typeface="Cambria Math" panose="02040503050406030204" charset="0"/>
                                                  </a:rPr>
                                                  <m:t>𝑦𝑦</m:t>
                                                </m:r>
                                              </m:e>
                                              <m:sub>
                                                <m:r>
                                                  <a:rPr lang="en-US" altLang="zh-CN" sz="2000" b="0" i="1" smtClean="0">
                                                    <a:latin typeface="Cambria Math" panose="02040503050406030204" charset="0"/>
                                                  </a:rPr>
                                                  <m:t>2</m:t>
                                                </m:r>
                                              </m:sub>
                                            </m:sSub>
                                          </m:sub>
                                        </m:sSub>
                                        <m:r>
                                          <a:rPr lang="en-US" altLang="zh-CN" sz="2000" b="0" i="1" smtClean="0">
                                            <a:latin typeface="Cambria Math" panose="02040503050406030204" charset="0"/>
                                          </a:rPr>
                                          <m:t>+</m:t>
                                        </m:r>
                                        <m:sSub>
                                          <m:sSubPr>
                                            <m:ctrlPr>
                                              <a:rPr lang="en-US" altLang="zh-CN" sz="2000" i="1">
                                                <a:latin typeface="Cambria Math" panose="02040503050406030204" pitchFamily="18" charset="0"/>
                                              </a:rPr>
                                            </m:ctrlPr>
                                          </m:sSubPr>
                                          <m:e>
                                            <m:r>
                                              <a:rPr lang="en-US" altLang="zh-CN" sz="2000" i="1">
                                                <a:latin typeface="Cambria Math" panose="02040503050406030204" charset="0"/>
                                              </a:rPr>
                                              <m:t>𝑚</m:t>
                                            </m:r>
                                          </m:e>
                                          <m:sub>
                                            <m:r>
                                              <a:rPr lang="en-US" altLang="zh-CN" sz="2000" b="0" i="1" smtClean="0">
                                                <a:latin typeface="Cambria Math" panose="02040503050406030204" charset="0"/>
                                              </a:rPr>
                                              <m:t>2</m:t>
                                            </m:r>
                                          </m:sub>
                                        </m:sSub>
                                        <m:sSubSup>
                                          <m:sSubSupPr>
                                            <m:ctrlPr>
                                              <a:rPr lang="en-US" altLang="zh-CN" sz="2000" i="1">
                                                <a:latin typeface="Cambria Math" panose="02040503050406030204" pitchFamily="18" charset="0"/>
                                              </a:rPr>
                                            </m:ctrlPr>
                                          </m:sSubSupPr>
                                          <m:e>
                                            <m:r>
                                              <a:rPr lang="en-US" altLang="zh-CN" sz="2000" b="0" i="1" smtClean="0">
                                                <a:latin typeface="Cambria Math" panose="02040503050406030204" charset="0"/>
                                              </a:rPr>
                                              <m:t>𝑑</m:t>
                                            </m:r>
                                          </m:e>
                                          <m:sub>
                                            <m:r>
                                              <a:rPr lang="en-US" altLang="zh-CN" sz="2000" b="0" i="1" smtClean="0">
                                                <a:latin typeface="Cambria Math" panose="02040503050406030204" charset="0"/>
                                              </a:rPr>
                                              <m:t>2</m:t>
                                            </m:r>
                                          </m:sub>
                                          <m:sup>
                                            <m:r>
                                              <a:rPr lang="en-US" altLang="zh-CN" sz="2000" i="1">
                                                <a:latin typeface="Cambria Math" panose="02040503050406030204" charset="0"/>
                                              </a:rPr>
                                              <m:t>2</m:t>
                                            </m:r>
                                          </m:sup>
                                        </m:sSubSup>
                                      </m:e>
                                      <m:e>
                                        <m:r>
                                          <a:rPr lang="en-US" altLang="zh-CN" sz="2000" b="0" i="1" smtClean="0">
                                            <a:latin typeface="Cambria Math" panose="02040503050406030204" charset="0"/>
                                          </a:rPr>
                                          <m:t>0</m:t>
                                        </m:r>
                                      </m:e>
                                    </m:mr>
                                    <m:mr>
                                      <m:e>
                                        <m:r>
                                          <a:rPr lang="en-US" altLang="zh-CN" sz="2000" b="0" i="1" smtClean="0">
                                            <a:latin typeface="Cambria Math" panose="02040503050406030204"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charset="0"/>
                                              </a:rPr>
                                              <m:t>𝑚</m:t>
                                            </m:r>
                                          </m:e>
                                          <m:sub>
                                            <m:r>
                                              <a:rPr lang="en-US" altLang="zh-CN" sz="2000" i="1">
                                                <a:latin typeface="Cambria Math" panose="02040503050406030204" charset="0"/>
                                              </a:rPr>
                                              <m:t>2</m:t>
                                            </m:r>
                                          </m:sub>
                                        </m:sSub>
                                      </m:e>
                                    </m:mr>
                                  </m:m>
                                </m:e>
                              </m:d>
                            </m:e>
                            <m:e>
                              <m:r>
                                <a:rPr lang="en-US" altLang="zh-CN" sz="2000" b="0" i="1" smtClean="0">
                                  <a:latin typeface="Cambria Math" panose="02040503050406030204" charset="0"/>
                                </a:rPr>
                                <m:t>𝑉</m:t>
                              </m:r>
                              <m:d>
                                <m:dPr>
                                  <m:ctrlPr>
                                    <a:rPr lang="en-US" altLang="zh-CN" sz="2000" b="0" i="1" smtClean="0">
                                      <a:latin typeface="Cambria Math" panose="02040503050406030204" pitchFamily="18" charset="0"/>
                                    </a:rPr>
                                  </m:ctrlPr>
                                </m:dPr>
                                <m:e>
                                  <m:r>
                                    <a:rPr lang="zh-CN" altLang="en-US" sz="2000" b="0" i="1" smtClean="0">
                                      <a:latin typeface="Cambria Math" panose="02040503050406030204" charset="0"/>
                                    </a:rPr>
                                    <m:t>𝜃</m:t>
                                  </m:r>
                                  <m:r>
                                    <a:rPr lang="en-US" altLang="zh-CN" sz="2000" b="0" i="1" smtClean="0">
                                      <a:latin typeface="Cambria Math" panose="02040503050406030204" charset="0"/>
                                    </a:rPr>
                                    <m:t>,</m:t>
                                  </m:r>
                                  <m:acc>
                                    <m:accPr>
                                      <m:chr m:val="̇"/>
                                      <m:ctrlPr>
                                        <a:rPr lang="en-US" altLang="zh-CN" sz="2000" b="0" i="1" smtClean="0">
                                          <a:latin typeface="Cambria Math" panose="02040503050406030204" pitchFamily="18" charset="0"/>
                                        </a:rPr>
                                      </m:ctrlPr>
                                    </m:accPr>
                                    <m:e>
                                      <m:r>
                                        <a:rPr lang="zh-CN" altLang="en-US" sz="2000" b="0" i="1" smtClean="0">
                                          <a:latin typeface="Cambria Math" panose="02040503050406030204" charset="0"/>
                                        </a:rPr>
                                        <m:t>𝜃</m:t>
                                      </m:r>
                                    </m:e>
                                  </m:acc>
                                </m:e>
                              </m:d>
                              <m:r>
                                <a:rPr lang="en-US" altLang="zh-CN" sz="2000" b="0" i="1" smtClean="0">
                                  <a:latin typeface="Cambria Math" panose="02040503050406030204" charset="0"/>
                                </a:rPr>
                                <m:t>=</m:t>
                              </m:r>
                              <m:d>
                                <m:dPr>
                                  <m:ctrlPr>
                                    <a:rPr lang="en-US" altLang="zh-CN" sz="2000" b="0" i="1" smtClean="0">
                                      <a:latin typeface="Cambria Math" panose="02040503050406030204" pitchFamily="18" charset="0"/>
                                    </a:rPr>
                                  </m:ctrlPr>
                                </m:dPr>
                                <m:e>
                                  <m:m>
                                    <m:mPr>
                                      <m:mcs>
                                        <m:mc>
                                          <m:mcPr>
                                            <m:count m:val="1"/>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charset="0"/>
                                          </a:rPr>
                                          <m:t>2</m:t>
                                        </m:r>
                                        <m:sSub>
                                          <m:sSubPr>
                                            <m:ctrlPr>
                                              <a:rPr lang="en-US" altLang="zh-CN" sz="2000" i="1" smtClean="0">
                                                <a:latin typeface="Cambria Math" panose="02040503050406030204" pitchFamily="18" charset="0"/>
                                              </a:rPr>
                                            </m:ctrlPr>
                                          </m:sSubPr>
                                          <m:e>
                                            <m:r>
                                              <a:rPr lang="en-US" altLang="zh-CN" sz="2000" i="1">
                                                <a:latin typeface="Cambria Math" panose="02040503050406030204" charset="0"/>
                                              </a:rPr>
                                              <m:t>𝑚</m:t>
                                            </m:r>
                                          </m:e>
                                          <m:sub>
                                            <m:r>
                                              <a:rPr lang="en-US" altLang="zh-CN" sz="2000" i="1">
                                                <a:latin typeface="Cambria Math" panose="02040503050406030204" charset="0"/>
                                              </a:rPr>
                                              <m:t>2</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charset="0"/>
                                              </a:rPr>
                                              <m:t>𝑑</m:t>
                                            </m:r>
                                          </m:e>
                                          <m:sub>
                                            <m:r>
                                              <a:rPr lang="en-US" altLang="zh-CN" sz="2000" i="1">
                                                <a:latin typeface="Cambria Math" panose="02040503050406030204" charset="0"/>
                                              </a:rPr>
                                              <m:t>2</m:t>
                                            </m:r>
                                          </m:sub>
                                          <m:sup>
                                            <m:r>
                                              <a:rPr lang="en-US" altLang="zh-CN" sz="2000" b="0" i="1" smtClean="0">
                                                <a:latin typeface="Cambria Math" panose="02040503050406030204" charset="0"/>
                                              </a:rPr>
                                              <m:t> </m:t>
                                            </m:r>
                                          </m:sup>
                                        </m:sSubSup>
                                        <m:sSub>
                                          <m:sSubPr>
                                            <m:ctrlPr>
                                              <a:rPr lang="en-US" altLang="zh-CN" sz="2000" i="1" smtClean="0">
                                                <a:latin typeface="Cambria Math" panose="02040503050406030204" pitchFamily="18" charset="0"/>
                                              </a:rPr>
                                            </m:ctrlPr>
                                          </m:sSubPr>
                                          <m:e>
                                            <m:acc>
                                              <m:accPr>
                                                <m:chr m:val="̇"/>
                                                <m:ctrlPr>
                                                  <a:rPr lang="en-US" altLang="zh-CN" sz="2000" i="1" smtClean="0">
                                                    <a:latin typeface="Cambria Math" panose="02040503050406030204" pitchFamily="18" charset="0"/>
                                                  </a:rPr>
                                                </m:ctrlPr>
                                              </m:accPr>
                                              <m:e>
                                                <m:r>
                                                  <a:rPr lang="zh-CN" altLang="en-US" sz="2000" i="1" smtClean="0">
                                                    <a:latin typeface="Cambria Math" panose="02040503050406030204" charset="0"/>
                                                  </a:rPr>
                                                  <m:t>𝜃</m:t>
                                                </m:r>
                                              </m:e>
                                            </m:acc>
                                          </m:e>
                                          <m:sub>
                                            <m:r>
                                              <a:rPr lang="en-US" altLang="zh-CN" sz="2000" b="0" i="1" smtClean="0">
                                                <a:latin typeface="Cambria Math" panose="02040503050406030204" charset="0"/>
                                              </a:rPr>
                                              <m:t>1</m:t>
                                            </m:r>
                                          </m:sub>
                                        </m:sSub>
                                        <m:sSub>
                                          <m:sSubPr>
                                            <m:ctrlPr>
                                              <a:rPr lang="en-US" altLang="zh-CN" sz="2000" i="1">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b="0" i="1" smtClean="0">
                                                    <a:latin typeface="Cambria Math" panose="02040503050406030204" charset="0"/>
                                                  </a:rPr>
                                                  <m:t>𝑑</m:t>
                                                </m:r>
                                              </m:e>
                                            </m:acc>
                                          </m:e>
                                          <m:sub>
                                            <m:r>
                                              <a:rPr lang="en-US" altLang="zh-CN" sz="2000" b="0" i="1" smtClean="0">
                                                <a:latin typeface="Cambria Math" panose="02040503050406030204" charset="0"/>
                                              </a:rPr>
                                              <m:t>2</m:t>
                                            </m:r>
                                          </m:sub>
                                        </m:sSub>
                                      </m:e>
                                    </m:mr>
                                    <m:mr>
                                      <m:e>
                                        <m:r>
                                          <a:rPr lang="en-US" altLang="zh-CN" sz="2000" b="0" i="1" smtClean="0">
                                            <a:latin typeface="Cambria Math" panose="02040503050406030204" charset="0"/>
                                          </a:rPr>
                                          <m:t>−</m:t>
                                        </m:r>
                                        <m:sSub>
                                          <m:sSubPr>
                                            <m:ctrlPr>
                                              <a:rPr lang="en-US" altLang="zh-CN" sz="2000" i="1">
                                                <a:latin typeface="Cambria Math" panose="02040503050406030204" pitchFamily="18" charset="0"/>
                                              </a:rPr>
                                            </m:ctrlPr>
                                          </m:sSubPr>
                                          <m:e>
                                            <m:r>
                                              <a:rPr lang="en-US" altLang="zh-CN" sz="2000" i="1">
                                                <a:latin typeface="Cambria Math" panose="02040503050406030204" charset="0"/>
                                              </a:rPr>
                                              <m:t>𝑚</m:t>
                                            </m:r>
                                          </m:e>
                                          <m:sub>
                                            <m:r>
                                              <a:rPr lang="en-US" altLang="zh-CN" sz="2000" i="1">
                                                <a:latin typeface="Cambria Math" panose="02040503050406030204" charset="0"/>
                                              </a:rPr>
                                              <m:t>2</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charset="0"/>
                                              </a:rPr>
                                              <m:t>𝑑</m:t>
                                            </m:r>
                                          </m:e>
                                          <m:sub>
                                            <m:r>
                                              <a:rPr lang="en-US" altLang="zh-CN" sz="2000" i="1">
                                                <a:latin typeface="Cambria Math" panose="02040503050406030204" charset="0"/>
                                              </a:rPr>
                                              <m:t>2</m:t>
                                            </m:r>
                                          </m:sub>
                                          <m:sup>
                                            <m:r>
                                              <a:rPr lang="en-US" altLang="zh-CN" sz="2000" i="1" smtClean="0">
                                                <a:latin typeface="Cambria Math" panose="02040503050406030204" charset="0"/>
                                              </a:rPr>
                                              <m:t> </m:t>
                                            </m:r>
                                          </m:sup>
                                        </m:sSubSup>
                                        <m:sSubSup>
                                          <m:sSubSupPr>
                                            <m:ctrlPr>
                                              <a:rPr lang="en-US" altLang="zh-CN" sz="2000" i="1" smtClean="0">
                                                <a:latin typeface="Cambria Math" panose="02040503050406030204" pitchFamily="18" charset="0"/>
                                              </a:rPr>
                                            </m:ctrlPr>
                                          </m:sSubSupPr>
                                          <m:e>
                                            <m:acc>
                                              <m:accPr>
                                                <m:chr m:val="̇"/>
                                                <m:ctrlPr>
                                                  <a:rPr lang="en-US" altLang="zh-CN" sz="2000" i="1" smtClean="0">
                                                    <a:latin typeface="Cambria Math" panose="02040503050406030204" pitchFamily="18" charset="0"/>
                                                  </a:rPr>
                                                </m:ctrlPr>
                                              </m:accPr>
                                              <m:e>
                                                <m:r>
                                                  <a:rPr lang="zh-CN" altLang="en-US" sz="2000" i="1" smtClean="0">
                                                    <a:latin typeface="Cambria Math" panose="02040503050406030204" charset="0"/>
                                                  </a:rPr>
                                                  <m:t>𝜃</m:t>
                                                </m:r>
                                              </m:e>
                                            </m:acc>
                                          </m:e>
                                          <m:sub>
                                            <m:r>
                                              <a:rPr lang="en-US" altLang="zh-CN" sz="2000" b="0" i="1" smtClean="0">
                                                <a:latin typeface="Cambria Math" panose="02040503050406030204" charset="0"/>
                                              </a:rPr>
                                              <m:t>1</m:t>
                                            </m:r>
                                          </m:sub>
                                          <m:sup>
                                            <m:r>
                                              <a:rPr lang="en-US" altLang="zh-CN" sz="2000" b="0" i="1" smtClean="0">
                                                <a:latin typeface="Cambria Math" panose="02040503050406030204" charset="0"/>
                                              </a:rPr>
                                              <m:t>2</m:t>
                                            </m:r>
                                          </m:sup>
                                        </m:sSubSup>
                                      </m:e>
                                    </m:mr>
                                  </m:m>
                                </m:e>
                              </m:d>
                              <m:r>
                                <a:rPr lang="en-US" altLang="zh-CN" sz="2000" b="0" i="1" smtClean="0">
                                  <a:latin typeface="Cambria Math" panose="02040503050406030204" charset="0"/>
                                </a:rPr>
                                <m:t>                                   </m:t>
                              </m:r>
                            </m:e>
                          </m:eqArr>
                        </m:e>
                      </m:d>
                    </m:oMath>
                  </m:oMathPara>
                </a14:m>
                <a:endParaRPr lang="zh-CN" altLang="en-US" sz="2000" dirty="0"/>
              </a:p>
            </p:txBody>
          </p:sp>
        </mc:Choice>
        <mc:Fallback xmlns="">
          <p:sp>
            <p:nvSpPr>
              <p:cNvPr id="14" name="文本框 13"/>
              <p:cNvSpPr txBox="1">
                <a:spLocks noRot="1" noChangeAspect="1" noMove="1" noResize="1" noEditPoints="1" noAdjustHandles="1" noChangeArrowheads="1" noChangeShapeType="1" noTextEdit="1"/>
              </p:cNvSpPr>
              <p:nvPr/>
            </p:nvSpPr>
            <p:spPr>
              <a:xfrm>
                <a:off x="721841" y="5005511"/>
                <a:ext cx="8098631" cy="1907830"/>
              </a:xfrm>
              <a:prstGeom prst="rect">
                <a:avLst/>
              </a:prstGeom>
              <a:blipFill rotWithShape="1">
                <a:blip r:embed="rId11"/>
                <a:stretch>
                  <a:fillRect l="-6" t="-23" r="4" b="5"/>
                </a:stretch>
              </a:blipFill>
            </p:spPr>
            <p:txBody>
              <a:bodyPr/>
              <a:lstStyle/>
              <a:p>
                <a:r>
                  <a:rPr lang="zh-CN" altLang="en-US">
                    <a:noFill/>
                  </a:rPr>
                  <a:t> </a:t>
                </a:r>
              </a:p>
            </p:txBody>
          </p:sp>
        </mc:Fallback>
      </mc:AlternateContent>
      <p:sp>
        <p:nvSpPr>
          <p:cNvPr id="12" name="矩形 11"/>
          <p:cNvSpPr/>
          <p:nvPr/>
        </p:nvSpPr>
        <p:spPr>
          <a:xfrm>
            <a:off x="683260" y="5013325"/>
            <a:ext cx="7129145" cy="18446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1+#ppt_w/2"/>
                                          </p:val>
                                        </p:tav>
                                        <p:tav tm="100000">
                                          <p:val>
                                            <p:strVal val="#ppt_x"/>
                                          </p:val>
                                        </p:tav>
                                      </p:tavLst>
                                    </p:anim>
                                    <p:anim calcmode="lin" valueType="num">
                                      <p:cBhvr additive="base">
                                        <p:cTn id="36" dur="500" fill="hold"/>
                                        <p:tgtEl>
                                          <p:spTgt spid="6"/>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1+#ppt_w/2"/>
                                          </p:val>
                                        </p:tav>
                                        <p:tav tm="100000">
                                          <p:val>
                                            <p:strVal val="#ppt_x"/>
                                          </p:val>
                                        </p:tav>
                                      </p:tavLst>
                                    </p:anim>
                                    <p:anim calcmode="lin" valueType="num">
                                      <p:cBhvr additive="base">
                                        <p:cTn id="4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1"/>
      <p:bldP spid="12" grpId="0" animBg="1"/>
      <p:bldP spid="12" grpId="1"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rrowheads="1"/>
          </p:cNvSpPr>
          <p:nvPr>
            <p:ph type="title"/>
          </p:nvPr>
        </p:nvSpPr>
        <p:spPr>
          <a:xfrm>
            <a:off x="323850" y="250180"/>
            <a:ext cx="8540750" cy="892820"/>
          </a:xfrm>
          <a:noFill/>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uLnTx/>
                <a:uFillTx/>
                <a:latin typeface="+mj-lt"/>
                <a:ea typeface="+mj-ea"/>
                <a:cs typeface="+mj-cs"/>
              </a:rPr>
              <a:t>例：求如图所示</a:t>
            </a:r>
            <a:r>
              <a:rPr kumimoji="0" lang="en-US" altLang="zh-CN" sz="2400" b="1" i="0" u="none" strike="noStrike" kern="1200" cap="none" spc="0" normalizeH="0" baseline="0" noProof="0" dirty="0">
                <a:ln>
                  <a:noFill/>
                </a:ln>
                <a:uLnTx/>
                <a:uFillTx/>
                <a:latin typeface="+mj-lt"/>
                <a:ea typeface="+mj-ea"/>
                <a:cs typeface="+mj-cs"/>
              </a:rPr>
              <a:t>2</a:t>
            </a:r>
            <a:r>
              <a:rPr kumimoji="0" lang="zh-CN" altLang="en-US" sz="2400" b="1" i="0" u="none" strike="noStrike" kern="1200" cap="none" spc="0" normalizeH="0" baseline="0" noProof="0" dirty="0">
                <a:ln>
                  <a:noFill/>
                </a:ln>
                <a:uLnTx/>
                <a:uFillTx/>
                <a:latin typeface="+mj-lt"/>
                <a:ea typeface="+mj-ea"/>
                <a:cs typeface="+mj-cs"/>
              </a:rPr>
              <a:t>自由度机械手的动力学方程。</a:t>
            </a:r>
          </a:p>
        </p:txBody>
      </p:sp>
      <p:sp>
        <p:nvSpPr>
          <p:cNvPr id="3" name="Rectangle 3"/>
          <p:cNvSpPr txBox="1">
            <a:spLocks noRot="1" noChangeArrowheads="1"/>
          </p:cNvSpPr>
          <p:nvPr/>
        </p:nvSpPr>
        <p:spPr>
          <a:xfrm>
            <a:off x="323850" y="908050"/>
            <a:ext cx="4194175" cy="4498975"/>
          </a:xfrm>
          <a:prstGeom prst="rect">
            <a:avLst/>
          </a:prstGeom>
          <a:noFill/>
          <a:ln w="9525">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r>
              <a:rPr lang="zh-CN" altLang="en-US" sz="2400" dirty="0"/>
              <a:t>解：</a:t>
            </a: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2400" dirty="0"/>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2400" dirty="0"/>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2400" dirty="0"/>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r>
              <a:rPr lang="zh-CN" altLang="en-US" sz="2400" dirty="0">
                <a:latin typeface="楷体_GB2312" pitchFamily="49" charset="-122"/>
                <a:ea typeface="楷体_GB2312" pitchFamily="49" charset="-122"/>
              </a:rPr>
              <a:t> 运动能量：</a:t>
            </a: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2400" dirty="0">
              <a:latin typeface="楷体_GB2312" pitchFamily="49" charset="-122"/>
              <a:ea typeface="楷体_GB2312" pitchFamily="49" charset="-122"/>
            </a:endParaRP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2400" dirty="0">
              <a:latin typeface="楷体_GB2312" pitchFamily="49" charset="-122"/>
              <a:ea typeface="楷体_GB2312" pitchFamily="49" charset="-122"/>
            </a:endParaRP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r>
              <a:rPr lang="zh-CN" altLang="en-US" sz="2400" dirty="0">
                <a:latin typeface="楷体_GB2312" pitchFamily="49" charset="-122"/>
                <a:ea typeface="楷体_GB2312" pitchFamily="49" charset="-122"/>
              </a:rPr>
              <a:t>   势能：</a:t>
            </a:r>
          </a:p>
        </p:txBody>
      </p:sp>
      <p:graphicFrame>
        <p:nvGraphicFramePr>
          <p:cNvPr id="4" name="Object 5"/>
          <p:cNvGraphicFramePr>
            <a:graphicFrameLocks noChangeAspect="1"/>
          </p:cNvGraphicFramePr>
          <p:nvPr/>
        </p:nvGraphicFramePr>
        <p:xfrm>
          <a:off x="2051050" y="2708275"/>
          <a:ext cx="3311525" cy="1285875"/>
        </p:xfrm>
        <a:graphic>
          <a:graphicData uri="http://schemas.openxmlformats.org/presentationml/2006/ole">
            <mc:AlternateContent xmlns:mc="http://schemas.openxmlformats.org/markup-compatibility/2006">
              <mc:Choice xmlns:v="urn:schemas-microsoft-com:vml" Requires="v">
                <p:oleObj spid="_x0000_s65612" r:id="rId3" imgW="2159000" imgH="838200" progId="Equation.DSMT4">
                  <p:embed/>
                </p:oleObj>
              </mc:Choice>
              <mc:Fallback>
                <p:oleObj r:id="rId3" imgW="2159000" imgH="838200" progId="Equation.DSMT4">
                  <p:embed/>
                  <p:pic>
                    <p:nvPicPr>
                      <p:cNvPr id="0" name="Object 5"/>
                      <p:cNvPicPr/>
                      <p:nvPr/>
                    </p:nvPicPr>
                    <p:blipFill>
                      <a:blip r:embed="rId4"/>
                      <a:srcRect/>
                      <a:stretch>
                        <a:fillRect/>
                      </a:stretch>
                    </p:blipFill>
                    <p:spPr>
                      <a:xfrm>
                        <a:off x="2051050" y="2708275"/>
                        <a:ext cx="3311525" cy="1285875"/>
                      </a:xfrm>
                      <a:prstGeom prst="rect">
                        <a:avLst/>
                      </a:prstGeom>
                      <a:noFill/>
                      <a:ln w="38100">
                        <a:miter/>
                      </a:ln>
                    </p:spPr>
                  </p:pic>
                </p:oleObj>
              </mc:Fallback>
            </mc:AlternateContent>
          </a:graphicData>
        </a:graphic>
      </p:graphicFrame>
      <p:pic>
        <p:nvPicPr>
          <p:cNvPr id="5" name="Picture 4"/>
          <p:cNvPicPr>
            <a:picLocks noChangeAspect="1"/>
          </p:cNvPicPr>
          <p:nvPr/>
        </p:nvPicPr>
        <p:blipFill>
          <a:blip r:embed="rId5"/>
          <a:srcRect l="4553" r="41739" b="40576"/>
          <a:stretch>
            <a:fillRect/>
          </a:stretch>
        </p:blipFill>
        <p:spPr>
          <a:xfrm>
            <a:off x="5614988" y="1701155"/>
            <a:ext cx="3529012" cy="2447925"/>
          </a:xfrm>
          <a:prstGeom prst="rect">
            <a:avLst/>
          </a:prstGeom>
          <a:noFill/>
          <a:ln w="9525">
            <a:noFill/>
          </a:ln>
        </p:spPr>
      </p:pic>
      <p:graphicFrame>
        <p:nvGraphicFramePr>
          <p:cNvPr id="6" name="Object 9"/>
          <p:cNvGraphicFramePr>
            <a:graphicFrameLocks noChangeAspect="1"/>
          </p:cNvGraphicFramePr>
          <p:nvPr/>
        </p:nvGraphicFramePr>
        <p:xfrm>
          <a:off x="2051050" y="4005263"/>
          <a:ext cx="3529013" cy="742950"/>
        </p:xfrm>
        <a:graphic>
          <a:graphicData uri="http://schemas.openxmlformats.org/presentationml/2006/ole">
            <mc:AlternateContent xmlns:mc="http://schemas.openxmlformats.org/markup-compatibility/2006">
              <mc:Choice xmlns:v="urn:schemas-microsoft-com:vml" Requires="v">
                <p:oleObj spid="_x0000_s65613" r:id="rId6" imgW="2171700" imgH="457200" progId="Equation.DSMT4">
                  <p:embed/>
                </p:oleObj>
              </mc:Choice>
              <mc:Fallback>
                <p:oleObj r:id="rId6" imgW="2171700" imgH="457200" progId="Equation.DSMT4">
                  <p:embed/>
                  <p:pic>
                    <p:nvPicPr>
                      <p:cNvPr id="0" name="Object 9"/>
                      <p:cNvPicPr/>
                      <p:nvPr/>
                    </p:nvPicPr>
                    <p:blipFill>
                      <a:blip r:embed="rId7"/>
                      <a:srcRect/>
                      <a:stretch>
                        <a:fillRect/>
                      </a:stretch>
                    </p:blipFill>
                    <p:spPr>
                      <a:xfrm>
                        <a:off x="2051050" y="4005263"/>
                        <a:ext cx="3529013" cy="742950"/>
                      </a:xfrm>
                      <a:prstGeom prst="rect">
                        <a:avLst/>
                      </a:prstGeom>
                      <a:noFill/>
                      <a:ln w="38100">
                        <a:miter/>
                      </a:ln>
                    </p:spPr>
                  </p:pic>
                </p:oleObj>
              </mc:Fallback>
            </mc:AlternateContent>
          </a:graphicData>
        </a:graphic>
      </p:graphicFrame>
      <p:graphicFrame>
        <p:nvGraphicFramePr>
          <p:cNvPr id="7" name="Object 11"/>
          <p:cNvGraphicFramePr>
            <a:graphicFrameLocks noChangeAspect="1"/>
          </p:cNvGraphicFramePr>
          <p:nvPr/>
        </p:nvGraphicFramePr>
        <p:xfrm>
          <a:off x="971550" y="4778375"/>
          <a:ext cx="7488238" cy="2079625"/>
        </p:xfrm>
        <a:graphic>
          <a:graphicData uri="http://schemas.openxmlformats.org/presentationml/2006/ole">
            <mc:AlternateContent xmlns:mc="http://schemas.openxmlformats.org/markup-compatibility/2006">
              <mc:Choice xmlns:v="urn:schemas-microsoft-com:vml" Requires="v">
                <p:oleObj spid="_x0000_s65614" r:id="rId8" imgW="4711700" imgH="1308100" progId="Equation.DSMT4">
                  <p:embed/>
                </p:oleObj>
              </mc:Choice>
              <mc:Fallback>
                <p:oleObj r:id="rId8" imgW="4711700" imgH="1308100" progId="Equation.DSMT4">
                  <p:embed/>
                  <p:pic>
                    <p:nvPicPr>
                      <p:cNvPr id="0" name="Object 11"/>
                      <p:cNvPicPr/>
                      <p:nvPr/>
                    </p:nvPicPr>
                    <p:blipFill>
                      <a:blip r:embed="rId9"/>
                      <a:stretch>
                        <a:fillRect/>
                      </a:stretch>
                    </p:blipFill>
                    <p:spPr>
                      <a:xfrm>
                        <a:off x="971550" y="4778375"/>
                        <a:ext cx="7488238" cy="2079625"/>
                      </a:xfrm>
                      <a:prstGeom prst="rect">
                        <a:avLst/>
                      </a:prstGeom>
                      <a:noFill/>
                      <a:ln w="38100">
                        <a:noFill/>
                        <a:miter/>
                      </a:ln>
                    </p:spPr>
                  </p:pic>
                </p:oleObj>
              </mc:Fallback>
            </mc:AlternateContent>
          </a:graphicData>
        </a:graphic>
      </p:graphicFrame>
      <p:sp>
        <p:nvSpPr>
          <p:cNvPr id="8" name="Rectangle 12"/>
          <p:cNvSpPr>
            <a:spLocks noChangeArrowheads="1"/>
          </p:cNvSpPr>
          <p:nvPr/>
        </p:nvSpPr>
        <p:spPr bwMode="auto">
          <a:xfrm>
            <a:off x="971550" y="1006103"/>
            <a:ext cx="4679950" cy="1774825"/>
          </a:xfrm>
          <a:prstGeom prst="rect">
            <a:avLst/>
          </a:prstGeom>
          <a:noFill/>
          <a:ln>
            <a:noFill/>
          </a:ln>
          <a:effectLst/>
        </p:spPr>
        <p:txBody>
          <a:bodyPr>
            <a:spAutoFit/>
          </a:bodyPr>
          <a:lstStyle/>
          <a:p>
            <a:pPr marL="0" marR="0" lvl="0" indent="0" algn="l" defTabSz="914400" rtl="0" eaLnBrk="1" fontAlgn="base" latinLnBrk="0" hangingPunct="1">
              <a:lnSpc>
                <a:spcPct val="115000"/>
              </a:lnSpc>
              <a:spcBef>
                <a:spcPct val="20000"/>
              </a:spcBef>
              <a:spcAft>
                <a:spcPct val="0"/>
              </a:spcAft>
              <a:buClrTx/>
              <a:buSzTx/>
              <a:buFontTx/>
              <a:buNone/>
              <a:defRPr/>
            </a:pPr>
            <a:r>
              <a:rPr kumimoji="0" lang="zh-CN" altLang="en-US" sz="2400" i="0" u="none" strike="noStrike" kern="1200" cap="none" spc="0" normalizeH="0" baseline="0" noProof="0" dirty="0">
                <a:ln>
                  <a:noFill/>
                </a:ln>
                <a:uLnTx/>
                <a:uFillTx/>
                <a:latin typeface="Tahoma" panose="020B0604030504040204" pitchFamily="34" charset="0"/>
                <a:ea typeface="楷体_GB2312" pitchFamily="49" charset="-122"/>
                <a:cs typeface="+mn-cs"/>
              </a:rPr>
              <a:t>由理论力学知识：各连杆的动能可用连杆质量中心平移运动的能量和绕质量中心回转运动的动能之和表示。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8" grpId="0" animBg="1"/>
      <p:bldP spid="8"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4"/>
          <p:cNvGraphicFramePr>
            <a:graphicFrameLocks noChangeAspect="1"/>
          </p:cNvGraphicFramePr>
          <p:nvPr/>
        </p:nvGraphicFramePr>
        <p:xfrm>
          <a:off x="395536" y="468123"/>
          <a:ext cx="8748464" cy="6175565"/>
        </p:xfrm>
        <a:graphic>
          <a:graphicData uri="http://schemas.openxmlformats.org/presentationml/2006/ole">
            <mc:AlternateContent xmlns:mc="http://schemas.openxmlformats.org/markup-compatibility/2006">
              <mc:Choice xmlns:v="urn:schemas-microsoft-com:vml" Requires="v">
                <p:oleObj spid="_x0000_s66588" r:id="rId3" imgW="7086600" imgH="5003800" progId="Equation.DSMT4">
                  <p:embed/>
                </p:oleObj>
              </mc:Choice>
              <mc:Fallback>
                <p:oleObj r:id="rId3" imgW="7086600" imgH="5003800" progId="Equation.DSMT4">
                  <p:embed/>
                  <p:pic>
                    <p:nvPicPr>
                      <p:cNvPr id="0" name="Object 4"/>
                      <p:cNvPicPr/>
                      <p:nvPr/>
                    </p:nvPicPr>
                    <p:blipFill>
                      <a:blip r:embed="rId4"/>
                      <a:srcRect/>
                      <a:stretch>
                        <a:fillRect/>
                      </a:stretch>
                    </p:blipFill>
                    <p:spPr>
                      <a:xfrm>
                        <a:off x="395536" y="468123"/>
                        <a:ext cx="8748464" cy="6175565"/>
                      </a:xfrm>
                      <a:prstGeom prst="rect">
                        <a:avLst/>
                      </a:prstGeom>
                      <a:noFill/>
                      <a:ln w="38100">
                        <a:miter/>
                      </a:ln>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323528" y="548680"/>
            <a:ext cx="4194175" cy="549275"/>
          </a:xfrm>
          <a:prstGeom prst="rect">
            <a:avLst/>
          </a:prstGeom>
          <a:noFill/>
          <a:ln w="9525">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r>
              <a:rPr lang="zh-CN" altLang="en-US" sz="2800" dirty="0"/>
              <a:t>则拉格朗日函数为：</a:t>
            </a:r>
          </a:p>
        </p:txBody>
      </p:sp>
      <mc:AlternateContent xmlns:mc="http://schemas.openxmlformats.org/markup-compatibility/2006" xmlns:a14="http://schemas.microsoft.com/office/drawing/2010/main">
        <mc:Choice Requires="a14">
          <p:sp>
            <p:nvSpPr>
              <p:cNvPr id="3" name="Object 4"/>
              <p:cNvSpPr txBox="1"/>
              <p:nvPr/>
            </p:nvSpPr>
            <p:spPr>
              <a:xfrm>
                <a:off x="107504" y="1099890"/>
                <a:ext cx="8928992" cy="5589587"/>
              </a:xfrm>
              <a:prstGeom prst="rect">
                <a:avLst/>
              </a:prstGeom>
              <a:noFill/>
              <a:ln w="38100">
                <a:miter/>
              </a:ln>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charset="0"/>
                        </a:rPr>
                        <m:t>𝐿</m:t>
                      </m:r>
                      <m:r>
                        <a:rPr lang="zh-CN" altLang="en-US" i="1" smtClean="0">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𝐾</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𝐾</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𝑃</m:t>
                          </m:r>
                        </m:e>
                        <m:sub>
                          <m:r>
                            <a:rPr lang="zh-CN" altLang="en-US" i="1">
                              <a:solidFill>
                                <a:srgbClr val="000000"/>
                              </a:solidFill>
                              <a:latin typeface="Cambria Math" panose="02040503050406030204" charset="0"/>
                            </a:rPr>
                            <m:t>2</m:t>
                          </m:r>
                        </m:sub>
                      </m:sSub>
                    </m:oMath>
                    <m:oMath xmlns:m="http://schemas.openxmlformats.org/officeDocument/2006/math">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1</m:t>
                          </m:r>
                        </m:num>
                        <m:den>
                          <m:r>
                            <a:rPr lang="zh-CN" altLang="en-US" i="1">
                              <a:solidFill>
                                <a:srgbClr val="000000"/>
                              </a:solidFill>
                              <a:latin typeface="Cambria Math" panose="02040503050406030204" charset="0"/>
                            </a:rPr>
                            <m:t>2</m:t>
                          </m:r>
                        </m:den>
                      </m:f>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1</m:t>
                          </m:r>
                        </m:num>
                        <m:den>
                          <m:r>
                            <a:rPr lang="zh-CN" altLang="en-US" i="1">
                              <a:solidFill>
                                <a:srgbClr val="000000"/>
                              </a:solidFill>
                              <a:latin typeface="Cambria Math" panose="02040503050406030204" charset="0"/>
                            </a:rPr>
                            <m:t>2</m:t>
                          </m:r>
                        </m:den>
                      </m:f>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1</m:t>
                          </m:r>
                        </m:num>
                        <m:den>
                          <m:r>
                            <a:rPr lang="zh-CN" altLang="en-US" i="1">
                              <a:solidFill>
                                <a:srgbClr val="000000"/>
                              </a:solidFill>
                              <a:latin typeface="Cambria Math" panose="02040503050406030204" charset="0"/>
                            </a:rPr>
                            <m:t>2</m:t>
                          </m:r>
                        </m:den>
                      </m:f>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charset="0"/>
                            </a:rPr>
                            <m:t>)</m:t>
                          </m:r>
                        </m:e>
                        <m:sup>
                          <m:r>
                            <a:rPr lang="zh-CN" altLang="en-US" i="1">
                              <a:solidFill>
                                <a:srgbClr val="000000"/>
                              </a:solidFill>
                              <a:latin typeface="Cambria Math" panose="02040503050406030204" charset="0"/>
                            </a:rPr>
                            <m:t>2</m:t>
                          </m:r>
                        </m:sup>
                      </m:sSup>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oMath>
                    <m:oMath xmlns:m="http://schemas.openxmlformats.org/officeDocument/2006/math">
                      <m:r>
                        <a:rPr lang="en-US" altLang="zh-CN" b="0" i="1" smtClean="0">
                          <a:solidFill>
                            <a:srgbClr val="000000"/>
                          </a:solidFill>
                          <a:latin typeface="Cambria Math" panose="02040503050406030204" charset="0"/>
                        </a:rPr>
                        <m:t>                </m:t>
                      </m:r>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1</m:t>
                          </m:r>
                        </m:num>
                        <m:den>
                          <m:r>
                            <a:rPr lang="zh-CN" altLang="en-US" i="1">
                              <a:solidFill>
                                <a:srgbClr val="000000"/>
                              </a:solidFill>
                              <a:latin typeface="Cambria Math" panose="02040503050406030204" charset="0"/>
                            </a:rPr>
                            <m:t>2</m:t>
                          </m:r>
                        </m:den>
                      </m:f>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charset="0"/>
                            </a:rPr>
                            <m:t>)</m:t>
                          </m:r>
                        </m:e>
                        <m:sup>
                          <m:r>
                            <a:rPr lang="zh-CN" altLang="en-US" i="1">
                              <a:solidFill>
                                <a:srgbClr val="000000"/>
                              </a:solidFill>
                              <a:latin typeface="Cambria Math" panose="02040503050406030204" charset="0"/>
                            </a:rPr>
                            <m:t>2</m:t>
                          </m:r>
                        </m:sup>
                      </m:sSu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sin</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oMath>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den>
                      </m:f>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oMath>
                    <m:oMath xmlns:m="http://schemas.openxmlformats.org/officeDocument/2006/math">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charset="0"/>
                            </a:rPr>
                            <m:t>𝑑</m:t>
                          </m:r>
                        </m:num>
                        <m:den>
                          <m:r>
                            <a:rPr lang="en-US" altLang="zh-CN" i="1">
                              <a:solidFill>
                                <a:srgbClr val="000000"/>
                              </a:solidFill>
                              <a:latin typeface="Cambria Math" panose="02040503050406030204" charset="0"/>
                            </a:rPr>
                            <m:t>𝑑𝑡</m:t>
                          </m:r>
                        </m:den>
                      </m:f>
                      <m:d>
                        <m:dPr>
                          <m:ctrlPr>
                            <a:rPr lang="en-US" altLang="zh-CN" i="1">
                              <a:solidFill>
                                <a:srgbClr val="000000"/>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en-US" altLang="zh-CN"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zh-CN" altLang="en-US" i="1">
                                          <a:solidFill>
                                            <a:srgbClr val="000000"/>
                                          </a:solidFill>
                                          <a:latin typeface="Cambria Math" panose="02040503050406030204" charset="0"/>
                                        </a:rPr>
                                        <m:t>𝜃</m:t>
                                      </m:r>
                                    </m:e>
                                  </m:acc>
                                </m:e>
                                <m:sub>
                                  <m:r>
                                    <a:rPr lang="en-US" altLang="zh-CN" b="0" i="1" smtClean="0">
                                      <a:solidFill>
                                        <a:srgbClr val="000000"/>
                                      </a:solidFill>
                                      <a:latin typeface="Cambria Math" panose="02040503050406030204" charset="0"/>
                                    </a:rPr>
                                    <m:t>1</m:t>
                                  </m:r>
                                </m:sub>
                              </m:sSub>
                            </m:den>
                          </m:f>
                        </m:e>
                      </m:d>
                      <m:r>
                        <a:rPr lang="zh-CN" altLang="en-US" i="1">
                          <a:solidFill>
                            <a:srgbClr val="000000"/>
                          </a:solidFill>
                          <a:latin typeface="Cambria Math" panose="02040503050406030204" charset="0"/>
                        </a:rPr>
                        <m:t>=</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d>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d>
                        <m:dPr>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d>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oMath>
                  </m:oMathPara>
                </a14:m>
                <a:endParaRPr lang="en-US" altLang="zh-CN" i="1" dirty="0">
                  <a:solidFill>
                    <a:srgbClr val="000000"/>
                  </a:solidFill>
                  <a:latin typeface="Cambria Math" panose="02040503050406030204" charset="0"/>
                </a:endParaRPr>
              </a:p>
              <a:p>
                <a:pPr/>
                <a14:m>
                  <m:oMathPara xmlns:m="http://schemas.openxmlformats.org/officeDocument/2006/math">
                    <m:oMathParaPr>
                      <m:jc m:val="centerGroup"/>
                    </m:oMathParaPr>
                    <m:oMath xmlns:m="http://schemas.openxmlformats.org/officeDocument/2006/math">
                      <m:r>
                        <a:rPr lang="en-US" altLang="zh-CN" b="0" i="1" smtClean="0">
                          <a:solidFill>
                            <a:srgbClr val="000000"/>
                          </a:solidFill>
                          <a:latin typeface="Cambria Math" panose="02040503050406030204" charset="0"/>
                        </a:rPr>
                        <m:t>                 </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oMath>
                    <m:oMath xmlns:m="http://schemas.openxmlformats.org/officeDocument/2006/math">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oMath>
                    <m:oMath xmlns:m="http://schemas.openxmlformats.org/officeDocument/2006/math">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
                        </m:e>
                      </m:d>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e>
                            </m:m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sSub>
                              </m:e>
                            </m:mr>
                          </m:m>
                        </m:e>
                      </m:d>
                    </m:oMath>
                    <m:oMath xmlns:m="http://schemas.openxmlformats.org/officeDocument/2006/math">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oMath>
                  </m:oMathPara>
                </a14:m>
                <a:endParaRPr lang="zh-CN" altLang="en-US" dirty="0"/>
              </a:p>
            </p:txBody>
          </p:sp>
        </mc:Choice>
        <mc:Fallback xmlns="">
          <p:sp>
            <p:nvSpPr>
              <p:cNvPr id="3" name="Object 4"/>
              <p:cNvSpPr txBox="1">
                <a:spLocks noRot="1" noChangeAspect="1" noMove="1" noResize="1" noEditPoints="1" noAdjustHandles="1" noChangeArrowheads="1" noChangeShapeType="1" noTextEdit="1"/>
              </p:cNvSpPr>
              <p:nvPr/>
            </p:nvSpPr>
            <p:spPr>
              <a:xfrm>
                <a:off x="107504" y="1099890"/>
                <a:ext cx="8928992" cy="5589587"/>
              </a:xfrm>
              <a:prstGeom prst="rect">
                <a:avLst/>
              </a:prstGeom>
              <a:blipFill rotWithShape="1">
                <a:blip r:embed="rId2"/>
                <a:stretch>
                  <a:fillRect l="-2" t="-1" r="5" b="7"/>
                </a:stretch>
              </a:blipFill>
              <a:ln w="38100">
                <a:miter/>
              </a:ln>
            </p:spPr>
            <p:txBody>
              <a:bodyPr/>
              <a:lstStyle/>
              <a:p>
                <a:r>
                  <a:rPr lang="zh-CN" altLang="en-US">
                    <a:noFill/>
                  </a:rPr>
                  <a:t> </a:t>
                </a:r>
              </a:p>
            </p:txBody>
          </p:sp>
        </mc:Fallback>
      </mc:AlternateContent>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Object 7"/>
              <p:cNvSpPr txBox="1"/>
              <p:nvPr/>
            </p:nvSpPr>
            <p:spPr>
              <a:xfrm>
                <a:off x="-108868" y="1052736"/>
                <a:ext cx="9361735" cy="5260975"/>
              </a:xfrm>
              <a:prstGeom prst="rect">
                <a:avLst/>
              </a:prstGeom>
              <a:noFill/>
              <a:ln w="38100">
                <a:miter/>
              </a:ln>
            </p:spPr>
            <p:txBody>
              <a:bodyPr>
                <a:norm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den>
                      </m:f>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oMath>
                    <m:oMath xmlns:m="http://schemas.openxmlformats.org/officeDocument/2006/math">
                      <m:f>
                        <m:fPr>
                          <m:ctrlPr>
                            <a:rPr lang="en-US" altLang="zh-CN"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charset="0"/>
                            </a:rPr>
                            <m:t>𝑑</m:t>
                          </m:r>
                        </m:num>
                        <m:den>
                          <m:r>
                            <a:rPr lang="en-US" altLang="zh-CN" b="0" i="1" smtClean="0">
                              <a:solidFill>
                                <a:srgbClr val="000000"/>
                              </a:solidFill>
                              <a:latin typeface="Cambria Math" panose="02040503050406030204" charset="0"/>
                            </a:rPr>
                            <m:t>𝑑𝑡</m:t>
                          </m:r>
                        </m:den>
                      </m:f>
                      <m:r>
                        <a:rPr lang="en-US" altLang="zh-CN" b="0" i="1" smtClean="0">
                          <a:solidFill>
                            <a:srgbClr val="000000"/>
                          </a:solidFill>
                          <a:latin typeface="Cambria Math" panose="02040503050406030204" charset="0"/>
                        </a:rPr>
                        <m:t>(</m:t>
                      </m:r>
                      <m:f>
                        <m:fPr>
                          <m:ctrlPr>
                            <a:rPr lang="en-US" altLang="zh-CN" b="0" i="1" smtClean="0">
                              <a:solidFill>
                                <a:srgbClr val="000000"/>
                              </a:solidFill>
                              <a:latin typeface="Cambria Math" panose="02040503050406030204" pitchFamily="18" charset="0"/>
                            </a:rPr>
                          </m:ctrlPr>
                        </m:fPr>
                        <m:num>
                          <m:r>
                            <a:rPr lang="zh-CN" altLang="en-US" b="0" i="1" smtClean="0">
                              <a:solidFill>
                                <a:srgbClr val="000000"/>
                              </a:solidFill>
                              <a:latin typeface="Cambria Math" panose="02040503050406030204" charset="0"/>
                            </a:rPr>
                            <m:t>𝜕</m:t>
                          </m:r>
                          <m:r>
                            <a:rPr lang="en-US" altLang="zh-CN" b="0" i="1" smtClean="0">
                              <a:solidFill>
                                <a:srgbClr val="000000"/>
                              </a:solidFill>
                              <a:latin typeface="Cambria Math" panose="02040503050406030204" charset="0"/>
                            </a:rPr>
                            <m:t>𝐿</m:t>
                          </m:r>
                        </m:num>
                        <m:den>
                          <m:r>
                            <a:rPr lang="zh-CN" altLang="en-US" b="0" i="1" smtClean="0">
                              <a:solidFill>
                                <a:srgbClr val="000000"/>
                              </a:solidFill>
                              <a:latin typeface="Cambria Math" panose="02040503050406030204" charset="0"/>
                            </a:rPr>
                            <m:t>𝜕</m:t>
                          </m:r>
                          <m:sSub>
                            <m:sSubPr>
                              <m:ctrlPr>
                                <a:rPr lang="en-US" altLang="zh-CN" b="0" i="1" smtClean="0">
                                  <a:solidFill>
                                    <a:srgbClr val="000000"/>
                                  </a:solidFill>
                                  <a:latin typeface="Cambria Math" panose="02040503050406030204" pitchFamily="18" charset="0"/>
                                </a:rPr>
                              </m:ctrlPr>
                            </m:sSubPr>
                            <m:e>
                              <m:acc>
                                <m:accPr>
                                  <m:chr m:val="̇"/>
                                  <m:ctrlPr>
                                    <a:rPr lang="en-US" altLang="zh-CN" b="0" i="1" smtClean="0">
                                      <a:solidFill>
                                        <a:srgbClr val="000000"/>
                                      </a:solidFill>
                                      <a:latin typeface="Cambria Math" panose="02040503050406030204" pitchFamily="18" charset="0"/>
                                    </a:rPr>
                                  </m:ctrlPr>
                                </m:accPr>
                                <m:e>
                                  <m:r>
                                    <a:rPr lang="zh-CN" altLang="en-US" b="0" i="1" smtClean="0">
                                      <a:solidFill>
                                        <a:srgbClr val="000000"/>
                                      </a:solidFill>
                                      <a:latin typeface="Cambria Math" panose="02040503050406030204" charset="0"/>
                                    </a:rPr>
                                    <m:t>𝜃</m:t>
                                  </m:r>
                                </m:e>
                              </m:acc>
                            </m:e>
                            <m:sub>
                              <m:r>
                                <a:rPr lang="en-US" altLang="zh-CN" b="0" i="1" smtClean="0">
                                  <a:solidFill>
                                    <a:srgbClr val="000000"/>
                                  </a:solidFill>
                                  <a:latin typeface="Cambria Math" panose="02040503050406030204" charset="0"/>
                                </a:rPr>
                                <m:t>2</m:t>
                              </m:r>
                            </m:sub>
                          </m:sSub>
                        </m:den>
                      </m:f>
                      <m:r>
                        <a:rPr lang="en-US" altLang="zh-CN" b="0" i="1" smtClean="0">
                          <a:solidFill>
                            <a:srgbClr val="000000"/>
                          </a:solidFill>
                          <a:latin typeface="Cambria Math" panose="02040503050406030204" charset="0"/>
                        </a:rPr>
                        <m:t>)</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oMath>
                    <m:oMath xmlns:m="http://schemas.openxmlformats.org/officeDocument/2006/math">
                      <m:r>
                        <a:rPr lang="en-US" altLang="zh-CN" b="0" i="1" smtClean="0">
                          <a:solidFill>
                            <a:srgbClr val="000000"/>
                          </a:solidFill>
                          <a:latin typeface="Cambria Math" panose="02040503050406030204" charset="0"/>
                        </a:rPr>
                        <m:t>        </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oMath>
                    <m:oMath xmlns:m="http://schemas.openxmlformats.org/officeDocument/2006/math">
                      <m:r>
                        <a:rPr lang="en-US" altLang="zh-CN" b="0" i="1" smtClean="0">
                          <a:solidFill>
                            <a:srgbClr val="000000"/>
                          </a:solidFill>
                          <a:latin typeface="Cambria Math" panose="02040503050406030204" charset="0"/>
                        </a:rPr>
                        <m:t>        </m:t>
                      </m:r>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
                        </m:e>
                      </m:d>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e>
                            </m:m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e>
                            </m:mr>
                          </m:m>
                        </m:e>
                      </m:d>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oMath>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den>
                      </m:f>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oMath>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den>
                      </m:f>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oMath>
                  </m:oMathPara>
                </a14:m>
                <a:endParaRPr lang="zh-CN" altLang="en-US" dirty="0"/>
              </a:p>
            </p:txBody>
          </p:sp>
        </mc:Choice>
        <mc:Fallback xmlns="">
          <p:sp>
            <p:nvSpPr>
              <p:cNvPr id="2" name="Object 7"/>
              <p:cNvSpPr txBox="1">
                <a:spLocks noRot="1" noChangeAspect="1" noMove="1" noResize="1" noEditPoints="1" noAdjustHandles="1" noChangeArrowheads="1" noChangeShapeType="1" noTextEdit="1"/>
              </p:cNvSpPr>
              <p:nvPr/>
            </p:nvSpPr>
            <p:spPr>
              <a:xfrm>
                <a:off x="-108868" y="1052736"/>
                <a:ext cx="9361735" cy="5260975"/>
              </a:xfrm>
              <a:prstGeom prst="rect">
                <a:avLst/>
              </a:prstGeom>
              <a:blipFill rotWithShape="1">
                <a:blip r:embed="rId2"/>
                <a:stretch>
                  <a:fillRect l="3" t="-10" r="3" b="10"/>
                </a:stretch>
              </a:blipFill>
              <a:ln w="38100">
                <a:miter/>
              </a:ln>
            </p:spPr>
            <p:txBody>
              <a:bodyPr/>
              <a:lstStyle/>
              <a:p>
                <a:r>
                  <a:rPr lang="zh-CN" altLang="en-US">
                    <a:noFill/>
                  </a:rPr>
                  <a:t> </a:t>
                </a:r>
              </a:p>
            </p:txBody>
          </p:sp>
        </mc:Fallback>
      </mc:AlternateContent>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p:cNvSpPr txBox="1">
                <a:spLocks noRot="1" noChangeArrowheads="1"/>
              </p:cNvSpPr>
              <p:nvPr/>
            </p:nvSpPr>
            <p:spPr>
              <a:xfrm>
                <a:off x="323850" y="476672"/>
                <a:ext cx="7848550" cy="4282653"/>
              </a:xfrm>
              <a:prstGeom prst="rect">
                <a:avLst/>
              </a:prstGeom>
              <a:noFill/>
              <a:ln w="9525">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eaLnBrk="1" hangingPunct="1">
                  <a:lnSpc>
                    <a:spcPct val="100000"/>
                  </a:lnSpc>
                  <a:spcBef>
                    <a:spcPct val="20000"/>
                  </a:spcBef>
                  <a:buClr>
                    <a:schemeClr val="hlink"/>
                  </a:buClr>
                  <a:buSzPct val="80000"/>
                  <a:buNone/>
                  <a:defRPr/>
                </a:pPr>
                <a:r>
                  <a:rPr lang="zh-CN" altLang="en-US" sz="2400" dirty="0">
                    <a:ea typeface="楷体_GB2312" pitchFamily="49" charset="-122"/>
                  </a:rPr>
                  <a:t>由拉格朗日方程式可得：</a:t>
                </a:r>
                <a14:m>
                  <m:oMath xmlns:m="http://schemas.openxmlformats.org/officeDocument/2006/math">
                    <m:r>
                      <a:rPr lang="zh-CN" altLang="en-US" sz="2400" i="1">
                        <a:solidFill>
                          <a:srgbClr val="000000"/>
                        </a:solidFill>
                        <a:latin typeface="Cambria Math" panose="02040503050406030204" charset="0"/>
                      </a:rPr>
                      <m:t>𝜏</m:t>
                    </m:r>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𝑑</m:t>
                        </m:r>
                      </m:num>
                      <m:den>
                        <m:r>
                          <a:rPr lang="zh-CN" altLang="en-US" sz="2400" i="1">
                            <a:solidFill>
                              <a:srgbClr val="000000"/>
                            </a:solidFill>
                            <a:latin typeface="Cambria Math" panose="02040503050406030204" charset="0"/>
                          </a:rPr>
                          <m:t>𝑑𝑡</m:t>
                        </m:r>
                      </m:den>
                    </m:f>
                    <m:d>
                      <m:dPr>
                        <m:ctrlPr>
                          <a:rPr lang="zh-CN" altLang="en-US" sz="2400" i="1">
                            <a:solidFill>
                              <a:srgbClr val="000000"/>
                            </a:solidFill>
                            <a:latin typeface="Cambria Math" panose="02040503050406030204" pitchFamily="18" charset="0"/>
                          </a:rPr>
                        </m:ctrlPr>
                      </m:dPr>
                      <m:e>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acc>
                              <m:accPr>
                                <m:chr m:val="̇"/>
                                <m:ctrlPr>
                                  <a:rPr lang="zh-CN" altLang="en-US" sz="2400" i="1">
                                    <a:solidFill>
                                      <a:srgbClr val="000000"/>
                                    </a:solidFill>
                                    <a:latin typeface="Cambria Math" panose="02040503050406030204" pitchFamily="18" charset="0"/>
                                  </a:rPr>
                                </m:ctrlPr>
                              </m:accPr>
                              <m:e>
                                <m:r>
                                  <a:rPr lang="en-US" altLang="zh-CN" sz="2400" i="1">
                                    <a:solidFill>
                                      <a:srgbClr val="000000"/>
                                    </a:solidFill>
                                    <a:latin typeface="Cambria Math" panose="02040503050406030204" charset="0"/>
                                  </a:rPr>
                                  <m:t>𝑞</m:t>
                                </m:r>
                              </m:e>
                            </m:acc>
                          </m:den>
                        </m:f>
                      </m:e>
                    </m:d>
                    <m:r>
                      <a:rPr lang="zh-CN" altLang="en-US" sz="2400" i="1">
                        <a:solidFill>
                          <a:srgbClr val="000000"/>
                        </a:solidFill>
                        <a:latin typeface="Cambria Math" panose="02040503050406030204"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charset="0"/>
                          </a:rPr>
                          <m:t>𝜕</m:t>
                        </m:r>
                        <m:r>
                          <a:rPr lang="zh-CN" altLang="en-US" sz="2400" i="1">
                            <a:solidFill>
                              <a:srgbClr val="000000"/>
                            </a:solidFill>
                            <a:latin typeface="Cambria Math" panose="02040503050406030204" charset="0"/>
                          </a:rPr>
                          <m:t>𝐿</m:t>
                        </m:r>
                      </m:num>
                      <m:den>
                        <m:r>
                          <a:rPr lang="zh-CN" altLang="en-US" sz="2400" i="1">
                            <a:solidFill>
                              <a:srgbClr val="000000"/>
                            </a:solidFill>
                            <a:latin typeface="Cambria Math" panose="02040503050406030204" charset="0"/>
                          </a:rPr>
                          <m:t>𝜕</m:t>
                        </m:r>
                        <m:r>
                          <a:rPr lang="en-US" altLang="zh-CN" sz="2400" i="1">
                            <a:solidFill>
                              <a:srgbClr val="000000"/>
                            </a:solidFill>
                            <a:latin typeface="Cambria Math" panose="02040503050406030204" charset="0"/>
                          </a:rPr>
                          <m:t>𝑞</m:t>
                        </m:r>
                      </m:den>
                    </m:f>
                  </m:oMath>
                </a14:m>
                <a:endParaRPr lang="zh-CN" altLang="en-US" sz="2400" dirty="0">
                  <a:ea typeface="楷体_GB2312" pitchFamily="49" charset="-122"/>
                </a:endParaRP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en-US" altLang="zh-CN" sz="2400" dirty="0">
                  <a:ea typeface="楷体_GB2312" pitchFamily="49" charset="-122"/>
                </a:endParaRP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endParaRPr lang="zh-CN" altLang="en-US" sz="1100" dirty="0">
                  <a:ea typeface="楷体_GB2312" pitchFamily="49" charset="-122"/>
                </a:endParaRPr>
              </a:p>
              <a:p>
                <a:pPr marL="342900" indent="-342900" defTabSz="914400" eaLnBrk="1" hangingPunct="1">
                  <a:lnSpc>
                    <a:spcPct val="100000"/>
                  </a:lnSpc>
                  <a:spcBef>
                    <a:spcPct val="20000"/>
                  </a:spcBef>
                  <a:buClr>
                    <a:schemeClr val="hlink"/>
                  </a:buClr>
                  <a:buSzPct val="80000"/>
                  <a:buFont typeface="Arial" panose="020B0604020202020204" pitchFamily="34" charset="0"/>
                  <a:buNone/>
                  <a:defRPr/>
                </a:pPr>
                <a:r>
                  <a:rPr lang="zh-CN" altLang="en-US" sz="2400" dirty="0">
                    <a:ea typeface="楷体_GB2312" pitchFamily="49" charset="-122"/>
                  </a:rPr>
                  <a:t>即</a:t>
                </a:r>
              </a:p>
            </p:txBody>
          </p:sp>
        </mc:Choice>
        <mc:Fallback xmlns="">
          <p:sp>
            <p:nvSpPr>
              <p:cNvPr id="2" name="Rectangle 3"/>
              <p:cNvSpPr txBox="1">
                <a:spLocks noRot="1" noChangeAspect="1" noMove="1" noResize="1" noEditPoints="1" noAdjustHandles="1" noChangeArrowheads="1" noChangeShapeType="1" noTextEdit="1"/>
              </p:cNvSpPr>
              <p:nvPr/>
            </p:nvSpPr>
            <p:spPr>
              <a:xfrm>
                <a:off x="323850" y="476672"/>
                <a:ext cx="7848550" cy="4282653"/>
              </a:xfrm>
              <a:prstGeom prst="rect">
                <a:avLst/>
              </a:prstGeom>
              <a:blipFill rotWithShape="1">
                <a:blip r:embed="rId2"/>
                <a:stretch>
                  <a:fillRect t="-10" r="7"/>
                </a:stretch>
              </a:blipFill>
              <a:ln w="952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Object 7"/>
              <p:cNvSpPr txBox="1"/>
              <p:nvPr/>
            </p:nvSpPr>
            <p:spPr>
              <a:xfrm>
                <a:off x="900113" y="1089025"/>
                <a:ext cx="8039100" cy="5768975"/>
              </a:xfrm>
              <a:prstGeom prst="rect">
                <a:avLst/>
              </a:prstGeom>
              <a:noFill/>
              <a:ln w="38100">
                <a:miter/>
              </a:ln>
            </p:spPr>
            <p:txBody>
              <a:bodyPr>
                <a:normAutofit fontScale="65000"/>
              </a:bodyPr>
              <a:lstStyle/>
              <a:p>
                <a:pPr>
                  <a:lnSpc>
                    <a:spcPct val="125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zh-CN" altLang="en-US" i="1" smtClean="0">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charset="0"/>
                                      </a:rPr>
                                      <m:t>𝑑</m:t>
                                    </m:r>
                                  </m:num>
                                  <m:den>
                                    <m:r>
                                      <a:rPr lang="en-US" altLang="zh-CN" i="1">
                                        <a:solidFill>
                                          <a:srgbClr val="000000"/>
                                        </a:solidFill>
                                        <a:latin typeface="Cambria Math" panose="02040503050406030204" charset="0"/>
                                      </a:rPr>
                                      <m:t>𝑑𝑡</m:t>
                                    </m:r>
                                  </m:den>
                                </m:f>
                                <m:d>
                                  <m:dPr>
                                    <m:ctrlPr>
                                      <a:rPr lang="en-US" altLang="zh-CN" i="1">
                                        <a:solidFill>
                                          <a:srgbClr val="000000"/>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en-US" altLang="zh-CN"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zh-CN" altLang="en-US" i="1">
                                                    <a:solidFill>
                                                      <a:srgbClr val="000000"/>
                                                    </a:solidFill>
                                                    <a:latin typeface="Cambria Math" panose="02040503050406030204" charset="0"/>
                                                  </a:rPr>
                                                  <m:t>𝜃</m:t>
                                                </m:r>
                                              </m:e>
                                            </m:acc>
                                          </m:e>
                                          <m:sub>
                                            <m:r>
                                              <a:rPr lang="en-US" altLang="zh-CN" i="1">
                                                <a:solidFill>
                                                  <a:srgbClr val="000000"/>
                                                </a:solidFill>
                                                <a:latin typeface="Cambria Math" panose="02040503050406030204" charset="0"/>
                                              </a:rPr>
                                              <m:t>1</m:t>
                                            </m:r>
                                          </m:sub>
                                        </m:sSub>
                                      </m:den>
                                    </m:f>
                                  </m:e>
                                </m:d>
                              </m:e>
                            </m:mr>
                            <m:mr>
                              <m:e>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charset="0"/>
                                      </a:rPr>
                                      <m:t>𝑑</m:t>
                                    </m:r>
                                  </m:num>
                                  <m:den>
                                    <m:r>
                                      <a:rPr lang="en-US" altLang="zh-CN" i="1">
                                        <a:solidFill>
                                          <a:srgbClr val="000000"/>
                                        </a:solidFill>
                                        <a:latin typeface="Cambria Math" panose="02040503050406030204" charset="0"/>
                                      </a:rPr>
                                      <m:t>𝑑𝑡</m:t>
                                    </m:r>
                                  </m:den>
                                </m:f>
                                <m:d>
                                  <m:dPr>
                                    <m:ctrlPr>
                                      <a:rPr lang="en-US" altLang="zh-CN" i="1">
                                        <a:solidFill>
                                          <a:srgbClr val="000000"/>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en-US" altLang="zh-CN"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zh-CN" altLang="en-US" i="1">
                                                    <a:solidFill>
                                                      <a:srgbClr val="000000"/>
                                                    </a:solidFill>
                                                    <a:latin typeface="Cambria Math" panose="02040503050406030204" charset="0"/>
                                                  </a:rPr>
                                                  <m:t>𝜃</m:t>
                                                </m:r>
                                              </m:e>
                                            </m:acc>
                                          </m:e>
                                          <m:sub>
                                            <m:r>
                                              <a:rPr lang="en-US" altLang="zh-CN" b="0" i="1" smtClean="0">
                                                <a:solidFill>
                                                  <a:srgbClr val="000000"/>
                                                </a:solidFill>
                                                <a:latin typeface="Cambria Math" panose="02040503050406030204" charset="0"/>
                                              </a:rPr>
                                              <m:t>2</m:t>
                                            </m:r>
                                          </m:sub>
                                        </m:sSub>
                                      </m:den>
                                    </m:f>
                                  </m:e>
                                </m:d>
                              </m:e>
                            </m:mr>
                          </m:m>
                        </m:e>
                      </m:d>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den>
                                </m:f>
                              </m:e>
                            </m:mr>
                            <m:m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den>
                                </m:f>
                              </m:e>
                            </m:mr>
                          </m:m>
                        </m:e>
                      </m:d>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𝜏</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𝜏</m:t>
                      </m:r>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charset="0"/>
                                      </a:rPr>
                                      <m:t>𝑑</m:t>
                                    </m:r>
                                  </m:num>
                                  <m:den>
                                    <m:r>
                                      <a:rPr lang="en-US" altLang="zh-CN" i="1">
                                        <a:solidFill>
                                          <a:srgbClr val="000000"/>
                                        </a:solidFill>
                                        <a:latin typeface="Cambria Math" panose="02040503050406030204" charset="0"/>
                                      </a:rPr>
                                      <m:t>𝑑𝑡</m:t>
                                    </m:r>
                                  </m:den>
                                </m:f>
                                <m:d>
                                  <m:dPr>
                                    <m:ctrlPr>
                                      <a:rPr lang="en-US" altLang="zh-CN" i="1">
                                        <a:solidFill>
                                          <a:srgbClr val="000000"/>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en-US" altLang="zh-CN"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zh-CN" altLang="en-US" i="1">
                                                    <a:solidFill>
                                                      <a:srgbClr val="000000"/>
                                                    </a:solidFill>
                                                    <a:latin typeface="Cambria Math" panose="02040503050406030204" charset="0"/>
                                                  </a:rPr>
                                                  <m:t>𝜃</m:t>
                                                </m:r>
                                              </m:e>
                                            </m:acc>
                                          </m:e>
                                          <m:sub>
                                            <m:r>
                                              <a:rPr lang="en-US" altLang="zh-CN" i="1">
                                                <a:solidFill>
                                                  <a:srgbClr val="000000"/>
                                                </a:solidFill>
                                                <a:latin typeface="Cambria Math" panose="02040503050406030204" charset="0"/>
                                              </a:rPr>
                                              <m:t>1</m:t>
                                            </m:r>
                                          </m:sub>
                                        </m:sSub>
                                      </m:den>
                                    </m:f>
                                  </m:e>
                                </m:d>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den>
                                </m:f>
                              </m:e>
                            </m:mr>
                            <m:mr>
                              <m:e>
                                <m:f>
                                  <m:fPr>
                                    <m:ctrlPr>
                                      <a:rPr lang="en-US" altLang="zh-CN" i="1">
                                        <a:solidFill>
                                          <a:srgbClr val="000000"/>
                                        </a:solidFill>
                                        <a:latin typeface="Cambria Math" panose="02040503050406030204" pitchFamily="18" charset="0"/>
                                      </a:rPr>
                                    </m:ctrlPr>
                                  </m:fPr>
                                  <m:num>
                                    <m:r>
                                      <a:rPr lang="en-US" altLang="zh-CN" i="1">
                                        <a:solidFill>
                                          <a:srgbClr val="000000"/>
                                        </a:solidFill>
                                        <a:latin typeface="Cambria Math" panose="02040503050406030204" charset="0"/>
                                      </a:rPr>
                                      <m:t>𝑑</m:t>
                                    </m:r>
                                  </m:num>
                                  <m:den>
                                    <m:r>
                                      <a:rPr lang="en-US" altLang="zh-CN" i="1">
                                        <a:solidFill>
                                          <a:srgbClr val="000000"/>
                                        </a:solidFill>
                                        <a:latin typeface="Cambria Math" panose="02040503050406030204" charset="0"/>
                                      </a:rPr>
                                      <m:t>𝑑𝑡</m:t>
                                    </m:r>
                                  </m:den>
                                </m:f>
                                <m:d>
                                  <m:dPr>
                                    <m:ctrlPr>
                                      <a:rPr lang="en-US" altLang="zh-CN" i="1">
                                        <a:solidFill>
                                          <a:srgbClr val="000000"/>
                                        </a:solidFill>
                                        <a:latin typeface="Cambria Math" panose="02040503050406030204" pitchFamily="18" charset="0"/>
                                      </a:rPr>
                                    </m:ctrlPr>
                                  </m:dPr>
                                  <m:e>
                                    <m:f>
                                      <m:fPr>
                                        <m:ctrlPr>
                                          <a:rPr lang="en-US" altLang="zh-CN"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en-US" altLang="zh-CN"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en-US" altLang="zh-CN" i="1">
                                                <a:solidFill>
                                                  <a:srgbClr val="000000"/>
                                                </a:solidFill>
                                                <a:latin typeface="Cambria Math" panose="02040503050406030204" pitchFamily="18" charset="0"/>
                                              </a:rPr>
                                            </m:ctrlPr>
                                          </m:sSubPr>
                                          <m:e>
                                            <m:acc>
                                              <m:accPr>
                                                <m:chr m:val="̇"/>
                                                <m:ctrlPr>
                                                  <a:rPr lang="en-US" altLang="zh-CN" i="1">
                                                    <a:solidFill>
                                                      <a:srgbClr val="000000"/>
                                                    </a:solidFill>
                                                    <a:latin typeface="Cambria Math" panose="02040503050406030204" pitchFamily="18" charset="0"/>
                                                  </a:rPr>
                                                </m:ctrlPr>
                                              </m:accPr>
                                              <m:e>
                                                <m:r>
                                                  <a:rPr lang="zh-CN" altLang="en-US" i="1">
                                                    <a:solidFill>
                                                      <a:srgbClr val="000000"/>
                                                    </a:solidFill>
                                                    <a:latin typeface="Cambria Math" panose="02040503050406030204" charset="0"/>
                                                  </a:rPr>
                                                  <m:t>𝜃</m:t>
                                                </m:r>
                                              </m:e>
                                            </m:acc>
                                          </m:e>
                                          <m:sub>
                                            <m:r>
                                              <a:rPr lang="en-US" altLang="zh-CN" b="0" i="1" smtClean="0">
                                                <a:solidFill>
                                                  <a:srgbClr val="000000"/>
                                                </a:solidFill>
                                                <a:latin typeface="Cambria Math" panose="02040503050406030204" charset="0"/>
                                              </a:rPr>
                                              <m:t>2</m:t>
                                            </m:r>
                                          </m:sub>
                                        </m:sSub>
                                      </m:den>
                                    </m:f>
                                  </m:e>
                                </m:d>
                                <m:r>
                                  <a:rPr lang="zh-CN" altLang="en-US" i="1">
                                    <a:solidFill>
                                      <a:srgbClr val="000000"/>
                                    </a:solidFill>
                                    <a:latin typeface="Cambria Math" panose="02040503050406030204"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𝐿</m:t>
                                    </m:r>
                                  </m:num>
                                  <m:den>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den>
                                </m:f>
                              </m:e>
                            </m:mr>
                          </m:m>
                        </m:e>
                      </m:d>
                    </m:oMath>
                    <m:oMath xmlns:m="http://schemas.openxmlformats.org/officeDocument/2006/math">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𝜏</m:t>
                      </m:r>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
                        </m:e>
                      </m:d>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e>
                            </m:mr>
                            <m:mr>
                              <m:e>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e>
                            </m:mr>
                          </m:m>
                        </m:e>
                      </m:d>
                    </m:oMath>
                    <m:oMath xmlns:m="http://schemas.openxmlformats.org/officeDocument/2006/math">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e>
                            </m:mr>
                          </m:m>
                        </m:e>
                      </m:d>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e>
                            </m:mr>
                          </m:m>
                        </m:e>
                      </m:d>
                    </m:oMath>
                    <m:oMath xmlns:m="http://schemas.openxmlformats.org/officeDocument/2006/math">
                      <m:r>
                        <a:rPr lang="zh-CN" altLang="en-US" i="1">
                          <a:solidFill>
                            <a:srgbClr val="000000"/>
                          </a:solidFill>
                          <a:latin typeface="Cambria Math" panose="02040503050406030204" charset="0"/>
                        </a:rPr>
                        <m:t>令：</m:t>
                      </m:r>
                    </m:oMath>
                    <m:oMath xmlns:m="http://schemas.openxmlformats.org/officeDocument/2006/math">
                      <m:r>
                        <a:rPr lang="zh-CN" altLang="en-US" i="1">
                          <a:solidFill>
                            <a:srgbClr val="000000"/>
                          </a:solidFill>
                          <a:latin typeface="Cambria Math" panose="02040503050406030204" charset="0"/>
                        </a:rPr>
                        <m:t>𝑀</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2"/>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e>
                            </m:mr>
                          </m:m>
                        </m:e>
                      </m:d>
                    </m:oMath>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𝑀</m:t>
                          </m:r>
                        </m:e>
                        <m:sub>
                          <m:r>
                            <a:rPr lang="zh-CN" altLang="en-US" i="1">
                              <a:solidFill>
                                <a:srgbClr val="000000"/>
                              </a:solidFill>
                              <a:latin typeface="Cambria Math" panose="02040503050406030204" charset="0"/>
                            </a:rPr>
                            <m:t>11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a:rPr lang="zh-CN" altLang="en-US" i="0">
                              <a:solidFill>
                                <a:srgbClr val="000000"/>
                              </a:solidFill>
                              <a:latin typeface="Cambria Math" panose="02040503050406030204" charset="0"/>
                            </a:rPr>
                            <m:t>;</m:t>
                          </m:r>
                        </m:fName>
                        <m:e/>
                      </m:func>
                      <m:m>
                        <m:mPr>
                          <m:plcHide m:val="on"/>
                          <m:mcs>
                            <m:mc>
                              <m:mcPr>
                                <m:count m:val="1"/>
                                <m:mcJc m:val="center"/>
                              </m:mcPr>
                            </m:mc>
                          </m:mcs>
                          <m:ctrlPr>
                            <a:rPr lang="zh-CN" altLang="en-US" i="1">
                              <a:solidFill>
                                <a:srgbClr val="000000"/>
                              </a:solidFill>
                              <a:latin typeface="Cambria Math" panose="02040503050406030204" pitchFamily="18" charset="0"/>
                            </a:rPr>
                          </m:ctrlPr>
                        </m:mPr>
                        <m:mr>
                          <m:e/>
                        </m:mr>
                      </m: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𝑀</m:t>
                          </m:r>
                        </m:e>
                        <m:sub>
                          <m:r>
                            <a:rPr lang="zh-CN" altLang="en-US" i="1">
                              <a:solidFill>
                                <a:srgbClr val="000000"/>
                              </a:solidFill>
                              <a:latin typeface="Cambria Math" panose="02040503050406030204" charset="0"/>
                            </a:rPr>
                            <m:t>12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𝑀</m:t>
                          </m:r>
                        </m:e>
                        <m:sub>
                          <m:r>
                            <a:rPr lang="zh-CN" altLang="en-US" i="1">
                              <a:solidFill>
                                <a:srgbClr val="000000"/>
                              </a:solidFill>
                              <a:latin typeface="Cambria Math" panose="02040503050406030204" charset="0"/>
                            </a:rPr>
                            <m:t>21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r>
                            <a:rPr lang="zh-CN" altLang="en-US" i="1">
                              <a:solidFill>
                                <a:srgbClr val="000000"/>
                              </a:solidFill>
                              <a:latin typeface="Cambria Math" panose="02040503050406030204" charset="0"/>
                            </a:rPr>
                            <m:t>)</m:t>
                          </m:r>
                        </m:e>
                      </m:func>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m>
                        <m:mPr>
                          <m:plcHide m:val="on"/>
                          <m:mcs>
                            <m:mc>
                              <m:mcPr>
                                <m:count m:val="1"/>
                                <m:mcJc m:val="center"/>
                              </m:mcPr>
                            </m:mc>
                          </m:mcs>
                          <m:ctrlPr>
                            <a:rPr lang="zh-CN" altLang="en-US" i="1">
                              <a:solidFill>
                                <a:srgbClr val="000000"/>
                              </a:solidFill>
                              <a:latin typeface="Cambria Math" panose="02040503050406030204" pitchFamily="18" charset="0"/>
                            </a:rPr>
                          </m:ctrlPr>
                        </m:mPr>
                        <m:mr>
                          <m:e/>
                        </m:mr>
                      </m: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𝑀</m:t>
                          </m:r>
                        </m:e>
                        <m:sub>
                          <m:r>
                            <a:rPr lang="zh-CN" altLang="en-US" i="1">
                              <a:solidFill>
                                <a:srgbClr val="000000"/>
                              </a:solidFill>
                              <a:latin typeface="Cambria Math" panose="02040503050406030204" charset="0"/>
                            </a:rPr>
                            <m:t>22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charset="0"/>
                                </a:rPr>
                                <m:t>L</m:t>
                              </m:r>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𝐼</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oMath>
                    <m:oMath xmlns:m="http://schemas.openxmlformats.org/officeDocument/2006/math">
                      <m:r>
                        <a:rPr lang="zh-CN" altLang="en-US" i="1">
                          <a:solidFill>
                            <a:srgbClr val="000000"/>
                          </a:solidFill>
                          <a:latin typeface="Cambria Math" panose="02040503050406030204" charset="0"/>
                        </a:rPr>
                        <m:t>𝑐</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𝑐</m:t>
                                    </m:r>
                                  </m:e>
                                  <m:sub>
                                    <m:r>
                                      <a:rPr lang="zh-CN" altLang="en-US" i="1">
                                        <a:solidFill>
                                          <a:srgbClr val="000000"/>
                                        </a:solidFill>
                                        <a:latin typeface="Cambria Math" panose="02040503050406030204" charset="0"/>
                                      </a:rPr>
                                      <m:t>1</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𝑐</m:t>
                                    </m:r>
                                  </m:e>
                                  <m:sub>
                                    <m:r>
                                      <a:rPr lang="zh-CN" altLang="en-US" i="1">
                                        <a:solidFill>
                                          <a:srgbClr val="000000"/>
                                        </a:solidFill>
                                        <a:latin typeface="Cambria Math" panose="02040503050406030204" charset="0"/>
                                      </a:rPr>
                                      <m:t>1</m:t>
                                    </m:r>
                                  </m:sub>
                                </m:sSub>
                              </m:e>
                            </m:mr>
                          </m:m>
                        </m:e>
                      </m:d>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(2</m:t>
                                </m:r>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charset="0"/>
                                      </a:rPr>
                                      <m:t>L</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sSub>
                                  <m:sSubPr>
                                    <m:ctrlPr>
                                      <a:rPr lang="zh-CN" altLang="en-US" i="1">
                                        <a:solidFill>
                                          <a:srgbClr val="000000"/>
                                        </a:solidFill>
                                        <a:latin typeface="Cambria Math" panose="02040503050406030204" pitchFamily="18" charset="0"/>
                                      </a:rPr>
                                    </m:ctrlPr>
                                  </m:sSubPr>
                                  <m:e>
                                    <m:sSup>
                                      <m:sSupPr>
                                        <m:ctrlPr>
                                          <a:rPr lang="zh-CN" altLang="en-US" i="1">
                                            <a:solidFill>
                                              <a:srgbClr val="000000"/>
                                            </a:solidFill>
                                            <a:latin typeface="Cambria Math" panose="02040503050406030204" pitchFamily="18" charset="0"/>
                                          </a:rPr>
                                        </m:ctrlPr>
                                      </m:sSupPr>
                                      <m:e>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e>
                                      <m:sup>
                                        <m:r>
                                          <a:rPr lang="zh-CN" altLang="en-US" i="1">
                                            <a:solidFill>
                                              <a:srgbClr val="000000"/>
                                            </a:solidFill>
                                            <a:latin typeface="Cambria Math" panose="02040503050406030204" charset="0"/>
                                          </a:rPr>
                                          <m:t>2</m:t>
                                        </m:r>
                                      </m:sup>
                                    </m:sSup>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sin</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fName>
                                  <m:e/>
                                </m:func>
                              </m:e>
                            </m:mr>
                          </m:m>
                        </m:e>
                      </m:d>
                      <m:m>
                        <m:mPr>
                          <m:plcHide m:val="on"/>
                          <m:mcs>
                            <m:mc>
                              <m:mcPr>
                                <m:count m:val="2"/>
                                <m:mcJc m:val="center"/>
                              </m:mcPr>
                            </m:mc>
                          </m:mcs>
                          <m:ctrlPr>
                            <a:rPr lang="zh-CN" altLang="en-US" i="1">
                              <a:solidFill>
                                <a:srgbClr val="000000"/>
                              </a:solidFill>
                              <a:latin typeface="Cambria Math" panose="02040503050406030204" pitchFamily="18" charset="0"/>
                            </a:rPr>
                          </m:ctrlPr>
                        </m:mPr>
                        <m:mr>
                          <m:e/>
                          <m:e/>
                        </m:mr>
                      </m:m>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𝑔</m:t>
                                    </m:r>
                                  </m:e>
                                  <m:sub>
                                    <m:r>
                                      <a:rPr lang="zh-CN" altLang="en-US" i="1">
                                        <a:solidFill>
                                          <a:srgbClr val="000000"/>
                                        </a:solidFill>
                                        <a:latin typeface="Cambria Math" panose="02040503050406030204" charset="0"/>
                                      </a:rPr>
                                      <m:t>1</m:t>
                                    </m:r>
                                  </m:sub>
                                </m:sSub>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𝑔</m:t>
                                    </m:r>
                                  </m:e>
                                  <m:sub>
                                    <m:r>
                                      <a:rPr lang="zh-CN" altLang="en-US" i="1">
                                        <a:solidFill>
                                          <a:srgbClr val="000000"/>
                                        </a:solidFill>
                                        <a:latin typeface="Cambria Math" panose="02040503050406030204" charset="0"/>
                                      </a:rPr>
                                      <m:t>2</m:t>
                                    </m:r>
                                  </m:sub>
                                </m:sSub>
                              </m:e>
                            </m:mr>
                          </m:m>
                        </m:e>
                      </m:d>
                      <m:r>
                        <a:rPr lang="zh-CN" altLang="en-US" i="1">
                          <a:solidFill>
                            <a:srgbClr val="000000"/>
                          </a:solidFill>
                          <a:latin typeface="Cambria Math" panose="02040503050406030204" charset="0"/>
                        </a:rPr>
                        <m:t>=</m:t>
                      </m:r>
                      <m:d>
                        <m:dPr>
                          <m:begChr m:val="["/>
                          <m:endChr m:val="]"/>
                          <m:ctrlPr>
                            <a:rPr lang="zh-CN" altLang="en-US" i="1">
                              <a:solidFill>
                                <a:srgbClr val="000000"/>
                              </a:solidFill>
                              <a:latin typeface="Cambria Math" panose="02040503050406030204" pitchFamily="18" charset="0"/>
                            </a:rPr>
                          </m:ctrlPr>
                        </m:dPr>
                        <m:e>
                          <m:m>
                            <m:mPr>
                              <m:plcHide m:val="on"/>
                              <m:mcs>
                                <m:mc>
                                  <m:mcPr>
                                    <m:count m:val="1"/>
                                    <m:mcJc m:val="center"/>
                                  </m:mcPr>
                                </m:mc>
                              </m:mcs>
                              <m:ctrlPr>
                                <a:rPr lang="zh-CN" altLang="en-US" i="1">
                                  <a:solidFill>
                                    <a:srgbClr val="000000"/>
                                  </a:solidFill>
                                  <a:latin typeface="Cambria Math" panose="02040503050406030204" pitchFamily="18" charset="0"/>
                                </a:rPr>
                              </m:ctrlPr>
                            </m:mP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1</m:t>
                                    </m:r>
                                  </m:sub>
                                </m:sSub>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charset="0"/>
                                          </a:rPr>
                                          <m:t>cos</m:t>
                                        </m:r>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e>
                            </m:mr>
                            <m:m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𝑚</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𝑔</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𝐿</m:t>
                                    </m:r>
                                  </m:e>
                                  <m:sub>
                                    <m:r>
                                      <a:rPr lang="zh-CN" altLang="en-US" i="1">
                                        <a:solidFill>
                                          <a:srgbClr val="000000"/>
                                        </a:solidFill>
                                        <a:latin typeface="Cambria Math" panose="02040503050406030204" charset="0"/>
                                      </a:rPr>
                                      <m:t>𝐶</m:t>
                                    </m:r>
                                    <m:r>
                                      <a:rPr lang="zh-CN" altLang="en-US" i="1">
                                        <a:solidFill>
                                          <a:srgbClr val="000000"/>
                                        </a:solidFill>
                                        <a:latin typeface="Cambria Math" panose="02040503050406030204" charset="0"/>
                                      </a:rPr>
                                      <m:t>2</m:t>
                                    </m:r>
                                  </m:sub>
                                </m:sSub>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charset="0"/>
                                      </a:rPr>
                                      <m:t>cos</m:t>
                                    </m:r>
                                  </m:fName>
                                  <m:e>
                                    <m:r>
                                      <a:rPr lang="zh-CN" altLang="en-US" i="1">
                                        <a:solidFill>
                                          <a:srgbClr val="000000"/>
                                        </a:solidFill>
                                        <a:latin typeface="Cambria Math" panose="02040503050406030204" charset="0"/>
                                      </a:rPr>
                                      <m:t>(</m:t>
                                    </m:r>
                                  </m:e>
                                </m:func>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1</m:t>
                                    </m:r>
                                  </m:sub>
                                </m:sSub>
                                <m:r>
                                  <a:rPr lang="zh-CN" altLang="en-US" i="1">
                                    <a:solidFill>
                                      <a:srgbClr val="000000"/>
                                    </a:solidFill>
                                    <a:latin typeface="Cambria Math" panose="02040503050406030204"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charset="0"/>
                                      </a:rPr>
                                      <m:t>𝜃</m:t>
                                    </m:r>
                                  </m:e>
                                  <m:sub>
                                    <m:r>
                                      <a:rPr lang="zh-CN" altLang="en-US" i="1">
                                        <a:solidFill>
                                          <a:srgbClr val="000000"/>
                                        </a:solidFill>
                                        <a:latin typeface="Cambria Math" panose="02040503050406030204" charset="0"/>
                                      </a:rPr>
                                      <m:t>2</m:t>
                                    </m:r>
                                  </m:sub>
                                </m:sSub>
                                <m:r>
                                  <a:rPr lang="zh-CN" altLang="en-US" i="1">
                                    <a:solidFill>
                                      <a:srgbClr val="000000"/>
                                    </a:solidFill>
                                    <a:latin typeface="Cambria Math" panose="02040503050406030204" charset="0"/>
                                  </a:rPr>
                                  <m:t>)</m:t>
                                </m:r>
                              </m:e>
                            </m:mr>
                          </m:m>
                        </m:e>
                      </m:d>
                    </m:oMath>
                    <m:oMath xmlns:m="http://schemas.openxmlformats.org/officeDocument/2006/math">
                      <m:r>
                        <a:rPr lang="zh-CN" altLang="en-US" i="1">
                          <a:solidFill>
                            <a:srgbClr val="000000"/>
                          </a:solidFill>
                          <a:latin typeface="Cambria Math" panose="02040503050406030204" charset="0"/>
                        </a:rPr>
                        <m:t>则：</m:t>
                      </m:r>
                      <m:r>
                        <a:rPr lang="zh-CN" altLang="en-US" i="1">
                          <a:solidFill>
                            <a:srgbClr val="000000"/>
                          </a:solidFill>
                          <a:latin typeface="Cambria Math" panose="02040503050406030204" charset="0"/>
                        </a:rPr>
                        <m:t>𝑀</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𝑐</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𝜏</m:t>
                      </m:r>
                    </m:oMath>
                    <m:oMath xmlns:m="http://schemas.openxmlformats.org/officeDocument/2006/math">
                      <m:r>
                        <a:rPr lang="zh-CN" altLang="en-US" i="1">
                          <a:solidFill>
                            <a:srgbClr val="000000"/>
                          </a:solidFill>
                          <a:latin typeface="Cambria Math" panose="02040503050406030204" charset="0"/>
                        </a:rPr>
                        <m:t>其中：</m:t>
                      </m:r>
                      <m:r>
                        <a:rPr lang="zh-CN" altLang="en-US" i="1">
                          <a:solidFill>
                            <a:srgbClr val="000000"/>
                          </a:solidFill>
                          <a:latin typeface="Cambria Math" panose="02040503050406030204" charset="0"/>
                        </a:rPr>
                        <m:t>𝑀</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是惯性力，</m:t>
                      </m:r>
                      <m:r>
                        <a:rPr lang="zh-CN" altLang="en-US" i="1">
                          <a:solidFill>
                            <a:srgbClr val="000000"/>
                          </a:solidFill>
                          <a:latin typeface="Cambria Math" panose="02040503050406030204" charset="0"/>
                        </a:rPr>
                        <m:t>𝑐</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limUpp>
                        <m:limUppPr>
                          <m:ctrlPr>
                            <a:rPr lang="zh-CN" altLang="en-US" i="1">
                              <a:solidFill>
                                <a:srgbClr val="000000"/>
                              </a:solidFill>
                              <a:latin typeface="Cambria Math" panose="02040503050406030204" pitchFamily="18" charset="0"/>
                            </a:rPr>
                          </m:ctrlPr>
                        </m:limUppPr>
                        <m:e>
                          <m:r>
                            <a:rPr lang="zh-CN" altLang="en-US" i="1">
                              <a:solidFill>
                                <a:srgbClr val="000000"/>
                              </a:solidFill>
                              <a:latin typeface="Cambria Math" panose="02040503050406030204" charset="0"/>
                            </a:rPr>
                            <m:t>𝜃</m:t>
                          </m:r>
                        </m:e>
                        <m:lim>
                          <m:r>
                            <a:rPr lang="zh-CN" altLang="en-US" i="1">
                              <a:solidFill>
                                <a:srgbClr val="000000"/>
                              </a:solidFill>
                              <a:latin typeface="Cambria Math" panose="02040503050406030204" charset="0"/>
                            </a:rPr>
                            <m:t>•</m:t>
                          </m:r>
                        </m:lim>
                      </m:limUpp>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是离心力，</m:t>
                      </m:r>
                      <m:r>
                        <a:rPr lang="zh-CN" altLang="en-US" i="1">
                          <a:solidFill>
                            <a:srgbClr val="000000"/>
                          </a:solidFill>
                          <a:latin typeface="Cambria Math" panose="02040503050406030204" charset="0"/>
                        </a:rPr>
                        <m:t>𝑔</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𝜃</m:t>
                      </m:r>
                      <m:r>
                        <a:rPr lang="zh-CN" altLang="en-US" i="1">
                          <a:solidFill>
                            <a:srgbClr val="000000"/>
                          </a:solidFill>
                          <a:latin typeface="Cambria Math" panose="02040503050406030204" charset="0"/>
                        </a:rPr>
                        <m:t>)</m:t>
                      </m:r>
                      <m:r>
                        <a:rPr lang="zh-CN" altLang="en-US" i="1">
                          <a:solidFill>
                            <a:srgbClr val="000000"/>
                          </a:solidFill>
                          <a:latin typeface="Cambria Math" panose="02040503050406030204" charset="0"/>
                        </a:rPr>
                        <m:t>是重力项。</m:t>
                      </m:r>
                    </m:oMath>
                  </m:oMathPara>
                </a14:m>
                <a:endParaRPr lang="zh-CN" altLang="en-US" dirty="0"/>
              </a:p>
            </p:txBody>
          </p:sp>
        </mc:Choice>
        <mc:Fallback xmlns="">
          <p:sp>
            <p:nvSpPr>
              <p:cNvPr id="4" name="Object 7"/>
              <p:cNvSpPr txBox="1">
                <a:spLocks noRot="1" noChangeAspect="1" noMove="1" noResize="1" noEditPoints="1" noAdjustHandles="1" noChangeArrowheads="1" noChangeShapeType="1" noTextEdit="1"/>
              </p:cNvSpPr>
              <p:nvPr/>
            </p:nvSpPr>
            <p:spPr>
              <a:xfrm>
                <a:off x="900113" y="1089025"/>
                <a:ext cx="8039100" cy="5768975"/>
              </a:xfrm>
              <a:prstGeom prst="rect">
                <a:avLst/>
              </a:prstGeom>
              <a:blipFill rotWithShape="1">
                <a:blip r:embed="rId3"/>
                <a:stretch>
                  <a:fillRect l="-4" r="4"/>
                </a:stretch>
              </a:blipFill>
              <a:ln w="38100">
                <a:miter/>
              </a:ln>
            </p:spPr>
            <p:txBody>
              <a:bodyPr/>
              <a:lstStyle/>
              <a:p>
                <a:r>
                  <a:rPr lang="zh-CN" altLang="en-US">
                    <a:noFill/>
                  </a:rPr>
                  <a:t> </a:t>
                </a:r>
              </a:p>
            </p:txBody>
          </p:sp>
        </mc:Fallback>
      </mc:AlternateContent>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txBox="1">
                <a:spLocks noRot="1" noChangeArrowheads="1"/>
              </p:cNvSpPr>
              <p:nvPr/>
            </p:nvSpPr>
            <p:spPr>
              <a:xfrm>
                <a:off x="395536" y="1036235"/>
                <a:ext cx="8591550" cy="3240583"/>
              </a:xfrm>
              <a:prstGeom prst="rect">
                <a:avLst/>
              </a:prstGeom>
              <a:noFill/>
              <a:ln w="9525">
                <a:noFill/>
              </a:ln>
            </p:spPr>
            <p:txBody>
              <a:bodyPr vert="horz" wrap="square" lIns="91440" tIns="45720" rIns="91440" bIns="45720" numCol="1" anchor="t" anchorCtr="0" compatLnSpc="1"/>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eaLnBrk="1" hangingPunct="1">
                  <a:lnSpc>
                    <a:spcPct val="114000"/>
                  </a:lnSpc>
                  <a:spcBef>
                    <a:spcPts val="0"/>
                  </a:spcBef>
                  <a:buClr>
                    <a:schemeClr val="hlink"/>
                  </a:buClr>
                  <a:buSzPct val="80000"/>
                  <a:buFont typeface="Arial" panose="020B0604020202020204" pitchFamily="34" charset="0"/>
                  <a:buNone/>
                  <a:defRPr/>
                </a:pPr>
                <a:r>
                  <a:rPr lang="zh-CN" altLang="en-US" sz="2400" dirty="0">
                    <a:effectLst/>
                    <a:latin typeface="楷体_GB2312" pitchFamily="49" charset="-122"/>
                    <a:ea typeface="楷体_GB2312" pitchFamily="49" charset="-122"/>
                  </a:rPr>
                  <a:t>静力学：在静止状态下，机器人的手爪接触环境时，手爪</a:t>
                </a:r>
              </a:p>
              <a:p>
                <a:pPr marL="342900" indent="-342900" defTabSz="914400" eaLnBrk="1" hangingPunct="1">
                  <a:lnSpc>
                    <a:spcPct val="114000"/>
                  </a:lnSpc>
                  <a:spcBef>
                    <a:spcPts val="0"/>
                  </a:spcBef>
                  <a:buClr>
                    <a:schemeClr val="hlink"/>
                  </a:buClr>
                  <a:buSzPct val="80000"/>
                  <a:buNone/>
                  <a:defRPr/>
                </a:pPr>
                <a:r>
                  <a:rPr lang="zh-CN" altLang="en-US" sz="2400" dirty="0">
                    <a:effectLst/>
                    <a:latin typeface="楷体_GB2312" pitchFamily="49" charset="-122"/>
                    <a:ea typeface="楷体_GB2312" pitchFamily="49" charset="-122"/>
                  </a:rPr>
                  <a:t>        力</a:t>
                </a:r>
                <a:r>
                  <a:rPr lang="en-US" altLang="zh-CN" sz="2400" dirty="0">
                    <a:effectLst/>
                    <a:latin typeface="楷体_GB2312" pitchFamily="49" charset="-122"/>
                    <a:ea typeface="楷体_GB2312" pitchFamily="49" charset="-122"/>
                  </a:rPr>
                  <a:t>F</a:t>
                </a:r>
                <a:r>
                  <a:rPr lang="zh-CN" altLang="en-US" sz="2400" dirty="0">
                    <a:effectLst/>
                    <a:latin typeface="楷体_GB2312" pitchFamily="49" charset="-122"/>
                    <a:ea typeface="楷体_GB2312" pitchFamily="49" charset="-122"/>
                  </a:rPr>
                  <a:t>与关节驱动力</a:t>
                </a:r>
                <a14:m>
                  <m:oMath xmlns:m="http://schemas.openxmlformats.org/officeDocument/2006/math">
                    <m:r>
                      <a:rPr lang="zh-CN" altLang="en-US" sz="2400" b="0" i="1" smtClean="0">
                        <a:solidFill>
                          <a:srgbClr val="000000"/>
                        </a:solidFill>
                        <a:effectLst/>
                        <a:latin typeface="Cambria Math" panose="02040503050406030204" charset="0"/>
                      </a:rPr>
                      <m:t>𝜏</m:t>
                    </m:r>
                  </m:oMath>
                </a14:m>
                <a:r>
                  <a:rPr lang="zh-CN" altLang="en-US" sz="2400" dirty="0">
                    <a:effectLst/>
                    <a:latin typeface="楷体_GB2312" pitchFamily="49" charset="-122"/>
                    <a:ea typeface="楷体_GB2312" pitchFamily="49" charset="-122"/>
                  </a:rPr>
                  <a:t>之间的关系。</a:t>
                </a:r>
              </a:p>
              <a:p>
                <a:pPr marL="342900" indent="-342900" defTabSz="914400" eaLnBrk="1" hangingPunct="1">
                  <a:lnSpc>
                    <a:spcPct val="114000"/>
                  </a:lnSpc>
                  <a:spcBef>
                    <a:spcPts val="0"/>
                  </a:spcBef>
                  <a:buClr>
                    <a:schemeClr val="hlink"/>
                  </a:buClr>
                  <a:buSzPct val="80000"/>
                  <a:buNone/>
                  <a:defRPr/>
                </a:pPr>
                <a:r>
                  <a:rPr lang="zh-CN" altLang="en-US" sz="2400" dirty="0">
                    <a:effectLst/>
                    <a:latin typeface="楷体_GB2312" pitchFamily="49" charset="-122"/>
                    <a:ea typeface="楷体_GB2312" pitchFamily="49" charset="-122"/>
                  </a:rPr>
                  <a:t>动力学：在动态情况下，关节驱动力</a:t>
                </a:r>
                <a14:m>
                  <m:oMath xmlns:m="http://schemas.openxmlformats.org/officeDocument/2006/math">
                    <m:r>
                      <a:rPr lang="zh-CN" altLang="en-US" sz="2400" b="0" i="1" smtClean="0">
                        <a:solidFill>
                          <a:srgbClr val="000000"/>
                        </a:solidFill>
                        <a:effectLst/>
                        <a:latin typeface="Cambria Math" panose="02040503050406030204" charset="0"/>
                      </a:rPr>
                      <m:t>𝜏</m:t>
                    </m:r>
                  </m:oMath>
                </a14:m>
                <a:r>
                  <a:rPr lang="zh-CN" altLang="en-US" sz="2400" dirty="0">
                    <a:effectLst/>
                    <a:latin typeface="楷体_GB2312" pitchFamily="49" charset="-122"/>
                    <a:ea typeface="楷体_GB2312" pitchFamily="49" charset="-122"/>
                  </a:rPr>
                  <a:t>和关节位移</a:t>
                </a:r>
                <a14:m>
                  <m:oMath xmlns:m="http://schemas.openxmlformats.org/officeDocument/2006/math">
                    <m:r>
                      <a:rPr lang="zh-CN" altLang="en-US" sz="2400" b="0" i="1" smtClean="0">
                        <a:solidFill>
                          <a:srgbClr val="000000"/>
                        </a:solidFill>
                        <a:effectLst/>
                        <a:latin typeface="Cambria Math" panose="02040503050406030204" charset="0"/>
                      </a:rPr>
                      <m:t>𝜃</m:t>
                    </m:r>
                  </m:oMath>
                </a14:m>
                <a:r>
                  <a:rPr lang="zh-CN" altLang="en-US" sz="2400" dirty="0">
                    <a:effectLst/>
                    <a:latin typeface="楷体_GB2312" pitchFamily="49" charset="-122"/>
                    <a:ea typeface="楷体_GB2312" pitchFamily="49" charset="-122"/>
                  </a:rPr>
                  <a:t>，关节速度  </a:t>
                </a:r>
                <a:endParaRPr lang="en-US" altLang="zh-CN" sz="2400" dirty="0">
                  <a:effectLst/>
                  <a:latin typeface="楷体_GB2312" pitchFamily="49" charset="-122"/>
                  <a:ea typeface="楷体_GB2312" pitchFamily="49" charset="-122"/>
                </a:endParaRPr>
              </a:p>
              <a:p>
                <a:pPr marL="342900" indent="-342900" defTabSz="914400" eaLnBrk="1" hangingPunct="1">
                  <a:lnSpc>
                    <a:spcPct val="114000"/>
                  </a:lnSpc>
                  <a:spcBef>
                    <a:spcPts val="0"/>
                  </a:spcBef>
                  <a:buClr>
                    <a:schemeClr val="hlink"/>
                  </a:buClr>
                  <a:buSzPct val="80000"/>
                  <a:buNone/>
                  <a:defRPr/>
                </a:pPr>
                <a:r>
                  <a:rPr lang="en-US" altLang="zh-CN" sz="2400" dirty="0">
                    <a:solidFill>
                      <a:srgbClr val="000000"/>
                    </a:solidFill>
                    <a:ea typeface="楷体_GB2312" pitchFamily="49" charset="-122"/>
                  </a:rPr>
                  <a:t>         </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𝜃</m:t>
                        </m:r>
                      </m:e>
                      <m:lim>
                        <m:r>
                          <a:rPr lang="zh-CN" altLang="en-US" sz="2400" b="0" i="1" smtClean="0">
                            <a:solidFill>
                              <a:srgbClr val="000000"/>
                            </a:solidFill>
                            <a:effectLst/>
                            <a:latin typeface="Cambria Math" panose="02040503050406030204" charset="0"/>
                          </a:rPr>
                          <m:t>•</m:t>
                        </m:r>
                      </m:lim>
                    </m:limUpp>
                    <m:r>
                      <a:rPr lang="zh-CN" altLang="en-US" sz="2400" b="0" i="1" smtClean="0">
                        <a:solidFill>
                          <a:srgbClr val="000000"/>
                        </a:solidFill>
                        <a:effectLst/>
                        <a:latin typeface="Cambria Math" panose="02040503050406030204" charset="0"/>
                      </a:rPr>
                      <m:t> </m:t>
                    </m:r>
                  </m:oMath>
                </a14:m>
                <a:r>
                  <a:rPr lang="zh-CN" altLang="en-US" sz="2400" dirty="0">
                    <a:effectLst/>
                    <a:latin typeface="楷体_GB2312" pitchFamily="49" charset="-122"/>
                    <a:ea typeface="楷体_GB2312" pitchFamily="49" charset="-122"/>
                  </a:rPr>
                  <a:t>，关节加速度</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𝜃</m:t>
                        </m:r>
                      </m:e>
                      <m:lim>
                        <m:r>
                          <a:rPr lang="zh-CN" altLang="en-US" sz="2400" b="0" i="1" smtClean="0">
                            <a:solidFill>
                              <a:srgbClr val="000000"/>
                            </a:solidFill>
                            <a:effectLst/>
                            <a:latin typeface="Cambria Math" panose="02040503050406030204" charset="0"/>
                          </a:rPr>
                          <m:t>••</m:t>
                        </m:r>
                      </m:lim>
                    </m:limUpp>
                  </m:oMath>
                </a14:m>
                <a:r>
                  <a:rPr lang="zh-CN" altLang="en-US" sz="2400" dirty="0">
                    <a:effectLst/>
                    <a:latin typeface="楷体_GB2312" pitchFamily="49" charset="-122"/>
                    <a:ea typeface="楷体_GB2312" pitchFamily="49" charset="-122"/>
                  </a:rPr>
                  <a:t>之间的关系。</a:t>
                </a:r>
              </a:p>
              <a:p>
                <a:pPr marL="342900" indent="-342900" defTabSz="914400" eaLnBrk="1" hangingPunct="1">
                  <a:lnSpc>
                    <a:spcPct val="114000"/>
                  </a:lnSpc>
                  <a:spcBef>
                    <a:spcPts val="0"/>
                  </a:spcBef>
                  <a:buClr>
                    <a:schemeClr val="hlink"/>
                  </a:buClr>
                  <a:buSzPct val="80000"/>
                  <a:buNone/>
                  <a:defRPr/>
                </a:pPr>
                <a:r>
                  <a:rPr lang="zh-CN" altLang="en-US" sz="2400" dirty="0">
                    <a:effectLst/>
                    <a:latin typeface="楷体_GB2312" pitchFamily="49" charset="-122"/>
                    <a:ea typeface="楷体_GB2312" pitchFamily="49" charset="-122"/>
                  </a:rPr>
                  <a:t>运动学：关节位移</a:t>
                </a:r>
                <a14:m>
                  <m:oMath xmlns:m="http://schemas.openxmlformats.org/officeDocument/2006/math">
                    <m:r>
                      <a:rPr lang="zh-CN" altLang="en-US" sz="2400" b="0" i="1" smtClean="0">
                        <a:solidFill>
                          <a:srgbClr val="000000"/>
                        </a:solidFill>
                        <a:effectLst/>
                        <a:latin typeface="Cambria Math" panose="02040503050406030204" charset="0"/>
                      </a:rPr>
                      <m:t>𝜃</m:t>
                    </m:r>
                  </m:oMath>
                </a14:m>
                <a:r>
                  <a:rPr lang="zh-CN" altLang="en-US" sz="2400" dirty="0">
                    <a:effectLst/>
                    <a:latin typeface="楷体_GB2312" pitchFamily="49" charset="-122"/>
                    <a:ea typeface="楷体_GB2312" pitchFamily="49" charset="-122"/>
                  </a:rPr>
                  <a:t>、速度</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𝜃</m:t>
                        </m:r>
                      </m:e>
                      <m:lim>
                        <m:r>
                          <a:rPr lang="zh-CN" altLang="en-US" sz="2400" b="0" i="1" smtClean="0">
                            <a:solidFill>
                              <a:srgbClr val="000000"/>
                            </a:solidFill>
                            <a:effectLst/>
                            <a:latin typeface="Cambria Math" panose="02040503050406030204" charset="0"/>
                          </a:rPr>
                          <m:t>•</m:t>
                        </m:r>
                      </m:lim>
                    </m:limUpp>
                    <m:r>
                      <a:rPr lang="zh-CN" altLang="en-US" sz="2400" b="0" i="1" smtClean="0">
                        <a:solidFill>
                          <a:srgbClr val="000000"/>
                        </a:solidFill>
                        <a:effectLst/>
                        <a:latin typeface="Cambria Math" panose="02040503050406030204" charset="0"/>
                      </a:rPr>
                      <m:t> </m:t>
                    </m:r>
                  </m:oMath>
                </a14:m>
                <a:r>
                  <a:rPr lang="zh-CN" altLang="en-US" sz="2400" dirty="0">
                    <a:effectLst/>
                    <a:latin typeface="楷体_GB2312" pitchFamily="49" charset="-122"/>
                    <a:ea typeface="楷体_GB2312" pitchFamily="49" charset="-122"/>
                  </a:rPr>
                  <a:t>、加速度</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𝜃</m:t>
                        </m:r>
                      </m:e>
                      <m:lim>
                        <m:r>
                          <a:rPr lang="zh-CN" altLang="en-US" sz="2400" b="0" i="1" smtClean="0">
                            <a:solidFill>
                              <a:srgbClr val="000000"/>
                            </a:solidFill>
                            <a:effectLst/>
                            <a:latin typeface="Cambria Math" panose="02040503050406030204" charset="0"/>
                          </a:rPr>
                          <m:t>••</m:t>
                        </m:r>
                      </m:lim>
                    </m:limUpp>
                  </m:oMath>
                </a14:m>
                <a:r>
                  <a:rPr lang="zh-CN" altLang="en-US" sz="2400" dirty="0">
                    <a:effectLst/>
                    <a:latin typeface="楷体_GB2312" pitchFamily="49" charset="-122"/>
                    <a:ea typeface="楷体_GB2312" pitchFamily="49" charset="-122"/>
                  </a:rPr>
                  <a:t>与手爪位移</a:t>
                </a:r>
                <a14:m>
                  <m:oMath xmlns:m="http://schemas.openxmlformats.org/officeDocument/2006/math">
                    <m:r>
                      <a:rPr lang="zh-CN" altLang="en-US" sz="2400" b="0" i="1" smtClean="0">
                        <a:solidFill>
                          <a:srgbClr val="000000"/>
                        </a:solidFill>
                        <a:effectLst/>
                        <a:latin typeface="Cambria Math" panose="02040503050406030204" charset="0"/>
                      </a:rPr>
                      <m:t>𝑟</m:t>
                    </m:r>
                  </m:oMath>
                </a14:m>
                <a:r>
                  <a:rPr lang="zh-CN" altLang="en-US" sz="2400" dirty="0">
                    <a:effectLst/>
                    <a:latin typeface="楷体_GB2312" pitchFamily="49" charset="-122"/>
                    <a:ea typeface="楷体_GB2312" pitchFamily="49" charset="-122"/>
                  </a:rPr>
                  <a:t>，速度</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𝑟</m:t>
                        </m:r>
                      </m:e>
                      <m:lim>
                        <m:r>
                          <a:rPr lang="zh-CN" altLang="en-US" sz="2400" b="0" i="1" smtClean="0">
                            <a:solidFill>
                              <a:srgbClr val="000000"/>
                            </a:solidFill>
                            <a:effectLst/>
                            <a:latin typeface="Cambria Math" panose="02040503050406030204" charset="0"/>
                          </a:rPr>
                          <m:t>•</m:t>
                        </m:r>
                      </m:lim>
                    </m:limUpp>
                    <m:r>
                      <a:rPr lang="zh-CN" altLang="en-US" sz="2400" b="0" i="1" smtClean="0">
                        <a:solidFill>
                          <a:srgbClr val="000000"/>
                        </a:solidFill>
                        <a:effectLst/>
                        <a:latin typeface="Cambria Math" panose="02040503050406030204" charset="0"/>
                      </a:rPr>
                      <m:t> </m:t>
                    </m:r>
                  </m:oMath>
                </a14:m>
                <a:r>
                  <a:rPr lang="zh-CN" altLang="en-US" sz="2400" dirty="0">
                    <a:effectLst/>
                    <a:latin typeface="楷体_GB2312" pitchFamily="49" charset="-122"/>
                    <a:ea typeface="楷体_GB2312" pitchFamily="49" charset="-122"/>
                  </a:rPr>
                  <a:t>，</a:t>
                </a:r>
                <a:endParaRPr lang="en-US" altLang="zh-CN" sz="2400" dirty="0">
                  <a:effectLst/>
                  <a:latin typeface="楷体_GB2312" pitchFamily="49" charset="-122"/>
                  <a:ea typeface="楷体_GB2312" pitchFamily="49" charset="-122"/>
                </a:endParaRPr>
              </a:p>
              <a:p>
                <a:pPr marL="342900" indent="-342900" defTabSz="914400" eaLnBrk="1" hangingPunct="1">
                  <a:lnSpc>
                    <a:spcPct val="114000"/>
                  </a:lnSpc>
                  <a:spcBef>
                    <a:spcPts val="0"/>
                  </a:spcBef>
                  <a:buClr>
                    <a:schemeClr val="hlink"/>
                  </a:buClr>
                  <a:buSzPct val="80000"/>
                  <a:buNone/>
                  <a:defRPr/>
                </a:pPr>
                <a:r>
                  <a:rPr lang="en-US" altLang="zh-CN" sz="2400" dirty="0">
                    <a:latin typeface="楷体_GB2312" pitchFamily="49" charset="-122"/>
                    <a:ea typeface="楷体_GB2312" pitchFamily="49" charset="-122"/>
                  </a:rPr>
                  <a:t>        </a:t>
                </a:r>
                <a:r>
                  <a:rPr lang="zh-CN" altLang="en-US" sz="2400" dirty="0">
                    <a:effectLst/>
                    <a:latin typeface="楷体_GB2312" pitchFamily="49" charset="-122"/>
                    <a:ea typeface="楷体_GB2312" pitchFamily="49" charset="-122"/>
                  </a:rPr>
                  <a:t>加速度</a:t>
                </a:r>
                <a14:m>
                  <m:oMath xmlns:m="http://schemas.openxmlformats.org/officeDocument/2006/math">
                    <m:limUpp>
                      <m:limUppPr>
                        <m:ctrlPr>
                          <a:rPr lang="zh-CN" altLang="en-US" sz="2400" i="1">
                            <a:solidFill>
                              <a:srgbClr val="000000"/>
                            </a:solidFill>
                            <a:effectLst/>
                            <a:latin typeface="Cambria Math" panose="02040503050406030204" pitchFamily="18" charset="0"/>
                          </a:rPr>
                        </m:ctrlPr>
                      </m:limUppPr>
                      <m:e>
                        <m:r>
                          <a:rPr lang="zh-CN" altLang="en-US" sz="2400" b="0" i="1" smtClean="0">
                            <a:solidFill>
                              <a:srgbClr val="000000"/>
                            </a:solidFill>
                            <a:effectLst/>
                            <a:latin typeface="Cambria Math" panose="02040503050406030204" charset="0"/>
                          </a:rPr>
                          <m:t>𝑟</m:t>
                        </m:r>
                      </m:e>
                      <m:lim>
                        <m:r>
                          <a:rPr lang="zh-CN" altLang="en-US" sz="2400" b="0" i="1" smtClean="0">
                            <a:solidFill>
                              <a:srgbClr val="000000"/>
                            </a:solidFill>
                            <a:effectLst/>
                            <a:latin typeface="Cambria Math" panose="02040503050406030204" charset="0"/>
                          </a:rPr>
                          <m:t>••</m:t>
                        </m:r>
                      </m:lim>
                    </m:limUpp>
                  </m:oMath>
                </a14:m>
                <a:r>
                  <a:rPr lang="zh-CN" altLang="en-US" sz="2400" dirty="0">
                    <a:effectLst/>
                    <a:latin typeface="楷体_GB2312" pitchFamily="49" charset="-122"/>
                    <a:ea typeface="楷体_GB2312" pitchFamily="49" charset="-122"/>
                  </a:rPr>
                  <a:t>之间的关系。</a:t>
                </a:r>
                <a:endParaRPr lang="zh-CN" altLang="en-US" sz="2800" dirty="0">
                  <a:effectLst/>
                </a:endParaRPr>
              </a:p>
            </p:txBody>
          </p:sp>
        </mc:Choice>
        <mc:Fallback xmlns="">
          <p:sp>
            <p:nvSpPr>
              <p:cNvPr id="4" name="Rectangle 3"/>
              <p:cNvSpPr txBox="1">
                <a:spLocks noRot="1" noChangeAspect="1" noMove="1" noResize="1" noEditPoints="1" noAdjustHandles="1" noChangeArrowheads="1" noChangeShapeType="1" noTextEdit="1"/>
              </p:cNvSpPr>
              <p:nvPr/>
            </p:nvSpPr>
            <p:spPr>
              <a:xfrm>
                <a:off x="395536" y="1036235"/>
                <a:ext cx="8591550" cy="3240583"/>
              </a:xfrm>
              <a:prstGeom prst="rect">
                <a:avLst/>
              </a:prstGeom>
              <a:blipFill rotWithShape="1">
                <a:blip r:embed="rId2"/>
                <a:stretch>
                  <a:fillRect l="-7" t="-17" r="7" b="3"/>
                </a:stretch>
              </a:blipFill>
              <a:ln w="9525">
                <a:noFill/>
              </a:ln>
            </p:spPr>
            <p:txBody>
              <a:bodyPr/>
              <a:lstStyle/>
              <a:p>
                <a:r>
                  <a:rPr lang="zh-CN" altLang="en-US">
                    <a:noFill/>
                  </a:rPr>
                  <a:t> </a:t>
                </a:r>
              </a:p>
            </p:txBody>
          </p:sp>
        </mc:Fallback>
      </mc:AlternateContent>
      <p:pic>
        <p:nvPicPr>
          <p:cNvPr id="5" name="Picture 20"/>
          <p:cNvPicPr>
            <a:picLocks noChangeAspect="1"/>
          </p:cNvPicPr>
          <p:nvPr/>
        </p:nvPicPr>
        <p:blipFill>
          <a:blip r:embed="rId3"/>
          <a:srcRect b="5536"/>
          <a:stretch>
            <a:fillRect/>
          </a:stretch>
        </p:blipFill>
        <p:spPr>
          <a:xfrm>
            <a:off x="2928938" y="4076437"/>
            <a:ext cx="3286125" cy="2519363"/>
          </a:xfrm>
          <a:prstGeom prst="rect">
            <a:avLst/>
          </a:prstGeom>
          <a:noFill/>
          <a:ln w="9525">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663788" y="621194"/>
            <a:ext cx="3816424" cy="523220"/>
          </a:xfrm>
          <a:prstGeom prst="rect">
            <a:avLst/>
          </a:prstGeom>
          <a:noFill/>
        </p:spPr>
        <p:txBody>
          <a:bodyPr wrap="square" rtlCol="0">
            <a:spAutoFit/>
          </a:bodyPr>
          <a:lstStyle/>
          <a:p>
            <a:pPr algn="ctr"/>
            <a:r>
              <a:rPr lang="zh-CN" altLang="en-US" sz="2800" b="1" dirty="0">
                <a:solidFill>
                  <a:srgbClr val="C00000"/>
                </a:solidFill>
              </a:rPr>
              <a:t>本章小结</a:t>
            </a:r>
          </a:p>
        </p:txBody>
      </p:sp>
      <mc:AlternateContent xmlns:mc="http://schemas.openxmlformats.org/markup-compatibility/2006" xmlns:a14="http://schemas.microsoft.com/office/drawing/2010/main">
        <mc:Choice Requires="a14">
          <p:sp>
            <p:nvSpPr>
              <p:cNvPr id="5" name="文本框 4"/>
              <p:cNvSpPr txBox="1"/>
              <p:nvPr/>
            </p:nvSpPr>
            <p:spPr>
              <a:xfrm>
                <a:off x="539552" y="1268760"/>
                <a:ext cx="7128792" cy="830997"/>
              </a:xfrm>
              <a:prstGeom prst="rect">
                <a:avLst/>
              </a:prstGeom>
              <a:noFill/>
            </p:spPr>
            <p:txBody>
              <a:bodyPr wrap="square" rtlCol="0">
                <a:spAutoFit/>
              </a:bodyPr>
              <a:lstStyle/>
              <a:p>
                <a:r>
                  <a:rPr lang="en-US" altLang="zh-CN" sz="2400" b="1" dirty="0"/>
                  <a:t>(1)</a:t>
                </a:r>
                <a:r>
                  <a:rPr lang="zh-CN" altLang="en-US" sz="2400" b="1" dirty="0"/>
                  <a:t>静力平衡</a:t>
                </a:r>
                <a:endParaRPr lang="en-US" altLang="zh-CN" sz="2400" b="1" dirty="0"/>
              </a:p>
              <a:p>
                <a:pPr/>
                <a14:m>
                  <m:oMathPara xmlns:m="http://schemas.openxmlformats.org/officeDocument/2006/math">
                    <m:oMathParaPr>
                      <m:jc m:val="centerGroup"/>
                    </m:oMathParaPr>
                    <m:oMath xmlns:m="http://schemas.openxmlformats.org/officeDocument/2006/math">
                      <m:r>
                        <a:rPr lang="zh-CN" altLang="en-US" sz="2400" i="1">
                          <a:latin typeface="Cambria Math" panose="02040503050406030204" charset="0"/>
                        </a:rPr>
                        <m:t>𝜏</m:t>
                      </m:r>
                      <m:r>
                        <a:rPr lang="en-US" altLang="zh-CN" sz="2400" i="1">
                          <a:latin typeface="Cambria Math" panose="02040503050406030204" charset="0"/>
                        </a:rPr>
                        <m:t>=</m:t>
                      </m:r>
                      <m:sSup>
                        <m:sSupPr>
                          <m:ctrlPr>
                            <a:rPr lang="en-US" altLang="zh-CN" sz="2400" i="1">
                              <a:latin typeface="Cambria Math" panose="02040503050406030204" pitchFamily="18" charset="0"/>
                            </a:rPr>
                          </m:ctrlPr>
                        </m:sSupPr>
                        <m:e>
                          <m:r>
                            <a:rPr lang="en-US" altLang="zh-CN" sz="2400" i="1">
                              <a:latin typeface="Cambria Math" panose="02040503050406030204" charset="0"/>
                            </a:rPr>
                            <m:t>𝐽</m:t>
                          </m:r>
                        </m:e>
                        <m:sup>
                          <m:r>
                            <a:rPr lang="en-US" altLang="zh-CN" sz="2400" i="1">
                              <a:latin typeface="Cambria Math" panose="02040503050406030204" charset="0"/>
                            </a:rPr>
                            <m:t>𝑇</m:t>
                          </m:r>
                        </m:sup>
                      </m:sSup>
                      <m:r>
                        <a:rPr lang="en-US" altLang="zh-CN" sz="2400" i="1">
                          <a:latin typeface="Cambria Math" panose="02040503050406030204" charset="0"/>
                        </a:rPr>
                        <m:t>𝐹</m:t>
                      </m:r>
                    </m:oMath>
                  </m:oMathPara>
                </a14:m>
                <a:endParaRPr lang="zh-CN" altLang="en-US" sz="2400" dirty="0"/>
              </a:p>
            </p:txBody>
          </p:sp>
        </mc:Choice>
        <mc:Fallback xmlns="">
          <p:sp>
            <p:nvSpPr>
              <p:cNvPr id="5" name="文本框 4"/>
              <p:cNvSpPr txBox="1">
                <a:spLocks noRot="1" noChangeAspect="1" noMove="1" noResize="1" noEditPoints="1" noAdjustHandles="1" noChangeArrowheads="1" noChangeShapeType="1" noTextEdit="1"/>
              </p:cNvSpPr>
              <p:nvPr/>
            </p:nvSpPr>
            <p:spPr>
              <a:xfrm>
                <a:off x="539552" y="1268760"/>
                <a:ext cx="7128792" cy="830997"/>
              </a:xfrm>
              <a:prstGeom prst="rect">
                <a:avLst/>
              </a:prstGeom>
              <a:blipFill rotWithShape="1">
                <a:blip r:embed="rId2"/>
                <a:stretch>
                  <a:fillRect l="-6" t="-4" r="1" b="54"/>
                </a:stretch>
              </a:blipFill>
            </p:spPr>
            <p:txBody>
              <a:bodyPr/>
              <a:lstStyle/>
              <a:p>
                <a:r>
                  <a:rPr lang="zh-CN" altLang="en-US">
                    <a:noFill/>
                  </a:rPr>
                  <a:t> </a:t>
                </a:r>
              </a:p>
            </p:txBody>
          </p:sp>
        </mc:Fallback>
      </mc:AlternateContent>
      <p:sp>
        <p:nvSpPr>
          <p:cNvPr id="6" name="文本框 5"/>
          <p:cNvSpPr txBox="1"/>
          <p:nvPr/>
        </p:nvSpPr>
        <p:spPr>
          <a:xfrm>
            <a:off x="539552" y="2204864"/>
            <a:ext cx="8496944" cy="984885"/>
          </a:xfrm>
          <a:prstGeom prst="rect">
            <a:avLst/>
          </a:prstGeom>
          <a:noFill/>
        </p:spPr>
        <p:txBody>
          <a:bodyPr wrap="square" rtlCol="0">
            <a:spAutoFit/>
          </a:bodyPr>
          <a:lstStyle/>
          <a:p>
            <a:pPr>
              <a:spcAft>
                <a:spcPts val="1200"/>
              </a:spcAft>
            </a:pPr>
            <a:r>
              <a:rPr lang="en-US" altLang="zh-CN" sz="2400" b="1" dirty="0"/>
              <a:t>(2)</a:t>
            </a:r>
            <a:r>
              <a:rPr lang="zh-CN" altLang="en-US" sz="2400" b="1" dirty="0"/>
              <a:t>动力状态</a:t>
            </a:r>
            <a:endParaRPr lang="en-US" altLang="zh-CN" sz="2400" b="1" dirty="0"/>
          </a:p>
          <a:p>
            <a:r>
              <a:rPr lang="zh-CN" altLang="en-US" sz="2400" dirty="0">
                <a:solidFill>
                  <a:srgbClr val="00B0F0"/>
                </a:solidFill>
              </a:rPr>
              <a:t>牛顿</a:t>
            </a:r>
            <a:r>
              <a:rPr lang="en-US" altLang="zh-CN" sz="2400" dirty="0">
                <a:solidFill>
                  <a:srgbClr val="00B0F0"/>
                </a:solidFill>
              </a:rPr>
              <a:t>-</a:t>
            </a:r>
            <a:r>
              <a:rPr lang="zh-CN" altLang="en-US" sz="2400" dirty="0">
                <a:solidFill>
                  <a:srgbClr val="00B0F0"/>
                </a:solidFill>
              </a:rPr>
              <a:t>欧拉方程</a:t>
            </a:r>
            <a:r>
              <a:rPr lang="zh-CN" altLang="en-US" sz="2400" dirty="0"/>
              <a:t>                                </a:t>
            </a:r>
            <a:r>
              <a:rPr lang="zh-CN" altLang="en-US" sz="2400" dirty="0">
                <a:solidFill>
                  <a:srgbClr val="7030A0"/>
                </a:solidFill>
              </a:rPr>
              <a:t>拉格朗日法</a:t>
            </a:r>
            <a:endParaRPr lang="en-US" altLang="zh-CN" sz="2400" dirty="0">
              <a:solidFill>
                <a:srgbClr val="7030A0"/>
              </a:solidFill>
            </a:endParaRPr>
          </a:p>
        </p:txBody>
      </p:sp>
      <p:sp>
        <p:nvSpPr>
          <p:cNvPr id="14" name="Rectangle 3"/>
          <p:cNvSpPr txBox="1"/>
          <p:nvPr/>
        </p:nvSpPr>
        <p:spPr>
          <a:xfrm>
            <a:off x="251520" y="3199382"/>
            <a:ext cx="3672408" cy="3191594"/>
          </a:xfrm>
          <a:prstGeom prst="rect">
            <a:avLst/>
          </a:prstGeom>
          <a:noFill/>
          <a:ln w="9525">
            <a:noFill/>
          </a:ln>
        </p:spPr>
        <p:txBody>
          <a:bodyPr vert="horz" wrap="square" lIns="91440" tIns="45720" rIns="91440" bIns="45720" anchor="t" anchorCtr="0"/>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lnSpc>
                <a:spcPct val="125000"/>
              </a:lnSpc>
              <a:buClr>
                <a:schemeClr val="accent1"/>
              </a:buClr>
              <a:buSzPct val="80000"/>
              <a:buFontTx/>
              <a:buNone/>
            </a:pPr>
            <a:r>
              <a:rPr lang="zh-CN" altLang="en-US" sz="2000" dirty="0">
                <a:solidFill>
                  <a:srgbClr val="C00000"/>
                </a:solidFill>
                <a:latin typeface="宋体" panose="02010600030101010101" pitchFamily="2" charset="-122"/>
                <a:ea typeface="楷体_GB2312"/>
              </a:rPr>
              <a:t>向外递推：</a:t>
            </a:r>
            <a:r>
              <a:rPr lang="en-US" altLang="zh-CN" sz="2000" dirty="0">
                <a:solidFill>
                  <a:srgbClr val="C00000"/>
                </a:solidFill>
                <a:latin typeface="宋体" panose="02010600030101010101" pitchFamily="2" charset="-122"/>
                <a:ea typeface="楷体_GB2312"/>
              </a:rPr>
              <a:t>i:  0→5</a:t>
            </a:r>
          </a:p>
          <a:p>
            <a:pPr eaLnBrk="1" hangingPunct="1">
              <a:lnSpc>
                <a:spcPct val="125000"/>
              </a:lnSpc>
              <a:buClr>
                <a:schemeClr val="accent1"/>
              </a:buClr>
              <a:buSzPct val="80000"/>
              <a:buFontTx/>
              <a:buNone/>
            </a:pPr>
            <a:r>
              <a:rPr lang="zh-CN" altLang="en-US" sz="2000" dirty="0">
                <a:latin typeface="宋体" panose="02010600030101010101" pitchFamily="2" charset="-122"/>
                <a:ea typeface="楷体_GB2312"/>
              </a:rPr>
              <a:t>从</a:t>
            </a:r>
            <a:r>
              <a:rPr lang="en-US" altLang="zh-CN" sz="2000" dirty="0">
                <a:latin typeface="宋体" panose="02010600030101010101" pitchFamily="2" charset="-122"/>
                <a:ea typeface="楷体_GB2312"/>
              </a:rPr>
              <a:t>1</a:t>
            </a:r>
            <a:r>
              <a:rPr lang="zh-CN" altLang="en-US" sz="2000" dirty="0">
                <a:latin typeface="宋体" panose="02010600030101010101" pitchFamily="2" charset="-122"/>
                <a:ea typeface="楷体_GB2312"/>
              </a:rPr>
              <a:t>号杆到</a:t>
            </a:r>
            <a:r>
              <a:rPr lang="en-US" altLang="zh-CN" sz="2000" dirty="0">
                <a:latin typeface="宋体" panose="02010600030101010101" pitchFamily="2" charset="-122"/>
                <a:ea typeface="楷体_GB2312"/>
              </a:rPr>
              <a:t>n</a:t>
            </a:r>
            <a:r>
              <a:rPr lang="zh-CN" altLang="en-US" sz="2000" dirty="0">
                <a:latin typeface="宋体" panose="02010600030101010101" pitchFamily="2" charset="-122"/>
                <a:ea typeface="楷体_GB2312"/>
              </a:rPr>
              <a:t>号杆，向外递推计算各杆的速度和加速度</a:t>
            </a:r>
            <a:endParaRPr lang="en-US" altLang="zh-CN" sz="2000" dirty="0">
              <a:latin typeface="宋体" panose="02010600030101010101" pitchFamily="2" charset="-122"/>
              <a:ea typeface="楷体_GB2312"/>
            </a:endParaRPr>
          </a:p>
          <a:p>
            <a:pPr eaLnBrk="1" hangingPunct="1">
              <a:lnSpc>
                <a:spcPct val="125000"/>
              </a:lnSpc>
              <a:buClr>
                <a:schemeClr val="accent1"/>
              </a:buClr>
              <a:buSzPct val="80000"/>
              <a:buNone/>
            </a:pPr>
            <a:r>
              <a:rPr lang="zh-CN" altLang="en-US" sz="2000" dirty="0">
                <a:solidFill>
                  <a:srgbClr val="C00000"/>
                </a:solidFill>
                <a:latin typeface="宋体" panose="02010600030101010101" pitchFamily="2" charset="-122"/>
                <a:ea typeface="楷体_GB2312"/>
              </a:rPr>
              <a:t>向内递推：</a:t>
            </a:r>
            <a:r>
              <a:rPr lang="en-US" altLang="zh-CN" sz="2000" dirty="0">
                <a:solidFill>
                  <a:srgbClr val="C00000"/>
                </a:solidFill>
                <a:latin typeface="宋体" panose="02010600030101010101" pitchFamily="2" charset="-122"/>
                <a:ea typeface="楷体_GB2312"/>
              </a:rPr>
              <a:t>i:  6→1</a:t>
            </a:r>
          </a:p>
          <a:p>
            <a:pPr eaLnBrk="1" hangingPunct="1">
              <a:lnSpc>
                <a:spcPct val="125000"/>
              </a:lnSpc>
              <a:buClr>
                <a:schemeClr val="accent1"/>
              </a:buClr>
              <a:buSzPct val="80000"/>
              <a:buNone/>
            </a:pPr>
            <a:r>
              <a:rPr lang="zh-CN" altLang="en-US" sz="2000" dirty="0">
                <a:latin typeface="宋体" panose="02010600030101010101" pitchFamily="2" charset="-122"/>
                <a:ea typeface="楷体_GB2312"/>
              </a:rPr>
              <a:t>从</a:t>
            </a:r>
            <a:r>
              <a:rPr lang="en-US" altLang="zh-CN" sz="2000" dirty="0">
                <a:latin typeface="宋体" panose="02010600030101010101" pitchFamily="2" charset="-122"/>
                <a:ea typeface="楷体_GB2312"/>
              </a:rPr>
              <a:t>n</a:t>
            </a:r>
            <a:r>
              <a:rPr lang="zh-CN" altLang="en-US" sz="2000" dirty="0">
                <a:latin typeface="宋体" panose="02010600030101010101" pitchFamily="2" charset="-122"/>
                <a:ea typeface="楷体_GB2312"/>
              </a:rPr>
              <a:t>号杆到</a:t>
            </a:r>
            <a:r>
              <a:rPr lang="en-US" altLang="zh-CN" sz="2000" dirty="0">
                <a:latin typeface="宋体" panose="02010600030101010101" pitchFamily="2" charset="-122"/>
                <a:ea typeface="楷体_GB2312"/>
              </a:rPr>
              <a:t>1</a:t>
            </a:r>
            <a:r>
              <a:rPr lang="zh-CN" altLang="en-US" sz="2000" dirty="0">
                <a:latin typeface="宋体" panose="02010600030101010101" pitchFamily="2" charset="-122"/>
                <a:ea typeface="楷体_GB2312"/>
              </a:rPr>
              <a:t>号杆，向内递推计算作用力和力矩，以及关节驱动力矩</a:t>
            </a:r>
            <a:endParaRPr lang="en-US" altLang="zh-CN" sz="2000" dirty="0">
              <a:solidFill>
                <a:srgbClr val="C00000"/>
              </a:solidFill>
              <a:latin typeface="宋体" panose="02010600030101010101" pitchFamily="2" charset="-122"/>
              <a:ea typeface="楷体_GB2312"/>
            </a:endParaRPr>
          </a:p>
        </p:txBody>
      </p:sp>
      <p:sp>
        <p:nvSpPr>
          <p:cNvPr id="16" name="矩形 15"/>
          <p:cNvSpPr/>
          <p:nvPr/>
        </p:nvSpPr>
        <p:spPr>
          <a:xfrm>
            <a:off x="4147820" y="3158490"/>
            <a:ext cx="4672965" cy="3622675"/>
          </a:xfrm>
          <a:prstGeom prst="rect">
            <a:avLst/>
          </a:prstGeom>
        </p:spPr>
        <p:txBody>
          <a:bodyPr wrap="square">
            <a:spAutoFit/>
          </a:bodyPr>
          <a:lstStyle/>
          <a:p>
            <a:pPr eaLnBrk="1" hangingPunct="1">
              <a:lnSpc>
                <a:spcPct val="150000"/>
              </a:lnSpc>
            </a:pPr>
            <a:r>
              <a:rPr lang="en-US" altLang="zh-CN" sz="1700" dirty="0">
                <a:latin typeface="楷体_GB2312" pitchFamily="49" charset="-122"/>
                <a:ea typeface="楷体_GB2312" pitchFamily="49" charset="-122"/>
              </a:rPr>
              <a:t>(1)</a:t>
            </a:r>
            <a:r>
              <a:rPr lang="zh-CN" altLang="en-US" sz="1700" dirty="0">
                <a:latin typeface="楷体_GB2312" pitchFamily="49" charset="-122"/>
                <a:ea typeface="楷体_GB2312" pitchFamily="49" charset="-122"/>
              </a:rPr>
              <a:t>选取坐标系，选定完全且独立的广义关</a:t>
            </a:r>
            <a:endParaRPr lang="en-US" altLang="zh-CN" sz="1700" dirty="0">
              <a:latin typeface="楷体_GB2312" pitchFamily="49" charset="-122"/>
              <a:ea typeface="楷体_GB2312" pitchFamily="49" charset="-122"/>
            </a:endParaRPr>
          </a:p>
          <a:p>
            <a:pPr eaLnBrk="1" hangingPunct="1">
              <a:lnSpc>
                <a:spcPct val="150000"/>
              </a:lnSpc>
            </a:pPr>
            <a:r>
              <a:rPr lang="en-US" altLang="zh-CN" sz="1700" dirty="0">
                <a:latin typeface="楷体_GB2312" pitchFamily="49" charset="-122"/>
                <a:ea typeface="楷体_GB2312" pitchFamily="49" charset="-122"/>
              </a:rPr>
              <a:t>    </a:t>
            </a:r>
            <a:r>
              <a:rPr lang="zh-CN" altLang="en-US" sz="1700" dirty="0">
                <a:latin typeface="楷体_GB2312" pitchFamily="49" charset="-122"/>
                <a:ea typeface="楷体_GB2312" pitchFamily="49" charset="-122"/>
              </a:rPr>
              <a:t>节变量</a:t>
            </a:r>
            <a:r>
              <a:rPr lang="en-US" altLang="zh-CN" sz="1700" i="1" dirty="0">
                <a:latin typeface="楷体_GB2312" pitchFamily="49" charset="-122"/>
                <a:ea typeface="楷体_GB2312" pitchFamily="49" charset="-122"/>
              </a:rPr>
              <a:t>q</a:t>
            </a:r>
            <a:r>
              <a:rPr lang="en-US" altLang="zh-CN" sz="1700" i="1" baseline="-25000" dirty="0">
                <a:latin typeface="楷体_GB2312" pitchFamily="49" charset="-122"/>
                <a:ea typeface="楷体_GB2312" pitchFamily="49" charset="-122"/>
              </a:rPr>
              <a:t>i</a:t>
            </a:r>
            <a:r>
              <a:rPr lang="zh-CN" altLang="en-US" sz="1700" dirty="0">
                <a:latin typeface="楷体_GB2312" pitchFamily="49" charset="-122"/>
                <a:ea typeface="楷体_GB2312" pitchFamily="49" charset="-122"/>
              </a:rPr>
              <a:t>，</a:t>
            </a:r>
            <a:r>
              <a:rPr lang="en-US" altLang="zh-CN" sz="1700" i="1" dirty="0" err="1">
                <a:latin typeface="楷体_GB2312" pitchFamily="49" charset="-122"/>
                <a:ea typeface="楷体_GB2312" pitchFamily="49" charset="-122"/>
              </a:rPr>
              <a:t>i</a:t>
            </a:r>
            <a:r>
              <a:rPr lang="en-US" altLang="zh-CN" sz="1700" dirty="0">
                <a:latin typeface="楷体_GB2312" pitchFamily="49" charset="-122"/>
                <a:ea typeface="楷体_GB2312" pitchFamily="49" charset="-122"/>
              </a:rPr>
              <a:t>=1, 2,…, </a:t>
            </a:r>
            <a:r>
              <a:rPr lang="en-US" altLang="zh-CN" sz="1700" i="1" dirty="0">
                <a:latin typeface="楷体_GB2312" pitchFamily="49" charset="-122"/>
                <a:ea typeface="楷体_GB2312" pitchFamily="49" charset="-122"/>
              </a:rPr>
              <a:t>n</a:t>
            </a:r>
            <a:r>
              <a:rPr lang="zh-CN" altLang="en-US" sz="1700" dirty="0">
                <a:latin typeface="楷体_GB2312" pitchFamily="49" charset="-122"/>
                <a:ea typeface="楷体_GB2312" pitchFamily="49" charset="-122"/>
              </a:rPr>
              <a:t>。 </a:t>
            </a:r>
          </a:p>
          <a:p>
            <a:pPr eaLnBrk="1" hangingPunct="1">
              <a:lnSpc>
                <a:spcPct val="150000"/>
              </a:lnSpc>
            </a:pPr>
            <a:r>
              <a:rPr lang="en-US" altLang="zh-CN" sz="1700" dirty="0">
                <a:latin typeface="楷体_GB2312" pitchFamily="49" charset="-122"/>
                <a:ea typeface="楷体_GB2312" pitchFamily="49" charset="-122"/>
              </a:rPr>
              <a:t>(2) </a:t>
            </a:r>
            <a:r>
              <a:rPr lang="zh-CN" altLang="en-US" sz="1700" dirty="0">
                <a:latin typeface="楷体_GB2312" pitchFamily="49" charset="-122"/>
                <a:ea typeface="楷体_GB2312" pitchFamily="49" charset="-122"/>
              </a:rPr>
              <a:t>选定相应关节上的广义力</a:t>
            </a:r>
            <a:r>
              <a:rPr lang="en-US" altLang="zh-CN" sz="1700" b="1" i="1" dirty="0">
                <a:latin typeface="楷体_GB2312" pitchFamily="49" charset="-122"/>
                <a:ea typeface="楷体_GB2312" pitchFamily="49" charset="-122"/>
              </a:rPr>
              <a:t>F</a:t>
            </a:r>
            <a:r>
              <a:rPr lang="en-US" altLang="zh-CN" sz="1700" i="1" baseline="-25000" dirty="0">
                <a:latin typeface="楷体_GB2312" pitchFamily="49" charset="-122"/>
                <a:ea typeface="楷体_GB2312" pitchFamily="49" charset="-122"/>
              </a:rPr>
              <a:t>i</a:t>
            </a:r>
            <a:r>
              <a:rPr lang="zh-CN" altLang="en-US" sz="1700" dirty="0">
                <a:latin typeface="楷体_GB2312" pitchFamily="49" charset="-122"/>
                <a:ea typeface="楷体_GB2312" pitchFamily="49" charset="-122"/>
              </a:rPr>
              <a:t>：当</a:t>
            </a:r>
            <a:r>
              <a:rPr lang="en-US" altLang="zh-CN" sz="1700" i="1" dirty="0">
                <a:latin typeface="楷体_GB2312" pitchFamily="49" charset="-122"/>
                <a:ea typeface="楷体_GB2312" pitchFamily="49" charset="-122"/>
              </a:rPr>
              <a:t>q</a:t>
            </a:r>
            <a:r>
              <a:rPr lang="en-US" altLang="zh-CN" sz="1700" i="1" baseline="-25000" dirty="0">
                <a:latin typeface="楷体_GB2312" pitchFamily="49" charset="-122"/>
                <a:ea typeface="楷体_GB2312" pitchFamily="49" charset="-122"/>
              </a:rPr>
              <a:t>i</a:t>
            </a:r>
            <a:r>
              <a:rPr lang="zh-CN" altLang="en-US" sz="1700" dirty="0">
                <a:latin typeface="楷体_GB2312" pitchFamily="49" charset="-122"/>
                <a:ea typeface="楷体_GB2312" pitchFamily="49" charset="-122"/>
              </a:rPr>
              <a:t>是位移</a:t>
            </a:r>
            <a:endParaRPr lang="en-US" altLang="zh-CN" sz="1700" dirty="0">
              <a:latin typeface="楷体_GB2312" pitchFamily="49" charset="-122"/>
              <a:ea typeface="楷体_GB2312" pitchFamily="49" charset="-122"/>
            </a:endParaRPr>
          </a:p>
          <a:p>
            <a:pPr eaLnBrk="1" hangingPunct="1">
              <a:lnSpc>
                <a:spcPct val="150000"/>
              </a:lnSpc>
            </a:pPr>
            <a:r>
              <a:rPr lang="en-US" altLang="zh-CN" sz="1700" dirty="0">
                <a:latin typeface="楷体_GB2312" pitchFamily="49" charset="-122"/>
                <a:ea typeface="楷体_GB2312" pitchFamily="49" charset="-122"/>
              </a:rPr>
              <a:t>    </a:t>
            </a:r>
            <a:r>
              <a:rPr lang="zh-CN" altLang="en-US" sz="1700" dirty="0">
                <a:latin typeface="楷体_GB2312" pitchFamily="49" charset="-122"/>
                <a:ea typeface="楷体_GB2312" pitchFamily="49" charset="-122"/>
              </a:rPr>
              <a:t>变量时，</a:t>
            </a:r>
            <a:r>
              <a:rPr lang="en-US" altLang="zh-CN" sz="1700" b="1" i="1" dirty="0">
                <a:latin typeface="楷体_GB2312" pitchFamily="49" charset="-122"/>
                <a:ea typeface="楷体_GB2312" pitchFamily="49" charset="-122"/>
              </a:rPr>
              <a:t>F</a:t>
            </a:r>
            <a:r>
              <a:rPr lang="en-US" altLang="zh-CN" sz="1700" i="1" baseline="-25000" dirty="0">
                <a:latin typeface="楷体_GB2312" pitchFamily="49" charset="-122"/>
                <a:ea typeface="楷体_GB2312" pitchFamily="49" charset="-122"/>
              </a:rPr>
              <a:t>i</a:t>
            </a:r>
            <a:r>
              <a:rPr lang="zh-CN" altLang="en-US" sz="1700" dirty="0">
                <a:latin typeface="楷体_GB2312" pitchFamily="49" charset="-122"/>
                <a:ea typeface="楷体_GB2312" pitchFamily="49" charset="-122"/>
              </a:rPr>
              <a:t>为力；当</a:t>
            </a:r>
            <a:r>
              <a:rPr lang="en-US" altLang="zh-CN" sz="1700" i="1" dirty="0">
                <a:latin typeface="楷体_GB2312" pitchFamily="49" charset="-122"/>
                <a:ea typeface="楷体_GB2312" pitchFamily="49" charset="-122"/>
              </a:rPr>
              <a:t>q</a:t>
            </a:r>
            <a:r>
              <a:rPr lang="en-US" altLang="zh-CN" sz="1700" i="1" baseline="-25000" dirty="0">
                <a:latin typeface="楷体_GB2312" pitchFamily="49" charset="-122"/>
                <a:ea typeface="楷体_GB2312" pitchFamily="49" charset="-122"/>
              </a:rPr>
              <a:t>i</a:t>
            </a:r>
            <a:r>
              <a:rPr lang="zh-CN" altLang="en-US" sz="1700" dirty="0">
                <a:latin typeface="楷体_GB2312" pitchFamily="49" charset="-122"/>
                <a:ea typeface="楷体_GB2312" pitchFamily="49" charset="-122"/>
              </a:rPr>
              <a:t>是角度变量时，</a:t>
            </a:r>
            <a:r>
              <a:rPr lang="en-US" altLang="zh-CN" sz="1700" b="1" i="1" dirty="0">
                <a:latin typeface="楷体_GB2312" pitchFamily="49" charset="-122"/>
                <a:ea typeface="楷体_GB2312" pitchFamily="49" charset="-122"/>
              </a:rPr>
              <a:t>F</a:t>
            </a:r>
            <a:r>
              <a:rPr lang="en-US" altLang="zh-CN" sz="1700" i="1" baseline="-25000" dirty="0">
                <a:latin typeface="楷体_GB2312" pitchFamily="49" charset="-122"/>
                <a:ea typeface="楷体_GB2312" pitchFamily="49" charset="-122"/>
              </a:rPr>
              <a:t>i</a:t>
            </a:r>
          </a:p>
          <a:p>
            <a:pPr eaLnBrk="1" hangingPunct="1">
              <a:lnSpc>
                <a:spcPct val="150000"/>
              </a:lnSpc>
            </a:pPr>
            <a:r>
              <a:rPr lang="en-US" altLang="zh-CN" sz="1700" i="1" baseline="-25000" dirty="0">
                <a:latin typeface="楷体_GB2312" pitchFamily="49" charset="-122"/>
                <a:ea typeface="楷体_GB2312" pitchFamily="49" charset="-122"/>
              </a:rPr>
              <a:t>      </a:t>
            </a:r>
            <a:r>
              <a:rPr lang="zh-CN" altLang="en-US" sz="1700" dirty="0">
                <a:latin typeface="楷体_GB2312" pitchFamily="49" charset="-122"/>
                <a:ea typeface="楷体_GB2312" pitchFamily="49" charset="-122"/>
              </a:rPr>
              <a:t>为力矩。</a:t>
            </a:r>
          </a:p>
          <a:p>
            <a:pPr eaLnBrk="1" hangingPunct="1">
              <a:lnSpc>
                <a:spcPct val="150000"/>
              </a:lnSpc>
            </a:pPr>
            <a:r>
              <a:rPr lang="en-US" altLang="zh-CN" sz="1700" dirty="0">
                <a:latin typeface="楷体_GB2312" pitchFamily="49" charset="-122"/>
                <a:ea typeface="楷体_GB2312" pitchFamily="49" charset="-122"/>
              </a:rPr>
              <a:t>(3) </a:t>
            </a:r>
            <a:r>
              <a:rPr lang="zh-CN" altLang="en-US" sz="1700" dirty="0">
                <a:latin typeface="楷体_GB2312" pitchFamily="49" charset="-122"/>
                <a:ea typeface="楷体_GB2312" pitchFamily="49" charset="-122"/>
              </a:rPr>
              <a:t>求出机器人各构件的动能和势能，构造</a:t>
            </a:r>
            <a:endParaRPr lang="en-US" altLang="zh-CN" sz="1700" dirty="0">
              <a:latin typeface="楷体_GB2312" pitchFamily="49" charset="-122"/>
              <a:ea typeface="楷体_GB2312" pitchFamily="49" charset="-122"/>
            </a:endParaRPr>
          </a:p>
          <a:p>
            <a:pPr eaLnBrk="1" hangingPunct="1">
              <a:lnSpc>
                <a:spcPct val="150000"/>
              </a:lnSpc>
            </a:pPr>
            <a:r>
              <a:rPr lang="en-US" altLang="zh-CN" sz="1700" dirty="0">
                <a:latin typeface="楷体_GB2312" pitchFamily="49" charset="-122"/>
                <a:ea typeface="楷体_GB2312" pitchFamily="49" charset="-122"/>
              </a:rPr>
              <a:t>    </a:t>
            </a:r>
            <a:r>
              <a:rPr lang="zh-CN" altLang="en-US" sz="1700" dirty="0">
                <a:latin typeface="楷体_GB2312" pitchFamily="49" charset="-122"/>
                <a:ea typeface="楷体_GB2312" pitchFamily="49" charset="-122"/>
              </a:rPr>
              <a:t>拉格朗日函数。</a:t>
            </a:r>
          </a:p>
          <a:p>
            <a:pPr eaLnBrk="1" hangingPunct="1">
              <a:lnSpc>
                <a:spcPct val="150000"/>
              </a:lnSpc>
            </a:pPr>
            <a:r>
              <a:rPr lang="en-US" altLang="zh-CN" sz="1700" dirty="0">
                <a:latin typeface="楷体_GB2312" pitchFamily="49" charset="-122"/>
                <a:ea typeface="楷体_GB2312" pitchFamily="49" charset="-122"/>
              </a:rPr>
              <a:t>(4) </a:t>
            </a:r>
            <a:r>
              <a:rPr lang="zh-CN" altLang="en-US" sz="1700" dirty="0">
                <a:latin typeface="楷体_GB2312" pitchFamily="49" charset="-122"/>
                <a:ea typeface="楷体_GB2312" pitchFamily="49" charset="-122"/>
              </a:rPr>
              <a:t>代入拉格朗日方程求得机器人系统的动</a:t>
            </a:r>
            <a:endParaRPr lang="en-US" altLang="zh-CN" sz="1700" dirty="0">
              <a:latin typeface="楷体_GB2312" pitchFamily="49" charset="-122"/>
              <a:ea typeface="楷体_GB2312" pitchFamily="49" charset="-122"/>
            </a:endParaRPr>
          </a:p>
          <a:p>
            <a:pPr eaLnBrk="1" hangingPunct="1">
              <a:lnSpc>
                <a:spcPct val="150000"/>
              </a:lnSpc>
            </a:pPr>
            <a:r>
              <a:rPr lang="en-US" altLang="zh-CN" sz="1700" dirty="0">
                <a:latin typeface="楷体_GB2312" pitchFamily="49" charset="-122"/>
                <a:ea typeface="楷体_GB2312" pitchFamily="49" charset="-122"/>
              </a:rPr>
              <a:t>    </a:t>
            </a:r>
            <a:r>
              <a:rPr lang="zh-CN" altLang="en-US" sz="1700" dirty="0">
                <a:latin typeface="楷体_GB2312" pitchFamily="49" charset="-122"/>
                <a:ea typeface="楷体_GB2312" pitchFamily="49" charset="-122"/>
              </a:rPr>
              <a:t>力学方程</a:t>
            </a:r>
            <a:endParaRPr lang="zh-CN" altLang="en-US"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14" grpId="0"/>
      <p:bldP spid="14" grpId="1"/>
      <p:bldP spid="16" grpId="0"/>
      <p:bldP spid="1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8"/>
          <p:cNvSpPr txBox="1"/>
          <p:nvPr/>
        </p:nvSpPr>
        <p:spPr>
          <a:xfrm>
            <a:off x="250825" y="1075055"/>
            <a:ext cx="8947150" cy="4733925"/>
          </a:xfrm>
          <a:prstGeom prst="rect">
            <a:avLst/>
          </a:prstGeom>
          <a:noFill/>
          <a:ln w="9525">
            <a:noFill/>
          </a:ln>
        </p:spPr>
        <p:txBody>
          <a:bodyPr wrap="square">
            <a:spAutoFit/>
          </a:bodyPr>
          <a:lstStyle/>
          <a:p>
            <a:pPr>
              <a:lnSpc>
                <a:spcPct val="150000"/>
              </a:lnSpc>
              <a:spcBef>
                <a:spcPct val="50000"/>
              </a:spcBef>
            </a:pPr>
            <a:r>
              <a:rPr lang="zh-CN" altLang="en-US" sz="2800" b="1" dirty="0">
                <a:solidFill>
                  <a:srgbClr val="00B050"/>
                </a:solidFill>
                <a:latin typeface="楷体_GB2312" pitchFamily="49" charset="-122"/>
                <a:ea typeface="楷体_GB2312" pitchFamily="49" charset="-122"/>
              </a:rPr>
              <a:t>虚功原理（</a:t>
            </a:r>
            <a:r>
              <a:rPr lang="en-US" altLang="zh-CN" sz="2800" b="1" dirty="0">
                <a:solidFill>
                  <a:srgbClr val="00B050"/>
                </a:solidFill>
                <a:latin typeface="楷体_GB2312" pitchFamily="49" charset="-122"/>
                <a:ea typeface="楷体_GB2312" pitchFamily="49" charset="-122"/>
              </a:rPr>
              <a:t>principle of virtual work</a:t>
            </a:r>
            <a:r>
              <a:rPr lang="zh-CN" altLang="en-US" sz="2800" b="1" dirty="0">
                <a:solidFill>
                  <a:srgbClr val="00B050"/>
                </a:solidFill>
                <a:latin typeface="楷体_GB2312" pitchFamily="49" charset="-122"/>
                <a:ea typeface="楷体_GB2312" pitchFamily="49" charset="-122"/>
              </a:rPr>
              <a:t>） </a:t>
            </a:r>
          </a:p>
          <a:p>
            <a:pPr>
              <a:lnSpc>
                <a:spcPct val="120000"/>
              </a:lnSpc>
              <a:spcBef>
                <a:spcPts val="1800"/>
              </a:spcBef>
            </a:pPr>
            <a:r>
              <a:rPr lang="zh-CN" altLang="en-US" sz="2400" b="1" dirty="0">
                <a:solidFill>
                  <a:srgbClr val="0070C0"/>
                </a:solidFill>
                <a:latin typeface="楷体_GB2312" pitchFamily="49" charset="-122"/>
                <a:ea typeface="楷体_GB2312" pitchFamily="49" charset="-122"/>
              </a:rPr>
              <a:t>虚功原理（虚位移原理）</a:t>
            </a:r>
            <a:r>
              <a:rPr lang="zh-CN" altLang="en-US" sz="2400" b="1" dirty="0">
                <a:latin typeface="楷体_GB2312" pitchFamily="49" charset="-122"/>
                <a:ea typeface="楷体_GB2312" pitchFamily="49" charset="-122"/>
              </a:rPr>
              <a:t>：约束力不做功的力学系统实现平衡</a:t>
            </a:r>
            <a:endParaRPr lang="en-US" altLang="zh-CN" sz="2400" b="1" dirty="0">
              <a:latin typeface="楷体_GB2312" pitchFamily="49" charset="-122"/>
              <a:ea typeface="楷体_GB2312" pitchFamily="49" charset="-122"/>
            </a:endParaRPr>
          </a:p>
          <a:p>
            <a:pPr>
              <a:lnSpc>
                <a:spcPct val="120000"/>
              </a:lnSpc>
              <a:spcBef>
                <a:spcPct val="2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的必要且充分条件是对结构上允许的任意位移（虚位移）</a:t>
            </a:r>
            <a:endParaRPr lang="en-US" altLang="zh-CN" sz="2400" b="1" dirty="0">
              <a:latin typeface="楷体_GB2312" pitchFamily="49" charset="-122"/>
              <a:ea typeface="楷体_GB2312" pitchFamily="49" charset="-122"/>
            </a:endParaRPr>
          </a:p>
          <a:p>
            <a:pPr>
              <a:lnSpc>
                <a:spcPct val="120000"/>
              </a:lnSpc>
              <a:spcBef>
                <a:spcPct val="2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施力所做功之和为零。</a:t>
            </a:r>
          </a:p>
          <a:p>
            <a:pPr>
              <a:lnSpc>
                <a:spcPct val="120000"/>
              </a:lnSpc>
              <a:spcBef>
                <a:spcPct val="20000"/>
              </a:spcBef>
            </a:pPr>
            <a:r>
              <a:rPr lang="zh-CN" altLang="en-US" sz="2400" b="1" dirty="0">
                <a:solidFill>
                  <a:srgbClr val="00B0F0"/>
                </a:solidFill>
                <a:latin typeface="楷体_GB2312" pitchFamily="49" charset="-122"/>
                <a:ea typeface="楷体_GB2312" pitchFamily="49" charset="-122"/>
              </a:rPr>
              <a:t>虚位移</a:t>
            </a:r>
            <a:r>
              <a:rPr lang="zh-CN" altLang="en-US" sz="2400" b="1" dirty="0">
                <a:latin typeface="楷体_GB2312" pitchFamily="49" charset="-122"/>
                <a:ea typeface="楷体_GB2312" pitchFamily="49" charset="-122"/>
              </a:rPr>
              <a:t>：系统力学结构的位移，不同于随时间一起产生的实际</a:t>
            </a:r>
            <a:endParaRPr lang="en-US" altLang="zh-CN" sz="2400" b="1" dirty="0">
              <a:latin typeface="楷体_GB2312" pitchFamily="49" charset="-122"/>
              <a:ea typeface="楷体_GB2312" pitchFamily="49" charset="-122"/>
            </a:endParaRPr>
          </a:p>
          <a:p>
            <a:pPr>
              <a:lnSpc>
                <a:spcPct val="120000"/>
              </a:lnSpc>
              <a:spcBef>
                <a:spcPct val="2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位移。</a:t>
            </a:r>
          </a:p>
          <a:p>
            <a:pPr>
              <a:lnSpc>
                <a:spcPct val="120000"/>
              </a:lnSpc>
              <a:spcBef>
                <a:spcPct val="20000"/>
              </a:spcBef>
            </a:pPr>
            <a:r>
              <a:rPr lang="zh-CN" altLang="en-US" sz="2400" b="1" dirty="0">
                <a:solidFill>
                  <a:srgbClr val="7030A0"/>
                </a:solidFill>
                <a:latin typeface="楷体_GB2312" pitchFamily="49" charset="-122"/>
                <a:ea typeface="楷体_GB2312" pitchFamily="49" charset="-122"/>
              </a:rPr>
              <a:t>约束力</a:t>
            </a:r>
            <a:r>
              <a:rPr lang="zh-CN" altLang="en-US" sz="2400" b="1" dirty="0">
                <a:latin typeface="楷体_GB2312" pitchFamily="49" charset="-122"/>
                <a:ea typeface="楷体_GB2312" pitchFamily="49" charset="-122"/>
              </a:rPr>
              <a:t>：使系统动作（运动）受到制约的力。</a:t>
            </a:r>
          </a:p>
          <a:p>
            <a:pPr>
              <a:lnSpc>
                <a:spcPct val="150000"/>
              </a:lnSpc>
              <a:spcBef>
                <a:spcPct val="50000"/>
              </a:spcBef>
            </a:pPr>
            <a:endParaRPr lang="zh-CN" altLang="en-US" sz="2400" b="1"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spect="1" noMove="1" noResize="1" noEditPoints="1" noAdjustHandles="1" noChangeArrowheads="1" noChangeShapeType="1" noTextEdit="1"/>
          </p:cNvSpPr>
          <p:nvPr/>
        </p:nvSpPr>
        <p:spPr bwMode="auto">
          <a:xfrm>
            <a:off x="250825" y="548680"/>
            <a:ext cx="8591550" cy="6309320"/>
          </a:xfrm>
          <a:prstGeom prst="rect">
            <a:avLst/>
          </a:prstGeom>
          <a:blipFill>
            <a:blip r:embed="rId2"/>
            <a:stretch>
              <a:fillRect l="-1064" t="-580"/>
            </a:stretch>
          </a:blipFill>
          <a:ln>
            <a:noFill/>
          </a:ln>
        </p:spPr>
        <p:txBody>
          <a:bodyPr/>
          <a:lstStyle/>
          <a:p>
            <a:pPr marR="0" defTabSz="914400">
              <a:buClrTx/>
              <a:buSzTx/>
              <a:buFontTx/>
              <a:buNone/>
              <a:defRPr/>
            </a:pPr>
            <a:r>
              <a:rPr kumimoji="0" lang="zh-CN" altLang="en-US" kern="1200" cap="none" spc="0" normalizeH="0" baseline="0" noProof="0" dirty="0">
                <a:noFill/>
                <a:latin typeface="等线" panose="02010600030101010101" pitchFamily="2" charset="-122"/>
                <a:ea typeface="等线" panose="02010600030101010101" pitchFamily="2" charset="-122"/>
                <a:cs typeface="+mn-cs"/>
              </a:rPr>
              <a:t> </a:t>
            </a:r>
          </a:p>
        </p:txBody>
      </p:sp>
      <p:sp>
        <p:nvSpPr>
          <p:cNvPr id="3" name="矩形 2"/>
          <p:cNvSpPr/>
          <p:nvPr/>
        </p:nvSpPr>
        <p:spPr>
          <a:xfrm>
            <a:off x="250825" y="1628775"/>
            <a:ext cx="8497888" cy="511333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6388" name="Picture 14"/>
          <p:cNvPicPr>
            <a:picLocks noChangeAspect="1"/>
          </p:cNvPicPr>
          <p:nvPr/>
        </p:nvPicPr>
        <p:blipFill>
          <a:blip r:embed="rId3"/>
          <a:stretch>
            <a:fillRect/>
          </a:stretch>
        </p:blipFill>
        <p:spPr>
          <a:xfrm>
            <a:off x="4859338" y="3644900"/>
            <a:ext cx="4108450" cy="2243138"/>
          </a:xfrm>
          <a:prstGeom prst="rect">
            <a:avLst/>
          </a:prstGeom>
          <a:noFill/>
          <a:ln w="9525">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c60b2f65-8592-4e12-8dd8-e79b8fcee70e"/>
  <p:tag name="COMMONDATA" val="eyJoZGlkIjoiMDhmZmJkMTQwZGQ0MTI2MjE0NWYzNWM5MmJhNTdmMz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02.496062992126,&quot;width&quot;:10273.3559055118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发光边缘">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6540</Words>
  <Application>Microsoft Office PowerPoint</Application>
  <PresentationFormat>全屏显示(4:3)</PresentationFormat>
  <Paragraphs>433</Paragraphs>
  <Slides>79</Slides>
  <Notes>2</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79</vt:i4>
      </vt:variant>
    </vt:vector>
  </HeadingPairs>
  <TitlesOfParts>
    <vt:vector size="101" baseType="lpstr">
      <vt:lpstr>MS Mincho</vt:lpstr>
      <vt:lpstr>等线</vt:lpstr>
      <vt:lpstr>等线 Light</vt:lpstr>
      <vt:lpstr>黑体</vt:lpstr>
      <vt:lpstr>华光楷体_CNKI</vt:lpstr>
      <vt:lpstr>华文楷体</vt:lpstr>
      <vt:lpstr>楷体_GB2312</vt:lpstr>
      <vt:lpstr>宋体</vt:lpstr>
      <vt:lpstr>Arial</vt:lpstr>
      <vt:lpstr>Cambria Math</vt:lpstr>
      <vt:lpstr>Corbel</vt:lpstr>
      <vt:lpstr>Symbol</vt:lpstr>
      <vt:lpstr>Tahoma</vt:lpstr>
      <vt:lpstr>Times New Roman</vt:lpstr>
      <vt:lpstr>Wingdings</vt:lpstr>
      <vt:lpstr>Office 主题​​</vt:lpstr>
      <vt:lpstr>1_Office 主题​​</vt:lpstr>
      <vt:lpstr>MathType 6.0 Equation</vt:lpstr>
      <vt:lpstr>Visio.Drawing.11</vt:lpstr>
      <vt:lpstr>Microsoft 公式 3.0</vt:lpstr>
      <vt:lpstr>Equation</vt:lpstr>
      <vt:lpstr>Bitmap Image</vt:lpstr>
      <vt:lpstr>第六章  机器人静力分析与动力学</vt:lpstr>
      <vt:lpstr>PowerPoint 演示文稿</vt:lpstr>
      <vt:lpstr>PowerPoint 演示文稿</vt:lpstr>
      <vt:lpstr>6.1 机器人静力分析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6.2 机器人动力学分析</vt:lpstr>
      <vt:lpstr>6.2 机器人动力学分析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机器人的杆件的速度和加速度</vt:lpstr>
      <vt:lpstr>机器人的杆件的速度</vt:lpstr>
      <vt:lpstr>机器人的杆件的速度</vt:lpstr>
      <vt:lpstr>机器人的杆件的速度</vt:lpstr>
      <vt:lpstr>机器人的杆件的速度</vt:lpstr>
      <vt:lpstr>机器人的杆件的速度</vt:lpstr>
      <vt:lpstr>机器人的杆件的速度</vt:lpstr>
      <vt:lpstr>机器人的杆件的速度</vt:lpstr>
      <vt:lpstr>机器人的杆件的速度</vt:lpstr>
      <vt:lpstr>PowerPoint 演示文稿</vt:lpstr>
      <vt:lpstr>4.2 机械人的牛顿—欧拉方程</vt:lpstr>
      <vt:lpstr>3.3.1 机械臂的牛顿—欧拉方程</vt:lpstr>
      <vt:lpstr>3.3.1 机械臂的牛顿—欧拉方程</vt:lpstr>
      <vt:lpstr>3.3.1 机械臂的牛顿—欧拉方程</vt:lpstr>
      <vt:lpstr>3.3.1 机械臂的牛顿—欧拉方程</vt:lpstr>
      <vt:lpstr>3.3.1 机械臂的牛顿—欧拉方程</vt:lpstr>
      <vt:lpstr>3.3.1 机械臂的牛顿—欧拉方程</vt:lpstr>
      <vt:lpstr>PowerPoint 演示文稿</vt:lpstr>
      <vt:lpstr>牛顿—欧拉方程实例</vt:lpstr>
      <vt:lpstr>PowerPoint 演示文稿</vt:lpstr>
      <vt:lpstr>牛顿—欧拉方程实例</vt:lpstr>
      <vt:lpstr>牛顿—欧拉方程实例</vt:lpstr>
      <vt:lpstr>牛顿—欧拉方程实例</vt:lpstr>
      <vt:lpstr>牛顿—欧拉方程实例</vt:lpstr>
      <vt:lpstr>牛顿—欧拉方程实例</vt:lpstr>
      <vt:lpstr>牛顿—欧拉方程实例</vt:lpstr>
      <vt:lpstr>牛顿—欧拉方程实例</vt:lpstr>
      <vt:lpstr>PowerPoint 演示文稿</vt:lpstr>
      <vt:lpstr>PowerPoint 演示文稿</vt:lpstr>
      <vt:lpstr>PowerPoint 演示文稿</vt:lpstr>
      <vt:lpstr>PowerPoint 演示文稿</vt:lpstr>
      <vt:lpstr>PowerPoint 演示文稿</vt:lpstr>
      <vt:lpstr>机器人机构动力学方程</vt:lpstr>
      <vt:lpstr>机器人机构动力学方程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例：求如图所示2自由度机械手的动力学方程。</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机器人静力分析与动力学</dc:title>
  <dc:creator/>
  <cp:lastModifiedBy>Administrator</cp:lastModifiedBy>
  <cp:revision>274</cp:revision>
  <dcterms:created xsi:type="dcterms:W3CDTF">2022-10-27T02:23:00Z</dcterms:created>
  <dcterms:modified xsi:type="dcterms:W3CDTF">2022-11-01T01:42:05Z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D9D78805B81645DCB4E644746E3EE484</vt:lpwstr>
  </property>
  <property fmtid="{D5CDD505-2E9C-101B-9397-08002B2CF9AE}" pid="3" name="KSOProductBuildVer">
    <vt:lpwstr>2052-11.1.0.12598</vt:lpwstr>
  </property>
</Properties>
</file>