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98" r:id="rId2"/>
    <p:sldId id="299" r:id="rId3"/>
    <p:sldId id="280" r:id="rId4"/>
    <p:sldId id="293" r:id="rId5"/>
    <p:sldId id="294" r:id="rId6"/>
    <p:sldId id="295" r:id="rId7"/>
    <p:sldId id="297" r:id="rId8"/>
    <p:sldId id="296" r:id="rId9"/>
    <p:sldId id="256" r:id="rId10"/>
    <p:sldId id="257" r:id="rId11"/>
    <p:sldId id="300" r:id="rId12"/>
    <p:sldId id="258" r:id="rId13"/>
    <p:sldId id="301" r:id="rId14"/>
    <p:sldId id="260" r:id="rId15"/>
    <p:sldId id="261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0620"/>
  </p:normalViewPr>
  <p:slideViewPr>
    <p:cSldViewPr snapToGrid="0">
      <p:cViewPr varScale="1">
        <p:scale>
          <a:sx n="114" d="100"/>
          <a:sy n="114" d="100"/>
        </p:scale>
        <p:origin x="8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lational-databas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elational-databas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flixtechblog.com/notebook-innovation-591ee3221233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80b343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80b343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week we will focus on more structured data and how to store it and query it.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0b3432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80b3432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resources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0b3432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80b3432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resources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029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0b3432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0b3432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0b3432e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0b3432e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Different Data Roles in Netflix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here we discussed the user roles who might want to access to the databases.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0b3432e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0b3432e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electhub.com/big-data-analytics/types-of-big-data-analyti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apacitymedia.com/articles/3823826/cloud-future-for-75-of-databases-by-2022-says-gartn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8E1CB1-48CE-F243-9CC8-6E6B6C2E6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Why/When to use?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15A237-5544-4645-BA41-25F9B2287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894B-853C-F94E-9D9E-E9B18525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1628" y="649750"/>
            <a:ext cx="83206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Data	</a:t>
            </a: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14" y="1356150"/>
            <a:ext cx="5893500" cy="3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38800" y="4505175"/>
            <a:ext cx="48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88262-C923-AE48-90A4-4D6BC068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0" y="576611"/>
            <a:ext cx="6628052" cy="4566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911478-7FE6-6F4E-A116-6135D8A592E7}"/>
              </a:ext>
            </a:extLst>
          </p:cNvPr>
          <p:cNvSpPr/>
          <p:nvPr/>
        </p:nvSpPr>
        <p:spPr>
          <a:xfrm>
            <a:off x="3113315" y="315001"/>
            <a:ext cx="60306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https://</a:t>
            </a:r>
            <a:r>
              <a:rPr lang="en-US" sz="1100" dirty="0" err="1">
                <a:solidFill>
                  <a:srgbClr val="FFC000"/>
                </a:solidFill>
              </a:rPr>
              <a:t>www.michael-gramlich.com</a:t>
            </a:r>
            <a:r>
              <a:rPr lang="en-US" sz="1100" dirty="0">
                <a:solidFill>
                  <a:srgbClr val="FFC000"/>
                </a:solidFill>
              </a:rPr>
              <a:t>/what-is-structured-semi-structured-and-unstructured-data/</a:t>
            </a:r>
          </a:p>
        </p:txBody>
      </p:sp>
    </p:spTree>
    <p:extLst>
      <p:ext uri="{BB962C8B-B14F-4D97-AF65-F5344CB8AC3E}">
        <p14:creationId xmlns:p14="http://schemas.microsoft.com/office/powerpoint/2010/main" val="94312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5996335" cy="148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is a Relational Database?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71656" y="1391675"/>
            <a:ext cx="8216970" cy="184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collection of data items with pre-defined relationships between them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these items are organized as a set of tables with columns and rows.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6AB3E-E022-4E4E-95A0-5081A09CA044}"/>
              </a:ext>
            </a:extLst>
          </p:cNvPr>
          <p:cNvSpPr/>
          <p:nvPr/>
        </p:nvSpPr>
        <p:spPr>
          <a:xfrm>
            <a:off x="1623391" y="3421618"/>
            <a:ext cx="5652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-"/>
            </a:pPr>
            <a:r>
              <a:rPr lang="en-US" sz="1800" dirty="0"/>
              <a:t>Tables --- An entity</a:t>
            </a:r>
          </a:p>
          <a:p>
            <a:pPr marL="457200" lvl="0" indent="-342900">
              <a:buSzPts val="1800"/>
              <a:buChar char="-"/>
            </a:pPr>
            <a:r>
              <a:rPr lang="en-US" sz="1800" dirty="0"/>
              <a:t>Columns -- attributes</a:t>
            </a:r>
          </a:p>
          <a:p>
            <a:pPr marL="457200" lvl="0" indent="-342900">
              <a:buSzPts val="1800"/>
              <a:buChar char="-"/>
            </a:pPr>
            <a:r>
              <a:rPr lang="en-US" sz="1800" dirty="0"/>
              <a:t>Rows -- collection of data about one entity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45E4A-3DD0-7E44-AC12-C742EC38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7" y="656468"/>
            <a:ext cx="5300626" cy="443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8CDD6-2D01-4C47-8E5A-2AF98E0F7371}"/>
              </a:ext>
            </a:extLst>
          </p:cNvPr>
          <p:cNvSpPr txBox="1"/>
          <p:nvPr/>
        </p:nvSpPr>
        <p:spPr>
          <a:xfrm>
            <a:off x="5883964" y="874643"/>
            <a:ext cx="2928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Primary Key</a:t>
            </a:r>
          </a:p>
          <a:p>
            <a:endParaRPr lang="en-US" dirty="0"/>
          </a:p>
          <a:p>
            <a:r>
              <a:rPr lang="en-US" dirty="0"/>
              <a:t>FK: Foreign Key (an attribute migrating from another table)</a:t>
            </a:r>
          </a:p>
          <a:p>
            <a:r>
              <a:rPr lang="en-US" dirty="0"/>
              <a:t>Note: A foreign key can only point one way</a:t>
            </a:r>
          </a:p>
          <a:p>
            <a:endParaRPr lang="en-US" dirty="0"/>
          </a:p>
          <a:p>
            <a:r>
              <a:rPr lang="en-US" dirty="0"/>
              <a:t>AK: Alternate Key</a:t>
            </a:r>
          </a:p>
          <a:p>
            <a:endParaRPr lang="en-US" dirty="0"/>
          </a:p>
          <a:p>
            <a:r>
              <a:rPr lang="en-US" dirty="0"/>
              <a:t>(1:1) each tuple in each table maps to exactly one tuple in the other</a:t>
            </a:r>
          </a:p>
          <a:p>
            <a:endParaRPr lang="en-US" dirty="0"/>
          </a:p>
          <a:p>
            <a:r>
              <a:rPr lang="en-US" dirty="0"/>
              <a:t>(1:0) when a PK of one table becomes PK &amp; FK in another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SQL?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2011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None/>
            </a:pPr>
            <a:r>
              <a:rPr lang="en-US" sz="2000" b="1" dirty="0"/>
              <a:t>Structured Query Language</a:t>
            </a:r>
            <a:endParaRPr lang="en" sz="20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programming language that allows us to access relational databases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Its purpose is to: query, add/delete data, data definition (schemas)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One of the first commercial programming languages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619CD-A168-8B48-87AB-F02808ED6731}"/>
              </a:ext>
            </a:extLst>
          </p:cNvPr>
          <p:cNvSpPr/>
          <p:nvPr/>
        </p:nvSpPr>
        <p:spPr>
          <a:xfrm>
            <a:off x="646042" y="3061252"/>
            <a:ext cx="785191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300"/>
              </a:spcBef>
              <a:buSzPts val="1800"/>
            </a:pPr>
            <a:r>
              <a:rPr lang="en-US" sz="1600" b="1" dirty="0"/>
              <a:t>DO I NEED TO LEARN SQL?</a:t>
            </a:r>
          </a:p>
          <a:p>
            <a:pPr marL="457200" lvl="0" indent="-342900">
              <a:spcBef>
                <a:spcPts val="300"/>
              </a:spcBef>
              <a:buSzPts val="1800"/>
              <a:buChar char="-"/>
            </a:pPr>
            <a:r>
              <a:rPr lang="en-US" sz="1600" dirty="0"/>
              <a:t>SQL becoming a standard tool in data science</a:t>
            </a:r>
          </a:p>
          <a:p>
            <a:pPr marL="457200" lvl="0" indent="-342900">
              <a:spcBef>
                <a:spcPts val="300"/>
              </a:spcBef>
              <a:buSzPts val="1800"/>
              <a:buChar char="-"/>
            </a:pPr>
            <a:r>
              <a:rPr lang="en-US" sz="1600" dirty="0"/>
              <a:t>SQL integrates with scripting languages</a:t>
            </a:r>
          </a:p>
          <a:p>
            <a:pPr marL="457200" lvl="0" indent="-342900">
              <a:spcBef>
                <a:spcPts val="300"/>
              </a:spcBef>
              <a:buSzPts val="1800"/>
              <a:buChar char="-"/>
            </a:pPr>
            <a:r>
              <a:rPr lang="en-US" sz="1600" dirty="0"/>
              <a:t>It is declarative (can be used to solve problems without requiring the programmer to specify an exact procedure to be followed)</a:t>
            </a:r>
          </a:p>
          <a:p>
            <a:pPr marL="457200" lvl="0" indent="-342900">
              <a:spcBef>
                <a:spcPts val="300"/>
              </a:spcBef>
              <a:buSzPts val="1800"/>
              <a:buChar char="-"/>
            </a:pPr>
            <a:r>
              <a:rPr lang="en-US" sz="1600" dirty="0"/>
              <a:t>Gives a solid foundation to understand/appreciate the challenges/needs for other types of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Engineer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Scientist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CD4746-3B29-104F-AB9B-AB5E29A2EFE5}"/>
              </a:ext>
            </a:extLst>
          </p:cNvPr>
          <p:cNvSpPr/>
          <p:nvPr/>
        </p:nvSpPr>
        <p:spPr>
          <a:xfrm>
            <a:off x="3240157" y="12224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-"/>
            </a:pPr>
            <a:r>
              <a:rPr lang="en-US" dirty="0"/>
              <a:t>Create and manage databases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Give access and create other roles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Checks and fine-tunes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96B1A-F168-4E4B-8714-66FD358FF107}"/>
              </a:ext>
            </a:extLst>
          </p:cNvPr>
          <p:cNvSpPr/>
          <p:nvPr/>
        </p:nvSpPr>
        <p:spPr>
          <a:xfrm>
            <a:off x="3266661" y="2533814"/>
            <a:ext cx="5373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-"/>
            </a:pPr>
            <a:r>
              <a:rPr lang="en-US" dirty="0"/>
              <a:t>Access data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Read only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Can use some tools (as abstraction)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Can use SQL query tools to directly get access to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4E0F3-8E73-1740-AF77-2A30A7B19AA5}"/>
              </a:ext>
            </a:extLst>
          </p:cNvPr>
          <p:cNvSpPr/>
          <p:nvPr/>
        </p:nvSpPr>
        <p:spPr>
          <a:xfrm>
            <a:off x="3279913" y="3817204"/>
            <a:ext cx="5360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-"/>
            </a:pPr>
            <a:r>
              <a:rPr lang="en-US" dirty="0"/>
              <a:t>Create applications can write and read from databases</a:t>
            </a:r>
          </a:p>
          <a:p>
            <a:pPr marL="457200" lvl="0" indent="-342900">
              <a:buSzPts val="1800"/>
              <a:buChar char="-"/>
            </a:pPr>
            <a:r>
              <a:rPr lang="en-US" dirty="0"/>
              <a:t>They use programming languages like Python, C++, Java, </a:t>
            </a:r>
            <a:r>
              <a:rPr lang="en-US" dirty="0" err="1"/>
              <a:t>etc</a:t>
            </a:r>
            <a:r>
              <a:rPr lang="en-US" dirty="0"/>
              <a:t> and use API, interfaces to get access to the databases.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Systems 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Check: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https://db-engines.com/en/ranking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Note that open source systems and cloud based systems are becoming increasingly popular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hlinkClick r:id="rId4"/>
              </a:rPr>
              <a:t>https://www.capacitymedia.com/articles/3823826/cloud-future-for-75-of-databases-by-2022-says-gartner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4991"/>
            <a:ext cx="7886700" cy="1487833"/>
          </a:xfrm>
        </p:spPr>
        <p:txBody>
          <a:bodyPr>
            <a:normAutofit/>
          </a:bodyPr>
          <a:lstStyle/>
          <a:p>
            <a:pPr marL="91440" lvl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/>
              <a:t>based on matplotlib </a:t>
            </a:r>
          </a:p>
          <a:p>
            <a:pPr marL="91440" lvl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marL="91440" lvl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91440" lvl="1" indent="0">
              <a:lnSpc>
                <a:spcPct val="120000"/>
              </a:lnSpc>
              <a:spcBef>
                <a:spcPts val="400"/>
              </a:spcBef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2060" y="4366115"/>
            <a:ext cx="4240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Link:</a:t>
            </a:r>
            <a:r>
              <a:rPr lang="en-US" sz="1050" dirty="0"/>
              <a:t> </a:t>
            </a:r>
            <a:r>
              <a:rPr lang="en-US" sz="1050" dirty="0">
                <a:hlinkClick r:id="rId2"/>
              </a:rPr>
              <a:t>https://seaborn.pydata.org/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9902-7A68-134C-98D6-1828C010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16251"/>
            <a:ext cx="7751618" cy="18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256" y="1020954"/>
            <a:ext cx="78136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00" dirty="0"/>
              <a:t>Using "group by" method we can: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Split the data into groups based on some criteria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Calculate statistics (or apply a function) to each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59" y="2559024"/>
            <a:ext cx="784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3569" y="2583256"/>
            <a:ext cx="7701200" cy="4154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sz="10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5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24" y="3189599"/>
            <a:ext cx="78401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8434" y="3213832"/>
            <a:ext cx="7701200" cy="4154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sz="105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8" y="3788010"/>
            <a:ext cx="2389077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967" y="1333464"/>
            <a:ext cx="82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95794" y="1813811"/>
          <a:ext cx="6323350" cy="31240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dropna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Drop missing observations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dropna</a:t>
                      </a:r>
                      <a:r>
                        <a:rPr lang="en-US" sz="1100" dirty="0"/>
                        <a:t>(how='all')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Drop observations where all cells is NA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100" dirty="0" err="1"/>
                        <a:t>dropna</a:t>
                      </a:r>
                      <a:r>
                        <a:rPr lang="en-US" sz="1100" dirty="0"/>
                        <a:t>(axis=1, how='all')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Drop column if all the values are</a:t>
                      </a:r>
                      <a:r>
                        <a:rPr lang="en-US" sz="1100" baseline="0" dirty="0"/>
                        <a:t> missing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100" dirty="0" err="1"/>
                        <a:t>dropna</a:t>
                      </a:r>
                      <a:r>
                        <a:rPr lang="en-US" sz="1100" dirty="0"/>
                        <a:t>(thresh = 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Drop rows that contain less than 5 non-missing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100" dirty="0" err="1"/>
                        <a:t>fillna</a:t>
                      </a:r>
                      <a:r>
                        <a:rPr lang="en-US" sz="1100" dirty="0"/>
                        <a:t>(0)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Replace missing values with zeros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isnull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True if the value is missing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notnull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True for non-missing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327702"/>
            <a:ext cx="78136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When summing the data, missing values will be treated as zero</a:t>
            </a:r>
          </a:p>
          <a:p>
            <a:pPr marL="257175" indent="-257175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If all values are missing, the sum will be equal to </a:t>
            </a:r>
            <a:r>
              <a:rPr lang="en-US" sz="1800" dirty="0" err="1"/>
              <a:t>NaN</a:t>
            </a:r>
            <a:endParaRPr lang="en-US" sz="1800" dirty="0"/>
          </a:p>
          <a:p>
            <a:pPr marL="257175" indent="-257175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cumsum</a:t>
            </a:r>
            <a:r>
              <a:rPr lang="en-US" sz="1800" dirty="0"/>
              <a:t>() and </a:t>
            </a:r>
            <a:r>
              <a:rPr lang="en-US" sz="1800" dirty="0" err="1"/>
              <a:t>cumprod</a:t>
            </a:r>
            <a:r>
              <a:rPr lang="en-US" sz="1800" dirty="0"/>
              <a:t>() methods ignore missing values but preserve them in the resulting arrays</a:t>
            </a:r>
          </a:p>
          <a:p>
            <a:pPr marL="257175" indent="-257175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Missing values in </a:t>
            </a:r>
            <a:r>
              <a:rPr lang="en-US" sz="1800" dirty="0" err="1"/>
              <a:t>GroupBy</a:t>
            </a:r>
            <a:r>
              <a:rPr lang="en-US" sz="1800" dirty="0"/>
              <a:t> method are excluded (just like in R)</a:t>
            </a:r>
          </a:p>
          <a:p>
            <a:pPr marL="257175" indent="-257175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Many descriptive statistics methods have </a:t>
            </a:r>
            <a:r>
              <a:rPr lang="en-US" sz="1800" i="1" dirty="0" err="1"/>
              <a:t>skipna</a:t>
            </a:r>
            <a:r>
              <a:rPr lang="en-US" sz="1800" i="1" dirty="0"/>
              <a:t> </a:t>
            </a:r>
            <a:r>
              <a:rPr lang="en-US" sz="1800" dirty="0"/>
              <a:t>option to control if missing data should be excluded . This value is set to </a:t>
            </a:r>
            <a:r>
              <a:rPr lang="en-US" sz="1800" i="1" dirty="0"/>
              <a:t>True </a:t>
            </a:r>
            <a:r>
              <a:rPr lang="en-US" sz="18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161555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327702"/>
            <a:ext cx="781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Aggregation - computing a summary statistic about each group, i.e.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compute group sums or means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compute group sizes/counts</a:t>
            </a:r>
          </a:p>
          <a:p>
            <a:pPr lvl="1"/>
            <a:endParaRPr lang="en-US" sz="1800" dirty="0"/>
          </a:p>
          <a:p>
            <a:r>
              <a:rPr lang="en-US" sz="1800" dirty="0"/>
              <a:t>Common aggregation functions:</a:t>
            </a:r>
          </a:p>
          <a:p>
            <a:endParaRPr lang="en-US" sz="1800" dirty="0"/>
          </a:p>
          <a:p>
            <a:pPr lvl="3"/>
            <a:r>
              <a:rPr lang="en-US" sz="1800" dirty="0"/>
              <a:t>		min, max</a:t>
            </a:r>
          </a:p>
          <a:p>
            <a:pPr lvl="3"/>
            <a:r>
              <a:rPr lang="en-US" sz="1800" dirty="0"/>
              <a:t>		count, sum, prod</a:t>
            </a:r>
          </a:p>
          <a:p>
            <a:pPr lvl="3"/>
            <a:r>
              <a:rPr lang="en-US" sz="1800" dirty="0"/>
              <a:t>		mean, median, mode, mad</a:t>
            </a:r>
          </a:p>
          <a:p>
            <a:pPr lvl="3"/>
            <a:r>
              <a:rPr lang="en-US" sz="1800" dirty="0"/>
              <a:t>		</a:t>
            </a:r>
            <a:r>
              <a:rPr lang="en-US" sz="1800" dirty="0" err="1"/>
              <a:t>std</a:t>
            </a:r>
            <a:r>
              <a:rPr lang="en-US" sz="1800" dirty="0"/>
              <a:t>, </a:t>
            </a:r>
            <a:r>
              <a:rPr lang="en-US" sz="1800" dirty="0" err="1"/>
              <a:t>var</a:t>
            </a:r>
            <a:endParaRPr lang="en-US" sz="1800" dirty="0"/>
          </a:p>
          <a:p>
            <a:pPr lvl="2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93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327702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agg</a:t>
            </a:r>
            <a:r>
              <a:rPr lang="en-US" sz="1800" dirty="0"/>
              <a:t>() method are useful when multiple statistics are computed per column:</a:t>
            </a:r>
          </a:p>
          <a:p>
            <a:pPr lvl="1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-60027" y="1835533"/>
            <a:ext cx="81346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0714" y="1855668"/>
            <a:ext cx="7990444" cy="2769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0027" y="2285059"/>
            <a:ext cx="81346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4" y="2275797"/>
            <a:ext cx="1900503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89697"/>
              </p:ext>
            </p:extLst>
          </p:nvPr>
        </p:nvGraphicFramePr>
        <p:xfrm>
          <a:off x="1020536" y="1530864"/>
          <a:ext cx="6323350" cy="312406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100" dirty="0"/>
                        <a:t>describe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Basic statistics (count, mean, </a:t>
                      </a:r>
                      <a:r>
                        <a:rPr lang="en-US" sz="1100" dirty="0" err="1"/>
                        <a:t>std</a:t>
                      </a:r>
                      <a:r>
                        <a:rPr lang="en-US" sz="1100" dirty="0"/>
                        <a:t>, min, quantiles, max)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100" dirty="0"/>
                        <a:t>min, 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Minimum</a:t>
                      </a:r>
                      <a:r>
                        <a:rPr lang="en-US" sz="1100" baseline="0" dirty="0"/>
                        <a:t> and maximum values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100" dirty="0"/>
                        <a:t>mean, median, 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Arithmetic average, median and mode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100" dirty="0" err="1"/>
                        <a:t>var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std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Variance and standard deviation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Standard error of mean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100" dirty="0"/>
                        <a:t>skew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Sample skewness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100" dirty="0" err="1"/>
                        <a:t>kurt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kurtosis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589060-D7BD-A940-89CD-BF77E73D3D48}"/>
              </a:ext>
            </a:extLst>
          </p:cNvPr>
          <p:cNvSpPr txBox="1"/>
          <p:nvPr/>
        </p:nvSpPr>
        <p:spPr>
          <a:xfrm>
            <a:off x="4483466" y="4802901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308699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601</a:t>
            </a:r>
            <a:br>
              <a:rPr lang="en" sz="3600" dirty="0"/>
            </a:br>
            <a:r>
              <a:rPr lang="en" sz="3600" dirty="0"/>
              <a:t>Lecture 7: Relational Data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E341-FB50-4A4C-A132-F6627EFAD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805</Words>
  <Application>Microsoft Macintosh PowerPoint</Application>
  <PresentationFormat>On-screen Show (16:9)</PresentationFormat>
  <Paragraphs>142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Simple Light</vt:lpstr>
      <vt:lpstr>Why/When to use?</vt:lpstr>
      <vt:lpstr>Seaborn</vt:lpstr>
      <vt:lpstr>Data Frames groupby method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DATA 601 Lecture 7: Relational Data</vt:lpstr>
      <vt:lpstr>Types of Data </vt:lpstr>
      <vt:lpstr>PowerPoint Presentation</vt:lpstr>
      <vt:lpstr>What is a Relational Database?</vt:lpstr>
      <vt:lpstr>PowerPoint Presentation</vt:lpstr>
      <vt:lpstr>What is SQL?</vt:lpstr>
      <vt:lpstr>User Roles</vt:lpstr>
      <vt:lpstr>Database Management Systems </vt:lpstr>
    </vt:vector>
  </TitlesOfParts>
  <Manager/>
  <Company>UMBC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601 L07</dc:title>
  <dc:subject/>
  <dc:creator>Ergun Simsek</dc:creator>
  <cp:keywords/>
  <dc:description/>
  <cp:lastModifiedBy>Microsoft Office User</cp:lastModifiedBy>
  <cp:revision>6</cp:revision>
  <dcterms:modified xsi:type="dcterms:W3CDTF">2021-10-26T21:45:29Z</dcterms:modified>
  <cp:category/>
</cp:coreProperties>
</file>