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 background of simple node and mesh">
            <a:extLst>
              <a:ext uri="{FF2B5EF4-FFF2-40B4-BE49-F238E27FC236}">
                <a16:creationId xmlns:a16="http://schemas.microsoft.com/office/drawing/2014/main" id="{236F6EC1-47BF-7550-E07F-880C711AB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1" b="8698"/>
          <a:stretch/>
        </p:blipFill>
        <p:spPr>
          <a:xfrm rot="5400000">
            <a:off x="5074177" y="2791525"/>
            <a:ext cx="6861346" cy="12783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BE21CA-D04E-CC49-B80B-F797A7041BF4}"/>
              </a:ext>
            </a:extLst>
          </p:cNvPr>
          <p:cNvSpPr/>
          <p:nvPr userDrawn="1"/>
        </p:nvSpPr>
        <p:spPr>
          <a:xfrm>
            <a:off x="7864677" y="0"/>
            <a:ext cx="1279320" cy="6862370"/>
          </a:xfrm>
          <a:prstGeom prst="rect">
            <a:avLst/>
          </a:prstGeom>
          <a:gradFill>
            <a:gsLst>
              <a:gs pos="70000">
                <a:srgbClr val="FFFFFF">
                  <a:alpha val="50000"/>
                </a:srgbClr>
              </a:gs>
              <a:gs pos="10000">
                <a:schemeClr val="bg1"/>
              </a:gs>
              <a:gs pos="10000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C2BCC-9733-62F2-DC58-D3EE363A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1D87-320D-5ED9-5A49-1FAED5353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5EB5-0CF8-CDA6-C285-2375EBB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3305-489E-46D7-3426-A36CDCEF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2AD4-63DA-E5C1-B874-70B5C38B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3E01-C7DE-C53D-9774-B088FC23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0E3A-119E-5C63-B187-823D5294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BFDF-6014-B9A0-7E3E-58085AE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D2A64-BD81-F6DD-D5C0-E4330C20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AA9D-1514-0748-56FC-57694D46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4EB5-E2D9-E36C-EC84-46148F919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8CA8-326B-F411-84B0-ADC1D220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C6C1-CBD7-AD1D-5130-478EC06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475-30F5-9CEB-190E-445DF9A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4B93-97CB-F9A3-278F-0162A64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s and plots layered on a blue digital screen">
            <a:extLst>
              <a:ext uri="{FF2B5EF4-FFF2-40B4-BE49-F238E27FC236}">
                <a16:creationId xmlns:a16="http://schemas.microsoft.com/office/drawing/2014/main" id="{0C6F16D7-2A56-C2AE-4905-62F083C3C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8" b="59225"/>
          <a:stretch/>
        </p:blipFill>
        <p:spPr>
          <a:xfrm>
            <a:off x="2481817" y="6445280"/>
            <a:ext cx="1645591" cy="408350"/>
          </a:xfrm>
          <a:prstGeom prst="rect">
            <a:avLst/>
          </a:prstGeom>
        </p:spPr>
      </p:pic>
      <p:pic>
        <p:nvPicPr>
          <p:cNvPr id="8" name="Picture 7" descr="Abstract background of blue mesh and nodes">
            <a:extLst>
              <a:ext uri="{FF2B5EF4-FFF2-40B4-BE49-F238E27FC236}">
                <a16:creationId xmlns:a16="http://schemas.microsoft.com/office/drawing/2014/main" id="{2F5800CA-3F79-C000-CA54-E5CE88BD95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5" b="27042"/>
          <a:stretch/>
        </p:blipFill>
        <p:spPr>
          <a:xfrm>
            <a:off x="514596" y="6445279"/>
            <a:ext cx="1967220" cy="408351"/>
          </a:xfrm>
          <a:prstGeom prst="rect">
            <a:avLst/>
          </a:prstGeom>
        </p:spPr>
      </p:pic>
      <p:pic>
        <p:nvPicPr>
          <p:cNvPr id="9" name="Picture 8" descr="Hand and arrows pointing up">
            <a:extLst>
              <a:ext uri="{FF2B5EF4-FFF2-40B4-BE49-F238E27FC236}">
                <a16:creationId xmlns:a16="http://schemas.microsoft.com/office/drawing/2014/main" id="{6F5A1B93-1E60-E720-D62F-A1F04986FF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9" b="11042"/>
          <a:stretch/>
        </p:blipFill>
        <p:spPr>
          <a:xfrm>
            <a:off x="4127408" y="6445280"/>
            <a:ext cx="1167282" cy="408350"/>
          </a:xfrm>
          <a:prstGeom prst="rect">
            <a:avLst/>
          </a:prstGeom>
        </p:spPr>
      </p:pic>
      <p:pic>
        <p:nvPicPr>
          <p:cNvPr id="10" name="Picture 9" descr="Blue digital binary data on a screen">
            <a:extLst>
              <a:ext uri="{FF2B5EF4-FFF2-40B4-BE49-F238E27FC236}">
                <a16:creationId xmlns:a16="http://schemas.microsoft.com/office/drawing/2014/main" id="{CA859FB6-626F-7611-AD1F-2C994FF957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6" b="24878"/>
          <a:stretch/>
        </p:blipFill>
        <p:spPr>
          <a:xfrm>
            <a:off x="5292826" y="6445279"/>
            <a:ext cx="3487483" cy="408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65E-A5E4-EAF9-5E2D-F0EE1C0C5215}"/>
              </a:ext>
            </a:extLst>
          </p:cNvPr>
          <p:cNvSpPr/>
          <p:nvPr userDrawn="1"/>
        </p:nvSpPr>
        <p:spPr>
          <a:xfrm>
            <a:off x="0" y="6436539"/>
            <a:ext cx="9092539" cy="417091"/>
          </a:xfrm>
          <a:prstGeom prst="rect">
            <a:avLst/>
          </a:prstGeom>
          <a:gradFill>
            <a:gsLst>
              <a:gs pos="92000">
                <a:srgbClr val="FFFFFF"/>
              </a:gs>
              <a:gs pos="52291">
                <a:srgbClr val="FFFFFF">
                  <a:alpha val="0"/>
                </a:srgbClr>
              </a:gs>
              <a:gs pos="8000">
                <a:srgbClr val="FFFFFF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C7BB-09D4-B158-3311-DBF6466B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AFC9-C9BE-C995-1074-D6072B80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C452-DB1F-C0FE-256B-10736580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E15DE6-8F0E-0CA2-AF6D-370584AC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3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2BCBB-F227-0949-1BA6-CF9C8C0A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973"/>
            <a:ext cx="7886700" cy="4974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7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E87-45B7-697C-B4FA-46CC55C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4214-C58A-AE88-D410-97EA515D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9FA4-B076-DBA1-70FE-4BDEF0FE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B46E-5848-7E17-81AD-EEAF6D15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9BA9-A189-E758-69B0-2A96F93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C9C8-42B3-4CB5-DC4E-DBD4D176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08A-2F1B-6D4F-A933-A3D5A39F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2582B-3DA4-C280-273D-C24E0FEB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FB5F-3255-CCFE-F1E1-B13C01D6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DC14-B1A9-8C1D-97DE-DFC666A4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85EF3-611F-5E16-0E20-3526423B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AF77-FFC3-2694-97F3-BEBC7B2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A644-B4A4-9600-579F-0FEE558A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A671-764D-71F2-1429-3CBF27A4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622D8-EDE4-154E-A6D2-B895B1701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BEB4-327E-CBB9-BE92-EA7B0797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89608-05D7-03B7-3328-5EBCD33D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C955-E445-9AEA-2CA7-C7B27B0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3888B-02B5-0F45-ABE8-46E685F8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32AC-8AA9-6430-FDCC-ED393775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8FEE-98E9-7447-34CC-14852F00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A5E7F-8B02-835D-4D8A-DAC4E1AB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B1CD-8922-7348-6020-BB49D186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A751C-8750-EF2A-C870-2A8DBB7C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DBEBC-AC99-A3E9-D7A2-694B23B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D7E8D-CA8D-85E4-6F5E-40E0ACB2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F09E-334B-578B-0FB5-7EB4303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420B-EC24-B7CD-4545-79B1586E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2768-A40A-2846-CCF1-74F39CB76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BE75-4B30-F895-425C-0C460BA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97934-A9E6-75CA-7195-38721C2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4D9A-7AEE-5CBA-34D1-51B4C1B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A092-5434-13A6-EF75-F3DD422F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E6161-62B2-F58B-2B70-5AD51EDA3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12982-33E1-7280-B016-3CD0720C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8890-E267-1171-640F-96CEAEBE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B9F1-9DF2-CBFC-94C6-52B00758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0560-BE7D-7B72-33DF-C22E95D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D530-BA84-302D-9168-BD689459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1BAC-E1B5-2333-30F1-9325AB5B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4322-699F-E810-CBC0-1907EA13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378E-BDF5-A2E5-A03C-BBF948497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5BA3-8D74-FB55-338B-708C260A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lix.Gonzalez@gmail.com" TargetMode="External"/><Relationship Id="rId2" Type="http://schemas.openxmlformats.org/officeDocument/2006/relationships/hyperlink" Target="mailto:felix.gonzalez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gonzaleumbc/DATA6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app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ingjamesbibleonline.org/Bible-Boo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1023-BD59-A972-C6E7-1741C0FAB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AI Project 2:</a:t>
            </a:r>
            <a:br>
              <a:rPr lang="en-US" dirty="0"/>
            </a:br>
            <a:r>
              <a:rPr lang="en-US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70A59-A2CF-AC07-1F39-43599D558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Gonzalez, P.E.</a:t>
            </a:r>
          </a:p>
          <a:p>
            <a:r>
              <a:rPr lang="en-US" dirty="0">
                <a:hlinkClick r:id="rId2"/>
              </a:rPr>
              <a:t>felix.gonzalez@gmail.com</a:t>
            </a:r>
            <a:endParaRPr lang="en-US" dirty="0">
              <a:hlinkClick r:id="rId3"/>
            </a:endParaRPr>
          </a:p>
          <a:p>
            <a:r>
              <a:rPr lang="en-US" dirty="0" err="1">
                <a:hlinkClick r:id="rId4"/>
              </a:rPr>
              <a:t>fgonzaleumbc</a:t>
            </a:r>
            <a:r>
              <a:rPr lang="en-US" dirty="0">
                <a:hlinkClick r:id="rId4"/>
              </a:rPr>
              <a:t>/DATA601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84E8-795F-3264-10E7-A4D282D9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1040-7D2C-3245-6D4A-1DEA4C76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dirty="0">
                <a:effectLst/>
              </a:rPr>
              <a:t>Generative AI to summarize text </a:t>
            </a:r>
          </a:p>
          <a:p>
            <a:endParaRPr lang="en-US" dirty="0"/>
          </a:p>
          <a:p>
            <a:r>
              <a:rPr lang="en-US" dirty="0"/>
              <a:t>Sample Gen AI tools: </a:t>
            </a:r>
          </a:p>
          <a:p>
            <a:pPr lvl="1"/>
            <a:r>
              <a:rPr lang="en-US" dirty="0"/>
              <a:t>Microsoft Copilot: </a:t>
            </a:r>
            <a:r>
              <a:rPr lang="en-US" dirty="0">
                <a:hlinkClick r:id="rId2"/>
              </a:rPr>
              <a:t>https://copilot.microsoft.com/</a:t>
            </a:r>
            <a:endParaRPr lang="en-US" dirty="0"/>
          </a:p>
          <a:p>
            <a:pPr lvl="1"/>
            <a:r>
              <a:rPr lang="en-US" dirty="0"/>
              <a:t>Google Gemini: </a:t>
            </a:r>
            <a:r>
              <a:rPr lang="en-US" dirty="0">
                <a:hlinkClick r:id="rId3"/>
              </a:rPr>
              <a:t>https://gemini.google.com/app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>
                <a:effectLst/>
              </a:rPr>
              <a:t>Let’s use a Story from the Bibl</a:t>
            </a:r>
            <a:r>
              <a:rPr lang="en-US" dirty="0"/>
              <a:t>e:</a:t>
            </a:r>
            <a:r>
              <a:rPr lang="en-US" dirty="0">
                <a:effectLst/>
              </a:rPr>
              <a:t> (</a:t>
            </a:r>
            <a:r>
              <a:rPr lang="en-US" dirty="0">
                <a:effectLst/>
                <a:hlinkClick r:id="rId4"/>
              </a:rPr>
              <a:t>https://www.kingjamesbibleonline.org/Bible-Books/</a:t>
            </a:r>
            <a:r>
              <a:rPr lang="en-US" dirty="0"/>
              <a:t>)</a:t>
            </a:r>
          </a:p>
          <a:p>
            <a:pPr lvl="1"/>
            <a:r>
              <a:rPr lang="nl-NL" b="0" i="0" dirty="0">
                <a:solidFill>
                  <a:srgbClr val="222222"/>
                </a:solidFill>
                <a:effectLst/>
                <a:latin typeface="-apple-system"/>
              </a:rPr>
              <a:t>Parable of Good Samaritan</a:t>
            </a:r>
          </a:p>
          <a:p>
            <a:pPr lvl="2"/>
            <a:r>
              <a:rPr lang="nl-NL" b="0" i="0" dirty="0">
                <a:solidFill>
                  <a:srgbClr val="222222"/>
                </a:solidFill>
                <a:effectLst/>
                <a:latin typeface="-apple-system"/>
              </a:rPr>
              <a:t>Gospel of Luke (Luke 10:25-37)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Parable of the </a:t>
            </a:r>
            <a:r>
              <a:rPr lang="en-US" b="0" i="0" dirty="0">
                <a:solidFill>
                  <a:srgbClr val="222222"/>
                </a:solidFill>
                <a:latin typeface="-apple-system"/>
              </a:rPr>
              <a:t>Prodigal Son</a:t>
            </a:r>
            <a:endParaRPr lang="nl-NL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lvl="2"/>
            <a:r>
              <a:rPr lang="nl-NL" b="0" i="0" dirty="0">
                <a:solidFill>
                  <a:srgbClr val="222222"/>
                </a:solidFill>
                <a:effectLst/>
                <a:latin typeface="-apple-system"/>
              </a:rPr>
              <a:t>Gospel of Luke (Luke 15:11-32)</a:t>
            </a:r>
            <a:endParaRPr lang="en-US" b="0" i="0" dirty="0">
              <a:solidFill>
                <a:srgbClr val="222222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Parable of the Lost Sheep :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Gospel of Matthew (Matthew 18:12-14)</a:t>
            </a:r>
          </a:p>
          <a:p>
            <a:pPr lvl="1"/>
            <a:r>
              <a:rPr lang="en-US" dirty="0">
                <a:effectLst/>
              </a:rPr>
              <a:t>Parable of the Wise and Foolish Builders:</a:t>
            </a:r>
          </a:p>
          <a:p>
            <a:pPr lvl="2"/>
            <a:r>
              <a:rPr lang="en-US" dirty="0">
                <a:effectLst/>
              </a:rPr>
              <a:t>Gospel of Matthew (Matthew 7:24-27) </a:t>
            </a:r>
          </a:p>
          <a:p>
            <a:pPr lvl="2"/>
            <a:r>
              <a:rPr lang="en-US" dirty="0">
                <a:effectLst/>
              </a:rPr>
              <a:t>Gospel of Luke (Luke 6:46-49)</a:t>
            </a:r>
          </a:p>
          <a:p>
            <a:pPr lvl="2"/>
            <a:endParaRPr lang="en-US" dirty="0"/>
          </a:p>
          <a:p>
            <a:r>
              <a:rPr lang="en-US" dirty="0"/>
              <a:t>Show and discuss your work:</a:t>
            </a:r>
          </a:p>
          <a:p>
            <a:pPr lvl="1"/>
            <a:r>
              <a:rPr lang="en-US" dirty="0"/>
              <a:t>What story and prompt did you use?</a:t>
            </a:r>
          </a:p>
          <a:p>
            <a:pPr lvl="1"/>
            <a:r>
              <a:rPr lang="en-US" dirty="0"/>
              <a:t>What was the output?</a:t>
            </a:r>
          </a:p>
          <a:p>
            <a:pPr lvl="1"/>
            <a:r>
              <a:rPr lang="en-US" dirty="0"/>
              <a:t>Thoughts on Ethics?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05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161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Aptos</vt:lpstr>
      <vt:lpstr>Aptos Display</vt:lpstr>
      <vt:lpstr>Arial</vt:lpstr>
      <vt:lpstr>Office Theme</vt:lpstr>
      <vt:lpstr>Generative AI Project 2: Text Summarization</vt:lpstr>
      <vt:lpstr>Summarize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Gonzalez</dc:creator>
  <cp:lastModifiedBy>Felix Gonzalez</cp:lastModifiedBy>
  <cp:revision>4</cp:revision>
  <dcterms:created xsi:type="dcterms:W3CDTF">2024-12-23T20:34:32Z</dcterms:created>
  <dcterms:modified xsi:type="dcterms:W3CDTF">2024-12-27T20:42:59Z</dcterms:modified>
</cp:coreProperties>
</file>