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4" r:id="rId2"/>
    <p:sldId id="261" r:id="rId3"/>
    <p:sldId id="264" r:id="rId4"/>
    <p:sldId id="262" r:id="rId5"/>
    <p:sldId id="263" r:id="rId6"/>
    <p:sldId id="258" r:id="rId7"/>
    <p:sldId id="260" r:id="rId8"/>
    <p:sldId id="266" r:id="rId9"/>
    <p:sldId id="267" r:id="rId10"/>
    <p:sldId id="269" r:id="rId11"/>
    <p:sldId id="270" r:id="rId12"/>
    <p:sldId id="271" r:id="rId13"/>
    <p:sldId id="272" r:id="rId14"/>
    <p:sldId id="273" r:id="rId15"/>
    <p:sldId id="275" r:id="rId16"/>
    <p:sldId id="279" r:id="rId17"/>
    <p:sldId id="276" r:id="rId18"/>
    <p:sldId id="280" r:id="rId19"/>
    <p:sldId id="278"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7207" autoAdjust="0"/>
  </p:normalViewPr>
  <p:slideViewPr>
    <p:cSldViewPr snapToGrid="0">
      <p:cViewPr varScale="1">
        <p:scale>
          <a:sx n="49" d="100"/>
          <a:sy n="49" d="100"/>
        </p:scale>
        <p:origin x="948" y="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1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r>
              <a:rPr lang="en-US" sz="24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Accuracy</a:t>
            </a:r>
            <a:endPar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lotArea>
      <c:layout/>
      <c:barChart>
        <c:barDir val="col"/>
        <c:grouping val="clustered"/>
        <c:varyColors val="0"/>
        <c:ser>
          <c:idx val="0"/>
          <c:order val="0"/>
          <c:tx>
            <c:v>Trained coder</c:v>
          </c:tx>
          <c:spPr>
            <a:solidFill>
              <a:srgbClr val="002060">
                <a:lumMod val="10000"/>
                <a:lumOff val="90000"/>
              </a:srgbClr>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Occupation</c:v>
                </c:pt>
                <c:pt idx="1">
                  <c:v>Nature</c:v>
                </c:pt>
                <c:pt idx="2">
                  <c:v>Part</c:v>
                </c:pt>
                <c:pt idx="3">
                  <c:v>Event</c:v>
                </c:pt>
                <c:pt idx="4">
                  <c:v>Source</c:v>
                </c:pt>
              </c:strCache>
            </c:strRef>
          </c:cat>
          <c:val>
            <c:numRef>
              <c:f>Sheet1!$B$2:$B$6</c:f>
              <c:numCache>
                <c:formatCode>General</c:formatCode>
                <c:ptCount val="5"/>
                <c:pt idx="0">
                  <c:v>68.3</c:v>
                </c:pt>
                <c:pt idx="1">
                  <c:v>82</c:v>
                </c:pt>
                <c:pt idx="2">
                  <c:v>84.6</c:v>
                </c:pt>
                <c:pt idx="3">
                  <c:v>52.2</c:v>
                </c:pt>
                <c:pt idx="4">
                  <c:v>62.7</c:v>
                </c:pt>
              </c:numCache>
            </c:numRef>
          </c:val>
        </c:ser>
        <c:ser>
          <c:idx val="1"/>
          <c:order val="1"/>
          <c:tx>
            <c:v>Computer</c:v>
          </c:tx>
          <c:spPr>
            <a:solidFill>
              <a:schemeClr val="accent5">
                <a:shade val="76000"/>
              </a:schemeClr>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Occupation</c:v>
                </c:pt>
                <c:pt idx="1">
                  <c:v>Nature</c:v>
                </c:pt>
                <c:pt idx="2">
                  <c:v>Part</c:v>
                </c:pt>
                <c:pt idx="3">
                  <c:v>Event</c:v>
                </c:pt>
                <c:pt idx="4">
                  <c:v>Source</c:v>
                </c:pt>
              </c:strCache>
            </c:strRef>
          </c:cat>
          <c:val>
            <c:numRef>
              <c:f>Sheet1!$C$2:$C$6</c:f>
              <c:numCache>
                <c:formatCode>General</c:formatCode>
                <c:ptCount val="5"/>
                <c:pt idx="0">
                  <c:v>73.900000000000006</c:v>
                </c:pt>
                <c:pt idx="1">
                  <c:v>87.2</c:v>
                </c:pt>
                <c:pt idx="2">
                  <c:v>85</c:v>
                </c:pt>
                <c:pt idx="3">
                  <c:v>61.6</c:v>
                </c:pt>
                <c:pt idx="4">
                  <c:v>60.8</c:v>
                </c:pt>
              </c:numCache>
            </c:numRef>
          </c:val>
        </c:ser>
        <c:dLbls>
          <c:showLegendKey val="0"/>
          <c:showVal val="0"/>
          <c:showCatName val="0"/>
          <c:showSerName val="0"/>
          <c:showPercent val="0"/>
          <c:showBubbleSize val="0"/>
        </c:dLbls>
        <c:gapWidth val="135"/>
        <c:overlap val="-27"/>
        <c:axId val="196878296"/>
        <c:axId val="196878688"/>
      </c:barChart>
      <c:catAx>
        <c:axId val="1968782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196878688"/>
        <c:crosses val="autoZero"/>
        <c:auto val="1"/>
        <c:lblAlgn val="ctr"/>
        <c:lblOffset val="100"/>
        <c:noMultiLvlLbl val="0"/>
      </c:catAx>
      <c:valAx>
        <c:axId val="196878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196878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184FF-0042-48BD-94CA-A1B59C2FFEE3}" type="datetimeFigureOut">
              <a:rPr lang="en-US" smtClean="0"/>
              <a:t>8/8/2014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1018C-40A3-49F5-B3C0-477E26A632C7}" type="slidenum">
              <a:rPr lang="en-US" smtClean="0"/>
              <a:t>‹#›</a:t>
            </a:fld>
            <a:endParaRPr lang="en-US"/>
          </a:p>
        </p:txBody>
      </p:sp>
    </p:spTree>
    <p:extLst>
      <p:ext uri="{BB962C8B-B14F-4D97-AF65-F5344CB8AC3E}">
        <p14:creationId xmlns:p14="http://schemas.microsoft.com/office/powerpoint/2010/main" val="267003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coding, anyone have a definition?</a:t>
            </a:r>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a:t>
            </a:fld>
            <a:endParaRPr lang="en-US"/>
          </a:p>
        </p:txBody>
      </p:sp>
    </p:spTree>
    <p:extLst>
      <p:ext uri="{BB962C8B-B14F-4D97-AF65-F5344CB8AC3E}">
        <p14:creationId xmlns:p14="http://schemas.microsoft.com/office/powerpoint/2010/main" val="4127732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name of the IDE included in Anaconda is </a:t>
            </a:r>
            <a:r>
              <a:rPr lang="en-US" baseline="0" dirty="0" err="1" smtClean="0"/>
              <a:t>Spyder</a:t>
            </a:r>
            <a:endParaRPr lang="en-US" baseline="0" dirty="0" smtClean="0"/>
          </a:p>
          <a:p>
            <a:r>
              <a:rPr lang="en-US" baseline="0" dirty="0" smtClean="0"/>
              <a:t>It’s what we’re going to use to help us write and run our Python programs</a:t>
            </a:r>
          </a:p>
          <a:p>
            <a:r>
              <a:rPr lang="en-US" baseline="0" dirty="0" smtClean="0"/>
              <a:t>I’m going to launch </a:t>
            </a:r>
            <a:r>
              <a:rPr lang="en-US" baseline="0" dirty="0" err="1" smtClean="0"/>
              <a:t>Spyder</a:t>
            </a:r>
            <a:r>
              <a:rPr lang="en-US" baseline="0" dirty="0" smtClean="0"/>
              <a:t> here, and to do that I go to: Program &gt; Anaconda &gt; </a:t>
            </a:r>
            <a:r>
              <a:rPr lang="en-US" baseline="0" dirty="0" err="1" smtClean="0"/>
              <a:t>Spyder</a:t>
            </a:r>
            <a:endParaRPr lang="en-US" baseline="0" dirty="0" smtClean="0"/>
          </a:p>
          <a:p>
            <a:r>
              <a:rPr lang="en-US" baseline="0" dirty="0" smtClean="0"/>
              <a:t># Launch </a:t>
            </a:r>
            <a:r>
              <a:rPr lang="en-US" baseline="0" dirty="0" err="1" smtClean="0"/>
              <a:t>Spyder</a:t>
            </a:r>
            <a:endParaRPr lang="en-US" baseline="0" dirty="0" smtClean="0"/>
          </a:p>
          <a:p>
            <a:r>
              <a:rPr lang="en-US" baseline="0" dirty="0" err="1" smtClean="0"/>
              <a:t>Spyder</a:t>
            </a:r>
            <a:r>
              <a:rPr lang="en-US" baseline="0" dirty="0" smtClean="0"/>
              <a:t> consists of 3 windows</a:t>
            </a:r>
          </a:p>
          <a:p>
            <a:pPr marL="228600" indent="-228600">
              <a:buFont typeface="+mj-lt"/>
              <a:buAutoNum type="arabicPeriod"/>
            </a:pPr>
            <a:r>
              <a:rPr lang="en-US" baseline="0" dirty="0" smtClean="0"/>
              <a:t>The text editor – big window on the left, this is just a fancy version of Notepad, for writing text files</a:t>
            </a:r>
          </a:p>
          <a:p>
            <a:pPr marL="228600" indent="-228600">
              <a:buFont typeface="+mj-lt"/>
              <a:buAutoNum type="arabicPeriod"/>
            </a:pPr>
            <a:r>
              <a:rPr lang="en-US" baseline="0" dirty="0" smtClean="0"/>
              <a:t>The console – bottom right – where we can interactively execute Python programs</a:t>
            </a:r>
          </a:p>
          <a:p>
            <a:pPr marL="228600" indent="-228600">
              <a:buFont typeface="+mj-lt"/>
              <a:buAutoNum type="arabicPeriod"/>
            </a:pPr>
            <a:r>
              <a:rPr lang="en-US" baseline="0" dirty="0" smtClean="0"/>
              <a:t>Inspector – top right – just a tool for helping us with Python</a:t>
            </a:r>
          </a:p>
          <a:p>
            <a:pPr marL="228600" indent="-228600">
              <a:buFont typeface="+mj-lt"/>
              <a:buAutoNum type="arabicPeriod"/>
            </a:pPr>
            <a:endParaRPr lang="en-US" baseline="0" dirty="0" smtClean="0"/>
          </a:p>
          <a:p>
            <a:pPr marL="0" indent="0">
              <a:buFont typeface="+mj-lt"/>
              <a:buNone/>
            </a:pPr>
            <a:r>
              <a:rPr lang="en-US" baseline="0" dirty="0" smtClean="0"/>
              <a:t>2 ways to run Python:</a:t>
            </a:r>
          </a:p>
          <a:p>
            <a:pPr marL="171450" indent="-171450">
              <a:buFontTx/>
              <a:buChar char="-"/>
            </a:pPr>
            <a:r>
              <a:rPr lang="en-US" baseline="0" dirty="0" smtClean="0"/>
              <a:t>interactive, basically just runs a line of code</a:t>
            </a:r>
          </a:p>
          <a:p>
            <a:pPr marL="171450" indent="-171450">
              <a:buFontTx/>
              <a:buChar char="-"/>
            </a:pPr>
            <a:r>
              <a:rPr lang="en-US" baseline="0" dirty="0" smtClean="0"/>
              <a:t>run a whole text file full of </a:t>
            </a:r>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10</a:t>
            </a:fld>
            <a:endParaRPr lang="en-US"/>
          </a:p>
        </p:txBody>
      </p:sp>
    </p:spTree>
    <p:extLst>
      <p:ext uri="{BB962C8B-B14F-4D97-AF65-F5344CB8AC3E}">
        <p14:creationId xmlns:p14="http://schemas.microsoft.com/office/powerpoint/2010/main" val="103004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11</a:t>
            </a:fld>
            <a:endParaRPr lang="en-US"/>
          </a:p>
        </p:txBody>
      </p:sp>
    </p:spTree>
    <p:extLst>
      <p:ext uri="{BB962C8B-B14F-4D97-AF65-F5344CB8AC3E}">
        <p14:creationId xmlns:p14="http://schemas.microsoft.com/office/powerpoint/2010/main" val="672666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12</a:t>
            </a:fld>
            <a:endParaRPr lang="en-US"/>
          </a:p>
        </p:txBody>
      </p:sp>
    </p:spTree>
    <p:extLst>
      <p:ext uri="{BB962C8B-B14F-4D97-AF65-F5344CB8AC3E}">
        <p14:creationId xmlns:p14="http://schemas.microsoft.com/office/powerpoint/2010/main" val="3760914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13</a:t>
            </a:fld>
            <a:endParaRPr lang="en-US"/>
          </a:p>
        </p:txBody>
      </p:sp>
    </p:spTree>
    <p:extLst>
      <p:ext uri="{BB962C8B-B14F-4D97-AF65-F5344CB8AC3E}">
        <p14:creationId xmlns:p14="http://schemas.microsoft.com/office/powerpoint/2010/main" val="314803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 now</a:t>
            </a:r>
            <a:r>
              <a:rPr lang="en-US" baseline="0" dirty="0" smtClean="0"/>
              <a:t> have a very easy way of getting the computer to talk to us</a:t>
            </a:r>
          </a:p>
          <a:p>
            <a:r>
              <a:rPr lang="en-US" baseline="0" dirty="0" smtClean="0"/>
              <a:t>Now let’s get the computer to remember something for us</a:t>
            </a:r>
          </a:p>
          <a:p>
            <a:r>
              <a:rPr lang="en-US" baseline="0" dirty="0" smtClean="0"/>
              <a:t>We do this with variable</a:t>
            </a:r>
          </a:p>
          <a:p>
            <a:endParaRPr lang="en-US" dirty="0" smtClean="0"/>
          </a:p>
          <a:p>
            <a:r>
              <a:rPr lang="en-US" dirty="0" smtClean="0"/>
              <a:t>Here we create a variable named “x”, and assign it the value of “hello”</a:t>
            </a:r>
          </a:p>
          <a:p>
            <a:pPr lvl="1"/>
            <a:r>
              <a:rPr lang="en-US" dirty="0" smtClean="0"/>
              <a:t>x = “hello”</a:t>
            </a:r>
          </a:p>
          <a:p>
            <a:pPr lvl="0"/>
            <a:r>
              <a:rPr lang="en-US" dirty="0" smtClean="0"/>
              <a:t>The computer remembers this.</a:t>
            </a:r>
          </a:p>
          <a:p>
            <a:pPr lvl="0"/>
            <a:r>
              <a:rPr lang="en-US" dirty="0" smtClean="0"/>
              <a:t>When</a:t>
            </a:r>
            <a:r>
              <a:rPr lang="en-US" baseline="0" dirty="0" smtClean="0"/>
              <a:t> I want to get this value back later, I just refer to the variable name and out it comes</a:t>
            </a:r>
          </a:p>
          <a:p>
            <a:pPr lvl="0"/>
            <a:r>
              <a:rPr lang="en-US" baseline="0" dirty="0" smtClean="0"/>
              <a:t>For example, what happens if I do this?</a:t>
            </a:r>
          </a:p>
          <a:p>
            <a:pPr lvl="1"/>
            <a:r>
              <a:rPr lang="en-US" baseline="0" dirty="0" smtClean="0"/>
              <a:t>print(x)</a:t>
            </a:r>
          </a:p>
          <a:p>
            <a:pPr lvl="0"/>
            <a:r>
              <a:rPr lang="en-US" baseline="0" dirty="0" smtClean="0"/>
              <a:t>The computer sees that I am referring to a variable named x</a:t>
            </a:r>
          </a:p>
          <a:p>
            <a:pPr lvl="0"/>
            <a:r>
              <a:rPr lang="en-US" baseline="0" dirty="0" smtClean="0"/>
              <a:t>It looks up the value associated with x in memory, and replaces x with that value</a:t>
            </a:r>
          </a:p>
          <a:p>
            <a:pPr lvl="1"/>
            <a:r>
              <a:rPr lang="en-US" baseline="0" dirty="0" smtClean="0"/>
              <a:t>exact same as if I did:</a:t>
            </a:r>
          </a:p>
          <a:p>
            <a:pPr lvl="1"/>
            <a:r>
              <a:rPr lang="en-US" baseline="0" dirty="0" smtClean="0"/>
              <a:t>print(“hello”)</a:t>
            </a:r>
          </a:p>
          <a:p>
            <a:pPr lvl="1"/>
            <a:endParaRPr lang="en-US" dirty="0" smtClean="0"/>
          </a:p>
          <a:p>
            <a:pPr lvl="0"/>
            <a:r>
              <a:rPr lang="en-US" dirty="0" smtClean="0"/>
              <a:t>Later,</a:t>
            </a:r>
            <a:r>
              <a:rPr lang="en-US" baseline="0" dirty="0" smtClean="0"/>
              <a:t> if I want to change the value associated with x, I can just do the assignment again:</a:t>
            </a:r>
          </a:p>
          <a:p>
            <a:pPr lvl="1"/>
            <a:r>
              <a:rPr lang="en-US" baseline="0" dirty="0" smtClean="0"/>
              <a:t>x  = “good bye”</a:t>
            </a:r>
          </a:p>
          <a:p>
            <a:pPr lvl="1"/>
            <a:r>
              <a:rPr lang="en-US" baseline="0" dirty="0" smtClean="0"/>
              <a:t>print(x)</a:t>
            </a:r>
          </a:p>
          <a:p>
            <a:pPr lvl="0"/>
            <a:endParaRPr lang="en-US" dirty="0" smtClean="0"/>
          </a:p>
          <a:p>
            <a:pPr lvl="0"/>
            <a:r>
              <a:rPr lang="en-US" dirty="0" smtClean="0"/>
              <a:t>Easy</a:t>
            </a:r>
            <a:r>
              <a:rPr lang="en-US" baseline="0" dirty="0" smtClean="0"/>
              <a:t> stuff, right?</a:t>
            </a:r>
          </a:p>
        </p:txBody>
      </p:sp>
      <p:sp>
        <p:nvSpPr>
          <p:cNvPr id="4" name="Slide Number Placeholder 3"/>
          <p:cNvSpPr>
            <a:spLocks noGrp="1"/>
          </p:cNvSpPr>
          <p:nvPr>
            <p:ph type="sldNum" sz="quarter" idx="10"/>
          </p:nvPr>
        </p:nvSpPr>
        <p:spPr/>
        <p:txBody>
          <a:bodyPr/>
          <a:lstStyle/>
          <a:p>
            <a:fld id="{EDB1018C-40A3-49F5-B3C0-477E26A632C7}" type="slidenum">
              <a:rPr lang="en-US" smtClean="0"/>
              <a:t>14</a:t>
            </a:fld>
            <a:endParaRPr lang="en-US"/>
          </a:p>
        </p:txBody>
      </p:sp>
    </p:spTree>
    <p:extLst>
      <p:ext uri="{BB962C8B-B14F-4D97-AF65-F5344CB8AC3E}">
        <p14:creationId xmlns:p14="http://schemas.microsoft.com/office/powerpoint/2010/main" val="84674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happens if we try to refer to a variable that we never created?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happens if I type: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print(y)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get an error message.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You’re going to see a lot of these, you need to learn how to read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2 parts to the error message: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err="1" smtClean="0"/>
              <a:t>Traceback</a:t>
            </a:r>
            <a:r>
              <a:rPr lang="en-US" baseline="0" dirty="0" smtClean="0"/>
              <a:t> – shows what code was executed just before the error occurred, in this case we only have 1 line of code</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Tells us the specific line of our program where the interpreter first detected the error</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Shows us that line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Error Message itself, </a:t>
            </a:r>
            <a:r>
              <a:rPr lang="en-US" baseline="0" dirty="0" err="1" smtClean="0"/>
              <a:t>NameError</a:t>
            </a:r>
            <a:r>
              <a:rPr lang="en-US" baseline="0" dirty="0" smtClean="0"/>
              <a:t>: name ‘y’ is not defined</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Triggered a specific type of error called the </a:t>
            </a:r>
            <a:r>
              <a:rPr lang="en-US" baseline="0" dirty="0" err="1" smtClean="0"/>
              <a:t>NameError</a:t>
            </a:r>
            <a:r>
              <a:rPr lang="en-US" baseline="0" dirty="0" smtClean="0"/>
              <a:t>, more specifically we referred to something named y, but we never told it what y should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get an error message, the first thing you should do is try to figure out what it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can’t tell you how many times I’ve ignored the error message and gone digging through my code, only to discover hours later that it right there in front of 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error message is there to help you, read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if you don’t know what it means, Google it because Google certainly does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15</a:t>
            </a:fld>
            <a:endParaRPr lang="en-US"/>
          </a:p>
        </p:txBody>
      </p:sp>
    </p:spTree>
    <p:extLst>
      <p:ext uri="{BB962C8B-B14F-4D97-AF65-F5344CB8AC3E}">
        <p14:creationId xmlns:p14="http://schemas.microsoft.com/office/powerpoint/2010/main" val="1473573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a little bit more about strings in Python</a:t>
            </a:r>
          </a:p>
          <a:p>
            <a:r>
              <a:rPr lang="en-US" baseline="0" dirty="0" smtClean="0"/>
              <a:t>All the text we are ultimately going to be working with will be represented by strings, we better get good with them</a:t>
            </a:r>
          </a:p>
          <a:p>
            <a:r>
              <a:rPr lang="en-US" baseline="0" dirty="0" smtClean="0"/>
              <a:t>First thing is assembling a string from pieces</a:t>
            </a:r>
          </a:p>
          <a:p>
            <a:r>
              <a:rPr lang="en-US" baseline="0" dirty="0" smtClean="0"/>
              <a:t>Say we have a string, and we want to put it into another thing</a:t>
            </a:r>
          </a:p>
          <a:p>
            <a:r>
              <a:rPr lang="en-US" baseline="0" dirty="0" smtClean="0"/>
              <a:t>For example, we have someone’s name saved to a variable</a:t>
            </a:r>
          </a:p>
          <a:p>
            <a:r>
              <a:rPr lang="en-US" baseline="0" dirty="0" smtClean="0"/>
              <a:t>We want to greet them by name when they log in.</a:t>
            </a:r>
          </a:p>
          <a:p>
            <a:r>
              <a:rPr lang="en-US" baseline="0" dirty="0" smtClean="0"/>
              <a:t>Let’s set this up, first let’s create a variable with a value of “Alex”</a:t>
            </a:r>
          </a:p>
          <a:p>
            <a:r>
              <a:rPr lang="en-US" baseline="0" dirty="0" smtClean="0"/>
              <a:t>What shall we name this variable?</a:t>
            </a:r>
          </a:p>
          <a:p>
            <a:r>
              <a:rPr lang="en-US" baseline="0" dirty="0" smtClean="0"/>
              <a:t>How do we assign the value Alex?</a:t>
            </a:r>
          </a:p>
          <a:p>
            <a:endParaRPr lang="en-US" baseline="0" dirty="0" smtClean="0"/>
          </a:p>
          <a:p>
            <a:pPr lvl="1"/>
            <a:r>
              <a:rPr lang="en-US" baseline="0" dirty="0" err="1" smtClean="0"/>
              <a:t>first_name</a:t>
            </a:r>
            <a:r>
              <a:rPr lang="en-US" baseline="0" dirty="0" smtClean="0"/>
              <a:t> = ‘Alex’</a:t>
            </a:r>
          </a:p>
          <a:p>
            <a:pPr lvl="0"/>
            <a:endParaRPr lang="en-US" baseline="0" dirty="0" smtClean="0"/>
          </a:p>
          <a:p>
            <a:pPr lvl="0"/>
            <a:r>
              <a:rPr lang="en-US" baseline="0" dirty="0" smtClean="0"/>
              <a:t>Now we want the computer to be friendly, to say “Hello Alex”. </a:t>
            </a:r>
          </a:p>
          <a:p>
            <a:pPr lvl="0"/>
            <a:r>
              <a:rPr lang="en-US" baseline="0" dirty="0" smtClean="0"/>
              <a:t>We can do that as follows:</a:t>
            </a:r>
          </a:p>
          <a:p>
            <a:pPr lvl="1"/>
            <a:r>
              <a:rPr lang="en-US" baseline="0" dirty="0" smtClean="0"/>
              <a:t>greeting = “Hello %s” % (</a:t>
            </a:r>
            <a:r>
              <a:rPr lang="en-US" baseline="0" dirty="0" err="1" smtClean="0"/>
              <a:t>first_name</a:t>
            </a:r>
            <a:r>
              <a:rPr lang="en-US" baseline="0" dirty="0" smtClean="0"/>
              <a:t>)</a:t>
            </a:r>
          </a:p>
          <a:p>
            <a:pPr lvl="1"/>
            <a:r>
              <a:rPr lang="en-US" baseline="0" dirty="0" smtClean="0"/>
              <a:t>print(greeting)</a:t>
            </a:r>
          </a:p>
          <a:p>
            <a:pPr lvl="1"/>
            <a:endParaRPr lang="en-US" baseline="0" dirty="0" smtClean="0"/>
          </a:p>
          <a:p>
            <a:pPr lvl="0"/>
            <a:r>
              <a:rPr lang="en-US" baseline="0" dirty="0" smtClean="0"/>
              <a:t>And if we have multiple values, we can do this:</a:t>
            </a:r>
          </a:p>
          <a:p>
            <a:pPr lvl="1"/>
            <a:r>
              <a:rPr lang="en-US" baseline="0" dirty="0" err="1" smtClean="0"/>
              <a:t>last_name</a:t>
            </a:r>
            <a:r>
              <a:rPr lang="en-US" baseline="0" dirty="0" smtClean="0"/>
              <a:t> = ‘Measure’</a:t>
            </a:r>
          </a:p>
          <a:p>
            <a:pPr lvl="1"/>
            <a:r>
              <a:rPr lang="en-US" baseline="0" dirty="0" smtClean="0"/>
              <a:t>print(‘hello %s %s’ % (</a:t>
            </a:r>
            <a:r>
              <a:rPr lang="en-US" baseline="0" dirty="0" err="1" smtClean="0"/>
              <a:t>first_name</a:t>
            </a:r>
            <a:r>
              <a:rPr lang="en-US" baseline="0" dirty="0" smtClean="0"/>
              <a:t>, </a:t>
            </a:r>
            <a:r>
              <a:rPr lang="en-US" baseline="0" dirty="0" err="1" smtClean="0"/>
              <a:t>last_name</a:t>
            </a:r>
            <a:r>
              <a:rPr lang="en-US" baseline="0" dirty="0" smtClean="0"/>
              <a:t>))</a:t>
            </a:r>
          </a:p>
          <a:p>
            <a:pPr lvl="0"/>
            <a:endParaRPr lang="en-US" baseline="0" dirty="0" smtClean="0"/>
          </a:p>
          <a:p>
            <a:pPr lvl="0"/>
            <a:r>
              <a:rPr lang="en-US" baseline="0" dirty="0" smtClean="0"/>
              <a:t>One last trick, if we want the computer to take an input from the console and save it as a value, we can use </a:t>
            </a:r>
            <a:r>
              <a:rPr lang="en-US" baseline="0" dirty="0" err="1" smtClean="0"/>
              <a:t>raw_input</a:t>
            </a:r>
            <a:r>
              <a:rPr lang="en-US" baseline="0" dirty="0" smtClean="0"/>
              <a:t>().</a:t>
            </a:r>
          </a:p>
          <a:p>
            <a:pPr lvl="1"/>
            <a:r>
              <a:rPr lang="en-US" baseline="0" dirty="0" smtClean="0"/>
              <a:t>x = </a:t>
            </a:r>
            <a:r>
              <a:rPr lang="en-US" baseline="0" dirty="0" err="1" smtClean="0"/>
              <a:t>raw_input</a:t>
            </a:r>
            <a:r>
              <a:rPr lang="en-US" baseline="0" dirty="0" smtClean="0"/>
              <a:t>(‘type something, anything’)</a:t>
            </a:r>
          </a:p>
          <a:p>
            <a:pPr lvl="1"/>
            <a:r>
              <a:rPr lang="en-US" baseline="0" dirty="0" smtClean="0"/>
              <a:t>print(x)</a:t>
            </a:r>
          </a:p>
          <a:p>
            <a:pPr lvl="1"/>
            <a:endParaRPr lang="en-US" baseline="0" dirty="0" smtClean="0"/>
          </a:p>
          <a:p>
            <a:pPr lvl="0"/>
            <a:r>
              <a:rPr lang="en-US" baseline="0" dirty="0" smtClean="0"/>
              <a:t>Alright, now we have all the ingredients to right our first little program</a:t>
            </a:r>
          </a:p>
          <a:p>
            <a:pPr lvl="0"/>
            <a:r>
              <a:rPr lang="en-US" baseline="0" dirty="0" smtClean="0"/>
              <a:t>First thing, we want it to ask us our first name and then save whatever value we type to a variable</a:t>
            </a:r>
          </a:p>
          <a:p>
            <a:pPr lvl="0"/>
            <a:r>
              <a:rPr lang="en-US" baseline="0" dirty="0" smtClean="0"/>
              <a:t>Now we want to say “Hello whatever your name is”</a:t>
            </a:r>
          </a:p>
          <a:p>
            <a:pPr lvl="1"/>
            <a:r>
              <a:rPr lang="en-US" baseline="0" dirty="0" smtClean="0"/>
              <a:t>“Hello %s %s” % (</a:t>
            </a:r>
            <a:r>
              <a:rPr lang="en-US" baseline="0" dirty="0" err="1" smtClean="0"/>
              <a:t>first_name</a:t>
            </a:r>
            <a:r>
              <a:rPr lang="en-US" baseline="0" dirty="0" smtClean="0"/>
              <a:t>, </a:t>
            </a:r>
            <a:r>
              <a:rPr lang="en-US" baseline="0" dirty="0" err="1" smtClean="0"/>
              <a:t>last_name</a:t>
            </a:r>
            <a:r>
              <a:rPr lang="en-US" baseline="0" dirty="0" smtClean="0"/>
              <a:t>)</a:t>
            </a:r>
          </a:p>
          <a:p>
            <a:pPr lvl="0"/>
            <a:r>
              <a:rPr lang="en-US" baseline="0" dirty="0" smtClean="0"/>
              <a:t>How do I do that?</a:t>
            </a:r>
          </a:p>
          <a:p>
            <a:pPr lvl="0"/>
            <a:r>
              <a:rPr lang="en-US" baseline="0" dirty="0" smtClean="0"/>
              <a:t>Not too hard, and now you’ll always have a computer friend to ask how your day is going</a:t>
            </a:r>
          </a:p>
        </p:txBody>
      </p:sp>
      <p:sp>
        <p:nvSpPr>
          <p:cNvPr id="4" name="Slide Number Placeholder 3"/>
          <p:cNvSpPr>
            <a:spLocks noGrp="1"/>
          </p:cNvSpPr>
          <p:nvPr>
            <p:ph type="sldNum" sz="quarter" idx="10"/>
          </p:nvPr>
        </p:nvSpPr>
        <p:spPr/>
        <p:txBody>
          <a:bodyPr/>
          <a:lstStyle/>
          <a:p>
            <a:fld id="{EDB1018C-40A3-49F5-B3C0-477E26A632C7}" type="slidenum">
              <a:rPr lang="en-US" smtClean="0"/>
              <a:t>16</a:t>
            </a:fld>
            <a:endParaRPr lang="en-US"/>
          </a:p>
        </p:txBody>
      </p:sp>
    </p:spTree>
    <p:extLst>
      <p:ext uri="{BB962C8B-B14F-4D97-AF65-F5344CB8AC3E}">
        <p14:creationId xmlns:p14="http://schemas.microsoft.com/office/powerpoint/2010/main" val="2956098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our computer friend is very friendly, but </a:t>
            </a:r>
            <a:r>
              <a:rPr lang="en-US" baseline="0" dirty="0" err="1" smtClean="0"/>
              <a:t>kinda</a:t>
            </a:r>
            <a:r>
              <a:rPr lang="en-US" baseline="0" dirty="0" smtClean="0"/>
              <a:t> dumb, let’s teach the friend some math.</a:t>
            </a:r>
          </a:p>
          <a:p>
            <a:r>
              <a:rPr lang="en-US" baseline="0" dirty="0" smtClean="0"/>
              <a:t>First we’ll introduce some basic mathematical value types in Python</a:t>
            </a:r>
          </a:p>
          <a:p>
            <a:r>
              <a:rPr lang="en-US" baseline="0" dirty="0" smtClean="0"/>
              <a:t>First is integer, i.e. whole numbers.</a:t>
            </a:r>
          </a:p>
          <a:p>
            <a:endParaRPr lang="en-US" baseline="0" dirty="0" smtClean="0"/>
          </a:p>
          <a:p>
            <a:r>
              <a:rPr lang="en-US" baseline="0" dirty="0" smtClean="0"/>
              <a:t>To assign an integer to variable x:</a:t>
            </a:r>
          </a:p>
          <a:p>
            <a:pPr lvl="1"/>
            <a:r>
              <a:rPr lang="en-US" baseline="0" dirty="0" smtClean="0"/>
              <a:t>x = 3</a:t>
            </a:r>
          </a:p>
          <a:p>
            <a:pPr lvl="1"/>
            <a:r>
              <a:rPr lang="en-US" baseline="0" dirty="0" smtClean="0"/>
              <a:t>print(x)</a:t>
            </a:r>
          </a:p>
          <a:p>
            <a:pPr lvl="0"/>
            <a:endParaRPr lang="en-US" baseline="0" dirty="0" smtClean="0"/>
          </a:p>
          <a:p>
            <a:pPr lvl="0"/>
            <a:r>
              <a:rPr lang="en-US" baseline="0" dirty="0" smtClean="0"/>
              <a:t>The other basic mathematical type in Python is the float, that is a number that has decimal points</a:t>
            </a:r>
          </a:p>
          <a:p>
            <a:pPr lvl="0"/>
            <a:r>
              <a:rPr lang="en-US" baseline="0" dirty="0" smtClean="0"/>
              <a:t>To assign a floating point to variable x:</a:t>
            </a:r>
          </a:p>
          <a:p>
            <a:pPr lvl="1"/>
            <a:r>
              <a:rPr lang="en-US" baseline="0" dirty="0" smtClean="0"/>
              <a:t>x = 3.0</a:t>
            </a:r>
          </a:p>
          <a:p>
            <a:pPr lvl="1"/>
            <a:r>
              <a:rPr lang="en-US" baseline="0" dirty="0" smtClean="0"/>
              <a:t>print(x)</a:t>
            </a:r>
          </a:p>
          <a:p>
            <a:endParaRPr lang="en-US" dirty="0" smtClean="0"/>
          </a:p>
          <a:p>
            <a:r>
              <a:rPr lang="en-US" dirty="0" smtClean="0"/>
              <a:t>The difference is whether you have the decimal</a:t>
            </a:r>
            <a:r>
              <a:rPr lang="en-US" baseline="0" dirty="0" smtClean="0"/>
              <a:t> place or not</a:t>
            </a:r>
          </a:p>
          <a:p>
            <a:r>
              <a:rPr lang="en-US" baseline="0" dirty="0" smtClean="0"/>
              <a:t>Once you have numbers Python can do basic operations on those numbers</a:t>
            </a:r>
          </a:p>
          <a:p>
            <a:r>
              <a:rPr lang="en-US" baseline="0" dirty="0" smtClean="0"/>
              <a:t>Addition:</a:t>
            </a:r>
          </a:p>
          <a:p>
            <a:pPr lvl="1"/>
            <a:r>
              <a:rPr lang="en-US" baseline="0" dirty="0" smtClean="0"/>
              <a:t>x = 1 + 2</a:t>
            </a:r>
          </a:p>
          <a:p>
            <a:pPr lvl="1"/>
            <a:r>
              <a:rPr lang="en-US" baseline="0" dirty="0" smtClean="0"/>
              <a:t>print(x)</a:t>
            </a:r>
          </a:p>
          <a:p>
            <a:pPr lvl="0"/>
            <a:r>
              <a:rPr lang="en-US" baseline="0" dirty="0" smtClean="0"/>
              <a:t>Subtraction:</a:t>
            </a:r>
          </a:p>
          <a:p>
            <a:pPr lvl="1"/>
            <a:r>
              <a:rPr lang="en-US" baseline="0" dirty="0" smtClean="0"/>
              <a:t>y = 5 – 3</a:t>
            </a:r>
          </a:p>
          <a:p>
            <a:pPr lvl="1"/>
            <a:r>
              <a:rPr lang="en-US" baseline="0" dirty="0" smtClean="0"/>
              <a:t>print(y)</a:t>
            </a:r>
          </a:p>
          <a:p>
            <a:r>
              <a:rPr lang="en-US" baseline="0" dirty="0" smtClean="0"/>
              <a:t>Multiplication:</a:t>
            </a:r>
          </a:p>
          <a:p>
            <a:pPr lvl="1"/>
            <a:r>
              <a:rPr lang="en-US" baseline="0" dirty="0" smtClean="0"/>
              <a:t>x = 5 * 10</a:t>
            </a:r>
          </a:p>
          <a:p>
            <a:pPr lvl="1"/>
            <a:r>
              <a:rPr lang="en-US" baseline="0" dirty="0" smtClean="0"/>
              <a:t>print(x)</a:t>
            </a:r>
          </a:p>
          <a:p>
            <a:pPr lvl="0"/>
            <a:r>
              <a:rPr lang="en-US" baseline="0" dirty="0" smtClean="0"/>
              <a:t>Division:</a:t>
            </a:r>
          </a:p>
          <a:p>
            <a:pPr lvl="1"/>
            <a:r>
              <a:rPr lang="en-US" baseline="0" dirty="0" smtClean="0"/>
              <a:t>z = 5 / 2</a:t>
            </a:r>
          </a:p>
          <a:p>
            <a:pPr lvl="1"/>
            <a:r>
              <a:rPr lang="en-US" baseline="0" dirty="0" smtClean="0"/>
              <a:t>print(z)</a:t>
            </a:r>
          </a:p>
          <a:p>
            <a:pPr lvl="0"/>
            <a:r>
              <a:rPr lang="en-US" baseline="0" dirty="0" smtClean="0"/>
              <a:t>Wait a second, 5 / 2 is not 2, what happened?</a:t>
            </a:r>
          </a:p>
          <a:p>
            <a:pPr lvl="0"/>
            <a:r>
              <a:rPr lang="en-US" baseline="0" dirty="0" smtClean="0"/>
              <a:t>Python sees you are dividing 2 integers, it assumes the result should be an integer. There’s various ways to fix this, easiest way is to just use floats:</a:t>
            </a:r>
          </a:p>
          <a:p>
            <a:pPr lvl="1"/>
            <a:r>
              <a:rPr lang="en-US" baseline="0" dirty="0" smtClean="0"/>
              <a:t>z = 5.0 / 2.0</a:t>
            </a:r>
          </a:p>
          <a:p>
            <a:pPr lvl="1"/>
            <a:r>
              <a:rPr lang="en-US" baseline="0" dirty="0" smtClean="0"/>
              <a:t>print(z)</a:t>
            </a:r>
          </a:p>
          <a:p>
            <a:pPr lvl="0"/>
            <a:r>
              <a:rPr lang="en-US" baseline="0" dirty="0" smtClean="0"/>
              <a:t>Now we got the right answer </a:t>
            </a:r>
          </a:p>
          <a:p>
            <a:pPr lvl="0"/>
            <a:endParaRPr lang="en-US" baseline="0" dirty="0" smtClean="0"/>
          </a:p>
          <a:p>
            <a:pPr lvl="0"/>
            <a:r>
              <a:rPr lang="en-US" baseline="0" dirty="0" smtClean="0"/>
              <a:t>One last trick, we can insert numbers into strings just like we did with strings</a:t>
            </a:r>
          </a:p>
          <a:p>
            <a:pPr lvl="0"/>
            <a:r>
              <a:rPr lang="en-US" baseline="0" dirty="0" smtClean="0"/>
              <a:t>print(‘%d minus %d = %d’ % (10, 4, 6))</a:t>
            </a:r>
          </a:p>
          <a:p>
            <a:pPr lvl="0"/>
            <a:endParaRPr lang="en-US" baseline="0" dirty="0" smtClean="0"/>
          </a:p>
          <a:p>
            <a:pPr lvl="0"/>
            <a:endParaRPr lang="en-US" baseline="0" dirty="0" smtClean="0"/>
          </a:p>
          <a:p>
            <a:pPr lvl="0"/>
            <a:endParaRPr lang="en-US" baseline="0" dirty="0" smtClean="0"/>
          </a:p>
          <a:p>
            <a:pPr lvl="0"/>
            <a:endParaRPr lang="en-US" baseline="0" dirty="0" smtClean="0"/>
          </a:p>
        </p:txBody>
      </p:sp>
      <p:sp>
        <p:nvSpPr>
          <p:cNvPr id="4" name="Slide Number Placeholder 3"/>
          <p:cNvSpPr>
            <a:spLocks noGrp="1"/>
          </p:cNvSpPr>
          <p:nvPr>
            <p:ph type="sldNum" sz="quarter" idx="10"/>
          </p:nvPr>
        </p:nvSpPr>
        <p:spPr/>
        <p:txBody>
          <a:bodyPr/>
          <a:lstStyle/>
          <a:p>
            <a:fld id="{EDB1018C-40A3-49F5-B3C0-477E26A632C7}" type="slidenum">
              <a:rPr lang="en-US" smtClean="0"/>
              <a:t>17</a:t>
            </a:fld>
            <a:endParaRPr lang="en-US"/>
          </a:p>
        </p:txBody>
      </p:sp>
    </p:spTree>
    <p:extLst>
      <p:ext uri="{BB962C8B-B14F-4D97-AF65-F5344CB8AC3E}">
        <p14:creationId xmlns:p14="http://schemas.microsoft.com/office/powerpoint/2010/main" val="150873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use</a:t>
            </a:r>
            <a:r>
              <a:rPr lang="en-US" baseline="0" dirty="0" smtClean="0"/>
              <a:t> your program to find the answer to 256 * 392</a:t>
            </a: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18</a:t>
            </a:fld>
            <a:endParaRPr lang="en-US"/>
          </a:p>
        </p:txBody>
      </p:sp>
    </p:spTree>
    <p:extLst>
      <p:ext uri="{BB962C8B-B14F-4D97-AF65-F5344CB8AC3E}">
        <p14:creationId xmlns:p14="http://schemas.microsoft.com/office/powerpoint/2010/main" val="173477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was not that long ago that we had a program</a:t>
            </a:r>
            <a:r>
              <a:rPr lang="en-US" baseline="0" dirty="0" smtClean="0"/>
              <a:t> that could only repeat what we said to it</a:t>
            </a:r>
          </a:p>
          <a:p>
            <a:r>
              <a:rPr lang="en-US" baseline="0" dirty="0" smtClean="0"/>
              <a:t>Now we have something that can ask us for information, take that information, and tell us answers to math questions we might not even know ourselves</a:t>
            </a:r>
          </a:p>
          <a:p>
            <a:r>
              <a:rPr lang="en-US" baseline="0" dirty="0" smtClean="0"/>
              <a:t>We’re going to make our programs even smarter now, by adding logic, Boolean logic</a:t>
            </a:r>
          </a:p>
          <a:p>
            <a:endParaRPr lang="en-US" baseline="0" dirty="0" smtClean="0"/>
          </a:p>
          <a:p>
            <a:r>
              <a:rPr lang="en-US" baseline="0" dirty="0" smtClean="0"/>
              <a:t>Boolean logic refers to reasoning about things that are either True or False</a:t>
            </a:r>
          </a:p>
          <a:p>
            <a:r>
              <a:rPr lang="en-US" baseline="0" dirty="0" smtClean="0"/>
              <a:t>In Python, we have special value types set aside just for these</a:t>
            </a:r>
          </a:p>
          <a:p>
            <a:r>
              <a:rPr lang="en-US" baseline="0" dirty="0" smtClean="0"/>
              <a:t>x = True (notice no quotes on this, it’s not a string)</a:t>
            </a:r>
          </a:p>
          <a:p>
            <a:r>
              <a:rPr lang="en-US" baseline="0" dirty="0" smtClean="0"/>
              <a:t>print(x)</a:t>
            </a:r>
          </a:p>
          <a:p>
            <a:endParaRPr lang="en-US" baseline="0" dirty="0" smtClean="0"/>
          </a:p>
          <a:p>
            <a:r>
              <a:rPr lang="en-US" baseline="0" dirty="0" smtClean="0"/>
              <a:t>x = False (no quotes on this either)</a:t>
            </a:r>
          </a:p>
          <a:p>
            <a:r>
              <a:rPr lang="en-US" baseline="0" dirty="0" smtClean="0"/>
              <a:t>print(x)</a:t>
            </a:r>
          </a:p>
          <a:p>
            <a:endParaRPr lang="en-US" baseline="0" dirty="0" smtClean="0"/>
          </a:p>
          <a:p>
            <a:r>
              <a:rPr lang="en-US" baseline="0" dirty="0" smtClean="0"/>
              <a:t>Boolean values often result from comparisons</a:t>
            </a:r>
          </a:p>
          <a:p>
            <a:r>
              <a:rPr lang="en-US" baseline="0" dirty="0" smtClean="0"/>
              <a:t>In Python some simple mathematical comparisons</a:t>
            </a:r>
          </a:p>
          <a:p>
            <a:r>
              <a:rPr lang="en-US" baseline="0" dirty="0" smtClean="0"/>
              <a:t>&gt;  (3 &gt; 4)</a:t>
            </a:r>
          </a:p>
          <a:p>
            <a:r>
              <a:rPr lang="en-US" baseline="0" dirty="0" smtClean="0"/>
              <a:t>&lt;</a:t>
            </a:r>
          </a:p>
          <a:p>
            <a:r>
              <a:rPr lang="en-US" baseline="0" dirty="0" smtClean="0"/>
              <a:t>&gt;=</a:t>
            </a:r>
          </a:p>
          <a:p>
            <a:r>
              <a:rPr lang="en-US" baseline="0" dirty="0" smtClean="0"/>
              <a:t>&lt;=</a:t>
            </a:r>
          </a:p>
          <a:p>
            <a:r>
              <a:rPr lang="en-US" baseline="0" dirty="0" smtClean="0"/>
              <a:t>== (3==4)</a:t>
            </a:r>
          </a:p>
          <a:p>
            <a:r>
              <a:rPr lang="en-US" baseline="0" dirty="0" smtClean="0"/>
              <a:t>!= (3!=4)</a:t>
            </a:r>
          </a:p>
          <a:p>
            <a:endParaRPr lang="en-US" baseline="0" dirty="0" smtClean="0"/>
          </a:p>
          <a:p>
            <a:r>
              <a:rPr lang="en-US" baseline="0" dirty="0" smtClean="0"/>
              <a:t>Can also do this with strings, particularly equals and not equals</a:t>
            </a:r>
          </a:p>
          <a:p>
            <a:r>
              <a:rPr lang="en-US" baseline="0" dirty="0" smtClean="0"/>
              <a:t>x = ‘hello’</a:t>
            </a:r>
          </a:p>
          <a:p>
            <a:r>
              <a:rPr lang="en-US" baseline="0" dirty="0" smtClean="0"/>
              <a:t>‘hello’ == x</a:t>
            </a:r>
          </a:p>
          <a:p>
            <a:endParaRPr lang="en-US" dirty="0" smtClean="0"/>
          </a:p>
          <a:p>
            <a:r>
              <a:rPr lang="en-US" dirty="0" smtClean="0"/>
              <a:t>3</a:t>
            </a:r>
            <a:r>
              <a:rPr lang="en-US" baseline="0" dirty="0" smtClean="0"/>
              <a:t> logical operators: combine Boolean expressions</a:t>
            </a:r>
          </a:p>
          <a:p>
            <a:r>
              <a:rPr lang="en-US" baseline="0" dirty="0" smtClean="0"/>
              <a:t>and – only True if both expressions are True, otherwise False</a:t>
            </a:r>
          </a:p>
          <a:p>
            <a:r>
              <a:rPr lang="en-US" baseline="0" dirty="0" smtClean="0"/>
              <a:t>or – only False if both expressions are False</a:t>
            </a:r>
          </a:p>
          <a:p>
            <a:r>
              <a:rPr lang="en-US" baseline="0" dirty="0" smtClean="0"/>
              <a:t>not – the opposite of whatever expression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19</a:t>
            </a:fld>
            <a:endParaRPr lang="en-US"/>
          </a:p>
        </p:txBody>
      </p:sp>
    </p:spTree>
    <p:extLst>
      <p:ext uri="{BB962C8B-B14F-4D97-AF65-F5344CB8AC3E}">
        <p14:creationId xmlns:p14="http://schemas.microsoft.com/office/powerpoint/2010/main" val="280210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a task we get in</a:t>
            </a:r>
            <a:r>
              <a:rPr lang="en-US" baseline="0" dirty="0" smtClean="0"/>
              <a:t> the office I work in</a:t>
            </a:r>
          </a:p>
          <a:p>
            <a:pPr marL="171450" indent="-171450">
              <a:buFont typeface="Arial" panose="020B0604020202020204" pitchFamily="34" charset="0"/>
              <a:buChar char="•"/>
            </a:pPr>
            <a:r>
              <a:rPr lang="en-US" baseline="0" dirty="0" smtClean="0"/>
              <a:t>On the left is the information we collect about a work related injury</a:t>
            </a:r>
          </a:p>
          <a:p>
            <a:pPr marL="171450" indent="-171450">
              <a:buFont typeface="Arial" panose="020B0604020202020204" pitchFamily="34" charset="0"/>
              <a:buChar char="•"/>
            </a:pPr>
            <a:r>
              <a:rPr lang="en-US" baseline="0" dirty="0" smtClean="0"/>
              <a:t>On the right, the codes we assign to indicate the characteristics of this injury, things like occupation, nature of injury, so on</a:t>
            </a:r>
          </a:p>
          <a:p>
            <a:pPr marL="171450" indent="-171450">
              <a:buFont typeface="Arial" panose="020B0604020202020204" pitchFamily="34" charset="0"/>
              <a:buChar char="•"/>
            </a:pPr>
            <a:r>
              <a:rPr lang="en-US" baseline="0" dirty="0" smtClean="0"/>
              <a:t>We all agree this is coding?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2</a:t>
            </a:fld>
            <a:endParaRPr lang="en-US"/>
          </a:p>
        </p:txBody>
      </p:sp>
    </p:spTree>
    <p:extLst>
      <p:ext uri="{BB962C8B-B14F-4D97-AF65-F5344CB8AC3E}">
        <p14:creationId xmlns:p14="http://schemas.microsoft.com/office/powerpoint/2010/main" val="1969962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20</a:t>
            </a:fld>
            <a:endParaRPr lang="en-US"/>
          </a:p>
        </p:txBody>
      </p:sp>
    </p:spTree>
    <p:extLst>
      <p:ext uri="{BB962C8B-B14F-4D97-AF65-F5344CB8AC3E}">
        <p14:creationId xmlns:p14="http://schemas.microsoft.com/office/powerpoint/2010/main" val="207259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about this?</a:t>
            </a:r>
            <a:endParaRPr lang="en-US" baseline="0" dirty="0" smtClean="0"/>
          </a:p>
          <a:p>
            <a:pPr marL="171450" indent="-171450">
              <a:buFont typeface="Arial" panose="020B0604020202020204" pitchFamily="34" charset="0"/>
              <a:buChar char="•"/>
            </a:pPr>
            <a:r>
              <a:rPr lang="en-US" baseline="0" dirty="0" smtClean="0"/>
              <a:t>Here we have some information about occupations and wages collected from respondents</a:t>
            </a:r>
          </a:p>
          <a:p>
            <a:pPr marL="171450" indent="-171450">
              <a:buFont typeface="Arial" panose="020B0604020202020204" pitchFamily="34" charset="0"/>
              <a:buChar char="•"/>
            </a:pPr>
            <a:r>
              <a:rPr lang="en-US" baseline="0" dirty="0" smtClean="0"/>
              <a:t>Your job is to go through each of these and decide whether the data was reported correctly or incorrectly</a:t>
            </a: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3</a:t>
            </a:fld>
            <a:endParaRPr lang="en-US"/>
          </a:p>
        </p:txBody>
      </p:sp>
    </p:spTree>
    <p:extLst>
      <p:ext uri="{BB962C8B-B14F-4D97-AF65-F5344CB8AC3E}">
        <p14:creationId xmlns:p14="http://schemas.microsoft.com/office/powerpoint/2010/main" val="229950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Does</a:t>
            </a:r>
            <a:r>
              <a:rPr lang="en-US" baseline="0" dirty="0" smtClean="0"/>
              <a:t> anyone use Gmail? Gmail is an email client, it sorts your emails into these various groups, spam not spam, and then it also sorts into “Social”, “Promotions”, whatever categories you create</a:t>
            </a:r>
          </a:p>
          <a:p>
            <a:pPr marL="171450" indent="-171450">
              <a:buFont typeface="Arial" panose="020B0604020202020204" pitchFamily="34" charset="0"/>
              <a:buChar char="•"/>
            </a:pPr>
            <a:r>
              <a:rPr lang="en-US" baseline="0" dirty="0" smtClean="0"/>
              <a:t>Is this coding?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4</a:t>
            </a:fld>
            <a:endParaRPr lang="en-US"/>
          </a:p>
        </p:txBody>
      </p:sp>
    </p:spTree>
    <p:extLst>
      <p:ext uri="{BB962C8B-B14F-4D97-AF65-F5344CB8AC3E}">
        <p14:creationId xmlns:p14="http://schemas.microsoft.com/office/powerpoint/2010/main" val="3282106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start off with a simple question, what is coding?</a:t>
            </a: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5</a:t>
            </a:fld>
            <a:endParaRPr lang="en-US"/>
          </a:p>
        </p:txBody>
      </p:sp>
    </p:spTree>
    <p:extLst>
      <p:ext uri="{BB962C8B-B14F-4D97-AF65-F5344CB8AC3E}">
        <p14:creationId xmlns:p14="http://schemas.microsoft.com/office/powerpoint/2010/main" val="108369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here’s a tricky one</a:t>
            </a:r>
          </a:p>
          <a:p>
            <a:r>
              <a:rPr lang="en-US" dirty="0" smtClean="0"/>
              <a:t>What about Watson?</a:t>
            </a:r>
          </a:p>
          <a:p>
            <a:r>
              <a:rPr lang="en-US" dirty="0" smtClean="0"/>
              <a:t>Watson is this computer that plays the</a:t>
            </a:r>
            <a:r>
              <a:rPr lang="en-US" baseline="0" dirty="0" smtClean="0"/>
              <a:t> game show Jeopardy, a question is presented, it can be about just about anything, the contestants have to come up with an answer</a:t>
            </a:r>
          </a:p>
          <a:p>
            <a:r>
              <a:rPr lang="en-US" baseline="0" dirty="0" smtClean="0"/>
              <a:t>You can see here, Watson is beating the world’s two best human players, Ken Jennings and Brad Rutter</a:t>
            </a:r>
          </a:p>
          <a:p>
            <a:r>
              <a:rPr lang="en-US" baseline="0" dirty="0" smtClean="0"/>
              <a:t>Is this coding? Yes, sort of. All of these tasks are at least partly classification tasks</a:t>
            </a:r>
          </a:p>
          <a:p>
            <a:r>
              <a:rPr lang="en-US" baseline="0" dirty="0" smtClean="0"/>
              <a:t>By classification tasks I mean you take some input, and you associate it with some classification</a:t>
            </a:r>
          </a:p>
          <a:p>
            <a:pPr marL="171450" indent="-171450">
              <a:buFontTx/>
              <a:buChar char="-"/>
            </a:pPr>
            <a:r>
              <a:rPr lang="en-US" baseline="0" dirty="0" smtClean="0"/>
              <a:t>In coding, our classifications are just SOC codes and NAICS codes and so on</a:t>
            </a:r>
          </a:p>
          <a:p>
            <a:pPr marL="171450" indent="-171450">
              <a:buFontTx/>
              <a:buChar char="-"/>
            </a:pPr>
            <a:r>
              <a:rPr lang="en-US" baseline="0" dirty="0" smtClean="0"/>
              <a:t>In reviewing data for errors we are classifying things as correct or incorrect</a:t>
            </a:r>
          </a:p>
          <a:p>
            <a:pPr marL="171450" indent="-171450">
              <a:buFontTx/>
              <a:buChar char="-"/>
            </a:pPr>
            <a:r>
              <a:rPr lang="en-US" baseline="0" dirty="0" smtClean="0"/>
              <a:t>In Jeopardy they are trying to decide which, of the set of plausible answers, is the best answer for this input</a:t>
            </a:r>
          </a:p>
          <a:p>
            <a:pPr marL="0" indent="0">
              <a:buFontTx/>
              <a:buNone/>
            </a:pPr>
            <a:endParaRPr lang="en-US" baseline="0" dirty="0" smtClean="0"/>
          </a:p>
          <a:p>
            <a:pPr marL="0" indent="0">
              <a:buFontTx/>
              <a:buNone/>
            </a:pPr>
            <a:r>
              <a:rPr lang="en-US" baseline="0" dirty="0" smtClean="0"/>
              <a:t>Wouldn’t it be nice if we could get the computer to do our classification tasks?</a:t>
            </a:r>
          </a:p>
          <a:p>
            <a:pPr marL="171450" indent="-171450">
              <a:buFontTx/>
              <a:buChar char="-"/>
            </a:pPr>
            <a:r>
              <a:rPr lang="en-US" baseline="0" dirty="0" smtClean="0"/>
              <a:t>No one is manually sifting through your emails for Google</a:t>
            </a:r>
          </a:p>
          <a:p>
            <a:pPr marL="171450" indent="-171450">
              <a:buFontTx/>
              <a:buChar char="-"/>
            </a:pPr>
            <a:r>
              <a:rPr lang="en-US" baseline="0" dirty="0" smtClean="0"/>
              <a:t>No one is manually telling Watson how to answer a Jeopardy question</a:t>
            </a:r>
          </a:p>
          <a:p>
            <a:pPr marL="171450" indent="-171450">
              <a:buFontTx/>
              <a:buChar char="-"/>
            </a:pPr>
            <a:r>
              <a:rPr lang="en-US" baseline="0" dirty="0" smtClean="0"/>
              <a:t>Why are we doing virtually all of our classification manually?</a:t>
            </a:r>
          </a:p>
          <a:p>
            <a:pPr marL="171450" indent="-171450">
              <a:buFontTx/>
              <a:buChar char="-"/>
            </a:pPr>
            <a:r>
              <a:rPr lang="en-US" baseline="0" dirty="0" smtClean="0"/>
              <a:t>Why can’t we just use the same techniques Google and IBM are using, </a:t>
            </a:r>
          </a:p>
          <a:p>
            <a:pPr marL="171450" indent="-171450">
              <a:buFontTx/>
              <a:buChar char="-"/>
            </a:pPr>
            <a:endParaRPr lang="en-US" baseline="0" dirty="0" smtClean="0"/>
          </a:p>
          <a:p>
            <a:pPr marL="0" indent="0">
              <a:buFontTx/>
              <a:buNone/>
            </a:pPr>
            <a:r>
              <a:rPr lang="en-US" baseline="0" dirty="0" smtClean="0"/>
              <a:t>We are lucky that these are the same task, it means we can learn from how these other people do it</a:t>
            </a:r>
          </a:p>
          <a:p>
            <a:pPr marL="0" indent="0">
              <a:buFontTx/>
              <a:buNone/>
            </a:pPr>
            <a:r>
              <a:rPr lang="en-US" baseline="0" dirty="0" smtClean="0"/>
              <a:t>In the Bureau of course, we do all of this classification manually, but wouldn’t it be nice if </a:t>
            </a:r>
          </a:p>
          <a:p>
            <a:pPr marL="0" indent="0">
              <a:buFontTx/>
              <a:buNone/>
            </a:pPr>
            <a:r>
              <a:rPr lang="en-US" baseline="0" dirty="0" smtClean="0"/>
              <a:t>So wouldn’t it be nice if we didn’t have to do all this coding and data review manually</a:t>
            </a:r>
          </a:p>
        </p:txBody>
      </p:sp>
      <p:sp>
        <p:nvSpPr>
          <p:cNvPr id="4" name="Slide Number Placeholder 3"/>
          <p:cNvSpPr>
            <a:spLocks noGrp="1"/>
          </p:cNvSpPr>
          <p:nvPr>
            <p:ph type="sldNum" sz="quarter" idx="10"/>
          </p:nvPr>
        </p:nvSpPr>
        <p:spPr/>
        <p:txBody>
          <a:bodyPr/>
          <a:lstStyle/>
          <a:p>
            <a:fld id="{EDB1018C-40A3-49F5-B3C0-477E26A632C7}" type="slidenum">
              <a:rPr lang="en-US" smtClean="0"/>
              <a:t>6</a:t>
            </a:fld>
            <a:endParaRPr lang="en-US"/>
          </a:p>
        </p:txBody>
      </p:sp>
    </p:spTree>
    <p:extLst>
      <p:ext uri="{BB962C8B-B14F-4D97-AF65-F5344CB8AC3E}">
        <p14:creationId xmlns:p14="http://schemas.microsoft.com/office/powerpoint/2010/main" val="137307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have to do it manually. IBM</a:t>
            </a:r>
            <a:r>
              <a:rPr lang="en-US" baseline="0" dirty="0" smtClean="0"/>
              <a:t> isn’t doing it manually, Google isn’t classifying emails manually, we don’t have to either.</a:t>
            </a:r>
          </a:p>
          <a:p>
            <a:endParaRPr lang="en-US" baseline="0" dirty="0" smtClean="0"/>
          </a:p>
          <a:p>
            <a:r>
              <a:rPr lang="en-US" baseline="0" dirty="0" smtClean="0"/>
              <a:t>Here, we take, in some cases the exact same techniques used by Google and IBM, we apply them to our coding task in the Survey of Occupational Injuries and Illnesses, compare it to trained human coders. Actually, humans have a big advantage here, they were reviewed by other human coders. Computer is as good as or better than human on all of these tasks</a:t>
            </a:r>
          </a:p>
          <a:p>
            <a:endParaRPr lang="en-US" baseline="0" dirty="0" smtClean="0"/>
          </a:p>
          <a:p>
            <a:r>
              <a:rPr lang="en-US" baseline="0" dirty="0" smtClean="0"/>
              <a:t>It takes humans 25,000 hours of labor to code these each year, my laptop does it in less than an hour. </a:t>
            </a:r>
          </a:p>
          <a:p>
            <a:endParaRPr lang="en-US" baseline="0" dirty="0" smtClean="0"/>
          </a:p>
          <a:p>
            <a:r>
              <a:rPr lang="en-US" baseline="0" dirty="0" smtClean="0"/>
              <a:t>It’s not only super good, it’s super easy. Amount of code needed to create a basic </a:t>
            </a:r>
            <a:r>
              <a:rPr lang="en-US" baseline="0" dirty="0" err="1" smtClean="0"/>
              <a:t>autocoder</a:t>
            </a:r>
            <a:r>
              <a:rPr lang="en-US" baseline="0" dirty="0" smtClean="0"/>
              <a:t> is less than a page.</a:t>
            </a:r>
          </a:p>
          <a:p>
            <a:endParaRPr lang="en-US" baseline="0" dirty="0" smtClean="0"/>
          </a:p>
          <a:p>
            <a:r>
              <a:rPr lang="en-US" baseline="0" dirty="0" smtClean="0"/>
              <a:t>Goal of this class is to teach you how to build </a:t>
            </a:r>
            <a:r>
              <a:rPr lang="en-US" baseline="0" dirty="0" smtClean="0"/>
              <a:t>these.</a:t>
            </a:r>
          </a:p>
          <a:p>
            <a:endParaRPr lang="en-US" baseline="0" dirty="0" smtClean="0"/>
          </a:p>
          <a:p>
            <a:r>
              <a:rPr lang="en-US" baseline="0" dirty="0" smtClean="0"/>
              <a:t>So, how do we get the computer to do this? Any guesses?</a:t>
            </a:r>
          </a:p>
          <a:p>
            <a:endParaRPr lang="en-US" baseline="0" dirty="0" smtClean="0"/>
          </a:p>
          <a:p>
            <a:r>
              <a:rPr lang="en-US" baseline="0" dirty="0" smtClean="0"/>
              <a:t>First step is we need to learn how to talk to the computer. The way to do that is with a programming language.</a:t>
            </a:r>
          </a:p>
          <a:p>
            <a:r>
              <a:rPr lang="en-US" baseline="0" dirty="0" smtClean="0"/>
              <a:t>We’re going to use a language called Python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7</a:t>
            </a:fld>
            <a:endParaRPr lang="en-US"/>
          </a:p>
        </p:txBody>
      </p:sp>
    </p:spTree>
    <p:extLst>
      <p:ext uri="{BB962C8B-B14F-4D97-AF65-F5344CB8AC3E}">
        <p14:creationId xmlns:p14="http://schemas.microsoft.com/office/powerpoint/2010/main" val="1297520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you have familiarity with SAS. </a:t>
            </a:r>
          </a:p>
          <a:p>
            <a:r>
              <a:rPr lang="en-US" dirty="0" smtClean="0"/>
              <a:t>Heck I was very good at SAS before I knew anything</a:t>
            </a:r>
            <a:r>
              <a:rPr lang="en-US" baseline="0" dirty="0" smtClean="0"/>
              <a:t> about Python</a:t>
            </a:r>
          </a:p>
          <a:p>
            <a:r>
              <a:rPr lang="en-US" baseline="0" dirty="0" smtClean="0"/>
              <a:t>Why waste everyone’s time learning some obscure language?</a:t>
            </a:r>
          </a:p>
          <a:p>
            <a:r>
              <a:rPr lang="en-US" baseline="0" dirty="0" smtClean="0"/>
              <a:t>Actually, it’s not so obscure, it’s more widely used than SAS, Stata, SPSS, Minitab, R, and </a:t>
            </a:r>
            <a:r>
              <a:rPr lang="en-US" baseline="0" dirty="0" err="1" smtClean="0"/>
              <a:t>Matlab</a:t>
            </a:r>
            <a:r>
              <a:rPr lang="en-US" baseline="0" dirty="0" smtClean="0"/>
              <a:t> combined</a:t>
            </a:r>
          </a:p>
          <a:p>
            <a:r>
              <a:rPr lang="en-US" baseline="0" dirty="0" smtClean="0"/>
              <a:t>It is, along with R, the standard for modern data analysis</a:t>
            </a:r>
            <a:endParaRPr lang="en-US" baseline="0" dirty="0"/>
          </a:p>
          <a:p>
            <a:r>
              <a:rPr lang="en-US" baseline="0" dirty="0" smtClean="0"/>
              <a:t>If you take a Data Science class at Harvard or MIT or University of Chicago, or just about any other major university, they will teach you Python</a:t>
            </a:r>
          </a:p>
          <a:p>
            <a:r>
              <a:rPr lang="en-US" baseline="0" dirty="0" smtClean="0"/>
              <a:t>You talk to the best data scientists in the world, the guys working at Google and Facebook, they’re all using Python</a:t>
            </a:r>
          </a:p>
          <a:p>
            <a:r>
              <a:rPr lang="en-US" baseline="0" dirty="0" smtClean="0"/>
              <a:t>I was at a conference last week, the largest statistics conference in the world</a:t>
            </a:r>
          </a:p>
          <a:p>
            <a:r>
              <a:rPr lang="en-US" baseline="0" dirty="0" smtClean="0"/>
              <a:t>Former president of the American statistical association was giving a presentation on the future of statistics, the challenges </a:t>
            </a:r>
            <a:r>
              <a:rPr lang="en-US" baseline="0" dirty="0" err="1" smtClean="0"/>
              <a:t>theyface</a:t>
            </a:r>
            <a:endParaRPr lang="en-US" baseline="0" dirty="0" smtClean="0"/>
          </a:p>
          <a:p>
            <a:r>
              <a:rPr lang="en-US" baseline="0" dirty="0" smtClean="0"/>
              <a:t>And she said:</a:t>
            </a:r>
          </a:p>
          <a:p>
            <a:r>
              <a:rPr lang="en-US" baseline="0" dirty="0" smtClean="0"/>
              <a:t>-- employers are coming to her and saying look, it’s </a:t>
            </a:r>
            <a:r>
              <a:rPr lang="en-US" baseline="0" dirty="0" err="1" smtClean="0"/>
              <a:t>ncie</a:t>
            </a:r>
            <a:r>
              <a:rPr lang="en-US" baseline="0" dirty="0" smtClean="0"/>
              <a:t> that they know R, it’s nice that they know SAS, but we need more people that know Python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People use Python because it is expressive: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With Python you can tell the computer to do just about anything a computer can do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is simple – it is probably the easiest full-function programming language in existence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Widely used and supported – means people have built a lot of powerful libraries for Python that we can use</a:t>
            </a:r>
          </a:p>
          <a:p>
            <a:endParaRPr lang="en-US" baseline="0" dirty="0" smtClean="0"/>
          </a:p>
          <a:p>
            <a:r>
              <a:rPr lang="en-US" baseline="0" dirty="0" smtClean="0"/>
              <a:t>So the good news is that we’re going to learn a little Python in this course</a:t>
            </a:r>
          </a:p>
          <a:p>
            <a:r>
              <a:rPr lang="en-US" baseline="0" dirty="0" smtClean="0"/>
              <a:t>The bad news is that once learn how to program in Python you’re going to realize how horrible SAS is, and hate every second of it</a:t>
            </a:r>
          </a:p>
        </p:txBody>
      </p:sp>
      <p:sp>
        <p:nvSpPr>
          <p:cNvPr id="4" name="Slide Number Placeholder 3"/>
          <p:cNvSpPr>
            <a:spLocks noGrp="1"/>
          </p:cNvSpPr>
          <p:nvPr>
            <p:ph type="sldNum" sz="quarter" idx="10"/>
          </p:nvPr>
        </p:nvSpPr>
        <p:spPr/>
        <p:txBody>
          <a:bodyPr/>
          <a:lstStyle/>
          <a:p>
            <a:fld id="{EDB1018C-40A3-49F5-B3C0-477E26A632C7}" type="slidenum">
              <a:rPr lang="en-US" smtClean="0"/>
              <a:t>8</a:t>
            </a:fld>
            <a:endParaRPr lang="en-US"/>
          </a:p>
        </p:txBody>
      </p:sp>
    </p:spTree>
    <p:extLst>
      <p:ext uri="{BB962C8B-B14F-4D97-AF65-F5344CB8AC3E}">
        <p14:creationId xmlns:p14="http://schemas.microsoft.com/office/powerpoint/2010/main" val="2460792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Python?</a:t>
            </a:r>
          </a:p>
          <a:p>
            <a:r>
              <a:rPr lang="en-US" dirty="0" smtClean="0"/>
              <a:t>Python</a:t>
            </a:r>
            <a:r>
              <a:rPr lang="en-US" baseline="0" dirty="0" smtClean="0"/>
              <a:t> is really two things – it’s a written language for communicating with your computer</a:t>
            </a:r>
          </a:p>
          <a:p>
            <a:r>
              <a:rPr lang="en-US" baseline="0" dirty="0" smtClean="0"/>
              <a:t> - it is an interpreter which translates the Python language from the code you write, into instructions the computer knows how to perform</a:t>
            </a:r>
          </a:p>
          <a:p>
            <a:pPr marL="171450" indent="-171450">
              <a:buFontTx/>
              <a:buChar char="-"/>
            </a:pPr>
            <a:r>
              <a:rPr lang="en-US" baseline="0" dirty="0" smtClean="0"/>
              <a:t>to use Python we’re going to need to learn the language, and we’re going to need a program, called the Python interpreter, which translates that language into computer instructions</a:t>
            </a:r>
          </a:p>
          <a:p>
            <a:pPr marL="171450" indent="-171450">
              <a:buFontTx/>
              <a:buChar char="-"/>
            </a:pPr>
            <a:r>
              <a:rPr lang="en-US" baseline="0" dirty="0" smtClean="0"/>
              <a:t>For this class we’re going to use a software distribution called Anaconda</a:t>
            </a:r>
          </a:p>
          <a:p>
            <a:pPr marL="628650" lvl="1" indent="-171450">
              <a:buFontTx/>
              <a:buChar char="-"/>
            </a:pPr>
            <a:r>
              <a:rPr lang="en-US" baseline="0" dirty="0" smtClean="0"/>
              <a:t>Anaconda is a bundle of computer programs related to Python</a:t>
            </a:r>
          </a:p>
          <a:p>
            <a:pPr marL="1085850" lvl="2" indent="-171450">
              <a:buFontTx/>
              <a:buChar char="-"/>
            </a:pPr>
            <a:r>
              <a:rPr lang="en-US" baseline="0" dirty="0" smtClean="0"/>
              <a:t>It includes a Python interpreter to translate our Python programs into computer instructions</a:t>
            </a:r>
          </a:p>
          <a:p>
            <a:pPr marL="1085850" lvl="2" indent="-171450">
              <a:buFontTx/>
              <a:buChar char="-"/>
            </a:pPr>
            <a:r>
              <a:rPr lang="en-US" baseline="0" dirty="0" smtClean="0"/>
              <a:t>It includes an integrated Development Environment – really just software to make it easier for us to write and run our programs</a:t>
            </a:r>
          </a:p>
          <a:p>
            <a:pPr marL="1085850" lvl="2" indent="-171450">
              <a:buFontTx/>
              <a:buChar char="-"/>
            </a:pPr>
            <a:r>
              <a:rPr lang="en-US" baseline="0" dirty="0" smtClean="0"/>
              <a:t>It includes a bunch of Python libraries – these are python programs that other people have written that do very sophisticated things</a:t>
            </a:r>
          </a:p>
          <a:p>
            <a:pPr marL="1085850" lvl="2" indent="-171450">
              <a:buFontTx/>
              <a:buChar char="-"/>
            </a:pPr>
            <a:r>
              <a:rPr lang="en-US" baseline="0" dirty="0" smtClean="0"/>
              <a:t>You don’t need Anaconda to program in Python, you just need the interpreter, but we’re using Anaconda because we’re ultimately going to be using a bunch of very sophisticated libraries to help us automate our coding</a:t>
            </a:r>
            <a:endParaRPr lang="en-US" dirty="0"/>
          </a:p>
        </p:txBody>
      </p:sp>
      <p:sp>
        <p:nvSpPr>
          <p:cNvPr id="4" name="Slide Number Placeholder 3"/>
          <p:cNvSpPr>
            <a:spLocks noGrp="1"/>
          </p:cNvSpPr>
          <p:nvPr>
            <p:ph type="sldNum" sz="quarter" idx="10"/>
          </p:nvPr>
        </p:nvSpPr>
        <p:spPr/>
        <p:txBody>
          <a:bodyPr/>
          <a:lstStyle/>
          <a:p>
            <a:fld id="{EDB1018C-40A3-49F5-B3C0-477E26A632C7}" type="slidenum">
              <a:rPr lang="en-US" smtClean="0"/>
              <a:t>9</a:t>
            </a:fld>
            <a:endParaRPr lang="en-US"/>
          </a:p>
        </p:txBody>
      </p:sp>
    </p:spTree>
    <p:extLst>
      <p:ext uri="{BB962C8B-B14F-4D97-AF65-F5344CB8AC3E}">
        <p14:creationId xmlns:p14="http://schemas.microsoft.com/office/powerpoint/2010/main" val="113571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50C30F-1871-44C8-BB1B-4845C81FF3CE}"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236089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50C30F-1871-44C8-BB1B-4845C81FF3CE}"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406113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50C30F-1871-44C8-BB1B-4845C81FF3CE}"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252654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50C30F-1871-44C8-BB1B-4845C81FF3CE}"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63997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0C30F-1871-44C8-BB1B-4845C81FF3CE}"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21564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50C30F-1871-44C8-BB1B-4845C81FF3CE}"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225664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50C30F-1871-44C8-BB1B-4845C81FF3CE}" type="datetimeFigureOut">
              <a:rPr lang="en-US" smtClean="0"/>
              <a:t>8/8/2014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420188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50C30F-1871-44C8-BB1B-4845C81FF3CE}" type="datetimeFigureOut">
              <a:rPr lang="en-US" smtClean="0"/>
              <a:t>8/8/2014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226272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C30F-1871-44C8-BB1B-4845C81FF3CE}" type="datetimeFigureOut">
              <a:rPr lang="en-US" smtClean="0"/>
              <a:t>8/8/2014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392132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0C30F-1871-44C8-BB1B-4845C81FF3CE}"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3459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0C30F-1871-44C8-BB1B-4845C81FF3CE}"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9B2BA-8CC2-42B3-9912-BC1A2DC2CD09}" type="slidenum">
              <a:rPr lang="en-US" smtClean="0"/>
              <a:t>‹#›</a:t>
            </a:fld>
            <a:endParaRPr lang="en-US"/>
          </a:p>
        </p:txBody>
      </p:sp>
    </p:spTree>
    <p:extLst>
      <p:ext uri="{BB962C8B-B14F-4D97-AF65-F5344CB8AC3E}">
        <p14:creationId xmlns:p14="http://schemas.microsoft.com/office/powerpoint/2010/main" val="358303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0C30F-1871-44C8-BB1B-4845C81FF3CE}" type="datetimeFigureOut">
              <a:rPr lang="en-US" smtClean="0"/>
              <a:t>8/8/2014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9B2BA-8CC2-42B3-9912-BC1A2DC2CD09}" type="slidenum">
              <a:rPr lang="en-US" smtClean="0"/>
              <a:t>‹#›</a:t>
            </a:fld>
            <a:endParaRPr lang="en-US"/>
          </a:p>
        </p:txBody>
      </p:sp>
    </p:spTree>
    <p:extLst>
      <p:ext uri="{BB962C8B-B14F-4D97-AF65-F5344CB8AC3E}">
        <p14:creationId xmlns:p14="http://schemas.microsoft.com/office/powerpoint/2010/main" val="782823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introduction to </a:t>
            </a:r>
            <a:r>
              <a:rPr lang="en-US" dirty="0" err="1" smtClean="0"/>
              <a:t>autocoding</a:t>
            </a:r>
            <a:endParaRPr lang="en-US" dirty="0"/>
          </a:p>
        </p:txBody>
      </p:sp>
      <p:sp>
        <p:nvSpPr>
          <p:cNvPr id="3" name="Content Placeholder 2"/>
          <p:cNvSpPr>
            <a:spLocks noGrp="1"/>
          </p:cNvSpPr>
          <p:nvPr>
            <p:ph idx="1"/>
          </p:nvPr>
        </p:nvSpPr>
        <p:spPr/>
        <p:txBody>
          <a:bodyPr/>
          <a:lstStyle/>
          <a:p>
            <a:r>
              <a:rPr lang="en-US" dirty="0"/>
              <a:t>What is coding?</a:t>
            </a:r>
          </a:p>
        </p:txBody>
      </p:sp>
    </p:spTree>
    <p:extLst>
      <p:ext uri="{BB962C8B-B14F-4D97-AF65-F5344CB8AC3E}">
        <p14:creationId xmlns:p14="http://schemas.microsoft.com/office/powerpoint/2010/main" val="10967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t>to </a:t>
            </a:r>
            <a:r>
              <a:rPr lang="en-US" dirty="0" err="1" smtClean="0"/>
              <a:t>Spyder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Integrated Development Environment</a:t>
            </a:r>
            <a:endParaRPr lang="en-US" dirty="0" smtClean="0"/>
          </a:p>
          <a:p>
            <a:r>
              <a:rPr lang="en-US" dirty="0" smtClean="0"/>
              <a:t>Program &gt; Anaconda &gt; </a:t>
            </a:r>
            <a:r>
              <a:rPr lang="en-US" dirty="0" err="1" smtClean="0"/>
              <a:t>Spyder</a:t>
            </a:r>
            <a:endParaRPr lang="en-US" dirty="0" smtClean="0"/>
          </a:p>
          <a:p>
            <a:r>
              <a:rPr lang="en-US" dirty="0" smtClean="0"/>
              <a:t>3 windows</a:t>
            </a:r>
          </a:p>
          <a:p>
            <a:pPr lvl="1"/>
            <a:r>
              <a:rPr lang="en-US" dirty="0" smtClean="0"/>
              <a:t>Text editor</a:t>
            </a:r>
          </a:p>
          <a:p>
            <a:pPr lvl="2"/>
            <a:r>
              <a:rPr lang="en-US" dirty="0" smtClean="0"/>
              <a:t>Just edit text</a:t>
            </a:r>
          </a:p>
          <a:p>
            <a:pPr lvl="1"/>
            <a:r>
              <a:rPr lang="en-US" dirty="0" smtClean="0"/>
              <a:t>Console</a:t>
            </a:r>
          </a:p>
          <a:p>
            <a:pPr lvl="2"/>
            <a:r>
              <a:rPr lang="en-US" dirty="0" smtClean="0"/>
              <a:t>Can actually send commands to Python in an interactive fashion, or run a whole text file</a:t>
            </a:r>
          </a:p>
          <a:p>
            <a:pPr lvl="1"/>
            <a:r>
              <a:rPr lang="en-US" dirty="0" smtClean="0"/>
              <a:t>Inspector</a:t>
            </a:r>
          </a:p>
          <a:p>
            <a:pPr lvl="2"/>
            <a:r>
              <a:rPr lang="en-US" dirty="0" smtClean="0"/>
              <a:t>File explorer – show you what files are in your current directory</a:t>
            </a:r>
          </a:p>
          <a:p>
            <a:pPr lvl="2"/>
            <a:r>
              <a:rPr lang="en-US" dirty="0" smtClean="0"/>
              <a:t>Variable explorer – show you what variables currently exist in Python interpreter</a:t>
            </a:r>
          </a:p>
          <a:p>
            <a:pPr lvl="2"/>
            <a:r>
              <a:rPr lang="en-US" dirty="0" smtClean="0"/>
              <a:t>Object explorer – look at documentation of Python objects</a:t>
            </a:r>
          </a:p>
        </p:txBody>
      </p:sp>
    </p:spTree>
    <p:extLst>
      <p:ext uri="{BB962C8B-B14F-4D97-AF65-F5344CB8AC3E}">
        <p14:creationId xmlns:p14="http://schemas.microsoft.com/office/powerpoint/2010/main" val="30552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program in the world</a:t>
            </a:r>
            <a:endParaRPr lang="en-US" dirty="0"/>
          </a:p>
        </p:txBody>
      </p:sp>
      <p:sp>
        <p:nvSpPr>
          <p:cNvPr id="3" name="Content Placeholder 2"/>
          <p:cNvSpPr>
            <a:spLocks noGrp="1"/>
          </p:cNvSpPr>
          <p:nvPr>
            <p:ph idx="1"/>
          </p:nvPr>
        </p:nvSpPr>
        <p:spPr/>
        <p:txBody>
          <a:bodyPr>
            <a:normAutofit/>
          </a:bodyPr>
          <a:lstStyle/>
          <a:p>
            <a:r>
              <a:rPr lang="en-US" dirty="0" smtClean="0"/>
              <a:t>Tell the computer to write text to the console</a:t>
            </a:r>
          </a:p>
          <a:p>
            <a:r>
              <a:rPr lang="en-US" dirty="0" smtClean="0"/>
              <a:t>Text that simply says “hello world”</a:t>
            </a:r>
          </a:p>
          <a:p>
            <a:endParaRPr lang="en-US" dirty="0" smtClean="0"/>
          </a:p>
        </p:txBody>
      </p:sp>
    </p:spTree>
    <p:extLst>
      <p:ext uri="{BB962C8B-B14F-4D97-AF65-F5344CB8AC3E}">
        <p14:creationId xmlns:p14="http://schemas.microsoft.com/office/powerpoint/2010/main" val="37813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Lonely programmer</a:t>
            </a:r>
            <a:endParaRPr lang="en-US" dirty="0"/>
          </a:p>
        </p:txBody>
      </p:sp>
      <p:sp>
        <p:nvSpPr>
          <p:cNvPr id="3" name="Content Placeholder 2"/>
          <p:cNvSpPr>
            <a:spLocks noGrp="1"/>
          </p:cNvSpPr>
          <p:nvPr>
            <p:ph idx="1"/>
          </p:nvPr>
        </p:nvSpPr>
        <p:spPr/>
        <p:txBody>
          <a:bodyPr>
            <a:normAutofit/>
          </a:bodyPr>
          <a:lstStyle/>
          <a:p>
            <a:r>
              <a:rPr lang="en-US" dirty="0" smtClean="0"/>
              <a:t>Tell the computer to write text to the console</a:t>
            </a:r>
          </a:p>
          <a:p>
            <a:r>
              <a:rPr lang="en-US" dirty="0" smtClean="0"/>
              <a:t>Text that simply says “hello world”</a:t>
            </a:r>
          </a:p>
          <a:p>
            <a:r>
              <a:rPr lang="en-US" dirty="0" smtClean="0"/>
              <a:t>Tell the computer to say multiple things</a:t>
            </a:r>
          </a:p>
          <a:p>
            <a:r>
              <a:rPr lang="en-US" dirty="0" smtClean="0"/>
              <a:t>At least 3 things</a:t>
            </a:r>
          </a:p>
          <a:p>
            <a:endParaRPr lang="en-US" dirty="0" smtClean="0"/>
          </a:p>
        </p:txBody>
      </p:sp>
    </p:spTree>
    <p:extLst>
      <p:ext uri="{BB962C8B-B14F-4D97-AF65-F5344CB8AC3E}">
        <p14:creationId xmlns:p14="http://schemas.microsoft.com/office/powerpoint/2010/main" val="72099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Open </a:t>
            </a:r>
            <a:r>
              <a:rPr lang="en-US" dirty="0" err="1" smtClean="0"/>
              <a:t>Spyder</a:t>
            </a:r>
            <a:r>
              <a:rPr lang="en-US" dirty="0" smtClean="0"/>
              <a:t> on your computer</a:t>
            </a:r>
          </a:p>
          <a:p>
            <a:pPr marL="514350" indent="-514350">
              <a:buFont typeface="+mj-lt"/>
              <a:buAutoNum type="arabicPeriod"/>
            </a:pPr>
            <a:endParaRPr lang="en-US" dirty="0"/>
          </a:p>
          <a:p>
            <a:pPr marL="514350" indent="-514350">
              <a:buFont typeface="+mj-lt"/>
              <a:buAutoNum type="arabicPeriod"/>
            </a:pPr>
            <a:r>
              <a:rPr lang="en-US" dirty="0" smtClean="0"/>
              <a:t>Tell the computer to write “hello world” in the console</a:t>
            </a:r>
          </a:p>
          <a:p>
            <a:pPr marL="514350" indent="-514350">
              <a:buFont typeface="+mj-lt"/>
              <a:buAutoNum type="arabicPeriod"/>
            </a:pPr>
            <a:endParaRPr lang="en-US" dirty="0" smtClean="0"/>
          </a:p>
          <a:p>
            <a:pPr marL="514350" indent="-514350">
              <a:buFont typeface="+mj-lt"/>
              <a:buAutoNum type="arabicPeriod"/>
            </a:pPr>
            <a:r>
              <a:rPr lang="en-US" dirty="0" smtClean="0"/>
              <a:t>Write and run a Python program that tells the computer to print to the console</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80375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Things we can store:</a:t>
            </a:r>
          </a:p>
          <a:p>
            <a:pPr lvl="1"/>
            <a:r>
              <a:rPr lang="en-US" dirty="0" smtClean="0"/>
              <a:t>Strings</a:t>
            </a:r>
          </a:p>
          <a:p>
            <a:pPr lvl="1"/>
            <a:endParaRPr lang="en-US" dirty="0" smtClean="0"/>
          </a:p>
          <a:p>
            <a:pPr lvl="1"/>
            <a:r>
              <a:rPr lang="en-US" dirty="0" smtClean="0"/>
              <a:t>Integers</a:t>
            </a:r>
          </a:p>
          <a:p>
            <a:pPr lvl="1"/>
            <a:endParaRPr lang="en-US" dirty="0" smtClean="0"/>
          </a:p>
          <a:p>
            <a:pPr lvl="1"/>
            <a:r>
              <a:rPr lang="en-US" dirty="0" smtClean="0"/>
              <a:t>More (hint: everything)</a:t>
            </a:r>
            <a:endParaRPr lang="en-US" dirty="0" smtClean="0"/>
          </a:p>
        </p:txBody>
      </p:sp>
    </p:spTree>
    <p:extLst>
      <p:ext uri="{BB962C8B-B14F-4D97-AF65-F5344CB8AC3E}">
        <p14:creationId xmlns:p14="http://schemas.microsoft.com/office/powerpoint/2010/main" val="120736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normAutofit/>
          </a:bodyPr>
          <a:lstStyle/>
          <a:p>
            <a:r>
              <a:rPr lang="en-US" dirty="0" err="1" smtClean="0"/>
              <a:t>Traceback</a:t>
            </a:r>
            <a:endParaRPr lang="en-US" dirty="0" smtClean="0"/>
          </a:p>
          <a:p>
            <a:endParaRPr lang="en-US" dirty="0" smtClean="0"/>
          </a:p>
          <a:p>
            <a:endParaRPr lang="en-US" dirty="0"/>
          </a:p>
          <a:p>
            <a:r>
              <a:rPr lang="en-US" dirty="0" smtClean="0"/>
              <a:t>Error Message</a:t>
            </a:r>
          </a:p>
          <a:p>
            <a:endParaRPr lang="en-US" dirty="0" smtClean="0"/>
          </a:p>
        </p:txBody>
      </p:sp>
    </p:spTree>
    <p:extLst>
      <p:ext uri="{BB962C8B-B14F-4D97-AF65-F5344CB8AC3E}">
        <p14:creationId xmlns:p14="http://schemas.microsoft.com/office/powerpoint/2010/main" val="289915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endParaRPr lang="en-US" dirty="0"/>
          </a:p>
          <a:p>
            <a:r>
              <a:rPr lang="en-US" dirty="0" smtClean="0"/>
              <a:t>Formatters</a:t>
            </a:r>
          </a:p>
          <a:p>
            <a:pPr marL="0" indent="0">
              <a:buNone/>
            </a:pPr>
            <a:endParaRPr lang="en-US" dirty="0"/>
          </a:p>
          <a:p>
            <a:r>
              <a:rPr lang="en-US" dirty="0" smtClean="0"/>
              <a:t>New line</a:t>
            </a:r>
          </a:p>
          <a:p>
            <a:endParaRPr lang="en-US" dirty="0"/>
          </a:p>
          <a:p>
            <a:r>
              <a:rPr lang="en-US" dirty="0" err="1"/>
              <a:t>r</a:t>
            </a:r>
            <a:r>
              <a:rPr lang="en-US" dirty="0" err="1" smtClean="0"/>
              <a:t>aw_input</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406091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lstStyle/>
          <a:p>
            <a:endParaRPr lang="en-US" dirty="0"/>
          </a:p>
          <a:p>
            <a:r>
              <a:rPr lang="en-US" dirty="0" smtClean="0"/>
              <a:t>Integers</a:t>
            </a:r>
          </a:p>
          <a:p>
            <a:endParaRPr lang="en-US" dirty="0"/>
          </a:p>
          <a:p>
            <a:r>
              <a:rPr lang="en-US" dirty="0" smtClean="0"/>
              <a:t>Floats</a:t>
            </a:r>
          </a:p>
        </p:txBody>
      </p:sp>
    </p:spTree>
    <p:extLst>
      <p:ext uri="{BB962C8B-B14F-4D97-AF65-F5344CB8AC3E}">
        <p14:creationId xmlns:p14="http://schemas.microsoft.com/office/powerpoint/2010/main" val="300920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that asks the user for one number, then asks for another number, then prints out a string which shows the 2 numbers that were asked for and their product.</a:t>
            </a:r>
          </a:p>
          <a:p>
            <a:pPr marL="514350" indent="-514350">
              <a:buFont typeface="+mj-lt"/>
              <a:buAutoNum type="arabicPeriod"/>
            </a:pPr>
            <a:endParaRPr lang="en-US" dirty="0"/>
          </a:p>
          <a:p>
            <a:pPr marL="0" indent="0">
              <a:buNone/>
            </a:pPr>
            <a:r>
              <a:rPr lang="en-US" dirty="0" smtClean="0"/>
              <a:t>For example, if the first number is 1, the second is 2, it will say:</a:t>
            </a:r>
          </a:p>
          <a:p>
            <a:pPr marL="0" indent="0">
              <a:buNone/>
            </a:pPr>
            <a:r>
              <a:rPr lang="en-US" dirty="0" smtClean="0"/>
              <a:t>1 * 2 = 2</a:t>
            </a:r>
          </a:p>
          <a:p>
            <a:pPr marL="0" indent="0">
              <a:buNone/>
            </a:pPr>
            <a:endParaRPr lang="en-US" dirty="0"/>
          </a:p>
          <a:p>
            <a:pPr marL="0" indent="0">
              <a:buNone/>
            </a:pPr>
            <a:endParaRPr lang="en-US" dirty="0"/>
          </a:p>
          <a:p>
            <a:pPr marL="0" indent="0">
              <a:buNone/>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87340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a:t>
            </a:r>
            <a:endParaRPr lang="en-US" dirty="0"/>
          </a:p>
        </p:txBody>
      </p:sp>
      <p:sp>
        <p:nvSpPr>
          <p:cNvPr id="3" name="Content Placeholder 2"/>
          <p:cNvSpPr>
            <a:spLocks noGrp="1"/>
          </p:cNvSpPr>
          <p:nvPr>
            <p:ph idx="1"/>
          </p:nvPr>
        </p:nvSpPr>
        <p:spPr/>
        <p:txBody>
          <a:bodyPr/>
          <a:lstStyle/>
          <a:p>
            <a:r>
              <a:rPr lang="en-US" dirty="0" smtClean="0"/>
              <a:t>6 comparison operators</a:t>
            </a:r>
          </a:p>
          <a:p>
            <a:endParaRPr lang="en-US" dirty="0" smtClean="0"/>
          </a:p>
          <a:p>
            <a:r>
              <a:rPr lang="en-US" dirty="0" err="1"/>
              <a:t>b</a:t>
            </a:r>
            <a:r>
              <a:rPr lang="en-US" dirty="0" err="1" smtClean="0"/>
              <a:t>oolean</a:t>
            </a:r>
            <a:r>
              <a:rPr lang="en-US" dirty="0" smtClean="0"/>
              <a:t> expression</a:t>
            </a:r>
            <a:endParaRPr lang="en-US" dirty="0"/>
          </a:p>
          <a:p>
            <a:endParaRPr lang="en-US" dirty="0" smtClean="0"/>
          </a:p>
          <a:p>
            <a:r>
              <a:rPr lang="en-US" dirty="0" smtClean="0"/>
              <a:t>3 logical operators</a:t>
            </a:r>
          </a:p>
          <a:p>
            <a:pPr lvl="1"/>
            <a:r>
              <a:rPr lang="en-US" dirty="0" smtClean="0"/>
              <a:t>(expression 1) and (expression 2)</a:t>
            </a:r>
          </a:p>
          <a:p>
            <a:pPr lvl="1"/>
            <a:r>
              <a:rPr lang="en-US" dirty="0" smtClean="0"/>
              <a:t>(expression 1) or (expression 2)</a:t>
            </a:r>
          </a:p>
          <a:p>
            <a:pPr lvl="1"/>
            <a:r>
              <a:rPr lang="en-US" dirty="0" smtClean="0"/>
              <a:t>not (expression 1)</a:t>
            </a:r>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42375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5" name="Content Placeholder 6"/>
          <p:cNvSpPr txBox="1">
            <a:spLocks/>
          </p:cNvSpPr>
          <p:nvPr/>
        </p:nvSpPr>
        <p:spPr>
          <a:xfrm>
            <a:off x="692209" y="1690689"/>
            <a:ext cx="4419600" cy="45259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buFont typeface="Arial" panose="020B0604020202020204" pitchFamily="34" charset="0"/>
              <a:buNone/>
            </a:pPr>
            <a:r>
              <a:rPr lang="en-US" sz="2000" b="1" dirty="0" smtClean="0"/>
              <a:t>Job title</a:t>
            </a:r>
            <a:r>
              <a:rPr lang="en-US" sz="2000" dirty="0" smtClean="0"/>
              <a:t>: janitor</a:t>
            </a:r>
          </a:p>
          <a:p>
            <a:pPr marL="0">
              <a:spcBef>
                <a:spcPts val="0"/>
              </a:spcBef>
              <a:buFont typeface="Arial" panose="020B0604020202020204" pitchFamily="34" charset="0"/>
              <a:buNone/>
            </a:pPr>
            <a:endParaRPr lang="en-US" sz="2000" b="1" dirty="0" smtClean="0"/>
          </a:p>
          <a:p>
            <a:pPr marL="0">
              <a:spcBef>
                <a:spcPts val="0"/>
              </a:spcBef>
              <a:buFont typeface="Arial" panose="020B0604020202020204" pitchFamily="34" charset="0"/>
              <a:buNone/>
            </a:pPr>
            <a:endParaRPr lang="en-US" sz="2000" b="1" dirty="0" smtClean="0"/>
          </a:p>
          <a:p>
            <a:pPr marL="0">
              <a:spcBef>
                <a:spcPts val="0"/>
              </a:spcBef>
              <a:buFont typeface="Arial" panose="020B0604020202020204" pitchFamily="34" charset="0"/>
              <a:buNone/>
            </a:pPr>
            <a:r>
              <a:rPr lang="en-US" sz="2000" b="1" dirty="0" smtClean="0"/>
              <a:t>What was the employee doing just before the incident?</a:t>
            </a:r>
            <a:endParaRPr lang="en-US" sz="2000" dirty="0" smtClean="0"/>
          </a:p>
          <a:p>
            <a:pPr marL="0">
              <a:spcBef>
                <a:spcPts val="0"/>
              </a:spcBef>
              <a:buFont typeface="Arial" panose="020B0604020202020204" pitchFamily="34" charset="0"/>
              <a:buNone/>
            </a:pPr>
            <a:r>
              <a:rPr lang="en-US" sz="2000" dirty="0" smtClean="0"/>
              <a:t>mopping floor in gym</a:t>
            </a:r>
          </a:p>
          <a:p>
            <a:pPr marL="0">
              <a:spcBef>
                <a:spcPts val="0"/>
              </a:spcBef>
              <a:buFont typeface="Arial" panose="020B0604020202020204" pitchFamily="34" charset="0"/>
              <a:buNone/>
            </a:pPr>
            <a:endParaRPr lang="en-US" sz="2000" b="1" dirty="0" smtClean="0"/>
          </a:p>
          <a:p>
            <a:pPr marL="0">
              <a:spcBef>
                <a:spcPts val="0"/>
              </a:spcBef>
              <a:buFont typeface="Arial" panose="020B0604020202020204" pitchFamily="34" charset="0"/>
              <a:buNone/>
            </a:pPr>
            <a:r>
              <a:rPr lang="en-US" sz="2000" b="1" dirty="0" smtClean="0"/>
              <a:t>What happened?</a:t>
            </a:r>
            <a:endParaRPr lang="en-US" sz="2000" dirty="0" smtClean="0"/>
          </a:p>
          <a:p>
            <a:pPr marL="0">
              <a:spcBef>
                <a:spcPts val="0"/>
              </a:spcBef>
              <a:buFont typeface="Arial" panose="020B0604020202020204" pitchFamily="34" charset="0"/>
              <a:buNone/>
            </a:pPr>
            <a:r>
              <a:rPr lang="en-US" sz="2000" dirty="0" smtClean="0"/>
              <a:t>slipped on wet floor and fell</a:t>
            </a:r>
            <a:endParaRPr lang="en-US" sz="2000" b="1" dirty="0" smtClean="0"/>
          </a:p>
          <a:p>
            <a:pPr marL="0">
              <a:spcBef>
                <a:spcPts val="0"/>
              </a:spcBef>
              <a:buFont typeface="Arial" panose="020B0604020202020204" pitchFamily="34" charset="0"/>
              <a:buNone/>
            </a:pPr>
            <a:endParaRPr lang="en-US" sz="2000" dirty="0" smtClean="0"/>
          </a:p>
          <a:p>
            <a:pPr marL="0">
              <a:spcBef>
                <a:spcPts val="0"/>
              </a:spcBef>
              <a:buFont typeface="Arial" panose="020B0604020202020204" pitchFamily="34" charset="0"/>
              <a:buNone/>
            </a:pPr>
            <a:r>
              <a:rPr lang="en-US" sz="2000" b="1" dirty="0" smtClean="0"/>
              <a:t>What part of the body was affected?</a:t>
            </a:r>
            <a:endParaRPr lang="en-US" sz="2000" dirty="0" smtClean="0"/>
          </a:p>
          <a:p>
            <a:pPr marL="0">
              <a:spcBef>
                <a:spcPts val="0"/>
              </a:spcBef>
              <a:buFont typeface="Arial" panose="020B0604020202020204" pitchFamily="34" charset="0"/>
              <a:buNone/>
            </a:pPr>
            <a:r>
              <a:rPr lang="en-US" sz="2000" dirty="0" smtClean="0"/>
              <a:t>fractured right arm</a:t>
            </a:r>
          </a:p>
          <a:p>
            <a:pPr marL="0">
              <a:spcBef>
                <a:spcPts val="0"/>
              </a:spcBef>
              <a:buFont typeface="Arial" panose="020B0604020202020204" pitchFamily="34" charset="0"/>
              <a:buNone/>
            </a:pPr>
            <a:endParaRPr lang="en-US" sz="2000" dirty="0" smtClean="0"/>
          </a:p>
          <a:p>
            <a:pPr marL="0">
              <a:spcBef>
                <a:spcPts val="0"/>
              </a:spcBef>
              <a:buFont typeface="Arial" panose="020B0604020202020204" pitchFamily="34" charset="0"/>
              <a:buNone/>
            </a:pPr>
            <a:r>
              <a:rPr lang="en-US" sz="2000" b="1" dirty="0" smtClean="0"/>
              <a:t>What object directly harmed the employee?</a:t>
            </a:r>
            <a:endParaRPr lang="en-US" sz="2000" dirty="0" smtClean="0"/>
          </a:p>
          <a:p>
            <a:pPr marL="0">
              <a:spcBef>
                <a:spcPts val="0"/>
              </a:spcBef>
              <a:buFont typeface="Arial" panose="020B0604020202020204" pitchFamily="34" charset="0"/>
              <a:buNone/>
            </a:pPr>
            <a:r>
              <a:rPr lang="en-US" sz="2000" dirty="0" smtClean="0"/>
              <a:t>wet floor</a:t>
            </a:r>
            <a:endParaRPr lang="en-US" sz="2000" dirty="0"/>
          </a:p>
        </p:txBody>
      </p:sp>
      <p:sp>
        <p:nvSpPr>
          <p:cNvPr id="6" name="Content Placeholder 8"/>
          <p:cNvSpPr txBox="1">
            <a:spLocks/>
          </p:cNvSpPr>
          <p:nvPr/>
        </p:nvSpPr>
        <p:spPr>
          <a:xfrm>
            <a:off x="5188009" y="1690689"/>
            <a:ext cx="3261360" cy="4525963"/>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000" b="1" dirty="0" err="1" smtClean="0"/>
              <a:t>Occup</a:t>
            </a:r>
            <a:r>
              <a:rPr lang="en-US" sz="2000" dirty="0" smtClean="0"/>
              <a:t>: 37-2011 (Janitor)</a:t>
            </a:r>
          </a:p>
          <a:p>
            <a:pPr>
              <a:buFont typeface="Arial" panose="020B0604020202020204" pitchFamily="34" charset="0"/>
              <a:buNone/>
            </a:pPr>
            <a:endParaRPr lang="en-US" sz="2000" dirty="0" smtClean="0"/>
          </a:p>
          <a:p>
            <a:pPr>
              <a:buFont typeface="Arial" panose="020B0604020202020204" pitchFamily="34" charset="0"/>
              <a:buNone/>
            </a:pPr>
            <a:r>
              <a:rPr lang="en-US" sz="2000" b="1" dirty="0" smtClean="0"/>
              <a:t>Nature</a:t>
            </a:r>
            <a:r>
              <a:rPr lang="en-US" sz="2000" dirty="0" smtClean="0"/>
              <a:t>: 111 (Fracture)</a:t>
            </a:r>
          </a:p>
          <a:p>
            <a:pPr>
              <a:buFont typeface="Arial" panose="020B0604020202020204" pitchFamily="34" charset="0"/>
              <a:buNone/>
            </a:pPr>
            <a:endParaRPr lang="en-US" sz="2000" dirty="0" smtClean="0"/>
          </a:p>
          <a:p>
            <a:pPr>
              <a:buFont typeface="Arial" panose="020B0604020202020204" pitchFamily="34" charset="0"/>
              <a:buNone/>
            </a:pPr>
            <a:r>
              <a:rPr lang="en-US" sz="2000" b="1" dirty="0" smtClean="0"/>
              <a:t>Event</a:t>
            </a:r>
            <a:r>
              <a:rPr lang="en-US" sz="2000" dirty="0" smtClean="0"/>
              <a:t>: 422 (Fall, slipping)</a:t>
            </a:r>
          </a:p>
          <a:p>
            <a:pPr>
              <a:buFont typeface="Arial" panose="020B0604020202020204" pitchFamily="34" charset="0"/>
              <a:buNone/>
            </a:pPr>
            <a:endParaRPr lang="en-US" sz="2000" dirty="0" smtClean="0"/>
          </a:p>
          <a:p>
            <a:pPr>
              <a:buFont typeface="Arial" panose="020B0604020202020204" pitchFamily="34" charset="0"/>
              <a:buNone/>
            </a:pPr>
            <a:r>
              <a:rPr lang="en-US" sz="2000" b="1" dirty="0" smtClean="0"/>
              <a:t>Part</a:t>
            </a:r>
            <a:r>
              <a:rPr lang="en-US" sz="2000" dirty="0" smtClean="0"/>
              <a:t>: 420 (Arm)</a:t>
            </a:r>
          </a:p>
          <a:p>
            <a:pPr>
              <a:buFont typeface="Arial" panose="020B0604020202020204" pitchFamily="34" charset="0"/>
              <a:buNone/>
            </a:pPr>
            <a:endParaRPr lang="en-US" sz="2000" dirty="0" smtClean="0"/>
          </a:p>
          <a:p>
            <a:pPr>
              <a:buFont typeface="Arial" panose="020B0604020202020204" pitchFamily="34" charset="0"/>
              <a:buNone/>
            </a:pPr>
            <a:r>
              <a:rPr lang="en-US" sz="2000" b="1" dirty="0" smtClean="0"/>
              <a:t>Source</a:t>
            </a:r>
            <a:r>
              <a:rPr lang="en-US" sz="2000" dirty="0" smtClean="0"/>
              <a:t>: 6620 (Floor)</a:t>
            </a:r>
            <a:endParaRPr lang="en-US" sz="2000" dirty="0"/>
          </a:p>
        </p:txBody>
      </p:sp>
    </p:spTree>
    <p:extLst>
      <p:ext uri="{BB962C8B-B14F-4D97-AF65-F5344CB8AC3E}">
        <p14:creationId xmlns:p14="http://schemas.microsoft.com/office/powerpoint/2010/main" val="143779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if</a:t>
            </a:r>
          </a:p>
          <a:p>
            <a:endParaRPr lang="en-US" dirty="0"/>
          </a:p>
          <a:p>
            <a:endParaRPr lang="en-US" dirty="0" smtClean="0"/>
          </a:p>
          <a:p>
            <a:r>
              <a:rPr lang="en-US" dirty="0"/>
              <a:t>e</a:t>
            </a:r>
            <a:r>
              <a:rPr lang="en-US" dirty="0" smtClean="0"/>
              <a:t>lse if </a:t>
            </a:r>
          </a:p>
          <a:p>
            <a:endParaRPr lang="en-US" dirty="0"/>
          </a:p>
          <a:p>
            <a:endParaRPr lang="en-US" dirty="0" smtClean="0"/>
          </a:p>
          <a:p>
            <a:r>
              <a:rPr lang="en-US" dirty="0" smtClean="0"/>
              <a:t>else</a:t>
            </a:r>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8808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8061436"/>
              </p:ext>
            </p:extLst>
          </p:nvPr>
        </p:nvGraphicFramePr>
        <p:xfrm>
          <a:off x="628648" y="1494743"/>
          <a:ext cx="7519308" cy="4833312"/>
        </p:xfrm>
        <a:graphic>
          <a:graphicData uri="http://schemas.openxmlformats.org/drawingml/2006/table">
            <a:tbl>
              <a:tblPr firstRow="1" bandRow="1">
                <a:tableStyleId>{5C22544A-7EE6-4342-B048-85BDC9FD1C3A}</a:tableStyleId>
              </a:tblPr>
              <a:tblGrid>
                <a:gridCol w="4531181"/>
                <a:gridCol w="2988127"/>
              </a:tblGrid>
              <a:tr h="808998">
                <a:tc>
                  <a:txBody>
                    <a:bodyPr/>
                    <a:lstStyle/>
                    <a:p>
                      <a:r>
                        <a:rPr lang="en-US" sz="3200" dirty="0" smtClean="0"/>
                        <a:t>Occupation</a:t>
                      </a:r>
                      <a:endParaRPr lang="en-US" sz="3200" dirty="0"/>
                    </a:p>
                  </a:txBody>
                  <a:tcPr/>
                </a:tc>
                <a:tc>
                  <a:txBody>
                    <a:bodyPr/>
                    <a:lstStyle/>
                    <a:p>
                      <a:r>
                        <a:rPr lang="en-US" sz="3200" dirty="0" smtClean="0"/>
                        <a:t>Wage ($ / hour)</a:t>
                      </a:r>
                      <a:endParaRPr lang="en-US" sz="3200" dirty="0"/>
                    </a:p>
                  </a:txBody>
                  <a:tcPr/>
                </a:tc>
              </a:tr>
              <a:tr h="808998">
                <a:tc>
                  <a:txBody>
                    <a:bodyPr/>
                    <a:lstStyle/>
                    <a:p>
                      <a:r>
                        <a:rPr lang="en-US" sz="3200" dirty="0" smtClean="0"/>
                        <a:t>Janitor</a:t>
                      </a:r>
                      <a:endParaRPr lang="en-US" sz="3200" dirty="0"/>
                    </a:p>
                  </a:txBody>
                  <a:tcPr/>
                </a:tc>
                <a:tc>
                  <a:txBody>
                    <a:bodyPr/>
                    <a:lstStyle/>
                    <a:p>
                      <a:pPr algn="r"/>
                      <a:r>
                        <a:rPr lang="en-US" sz="3200" dirty="0" smtClean="0"/>
                        <a:t>$15.35</a:t>
                      </a:r>
                      <a:endParaRPr lang="en-US" sz="3200" dirty="0"/>
                    </a:p>
                  </a:txBody>
                  <a:tcPr/>
                </a:tc>
              </a:tr>
              <a:tr h="808998">
                <a:tc>
                  <a:txBody>
                    <a:bodyPr/>
                    <a:lstStyle/>
                    <a:p>
                      <a:r>
                        <a:rPr lang="en-US" sz="3200" dirty="0" smtClean="0"/>
                        <a:t>Regional Manager</a:t>
                      </a:r>
                      <a:endParaRPr lang="en-US" sz="3200" dirty="0"/>
                    </a:p>
                  </a:txBody>
                  <a:tcPr/>
                </a:tc>
                <a:tc>
                  <a:txBody>
                    <a:bodyPr/>
                    <a:lstStyle/>
                    <a:p>
                      <a:pPr algn="r"/>
                      <a:r>
                        <a:rPr lang="en-US" sz="3200" dirty="0" smtClean="0"/>
                        <a:t>$3.50</a:t>
                      </a:r>
                      <a:endParaRPr lang="en-US" sz="3200" dirty="0"/>
                    </a:p>
                  </a:txBody>
                  <a:tcPr/>
                </a:tc>
              </a:tr>
              <a:tr h="808998">
                <a:tc>
                  <a:txBody>
                    <a:bodyPr/>
                    <a:lstStyle/>
                    <a:p>
                      <a:r>
                        <a:rPr lang="en-US" sz="3200" dirty="0" smtClean="0"/>
                        <a:t>Registered Nurse</a:t>
                      </a:r>
                      <a:endParaRPr lang="en-US" sz="3200" dirty="0"/>
                    </a:p>
                  </a:txBody>
                  <a:tcPr/>
                </a:tc>
                <a:tc>
                  <a:txBody>
                    <a:bodyPr/>
                    <a:lstStyle/>
                    <a:p>
                      <a:pPr algn="r"/>
                      <a:r>
                        <a:rPr lang="en-US" sz="3200" dirty="0" smtClean="0"/>
                        <a:t>$21.00</a:t>
                      </a:r>
                      <a:endParaRPr lang="en-US" sz="3200" dirty="0"/>
                    </a:p>
                  </a:txBody>
                  <a:tcPr/>
                </a:tc>
              </a:tr>
              <a:tr h="788322">
                <a:tc>
                  <a:txBody>
                    <a:bodyPr/>
                    <a:lstStyle/>
                    <a:p>
                      <a:r>
                        <a:rPr lang="en-US" sz="3200" dirty="0" smtClean="0"/>
                        <a:t>Parking Lot Attendant</a:t>
                      </a:r>
                      <a:endParaRPr lang="en-US" sz="3200" dirty="0"/>
                    </a:p>
                  </a:txBody>
                  <a:tcPr/>
                </a:tc>
                <a:tc>
                  <a:txBody>
                    <a:bodyPr/>
                    <a:lstStyle/>
                    <a:p>
                      <a:pPr algn="r"/>
                      <a:r>
                        <a:rPr lang="en-US" sz="3200" smtClean="0"/>
                        <a:t>$7.50</a:t>
                      </a:r>
                      <a:endParaRPr lang="en-US" sz="3200" dirty="0"/>
                    </a:p>
                  </a:txBody>
                  <a:tcPr/>
                </a:tc>
              </a:tr>
              <a:tr h="808998">
                <a:tc>
                  <a:txBody>
                    <a:bodyPr/>
                    <a:lstStyle/>
                    <a:p>
                      <a:r>
                        <a:rPr lang="en-US" sz="3200" dirty="0" smtClean="0"/>
                        <a:t>Waiter</a:t>
                      </a:r>
                      <a:endParaRPr lang="en-US" sz="3200" dirty="0"/>
                    </a:p>
                  </a:txBody>
                  <a:tcPr/>
                </a:tc>
                <a:tc>
                  <a:txBody>
                    <a:bodyPr/>
                    <a:lstStyle/>
                    <a:p>
                      <a:pPr algn="r"/>
                      <a:r>
                        <a:rPr lang="en-US" sz="3200" dirty="0" smtClean="0"/>
                        <a:t>$25,000.00</a:t>
                      </a:r>
                      <a:endParaRPr lang="en-US" sz="3200" dirty="0"/>
                    </a:p>
                  </a:txBody>
                  <a:tcPr/>
                </a:tc>
              </a:tr>
            </a:tbl>
          </a:graphicData>
        </a:graphic>
      </p:graphicFrame>
    </p:spTree>
    <p:extLst>
      <p:ext uri="{BB962C8B-B14F-4D97-AF65-F5344CB8AC3E}">
        <p14:creationId xmlns:p14="http://schemas.microsoft.com/office/powerpoint/2010/main" val="181673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279" y="1825625"/>
            <a:ext cx="7793441" cy="4351338"/>
          </a:xfrm>
        </p:spPr>
      </p:pic>
    </p:spTree>
    <p:extLst>
      <p:ext uri="{BB962C8B-B14F-4D97-AF65-F5344CB8AC3E}">
        <p14:creationId xmlns:p14="http://schemas.microsoft.com/office/powerpoint/2010/main" val="345008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1109" y="1563880"/>
            <a:ext cx="6281781" cy="5132675"/>
          </a:xfrm>
        </p:spPr>
      </p:pic>
    </p:spTree>
    <p:extLst>
      <p:ext uri="{BB962C8B-B14F-4D97-AF65-F5344CB8AC3E}">
        <p14:creationId xmlns:p14="http://schemas.microsoft.com/office/powerpoint/2010/main" val="13484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8214" y="1690688"/>
            <a:ext cx="8255404" cy="4643665"/>
          </a:xfrm>
        </p:spPr>
      </p:pic>
    </p:spTree>
    <p:extLst>
      <p:ext uri="{BB962C8B-B14F-4D97-AF65-F5344CB8AC3E}">
        <p14:creationId xmlns:p14="http://schemas.microsoft.com/office/powerpoint/2010/main" val="105348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305985808"/>
              </p:ext>
            </p:extLst>
          </p:nvPr>
        </p:nvGraphicFramePr>
        <p:xfrm>
          <a:off x="628650" y="347870"/>
          <a:ext cx="7467600" cy="62373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207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Content Placeholder 2"/>
          <p:cNvSpPr txBox="1">
            <a:spLocks/>
          </p:cNvSpPr>
          <p:nvPr/>
        </p:nvSpPr>
        <p:spPr>
          <a:xfrm>
            <a:off x="781050" y="19780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Expressive</a:t>
            </a:r>
          </a:p>
          <a:p>
            <a:endParaRPr lang="en-US" dirty="0"/>
          </a:p>
          <a:p>
            <a:r>
              <a:rPr lang="en-US" dirty="0" smtClean="0"/>
              <a:t>Simple</a:t>
            </a:r>
          </a:p>
          <a:p>
            <a:endParaRPr lang="en-US" dirty="0"/>
          </a:p>
          <a:p>
            <a:r>
              <a:rPr lang="en-US" dirty="0" smtClean="0"/>
              <a:t>Widely used</a:t>
            </a:r>
            <a:endParaRPr lang="en-US" dirty="0"/>
          </a:p>
        </p:txBody>
      </p:sp>
    </p:spTree>
    <p:extLst>
      <p:ext uri="{BB962C8B-B14F-4D97-AF65-F5344CB8AC3E}">
        <p14:creationId xmlns:p14="http://schemas.microsoft.com/office/powerpoint/2010/main" val="19871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What is Python?</a:t>
            </a:r>
            <a:endParaRPr lang="en-US" dirty="0"/>
          </a:p>
          <a:p>
            <a:endParaRPr lang="en-US" dirty="0" smtClean="0"/>
          </a:p>
          <a:p>
            <a:r>
              <a:rPr lang="en-US" dirty="0" smtClean="0"/>
              <a:t>How do we use it?</a:t>
            </a:r>
          </a:p>
          <a:p>
            <a:endParaRPr lang="en-US" dirty="0"/>
          </a:p>
          <a:p>
            <a:r>
              <a:rPr lang="en-US" dirty="0" smtClean="0"/>
              <a:t>Anaconda</a:t>
            </a:r>
          </a:p>
          <a:p>
            <a:pPr marL="457200" lvl="1"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855066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3846</TotalTime>
  <Words>2851</Words>
  <Application>Microsoft Office PowerPoint</Application>
  <PresentationFormat>On-screen Show (4:3)</PresentationFormat>
  <Paragraphs>393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Tahoma</vt:lpstr>
      <vt:lpstr>Office Theme</vt:lpstr>
      <vt:lpstr>A brief introduction to autocoding</vt:lpstr>
      <vt:lpstr>Example 1:</vt:lpstr>
      <vt:lpstr>Example 2:</vt:lpstr>
      <vt:lpstr>Example 3:</vt:lpstr>
      <vt:lpstr>Example 4:</vt:lpstr>
      <vt:lpstr>Example 5:</vt:lpstr>
      <vt:lpstr>PowerPoint Presentation</vt:lpstr>
      <vt:lpstr>Why Python?</vt:lpstr>
      <vt:lpstr>Getting started</vt:lpstr>
      <vt:lpstr>Intro to Spyder</vt:lpstr>
      <vt:lpstr>Simplest program in the world</vt:lpstr>
      <vt:lpstr>Lonely programmer</vt:lpstr>
      <vt:lpstr>Quiz!</vt:lpstr>
      <vt:lpstr>Variables and Strings</vt:lpstr>
      <vt:lpstr>Errors</vt:lpstr>
      <vt:lpstr>Strings</vt:lpstr>
      <vt:lpstr>Numbers</vt:lpstr>
      <vt:lpstr>Quiz:</vt:lpstr>
      <vt:lpstr>Boolean Logic</vt:lpstr>
      <vt:lpstr>Conditionals</vt:lpstr>
    </vt:vector>
  </TitlesOfParts>
  <Company>Bureau of Labor Statistics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Autocode?</dc:title>
  <dc:creator>measure_a</dc:creator>
  <cp:lastModifiedBy>Alex Measure</cp:lastModifiedBy>
  <cp:revision>78</cp:revision>
  <dcterms:created xsi:type="dcterms:W3CDTF">2014-07-24T19:49:30Z</dcterms:created>
  <dcterms:modified xsi:type="dcterms:W3CDTF">2014-08-11T12:45:19Z</dcterms:modified>
</cp:coreProperties>
</file>